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png" ContentType="image/png"/>
  <Override PartName="/ppt/embeddings/oleObject1.bin" ContentType="application/vnd.openxmlformats-officedocument.oleObjec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572680" y="6459480"/>
            <a:ext cx="42840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200F1F-08A6-4F03-8D6E-D9A73F9AE8F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2001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2001"/>
              </a:spcAft>
              <a:buClr>
                <a:srgbClr val="000000"/>
              </a:buClr>
              <a:buSzPct val="80000"/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3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572680" y="6459480"/>
            <a:ext cx="42840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61455D-16AA-44DE-B8D3-27F2E7EE107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2001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2001"/>
              </a:spcAft>
              <a:buClr>
                <a:srgbClr val="000000"/>
              </a:buClr>
              <a:buSzPct val="80000"/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5740560"/>
            <a:ext cx="9144000" cy="1117440"/>
          </a:xfrm>
          <a:prstGeom prst="rect">
            <a:avLst/>
          </a:prstGeom>
          <a:gradFill rotWithShape="0">
            <a:gsLst>
              <a:gs pos="0">
                <a:srgbClr val="e0effe"/>
              </a:gs>
              <a:gs pos="100000">
                <a:srgbClr val="3399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36480" y="6364440"/>
            <a:ext cx="77677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5856120" y="6194520"/>
            <a:ext cx="1560240" cy="426960"/>
            <a:chOff x="5856120" y="6194520"/>
            <a:chExt cx="1560240" cy="426960"/>
          </a:xfrm>
        </p:grpSpPr>
        <p:sp>
          <p:nvSpPr>
            <p:cNvPr id="11" name=""/>
            <p:cNvSpPr/>
            <p:nvPr/>
          </p:nvSpPr>
          <p:spPr>
            <a:xfrm>
              <a:off x="5856120" y="6229440"/>
              <a:ext cx="594000" cy="320400"/>
            </a:xfrm>
            <a:custGeom>
              <a:avLst/>
              <a:gdLst/>
              <a:ahLst/>
              <a:rect l="l" t="t" r="r" b="b"/>
              <a:pathLst>
                <a:path w="924" h="501">
                  <a:moveTo>
                    <a:pt x="18" y="435"/>
                  </a:moveTo>
                  <a:lnTo>
                    <a:pt x="175" y="454"/>
                  </a:lnTo>
                  <a:lnTo>
                    <a:pt x="246" y="444"/>
                  </a:lnTo>
                  <a:lnTo>
                    <a:pt x="323" y="397"/>
                  </a:lnTo>
                  <a:lnTo>
                    <a:pt x="374" y="305"/>
                  </a:lnTo>
                  <a:lnTo>
                    <a:pt x="392" y="200"/>
                  </a:lnTo>
                  <a:lnTo>
                    <a:pt x="410" y="147"/>
                  </a:lnTo>
                  <a:lnTo>
                    <a:pt x="438" y="97"/>
                  </a:lnTo>
                  <a:lnTo>
                    <a:pt x="489" y="55"/>
                  </a:lnTo>
                  <a:lnTo>
                    <a:pt x="525" y="35"/>
                  </a:lnTo>
                  <a:lnTo>
                    <a:pt x="569" y="19"/>
                  </a:lnTo>
                  <a:lnTo>
                    <a:pt x="657" y="0"/>
                  </a:lnTo>
                  <a:lnTo>
                    <a:pt x="747" y="0"/>
                  </a:lnTo>
                  <a:lnTo>
                    <a:pt x="831" y="29"/>
                  </a:lnTo>
                  <a:lnTo>
                    <a:pt x="887" y="76"/>
                  </a:lnTo>
                  <a:lnTo>
                    <a:pt x="917" y="134"/>
                  </a:lnTo>
                  <a:lnTo>
                    <a:pt x="924" y="198"/>
                  </a:lnTo>
                  <a:lnTo>
                    <a:pt x="912" y="260"/>
                  </a:lnTo>
                  <a:lnTo>
                    <a:pt x="879" y="312"/>
                  </a:lnTo>
                  <a:lnTo>
                    <a:pt x="829" y="350"/>
                  </a:lnTo>
                  <a:lnTo>
                    <a:pt x="767" y="365"/>
                  </a:lnTo>
                  <a:lnTo>
                    <a:pt x="724" y="347"/>
                  </a:lnTo>
                  <a:lnTo>
                    <a:pt x="693" y="300"/>
                  </a:lnTo>
                  <a:lnTo>
                    <a:pt x="678" y="243"/>
                  </a:lnTo>
                  <a:lnTo>
                    <a:pt x="687" y="197"/>
                  </a:lnTo>
                  <a:lnTo>
                    <a:pt x="705" y="186"/>
                  </a:lnTo>
                  <a:lnTo>
                    <a:pt x="713" y="220"/>
                  </a:lnTo>
                  <a:lnTo>
                    <a:pt x="725" y="265"/>
                  </a:lnTo>
                  <a:lnTo>
                    <a:pt x="741" y="281"/>
                  </a:lnTo>
                  <a:lnTo>
                    <a:pt x="764" y="287"/>
                  </a:lnTo>
                  <a:lnTo>
                    <a:pt x="801" y="277"/>
                  </a:lnTo>
                  <a:lnTo>
                    <a:pt x="829" y="253"/>
                  </a:lnTo>
                  <a:lnTo>
                    <a:pt x="851" y="177"/>
                  </a:lnTo>
                  <a:lnTo>
                    <a:pt x="843" y="137"/>
                  </a:lnTo>
                  <a:lnTo>
                    <a:pt x="822" y="99"/>
                  </a:lnTo>
                  <a:lnTo>
                    <a:pt x="787" y="69"/>
                  </a:lnTo>
                  <a:lnTo>
                    <a:pt x="737" y="50"/>
                  </a:lnTo>
                  <a:lnTo>
                    <a:pt x="630" y="46"/>
                  </a:lnTo>
                  <a:lnTo>
                    <a:pt x="553" y="74"/>
                  </a:lnTo>
                  <a:lnTo>
                    <a:pt x="501" y="124"/>
                  </a:lnTo>
                  <a:lnTo>
                    <a:pt x="464" y="190"/>
                  </a:lnTo>
                  <a:lnTo>
                    <a:pt x="418" y="335"/>
                  </a:lnTo>
                  <a:lnTo>
                    <a:pt x="395" y="398"/>
                  </a:lnTo>
                  <a:lnTo>
                    <a:pt x="364" y="444"/>
                  </a:lnTo>
                  <a:lnTo>
                    <a:pt x="330" y="466"/>
                  </a:lnTo>
                  <a:lnTo>
                    <a:pt x="287" y="483"/>
                  </a:lnTo>
                  <a:lnTo>
                    <a:pt x="189" y="501"/>
                  </a:lnTo>
                  <a:lnTo>
                    <a:pt x="90" y="493"/>
                  </a:lnTo>
                  <a:lnTo>
                    <a:pt x="10" y="462"/>
                  </a:lnTo>
                  <a:lnTo>
                    <a:pt x="0" y="444"/>
                  </a:lnTo>
                  <a:lnTo>
                    <a:pt x="18" y="435"/>
                  </a:lnTo>
                  <a:lnTo>
                    <a:pt x="18" y="4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223320" y="6194520"/>
              <a:ext cx="684720" cy="3715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65360" y="6386400"/>
              <a:ext cx="351000" cy="23508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6618960" y="6284880"/>
              <a:ext cx="672120" cy="33012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" name=""/>
          <p:cNvGrpSpPr/>
          <p:nvPr/>
        </p:nvGrpSpPr>
        <p:grpSpPr>
          <a:xfrm>
            <a:off x="1279440" y="6108840"/>
            <a:ext cx="1560240" cy="426960"/>
            <a:chOff x="1279440" y="6108840"/>
            <a:chExt cx="1560240" cy="426960"/>
          </a:xfrm>
        </p:grpSpPr>
        <p:sp>
          <p:nvSpPr>
            <p:cNvPr id="16" name=""/>
            <p:cNvSpPr/>
            <p:nvPr/>
          </p:nvSpPr>
          <p:spPr>
            <a:xfrm>
              <a:off x="1279440" y="6141960"/>
              <a:ext cx="595080" cy="322560"/>
            </a:xfrm>
            <a:custGeom>
              <a:avLst/>
              <a:gdLst/>
              <a:ahLst/>
              <a:rect l="l" t="t" r="r" b="b"/>
              <a:pathLst>
                <a:path w="924" h="501">
                  <a:moveTo>
                    <a:pt x="18" y="435"/>
                  </a:moveTo>
                  <a:lnTo>
                    <a:pt x="175" y="454"/>
                  </a:lnTo>
                  <a:lnTo>
                    <a:pt x="246" y="444"/>
                  </a:lnTo>
                  <a:lnTo>
                    <a:pt x="323" y="397"/>
                  </a:lnTo>
                  <a:lnTo>
                    <a:pt x="374" y="305"/>
                  </a:lnTo>
                  <a:lnTo>
                    <a:pt x="392" y="200"/>
                  </a:lnTo>
                  <a:lnTo>
                    <a:pt x="410" y="147"/>
                  </a:lnTo>
                  <a:lnTo>
                    <a:pt x="438" y="97"/>
                  </a:lnTo>
                  <a:lnTo>
                    <a:pt x="489" y="55"/>
                  </a:lnTo>
                  <a:lnTo>
                    <a:pt x="525" y="35"/>
                  </a:lnTo>
                  <a:lnTo>
                    <a:pt x="569" y="19"/>
                  </a:lnTo>
                  <a:lnTo>
                    <a:pt x="657" y="0"/>
                  </a:lnTo>
                  <a:lnTo>
                    <a:pt x="747" y="0"/>
                  </a:lnTo>
                  <a:lnTo>
                    <a:pt x="831" y="29"/>
                  </a:lnTo>
                  <a:lnTo>
                    <a:pt x="887" y="76"/>
                  </a:lnTo>
                  <a:lnTo>
                    <a:pt x="917" y="134"/>
                  </a:lnTo>
                  <a:lnTo>
                    <a:pt x="924" y="198"/>
                  </a:lnTo>
                  <a:lnTo>
                    <a:pt x="912" y="260"/>
                  </a:lnTo>
                  <a:lnTo>
                    <a:pt x="879" y="312"/>
                  </a:lnTo>
                  <a:lnTo>
                    <a:pt x="829" y="350"/>
                  </a:lnTo>
                  <a:lnTo>
                    <a:pt x="767" y="365"/>
                  </a:lnTo>
                  <a:lnTo>
                    <a:pt x="724" y="347"/>
                  </a:lnTo>
                  <a:lnTo>
                    <a:pt x="693" y="300"/>
                  </a:lnTo>
                  <a:lnTo>
                    <a:pt x="678" y="243"/>
                  </a:lnTo>
                  <a:lnTo>
                    <a:pt x="687" y="197"/>
                  </a:lnTo>
                  <a:lnTo>
                    <a:pt x="705" y="186"/>
                  </a:lnTo>
                  <a:lnTo>
                    <a:pt x="713" y="220"/>
                  </a:lnTo>
                  <a:lnTo>
                    <a:pt x="725" y="265"/>
                  </a:lnTo>
                  <a:lnTo>
                    <a:pt x="741" y="281"/>
                  </a:lnTo>
                  <a:lnTo>
                    <a:pt x="764" y="287"/>
                  </a:lnTo>
                  <a:lnTo>
                    <a:pt x="801" y="277"/>
                  </a:lnTo>
                  <a:lnTo>
                    <a:pt x="829" y="253"/>
                  </a:lnTo>
                  <a:lnTo>
                    <a:pt x="851" y="177"/>
                  </a:lnTo>
                  <a:lnTo>
                    <a:pt x="843" y="137"/>
                  </a:lnTo>
                  <a:lnTo>
                    <a:pt x="822" y="99"/>
                  </a:lnTo>
                  <a:lnTo>
                    <a:pt x="787" y="69"/>
                  </a:lnTo>
                  <a:lnTo>
                    <a:pt x="737" y="50"/>
                  </a:lnTo>
                  <a:lnTo>
                    <a:pt x="630" y="46"/>
                  </a:lnTo>
                  <a:lnTo>
                    <a:pt x="553" y="74"/>
                  </a:lnTo>
                  <a:lnTo>
                    <a:pt x="501" y="124"/>
                  </a:lnTo>
                  <a:lnTo>
                    <a:pt x="464" y="190"/>
                  </a:lnTo>
                  <a:lnTo>
                    <a:pt x="418" y="335"/>
                  </a:lnTo>
                  <a:lnTo>
                    <a:pt x="395" y="398"/>
                  </a:lnTo>
                  <a:lnTo>
                    <a:pt x="364" y="444"/>
                  </a:lnTo>
                  <a:lnTo>
                    <a:pt x="330" y="466"/>
                  </a:lnTo>
                  <a:lnTo>
                    <a:pt x="287" y="483"/>
                  </a:lnTo>
                  <a:lnTo>
                    <a:pt x="189" y="501"/>
                  </a:lnTo>
                  <a:lnTo>
                    <a:pt x="90" y="493"/>
                  </a:lnTo>
                  <a:lnTo>
                    <a:pt x="10" y="462"/>
                  </a:lnTo>
                  <a:lnTo>
                    <a:pt x="0" y="444"/>
                  </a:lnTo>
                  <a:lnTo>
                    <a:pt x="18" y="435"/>
                  </a:lnTo>
                  <a:lnTo>
                    <a:pt x="18" y="4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1646640" y="6108840"/>
              <a:ext cx="685440" cy="3715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041920" y="6198840"/>
              <a:ext cx="672480" cy="33012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489400" y="6301080"/>
              <a:ext cx="350280" cy="23472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" name=""/>
          <p:cNvGrpSpPr/>
          <p:nvPr/>
        </p:nvGrpSpPr>
        <p:grpSpPr>
          <a:xfrm>
            <a:off x="4559760" y="6157800"/>
            <a:ext cx="1201320" cy="425520"/>
            <a:chOff x="4559760" y="6157800"/>
            <a:chExt cx="1201320" cy="425520"/>
          </a:xfrm>
        </p:grpSpPr>
        <p:sp>
          <p:nvSpPr>
            <p:cNvPr id="21" name=""/>
            <p:cNvSpPr/>
            <p:nvPr/>
          </p:nvSpPr>
          <p:spPr>
            <a:xfrm flipH="1">
              <a:off x="4559400" y="6349680"/>
              <a:ext cx="349560" cy="23364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H="1">
              <a:off x="5075640" y="6157800"/>
              <a:ext cx="685080" cy="3697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H="1">
              <a:off x="4692960" y="6248160"/>
              <a:ext cx="672480" cy="32868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1440" y="6108840"/>
            <a:ext cx="1203120" cy="426600"/>
            <a:chOff x="1440" y="6108840"/>
            <a:chExt cx="1203120" cy="426600"/>
          </a:xfrm>
        </p:grpSpPr>
        <p:sp>
          <p:nvSpPr>
            <p:cNvPr id="25" name=""/>
            <p:cNvSpPr/>
            <p:nvPr/>
          </p:nvSpPr>
          <p:spPr>
            <a:xfrm flipH="1">
              <a:off x="1440" y="6300720"/>
              <a:ext cx="351360" cy="23472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H="1">
              <a:off x="519120" y="6108840"/>
              <a:ext cx="685080" cy="37116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flipH="1">
              <a:off x="136440" y="6199200"/>
              <a:ext cx="672480" cy="32832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7552080" y="6132600"/>
            <a:ext cx="1201320" cy="425520"/>
            <a:chOff x="7552080" y="6132600"/>
            <a:chExt cx="1201320" cy="425520"/>
          </a:xfrm>
        </p:grpSpPr>
        <p:sp>
          <p:nvSpPr>
            <p:cNvPr id="29" name=""/>
            <p:cNvSpPr/>
            <p:nvPr/>
          </p:nvSpPr>
          <p:spPr>
            <a:xfrm flipH="1">
              <a:off x="7551720" y="6324480"/>
              <a:ext cx="349560" cy="23364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 flipH="1">
              <a:off x="8067960" y="6132600"/>
              <a:ext cx="685080" cy="3697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 flipH="1">
              <a:off x="7685280" y="6222960"/>
              <a:ext cx="672480" cy="32868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2" name=""/>
          <p:cNvGraphicFramePr/>
          <p:nvPr/>
        </p:nvGraphicFramePr>
        <p:xfrm>
          <a:off x="2868480" y="5757840"/>
          <a:ext cx="1692360" cy="1015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868480" y="5757840"/>
                    <a:ext cx="169236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39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44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47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50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54" name="E_RGB_R" descr=""/>
          <p:cNvPicPr/>
          <p:nvPr/>
        </p:nvPicPr>
        <p:blipFill>
          <a:blip r:embed="rId4"/>
          <a:stretch/>
        </p:blipFill>
        <p:spPr>
          <a:xfrm>
            <a:off x="4002120" y="512640"/>
            <a:ext cx="99684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-253080" y="6595920"/>
            <a:ext cx="260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 Orientation-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119160" algn="ctr">
              <a:spcAft>
                <a:spcPts val="17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indent="112680" algn="ctr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0" y="314928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Energy Operations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8" name=""/>
          <p:cNvSpPr/>
          <p:nvPr/>
        </p:nvSpPr>
        <p:spPr>
          <a:xfrm>
            <a:off x="0" y="4605480"/>
            <a:ext cx="9144000" cy="72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99"/>
                </a:solidFill>
                <a:effectLst/>
                <a:uFillTx/>
                <a:latin typeface="Arial Narrow"/>
              </a:rPr>
              <a:t>Name, Title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E_RGB_R" descr=""/>
          <p:cNvPicPr/>
          <p:nvPr/>
        </p:nvPicPr>
        <p:blipFill>
          <a:blip r:embed="rId1"/>
          <a:stretch/>
        </p:blipFill>
        <p:spPr>
          <a:xfrm>
            <a:off x="3821040" y="952560"/>
            <a:ext cx="1490760" cy="147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310680" y="119232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Data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Maintain global databases (Contracts, Counterparties, Facilities) along with SAP and Rate Services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Generate contracts and amendments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Monitor and coordinate name changes and mergers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Coordinate Dunn &amp; Bradstreet data 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 information to internal customers to enhance marketing activities 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EnTelligence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310680" y="1267920"/>
            <a:ext cx="8542440" cy="448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61880" indent="-461880">
              <a:lnSpc>
                <a:spcPct val="88000"/>
              </a:lnSpc>
              <a:spcAft>
                <a:spcPts val="1400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Initiatives - Value Added Services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implementation of widely used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records, including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88000"/>
              </a:lnSpc>
              <a:spcAft>
                <a:spcPts val="1049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 automated confirmations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88000"/>
              </a:lnSpc>
              <a:spcAft>
                <a:spcPts val="1049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Official contract files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88000"/>
              </a:lnSpc>
              <a:spcAft>
                <a:spcPts val="1049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Online imaging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Create/manage operational services pricing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 planning and analysis for Energy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 projects as needed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80800" y="140760"/>
            <a:ext cx="7794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Analyst/Associate Opportunities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 Energy Operations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343080" y="1676520"/>
            <a:ext cx="748800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P&amp;L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Support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 Support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Logistics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Questions?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Overview of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trading P&amp;L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reporting and limit monitoring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validation and confirmation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product scheduling/optimization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management and settlement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 flipV="1">
            <a:off x="7450200" y="2488680"/>
            <a:ext cx="0" cy="134460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903920" y="1903320"/>
            <a:ext cx="156816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81160" y="8208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Deal Flow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5" name=""/>
          <p:cNvSpPr/>
          <p:nvPr/>
        </p:nvSpPr>
        <p:spPr>
          <a:xfrm>
            <a:off x="6497640" y="3828960"/>
            <a:ext cx="1897200" cy="185436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SETTLEMENTS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Executes Invoice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 Payment and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Resolves any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Customer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Inquiries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84480" y="3281400"/>
            <a:ext cx="1843200" cy="171756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8000"/>
              </a:lnSpc>
              <a:spcAft>
                <a:spcPts val="106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DEAL COMPLIANCE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Validates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Economic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Deal Terms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 Prepares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Confirmation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10200" y="1914480"/>
            <a:ext cx="154476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84480" y="1368360"/>
            <a:ext cx="1881360" cy="16192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Analyzes P&amp;L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 Positions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 Reports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 Trader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55760" y="2099880"/>
            <a:ext cx="827280" cy="770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239920" y="2882880"/>
            <a:ext cx="827280" cy="770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63520" y="1901880"/>
            <a:ext cx="1987560" cy="196848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Impact"/>
              </a:rPr>
              <a:t>Trader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Impact"/>
              </a:rPr>
              <a:t>Executes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Impact"/>
              </a:rPr>
              <a:t>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207160" y="2377800"/>
            <a:ext cx="853560" cy="38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247480" y="3068280"/>
            <a:ext cx="821520" cy="389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971960" y="2279520"/>
            <a:ext cx="1568520" cy="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4952520" y="1368360"/>
            <a:ext cx="3440520" cy="2684520"/>
            <a:chOff x="4952520" y="1368360"/>
            <a:chExt cx="3440520" cy="2684520"/>
          </a:xfrm>
        </p:grpSpPr>
        <p:sp>
          <p:nvSpPr>
            <p:cNvPr id="76" name=""/>
            <p:cNvSpPr/>
            <p:nvPr/>
          </p:nvSpPr>
          <p:spPr>
            <a:xfrm>
              <a:off x="6481440" y="1368360"/>
              <a:ext cx="1911600" cy="1555920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100000">
                  <a:srgbClr val="002f75"/>
                </a:gs>
              </a:gsLst>
              <a:lin ang="13500000"/>
            </a:gra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8000"/>
                </a:lnSpc>
                <a:spcAft>
                  <a:spcPts val="1125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 Narrow"/>
                </a:rPr>
                <a:t>LOGISTICS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8000"/>
                </a:lnSpc>
                <a:spcAft>
                  <a:spcPts val="1125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Schedules</a:t>
              </a:r>
              <a:br>
                <a:rPr sz="1800"/>
              </a:b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Commodity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434000" y="2963880"/>
              <a:ext cx="0" cy="108900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flipH="1" flipV="1">
              <a:off x="4952520" y="2424240"/>
              <a:ext cx="1544760" cy="432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380880" y="1766880"/>
            <a:ext cx="8097840" cy="409896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efef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746680" y="3278160"/>
            <a:ext cx="2019240" cy="838080"/>
          </a:xfrm>
          <a:prstGeom prst="rect">
            <a:avLst/>
          </a:prstGeom>
          <a:gradFill rotWithShape="0">
            <a:gsLst>
              <a:gs pos="0">
                <a:srgbClr val="003484"/>
              </a:gs>
              <a:gs pos="50000">
                <a:srgbClr val="0066ff"/>
              </a:gs>
              <a:gs pos="100000">
                <a:srgbClr val="00348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689200" y="3279600"/>
            <a:ext cx="1905120" cy="83844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6920" y="128520"/>
            <a:ext cx="866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Product &amp; Commodity Focus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79440" y="1330200"/>
            <a:ext cx="8099280" cy="492120"/>
          </a:xfrm>
          <a:prstGeom prst="rect">
            <a:avLst/>
          </a:prstGeom>
          <a:gradFill rotWithShape="0">
            <a:gsLst>
              <a:gs pos="0">
                <a:srgbClr val="6f0000"/>
              </a:gs>
              <a:gs pos="50000">
                <a:srgbClr val="cc0000"/>
              </a:gs>
              <a:gs pos="100000">
                <a:srgbClr val="6f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708440" y="1320840"/>
            <a:ext cx="3905280" cy="946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Commodities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00200" y="1320840"/>
            <a:ext cx="3895560" cy="51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748480" y="2189160"/>
            <a:ext cx="2019240" cy="838080"/>
          </a:xfrm>
          <a:prstGeom prst="rect">
            <a:avLst/>
          </a:prstGeom>
          <a:gradFill rotWithShape="0">
            <a:gsLst>
              <a:gs pos="0">
                <a:srgbClr val="003484"/>
              </a:gs>
              <a:gs pos="50000">
                <a:srgbClr val="0066ff"/>
              </a:gs>
              <a:gs pos="100000">
                <a:srgbClr val="00348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873760" y="2347920"/>
            <a:ext cx="17334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5580000" y="3227400"/>
            <a:ext cx="2412720" cy="838080"/>
            <a:chOff x="5580000" y="3227400"/>
            <a:chExt cx="2412720" cy="838080"/>
          </a:xfrm>
        </p:grpSpPr>
        <p:sp>
          <p:nvSpPr>
            <p:cNvPr id="89" name=""/>
            <p:cNvSpPr/>
            <p:nvPr/>
          </p:nvSpPr>
          <p:spPr>
            <a:xfrm>
              <a:off x="5580000" y="3227400"/>
              <a:ext cx="2412720" cy="838080"/>
            </a:xfrm>
            <a:prstGeom prst="roundRect">
              <a:avLst>
                <a:gd name="adj" fmla="val 12495"/>
              </a:avLst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848560" y="3471840"/>
              <a:ext cx="1762920" cy="45972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Power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" name=""/>
          <p:cNvSpPr/>
          <p:nvPr/>
        </p:nvSpPr>
        <p:spPr>
          <a:xfrm>
            <a:off x="5748480" y="4368960"/>
            <a:ext cx="2020680" cy="838080"/>
          </a:xfrm>
          <a:prstGeom prst="rect">
            <a:avLst/>
          </a:prstGeom>
          <a:gradFill rotWithShape="0">
            <a:gsLst>
              <a:gs pos="0">
                <a:srgbClr val="003484"/>
              </a:gs>
              <a:gs pos="50000">
                <a:srgbClr val="0066ff"/>
              </a:gs>
              <a:gs pos="100000">
                <a:srgbClr val="00348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88080" y="4560840"/>
            <a:ext cx="2003400" cy="825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Pulp &amp;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685960" y="4368960"/>
            <a:ext cx="190512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637000" y="4378320"/>
            <a:ext cx="2000160" cy="737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8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Weather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658880" y="2189160"/>
            <a:ext cx="190512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711440" y="2205000"/>
            <a:ext cx="1817640" cy="105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Energy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03360" y="3254400"/>
            <a:ext cx="190476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98320" y="3267000"/>
            <a:ext cx="1909800" cy="736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484360" y="3182760"/>
            <a:ext cx="2271960" cy="838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52560" y="3295800"/>
            <a:ext cx="1727280" cy="736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03360" y="4368960"/>
            <a:ext cx="190476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984240" y="4524480"/>
            <a:ext cx="1176480" cy="736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Equities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0" y="5532480"/>
            <a:ext cx="9144000" cy="1325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94840" y="77400"/>
            <a:ext cx="8582040" cy="108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Energy Operations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05" name=""/>
          <p:cNvSpPr/>
          <p:nvPr/>
        </p:nvSpPr>
        <p:spPr>
          <a:xfrm>
            <a:off x="8715240" y="6553080"/>
            <a:ext cx="42876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66925AD-14C9-47FE-8FD8-0B9451CA5DF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45000" y="4038480"/>
            <a:ext cx="162540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473800" y="4038480"/>
            <a:ext cx="162540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302600" y="4038480"/>
            <a:ext cx="160020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892160" y="4038480"/>
            <a:ext cx="162576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691080" y="2438280"/>
            <a:ext cx="1625400" cy="56052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495760" y="2424240"/>
            <a:ext cx="1625760" cy="56016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886040" y="2452680"/>
            <a:ext cx="1625400" cy="56052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892160" y="1523880"/>
            <a:ext cx="6989760" cy="83844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Analysis &amp; Consolidated Risk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Shona Wilson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925640" y="2457360"/>
            <a:ext cx="156384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Brent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Brenda Herod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892160" y="4114800"/>
            <a:ext cx="16765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Emerging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Scott Earnest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911240" y="3162240"/>
            <a:ext cx="1656000" cy="69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 (Price)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(Price)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(Price)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(Herod)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511960" y="2971800"/>
            <a:ext cx="15332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Foreign Exchange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Interest Rate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736800" y="3166920"/>
            <a:ext cx="14036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Regions/Desks: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Emissions Credits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(Portland)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91960" y="2438280"/>
            <a:ext cx="1447920" cy="1428840"/>
          </a:xfrm>
          <a:prstGeom prst="rect">
            <a:avLst/>
          </a:prstGeom>
          <a:solidFill>
            <a:srgbClr val="00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Daily P&amp;L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Position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Deal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Trader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Confirmations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Cash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91960" y="1523880"/>
            <a:ext cx="1447920" cy="838440"/>
          </a:xfrm>
          <a:prstGeom prst="rect">
            <a:avLst/>
          </a:prstGeom>
          <a:solidFill>
            <a:srgbClr val="00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Curve Validation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Portfolio Risk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Controls Monitoring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Daily Position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Systems 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892160" y="5410080"/>
            <a:ext cx="7010640" cy="83844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Database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Mary Solmonson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91960" y="5394240"/>
            <a:ext cx="1447920" cy="857160"/>
          </a:xfrm>
          <a:prstGeom prst="rect">
            <a:avLst/>
          </a:prstGeom>
          <a:solidFill>
            <a:srgbClr val="00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Counterparty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Facility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EnTelligence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Records Mgmt.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754440" y="2457360"/>
            <a:ext cx="16765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Power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Kristin Albrecht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Leslie Reeves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025880" y="4038480"/>
            <a:ext cx="99072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Weather Derivatives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Todd Hall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549760" y="2593800"/>
            <a:ext cx="160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Financial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Sheila Glover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968480" y="4648320"/>
            <a:ext cx="1655640" cy="6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Paper &amp; Pulp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549760" y="4038480"/>
            <a:ext cx="157824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EnronOnline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Sheri Thomas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302600" y="4038480"/>
            <a:ext cx="15778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Canada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Peggy Hedstrom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972560" y="23274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277040" y="2438280"/>
            <a:ext cx="1625760" cy="56052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299360" y="2514600"/>
            <a:ext cx="1603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Operations Pricing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James Scribner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" descr=""/>
          <p:cNvPicPr/>
          <p:nvPr/>
        </p:nvPicPr>
        <p:blipFill>
          <a:blip r:embed="rId1"/>
          <a:stretch/>
        </p:blipFill>
        <p:spPr>
          <a:xfrm>
            <a:off x="5808600" y="4861080"/>
            <a:ext cx="4680" cy="9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3" name="" descr=""/>
          <p:cNvPicPr/>
          <p:nvPr/>
        </p:nvPicPr>
        <p:blipFill>
          <a:blip r:embed="rId2"/>
          <a:stretch/>
        </p:blipFill>
        <p:spPr>
          <a:xfrm>
            <a:off x="5681520" y="4722840"/>
            <a:ext cx="5040" cy="9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Factoids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Operations captures risk for and confirms over 19,000 transactions each month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40% 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30%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30% Financial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Operations reports P&amp;L on over 500 active risk books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Analysis &amp; Consolidated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Operations: Mid and Back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Data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Initiatives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298080" y="116532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Analysis &amp; Consolidated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Enforce trading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Validate value @ risk measures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Monitor trading limits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Review curves for validity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Daily Position Report (DPR)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Analyze/report risk and trading P&amp;L worldwide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Integrate risk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67840" y="-360"/>
            <a:ext cx="8582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310680" y="960120"/>
            <a:ext cx="8542440" cy="448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461880">
              <a:lnSpc>
                <a:spcPct val="90000"/>
              </a:lnSpc>
              <a:spcAft>
                <a:spcPts val="1199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Trading: Mid and Back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 daily P&amp;L and positions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 issue resolution and analytical support for dealers and traders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Validate economic terms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90000"/>
              </a:lnSpc>
              <a:spcAft>
                <a:spcPts val="901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Verbally confirm NYMEX and OTC trades with counterparty and/or broker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Execute and monitor confirmations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Execute invoices and payments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and forecast cash 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jarmstr</cp:lastModifiedBy>
  <cp:lastPrinted>2000-06-27T17:40:04Z</cp:lastPrinted>
  <dcterms:modified xsi:type="dcterms:W3CDTF">2000-06-27T19:12:40Z</dcterms:modified>
  <cp:revision>148</cp:revision>
  <dc:subject/>
  <dc:title>No Slide Title</dc:title>
</cp:coreProperties>
</file>