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ffffff"/>
              </a:solidFill>
              <a:effectLst/>
              <a:uFillTx/>
              <a:latin typeface="Frutiger 45 Light"/>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Frutiger 45 Light"/>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ADDD6E5C-4D1F-4F4E-A587-793C97F42086}"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2C534B96-C410-45E1-A19E-32C23D524959}"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ffff"/>
                </a:solidFill>
                <a:effectLst/>
                <a:uFillTx/>
                <a:latin typeface="Frutiger 45 Light"/>
              </a:rPr>
              <a:t>Click to edit the title text format</a:t>
            </a:r>
            <a:endParaRPr b="0" lang="en-US" sz="4400" strike="noStrike" u="none">
              <a:solidFill>
                <a:srgbClr val="ffffff"/>
              </a:solidFill>
              <a:effectLst/>
              <a:uFillTx/>
              <a:latin typeface="Frutiger 45 Light"/>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ffffff"/>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Frutiger 45 Light"/>
              </a:rPr>
              <a:t>Click to edit the outline text format</a:t>
            </a:r>
            <a:endParaRPr b="0" lang="en-US" sz="3200" strike="noStrike" u="none">
              <a:solidFill>
                <a:srgbClr val="ffffff"/>
              </a:solidFill>
              <a:effectLst/>
              <a:uFillTx/>
              <a:latin typeface="Frutiger 45 Light"/>
            </a:endParaRPr>
          </a:p>
          <a:p>
            <a:pPr lvl="1" marL="743040" indent="-285840">
              <a:spcBef>
                <a:spcPts val="799"/>
              </a:spcBef>
              <a:buClr>
                <a:srgbClr val="ffffff"/>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Frutiger 45 Light"/>
              </a:rPr>
              <a:t>Second Outline Level</a:t>
            </a:r>
            <a:endParaRPr b="0" lang="en-US" sz="3200" strike="noStrike" u="none">
              <a:solidFill>
                <a:srgbClr val="ffffff"/>
              </a:solidFill>
              <a:effectLst/>
              <a:uFillTx/>
              <a:latin typeface="Frutiger 45 Light"/>
            </a:endParaRPr>
          </a:p>
          <a:p>
            <a:pPr lvl="2" marL="1143000" indent="-228600">
              <a:spcBef>
                <a:spcPts val="799"/>
              </a:spcBef>
              <a:buClr>
                <a:srgbClr val="ffffff"/>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Frutiger 45 Light"/>
              </a:rPr>
              <a:t>Third Outline Level</a:t>
            </a:r>
            <a:endParaRPr b="0" lang="en-US" sz="3200" strike="noStrike" u="none">
              <a:solidFill>
                <a:srgbClr val="ffffff"/>
              </a:solidFill>
              <a:effectLst/>
              <a:uFillTx/>
              <a:latin typeface="Frutiger 45 Light"/>
            </a:endParaRPr>
          </a:p>
          <a:p>
            <a:pPr lvl="3" marL="1600200" indent="-228600">
              <a:spcBef>
                <a:spcPts val="799"/>
              </a:spcBef>
              <a:buClr>
                <a:srgbClr val="ffffff"/>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Frutiger 45 Light"/>
              </a:rPr>
              <a:t>Fourth Outline Level</a:t>
            </a:r>
            <a:endParaRPr b="0" lang="en-US" sz="3200" strike="noStrike" u="none">
              <a:solidFill>
                <a:srgbClr val="ffffff"/>
              </a:solidFill>
              <a:effectLst/>
              <a:uFillTx/>
              <a:latin typeface="Frutiger 45 Light"/>
            </a:endParaRPr>
          </a:p>
          <a:p>
            <a:pPr lvl="4" marL="2057400" indent="-228600">
              <a:spcBef>
                <a:spcPts val="799"/>
              </a:spcBef>
              <a:buClr>
                <a:srgbClr val="ffffff"/>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Frutiger 45 Light"/>
              </a:rPr>
              <a:t>Fifth Outline Level</a:t>
            </a:r>
            <a:endParaRPr b="0" lang="en-US" sz="3200" strike="noStrike" u="none">
              <a:solidFill>
                <a:srgbClr val="ffffff"/>
              </a:solidFill>
              <a:effectLst/>
              <a:uFillTx/>
              <a:latin typeface="Frutiger 45 Light"/>
            </a:endParaRPr>
          </a:p>
          <a:p>
            <a:pPr lvl="5" marL="2057400" indent="-228600">
              <a:spcBef>
                <a:spcPts val="799"/>
              </a:spcBef>
              <a:buClr>
                <a:srgbClr val="ffffff"/>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Frutiger 45 Light"/>
              </a:rPr>
              <a:t>Sixth Outline Level</a:t>
            </a:r>
            <a:endParaRPr b="0" lang="en-US" sz="3200" strike="noStrike" u="none">
              <a:solidFill>
                <a:srgbClr val="ffffff"/>
              </a:solidFill>
              <a:effectLst/>
              <a:uFillTx/>
              <a:latin typeface="Frutiger 45 Light"/>
            </a:endParaRPr>
          </a:p>
          <a:p>
            <a:pPr lvl="6" marL="2057400" indent="-228600">
              <a:spcBef>
                <a:spcPts val="799"/>
              </a:spcBef>
              <a:buClr>
                <a:srgbClr val="ffffff"/>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Frutiger 45 Light"/>
              </a:rPr>
              <a:t>Seventh Outline Level</a:t>
            </a:r>
            <a:endParaRPr b="0" lang="en-US" sz="3200" strike="noStrike" u="none">
              <a:solidFill>
                <a:srgbClr val="ffffff"/>
              </a:solidFill>
              <a:effectLst/>
              <a:uFillTx/>
              <a:latin typeface="Frutiger 45 Light"/>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Frutiger 45 Light"/>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Frutiger 45 Light"/>
              </a:rPr>
              <a:t>&lt;date/time&gt;</a:t>
            </a:r>
            <a:endParaRPr b="0" lang="en-US" sz="1400" strike="noStrike" u="none">
              <a:solidFill>
                <a:srgbClr val="000000"/>
              </a:solidFill>
              <a:effectLst/>
              <a:uFillTx/>
              <a:latin typeface="Frutiger 45 Light"/>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Frutiger 45 Light"/>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Frutiger 45 Light"/>
              </a:rPr>
              <a:t>&lt;footer&gt;</a:t>
            </a:r>
            <a:endParaRPr b="0" lang="en-US" sz="1400" strike="noStrike" u="none">
              <a:solidFill>
                <a:srgbClr val="000000"/>
              </a:solidFill>
              <a:effectLst/>
              <a:uFillTx/>
              <a:latin typeface="Frutiger 45 Light"/>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Frutiger 45 Light"/>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CC59B27-F834-4987-8AFA-1B9AA8CF2A2F}" type="slidenum">
              <a:rPr b="0" lang="en-US" sz="1400" strike="noStrike" u="none">
                <a:solidFill>
                  <a:srgbClr val="ffffff"/>
                </a:solidFill>
                <a:effectLst/>
                <a:uFillTx/>
                <a:latin typeface="Frutiger 45 Light"/>
              </a:rPr>
              <a:t>&lt;number&gt;</a:t>
            </a:fld>
            <a:endParaRPr b="0" lang="en-US" sz="1400" strike="noStrike" u="none">
              <a:solidFill>
                <a:srgbClr val="000000"/>
              </a:solidFill>
              <a:effectLst/>
              <a:uFillTx/>
              <a:latin typeface="Frutiger 45 Light"/>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7" name=""/>
          <p:cNvSpPr/>
          <p:nvPr/>
        </p:nvSpPr>
        <p:spPr>
          <a:xfrm>
            <a:off x="228600" y="990720"/>
            <a:ext cx="8534520" cy="990360"/>
          </a:xfrm>
          <a:prstGeom prst="rect">
            <a:avLst/>
          </a:prstGeom>
          <a:noFill/>
          <a:ln w="0">
            <a:noFill/>
          </a:ln>
        </p:spPr>
        <p:style>
          <a:lnRef idx="0"/>
          <a:fillRef idx="0"/>
          <a:effectRef idx="0"/>
          <a:fontRef idx="minor"/>
        </p:style>
        <p:txBody>
          <a:bodyPr lIns="81360" rIns="81360" tIns="40680" bIns="406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ff00"/>
                </a:solidFill>
                <a:effectLst/>
                <a:uFillTx/>
                <a:latin typeface="Frutiger 45 Light"/>
              </a:rPr>
              <a:t>ENRON BROADBAND SERVICES</a:t>
            </a:r>
            <a:r>
              <a:rPr b="0" lang="en-US" sz="4400" strike="noStrike" u="none">
                <a:solidFill>
                  <a:srgbClr val="ffffff"/>
                </a:solidFill>
                <a:effectLst/>
                <a:uFillTx/>
                <a:latin typeface="Frutiger 45 Light"/>
              </a:rPr>
              <a:t> </a:t>
            </a:r>
            <a:endParaRPr b="0" lang="en-US" sz="4400" strike="noStrike" u="none">
              <a:solidFill>
                <a:srgbClr val="ffffff"/>
              </a:solidFill>
              <a:effectLst/>
              <a:uFillTx/>
              <a:latin typeface="Frutiger 45 Light"/>
            </a:endParaRPr>
          </a:p>
        </p:txBody>
      </p:sp>
      <p:sp>
        <p:nvSpPr>
          <p:cNvPr id="8" name=""/>
          <p:cNvSpPr/>
          <p:nvPr/>
        </p:nvSpPr>
        <p:spPr>
          <a:xfrm>
            <a:off x="1600200" y="1981080"/>
            <a:ext cx="5715000" cy="1600200"/>
          </a:xfrm>
          <a:prstGeom prst="rect">
            <a:avLst/>
          </a:prstGeom>
          <a:noFill/>
          <a:ln w="0">
            <a:noFill/>
          </a:ln>
        </p:spPr>
        <p:style>
          <a:lnRef idx="0"/>
          <a:fillRef idx="0"/>
          <a:effectRef idx="0"/>
          <a:fontRef idx="minor"/>
        </p:style>
        <p:txBody>
          <a:bodyPr lIns="81360" rIns="81360" tIns="40680" bIns="40680" anchor="t">
            <a:noAutofit/>
          </a:bodyPr>
          <a:p>
            <a:pPr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Frutiger 45 Light"/>
              </a:rPr>
              <a:t>Broadband Capacity </a:t>
            </a:r>
            <a:endParaRPr b="0" lang="en-US" sz="3200" strike="noStrike" u="none">
              <a:solidFill>
                <a:srgbClr val="ffffff"/>
              </a:solidFill>
              <a:effectLst/>
              <a:uFillTx/>
              <a:latin typeface="Frutiger 45 Light"/>
            </a:endParaRPr>
          </a:p>
          <a:p>
            <a:pPr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Frutiger 45 Light"/>
              </a:rPr>
              <a:t>and </a:t>
            </a:r>
            <a:endParaRPr b="0" lang="en-US" sz="3200" strike="noStrike" u="none">
              <a:solidFill>
                <a:srgbClr val="ffffff"/>
              </a:solidFill>
              <a:effectLst/>
              <a:uFillTx/>
              <a:latin typeface="Frutiger 45 Light"/>
            </a:endParaRPr>
          </a:p>
          <a:p>
            <a:pPr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Frutiger 45 Light"/>
              </a:rPr>
              <a:t>Risk Management </a:t>
            </a:r>
            <a:endParaRPr b="0" lang="en-US" sz="3200" strike="noStrike" u="none">
              <a:solidFill>
                <a:srgbClr val="ffffff"/>
              </a:solidFill>
              <a:effectLst/>
              <a:uFillTx/>
              <a:latin typeface="Frutiger 45 Light"/>
            </a:endParaRPr>
          </a:p>
          <a:p>
            <a:pPr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Frutiger 45 Light"/>
              </a:rPr>
              <a:t>Products</a:t>
            </a:r>
            <a:endParaRPr b="0" lang="en-US" sz="3200" strike="noStrike" u="none">
              <a:solidFill>
                <a:srgbClr val="ffffff"/>
              </a:solidFill>
              <a:effectLst/>
              <a:uFillTx/>
              <a:latin typeface="Frutiger 45 Light"/>
            </a:endParaRPr>
          </a:p>
          <a:p>
            <a:pPr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Frutiger 45 Light"/>
            </a:endParaRPr>
          </a:p>
          <a:p>
            <a:pPr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685800" y="323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Benefits of Bandwidth Trading</a:t>
            </a:r>
            <a:endParaRPr b="0" lang="en-US" sz="4000" strike="noStrike" u="none">
              <a:solidFill>
                <a:srgbClr val="ffffff"/>
              </a:solidFill>
              <a:effectLst/>
              <a:uFillTx/>
              <a:latin typeface="Frutiger 45 Light"/>
            </a:endParaRPr>
          </a:p>
        </p:txBody>
      </p:sp>
      <p:sp>
        <p:nvSpPr>
          <p:cNvPr id="47" name="PlaceHolder 2"/>
          <p:cNvSpPr>
            <a:spLocks noGrp="1"/>
          </p:cNvSpPr>
          <p:nvPr>
            <p:ph/>
          </p:nvPr>
        </p:nvSpPr>
        <p:spPr>
          <a:xfrm>
            <a:off x="685800" y="1695600"/>
            <a:ext cx="7772400" cy="4114800"/>
          </a:xfrm>
          <a:prstGeom prst="rect">
            <a:avLst/>
          </a:prstGeom>
          <a:noFill/>
          <a:ln w="0">
            <a:noFill/>
          </a:ln>
        </p:spPr>
        <p:txBody>
          <a:bodyPr lIns="90000" rIns="90000" tIns="46800" bIns="46800" anchor="t">
            <a:normAutofit/>
          </a:bodyPr>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Network planners can buy redundancy at market rates and flexible terms.</a:t>
            </a:r>
            <a:endParaRPr b="0" lang="en-US" sz="2800" strike="noStrike" u="none">
              <a:solidFill>
                <a:srgbClr val="ffffff"/>
              </a:solidFill>
              <a:effectLst/>
              <a:uFillTx/>
              <a:latin typeface="Frutiger 45 Light"/>
            </a:endParaRPr>
          </a:p>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Bandwidth users can now get more services in a real time fashion from multiple providers at one common location.</a:t>
            </a:r>
            <a:endParaRPr b="0" lang="en-US" sz="28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48" name=""/>
          <p:cNvSpPr/>
          <p:nvPr/>
        </p:nvSpPr>
        <p:spPr>
          <a:xfrm>
            <a:off x="762120" y="1190520"/>
            <a:ext cx="7619760" cy="3659400"/>
          </a:xfrm>
          <a:prstGeom prst="rect">
            <a:avLst/>
          </a:prstGeom>
          <a:noFill/>
          <a:ln w="0">
            <a:noFill/>
          </a:ln>
        </p:spPr>
        <p:style>
          <a:lnRef idx="0"/>
          <a:fillRef idx="0"/>
          <a:effectRef idx="0"/>
          <a:fontRef idx="minor"/>
        </p:style>
        <p:txBody>
          <a:bodyPr lIns="81360" rIns="81360" tIns="40680" bIns="40680" anchor="t">
            <a:normAutofit fontScale="85000" lnSpcReduction="9999"/>
          </a:bodyPr>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EBS offers products to reduce service costs and price risk.</a:t>
            </a:r>
            <a:endParaRPr b="0" lang="en-US" sz="2800" strike="noStrike" u="none">
              <a:solidFill>
                <a:srgbClr val="ffffff"/>
              </a:solidFill>
              <a:effectLst/>
              <a:uFillTx/>
              <a:latin typeface="Frutiger 45 Light"/>
            </a:endParaRPr>
          </a:p>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“Improve and Extend” is one method we use to improve customer margins while demonstrating our superior quality of service.</a:t>
            </a:r>
            <a:endParaRPr b="0" lang="en-US" sz="2800" strike="noStrike" u="none">
              <a:solidFill>
                <a:srgbClr val="ffffff"/>
              </a:solidFill>
              <a:effectLst/>
              <a:uFillTx/>
              <a:latin typeface="Frutiger 45 Light"/>
            </a:endParaRPr>
          </a:p>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Customers can be confident they are paying market prices and receiving maximum flexibility.</a:t>
            </a:r>
            <a:endParaRPr b="0" lang="en-US" sz="2800" strike="noStrike" u="none">
              <a:solidFill>
                <a:srgbClr val="ffffff"/>
              </a:solidFill>
              <a:effectLst/>
              <a:uFillTx/>
              <a:latin typeface="Frutiger 45 Light"/>
            </a:endParaRPr>
          </a:p>
        </p:txBody>
      </p:sp>
      <p:sp>
        <p:nvSpPr>
          <p:cNvPr id="49" name=""/>
          <p:cNvSpPr/>
          <p:nvPr/>
        </p:nvSpPr>
        <p:spPr>
          <a:xfrm>
            <a:off x="685800" y="237960"/>
            <a:ext cx="777240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Benefits of Bandwidth Trading</a:t>
            </a:r>
            <a:endParaRPr b="0" lang="en-US" sz="40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50" name=""/>
          <p:cNvSpPr/>
          <p:nvPr/>
        </p:nvSpPr>
        <p:spPr>
          <a:xfrm>
            <a:off x="609480" y="123840"/>
            <a:ext cx="6910560" cy="812880"/>
          </a:xfrm>
          <a:prstGeom prst="rect">
            <a:avLst/>
          </a:prstGeom>
          <a:noFill/>
          <a:ln w="0">
            <a:noFill/>
          </a:ln>
        </p:spPr>
        <p:style>
          <a:lnRef idx="0"/>
          <a:fillRef idx="0"/>
          <a:effectRef idx="0"/>
          <a:fontRef idx="minor"/>
        </p:style>
        <p:txBody>
          <a:bodyPr lIns="81360" rIns="81360" tIns="40680" bIns="406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In Conclusion...</a:t>
            </a:r>
            <a:endParaRPr b="0" lang="en-US" sz="4000" strike="noStrike" u="none">
              <a:solidFill>
                <a:srgbClr val="ffffff"/>
              </a:solidFill>
              <a:effectLst/>
              <a:uFillTx/>
              <a:latin typeface="Frutiger 45 Light"/>
            </a:endParaRPr>
          </a:p>
        </p:txBody>
      </p:sp>
      <p:sp>
        <p:nvSpPr>
          <p:cNvPr id="51" name=""/>
          <p:cNvSpPr/>
          <p:nvPr/>
        </p:nvSpPr>
        <p:spPr>
          <a:xfrm>
            <a:off x="609480" y="1127160"/>
            <a:ext cx="8534520" cy="3659040"/>
          </a:xfrm>
          <a:prstGeom prst="rect">
            <a:avLst/>
          </a:prstGeom>
          <a:noFill/>
          <a:ln w="0">
            <a:noFill/>
          </a:ln>
        </p:spPr>
        <p:style>
          <a:lnRef idx="0"/>
          <a:fillRef idx="0"/>
          <a:effectRef idx="0"/>
          <a:fontRef idx="minor"/>
        </p:style>
        <p:txBody>
          <a:bodyPr lIns="81360" rIns="81360" tIns="40680" bIns="40680" anchor="t">
            <a:normAutofit fontScale="85000" lnSpcReduction="9999"/>
          </a:bodyPr>
          <a:p>
            <a:pPr marL="343080" indent="-343080">
              <a:spcBef>
                <a:spcPts val="2449"/>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With Enron capacity products  customers can get next to real time delivery of services.</a:t>
            </a:r>
            <a:endParaRPr b="0" lang="en-US" sz="2800" strike="noStrike" u="none">
              <a:solidFill>
                <a:srgbClr val="ffffff"/>
              </a:solidFill>
              <a:effectLst/>
              <a:uFillTx/>
              <a:latin typeface="Frutiger 45 Light"/>
            </a:endParaRPr>
          </a:p>
          <a:p>
            <a:pPr marL="343080" indent="-343080">
              <a:spcBef>
                <a:spcPts val="2449"/>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Enron capacity Products will provide customer control of network requirements and circuit information.</a:t>
            </a:r>
            <a:endParaRPr b="0" lang="en-US" sz="2800" strike="noStrike" u="none">
              <a:solidFill>
                <a:srgbClr val="ffffff"/>
              </a:solidFill>
              <a:effectLst/>
              <a:uFillTx/>
              <a:latin typeface="Frutiger 45 Light"/>
            </a:endParaRPr>
          </a:p>
          <a:p>
            <a:pPr marL="343080" indent="-343080">
              <a:spcBef>
                <a:spcPts val="2449"/>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Enron network management and Intelligent Optical Network will provide customers with the most reliable services available in the industry today.</a:t>
            </a:r>
            <a:endParaRPr b="0" lang="en-US" sz="2800" strike="noStrike" u="none">
              <a:solidFill>
                <a:srgbClr val="ffffff"/>
              </a:solidFill>
              <a:effectLst/>
              <a:uFillTx/>
              <a:latin typeface="Frutiger 45 Light"/>
            </a:endParaRPr>
          </a:p>
          <a:p>
            <a:pPr marL="343080" indent="-343080">
              <a:spcBef>
                <a:spcPts val="2449"/>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ff"/>
              </a:solidFill>
              <a:effectLst/>
              <a:uFillTx/>
              <a:latin typeface="Frutiger 45 Light"/>
            </a:endParaRPr>
          </a:p>
          <a:p>
            <a:pPr marL="343080" indent="-343080">
              <a:spcBef>
                <a:spcPts val="2449"/>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52" name=""/>
          <p:cNvSpPr/>
          <p:nvPr/>
        </p:nvSpPr>
        <p:spPr>
          <a:xfrm>
            <a:off x="938160" y="276120"/>
            <a:ext cx="6910560" cy="1016280"/>
          </a:xfrm>
          <a:prstGeom prst="rect">
            <a:avLst/>
          </a:prstGeom>
          <a:noFill/>
          <a:ln w="0">
            <a:noFill/>
          </a:ln>
        </p:spPr>
        <p:style>
          <a:lnRef idx="0"/>
          <a:fillRef idx="0"/>
          <a:effectRef idx="0"/>
          <a:fontRef idx="minor"/>
        </p:style>
        <p:txBody>
          <a:bodyPr lIns="81360" rIns="81360" tIns="40680" bIns="406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In Conclusion...</a:t>
            </a:r>
            <a:endParaRPr b="0" lang="en-US" sz="4000" strike="noStrike" u="none">
              <a:solidFill>
                <a:srgbClr val="ffffff"/>
              </a:solidFill>
              <a:effectLst/>
              <a:uFillTx/>
              <a:latin typeface="Frutiger 45 Light"/>
            </a:endParaRPr>
          </a:p>
        </p:txBody>
      </p:sp>
      <p:sp>
        <p:nvSpPr>
          <p:cNvPr id="53" name=""/>
          <p:cNvSpPr/>
          <p:nvPr/>
        </p:nvSpPr>
        <p:spPr>
          <a:xfrm>
            <a:off x="609480" y="1762200"/>
            <a:ext cx="8077320" cy="3659040"/>
          </a:xfrm>
          <a:prstGeom prst="rect">
            <a:avLst/>
          </a:prstGeom>
          <a:noFill/>
          <a:ln w="0">
            <a:noFill/>
          </a:ln>
        </p:spPr>
        <p:style>
          <a:lnRef idx="0"/>
          <a:fillRef idx="0"/>
          <a:effectRef idx="0"/>
          <a:fontRef idx="minor"/>
        </p:style>
        <p:txBody>
          <a:bodyPr lIns="81360" rIns="81360" tIns="40680" bIns="40680" anchor="t">
            <a:normAutofit fontScale="92500" lnSpcReduction="9999"/>
          </a:bodyPr>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Market sensitive pricing will provide  long term margins.</a:t>
            </a:r>
            <a:endParaRPr b="0" lang="en-US" sz="2800" strike="noStrike" u="none">
              <a:solidFill>
                <a:srgbClr val="ffffff"/>
              </a:solidFill>
              <a:effectLst/>
              <a:uFillTx/>
              <a:latin typeface="Frutiger 45 Light"/>
            </a:endParaRPr>
          </a:p>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Enron’s low cost services will allow your sales department to win sales and grow revenue for your company.</a:t>
            </a:r>
            <a:endParaRPr b="0" lang="en-US" sz="2800" strike="noStrike" u="none">
              <a:solidFill>
                <a:srgbClr val="ffffff"/>
              </a:solidFill>
              <a:effectLst/>
              <a:uFillTx/>
              <a:latin typeface="Frutiger 45 Light"/>
            </a:endParaRPr>
          </a:p>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Enron’s narrow focus and independent strength will provide consistent performance to improve your overall operations.</a:t>
            </a:r>
            <a:endParaRPr b="0" lang="en-US" sz="28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228600" y="75960"/>
            <a:ext cx="876312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Who is Enron Broadband Services?</a:t>
            </a:r>
            <a:endParaRPr b="0" lang="en-US" sz="4000" strike="noStrike" u="none">
              <a:solidFill>
                <a:srgbClr val="ffffff"/>
              </a:solidFill>
              <a:effectLst/>
              <a:uFillTx/>
              <a:latin typeface="Frutiger 45 Light"/>
            </a:endParaRPr>
          </a:p>
        </p:txBody>
      </p:sp>
      <p:sp>
        <p:nvSpPr>
          <p:cNvPr id="10" name="PlaceHolder 2"/>
          <p:cNvSpPr>
            <a:spLocks noGrp="1"/>
          </p:cNvSpPr>
          <p:nvPr>
            <p:ph/>
          </p:nvPr>
        </p:nvSpPr>
        <p:spPr>
          <a:xfrm>
            <a:off x="533520" y="1114200"/>
            <a:ext cx="8229600" cy="4676760"/>
          </a:xfrm>
          <a:prstGeom prst="rect">
            <a:avLst/>
          </a:prstGeom>
          <a:noFill/>
          <a:ln w="0">
            <a:noFill/>
          </a:ln>
        </p:spPr>
        <p:txBody>
          <a:bodyPr lIns="102960" rIns="102960" tIns="51480" bIns="51480" anchor="t">
            <a:normAutofit fontScale="92500" lnSpcReduction="9999"/>
          </a:bodyPr>
          <a:p>
            <a:pPr marL="343080" indent="-343080">
              <a:lnSpc>
                <a:spcPct val="100000"/>
              </a:lnSpc>
              <a:spcBef>
                <a:spcPts val="499"/>
              </a:spcBef>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ahoma"/>
              </a:rPr>
              <a:t>Wholly Owned Subsidiary of Enron Corp.</a:t>
            </a:r>
            <a:endParaRPr b="0" lang="en-US" sz="2000" strike="noStrike" u="none">
              <a:solidFill>
                <a:srgbClr val="ffffff"/>
              </a:solidFill>
              <a:effectLst/>
              <a:uFillTx/>
              <a:latin typeface="Frutiger 45 Light"/>
            </a:endParaRPr>
          </a:p>
          <a:p>
            <a:pPr marL="343080" indent="-343080">
              <a:lnSpc>
                <a:spcPct val="100000"/>
              </a:lnSpc>
              <a:spcBef>
                <a:spcPts val="499"/>
              </a:spcBef>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ahoma"/>
              </a:rPr>
              <a:t>Began in 1996 as CLEC in Portland, OR - FirstPoint Communications - Subsidiary of Portland General Electric</a:t>
            </a:r>
            <a:endParaRPr b="0" lang="en-US" sz="2000" strike="noStrike" u="none">
              <a:solidFill>
                <a:srgbClr val="ffffff"/>
              </a:solidFill>
              <a:effectLst/>
              <a:uFillTx/>
              <a:latin typeface="Frutiger 45 Light"/>
            </a:endParaRPr>
          </a:p>
          <a:p>
            <a:pPr marL="343080" indent="-343080">
              <a:lnSpc>
                <a:spcPct val="100000"/>
              </a:lnSpc>
              <a:spcBef>
                <a:spcPts val="499"/>
              </a:spcBef>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ahoma"/>
              </a:rPr>
              <a:t>Enron Corp purchased PGE in 1997</a:t>
            </a:r>
            <a:endParaRPr b="0" lang="en-US" sz="2000" strike="noStrike" u="none">
              <a:solidFill>
                <a:srgbClr val="ffffff"/>
              </a:solidFill>
              <a:effectLst/>
              <a:uFillTx/>
              <a:latin typeface="Frutiger 45 Light"/>
            </a:endParaRPr>
          </a:p>
          <a:p>
            <a:pPr marL="343080" indent="-343080">
              <a:lnSpc>
                <a:spcPct val="100000"/>
              </a:lnSpc>
              <a:spcBef>
                <a:spcPts val="499"/>
              </a:spcBef>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ahoma"/>
              </a:rPr>
              <a:t>FirstPoint renamed Enron Communications in 1997</a:t>
            </a:r>
            <a:endParaRPr b="0" lang="en-US" sz="2000" strike="noStrike" u="none">
              <a:solidFill>
                <a:srgbClr val="ffffff"/>
              </a:solidFill>
              <a:effectLst/>
              <a:uFillTx/>
              <a:latin typeface="Frutiger 45 Light"/>
            </a:endParaRPr>
          </a:p>
          <a:p>
            <a:pPr marL="343080" indent="-343080">
              <a:lnSpc>
                <a:spcPct val="100000"/>
              </a:lnSpc>
              <a:spcBef>
                <a:spcPts val="499"/>
              </a:spcBef>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ahoma"/>
              </a:rPr>
              <a:t>Long Haul Build from Portland to LA with Touch America and Williams begins in 1997 (FTV)</a:t>
            </a:r>
            <a:endParaRPr b="0" lang="en-US" sz="2000" strike="noStrike" u="none">
              <a:solidFill>
                <a:srgbClr val="ffffff"/>
              </a:solidFill>
              <a:effectLst/>
              <a:uFillTx/>
              <a:latin typeface="Frutiger 45 Light"/>
            </a:endParaRPr>
          </a:p>
          <a:p>
            <a:pPr marL="343080" indent="-343080">
              <a:lnSpc>
                <a:spcPct val="100000"/>
              </a:lnSpc>
              <a:spcBef>
                <a:spcPts val="499"/>
              </a:spcBef>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ahoma"/>
              </a:rPr>
              <a:t>Content Services, Carrier Services, Bandwidth Risk Management &amp; Pooling Points begin development in 1998</a:t>
            </a:r>
            <a:endParaRPr b="0" lang="en-US" sz="2000" strike="noStrike" u="none">
              <a:solidFill>
                <a:srgbClr val="ffffff"/>
              </a:solidFill>
              <a:effectLst/>
              <a:uFillTx/>
              <a:latin typeface="Frutiger 45 Light"/>
            </a:endParaRPr>
          </a:p>
          <a:p>
            <a:pPr marL="343080" indent="-343080">
              <a:lnSpc>
                <a:spcPct val="100000"/>
              </a:lnSpc>
              <a:spcBef>
                <a:spcPts val="499"/>
              </a:spcBef>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ahoma"/>
              </a:rPr>
              <a:t>First Bandwidth Trade occurs in December 1999</a:t>
            </a:r>
            <a:endParaRPr b="0" lang="en-US" sz="2000" strike="noStrike" u="none">
              <a:solidFill>
                <a:srgbClr val="ffffff"/>
              </a:solidFill>
              <a:effectLst/>
              <a:uFillTx/>
              <a:latin typeface="Frutiger 45 Light"/>
            </a:endParaRPr>
          </a:p>
          <a:p>
            <a:pPr marL="343080" indent="-343080">
              <a:lnSpc>
                <a:spcPct val="100000"/>
              </a:lnSpc>
              <a:spcBef>
                <a:spcPts val="499"/>
              </a:spcBef>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ahoma"/>
              </a:rPr>
              <a:t>Enron Communications renamed Enron Broadband Services in 2000</a:t>
            </a:r>
            <a:endParaRPr b="0" lang="en-US" sz="2000" strike="noStrike" u="none">
              <a:solidFill>
                <a:srgbClr val="ffffff"/>
              </a:solidFill>
              <a:effectLst/>
              <a:uFillTx/>
              <a:latin typeface="Frutiger 45 Light"/>
            </a:endParaRPr>
          </a:p>
          <a:p>
            <a:pPr marL="343080" indent="-343080">
              <a:lnSpc>
                <a:spcPct val="100000"/>
              </a:lnSpc>
              <a:spcBef>
                <a:spcPts val="499"/>
              </a:spcBef>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ahoma"/>
              </a:rPr>
              <a:t>First Bandwidth Trade on Enron’s online trading platform - EnronOnline - May 2000</a:t>
            </a:r>
            <a:endParaRPr b="0" lang="en-US" sz="20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228600" y="75960"/>
            <a:ext cx="876312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ff00"/>
                </a:solidFill>
                <a:effectLst/>
                <a:uFillTx/>
                <a:latin typeface="Frutiger 45 Light"/>
              </a:rPr>
              <a:t>Enron Broadband Services</a:t>
            </a:r>
            <a:endParaRPr b="0" lang="en-US" sz="4400" strike="noStrike" u="none">
              <a:solidFill>
                <a:srgbClr val="ffffff"/>
              </a:solidFill>
              <a:effectLst/>
              <a:uFillTx/>
              <a:latin typeface="Frutiger 45 Light"/>
            </a:endParaRPr>
          </a:p>
        </p:txBody>
      </p:sp>
      <p:sp>
        <p:nvSpPr>
          <p:cNvPr id="12" name=""/>
          <p:cNvSpPr/>
          <p:nvPr/>
        </p:nvSpPr>
        <p:spPr>
          <a:xfrm>
            <a:off x="609480" y="1400040"/>
            <a:ext cx="2590920" cy="1371600"/>
          </a:xfrm>
          <a:prstGeom prst="ellipse">
            <a:avLst/>
          </a:prstGeom>
          <a:solidFill>
            <a:srgbClr val="339933"/>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Frutiger 45 Light"/>
            </a:endParaRPr>
          </a:p>
        </p:txBody>
      </p:sp>
      <p:sp>
        <p:nvSpPr>
          <p:cNvPr id="13" name=""/>
          <p:cNvSpPr/>
          <p:nvPr/>
        </p:nvSpPr>
        <p:spPr>
          <a:xfrm>
            <a:off x="838080" y="1676520"/>
            <a:ext cx="2210040" cy="713160"/>
          </a:xfrm>
          <a:prstGeom prst="rect">
            <a:avLst/>
          </a:prstGeom>
          <a:noFill/>
          <a:ln w="0">
            <a:noFill/>
          </a:ln>
        </p:spPr>
        <p:style>
          <a:lnRef idx="0"/>
          <a:fillRef idx="0"/>
          <a:effectRef idx="0"/>
          <a:fontRef idx="minor"/>
        </p:style>
        <p:txBody>
          <a:bodyPr lIns="102960" rIns="102960" tIns="51480" bIns="51480" anchor="t">
            <a:spAutoFit/>
          </a:bodyPr>
          <a:p>
            <a:pPr algn="ctr">
              <a:spcBef>
                <a:spcPts val="1250"/>
              </a:spcBef>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2000" strike="noStrike" u="none">
                <a:solidFill>
                  <a:srgbClr val="ffffff"/>
                </a:solidFill>
                <a:effectLst/>
                <a:uFillTx/>
                <a:latin typeface="Frutiger 45 Light"/>
              </a:rPr>
              <a:t>Bandwidth Intermediation</a:t>
            </a:r>
            <a:endParaRPr b="0" lang="en-US" sz="2000" strike="noStrike" u="none">
              <a:solidFill>
                <a:srgbClr val="ffffff"/>
              </a:solidFill>
              <a:effectLst/>
              <a:uFillTx/>
              <a:latin typeface="Frutiger 45 Light"/>
            </a:endParaRPr>
          </a:p>
        </p:txBody>
      </p:sp>
      <p:sp>
        <p:nvSpPr>
          <p:cNvPr id="14" name=""/>
          <p:cNvSpPr/>
          <p:nvPr/>
        </p:nvSpPr>
        <p:spPr>
          <a:xfrm>
            <a:off x="3352680" y="933480"/>
            <a:ext cx="2590920" cy="1371600"/>
          </a:xfrm>
          <a:prstGeom prst="ellipse">
            <a:avLst/>
          </a:prstGeom>
          <a:solidFill>
            <a:srgbClr val="ff0000"/>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Frutiger 45 Light"/>
            </a:endParaRPr>
          </a:p>
        </p:txBody>
      </p:sp>
      <p:sp>
        <p:nvSpPr>
          <p:cNvPr id="15" name=""/>
          <p:cNvSpPr/>
          <p:nvPr/>
        </p:nvSpPr>
        <p:spPr>
          <a:xfrm>
            <a:off x="3581280" y="1295280"/>
            <a:ext cx="2210040" cy="1018080"/>
          </a:xfrm>
          <a:prstGeom prst="rect">
            <a:avLst/>
          </a:prstGeom>
          <a:noFill/>
          <a:ln w="0">
            <a:noFill/>
          </a:ln>
        </p:spPr>
        <p:style>
          <a:lnRef idx="0"/>
          <a:fillRef idx="0"/>
          <a:effectRef idx="0"/>
          <a:fontRef idx="minor"/>
        </p:style>
        <p:txBody>
          <a:bodyPr lIns="102960" rIns="102960" tIns="51480" bIns="51480" anchor="t">
            <a:spAutoFit/>
          </a:bodyPr>
          <a:p>
            <a:pPr algn="ctr">
              <a:spcBef>
                <a:spcPts val="1250"/>
              </a:spcBef>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2000" strike="noStrike" u="none">
                <a:solidFill>
                  <a:srgbClr val="ffffff"/>
                </a:solidFill>
                <a:effectLst/>
                <a:uFillTx/>
                <a:latin typeface="Frutiger 45 Light"/>
              </a:rPr>
              <a:t>Enron Intelligent Network</a:t>
            </a:r>
            <a:endParaRPr b="0" lang="en-US" sz="2000" strike="noStrike" u="none">
              <a:solidFill>
                <a:srgbClr val="ffffff"/>
              </a:solidFill>
              <a:effectLst/>
              <a:uFillTx/>
              <a:latin typeface="Frutiger 45 Light"/>
            </a:endParaRPr>
          </a:p>
        </p:txBody>
      </p:sp>
      <p:sp>
        <p:nvSpPr>
          <p:cNvPr id="16" name=""/>
          <p:cNvSpPr/>
          <p:nvPr/>
        </p:nvSpPr>
        <p:spPr>
          <a:xfrm>
            <a:off x="6095880" y="1390680"/>
            <a:ext cx="2590920" cy="1371600"/>
          </a:xfrm>
          <a:prstGeom prst="ellipse">
            <a:avLst/>
          </a:prstGeom>
          <a:solidFill>
            <a:srgbClr val="0000cc"/>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Frutiger 45 Light"/>
            </a:endParaRPr>
          </a:p>
        </p:txBody>
      </p:sp>
      <p:sp>
        <p:nvSpPr>
          <p:cNvPr id="17" name=""/>
          <p:cNvSpPr/>
          <p:nvPr/>
        </p:nvSpPr>
        <p:spPr>
          <a:xfrm>
            <a:off x="6324480" y="1695600"/>
            <a:ext cx="2210040" cy="713160"/>
          </a:xfrm>
          <a:prstGeom prst="rect">
            <a:avLst/>
          </a:prstGeom>
          <a:noFill/>
          <a:ln w="0">
            <a:noFill/>
          </a:ln>
        </p:spPr>
        <p:style>
          <a:lnRef idx="0"/>
          <a:fillRef idx="0"/>
          <a:effectRef idx="0"/>
          <a:fontRef idx="minor"/>
        </p:style>
        <p:txBody>
          <a:bodyPr lIns="102960" rIns="102960" tIns="51480" bIns="51480" anchor="t">
            <a:spAutoFit/>
          </a:bodyPr>
          <a:p>
            <a:pPr algn="ctr">
              <a:spcBef>
                <a:spcPts val="1250"/>
              </a:spcBef>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2000" strike="noStrike" u="none">
                <a:solidFill>
                  <a:srgbClr val="ffffff"/>
                </a:solidFill>
                <a:effectLst/>
                <a:uFillTx/>
                <a:latin typeface="Frutiger 45 Light"/>
              </a:rPr>
              <a:t>Content Services</a:t>
            </a:r>
            <a:endParaRPr b="0" lang="en-US" sz="2000" strike="noStrike" u="none">
              <a:solidFill>
                <a:srgbClr val="ffffff"/>
              </a:solidFill>
              <a:effectLst/>
              <a:uFillTx/>
              <a:latin typeface="Frutiger 45 Light"/>
            </a:endParaRPr>
          </a:p>
        </p:txBody>
      </p:sp>
      <p:sp>
        <p:nvSpPr>
          <p:cNvPr id="18" name=""/>
          <p:cNvSpPr/>
          <p:nvPr/>
        </p:nvSpPr>
        <p:spPr>
          <a:xfrm>
            <a:off x="838080" y="2693880"/>
            <a:ext cx="2210040" cy="1200600"/>
          </a:xfrm>
          <a:prstGeom prst="rect">
            <a:avLst/>
          </a:prstGeom>
          <a:noFill/>
          <a:ln w="0">
            <a:noFill/>
          </a:ln>
        </p:spPr>
        <p:style>
          <a:lnRef idx="0"/>
          <a:fillRef idx="0"/>
          <a:effectRef idx="0"/>
          <a:fontRef idx="minor"/>
        </p:style>
        <p:txBody>
          <a:bodyPr lIns="102960" rIns="102960" tIns="51480" bIns="51480" anchor="t">
            <a:spAutoFit/>
          </a:bodyPr>
          <a:p>
            <a:pPr algn="ctr">
              <a:spcBef>
                <a:spcPts val="1125"/>
              </a:spcBef>
              <a:tabLst>
                <a:tab algn="l" pos="0"/>
                <a:tab algn="l" pos="1028880"/>
                <a:tab algn="l" pos="2057400"/>
                <a:tab algn="l" pos="3086280"/>
                <a:tab algn="l" pos="4114800"/>
                <a:tab algn="l" pos="5143680"/>
                <a:tab algn="l" pos="6172200"/>
                <a:tab algn="l" pos="7201080"/>
                <a:tab algn="l" pos="8229600"/>
                <a:tab algn="l" pos="9258480"/>
                <a:tab algn="l" pos="10287000"/>
              </a:tabLst>
            </a:pPr>
            <a:r>
              <a:rPr b="0" i="1" lang="en-US" sz="1800" strike="noStrike" u="none">
                <a:solidFill>
                  <a:srgbClr val="ffffff"/>
                </a:solidFill>
                <a:effectLst/>
                <a:uFillTx/>
                <a:latin typeface="Frutiger 45 Light"/>
              </a:rPr>
              <a:t>Be one of the world’s largest Buyers &amp; Sellers  of bandwidth</a:t>
            </a:r>
            <a:endParaRPr b="0" lang="en-US" sz="1800" strike="noStrike" u="none">
              <a:solidFill>
                <a:srgbClr val="ffffff"/>
              </a:solidFill>
              <a:effectLst/>
              <a:uFillTx/>
              <a:latin typeface="Frutiger 45 Light"/>
            </a:endParaRPr>
          </a:p>
        </p:txBody>
      </p:sp>
      <p:sp>
        <p:nvSpPr>
          <p:cNvPr id="19" name=""/>
          <p:cNvSpPr/>
          <p:nvPr/>
        </p:nvSpPr>
        <p:spPr>
          <a:xfrm>
            <a:off x="3581280" y="2190600"/>
            <a:ext cx="2210040" cy="1200600"/>
          </a:xfrm>
          <a:prstGeom prst="rect">
            <a:avLst/>
          </a:prstGeom>
          <a:noFill/>
          <a:ln w="0">
            <a:noFill/>
          </a:ln>
        </p:spPr>
        <p:style>
          <a:lnRef idx="0"/>
          <a:fillRef idx="0"/>
          <a:effectRef idx="0"/>
          <a:fontRef idx="minor"/>
        </p:style>
        <p:txBody>
          <a:bodyPr lIns="102960" rIns="102960" tIns="51480" bIns="51480" anchor="t">
            <a:spAutoFit/>
          </a:bodyPr>
          <a:p>
            <a:pPr algn="ctr">
              <a:spcBef>
                <a:spcPts val="1125"/>
              </a:spcBef>
              <a:tabLst>
                <a:tab algn="l" pos="0"/>
                <a:tab algn="l" pos="1028880"/>
                <a:tab algn="l" pos="2057400"/>
                <a:tab algn="l" pos="3086280"/>
                <a:tab algn="l" pos="4114800"/>
                <a:tab algn="l" pos="5143680"/>
                <a:tab algn="l" pos="6172200"/>
                <a:tab algn="l" pos="7201080"/>
                <a:tab algn="l" pos="8229600"/>
                <a:tab algn="l" pos="9258480"/>
                <a:tab algn="l" pos="10287000"/>
              </a:tabLst>
            </a:pPr>
            <a:r>
              <a:rPr b="0" i="1" lang="en-US" sz="1800" strike="noStrike" u="none">
                <a:solidFill>
                  <a:srgbClr val="ffffff"/>
                </a:solidFill>
                <a:effectLst/>
                <a:uFillTx/>
                <a:latin typeface="Frutiger 45 Light"/>
              </a:rPr>
              <a:t>Deploy the most open, efficient network with broad connectivity</a:t>
            </a:r>
            <a:endParaRPr b="0" lang="en-US" sz="1800" strike="noStrike" u="none">
              <a:solidFill>
                <a:srgbClr val="ffffff"/>
              </a:solidFill>
              <a:effectLst/>
              <a:uFillTx/>
              <a:latin typeface="Frutiger 45 Light"/>
            </a:endParaRPr>
          </a:p>
        </p:txBody>
      </p:sp>
      <p:sp>
        <p:nvSpPr>
          <p:cNvPr id="20" name=""/>
          <p:cNvSpPr/>
          <p:nvPr/>
        </p:nvSpPr>
        <p:spPr>
          <a:xfrm>
            <a:off x="6248520" y="2552760"/>
            <a:ext cx="2361960" cy="1200600"/>
          </a:xfrm>
          <a:prstGeom prst="rect">
            <a:avLst/>
          </a:prstGeom>
          <a:noFill/>
          <a:ln w="0">
            <a:noFill/>
          </a:ln>
        </p:spPr>
        <p:style>
          <a:lnRef idx="0"/>
          <a:fillRef idx="0"/>
          <a:effectRef idx="0"/>
          <a:fontRef idx="minor"/>
        </p:style>
        <p:txBody>
          <a:bodyPr lIns="102960" rIns="102960" tIns="51480" bIns="51480" anchor="t">
            <a:spAutoFit/>
          </a:bodyPr>
          <a:p>
            <a:pPr algn="ctr">
              <a:spcBef>
                <a:spcPts val="1125"/>
              </a:spcBef>
              <a:tabLst>
                <a:tab algn="l" pos="0"/>
                <a:tab algn="l" pos="1028880"/>
                <a:tab algn="l" pos="2057400"/>
                <a:tab algn="l" pos="3086280"/>
                <a:tab algn="l" pos="4114800"/>
                <a:tab algn="l" pos="5143680"/>
                <a:tab algn="l" pos="6172200"/>
                <a:tab algn="l" pos="7201080"/>
                <a:tab algn="l" pos="8229600"/>
                <a:tab algn="l" pos="9258480"/>
                <a:tab algn="l" pos="10287000"/>
              </a:tabLst>
            </a:pPr>
            <a:r>
              <a:rPr b="0" i="1" lang="en-US" sz="1800" strike="noStrike" u="none">
                <a:solidFill>
                  <a:srgbClr val="ffffff"/>
                </a:solidFill>
                <a:effectLst/>
                <a:uFillTx/>
                <a:latin typeface="Frutiger 45 Light"/>
              </a:rPr>
              <a:t>Be the world’s largest provider of premium broadband delivery services</a:t>
            </a:r>
            <a:endParaRPr b="0" lang="en-US" sz="1800" strike="noStrike" u="none">
              <a:solidFill>
                <a:srgbClr val="ffffff"/>
              </a:solidFill>
              <a:effectLst/>
              <a:uFillTx/>
              <a:latin typeface="Frutiger 45 Light"/>
            </a:endParaRPr>
          </a:p>
        </p:txBody>
      </p:sp>
      <p:sp>
        <p:nvSpPr>
          <p:cNvPr id="21" name=""/>
          <p:cNvSpPr/>
          <p:nvPr/>
        </p:nvSpPr>
        <p:spPr>
          <a:xfrm>
            <a:off x="457200" y="4427640"/>
            <a:ext cx="2895480" cy="1005840"/>
          </a:xfrm>
          <a:prstGeom prst="rect">
            <a:avLst/>
          </a:prstGeom>
          <a:noFill/>
          <a:ln w="0">
            <a:noFill/>
          </a:ln>
        </p:spPr>
        <p:style>
          <a:lnRef idx="0"/>
          <a:fillRef idx="0"/>
          <a:effectRef idx="0"/>
          <a:fontRef idx="minor"/>
        </p:style>
        <p:txBody>
          <a:bodyPr lIns="90000" rIns="90000" tIns="46800" bIns="46800" anchor="t">
            <a:spAutoFit/>
          </a:bodyPr>
          <a:p>
            <a:pPr marL="291960" indent="-291960">
              <a:lnSpc>
                <a:spcPct val="90000"/>
              </a:lnSpc>
              <a:spcBef>
                <a:spcPts val="1001"/>
              </a:spcBef>
              <a:buClr>
                <a:srgbClr val="ffffff"/>
              </a:buClr>
              <a:buFont typeface="Webdings" charset="2"/>
              <a:buChar char=""/>
              <a:tabLst>
                <a:tab algn="l" pos="2511360"/>
                <a:tab algn="l" pos="2924280"/>
                <a:tab algn="l" pos="3898800"/>
                <a:tab algn="l" pos="4873680"/>
                <a:tab algn="l" pos="5848200"/>
                <a:tab algn="l" pos="6823080"/>
                <a:tab algn="l" pos="7797960"/>
                <a:tab algn="l" pos="8772480"/>
                <a:tab algn="l" pos="9747360"/>
                <a:tab algn="l" pos="10721880"/>
              </a:tabLst>
            </a:pPr>
            <a:r>
              <a:rPr b="1" lang="en-US" sz="1600" strike="noStrike" u="none">
                <a:solidFill>
                  <a:srgbClr val="ffffff"/>
                </a:solidFill>
                <a:effectLst/>
                <a:uFillTx/>
                <a:latin typeface="Frutiger 45 Light"/>
              </a:rPr>
              <a:t>Trading</a:t>
            </a:r>
            <a:endParaRPr b="0" lang="en-US" sz="1600" strike="noStrike" u="none">
              <a:solidFill>
                <a:srgbClr val="ffffff"/>
              </a:solidFill>
              <a:effectLst/>
              <a:uFillTx/>
              <a:latin typeface="Frutiger 45 Light"/>
            </a:endParaRPr>
          </a:p>
          <a:p>
            <a:pPr marL="291960" indent="-291960">
              <a:lnSpc>
                <a:spcPct val="90000"/>
              </a:lnSpc>
              <a:spcBef>
                <a:spcPts val="1001"/>
              </a:spcBef>
              <a:buClr>
                <a:srgbClr val="ffffff"/>
              </a:buClr>
              <a:buFont typeface="Webdings" charset="2"/>
              <a:buChar char=""/>
              <a:tabLst>
                <a:tab algn="l" pos="2511360"/>
                <a:tab algn="l" pos="2924280"/>
                <a:tab algn="l" pos="3898800"/>
                <a:tab algn="l" pos="4873680"/>
                <a:tab algn="l" pos="5848200"/>
                <a:tab algn="l" pos="6823080"/>
                <a:tab algn="l" pos="7797960"/>
                <a:tab algn="l" pos="8772480"/>
                <a:tab algn="l" pos="9747360"/>
                <a:tab algn="l" pos="10721880"/>
              </a:tabLst>
            </a:pPr>
            <a:r>
              <a:rPr b="1" lang="en-US" sz="1600" strike="noStrike" u="none">
                <a:solidFill>
                  <a:srgbClr val="ffffff"/>
                </a:solidFill>
                <a:effectLst/>
                <a:uFillTx/>
                <a:latin typeface="Frutiger 45 Light"/>
              </a:rPr>
              <a:t>Risk Management</a:t>
            </a:r>
            <a:endParaRPr b="0" lang="en-US" sz="1600" strike="noStrike" u="none">
              <a:solidFill>
                <a:srgbClr val="ffffff"/>
              </a:solidFill>
              <a:effectLst/>
              <a:uFillTx/>
              <a:latin typeface="Frutiger 45 Light"/>
            </a:endParaRPr>
          </a:p>
          <a:p>
            <a:pPr marL="291960" indent="-291960">
              <a:lnSpc>
                <a:spcPct val="90000"/>
              </a:lnSpc>
              <a:spcBef>
                <a:spcPts val="1001"/>
              </a:spcBef>
              <a:buClr>
                <a:srgbClr val="ffffff"/>
              </a:buClr>
              <a:buFont typeface="Webdings" charset="2"/>
              <a:buChar char=""/>
              <a:tabLst>
                <a:tab algn="l" pos="2511360"/>
                <a:tab algn="l" pos="2924280"/>
                <a:tab algn="l" pos="3898800"/>
                <a:tab algn="l" pos="4873680"/>
                <a:tab algn="l" pos="5848200"/>
                <a:tab algn="l" pos="6823080"/>
                <a:tab algn="l" pos="7797960"/>
                <a:tab algn="l" pos="8772480"/>
                <a:tab algn="l" pos="9747360"/>
                <a:tab algn="l" pos="10721880"/>
              </a:tabLst>
            </a:pPr>
            <a:r>
              <a:rPr b="1" lang="en-US" sz="1600" strike="noStrike" u="none">
                <a:solidFill>
                  <a:srgbClr val="ffffff"/>
                </a:solidFill>
                <a:effectLst/>
                <a:uFillTx/>
                <a:latin typeface="Frutiger 45 Light"/>
              </a:rPr>
              <a:t>Structured Finance</a:t>
            </a:r>
            <a:endParaRPr b="0" lang="en-US" sz="1600" strike="noStrike" u="none">
              <a:solidFill>
                <a:srgbClr val="ffffff"/>
              </a:solidFill>
              <a:effectLst/>
              <a:uFillTx/>
              <a:latin typeface="Frutiger 45 Light"/>
            </a:endParaRPr>
          </a:p>
        </p:txBody>
      </p:sp>
      <p:sp>
        <p:nvSpPr>
          <p:cNvPr id="22" name=""/>
          <p:cNvSpPr/>
          <p:nvPr/>
        </p:nvSpPr>
        <p:spPr>
          <a:xfrm>
            <a:off x="3352680" y="4038480"/>
            <a:ext cx="2895840" cy="1352160"/>
          </a:xfrm>
          <a:prstGeom prst="rect">
            <a:avLst/>
          </a:prstGeom>
          <a:noFill/>
          <a:ln w="0">
            <a:noFill/>
          </a:ln>
        </p:spPr>
        <p:style>
          <a:lnRef idx="0"/>
          <a:fillRef idx="0"/>
          <a:effectRef idx="0"/>
          <a:fontRef idx="minor"/>
        </p:style>
        <p:txBody>
          <a:bodyPr lIns="90000" rIns="90000" tIns="46800" bIns="46800" anchor="t">
            <a:spAutoFit/>
          </a:bodyPr>
          <a:p>
            <a:pPr marL="291960" indent="-291960">
              <a:lnSpc>
                <a:spcPct val="90000"/>
              </a:lnSpc>
              <a:spcBef>
                <a:spcPts val="1001"/>
              </a:spcBef>
              <a:buClr>
                <a:srgbClr val="ffffff"/>
              </a:buClr>
              <a:buFont typeface="Webdings" charset="2"/>
              <a:buChar char=""/>
              <a:tabLst>
                <a:tab algn="l" pos="2511360"/>
                <a:tab algn="l" pos="2924280"/>
                <a:tab algn="l" pos="3898800"/>
                <a:tab algn="l" pos="4873680"/>
                <a:tab algn="l" pos="5848200"/>
                <a:tab algn="l" pos="6823080"/>
                <a:tab algn="l" pos="7797960"/>
                <a:tab algn="l" pos="8772480"/>
                <a:tab algn="l" pos="9747360"/>
                <a:tab algn="l" pos="10721880"/>
              </a:tabLst>
            </a:pPr>
            <a:r>
              <a:rPr b="1" lang="en-US" sz="1600" strike="noStrike" u="none">
                <a:solidFill>
                  <a:srgbClr val="ffffff"/>
                </a:solidFill>
                <a:effectLst/>
                <a:uFillTx/>
                <a:latin typeface="Frutiger 45 Light"/>
              </a:rPr>
              <a:t>Fiber - Advanced Optics</a:t>
            </a:r>
            <a:endParaRPr b="0" lang="en-US" sz="1600" strike="noStrike" u="none">
              <a:solidFill>
                <a:srgbClr val="ffffff"/>
              </a:solidFill>
              <a:effectLst/>
              <a:uFillTx/>
              <a:latin typeface="Frutiger 45 Light"/>
            </a:endParaRPr>
          </a:p>
          <a:p>
            <a:pPr marL="291960" indent="-291960">
              <a:lnSpc>
                <a:spcPct val="90000"/>
              </a:lnSpc>
              <a:spcBef>
                <a:spcPts val="1001"/>
              </a:spcBef>
              <a:buClr>
                <a:srgbClr val="ffffff"/>
              </a:buClr>
              <a:buFont typeface="Webdings" charset="2"/>
              <a:buChar char=""/>
              <a:tabLst>
                <a:tab algn="l" pos="2511360"/>
                <a:tab algn="l" pos="2924280"/>
                <a:tab algn="l" pos="3898800"/>
                <a:tab algn="l" pos="4873680"/>
                <a:tab algn="l" pos="5848200"/>
                <a:tab algn="l" pos="6823080"/>
                <a:tab algn="l" pos="7797960"/>
                <a:tab algn="l" pos="8772480"/>
                <a:tab algn="l" pos="9747360"/>
                <a:tab algn="l" pos="10721880"/>
              </a:tabLst>
            </a:pPr>
            <a:r>
              <a:rPr b="1" lang="en-US" sz="1600" strike="noStrike" u="none">
                <a:solidFill>
                  <a:srgbClr val="ffffff"/>
                </a:solidFill>
                <a:effectLst/>
                <a:uFillTx/>
                <a:latin typeface="Frutiger 45 Light"/>
              </a:rPr>
              <a:t>Servers</a:t>
            </a:r>
            <a:endParaRPr b="0" lang="en-US" sz="1600" strike="noStrike" u="none">
              <a:solidFill>
                <a:srgbClr val="ffffff"/>
              </a:solidFill>
              <a:effectLst/>
              <a:uFillTx/>
              <a:latin typeface="Frutiger 45 Light"/>
            </a:endParaRPr>
          </a:p>
          <a:p>
            <a:pPr marL="291960" indent="-291960">
              <a:lnSpc>
                <a:spcPct val="90000"/>
              </a:lnSpc>
              <a:spcBef>
                <a:spcPts val="1001"/>
              </a:spcBef>
              <a:buClr>
                <a:srgbClr val="ffffff"/>
              </a:buClr>
              <a:buFont typeface="Webdings" charset="2"/>
              <a:buChar char=""/>
              <a:tabLst>
                <a:tab algn="l" pos="2511360"/>
                <a:tab algn="l" pos="2924280"/>
                <a:tab algn="l" pos="3898800"/>
                <a:tab algn="l" pos="4873680"/>
                <a:tab algn="l" pos="5848200"/>
                <a:tab algn="l" pos="6823080"/>
                <a:tab algn="l" pos="7797960"/>
                <a:tab algn="l" pos="8772480"/>
                <a:tab algn="l" pos="9747360"/>
                <a:tab algn="l" pos="10721880"/>
              </a:tabLst>
            </a:pPr>
            <a:r>
              <a:rPr b="1" lang="en-US" sz="1600" strike="noStrike" u="none">
                <a:solidFill>
                  <a:srgbClr val="ffffff"/>
                </a:solidFill>
                <a:effectLst/>
                <a:uFillTx/>
                <a:latin typeface="Frutiger 45 Light"/>
              </a:rPr>
              <a:t>Pooling Points</a:t>
            </a:r>
            <a:endParaRPr b="0" lang="en-US" sz="1600" strike="noStrike" u="none">
              <a:solidFill>
                <a:srgbClr val="ffffff"/>
              </a:solidFill>
              <a:effectLst/>
              <a:uFillTx/>
              <a:latin typeface="Frutiger 45 Light"/>
            </a:endParaRPr>
          </a:p>
          <a:p>
            <a:pPr marL="291960" indent="-291960">
              <a:lnSpc>
                <a:spcPct val="90000"/>
              </a:lnSpc>
              <a:spcBef>
                <a:spcPts val="1001"/>
              </a:spcBef>
              <a:buClr>
                <a:srgbClr val="ffffff"/>
              </a:buClr>
              <a:buFont typeface="Webdings" charset="2"/>
              <a:buChar char=""/>
              <a:tabLst>
                <a:tab algn="l" pos="2511360"/>
                <a:tab algn="l" pos="2924280"/>
                <a:tab algn="l" pos="3898800"/>
                <a:tab algn="l" pos="4873680"/>
                <a:tab algn="l" pos="5848200"/>
                <a:tab algn="l" pos="6823080"/>
                <a:tab algn="l" pos="7797960"/>
                <a:tab algn="l" pos="8772480"/>
                <a:tab algn="l" pos="9747360"/>
                <a:tab algn="l" pos="10721880"/>
              </a:tabLst>
            </a:pPr>
            <a:r>
              <a:rPr b="1" lang="en-US" sz="1600" strike="noStrike" u="none">
                <a:solidFill>
                  <a:srgbClr val="ffffff"/>
                </a:solidFill>
                <a:effectLst/>
                <a:uFillTx/>
                <a:latin typeface="Frutiger 45 Light"/>
              </a:rPr>
              <a:t>BOS</a:t>
            </a:r>
            <a:endParaRPr b="0" lang="en-US" sz="1600" strike="noStrike" u="none">
              <a:solidFill>
                <a:srgbClr val="ffffff"/>
              </a:solidFill>
              <a:effectLst/>
              <a:uFillTx/>
              <a:latin typeface="Frutiger 45 Light"/>
            </a:endParaRPr>
          </a:p>
        </p:txBody>
      </p:sp>
      <p:sp>
        <p:nvSpPr>
          <p:cNvPr id="23" name=""/>
          <p:cNvSpPr/>
          <p:nvPr/>
        </p:nvSpPr>
        <p:spPr>
          <a:xfrm>
            <a:off x="6172200" y="4427640"/>
            <a:ext cx="2895480" cy="1444320"/>
          </a:xfrm>
          <a:prstGeom prst="rect">
            <a:avLst/>
          </a:prstGeom>
          <a:noFill/>
          <a:ln w="0">
            <a:noFill/>
          </a:ln>
        </p:spPr>
        <p:style>
          <a:lnRef idx="0"/>
          <a:fillRef idx="0"/>
          <a:effectRef idx="0"/>
          <a:fontRef idx="minor"/>
        </p:style>
        <p:txBody>
          <a:bodyPr lIns="90000" rIns="90000" tIns="46800" bIns="46800" anchor="t">
            <a:spAutoFit/>
          </a:bodyPr>
          <a:p>
            <a:pPr marL="291960" indent="-291960">
              <a:lnSpc>
                <a:spcPct val="90000"/>
              </a:lnSpc>
              <a:spcBef>
                <a:spcPts val="1001"/>
              </a:spcBef>
              <a:buClr>
                <a:srgbClr val="ffffff"/>
              </a:buClr>
              <a:buFont typeface="Webdings" charset="2"/>
              <a:buChar char=""/>
              <a:tabLst>
                <a:tab algn="l" pos="2511360"/>
                <a:tab algn="l" pos="2924280"/>
                <a:tab algn="l" pos="3898800"/>
                <a:tab algn="l" pos="4873680"/>
                <a:tab algn="l" pos="5848200"/>
                <a:tab algn="l" pos="6823080"/>
                <a:tab algn="l" pos="7797960"/>
                <a:tab algn="l" pos="8772480"/>
                <a:tab algn="l" pos="9747360"/>
                <a:tab algn="l" pos="10721880"/>
              </a:tabLst>
            </a:pPr>
            <a:r>
              <a:rPr b="1" lang="en-US" sz="1600" strike="noStrike" u="none">
                <a:solidFill>
                  <a:srgbClr val="ffffff"/>
                </a:solidFill>
                <a:effectLst/>
                <a:uFillTx/>
                <a:latin typeface="Frutiger 45 Light"/>
              </a:rPr>
              <a:t>Streaming Broadband Services</a:t>
            </a:r>
            <a:endParaRPr b="0" lang="en-US" sz="1600" strike="noStrike" u="none">
              <a:solidFill>
                <a:srgbClr val="ffffff"/>
              </a:solidFill>
              <a:effectLst/>
              <a:uFillTx/>
              <a:latin typeface="Frutiger 45 Light"/>
            </a:endParaRPr>
          </a:p>
          <a:p>
            <a:pPr marL="291960" indent="-291960">
              <a:lnSpc>
                <a:spcPct val="90000"/>
              </a:lnSpc>
              <a:spcBef>
                <a:spcPts val="1001"/>
              </a:spcBef>
              <a:buClr>
                <a:srgbClr val="ffffff"/>
              </a:buClr>
              <a:buFont typeface="Webdings" charset="2"/>
              <a:buChar char=""/>
              <a:tabLst>
                <a:tab algn="l" pos="2511360"/>
                <a:tab algn="l" pos="2924280"/>
                <a:tab algn="l" pos="3898800"/>
                <a:tab algn="l" pos="4873680"/>
                <a:tab algn="l" pos="5848200"/>
                <a:tab algn="l" pos="6823080"/>
                <a:tab algn="l" pos="7797960"/>
                <a:tab algn="l" pos="8772480"/>
                <a:tab algn="l" pos="9747360"/>
                <a:tab algn="l" pos="10721880"/>
              </a:tabLst>
            </a:pPr>
            <a:r>
              <a:rPr b="1" lang="en-US" sz="1600" strike="noStrike" u="none">
                <a:solidFill>
                  <a:srgbClr val="ffffff"/>
                </a:solidFill>
                <a:effectLst/>
                <a:uFillTx/>
                <a:latin typeface="Frutiger 45 Light"/>
              </a:rPr>
              <a:t>Data Asset Management</a:t>
            </a:r>
            <a:endParaRPr b="0" lang="en-US" sz="1600" strike="noStrike" u="none">
              <a:solidFill>
                <a:srgbClr val="ffffff"/>
              </a:solidFill>
              <a:effectLst/>
              <a:uFillTx/>
              <a:latin typeface="Frutiger 45 Light"/>
            </a:endParaRPr>
          </a:p>
          <a:p>
            <a:pPr marL="291960" indent="-291960">
              <a:lnSpc>
                <a:spcPct val="90000"/>
              </a:lnSpc>
              <a:spcBef>
                <a:spcPts val="1001"/>
              </a:spcBef>
              <a:buClr>
                <a:srgbClr val="ffffff"/>
              </a:buClr>
              <a:buFont typeface="Webdings" charset="2"/>
              <a:buChar char=""/>
              <a:tabLst>
                <a:tab algn="l" pos="2511360"/>
                <a:tab algn="l" pos="2924280"/>
                <a:tab algn="l" pos="3898800"/>
                <a:tab algn="l" pos="4873680"/>
                <a:tab algn="l" pos="5848200"/>
                <a:tab algn="l" pos="6823080"/>
                <a:tab algn="l" pos="7797960"/>
                <a:tab algn="l" pos="8772480"/>
                <a:tab algn="l" pos="9747360"/>
                <a:tab algn="l" pos="10721880"/>
              </a:tabLst>
            </a:pPr>
            <a:r>
              <a:rPr b="1" lang="en-US" sz="1600" strike="noStrike" u="none">
                <a:solidFill>
                  <a:srgbClr val="ffffff"/>
                </a:solidFill>
                <a:effectLst/>
                <a:uFillTx/>
                <a:latin typeface="Frutiger 45 Light"/>
              </a:rPr>
              <a:t>Distributed Content Delivery</a:t>
            </a:r>
            <a:endParaRPr b="0" lang="en-US" sz="16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pic>
        <p:nvPicPr>
          <p:cNvPr id="24" name="NetworkMap050700" descr=""/>
          <p:cNvPicPr/>
          <p:nvPr/>
        </p:nvPicPr>
        <p:blipFill>
          <a:blip r:embed="rId2"/>
          <a:stretch/>
        </p:blipFill>
        <p:spPr>
          <a:xfrm>
            <a:off x="4367160" y="1271520"/>
            <a:ext cx="4638600" cy="3594240"/>
          </a:xfrm>
          <a:prstGeom prst="rect">
            <a:avLst/>
          </a:prstGeom>
          <a:noFill/>
          <a:ln w="0">
            <a:noFill/>
          </a:ln>
        </p:spPr>
      </p:pic>
      <p:sp>
        <p:nvSpPr>
          <p:cNvPr id="25" name=""/>
          <p:cNvSpPr/>
          <p:nvPr/>
        </p:nvSpPr>
        <p:spPr>
          <a:xfrm>
            <a:off x="3840120" y="3733920"/>
            <a:ext cx="360" cy="152280"/>
          </a:xfrm>
          <a:prstGeom prst="rect">
            <a:avLst/>
          </a:prstGeom>
          <a:noFill/>
          <a:ln w="0">
            <a:noFill/>
          </a:ln>
        </p:spPr>
        <p:style>
          <a:lnRef idx="0"/>
          <a:fillRef idx="0"/>
          <a:effectRef idx="0"/>
          <a:fontRef idx="minor"/>
        </p:style>
        <p:txBody>
          <a:bodyPr wrap="none" lIns="0" rIns="0" tIns="0" bIns="0" anchor="t">
            <a:spAutoFit/>
          </a:bodyPr>
          <a:p>
            <a:pPr>
              <a:tabLst>
                <a:tab algn="l" pos="0"/>
                <a:tab algn="l" pos="1028880"/>
                <a:tab algn="l" pos="2057400"/>
                <a:tab algn="l" pos="3086280"/>
                <a:tab algn="l" pos="4114800"/>
                <a:tab algn="l" pos="5143680"/>
                <a:tab algn="l" pos="6172200"/>
                <a:tab algn="l" pos="7201080"/>
                <a:tab algn="l" pos="8229600"/>
                <a:tab algn="l" pos="9258480"/>
                <a:tab algn="l" pos="10287000"/>
              </a:tabLst>
            </a:pPr>
            <a:endParaRPr b="0" lang="en-US" sz="2400" strike="noStrike" u="none">
              <a:solidFill>
                <a:srgbClr val="ffffff"/>
              </a:solidFill>
              <a:effectLst/>
              <a:uFillTx/>
              <a:latin typeface="Frutiger 45 Light"/>
            </a:endParaRPr>
          </a:p>
        </p:txBody>
      </p:sp>
      <p:sp>
        <p:nvSpPr>
          <p:cNvPr id="26" name="PlaceHolder 1"/>
          <p:cNvSpPr>
            <a:spLocks noGrp="1"/>
          </p:cNvSpPr>
          <p:nvPr>
            <p:ph type="title"/>
          </p:nvPr>
        </p:nvSpPr>
        <p:spPr>
          <a:xfrm>
            <a:off x="0" y="151920"/>
            <a:ext cx="91440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Trading - Physical Platform</a:t>
            </a:r>
            <a:br>
              <a:rPr sz="3600"/>
            </a:br>
            <a:r>
              <a:rPr b="0" lang="en-US" sz="2800" strike="noStrike" u="none">
                <a:solidFill>
                  <a:srgbClr val="ffff00"/>
                </a:solidFill>
                <a:effectLst/>
                <a:uFillTx/>
                <a:latin typeface="Frutiger 45 Light"/>
              </a:rPr>
              <a:t>Fiber Network</a:t>
            </a:r>
            <a:endParaRPr b="0" lang="en-US" sz="2800" strike="noStrike" u="none">
              <a:solidFill>
                <a:srgbClr val="ffffff"/>
              </a:solidFill>
              <a:effectLst/>
              <a:uFillTx/>
              <a:latin typeface="Frutiger 45 Light"/>
            </a:endParaRPr>
          </a:p>
        </p:txBody>
      </p:sp>
      <p:sp>
        <p:nvSpPr>
          <p:cNvPr id="27" name=""/>
          <p:cNvSpPr/>
          <p:nvPr/>
        </p:nvSpPr>
        <p:spPr>
          <a:xfrm>
            <a:off x="4572000" y="4257720"/>
            <a:ext cx="1200240" cy="561960"/>
          </a:xfrm>
          <a:prstGeom prst="rect">
            <a:avLst/>
          </a:prstGeom>
          <a:solidFill>
            <a:srgbClr val="000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Frutiger 45 Light"/>
            </a:endParaRPr>
          </a:p>
        </p:txBody>
      </p:sp>
      <p:sp>
        <p:nvSpPr>
          <p:cNvPr id="28" name="PlaceHolder 2"/>
          <p:cNvSpPr>
            <a:spLocks noGrp="1"/>
          </p:cNvSpPr>
          <p:nvPr>
            <p:ph/>
          </p:nvPr>
        </p:nvSpPr>
        <p:spPr>
          <a:xfrm>
            <a:off x="133200" y="3285720"/>
            <a:ext cx="7925040" cy="2514600"/>
          </a:xfrm>
          <a:prstGeom prst="rect">
            <a:avLst/>
          </a:prstGeom>
          <a:noFill/>
          <a:ln w="0">
            <a:noFill/>
          </a:ln>
        </p:spPr>
        <p:txBody>
          <a:bodyPr lIns="102960" rIns="102960" tIns="51480" bIns="51480" anchor="t">
            <a:normAutofit/>
          </a:bodyPr>
          <a:p>
            <a:pPr marL="228600" indent="-2286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Frutiger 45 Light"/>
              </a:rPr>
              <a:t>EBS is currently constructing a</a:t>
            </a:r>
            <a:endParaRPr b="0" lang="en-US" sz="2400" strike="noStrike" u="none">
              <a:solidFill>
                <a:srgbClr val="ffffff"/>
              </a:solidFill>
              <a:effectLst/>
              <a:uFillTx/>
              <a:latin typeface="Frutiger 45 Light"/>
            </a:endParaRPr>
          </a:p>
          <a:p>
            <a:pPr marL="228600" indent="-2286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Frutiger 45 Light"/>
              </a:rPr>
              <a:t>nationwide 17,000 Route Mile fiber</a:t>
            </a:r>
            <a:endParaRPr b="0" lang="en-US" sz="2400" strike="noStrike" u="none">
              <a:solidFill>
                <a:srgbClr val="ffffff"/>
              </a:solidFill>
              <a:effectLst/>
              <a:uFillTx/>
              <a:latin typeface="Frutiger 45 Light"/>
            </a:endParaRPr>
          </a:p>
          <a:p>
            <a:pPr marL="228600" indent="-2286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Frutiger 45 Light"/>
              </a:rPr>
              <a:t>network throughout North America.  </a:t>
            </a:r>
            <a:endParaRPr b="0" lang="en-US" sz="2400" strike="noStrike" u="none">
              <a:solidFill>
                <a:srgbClr val="ffffff"/>
              </a:solidFill>
              <a:effectLst/>
              <a:uFillTx/>
              <a:latin typeface="Frutiger 45 Light"/>
            </a:endParaRPr>
          </a:p>
          <a:p>
            <a:pPr marL="228600" indent="-2286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Frutiger 45 Light"/>
            </a:endParaRPr>
          </a:p>
          <a:p>
            <a:pPr marL="228600" indent="-2286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Frutiger 45 Light"/>
              </a:rPr>
              <a:t>The network is approximately 75% complete</a:t>
            </a:r>
            <a:endParaRPr b="0" lang="en-US" sz="2400" strike="noStrike" u="none">
              <a:solidFill>
                <a:srgbClr val="ffffff"/>
              </a:solidFill>
              <a:effectLst/>
              <a:uFillTx/>
              <a:latin typeface="Frutiger 45 Light"/>
            </a:endParaRPr>
          </a:p>
          <a:p>
            <a:pPr marL="228600" indent="-2286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Frutiger 45 Light"/>
            </a:endParaRPr>
          </a:p>
        </p:txBody>
      </p:sp>
      <p:sp>
        <p:nvSpPr>
          <p:cNvPr id="29" name=""/>
          <p:cNvSpPr/>
          <p:nvPr/>
        </p:nvSpPr>
        <p:spPr>
          <a:xfrm>
            <a:off x="4276800" y="1247760"/>
            <a:ext cx="4753080" cy="514440"/>
          </a:xfrm>
          <a:prstGeom prst="rect">
            <a:avLst/>
          </a:prstGeom>
          <a:solidFill>
            <a:srgbClr val="000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30" name=""/>
          <p:cNvSpPr/>
          <p:nvPr/>
        </p:nvSpPr>
        <p:spPr>
          <a:xfrm>
            <a:off x="576360" y="311040"/>
            <a:ext cx="6843600" cy="914400"/>
          </a:xfrm>
          <a:prstGeom prst="rect">
            <a:avLst/>
          </a:prstGeom>
          <a:noFill/>
          <a:ln w="0">
            <a:noFill/>
          </a:ln>
        </p:spPr>
        <p:style>
          <a:lnRef idx="0"/>
          <a:fillRef idx="0"/>
          <a:effectRef idx="0"/>
          <a:fontRef idx="minor"/>
        </p:style>
        <p:txBody>
          <a:bodyPr lIns="81360" rIns="81360" tIns="40680" bIns="406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Traditional Capacity</a:t>
            </a:r>
            <a:r>
              <a:rPr b="0" lang="en-US" sz="4000" strike="noStrike" u="none">
                <a:solidFill>
                  <a:srgbClr val="ffffff"/>
                </a:solidFill>
                <a:effectLst/>
                <a:uFillTx/>
                <a:latin typeface="Frutiger 45 Light"/>
              </a:rPr>
              <a:t> </a:t>
            </a:r>
            <a:endParaRPr b="0" lang="en-US" sz="4000" strike="noStrike" u="none">
              <a:solidFill>
                <a:srgbClr val="ffffff"/>
              </a:solidFill>
              <a:effectLst/>
              <a:uFillTx/>
              <a:latin typeface="Frutiger 45 Light"/>
            </a:endParaRPr>
          </a:p>
        </p:txBody>
      </p:sp>
      <p:sp>
        <p:nvSpPr>
          <p:cNvPr id="31" name=""/>
          <p:cNvSpPr/>
          <p:nvPr/>
        </p:nvSpPr>
        <p:spPr>
          <a:xfrm>
            <a:off x="403200" y="1384200"/>
            <a:ext cx="7597800" cy="2195640"/>
          </a:xfrm>
          <a:prstGeom prst="rect">
            <a:avLst/>
          </a:prstGeom>
          <a:noFill/>
          <a:ln w="0">
            <a:noFill/>
          </a:ln>
        </p:spPr>
        <p:style>
          <a:lnRef idx="0"/>
          <a:fillRef idx="0"/>
          <a:effectRef idx="0"/>
          <a:fontRef idx="minor"/>
        </p:style>
        <p:txBody>
          <a:bodyPr lIns="81360" rIns="81360" tIns="40680" bIns="40680" anchor="t">
            <a:normAutofit fontScale="62500" lnSpcReduction="19999"/>
          </a:bodyPr>
          <a:p>
            <a:pPr marL="343080" indent="-343080">
              <a:spcBef>
                <a:spcPts val="1687"/>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700" strike="noStrike" u="none">
                <a:solidFill>
                  <a:srgbClr val="ffffff"/>
                </a:solidFill>
                <a:effectLst/>
                <a:uFillTx/>
                <a:latin typeface="Frutiger 45 Light"/>
              </a:rPr>
              <a:t>Enron Broadband Services is deploying the latest intelligent optical networking equipment on the fiber backbone that will allow for creation of  traditional increments of bandwidth.  Product offering will consist of  DS3, OC3, OC12, OC48, OC192.</a:t>
            </a:r>
            <a:endParaRPr b="0" lang="en-US" sz="2700" strike="noStrike" u="none">
              <a:solidFill>
                <a:srgbClr val="ffffff"/>
              </a:solidFill>
              <a:effectLst/>
              <a:uFillTx/>
              <a:latin typeface="Frutiger 45 Light"/>
            </a:endParaRPr>
          </a:p>
          <a:p>
            <a:pPr marL="343080" indent="-343080">
              <a:spcBef>
                <a:spcPts val="1687"/>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700" strike="noStrike" u="none">
                <a:solidFill>
                  <a:srgbClr val="ffffff"/>
                </a:solidFill>
                <a:effectLst/>
                <a:uFillTx/>
                <a:latin typeface="Frutiger 45 Light"/>
              </a:rPr>
              <a:t>Intelligent network equipment will provide customers with next to real time provisioning of services and lower cost.</a:t>
            </a:r>
            <a:endParaRPr b="0" lang="en-US" sz="27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32" name=""/>
          <p:cNvSpPr/>
          <p:nvPr/>
        </p:nvSpPr>
        <p:spPr>
          <a:xfrm>
            <a:off x="901800" y="264960"/>
            <a:ext cx="6910200" cy="533520"/>
          </a:xfrm>
          <a:prstGeom prst="rect">
            <a:avLst/>
          </a:prstGeom>
          <a:noFill/>
          <a:ln w="0">
            <a:noFill/>
          </a:ln>
        </p:spPr>
        <p:style>
          <a:lnRef idx="0"/>
          <a:fillRef idx="0"/>
          <a:effectRef idx="0"/>
          <a:fontRef idx="minor"/>
        </p:style>
        <p:txBody>
          <a:bodyPr lIns="81360" rIns="81360" tIns="40680" bIns="406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ff"/>
                </a:solidFill>
                <a:effectLst/>
                <a:uFillTx/>
                <a:latin typeface="Frutiger 45 Light"/>
              </a:rPr>
              <a:t> </a:t>
            </a:r>
            <a:endParaRPr b="0" lang="en-US" sz="4000" strike="noStrike" u="none">
              <a:solidFill>
                <a:srgbClr val="ffffff"/>
              </a:solidFill>
              <a:effectLst/>
              <a:uFillTx/>
              <a:latin typeface="Frutiger 45 Light"/>
            </a:endParaRPr>
          </a:p>
        </p:txBody>
      </p:sp>
      <p:sp>
        <p:nvSpPr>
          <p:cNvPr id="33" name=""/>
          <p:cNvSpPr/>
          <p:nvPr/>
        </p:nvSpPr>
        <p:spPr>
          <a:xfrm>
            <a:off x="826920" y="914400"/>
            <a:ext cx="7479000" cy="4952880"/>
          </a:xfrm>
          <a:prstGeom prst="rect">
            <a:avLst/>
          </a:prstGeom>
          <a:noFill/>
          <a:ln w="0">
            <a:noFill/>
          </a:ln>
        </p:spPr>
        <p:style>
          <a:lnRef idx="0"/>
          <a:fillRef idx="0"/>
          <a:effectRef idx="0"/>
          <a:fontRef idx="minor"/>
        </p:style>
        <p:txBody>
          <a:bodyPr lIns="81360" rIns="81360" tIns="40680" bIns="40680" anchor="t">
            <a:normAutofit/>
          </a:bodyPr>
          <a:p>
            <a:pPr marL="343080" indent="-343080">
              <a:spcBef>
                <a:spcPts val="2449"/>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EBS will pre-provision local loops with CLECs and Carrier Hotels </a:t>
            </a:r>
            <a:endParaRPr b="0" lang="en-US" sz="2800" strike="noStrike" u="none">
              <a:solidFill>
                <a:srgbClr val="ffffff"/>
              </a:solidFill>
              <a:effectLst/>
              <a:uFillTx/>
              <a:latin typeface="Frutiger 45 Light"/>
            </a:endParaRPr>
          </a:p>
          <a:p>
            <a:pPr marL="343080" indent="-343080">
              <a:spcBef>
                <a:spcPts val="2449"/>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Customer order is followed up with Firm Order Confirmation including CLLI Code of A and Z location and LOA CFA.</a:t>
            </a:r>
            <a:endParaRPr b="0" lang="en-US" sz="2800" strike="noStrike" u="none">
              <a:solidFill>
                <a:srgbClr val="ffffff"/>
              </a:solidFill>
              <a:effectLst/>
              <a:uFillTx/>
              <a:latin typeface="Frutiger 45 Light"/>
            </a:endParaRPr>
          </a:p>
          <a:p>
            <a:pPr marL="343080" indent="-343080">
              <a:spcBef>
                <a:spcPts val="2449"/>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EBS commitment to real time provisioning will allow for end user satisfaction and superior end user product offerings.</a:t>
            </a:r>
            <a:endParaRPr b="0" lang="en-US" sz="2800" strike="noStrike" u="none">
              <a:solidFill>
                <a:srgbClr val="ffffff"/>
              </a:solidFill>
              <a:effectLst/>
              <a:uFillTx/>
              <a:latin typeface="Frutiger 45 Light"/>
            </a:endParaRPr>
          </a:p>
        </p:txBody>
      </p:sp>
      <p:sp>
        <p:nvSpPr>
          <p:cNvPr id="34" name=""/>
          <p:cNvSpPr/>
          <p:nvPr/>
        </p:nvSpPr>
        <p:spPr>
          <a:xfrm>
            <a:off x="0" y="76320"/>
            <a:ext cx="9144000" cy="790560"/>
          </a:xfrm>
          <a:prstGeom prst="rect">
            <a:avLst/>
          </a:prstGeom>
          <a:noFill/>
          <a:ln w="0">
            <a:noFill/>
          </a:ln>
        </p:spPr>
        <p:style>
          <a:lnRef idx="0"/>
          <a:fillRef idx="0"/>
          <a:effectRef idx="0"/>
          <a:fontRef idx="minor"/>
        </p:style>
        <p:txBody>
          <a:bodyPr lIns="102960" rIns="102960" tIns="51480" bIns="5148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Provisioning</a:t>
            </a:r>
            <a:endParaRPr b="0" lang="en-US" sz="40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35" name=""/>
          <p:cNvSpPr/>
          <p:nvPr/>
        </p:nvSpPr>
        <p:spPr>
          <a:xfrm>
            <a:off x="938160" y="542880"/>
            <a:ext cx="6910560" cy="1015920"/>
          </a:xfrm>
          <a:prstGeom prst="rect">
            <a:avLst/>
          </a:prstGeom>
          <a:noFill/>
          <a:ln w="0">
            <a:noFill/>
          </a:ln>
        </p:spPr>
        <p:style>
          <a:lnRef idx="0"/>
          <a:fillRef idx="0"/>
          <a:effectRef idx="0"/>
          <a:fontRef idx="minor"/>
        </p:style>
        <p:txBody>
          <a:bodyPr lIns="81360" rIns="81360" tIns="40680" bIns="406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Customer Control</a:t>
            </a:r>
            <a:endParaRPr b="0" lang="en-US" sz="4000" strike="noStrike" u="none">
              <a:solidFill>
                <a:srgbClr val="ffffff"/>
              </a:solidFill>
              <a:effectLst/>
              <a:uFillTx/>
              <a:latin typeface="Frutiger 45 Light"/>
            </a:endParaRPr>
          </a:p>
        </p:txBody>
      </p:sp>
      <p:sp>
        <p:nvSpPr>
          <p:cNvPr id="36" name=""/>
          <p:cNvSpPr/>
          <p:nvPr/>
        </p:nvSpPr>
        <p:spPr>
          <a:xfrm>
            <a:off x="685800" y="1762200"/>
            <a:ext cx="7772400" cy="3659040"/>
          </a:xfrm>
          <a:prstGeom prst="rect">
            <a:avLst/>
          </a:prstGeom>
          <a:noFill/>
          <a:ln w="0">
            <a:noFill/>
          </a:ln>
        </p:spPr>
        <p:style>
          <a:lnRef idx="0"/>
          <a:fillRef idx="0"/>
          <a:effectRef idx="0"/>
          <a:fontRef idx="minor"/>
        </p:style>
        <p:txBody>
          <a:bodyPr lIns="81360" rIns="81360" tIns="40680" bIns="40680" anchor="t">
            <a:normAutofit lnSpcReduction="9999"/>
          </a:bodyPr>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EBS is developing an on line provisioning and network availability system.</a:t>
            </a:r>
            <a:endParaRPr b="0" lang="en-US" sz="2800" strike="noStrike" u="none">
              <a:solidFill>
                <a:srgbClr val="ffffff"/>
              </a:solidFill>
              <a:effectLst/>
              <a:uFillTx/>
              <a:latin typeface="Frutiger 45 Light"/>
            </a:endParaRPr>
          </a:p>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Existing customers will access a web page that will generate LOA CFA to on net locations within minutes.</a:t>
            </a:r>
            <a:endParaRPr b="0" lang="en-US" sz="2800" strike="noStrike" u="none">
              <a:solidFill>
                <a:srgbClr val="ffffff"/>
              </a:solidFill>
              <a:effectLst/>
              <a:uFillTx/>
              <a:latin typeface="Frutiger 45 Light"/>
            </a:endParaRPr>
          </a:p>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Customers can focus on marketing their services instead of managing their capacity vendor.</a:t>
            </a:r>
            <a:endParaRPr b="0" lang="en-US" sz="28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37" name=""/>
          <p:cNvSpPr/>
          <p:nvPr/>
        </p:nvSpPr>
        <p:spPr>
          <a:xfrm>
            <a:off x="1244520" y="4362480"/>
            <a:ext cx="7385040" cy="1469880"/>
          </a:xfrm>
          <a:prstGeom prst="bevel">
            <a:avLst>
              <a:gd name="adj" fmla="val 12500"/>
            </a:avLst>
          </a:prstGeom>
          <a:solidFill>
            <a:srgbClr val="ffe80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Frutiger 45 Light"/>
            </a:endParaRPr>
          </a:p>
        </p:txBody>
      </p:sp>
      <p:sp>
        <p:nvSpPr>
          <p:cNvPr id="38" name=""/>
          <p:cNvSpPr/>
          <p:nvPr/>
        </p:nvSpPr>
        <p:spPr>
          <a:xfrm>
            <a:off x="398520" y="0"/>
            <a:ext cx="8744040" cy="101916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Trading</a:t>
            </a:r>
            <a:endParaRPr b="0" lang="en-US" sz="4000" strike="noStrike" u="none">
              <a:solidFill>
                <a:srgbClr val="ffffff"/>
              </a:solidFill>
              <a:effectLst/>
              <a:uFillTx/>
              <a:latin typeface="Frutiger 45 Light"/>
            </a:endParaRPr>
          </a:p>
        </p:txBody>
      </p:sp>
      <p:sp>
        <p:nvSpPr>
          <p:cNvPr id="39" name=""/>
          <p:cNvSpPr/>
          <p:nvPr/>
        </p:nvSpPr>
        <p:spPr>
          <a:xfrm>
            <a:off x="1382760" y="1100880"/>
            <a:ext cx="7062840" cy="3050280"/>
          </a:xfrm>
          <a:prstGeom prst="rect">
            <a:avLst/>
          </a:prstGeom>
          <a:noFill/>
          <a:ln w="0">
            <a:noFill/>
          </a:ln>
        </p:spPr>
        <p:style>
          <a:lnRef idx="0"/>
          <a:fillRef idx="0"/>
          <a:effectRef idx="0"/>
          <a:fontRef idx="minor"/>
        </p:style>
        <p:txBody>
          <a:bodyPr lIns="90000" rIns="90000" tIns="46800" bIns="46800" anchor="ctr">
            <a:spAutoFit/>
          </a:bodyPr>
          <a:p>
            <a:pPr>
              <a:spcBef>
                <a:spcPts val="29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Frutiger 45 Light"/>
              </a:rPr>
              <a:t>Foundation for Risk Management Services and New Product Development</a:t>
            </a:r>
            <a:endParaRPr b="0" lang="en-US" sz="2400" strike="noStrike" u="none">
              <a:solidFill>
                <a:srgbClr val="ffffff"/>
              </a:solidFill>
              <a:effectLst/>
              <a:uFillTx/>
              <a:latin typeface="Frutiger 45 Light"/>
            </a:endParaRPr>
          </a:p>
          <a:p>
            <a:pPr>
              <a:spcBef>
                <a:spcPts val="29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Frutiger 45 Light"/>
              </a:rPr>
              <a:t>Trading of Bandwidth Enables Nimble Reconfiguration of Portfolios</a:t>
            </a:r>
            <a:endParaRPr b="0" lang="en-US" sz="2400" strike="noStrike" u="none">
              <a:solidFill>
                <a:srgbClr val="ffffff"/>
              </a:solidFill>
              <a:effectLst/>
              <a:uFillTx/>
              <a:latin typeface="Frutiger 45 Light"/>
            </a:endParaRPr>
          </a:p>
          <a:p>
            <a:pPr>
              <a:spcBef>
                <a:spcPts val="29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Frutiger 45 Light"/>
              </a:rPr>
              <a:t>Establishment of Benchmark allows more effective Portfolio Management</a:t>
            </a:r>
            <a:endParaRPr b="0" lang="en-US" sz="2400" strike="noStrike" u="none">
              <a:solidFill>
                <a:srgbClr val="ffffff"/>
              </a:solidFill>
              <a:effectLst/>
              <a:uFillTx/>
              <a:latin typeface="Frutiger 45 Light"/>
            </a:endParaRPr>
          </a:p>
        </p:txBody>
      </p:sp>
      <p:sp>
        <p:nvSpPr>
          <p:cNvPr id="40" name=""/>
          <p:cNvSpPr/>
          <p:nvPr/>
        </p:nvSpPr>
        <p:spPr>
          <a:xfrm>
            <a:off x="1246320" y="1303200"/>
            <a:ext cx="117360" cy="104760"/>
          </a:xfrm>
          <a:prstGeom prst="ellipse">
            <a:avLst/>
          </a:prstGeom>
          <a:solidFill>
            <a:srgbClr val="ffe80f"/>
          </a:solidFill>
          <a:ln w="9360">
            <a:solidFill>
              <a:srgbClr val="ffffff"/>
            </a:solidFill>
            <a:miter/>
          </a:ln>
        </p:spPr>
        <p:style>
          <a:lnRef idx="0"/>
          <a:fillRef idx="0"/>
          <a:effectRef idx="0"/>
          <a:fontRef idx="minor"/>
        </p:style>
        <p:txBody>
          <a:bodyPr wrap="none" lIns="90000" rIns="90000" tIns="27720" bIns="27720" anchor="ctr">
            <a:noAutofit/>
          </a:bodyPr>
          <a:p>
            <a:endParaRPr b="0" lang="en-US" sz="2400" strike="noStrike" u="none">
              <a:solidFill>
                <a:srgbClr val="ffffff"/>
              </a:solidFill>
              <a:effectLst/>
              <a:uFillTx/>
              <a:latin typeface="Frutiger 45 Light"/>
            </a:endParaRPr>
          </a:p>
        </p:txBody>
      </p:sp>
      <p:sp>
        <p:nvSpPr>
          <p:cNvPr id="41" name=""/>
          <p:cNvSpPr/>
          <p:nvPr/>
        </p:nvSpPr>
        <p:spPr>
          <a:xfrm>
            <a:off x="1246320" y="2401920"/>
            <a:ext cx="117360" cy="104760"/>
          </a:xfrm>
          <a:prstGeom prst="ellipse">
            <a:avLst/>
          </a:prstGeom>
          <a:solidFill>
            <a:srgbClr val="ffe80f"/>
          </a:solidFill>
          <a:ln w="9360">
            <a:solidFill>
              <a:srgbClr val="ffffff"/>
            </a:solidFill>
            <a:miter/>
          </a:ln>
        </p:spPr>
        <p:style>
          <a:lnRef idx="0"/>
          <a:fillRef idx="0"/>
          <a:effectRef idx="0"/>
          <a:fontRef idx="minor"/>
        </p:style>
        <p:txBody>
          <a:bodyPr wrap="none" lIns="90000" rIns="90000" tIns="27720" bIns="27720" anchor="ctr">
            <a:noAutofit/>
          </a:bodyPr>
          <a:p>
            <a:endParaRPr b="0" lang="en-US" sz="2400" strike="noStrike" u="none">
              <a:solidFill>
                <a:srgbClr val="ffffff"/>
              </a:solidFill>
              <a:effectLst/>
              <a:uFillTx/>
              <a:latin typeface="Frutiger 45 Light"/>
            </a:endParaRPr>
          </a:p>
        </p:txBody>
      </p:sp>
      <p:sp>
        <p:nvSpPr>
          <p:cNvPr id="42" name=""/>
          <p:cNvSpPr/>
          <p:nvPr/>
        </p:nvSpPr>
        <p:spPr>
          <a:xfrm>
            <a:off x="1370160" y="4476600"/>
            <a:ext cx="7099200" cy="1922760"/>
          </a:xfrm>
          <a:prstGeom prst="rect">
            <a:avLst/>
          </a:prstGeom>
          <a:noFill/>
          <a:ln w="0">
            <a:noFill/>
          </a:ln>
        </p:spPr>
        <p:style>
          <a:lnRef idx="0"/>
          <a:fillRef idx="0"/>
          <a:effectRef idx="0"/>
          <a:fontRef idx="minor"/>
        </p:style>
        <p:txBody>
          <a:bodyPr lIns="90000" rIns="90000" tIns="46800" bIns="46800" anchor="t">
            <a:spAutoFit/>
          </a:bodyPr>
          <a:p>
            <a:pPr algn="ctr">
              <a:spcBef>
                <a:spcPts val="29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Frutiger 45 Light"/>
              </a:rPr>
              <a:t>Enron Has Been the Primary Architect of Market Structures in Most Major Markets in Which </a:t>
            </a:r>
            <a:br>
              <a:rPr sz="2400"/>
            </a:br>
            <a:r>
              <a:rPr b="1" lang="en-US" sz="2400" strike="noStrike" u="none">
                <a:solidFill>
                  <a:srgbClr val="ffffff"/>
                </a:solidFill>
                <a:effectLst/>
                <a:uFillTx/>
                <a:latin typeface="Frutiger 45 Light"/>
              </a:rPr>
              <a:t>It Participates</a:t>
            </a:r>
            <a:endParaRPr b="0" lang="en-US" sz="2400" strike="noStrike" u="none">
              <a:solidFill>
                <a:srgbClr val="ffffff"/>
              </a:solidFill>
              <a:effectLst/>
              <a:uFillTx/>
              <a:latin typeface="Frutiger 45 Light"/>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Frutiger 45 Light"/>
            </a:endParaRPr>
          </a:p>
        </p:txBody>
      </p:sp>
      <p:sp>
        <p:nvSpPr>
          <p:cNvPr id="43" name=""/>
          <p:cNvSpPr/>
          <p:nvPr/>
        </p:nvSpPr>
        <p:spPr>
          <a:xfrm>
            <a:off x="1246320" y="3484440"/>
            <a:ext cx="117360" cy="104760"/>
          </a:xfrm>
          <a:prstGeom prst="ellipse">
            <a:avLst/>
          </a:prstGeom>
          <a:solidFill>
            <a:srgbClr val="ffe80f"/>
          </a:solidFill>
          <a:ln w="9360">
            <a:solidFill>
              <a:srgbClr val="ffffff"/>
            </a:solidFill>
            <a:miter/>
          </a:ln>
        </p:spPr>
        <p:style>
          <a:lnRef idx="0"/>
          <a:fillRef idx="0"/>
          <a:effectRef idx="0"/>
          <a:fontRef idx="minor"/>
        </p:style>
        <p:txBody>
          <a:bodyPr wrap="none" lIns="90000" rIns="90000" tIns="27720" bIns="27720" anchor="ctr">
            <a:noAutofit/>
          </a:bodyPr>
          <a:p>
            <a:endParaRPr b="0" lang="en-US" sz="24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44" name=""/>
          <p:cNvSpPr/>
          <p:nvPr/>
        </p:nvSpPr>
        <p:spPr>
          <a:xfrm>
            <a:off x="609480" y="304920"/>
            <a:ext cx="8077320" cy="1015920"/>
          </a:xfrm>
          <a:prstGeom prst="rect">
            <a:avLst/>
          </a:prstGeom>
          <a:noFill/>
          <a:ln w="0">
            <a:noFill/>
          </a:ln>
        </p:spPr>
        <p:style>
          <a:lnRef idx="0"/>
          <a:fillRef idx="0"/>
          <a:effectRef idx="0"/>
          <a:fontRef idx="minor"/>
        </p:style>
        <p:txBody>
          <a:bodyPr lIns="81360" rIns="81360" tIns="40680" bIns="406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Benefits of Bandwidth Trading</a:t>
            </a:r>
            <a:endParaRPr b="0" lang="en-US" sz="4000" strike="noStrike" u="none">
              <a:solidFill>
                <a:srgbClr val="ffffff"/>
              </a:solidFill>
              <a:effectLst/>
              <a:uFillTx/>
              <a:latin typeface="Frutiger 45 Light"/>
            </a:endParaRPr>
          </a:p>
        </p:txBody>
      </p:sp>
      <p:sp>
        <p:nvSpPr>
          <p:cNvPr id="45" name=""/>
          <p:cNvSpPr/>
          <p:nvPr/>
        </p:nvSpPr>
        <p:spPr>
          <a:xfrm>
            <a:off x="762120" y="1295280"/>
            <a:ext cx="7772400" cy="4572000"/>
          </a:xfrm>
          <a:prstGeom prst="rect">
            <a:avLst/>
          </a:prstGeom>
          <a:noFill/>
          <a:ln w="0">
            <a:noFill/>
          </a:ln>
        </p:spPr>
        <p:style>
          <a:lnRef idx="0"/>
          <a:fillRef idx="0"/>
          <a:effectRef idx="0"/>
          <a:fontRef idx="minor"/>
        </p:style>
        <p:txBody>
          <a:bodyPr lIns="81360" rIns="81360" tIns="40680" bIns="40680" anchor="t">
            <a:normAutofit/>
          </a:bodyPr>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Real-time contracting and delivery of capacity at pooling points</a:t>
            </a:r>
            <a:endParaRPr b="0" lang="en-US" sz="2800" strike="noStrike" u="none">
              <a:solidFill>
                <a:srgbClr val="ffffff"/>
              </a:solidFill>
              <a:effectLst/>
              <a:uFillTx/>
              <a:latin typeface="Frutiger 45 Light"/>
            </a:endParaRPr>
          </a:p>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EBS offers full accountability through bilateral capacity agreements</a:t>
            </a:r>
            <a:endParaRPr b="0" lang="en-US" sz="2800" strike="noStrike" u="none">
              <a:solidFill>
                <a:srgbClr val="ffffff"/>
              </a:solidFill>
              <a:effectLst/>
              <a:uFillTx/>
              <a:latin typeface="Frutiger 45 Light"/>
            </a:endParaRPr>
          </a:p>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Carriers can fill in unfinished networks with short-term capacity</a:t>
            </a:r>
            <a:endParaRPr b="0" lang="en-US" sz="28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660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1999-12-20T16:09:40Z</dcterms:created>
  <dc:creator>shaunessi_lamm</dc:creator>
  <dc:description/>
  <dc:language>en-US</dc:language>
  <cp:lastModifiedBy>fred_cohagan</cp:lastModifiedBy>
  <cp:lastPrinted>2000-05-07T22:37:16Z</cp:lastPrinted>
  <dcterms:modified xsi:type="dcterms:W3CDTF">2000-06-05T13:46:53Z</dcterms:modified>
  <cp:revision>27</cp:revision>
  <dc:subject/>
  <dc:title>No Slide Title</dc:title>
</cp:coreProperties>
</file>