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ff"/>
              </a:solidFill>
              <a:effectLst/>
              <a:uFillTx/>
              <a:latin typeface="Frutiger 45 Light"/>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Frutiger 45 Light"/>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20B4227-E17E-478E-94E9-473EFEA6B3B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911D9AA-E165-4444-98D9-4772A306FB07}"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ff"/>
                </a:solidFill>
                <a:effectLst/>
                <a:uFillTx/>
                <a:latin typeface="Frutiger 45 Light"/>
              </a:rPr>
              <a:t>Click to edit the title text format</a:t>
            </a:r>
            <a:endParaRPr b="0" lang="en-US" sz="4400" strike="noStrike" u="none">
              <a:solidFill>
                <a:srgbClr val="ffffff"/>
              </a:solidFill>
              <a:effectLst/>
              <a:uFillTx/>
              <a:latin typeface="Frutiger 45 Light"/>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Click to edit the outline text format</a:t>
            </a:r>
            <a:endParaRPr b="0" lang="en-US" sz="3200" strike="noStrike" u="none">
              <a:solidFill>
                <a:srgbClr val="ffffff"/>
              </a:solidFill>
              <a:effectLst/>
              <a:uFillTx/>
              <a:latin typeface="Frutiger 45 Light"/>
            </a:endParaRPr>
          </a:p>
          <a:p>
            <a:pPr lvl="1" marL="743040" indent="-28584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Second Outline Level</a:t>
            </a:r>
            <a:endParaRPr b="0" lang="en-US" sz="3200" strike="noStrike" u="none">
              <a:solidFill>
                <a:srgbClr val="ffffff"/>
              </a:solidFill>
              <a:effectLst/>
              <a:uFillTx/>
              <a:latin typeface="Frutiger 45 Light"/>
            </a:endParaRPr>
          </a:p>
          <a:p>
            <a:pPr lvl="2" marL="11430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Third Outline Level</a:t>
            </a:r>
            <a:endParaRPr b="0" lang="en-US" sz="3200" strike="noStrike" u="none">
              <a:solidFill>
                <a:srgbClr val="ffffff"/>
              </a:solidFill>
              <a:effectLst/>
              <a:uFillTx/>
              <a:latin typeface="Frutiger 45 Light"/>
            </a:endParaRPr>
          </a:p>
          <a:p>
            <a:pPr lvl="3" marL="16002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Fourth Outline Level</a:t>
            </a:r>
            <a:endParaRPr b="0" lang="en-US" sz="3200" strike="noStrike" u="none">
              <a:solidFill>
                <a:srgbClr val="ffffff"/>
              </a:solidFill>
              <a:effectLst/>
              <a:uFillTx/>
              <a:latin typeface="Frutiger 45 Light"/>
            </a:endParaRPr>
          </a:p>
          <a:p>
            <a:pPr lvl="4" marL="20574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Fifth Outline Level</a:t>
            </a:r>
            <a:endParaRPr b="0" lang="en-US" sz="3200" strike="noStrike" u="none">
              <a:solidFill>
                <a:srgbClr val="ffffff"/>
              </a:solidFill>
              <a:effectLst/>
              <a:uFillTx/>
              <a:latin typeface="Frutiger 45 Light"/>
            </a:endParaRPr>
          </a:p>
          <a:p>
            <a:pPr lvl="5" marL="20574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Sixth Outline Level</a:t>
            </a:r>
            <a:endParaRPr b="0" lang="en-US" sz="3200" strike="noStrike" u="none">
              <a:solidFill>
                <a:srgbClr val="ffffff"/>
              </a:solidFill>
              <a:effectLst/>
              <a:uFillTx/>
              <a:latin typeface="Frutiger 45 Light"/>
            </a:endParaRPr>
          </a:p>
          <a:p>
            <a:pPr lvl="6" marL="2057400" indent="-228600">
              <a:spcBef>
                <a:spcPts val="799"/>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Seventh Outline Level</a:t>
            </a:r>
            <a:endParaRPr b="0" lang="en-US" sz="3200" strike="noStrike" u="none">
              <a:solidFill>
                <a:srgbClr val="ffffff"/>
              </a:solidFill>
              <a:effectLst/>
              <a:uFillTx/>
              <a:latin typeface="Frutiger 45 Light"/>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Frutiger 45 Light"/>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Frutiger 45 Light"/>
              </a:rPr>
              <a:t>&lt;date/time&gt;</a:t>
            </a:r>
            <a:endParaRPr b="0" lang="en-US" sz="1400" strike="noStrike" u="none">
              <a:solidFill>
                <a:srgbClr val="000000"/>
              </a:solidFill>
              <a:effectLst/>
              <a:uFillTx/>
              <a:latin typeface="Frutiger 45 Light"/>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Frutiger 45 Light"/>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Frutiger 45 Light"/>
              </a:rPr>
              <a:t>&lt;footer&gt;</a:t>
            </a:r>
            <a:endParaRPr b="0" lang="en-US" sz="1400" strike="noStrike" u="none">
              <a:solidFill>
                <a:srgbClr val="000000"/>
              </a:solidFill>
              <a:effectLst/>
              <a:uFillTx/>
              <a:latin typeface="Frutiger 45 Light"/>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Frutiger 45 Light"/>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0D20D93-5996-4853-9E58-0E089054448B}" type="slidenum">
              <a:rPr b="0" lang="en-US" sz="1400" strike="noStrike" u="none">
                <a:solidFill>
                  <a:srgbClr val="ffffff"/>
                </a:solidFill>
                <a:effectLst/>
                <a:uFillTx/>
                <a:latin typeface="Frutiger 45 Light"/>
              </a:rPr>
              <a:t>&lt;number&gt;</a:t>
            </a:fld>
            <a:endParaRPr b="0" lang="en-US" sz="1400" strike="noStrike" u="none">
              <a:solidFill>
                <a:srgbClr val="000000"/>
              </a:solidFill>
              <a:effectLst/>
              <a:uFillTx/>
              <a:latin typeface="Frutiger 45 Light"/>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wmf"/><Relationship Id="rId3" Type="http://schemas.openxmlformats.org/officeDocument/2006/relationships/image" Target="../media/image3.wmf"/><Relationship Id="rId4"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7" name=""/>
          <p:cNvSpPr/>
          <p:nvPr/>
        </p:nvSpPr>
        <p:spPr>
          <a:xfrm>
            <a:off x="228600" y="990720"/>
            <a:ext cx="8534520" cy="99036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Frutiger 45 Light"/>
              </a:rPr>
              <a:t>ENRON BROADBAND SERVICES</a:t>
            </a:r>
            <a:r>
              <a:rPr b="0" lang="en-US" sz="4400" strike="noStrike" u="none">
                <a:solidFill>
                  <a:srgbClr val="ffffff"/>
                </a:solidFill>
                <a:effectLst/>
                <a:uFillTx/>
                <a:latin typeface="Frutiger 45 Light"/>
              </a:rPr>
              <a:t> </a:t>
            </a:r>
            <a:endParaRPr b="0" lang="en-US" sz="4400" strike="noStrike" u="none">
              <a:solidFill>
                <a:srgbClr val="ffffff"/>
              </a:solidFill>
              <a:effectLst/>
              <a:uFillTx/>
              <a:latin typeface="Frutiger 45 Light"/>
            </a:endParaRPr>
          </a:p>
        </p:txBody>
      </p:sp>
      <p:sp>
        <p:nvSpPr>
          <p:cNvPr id="8" name=""/>
          <p:cNvSpPr/>
          <p:nvPr/>
        </p:nvSpPr>
        <p:spPr>
          <a:xfrm>
            <a:off x="1600200" y="1981080"/>
            <a:ext cx="5715000" cy="1600200"/>
          </a:xfrm>
          <a:prstGeom prst="rect">
            <a:avLst/>
          </a:prstGeom>
          <a:noFill/>
          <a:ln w="0">
            <a:noFill/>
          </a:ln>
        </p:spPr>
        <p:style>
          <a:lnRef idx="0"/>
          <a:fillRef idx="0"/>
          <a:effectRef idx="0"/>
          <a:fontRef idx="minor"/>
        </p:style>
        <p:txBody>
          <a:bodyPr lIns="81360" rIns="81360" tIns="40680" bIns="40680" anchor="t">
            <a:noAutofit/>
          </a:bodyPr>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Broadband Capacity </a:t>
            </a: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and </a:t>
            </a: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Risk Management </a:t>
            </a: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Frutiger 45 Light"/>
              </a:rPr>
              <a:t>Products</a:t>
            </a: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Frutiger 45 Light"/>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9" name=""/>
          <p:cNvSpPr/>
          <p:nvPr/>
        </p:nvSpPr>
        <p:spPr>
          <a:xfrm>
            <a:off x="1244520" y="4362480"/>
            <a:ext cx="7385040" cy="1469880"/>
          </a:xfrm>
          <a:prstGeom prst="bevel">
            <a:avLst>
              <a:gd name="adj" fmla="val 12500"/>
            </a:avLst>
          </a:prstGeom>
          <a:solidFill>
            <a:srgbClr val="ffe80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100" name=""/>
          <p:cNvSpPr/>
          <p:nvPr/>
        </p:nvSpPr>
        <p:spPr>
          <a:xfrm>
            <a:off x="398520" y="0"/>
            <a:ext cx="8744040" cy="10191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Trading</a:t>
            </a:r>
            <a:endParaRPr b="0" lang="en-US" sz="4000" strike="noStrike" u="none">
              <a:solidFill>
                <a:srgbClr val="ffffff"/>
              </a:solidFill>
              <a:effectLst/>
              <a:uFillTx/>
              <a:latin typeface="Frutiger 45 Light"/>
            </a:endParaRPr>
          </a:p>
        </p:txBody>
      </p:sp>
      <p:sp>
        <p:nvSpPr>
          <p:cNvPr id="101" name=""/>
          <p:cNvSpPr/>
          <p:nvPr/>
        </p:nvSpPr>
        <p:spPr>
          <a:xfrm>
            <a:off x="1382760" y="1100880"/>
            <a:ext cx="7062840" cy="3050280"/>
          </a:xfrm>
          <a:prstGeom prst="rect">
            <a:avLst/>
          </a:prstGeom>
          <a:noFill/>
          <a:ln w="0">
            <a:noFill/>
          </a:ln>
        </p:spPr>
        <p:style>
          <a:lnRef idx="0"/>
          <a:fillRef idx="0"/>
          <a:effectRef idx="0"/>
          <a:fontRef idx="minor"/>
        </p:style>
        <p:txBody>
          <a:bodyPr lIns="90000" rIns="90000" tIns="46800" bIns="46800" anchor="ctr">
            <a:spAutoFit/>
          </a:bodyPr>
          <a:p>
            <a:pPr>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Foundation for Risk Management Services and New Product Development</a:t>
            </a:r>
            <a:endParaRPr b="0" lang="en-US" sz="2400" strike="noStrike" u="none">
              <a:solidFill>
                <a:srgbClr val="ffffff"/>
              </a:solidFill>
              <a:effectLst/>
              <a:uFillTx/>
              <a:latin typeface="Frutiger 45 Light"/>
            </a:endParaRPr>
          </a:p>
          <a:p>
            <a:pPr>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Trading of Bandwidth Enables Nimble Reconfiguration of Portfolios</a:t>
            </a:r>
            <a:endParaRPr b="0" lang="en-US" sz="2400" strike="noStrike" u="none">
              <a:solidFill>
                <a:srgbClr val="ffffff"/>
              </a:solidFill>
              <a:effectLst/>
              <a:uFillTx/>
              <a:latin typeface="Frutiger 45 Light"/>
            </a:endParaRPr>
          </a:p>
          <a:p>
            <a:pPr>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Establishment of Benchmark allows more effective Portfolio Management</a:t>
            </a:r>
            <a:endParaRPr b="0" lang="en-US" sz="2400" strike="noStrike" u="none">
              <a:solidFill>
                <a:srgbClr val="ffffff"/>
              </a:solidFill>
              <a:effectLst/>
              <a:uFillTx/>
              <a:latin typeface="Frutiger 45 Light"/>
            </a:endParaRPr>
          </a:p>
        </p:txBody>
      </p:sp>
      <p:sp>
        <p:nvSpPr>
          <p:cNvPr id="102" name=""/>
          <p:cNvSpPr/>
          <p:nvPr/>
        </p:nvSpPr>
        <p:spPr>
          <a:xfrm>
            <a:off x="1246320" y="1303200"/>
            <a:ext cx="117360" cy="104760"/>
          </a:xfrm>
          <a:prstGeom prst="ellipse">
            <a:avLst/>
          </a:prstGeom>
          <a:solidFill>
            <a:srgbClr val="ffe80f"/>
          </a:solidFill>
          <a:ln w="9360">
            <a:solidFill>
              <a:srgbClr val="ffffff"/>
            </a:solidFill>
            <a:miter/>
          </a:ln>
        </p:spPr>
        <p:style>
          <a:lnRef idx="0"/>
          <a:fillRef idx="0"/>
          <a:effectRef idx="0"/>
          <a:fontRef idx="minor"/>
        </p:style>
        <p:txBody>
          <a:bodyPr wrap="none" lIns="90000" rIns="90000" tIns="27720" bIns="27720" anchor="ctr">
            <a:noAutofit/>
          </a:bodyPr>
          <a:p>
            <a:endParaRPr b="0" lang="en-US" sz="2400" strike="noStrike" u="none">
              <a:solidFill>
                <a:srgbClr val="ffffff"/>
              </a:solidFill>
              <a:effectLst/>
              <a:uFillTx/>
              <a:latin typeface="Frutiger 45 Light"/>
            </a:endParaRPr>
          </a:p>
        </p:txBody>
      </p:sp>
      <p:sp>
        <p:nvSpPr>
          <p:cNvPr id="103" name=""/>
          <p:cNvSpPr/>
          <p:nvPr/>
        </p:nvSpPr>
        <p:spPr>
          <a:xfrm>
            <a:off x="1246320" y="2401920"/>
            <a:ext cx="117360" cy="104760"/>
          </a:xfrm>
          <a:prstGeom prst="ellipse">
            <a:avLst/>
          </a:prstGeom>
          <a:solidFill>
            <a:srgbClr val="ffe80f"/>
          </a:solidFill>
          <a:ln w="9360">
            <a:solidFill>
              <a:srgbClr val="ffffff"/>
            </a:solidFill>
            <a:miter/>
          </a:ln>
        </p:spPr>
        <p:style>
          <a:lnRef idx="0"/>
          <a:fillRef idx="0"/>
          <a:effectRef idx="0"/>
          <a:fontRef idx="minor"/>
        </p:style>
        <p:txBody>
          <a:bodyPr wrap="none" lIns="90000" rIns="90000" tIns="27720" bIns="27720" anchor="ctr">
            <a:noAutofit/>
          </a:bodyPr>
          <a:p>
            <a:endParaRPr b="0" lang="en-US" sz="2400" strike="noStrike" u="none">
              <a:solidFill>
                <a:srgbClr val="ffffff"/>
              </a:solidFill>
              <a:effectLst/>
              <a:uFillTx/>
              <a:latin typeface="Frutiger 45 Light"/>
            </a:endParaRPr>
          </a:p>
        </p:txBody>
      </p:sp>
      <p:sp>
        <p:nvSpPr>
          <p:cNvPr id="104" name=""/>
          <p:cNvSpPr/>
          <p:nvPr/>
        </p:nvSpPr>
        <p:spPr>
          <a:xfrm>
            <a:off x="1370160" y="4476600"/>
            <a:ext cx="7099200" cy="1922760"/>
          </a:xfrm>
          <a:prstGeom prst="rect">
            <a:avLst/>
          </a:prstGeom>
          <a:noFill/>
          <a:ln w="0">
            <a:noFill/>
          </a:ln>
        </p:spPr>
        <p:style>
          <a:lnRef idx="0"/>
          <a:fillRef idx="0"/>
          <a:effectRef idx="0"/>
          <a:fontRef idx="minor"/>
        </p:style>
        <p:txBody>
          <a:bodyPr lIns="90000" rIns="90000" tIns="46800" bIns="46800" anchor="t">
            <a:spAutoFit/>
          </a:bodyPr>
          <a:p>
            <a:pPr algn="ctr">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Enron Has Been the Primary Architect of Market Structures in Most Major Markets in Which </a:t>
            </a:r>
            <a:br>
              <a:rPr sz="2400"/>
            </a:br>
            <a:r>
              <a:rPr b="1" lang="en-US" sz="2400" strike="noStrike" u="none">
                <a:solidFill>
                  <a:srgbClr val="ffffff"/>
                </a:solidFill>
                <a:effectLst/>
                <a:uFillTx/>
                <a:latin typeface="Frutiger 45 Light"/>
              </a:rPr>
              <a:t>It Participates</a:t>
            </a:r>
            <a:endParaRPr b="0" lang="en-US" sz="2400" strike="noStrike" u="none">
              <a:solidFill>
                <a:srgbClr val="ffffff"/>
              </a:solidFill>
              <a:effectLst/>
              <a:uFillTx/>
              <a:latin typeface="Frutiger 45 Light"/>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Frutiger 45 Light"/>
            </a:endParaRPr>
          </a:p>
        </p:txBody>
      </p:sp>
      <p:sp>
        <p:nvSpPr>
          <p:cNvPr id="105" name=""/>
          <p:cNvSpPr/>
          <p:nvPr/>
        </p:nvSpPr>
        <p:spPr>
          <a:xfrm>
            <a:off x="1246320" y="3484440"/>
            <a:ext cx="117360" cy="104760"/>
          </a:xfrm>
          <a:prstGeom prst="ellipse">
            <a:avLst/>
          </a:prstGeom>
          <a:solidFill>
            <a:srgbClr val="ffe80f"/>
          </a:solidFill>
          <a:ln w="9360">
            <a:solidFill>
              <a:srgbClr val="ffffff"/>
            </a:solidFill>
            <a:miter/>
          </a:ln>
        </p:spPr>
        <p:style>
          <a:lnRef idx="0"/>
          <a:fillRef idx="0"/>
          <a:effectRef idx="0"/>
          <a:fontRef idx="minor"/>
        </p:style>
        <p:txBody>
          <a:bodyPr wrap="none" lIns="90000" rIns="90000" tIns="27720" bIns="27720" anchor="ctr">
            <a:noAutofit/>
          </a:bodyPr>
          <a:p>
            <a:endParaRPr b="0" lang="en-US" sz="24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6" name=""/>
          <p:cNvSpPr/>
          <p:nvPr/>
        </p:nvSpPr>
        <p:spPr>
          <a:xfrm>
            <a:off x="609480" y="304920"/>
            <a:ext cx="8077320" cy="101592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Benefits of Bandwidth Trading</a:t>
            </a:r>
            <a:endParaRPr b="0" lang="en-US" sz="4000" strike="noStrike" u="none">
              <a:solidFill>
                <a:srgbClr val="ffffff"/>
              </a:solidFill>
              <a:effectLst/>
              <a:uFillTx/>
              <a:latin typeface="Frutiger 45 Light"/>
            </a:endParaRPr>
          </a:p>
        </p:txBody>
      </p:sp>
      <p:sp>
        <p:nvSpPr>
          <p:cNvPr id="107" name=""/>
          <p:cNvSpPr/>
          <p:nvPr/>
        </p:nvSpPr>
        <p:spPr>
          <a:xfrm>
            <a:off x="762120" y="1295280"/>
            <a:ext cx="7772400" cy="4572000"/>
          </a:xfrm>
          <a:prstGeom prst="rect">
            <a:avLst/>
          </a:prstGeom>
          <a:noFill/>
          <a:ln w="0">
            <a:noFill/>
          </a:ln>
        </p:spPr>
        <p:style>
          <a:lnRef idx="0"/>
          <a:fillRef idx="0"/>
          <a:effectRef idx="0"/>
          <a:fontRef idx="minor"/>
        </p:style>
        <p:txBody>
          <a:bodyPr lIns="81360" rIns="81360" tIns="40680" bIns="40680" anchor="t">
            <a:normAutofit/>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Real-time contracting and delivery of capacity at pooling points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offers full accountability through bilateral capacity agreements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Carriers can fill in unfinished networks with short-term capacity</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323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Benefits of Bandwidth Trading</a:t>
            </a:r>
            <a:endParaRPr b="0" lang="en-US" sz="4000" strike="noStrike" u="none">
              <a:solidFill>
                <a:srgbClr val="ffffff"/>
              </a:solidFill>
              <a:effectLst/>
              <a:uFillTx/>
              <a:latin typeface="Frutiger 45 Light"/>
            </a:endParaRPr>
          </a:p>
        </p:txBody>
      </p:sp>
      <p:sp>
        <p:nvSpPr>
          <p:cNvPr id="109" name="PlaceHolder 2"/>
          <p:cNvSpPr>
            <a:spLocks noGrp="1"/>
          </p:cNvSpPr>
          <p:nvPr>
            <p:ph/>
          </p:nvPr>
        </p:nvSpPr>
        <p:spPr>
          <a:xfrm>
            <a:off x="685800" y="1695600"/>
            <a:ext cx="7772400" cy="4114800"/>
          </a:xfrm>
          <a:prstGeom prst="rect">
            <a:avLst/>
          </a:prstGeom>
          <a:noFill/>
          <a:ln w="0">
            <a:noFill/>
          </a:ln>
        </p:spPr>
        <p:txBody>
          <a:bodyPr lIns="90000" rIns="90000" tIns="46800" bIns="46800" anchor="t">
            <a:normAutofit/>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Network planners can buy redundancy at market rates and flexible terms.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Bandwidth users can now get more services in a real time fashion from multiple providers at one common location.</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0" name=""/>
          <p:cNvSpPr/>
          <p:nvPr/>
        </p:nvSpPr>
        <p:spPr>
          <a:xfrm>
            <a:off x="762120" y="1190520"/>
            <a:ext cx="7619760" cy="3659400"/>
          </a:xfrm>
          <a:prstGeom prst="rect">
            <a:avLst/>
          </a:prstGeom>
          <a:noFill/>
          <a:ln w="0">
            <a:noFill/>
          </a:ln>
        </p:spPr>
        <p:style>
          <a:lnRef idx="0"/>
          <a:fillRef idx="0"/>
          <a:effectRef idx="0"/>
          <a:fontRef idx="minor"/>
        </p:style>
        <p:txBody>
          <a:bodyPr lIns="81360" rIns="81360" tIns="40680" bIns="40680" anchor="t">
            <a:normAutofit fontScale="85000" lnSpcReduction="9999"/>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offers products to reduce service costs and price risk.</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“Improve and Extend” is one method we use to improve customer margins while demonstrating our superior quality of service.</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Customers can be confident they are paying market prices and receiving maximum flexibility.</a:t>
            </a:r>
            <a:endParaRPr b="0" lang="en-US" sz="2800" strike="noStrike" u="none">
              <a:solidFill>
                <a:srgbClr val="ffffff"/>
              </a:solidFill>
              <a:effectLst/>
              <a:uFillTx/>
              <a:latin typeface="Frutiger 45 Light"/>
            </a:endParaRPr>
          </a:p>
        </p:txBody>
      </p:sp>
      <p:sp>
        <p:nvSpPr>
          <p:cNvPr id="111" name=""/>
          <p:cNvSpPr/>
          <p:nvPr/>
        </p:nvSpPr>
        <p:spPr>
          <a:xfrm>
            <a:off x="685800" y="23796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Benefits of Bandwidth Trading</a:t>
            </a:r>
            <a:endParaRPr b="0" lang="en-US" sz="40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2" name=""/>
          <p:cNvSpPr/>
          <p:nvPr/>
        </p:nvSpPr>
        <p:spPr>
          <a:xfrm>
            <a:off x="3840120" y="3733920"/>
            <a:ext cx="360" cy="152280"/>
          </a:xfrm>
          <a:prstGeom prst="rect">
            <a:avLst/>
          </a:prstGeom>
          <a:noFill/>
          <a:ln w="0">
            <a:noFill/>
          </a:ln>
        </p:spPr>
        <p:style>
          <a:lnRef idx="0"/>
          <a:fillRef idx="0"/>
          <a:effectRef idx="0"/>
          <a:fontRef idx="minor"/>
        </p:style>
        <p:txBody>
          <a:bodyPr wrap="none" lIns="0" rIns="0" tIns="0" bIns="0" anchor="t">
            <a:spAutoFit/>
          </a:bodyPr>
          <a:p>
            <a:pPr>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2400" strike="noStrike" u="none">
              <a:solidFill>
                <a:srgbClr val="ffffff"/>
              </a:solidFill>
              <a:effectLst/>
              <a:uFillTx/>
              <a:latin typeface="Frutiger 45 Light"/>
            </a:endParaRPr>
          </a:p>
        </p:txBody>
      </p:sp>
      <p:sp>
        <p:nvSpPr>
          <p:cNvPr id="113" name="PlaceHolder 1"/>
          <p:cNvSpPr>
            <a:spLocks noGrp="1"/>
          </p:cNvSpPr>
          <p:nvPr>
            <p:ph/>
          </p:nvPr>
        </p:nvSpPr>
        <p:spPr>
          <a:xfrm>
            <a:off x="838080" y="1114200"/>
            <a:ext cx="7925040" cy="942840"/>
          </a:xfrm>
          <a:prstGeom prst="rect">
            <a:avLst/>
          </a:prstGeom>
          <a:noFill/>
          <a:ln w="0">
            <a:noFill/>
          </a:ln>
        </p:spPr>
        <p:txBody>
          <a:bodyPr lIns="102960" rIns="102960" tIns="51480" bIns="51480" anchor="t">
            <a:norm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EBS is becoming one of the world’s largest market makers of bandwidth </a:t>
            </a:r>
            <a:endParaRPr b="0" lang="en-US" sz="2400" strike="noStrike" u="none">
              <a:solidFill>
                <a:srgbClr val="ffffff"/>
              </a:solidFill>
              <a:effectLst/>
              <a:uFillTx/>
              <a:latin typeface="Frutiger 45 Light"/>
            </a:endParaRPr>
          </a:p>
        </p:txBody>
      </p:sp>
      <p:sp>
        <p:nvSpPr>
          <p:cNvPr id="114" name="PlaceHolder 2"/>
          <p:cNvSpPr>
            <a:spLocks noGrp="1"/>
          </p:cNvSpPr>
          <p:nvPr>
            <p:ph type="title"/>
          </p:nvPr>
        </p:nvSpPr>
        <p:spPr>
          <a:xfrm>
            <a:off x="228600" y="75960"/>
            <a:ext cx="8763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Risk Management Summary</a:t>
            </a:r>
            <a:endParaRPr b="0" lang="en-US" sz="4000" strike="noStrike" u="none">
              <a:solidFill>
                <a:srgbClr val="ffffff"/>
              </a:solidFill>
              <a:effectLst/>
              <a:uFillTx/>
              <a:latin typeface="Frutiger 45 Light"/>
            </a:endParaRPr>
          </a:p>
        </p:txBody>
      </p:sp>
      <p:sp>
        <p:nvSpPr>
          <p:cNvPr id="115" name=""/>
          <p:cNvSpPr/>
          <p:nvPr/>
        </p:nvSpPr>
        <p:spPr>
          <a:xfrm>
            <a:off x="838080" y="2028960"/>
            <a:ext cx="7925040" cy="3686040"/>
          </a:xfrm>
          <a:prstGeom prst="rect">
            <a:avLst/>
          </a:prstGeom>
          <a:noFill/>
          <a:ln w="0">
            <a:noFill/>
          </a:ln>
        </p:spPr>
        <p:style>
          <a:lnRef idx="0"/>
          <a:fillRef idx="0"/>
          <a:effectRef idx="0"/>
          <a:fontRef idx="minor"/>
        </p:style>
        <p:txBody>
          <a:bodyPr lIns="102960" rIns="102960" tIns="51480" bIns="51480" anchor="t">
            <a:normAutofit/>
          </a:bodyPr>
          <a:p>
            <a:pPr marL="343080" indent="-343080">
              <a:spcBef>
                <a:spcPts val="601"/>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EBS brings financial flexibility to carriers, ISPs and  enterprises with innovative risk management tools</a:t>
            </a:r>
            <a:endParaRPr b="0" lang="en-US" sz="2400" strike="noStrike" u="none">
              <a:solidFill>
                <a:srgbClr val="ffffff"/>
              </a:solidFill>
              <a:effectLst/>
              <a:uFillTx/>
              <a:latin typeface="Frutiger 45 Light"/>
            </a:endParaRPr>
          </a:p>
          <a:p>
            <a:pPr marL="343080" indent="-343080">
              <a:spcBef>
                <a:spcPts val="601"/>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EBS utilizes methods of physical delivery to bring more rapid provisioning and greater network flexibility </a:t>
            </a:r>
            <a:endParaRPr b="0" lang="en-US" sz="2400" strike="noStrike" u="none">
              <a:solidFill>
                <a:srgbClr val="ffffff"/>
              </a:solidFill>
              <a:effectLst/>
              <a:uFillTx/>
              <a:latin typeface="Frutiger 45 Light"/>
            </a:endParaRPr>
          </a:p>
          <a:p>
            <a:pPr marL="343080" indent="-343080">
              <a:spcBef>
                <a:spcPts val="601"/>
              </a:spcBef>
              <a:buClr>
                <a:srgbClr val="ffffff"/>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Frutiger 45 Light"/>
              </a:rPr>
              <a:t>EBS has originators and business development personnel deployed worldwide</a:t>
            </a:r>
            <a:endParaRPr b="0" lang="en-US" sz="24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6" name=""/>
          <p:cNvSpPr/>
          <p:nvPr/>
        </p:nvSpPr>
        <p:spPr>
          <a:xfrm>
            <a:off x="609480" y="123840"/>
            <a:ext cx="6910560" cy="81288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In Conclusion...</a:t>
            </a:r>
            <a:endParaRPr b="0" lang="en-US" sz="4000" strike="noStrike" u="none">
              <a:solidFill>
                <a:srgbClr val="ffffff"/>
              </a:solidFill>
              <a:effectLst/>
              <a:uFillTx/>
              <a:latin typeface="Frutiger 45 Light"/>
            </a:endParaRPr>
          </a:p>
        </p:txBody>
      </p:sp>
      <p:sp>
        <p:nvSpPr>
          <p:cNvPr id="117" name=""/>
          <p:cNvSpPr/>
          <p:nvPr/>
        </p:nvSpPr>
        <p:spPr>
          <a:xfrm>
            <a:off x="609480" y="1127160"/>
            <a:ext cx="8534520" cy="3659040"/>
          </a:xfrm>
          <a:prstGeom prst="rect">
            <a:avLst/>
          </a:prstGeom>
          <a:noFill/>
          <a:ln w="0">
            <a:noFill/>
          </a:ln>
        </p:spPr>
        <p:style>
          <a:lnRef idx="0"/>
          <a:fillRef idx="0"/>
          <a:effectRef idx="0"/>
          <a:fontRef idx="minor"/>
        </p:style>
        <p:txBody>
          <a:bodyPr lIns="81360" rIns="81360" tIns="40680" bIns="40680" anchor="t">
            <a:normAutofit fontScale="85000" lnSpcReduction="9999"/>
          </a:bodyPr>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With Enron capacity products  customers can get next to real time delivery of services.</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Enron capacity Products will provide customer control of network requirements and circuit information.</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Enron network management and Intelligent Optical Network will provide customers with the most reliable services available in the industry today.</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8" name=""/>
          <p:cNvSpPr/>
          <p:nvPr/>
        </p:nvSpPr>
        <p:spPr>
          <a:xfrm>
            <a:off x="938160" y="276120"/>
            <a:ext cx="6910560" cy="101628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In Conclusion...</a:t>
            </a:r>
            <a:endParaRPr b="0" lang="en-US" sz="4000" strike="noStrike" u="none">
              <a:solidFill>
                <a:srgbClr val="ffffff"/>
              </a:solidFill>
              <a:effectLst/>
              <a:uFillTx/>
              <a:latin typeface="Frutiger 45 Light"/>
            </a:endParaRPr>
          </a:p>
        </p:txBody>
      </p:sp>
      <p:sp>
        <p:nvSpPr>
          <p:cNvPr id="119" name=""/>
          <p:cNvSpPr/>
          <p:nvPr/>
        </p:nvSpPr>
        <p:spPr>
          <a:xfrm>
            <a:off x="609480" y="1762200"/>
            <a:ext cx="8077320" cy="3659040"/>
          </a:xfrm>
          <a:prstGeom prst="rect">
            <a:avLst/>
          </a:prstGeom>
          <a:noFill/>
          <a:ln w="0">
            <a:noFill/>
          </a:ln>
        </p:spPr>
        <p:style>
          <a:lnRef idx="0"/>
          <a:fillRef idx="0"/>
          <a:effectRef idx="0"/>
          <a:fontRef idx="minor"/>
        </p:style>
        <p:txBody>
          <a:bodyPr lIns="81360" rIns="81360" tIns="40680" bIns="40680" anchor="t">
            <a:normAutofit fontScale="92500" lnSpcReduction="9999"/>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Market sensitive pricing will provide  long term margins.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Enron’s low cost services will allow your sales department to win sales and grow revenue for your company.</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Enron’s narrow focus and independent strength will provide consistent performance to improve your overall operations.</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228600" y="75960"/>
            <a:ext cx="8763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Who is Enron Broadband Services?</a:t>
            </a:r>
            <a:endParaRPr b="0" lang="en-US" sz="4000" strike="noStrike" u="none">
              <a:solidFill>
                <a:srgbClr val="ffffff"/>
              </a:solidFill>
              <a:effectLst/>
              <a:uFillTx/>
              <a:latin typeface="Frutiger 45 Light"/>
            </a:endParaRPr>
          </a:p>
        </p:txBody>
      </p:sp>
      <p:sp>
        <p:nvSpPr>
          <p:cNvPr id="10" name="PlaceHolder 2"/>
          <p:cNvSpPr>
            <a:spLocks noGrp="1"/>
          </p:cNvSpPr>
          <p:nvPr>
            <p:ph/>
          </p:nvPr>
        </p:nvSpPr>
        <p:spPr>
          <a:xfrm>
            <a:off x="533520" y="1114200"/>
            <a:ext cx="8229600" cy="4676760"/>
          </a:xfrm>
          <a:prstGeom prst="rect">
            <a:avLst/>
          </a:prstGeom>
          <a:noFill/>
          <a:ln w="0">
            <a:noFill/>
          </a:ln>
        </p:spPr>
        <p:txBody>
          <a:bodyPr lIns="102960" rIns="102960" tIns="51480" bIns="51480" anchor="t">
            <a:normAutofit fontScale="92500" lnSpcReduction="9999"/>
          </a:bodyPr>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Wholly Owned Subsidiary of Enron Corp.</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Began in 1996 as CLEC in Portland, OR - FirstPoint Communications - Subsidiary of Portland General Electric</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Enron Corp purchased PGE in 1997</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FirstPoint renamed Enron Communications in 1997</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Long Haul Build from Portland to LA with Touch America and Williams begins in 1997 (FTV)</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Content Services, Carrier Services, Bandwidth Risk Management &amp; Pooling Points begin development in 1998</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First Bandwidth Trade occurs in December 1999</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Enron Communications renamed Enron Broadband Services in 2000</a:t>
            </a:r>
            <a:endParaRPr b="0" lang="en-US" sz="2000" strike="noStrike" u="none">
              <a:solidFill>
                <a:srgbClr val="ffffff"/>
              </a:solidFill>
              <a:effectLst/>
              <a:uFillTx/>
              <a:latin typeface="Frutiger 45 Light"/>
            </a:endParaRPr>
          </a:p>
          <a:p>
            <a:pPr marL="343080" indent="-343080">
              <a:lnSpc>
                <a:spcPct val="100000"/>
              </a:lnSpc>
              <a:spcBef>
                <a:spcPts val="499"/>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ahoma"/>
              </a:rPr>
              <a:t>First Bandwidth Trade on Enron’s online trading platform - EnronOnline - May 2000</a:t>
            </a:r>
            <a:endParaRPr b="0" lang="en-US" sz="20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228600" y="75960"/>
            <a:ext cx="8763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00"/>
                </a:solidFill>
                <a:effectLst/>
                <a:uFillTx/>
                <a:latin typeface="Frutiger 45 Light"/>
              </a:rPr>
              <a:t>Enron Broadband Services</a:t>
            </a:r>
            <a:endParaRPr b="0" lang="en-US" sz="4400" strike="noStrike" u="none">
              <a:solidFill>
                <a:srgbClr val="ffffff"/>
              </a:solidFill>
              <a:effectLst/>
              <a:uFillTx/>
              <a:latin typeface="Frutiger 45 Light"/>
            </a:endParaRPr>
          </a:p>
        </p:txBody>
      </p:sp>
      <p:sp>
        <p:nvSpPr>
          <p:cNvPr id="12" name=""/>
          <p:cNvSpPr/>
          <p:nvPr/>
        </p:nvSpPr>
        <p:spPr>
          <a:xfrm>
            <a:off x="609480" y="1400040"/>
            <a:ext cx="2590920" cy="1371600"/>
          </a:xfrm>
          <a:prstGeom prst="ellipse">
            <a:avLst/>
          </a:prstGeom>
          <a:solidFill>
            <a:srgbClr val="339933"/>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13" name=""/>
          <p:cNvSpPr/>
          <p:nvPr/>
        </p:nvSpPr>
        <p:spPr>
          <a:xfrm>
            <a:off x="838080" y="1676520"/>
            <a:ext cx="2210040" cy="713160"/>
          </a:xfrm>
          <a:prstGeom prst="rect">
            <a:avLst/>
          </a:prstGeom>
          <a:noFill/>
          <a:ln w="0">
            <a:noFill/>
          </a:ln>
        </p:spPr>
        <p:style>
          <a:lnRef idx="0"/>
          <a:fillRef idx="0"/>
          <a:effectRef idx="0"/>
          <a:fontRef idx="minor"/>
        </p:style>
        <p:txBody>
          <a:bodyPr lIns="102960" rIns="102960" tIns="51480" bIns="51480" anchor="t">
            <a:spAutoFit/>
          </a:bodyPr>
          <a:p>
            <a:pPr algn="ctr">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ffffff"/>
                </a:solidFill>
                <a:effectLst/>
                <a:uFillTx/>
                <a:latin typeface="Frutiger 45 Light"/>
              </a:rPr>
              <a:t>Bandwidth Intermediation</a:t>
            </a:r>
            <a:endParaRPr b="0" lang="en-US" sz="2000" strike="noStrike" u="none">
              <a:solidFill>
                <a:srgbClr val="ffffff"/>
              </a:solidFill>
              <a:effectLst/>
              <a:uFillTx/>
              <a:latin typeface="Frutiger 45 Light"/>
            </a:endParaRPr>
          </a:p>
        </p:txBody>
      </p:sp>
      <p:sp>
        <p:nvSpPr>
          <p:cNvPr id="14" name=""/>
          <p:cNvSpPr/>
          <p:nvPr/>
        </p:nvSpPr>
        <p:spPr>
          <a:xfrm>
            <a:off x="3352680" y="933480"/>
            <a:ext cx="2590920" cy="1371600"/>
          </a:xfrm>
          <a:prstGeom prst="ellipse">
            <a:avLst/>
          </a:prstGeom>
          <a:solidFill>
            <a:srgbClr val="ff0000"/>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15" name=""/>
          <p:cNvSpPr/>
          <p:nvPr/>
        </p:nvSpPr>
        <p:spPr>
          <a:xfrm>
            <a:off x="3581280" y="1295280"/>
            <a:ext cx="2210040" cy="1018080"/>
          </a:xfrm>
          <a:prstGeom prst="rect">
            <a:avLst/>
          </a:prstGeom>
          <a:noFill/>
          <a:ln w="0">
            <a:noFill/>
          </a:ln>
        </p:spPr>
        <p:style>
          <a:lnRef idx="0"/>
          <a:fillRef idx="0"/>
          <a:effectRef idx="0"/>
          <a:fontRef idx="minor"/>
        </p:style>
        <p:txBody>
          <a:bodyPr lIns="102960" rIns="102960" tIns="51480" bIns="51480" anchor="t">
            <a:spAutoFit/>
          </a:bodyPr>
          <a:p>
            <a:pPr algn="ctr">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ffffff"/>
                </a:solidFill>
                <a:effectLst/>
                <a:uFillTx/>
                <a:latin typeface="Frutiger 45 Light"/>
              </a:rPr>
              <a:t>Enron Intelligent Network</a:t>
            </a:r>
            <a:endParaRPr b="0" lang="en-US" sz="2000" strike="noStrike" u="none">
              <a:solidFill>
                <a:srgbClr val="ffffff"/>
              </a:solidFill>
              <a:effectLst/>
              <a:uFillTx/>
              <a:latin typeface="Frutiger 45 Light"/>
            </a:endParaRPr>
          </a:p>
        </p:txBody>
      </p:sp>
      <p:sp>
        <p:nvSpPr>
          <p:cNvPr id="16" name=""/>
          <p:cNvSpPr/>
          <p:nvPr/>
        </p:nvSpPr>
        <p:spPr>
          <a:xfrm>
            <a:off x="6095880" y="1390680"/>
            <a:ext cx="2590920" cy="1371600"/>
          </a:xfrm>
          <a:prstGeom prst="ellipse">
            <a:avLst/>
          </a:prstGeom>
          <a:solidFill>
            <a:srgbClr val="0000cc"/>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17" name=""/>
          <p:cNvSpPr/>
          <p:nvPr/>
        </p:nvSpPr>
        <p:spPr>
          <a:xfrm>
            <a:off x="6324480" y="1695600"/>
            <a:ext cx="2210040" cy="713160"/>
          </a:xfrm>
          <a:prstGeom prst="rect">
            <a:avLst/>
          </a:prstGeom>
          <a:noFill/>
          <a:ln w="0">
            <a:noFill/>
          </a:ln>
        </p:spPr>
        <p:style>
          <a:lnRef idx="0"/>
          <a:fillRef idx="0"/>
          <a:effectRef idx="0"/>
          <a:fontRef idx="minor"/>
        </p:style>
        <p:txBody>
          <a:bodyPr lIns="102960" rIns="102960" tIns="51480" bIns="51480" anchor="t">
            <a:spAutoFit/>
          </a:bodyPr>
          <a:p>
            <a:pPr algn="ctr">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ffffff"/>
                </a:solidFill>
                <a:effectLst/>
                <a:uFillTx/>
                <a:latin typeface="Frutiger 45 Light"/>
              </a:rPr>
              <a:t>Content Services</a:t>
            </a:r>
            <a:endParaRPr b="0" lang="en-US" sz="2000" strike="noStrike" u="none">
              <a:solidFill>
                <a:srgbClr val="ffffff"/>
              </a:solidFill>
              <a:effectLst/>
              <a:uFillTx/>
              <a:latin typeface="Frutiger 45 Light"/>
            </a:endParaRPr>
          </a:p>
        </p:txBody>
      </p:sp>
      <p:sp>
        <p:nvSpPr>
          <p:cNvPr id="18" name=""/>
          <p:cNvSpPr/>
          <p:nvPr/>
        </p:nvSpPr>
        <p:spPr>
          <a:xfrm>
            <a:off x="838080" y="2693880"/>
            <a:ext cx="2210040" cy="1200600"/>
          </a:xfrm>
          <a:prstGeom prst="rect">
            <a:avLst/>
          </a:prstGeom>
          <a:noFill/>
          <a:ln w="0">
            <a:noFill/>
          </a:ln>
        </p:spPr>
        <p:style>
          <a:lnRef idx="0"/>
          <a:fillRef idx="0"/>
          <a:effectRef idx="0"/>
          <a:fontRef idx="minor"/>
        </p:style>
        <p:txBody>
          <a:bodyPr lIns="102960" rIns="102960" tIns="51480" bIns="51480" anchor="t">
            <a:spAutoFit/>
          </a:bodyPr>
          <a:p>
            <a:pPr algn="ctr">
              <a:spcBef>
                <a:spcPts val="1125"/>
              </a:spcBef>
              <a:tabLst>
                <a:tab algn="l" pos="0"/>
                <a:tab algn="l" pos="1028880"/>
                <a:tab algn="l" pos="2057400"/>
                <a:tab algn="l" pos="3086280"/>
                <a:tab algn="l" pos="4114800"/>
                <a:tab algn="l" pos="5143680"/>
                <a:tab algn="l" pos="6172200"/>
                <a:tab algn="l" pos="7201080"/>
                <a:tab algn="l" pos="8229600"/>
                <a:tab algn="l" pos="9258480"/>
                <a:tab algn="l" pos="10287000"/>
              </a:tabLst>
            </a:pPr>
            <a:r>
              <a:rPr b="0" i="1" lang="en-US" sz="1800" strike="noStrike" u="none">
                <a:solidFill>
                  <a:srgbClr val="ffffff"/>
                </a:solidFill>
                <a:effectLst/>
                <a:uFillTx/>
                <a:latin typeface="Frutiger 45 Light"/>
              </a:rPr>
              <a:t>Be one of the world’s largest Buyers &amp; Sellers  of bandwidth</a:t>
            </a:r>
            <a:endParaRPr b="0" lang="en-US" sz="1800" strike="noStrike" u="none">
              <a:solidFill>
                <a:srgbClr val="ffffff"/>
              </a:solidFill>
              <a:effectLst/>
              <a:uFillTx/>
              <a:latin typeface="Frutiger 45 Light"/>
            </a:endParaRPr>
          </a:p>
        </p:txBody>
      </p:sp>
      <p:sp>
        <p:nvSpPr>
          <p:cNvPr id="19" name=""/>
          <p:cNvSpPr/>
          <p:nvPr/>
        </p:nvSpPr>
        <p:spPr>
          <a:xfrm>
            <a:off x="3581280" y="2190600"/>
            <a:ext cx="2210040" cy="1200600"/>
          </a:xfrm>
          <a:prstGeom prst="rect">
            <a:avLst/>
          </a:prstGeom>
          <a:noFill/>
          <a:ln w="0">
            <a:noFill/>
          </a:ln>
        </p:spPr>
        <p:style>
          <a:lnRef idx="0"/>
          <a:fillRef idx="0"/>
          <a:effectRef idx="0"/>
          <a:fontRef idx="minor"/>
        </p:style>
        <p:txBody>
          <a:bodyPr lIns="102960" rIns="102960" tIns="51480" bIns="51480" anchor="t">
            <a:spAutoFit/>
          </a:bodyPr>
          <a:p>
            <a:pPr algn="ctr">
              <a:spcBef>
                <a:spcPts val="1125"/>
              </a:spcBef>
              <a:tabLst>
                <a:tab algn="l" pos="0"/>
                <a:tab algn="l" pos="1028880"/>
                <a:tab algn="l" pos="2057400"/>
                <a:tab algn="l" pos="3086280"/>
                <a:tab algn="l" pos="4114800"/>
                <a:tab algn="l" pos="5143680"/>
                <a:tab algn="l" pos="6172200"/>
                <a:tab algn="l" pos="7201080"/>
                <a:tab algn="l" pos="8229600"/>
                <a:tab algn="l" pos="9258480"/>
                <a:tab algn="l" pos="10287000"/>
              </a:tabLst>
            </a:pPr>
            <a:r>
              <a:rPr b="0" i="1" lang="en-US" sz="1800" strike="noStrike" u="none">
                <a:solidFill>
                  <a:srgbClr val="ffffff"/>
                </a:solidFill>
                <a:effectLst/>
                <a:uFillTx/>
                <a:latin typeface="Frutiger 45 Light"/>
              </a:rPr>
              <a:t>Deploy the most open, efficient network with broad connectivity</a:t>
            </a:r>
            <a:endParaRPr b="0" lang="en-US" sz="1800" strike="noStrike" u="none">
              <a:solidFill>
                <a:srgbClr val="ffffff"/>
              </a:solidFill>
              <a:effectLst/>
              <a:uFillTx/>
              <a:latin typeface="Frutiger 45 Light"/>
            </a:endParaRPr>
          </a:p>
        </p:txBody>
      </p:sp>
      <p:sp>
        <p:nvSpPr>
          <p:cNvPr id="20" name=""/>
          <p:cNvSpPr/>
          <p:nvPr/>
        </p:nvSpPr>
        <p:spPr>
          <a:xfrm>
            <a:off x="6248520" y="2552760"/>
            <a:ext cx="2361960" cy="1200600"/>
          </a:xfrm>
          <a:prstGeom prst="rect">
            <a:avLst/>
          </a:prstGeom>
          <a:noFill/>
          <a:ln w="0">
            <a:noFill/>
          </a:ln>
        </p:spPr>
        <p:style>
          <a:lnRef idx="0"/>
          <a:fillRef idx="0"/>
          <a:effectRef idx="0"/>
          <a:fontRef idx="minor"/>
        </p:style>
        <p:txBody>
          <a:bodyPr lIns="102960" rIns="102960" tIns="51480" bIns="51480" anchor="t">
            <a:spAutoFit/>
          </a:bodyPr>
          <a:p>
            <a:pPr algn="ctr">
              <a:spcBef>
                <a:spcPts val="1125"/>
              </a:spcBef>
              <a:tabLst>
                <a:tab algn="l" pos="0"/>
                <a:tab algn="l" pos="1028880"/>
                <a:tab algn="l" pos="2057400"/>
                <a:tab algn="l" pos="3086280"/>
                <a:tab algn="l" pos="4114800"/>
                <a:tab algn="l" pos="5143680"/>
                <a:tab algn="l" pos="6172200"/>
                <a:tab algn="l" pos="7201080"/>
                <a:tab algn="l" pos="8229600"/>
                <a:tab algn="l" pos="9258480"/>
                <a:tab algn="l" pos="10287000"/>
              </a:tabLst>
            </a:pPr>
            <a:r>
              <a:rPr b="0" i="1" lang="en-US" sz="1800" strike="noStrike" u="none">
                <a:solidFill>
                  <a:srgbClr val="ffffff"/>
                </a:solidFill>
                <a:effectLst/>
                <a:uFillTx/>
                <a:latin typeface="Frutiger 45 Light"/>
              </a:rPr>
              <a:t>Be the world’s largest provider of premium broadband delivery services</a:t>
            </a:r>
            <a:endParaRPr b="0" lang="en-US" sz="1800" strike="noStrike" u="none">
              <a:solidFill>
                <a:srgbClr val="ffffff"/>
              </a:solidFill>
              <a:effectLst/>
              <a:uFillTx/>
              <a:latin typeface="Frutiger 45 Light"/>
            </a:endParaRPr>
          </a:p>
        </p:txBody>
      </p:sp>
      <p:sp>
        <p:nvSpPr>
          <p:cNvPr id="21" name=""/>
          <p:cNvSpPr/>
          <p:nvPr/>
        </p:nvSpPr>
        <p:spPr>
          <a:xfrm>
            <a:off x="457200" y="4427640"/>
            <a:ext cx="2895480" cy="100584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Trading</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Risk Management</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Structured Finance</a:t>
            </a:r>
            <a:endParaRPr b="0" lang="en-US" sz="1600" strike="noStrike" u="none">
              <a:solidFill>
                <a:srgbClr val="ffffff"/>
              </a:solidFill>
              <a:effectLst/>
              <a:uFillTx/>
              <a:latin typeface="Frutiger 45 Light"/>
            </a:endParaRPr>
          </a:p>
        </p:txBody>
      </p:sp>
      <p:sp>
        <p:nvSpPr>
          <p:cNvPr id="22" name=""/>
          <p:cNvSpPr/>
          <p:nvPr/>
        </p:nvSpPr>
        <p:spPr>
          <a:xfrm>
            <a:off x="3352680" y="4038480"/>
            <a:ext cx="2895840" cy="135216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Fiber - Advanced Optics</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Servers</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Pooling Points</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BOS</a:t>
            </a:r>
            <a:endParaRPr b="0" lang="en-US" sz="1600" strike="noStrike" u="none">
              <a:solidFill>
                <a:srgbClr val="ffffff"/>
              </a:solidFill>
              <a:effectLst/>
              <a:uFillTx/>
              <a:latin typeface="Frutiger 45 Light"/>
            </a:endParaRPr>
          </a:p>
        </p:txBody>
      </p:sp>
      <p:sp>
        <p:nvSpPr>
          <p:cNvPr id="23" name=""/>
          <p:cNvSpPr/>
          <p:nvPr/>
        </p:nvSpPr>
        <p:spPr>
          <a:xfrm>
            <a:off x="6172200" y="4427640"/>
            <a:ext cx="2895480" cy="144432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Streaming Broadband Services</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Data Asset Management</a:t>
            </a:r>
            <a:endParaRPr b="0" lang="en-US" sz="1600" strike="noStrike" u="none">
              <a:solidFill>
                <a:srgbClr val="ffffff"/>
              </a:solidFill>
              <a:effectLst/>
              <a:uFillTx/>
              <a:latin typeface="Frutiger 45 Light"/>
            </a:endParaRPr>
          </a:p>
          <a:p>
            <a:pPr marL="291960" indent="-291960">
              <a:lnSpc>
                <a:spcPct val="90000"/>
              </a:lnSpc>
              <a:spcBef>
                <a:spcPts val="1001"/>
              </a:spcBef>
              <a:buClr>
                <a:srgbClr val="ffffff"/>
              </a:buClr>
              <a:buFont typeface="Webdings" charset="2"/>
              <a:buChar char=""/>
              <a:tabLst>
                <a:tab algn="l" pos="2511360"/>
                <a:tab algn="l" pos="2924280"/>
                <a:tab algn="l" pos="3898800"/>
                <a:tab algn="l" pos="4873680"/>
                <a:tab algn="l" pos="5848200"/>
                <a:tab algn="l" pos="6823080"/>
                <a:tab algn="l" pos="7797960"/>
                <a:tab algn="l" pos="8772480"/>
                <a:tab algn="l" pos="9747360"/>
                <a:tab algn="l" pos="10721880"/>
              </a:tabLst>
            </a:pPr>
            <a:r>
              <a:rPr b="1" lang="en-US" sz="1600" strike="noStrike" u="none">
                <a:solidFill>
                  <a:srgbClr val="ffffff"/>
                </a:solidFill>
                <a:effectLst/>
                <a:uFillTx/>
                <a:latin typeface="Frutiger 45 Light"/>
              </a:rPr>
              <a:t>Distributed Content Delivery</a:t>
            </a:r>
            <a:endParaRPr b="0" lang="en-US" sz="16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pic>
        <p:nvPicPr>
          <p:cNvPr id="24" name="NetworkMap050700" descr=""/>
          <p:cNvPicPr/>
          <p:nvPr/>
        </p:nvPicPr>
        <p:blipFill>
          <a:blip r:embed="rId2"/>
          <a:stretch/>
        </p:blipFill>
        <p:spPr>
          <a:xfrm>
            <a:off x="4367160" y="1271520"/>
            <a:ext cx="4638600" cy="3594240"/>
          </a:xfrm>
          <a:prstGeom prst="rect">
            <a:avLst/>
          </a:prstGeom>
          <a:noFill/>
          <a:ln w="0">
            <a:noFill/>
          </a:ln>
        </p:spPr>
      </p:pic>
      <p:sp>
        <p:nvSpPr>
          <p:cNvPr id="25" name=""/>
          <p:cNvSpPr/>
          <p:nvPr/>
        </p:nvSpPr>
        <p:spPr>
          <a:xfrm>
            <a:off x="3840120" y="3733920"/>
            <a:ext cx="360" cy="152280"/>
          </a:xfrm>
          <a:prstGeom prst="rect">
            <a:avLst/>
          </a:prstGeom>
          <a:noFill/>
          <a:ln w="0">
            <a:noFill/>
          </a:ln>
        </p:spPr>
        <p:style>
          <a:lnRef idx="0"/>
          <a:fillRef idx="0"/>
          <a:effectRef idx="0"/>
          <a:fontRef idx="minor"/>
        </p:style>
        <p:txBody>
          <a:bodyPr wrap="none" lIns="0" rIns="0" tIns="0" bIns="0" anchor="t">
            <a:spAutoFit/>
          </a:bodyPr>
          <a:p>
            <a:pPr>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2400" strike="noStrike" u="none">
              <a:solidFill>
                <a:srgbClr val="ffffff"/>
              </a:solidFill>
              <a:effectLst/>
              <a:uFillTx/>
              <a:latin typeface="Frutiger 45 Light"/>
            </a:endParaRPr>
          </a:p>
        </p:txBody>
      </p:sp>
      <p:sp>
        <p:nvSpPr>
          <p:cNvPr id="26" name="PlaceHolder 1"/>
          <p:cNvSpPr>
            <a:spLocks noGrp="1"/>
          </p:cNvSpPr>
          <p:nvPr>
            <p:ph type="title"/>
          </p:nvPr>
        </p:nvSpPr>
        <p:spPr>
          <a:xfrm>
            <a:off x="0" y="151920"/>
            <a:ext cx="91440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Trading - Physical Platform</a:t>
            </a:r>
            <a:br>
              <a:rPr sz="3600"/>
            </a:br>
            <a:r>
              <a:rPr b="0" lang="en-US" sz="2800" strike="noStrike" u="none">
                <a:solidFill>
                  <a:srgbClr val="ffff00"/>
                </a:solidFill>
                <a:effectLst/>
                <a:uFillTx/>
                <a:latin typeface="Frutiger 45 Light"/>
              </a:rPr>
              <a:t>Fiber Network</a:t>
            </a:r>
            <a:endParaRPr b="0" lang="en-US" sz="2800" strike="noStrike" u="none">
              <a:solidFill>
                <a:srgbClr val="ffffff"/>
              </a:solidFill>
              <a:effectLst/>
              <a:uFillTx/>
              <a:latin typeface="Frutiger 45 Light"/>
            </a:endParaRPr>
          </a:p>
        </p:txBody>
      </p:sp>
      <p:sp>
        <p:nvSpPr>
          <p:cNvPr id="27" name=""/>
          <p:cNvSpPr/>
          <p:nvPr/>
        </p:nvSpPr>
        <p:spPr>
          <a:xfrm>
            <a:off x="4572000" y="4257720"/>
            <a:ext cx="1200240" cy="56196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
        <p:nvSpPr>
          <p:cNvPr id="28" name="PlaceHolder 2"/>
          <p:cNvSpPr>
            <a:spLocks noGrp="1"/>
          </p:cNvSpPr>
          <p:nvPr>
            <p:ph/>
          </p:nvPr>
        </p:nvSpPr>
        <p:spPr>
          <a:xfrm>
            <a:off x="133200" y="3285720"/>
            <a:ext cx="7925040" cy="2514600"/>
          </a:xfrm>
          <a:prstGeom prst="rect">
            <a:avLst/>
          </a:prstGeom>
          <a:noFill/>
          <a:ln w="0">
            <a:noFill/>
          </a:ln>
        </p:spPr>
        <p:txBody>
          <a:bodyPr lIns="102960" rIns="102960" tIns="51480" bIns="51480" anchor="t">
            <a:normAutofit/>
          </a:bodyPr>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Frutiger 45 Light"/>
              </a:rPr>
              <a:t>EBS is currently constructing a</a:t>
            </a: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Frutiger 45 Light"/>
              </a:rPr>
              <a:t>nationwide 17,000 Route Mile fiber</a:t>
            </a: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Frutiger 45 Light"/>
              </a:rPr>
              <a:t>network throughout North America.  </a:t>
            </a: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Frutiger 45 Light"/>
              </a:rPr>
              <a:t>The network is approximately 75% complete</a:t>
            </a:r>
            <a:endParaRPr b="0" lang="en-US" sz="2400" strike="noStrike" u="none">
              <a:solidFill>
                <a:srgbClr val="ffffff"/>
              </a:solidFill>
              <a:effectLst/>
              <a:uFillTx/>
              <a:latin typeface="Frutiger 45 Light"/>
            </a:endParaRPr>
          </a:p>
          <a:p>
            <a:pPr marL="228600" indent="-22860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Frutiger 45 Light"/>
            </a:endParaRPr>
          </a:p>
        </p:txBody>
      </p:sp>
      <p:sp>
        <p:nvSpPr>
          <p:cNvPr id="29" name=""/>
          <p:cNvSpPr/>
          <p:nvPr/>
        </p:nvSpPr>
        <p:spPr>
          <a:xfrm>
            <a:off x="4276800" y="1247760"/>
            <a:ext cx="4753080" cy="51444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0" name=""/>
          <p:cNvSpPr/>
          <p:nvPr/>
        </p:nvSpPr>
        <p:spPr>
          <a:xfrm>
            <a:off x="576360" y="311040"/>
            <a:ext cx="6843600" cy="91440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Traditional Capacity</a:t>
            </a:r>
            <a:r>
              <a:rPr b="0" lang="en-US" sz="4000" strike="noStrike" u="none">
                <a:solidFill>
                  <a:srgbClr val="ffffff"/>
                </a:solidFill>
                <a:effectLst/>
                <a:uFillTx/>
                <a:latin typeface="Frutiger 45 Light"/>
              </a:rPr>
              <a:t> </a:t>
            </a:r>
            <a:endParaRPr b="0" lang="en-US" sz="4000" strike="noStrike" u="none">
              <a:solidFill>
                <a:srgbClr val="ffffff"/>
              </a:solidFill>
              <a:effectLst/>
              <a:uFillTx/>
              <a:latin typeface="Frutiger 45 Light"/>
            </a:endParaRPr>
          </a:p>
        </p:txBody>
      </p:sp>
      <p:sp>
        <p:nvSpPr>
          <p:cNvPr id="31" name=""/>
          <p:cNvSpPr/>
          <p:nvPr/>
        </p:nvSpPr>
        <p:spPr>
          <a:xfrm>
            <a:off x="403200" y="1384200"/>
            <a:ext cx="7597800" cy="2195640"/>
          </a:xfrm>
          <a:prstGeom prst="rect">
            <a:avLst/>
          </a:prstGeom>
          <a:noFill/>
          <a:ln w="0">
            <a:noFill/>
          </a:ln>
        </p:spPr>
        <p:style>
          <a:lnRef idx="0"/>
          <a:fillRef idx="0"/>
          <a:effectRef idx="0"/>
          <a:fontRef idx="minor"/>
        </p:style>
        <p:txBody>
          <a:bodyPr lIns="81360" rIns="81360" tIns="40680" bIns="40680" anchor="t">
            <a:normAutofit fontScale="62500" lnSpcReduction="19999"/>
          </a:bodyPr>
          <a:p>
            <a:pPr marL="343080" indent="-343080">
              <a:spcBef>
                <a:spcPts val="1687"/>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700" strike="noStrike" u="none">
                <a:solidFill>
                  <a:srgbClr val="ffffff"/>
                </a:solidFill>
                <a:effectLst/>
                <a:uFillTx/>
                <a:latin typeface="Frutiger 45 Light"/>
              </a:rPr>
              <a:t>Enron Broadband Services is deploying the latest intelligent optical networking equipment on the fiber backbone that will allow for creation of  traditional increments of bandwidth.  Product offering will consist of  DS3, OC3, OC12, OC48, OC192.</a:t>
            </a:r>
            <a:endParaRPr b="0" lang="en-US" sz="2700" strike="noStrike" u="none">
              <a:solidFill>
                <a:srgbClr val="ffffff"/>
              </a:solidFill>
              <a:effectLst/>
              <a:uFillTx/>
              <a:latin typeface="Frutiger 45 Light"/>
            </a:endParaRPr>
          </a:p>
          <a:p>
            <a:pPr marL="343080" indent="-343080">
              <a:spcBef>
                <a:spcPts val="1687"/>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700" strike="noStrike" u="none">
                <a:solidFill>
                  <a:srgbClr val="ffffff"/>
                </a:solidFill>
                <a:effectLst/>
                <a:uFillTx/>
                <a:latin typeface="Frutiger 45 Light"/>
              </a:rPr>
              <a:t>Intelligent network equipment will provide customers with next to real time provisioning of services and lower cost.</a:t>
            </a:r>
            <a:endParaRPr b="0" lang="en-US" sz="27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0" y="76320"/>
            <a:ext cx="9144000" cy="790560"/>
          </a:xfrm>
          <a:prstGeom prst="rect">
            <a:avLst/>
          </a:prstGeom>
          <a:noFill/>
          <a:ln w="0">
            <a:noFill/>
          </a:ln>
        </p:spPr>
        <p:txBody>
          <a:bodyPr lIns="102960" rIns="102960" tIns="51480" bIns="514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Innovative New Products</a:t>
            </a:r>
            <a:endParaRPr b="0" lang="en-US" sz="4000" strike="noStrike" u="none">
              <a:solidFill>
                <a:srgbClr val="ffffff"/>
              </a:solidFill>
              <a:effectLst/>
              <a:uFillTx/>
              <a:latin typeface="Frutiger 45 Light"/>
            </a:endParaRPr>
          </a:p>
        </p:txBody>
      </p:sp>
      <p:sp>
        <p:nvSpPr>
          <p:cNvPr id="33" name=""/>
          <p:cNvSpPr/>
          <p:nvPr/>
        </p:nvSpPr>
        <p:spPr>
          <a:xfrm>
            <a:off x="2400480" y="2998800"/>
            <a:ext cx="599760" cy="942840"/>
          </a:xfrm>
          <a:prstGeom prst="rect">
            <a:avLst/>
          </a:prstGeom>
          <a:solidFill>
            <a:srgbClr val="cc0000"/>
          </a:solidFill>
          <a:ln w="0">
            <a:noFill/>
          </a:ln>
        </p:spPr>
        <p:style>
          <a:lnRef idx="0"/>
          <a:fillRef idx="0"/>
          <a:effectRef idx="0"/>
          <a:fontRef idx="minor"/>
        </p:style>
        <p:txBody>
          <a:bodyPr wrap="none" lIns="102960" rIns="102960" tIns="51480" bIns="51480" anchor="ctr">
            <a:noAutofit/>
          </a:bodyPr>
          <a:p>
            <a:pPr algn="ctr">
              <a:lnSpc>
                <a:spcPct val="100000"/>
              </a:lnSpc>
              <a:spcBef>
                <a:spcPts val="901"/>
              </a:spcBef>
              <a:spcAft>
                <a:spcPts val="2251"/>
              </a:spcAft>
              <a:buClr>
                <a:srgbClr val="cc0000"/>
              </a:buClr>
              <a:buSzPct val="75000"/>
              <a:buFont typeface="Tahoma"/>
              <a:buChar char="•"/>
              <a:tabLst>
                <a:tab algn="l" pos="1028880"/>
                <a:tab algn="l" pos="2057400"/>
                <a:tab algn="l" pos="3086280"/>
                <a:tab algn="l" pos="4114800"/>
                <a:tab algn="l" pos="5143680"/>
                <a:tab algn="l" pos="6172200"/>
                <a:tab algn="l" pos="7201080"/>
                <a:tab algn="l" pos="8229600"/>
                <a:tab algn="l" pos="9258480"/>
                <a:tab algn="l" pos="10287000"/>
              </a:tabLst>
            </a:pPr>
            <a:endParaRPr b="0" lang="en-US" sz="2400" strike="noStrike" u="none">
              <a:solidFill>
                <a:srgbClr val="ffffff"/>
              </a:solidFill>
              <a:effectLst/>
              <a:uFillTx/>
              <a:latin typeface="Frutiger 45 Light"/>
            </a:endParaRPr>
          </a:p>
        </p:txBody>
      </p:sp>
      <p:sp>
        <p:nvSpPr>
          <p:cNvPr id="34" name=""/>
          <p:cNvSpPr/>
          <p:nvPr/>
        </p:nvSpPr>
        <p:spPr>
          <a:xfrm>
            <a:off x="6513480" y="2913120"/>
            <a:ext cx="600120" cy="942840"/>
          </a:xfrm>
          <a:prstGeom prst="rect">
            <a:avLst/>
          </a:prstGeom>
          <a:solidFill>
            <a:srgbClr val="cc0000"/>
          </a:solidFill>
          <a:ln w="0">
            <a:noFill/>
          </a:ln>
        </p:spPr>
        <p:style>
          <a:lnRef idx="0"/>
          <a:fillRef idx="0"/>
          <a:effectRef idx="0"/>
          <a:fontRef idx="minor"/>
        </p:style>
        <p:txBody>
          <a:bodyPr wrap="none" lIns="102960" rIns="102960" tIns="51480" bIns="51480" anchor="ctr">
            <a:noAutofit/>
          </a:bodyPr>
          <a:p>
            <a:pPr algn="ctr">
              <a:lnSpc>
                <a:spcPct val="100000"/>
              </a:lnSpc>
              <a:spcBef>
                <a:spcPts val="901"/>
              </a:spcBef>
              <a:spcAft>
                <a:spcPts val="2251"/>
              </a:spcAft>
              <a:buClr>
                <a:srgbClr val="cc0000"/>
              </a:buClr>
              <a:buSzPct val="75000"/>
              <a:buFont typeface="Tahoma"/>
              <a:buChar char="•"/>
              <a:tabLst>
                <a:tab algn="l" pos="1028880"/>
                <a:tab algn="l" pos="2057400"/>
                <a:tab algn="l" pos="3086280"/>
                <a:tab algn="l" pos="4114800"/>
                <a:tab algn="l" pos="5143680"/>
                <a:tab algn="l" pos="6172200"/>
                <a:tab algn="l" pos="7201080"/>
                <a:tab algn="l" pos="8229600"/>
                <a:tab algn="l" pos="9258480"/>
                <a:tab algn="l" pos="10287000"/>
              </a:tabLst>
            </a:pPr>
            <a:endParaRPr b="0" lang="en-US" sz="2400" strike="noStrike" u="none">
              <a:solidFill>
                <a:srgbClr val="ffffff"/>
              </a:solidFill>
              <a:effectLst/>
              <a:uFillTx/>
              <a:latin typeface="Frutiger 45 Light"/>
            </a:endParaRPr>
          </a:p>
        </p:txBody>
      </p:sp>
      <p:sp>
        <p:nvSpPr>
          <p:cNvPr id="35" name=""/>
          <p:cNvSpPr/>
          <p:nvPr/>
        </p:nvSpPr>
        <p:spPr>
          <a:xfrm>
            <a:off x="3086280" y="2998800"/>
            <a:ext cx="3427200" cy="0"/>
          </a:xfrm>
          <a:prstGeom prst="line">
            <a:avLst/>
          </a:prstGeom>
          <a:ln w="38160">
            <a:solidFill>
              <a:srgbClr val="0066cc"/>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36" name=""/>
          <p:cNvSpPr/>
          <p:nvPr/>
        </p:nvSpPr>
        <p:spPr>
          <a:xfrm>
            <a:off x="3086280" y="3170160"/>
            <a:ext cx="3427200" cy="0"/>
          </a:xfrm>
          <a:prstGeom prst="line">
            <a:avLst/>
          </a:prstGeom>
          <a:ln w="38160">
            <a:solidFill>
              <a:srgbClr val="3399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37" name=""/>
          <p:cNvSpPr/>
          <p:nvPr/>
        </p:nvSpPr>
        <p:spPr>
          <a:xfrm>
            <a:off x="3086280" y="3341520"/>
            <a:ext cx="3427200" cy="0"/>
          </a:xfrm>
          <a:prstGeom prst="line">
            <a:avLst/>
          </a:prstGeom>
          <a:ln w="381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38" name=""/>
          <p:cNvSpPr/>
          <p:nvPr/>
        </p:nvSpPr>
        <p:spPr>
          <a:xfrm>
            <a:off x="3086280" y="3513240"/>
            <a:ext cx="3427200" cy="0"/>
          </a:xfrm>
          <a:prstGeom prst="line">
            <a:avLst/>
          </a:prstGeom>
          <a:ln w="381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39" name=""/>
          <p:cNvSpPr/>
          <p:nvPr/>
        </p:nvSpPr>
        <p:spPr>
          <a:xfrm>
            <a:off x="3086280" y="3684600"/>
            <a:ext cx="3427200" cy="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0" name=""/>
          <p:cNvSpPr/>
          <p:nvPr/>
        </p:nvSpPr>
        <p:spPr>
          <a:xfrm>
            <a:off x="1628640" y="3054240"/>
            <a:ext cx="771840" cy="0"/>
          </a:xfrm>
          <a:prstGeom prst="line">
            <a:avLst/>
          </a:prstGeom>
          <a:ln w="76320">
            <a:solidFill>
              <a:srgbClr val="3399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1" name=""/>
          <p:cNvSpPr/>
          <p:nvPr/>
        </p:nvSpPr>
        <p:spPr>
          <a:xfrm>
            <a:off x="7199280" y="3054240"/>
            <a:ext cx="1028880" cy="0"/>
          </a:xfrm>
          <a:prstGeom prst="line">
            <a:avLst/>
          </a:prstGeom>
          <a:ln w="76320">
            <a:solidFill>
              <a:srgbClr val="3399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2" name=""/>
          <p:cNvSpPr/>
          <p:nvPr/>
        </p:nvSpPr>
        <p:spPr>
          <a:xfrm>
            <a:off x="3090960" y="3084480"/>
            <a:ext cx="3429000" cy="0"/>
          </a:xfrm>
          <a:prstGeom prst="line">
            <a:avLst/>
          </a:prstGeom>
          <a:ln w="38160">
            <a:solidFill>
              <a:srgbClr val="0066cc"/>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3" name=""/>
          <p:cNvSpPr/>
          <p:nvPr/>
        </p:nvSpPr>
        <p:spPr>
          <a:xfrm>
            <a:off x="3090960" y="3255840"/>
            <a:ext cx="3429000" cy="0"/>
          </a:xfrm>
          <a:prstGeom prst="line">
            <a:avLst/>
          </a:prstGeom>
          <a:ln w="38160">
            <a:solidFill>
              <a:srgbClr val="339933"/>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4" name=""/>
          <p:cNvSpPr/>
          <p:nvPr/>
        </p:nvSpPr>
        <p:spPr>
          <a:xfrm>
            <a:off x="3090960" y="3427560"/>
            <a:ext cx="3429000" cy="0"/>
          </a:xfrm>
          <a:prstGeom prst="line">
            <a:avLst/>
          </a:prstGeom>
          <a:ln w="381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5" name=""/>
          <p:cNvSpPr/>
          <p:nvPr/>
        </p:nvSpPr>
        <p:spPr>
          <a:xfrm>
            <a:off x="3090960" y="3598920"/>
            <a:ext cx="3429000" cy="0"/>
          </a:xfrm>
          <a:prstGeom prst="line">
            <a:avLst/>
          </a:prstGeom>
          <a:ln w="381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6" name=""/>
          <p:cNvSpPr/>
          <p:nvPr/>
        </p:nvSpPr>
        <p:spPr>
          <a:xfrm>
            <a:off x="3090960" y="3770280"/>
            <a:ext cx="3429000" cy="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7" name=""/>
          <p:cNvSpPr/>
          <p:nvPr/>
        </p:nvSpPr>
        <p:spPr>
          <a:xfrm>
            <a:off x="7203960" y="3597120"/>
            <a:ext cx="1028880" cy="0"/>
          </a:xfrm>
          <a:prstGeom prst="line">
            <a:avLst/>
          </a:prstGeom>
          <a:ln w="76320">
            <a:solidFill>
              <a:srgbClr val="fff301"/>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8" name=""/>
          <p:cNvSpPr/>
          <p:nvPr/>
        </p:nvSpPr>
        <p:spPr>
          <a:xfrm>
            <a:off x="1633680" y="3597120"/>
            <a:ext cx="771480" cy="0"/>
          </a:xfrm>
          <a:prstGeom prst="line">
            <a:avLst/>
          </a:prstGeom>
          <a:ln w="76320">
            <a:solidFill>
              <a:srgbClr val="fff301"/>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Frutiger 45 Light"/>
            </a:endParaRPr>
          </a:p>
        </p:txBody>
      </p:sp>
      <p:sp>
        <p:nvSpPr>
          <p:cNvPr id="49" name=""/>
          <p:cNvSpPr/>
          <p:nvPr/>
        </p:nvSpPr>
        <p:spPr>
          <a:xfrm>
            <a:off x="1285920" y="4027320"/>
            <a:ext cx="7370640" cy="301680"/>
          </a:xfrm>
          <a:prstGeom prst="rect">
            <a:avLst/>
          </a:prstGeom>
          <a:noFill/>
          <a:ln w="0">
            <a:noFill/>
          </a:ln>
        </p:spPr>
        <p:style>
          <a:lnRef idx="0"/>
          <a:fillRef idx="0"/>
          <a:effectRef idx="0"/>
          <a:fontRef idx="minor"/>
        </p:style>
        <p:txBody>
          <a:bodyPr lIns="102960" rIns="102960" tIns="51480" bIns="51480" anchor="t">
            <a:spAutoFit/>
          </a:bodyPr>
          <a:p>
            <a:pPr algn="ctr">
              <a:lnSpc>
                <a:spcPct val="100000"/>
              </a:lnSpc>
              <a:spcBef>
                <a:spcPts val="326"/>
              </a:spcBef>
              <a:spcAft>
                <a:spcPts val="814"/>
              </a:spcAft>
              <a:tabLst>
                <a:tab algn="l" pos="0"/>
                <a:tab algn="l" pos="1028880"/>
                <a:tab algn="l" pos="2057400"/>
                <a:tab algn="l" pos="3086280"/>
                <a:tab algn="l" pos="4114800"/>
                <a:tab algn="l" pos="5143680"/>
                <a:tab algn="l" pos="6172200"/>
                <a:tab algn="l" pos="7201080"/>
                <a:tab algn="l" pos="8229600"/>
                <a:tab algn="l" pos="9258480"/>
                <a:tab algn="l" pos="10287000"/>
              </a:tabLst>
            </a:pPr>
            <a:r>
              <a:rPr b="0" lang="en-US" sz="1300" strike="noStrike" u="none">
                <a:solidFill>
                  <a:srgbClr val="ffffff"/>
                </a:solidFill>
                <a:effectLst/>
                <a:uFillTx/>
                <a:latin typeface="Tahoma"/>
              </a:rPr>
              <a:t>Routers, Switches and SONET gear can tap into and run over a single wavelength</a:t>
            </a:r>
            <a:endParaRPr b="0" lang="en-US" sz="1300" strike="noStrike" u="none">
              <a:solidFill>
                <a:srgbClr val="ffffff"/>
              </a:solidFill>
              <a:effectLst/>
              <a:uFillTx/>
              <a:latin typeface="Frutiger 45 Light"/>
            </a:endParaRPr>
          </a:p>
        </p:txBody>
      </p:sp>
      <p:pic>
        <p:nvPicPr>
          <p:cNvPr id="50" name="" descr=""/>
          <p:cNvPicPr/>
          <p:nvPr/>
        </p:nvPicPr>
        <p:blipFill>
          <a:blip r:embed="rId2"/>
          <a:stretch/>
        </p:blipFill>
        <p:spPr>
          <a:xfrm>
            <a:off x="942840" y="2827440"/>
            <a:ext cx="943200" cy="455400"/>
          </a:xfrm>
          <a:prstGeom prst="rect">
            <a:avLst/>
          </a:prstGeom>
          <a:noFill/>
          <a:ln w="0">
            <a:noFill/>
          </a:ln>
        </p:spPr>
      </p:pic>
      <p:grpSp>
        <p:nvGrpSpPr>
          <p:cNvPr id="51" name=""/>
          <p:cNvGrpSpPr/>
          <p:nvPr/>
        </p:nvGrpSpPr>
        <p:grpSpPr>
          <a:xfrm>
            <a:off x="1028880" y="3313080"/>
            <a:ext cx="771120" cy="600120"/>
            <a:chOff x="1028880" y="3313080"/>
            <a:chExt cx="771120" cy="600120"/>
          </a:xfrm>
        </p:grpSpPr>
        <p:sp>
          <p:nvSpPr>
            <p:cNvPr id="52" name=""/>
            <p:cNvSpPr/>
            <p:nvPr/>
          </p:nvSpPr>
          <p:spPr>
            <a:xfrm>
              <a:off x="1032480" y="3391560"/>
              <a:ext cx="759960" cy="444960"/>
            </a:xfrm>
            <a:prstGeom prst="rect">
              <a:avLst/>
            </a:prstGeom>
            <a:solidFill>
              <a:srgbClr val="000000"/>
            </a:solidFill>
            <a:ln w="0">
              <a:noFill/>
            </a:ln>
          </p:spPr>
          <p:style>
            <a:lnRef idx="0"/>
            <a:fillRef idx="0"/>
            <a:effectRef idx="0"/>
            <a:fontRef idx="minor"/>
          </p:style>
          <p:txBody>
            <a:bodyPr wrap="none" lIns="102600" rIns="102600" tIns="51120" bIns="51120" anchor="ctr">
              <a:noAutofit/>
            </a:bodyPr>
            <a:p>
              <a:endParaRPr b="0" lang="en-US" sz="2400" strike="noStrike" u="none">
                <a:solidFill>
                  <a:srgbClr val="ffffff"/>
                </a:solidFill>
                <a:effectLst/>
                <a:uFillTx/>
                <a:latin typeface="Frutiger 45 Light"/>
              </a:endParaRPr>
            </a:p>
          </p:txBody>
        </p:sp>
        <p:sp>
          <p:nvSpPr>
            <p:cNvPr id="53" name=""/>
            <p:cNvSpPr/>
            <p:nvPr/>
          </p:nvSpPr>
          <p:spPr>
            <a:xfrm>
              <a:off x="1036080" y="3770640"/>
              <a:ext cx="762480" cy="142560"/>
            </a:xfrm>
            <a:prstGeom prst="ellipse">
              <a:avLst/>
            </a:prstGeom>
            <a:solidFill>
              <a:srgbClr val="000000"/>
            </a:solidFill>
            <a:ln w="0">
              <a:noFill/>
            </a:ln>
          </p:spPr>
          <p:style>
            <a:lnRef idx="0"/>
            <a:fillRef idx="0"/>
            <a:effectRef idx="0"/>
            <a:fontRef idx="minor"/>
          </p:style>
          <p:txBody>
            <a:bodyPr wrap="none" lIns="102600" rIns="102600" tIns="49680" bIns="49680" anchor="ctr">
              <a:noAutofit/>
            </a:bodyPr>
            <a:p>
              <a:endParaRPr b="0" lang="en-US" sz="2400" strike="noStrike" u="none">
                <a:solidFill>
                  <a:srgbClr val="ffffff"/>
                </a:solidFill>
                <a:effectLst/>
                <a:uFillTx/>
                <a:latin typeface="Frutiger 45 Light"/>
              </a:endParaRPr>
            </a:p>
          </p:txBody>
        </p:sp>
        <p:sp>
          <p:nvSpPr>
            <p:cNvPr id="54" name=""/>
            <p:cNvSpPr/>
            <p:nvPr/>
          </p:nvSpPr>
          <p:spPr>
            <a:xfrm>
              <a:off x="1040040" y="3321720"/>
              <a:ext cx="759960" cy="142560"/>
            </a:xfrm>
            <a:prstGeom prst="ellipse">
              <a:avLst/>
            </a:prstGeom>
            <a:solidFill>
              <a:srgbClr val="000000"/>
            </a:solidFill>
            <a:ln w="0">
              <a:noFill/>
            </a:ln>
          </p:spPr>
          <p:style>
            <a:lnRef idx="0"/>
            <a:fillRef idx="0"/>
            <a:effectRef idx="0"/>
            <a:fontRef idx="minor"/>
          </p:style>
          <p:txBody>
            <a:bodyPr wrap="none" lIns="102600" rIns="102600" tIns="49680" bIns="49680" anchor="ctr">
              <a:noAutofit/>
            </a:bodyPr>
            <a:p>
              <a:endParaRPr b="0" lang="en-US" sz="2400" strike="noStrike" u="none">
                <a:solidFill>
                  <a:srgbClr val="ffffff"/>
                </a:solidFill>
                <a:effectLst/>
                <a:uFillTx/>
                <a:latin typeface="Frutiger 45 Light"/>
              </a:endParaRPr>
            </a:p>
          </p:txBody>
        </p:sp>
        <p:sp>
          <p:nvSpPr>
            <p:cNvPr id="55" name=""/>
            <p:cNvSpPr/>
            <p:nvPr/>
          </p:nvSpPr>
          <p:spPr>
            <a:xfrm>
              <a:off x="1035000" y="3389040"/>
              <a:ext cx="758880" cy="441360"/>
            </a:xfrm>
            <a:prstGeom prst="rect">
              <a:avLst/>
            </a:prstGeom>
            <a:solidFill>
              <a:srgbClr val="000090"/>
            </a:solidFill>
            <a:ln w="0">
              <a:noFill/>
            </a:ln>
          </p:spPr>
          <p:style>
            <a:lnRef idx="0"/>
            <a:fillRef idx="0"/>
            <a:effectRef idx="0"/>
            <a:fontRef idx="minor"/>
          </p:style>
          <p:txBody>
            <a:bodyPr wrap="none" lIns="102960" rIns="102960" tIns="51480" bIns="51480" anchor="ctr">
              <a:noAutofit/>
            </a:bodyPr>
            <a:p>
              <a:pPr algn="ctr">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2400" strike="noStrike" u="none">
                <a:solidFill>
                  <a:srgbClr val="ffffff"/>
                </a:solidFill>
                <a:effectLst/>
                <a:uFillTx/>
                <a:latin typeface="Frutiger 45 Light"/>
              </a:endParaRPr>
            </a:p>
          </p:txBody>
        </p:sp>
        <p:sp>
          <p:nvSpPr>
            <p:cNvPr id="56" name=""/>
            <p:cNvSpPr/>
            <p:nvPr/>
          </p:nvSpPr>
          <p:spPr>
            <a:xfrm>
              <a:off x="1028880" y="3759120"/>
              <a:ext cx="758880" cy="141120"/>
            </a:xfrm>
            <a:prstGeom prst="ellipse">
              <a:avLst/>
            </a:prstGeom>
            <a:solidFill>
              <a:srgbClr val="000090"/>
            </a:solidFill>
            <a:ln w="0">
              <a:noFill/>
            </a:ln>
          </p:spPr>
          <p:style>
            <a:lnRef idx="0"/>
            <a:fillRef idx="0"/>
            <a:effectRef idx="0"/>
            <a:fontRef idx="minor"/>
          </p:style>
          <p:txBody>
            <a:bodyPr wrap="none" lIns="102600" rIns="102600" tIns="48960" bIns="48960" anchor="ctr">
              <a:noAutofit/>
            </a:bodyPr>
            <a:p>
              <a:endParaRPr b="0" lang="en-US" sz="2400" strike="noStrike" u="none">
                <a:solidFill>
                  <a:srgbClr val="ffffff"/>
                </a:solidFill>
                <a:effectLst/>
                <a:uFillTx/>
                <a:latin typeface="Frutiger 45 Light"/>
              </a:endParaRPr>
            </a:p>
          </p:txBody>
        </p:sp>
        <p:sp>
          <p:nvSpPr>
            <p:cNvPr id="57" name=""/>
            <p:cNvSpPr/>
            <p:nvPr/>
          </p:nvSpPr>
          <p:spPr>
            <a:xfrm>
              <a:off x="1028880" y="3313080"/>
              <a:ext cx="758880" cy="142560"/>
            </a:xfrm>
            <a:prstGeom prst="ellipse">
              <a:avLst/>
            </a:prstGeom>
            <a:solidFill>
              <a:srgbClr val="000090"/>
            </a:solidFill>
            <a:ln w="0">
              <a:noFill/>
            </a:ln>
          </p:spPr>
          <p:style>
            <a:lnRef idx="0"/>
            <a:fillRef idx="0"/>
            <a:effectRef idx="0"/>
            <a:fontRef idx="minor"/>
          </p:style>
          <p:txBody>
            <a:bodyPr wrap="none" lIns="102600" rIns="102600" tIns="49680" bIns="49680" anchor="ctr">
              <a:noAutofit/>
            </a:bodyPr>
            <a:p>
              <a:endParaRPr b="0" lang="en-US" sz="2400" strike="noStrike" u="none">
                <a:solidFill>
                  <a:srgbClr val="ffffff"/>
                </a:solidFill>
                <a:effectLst/>
                <a:uFillTx/>
                <a:latin typeface="Frutiger 45 Light"/>
              </a:endParaRPr>
            </a:p>
          </p:txBody>
        </p:sp>
        <p:grpSp>
          <p:nvGrpSpPr>
            <p:cNvPr id="58" name=""/>
            <p:cNvGrpSpPr/>
            <p:nvPr/>
          </p:nvGrpSpPr>
          <p:grpSpPr>
            <a:xfrm>
              <a:off x="1176120" y="3330360"/>
              <a:ext cx="466200" cy="106560"/>
              <a:chOff x="1176120" y="3330360"/>
              <a:chExt cx="466200" cy="106560"/>
            </a:xfrm>
          </p:grpSpPr>
          <p:grpSp>
            <p:nvGrpSpPr>
              <p:cNvPr id="59" name=""/>
              <p:cNvGrpSpPr/>
              <p:nvPr/>
            </p:nvGrpSpPr>
            <p:grpSpPr>
              <a:xfrm>
                <a:off x="1176120" y="3330360"/>
                <a:ext cx="466200" cy="106560"/>
                <a:chOff x="1176120" y="3330360"/>
                <a:chExt cx="466200" cy="106560"/>
              </a:xfrm>
            </p:grpSpPr>
            <p:sp>
              <p:nvSpPr>
                <p:cNvPr id="60" name=""/>
                <p:cNvSpPr/>
                <p:nvPr/>
              </p:nvSpPr>
              <p:spPr>
                <a:xfrm>
                  <a:off x="1176120" y="3330360"/>
                  <a:ext cx="200520" cy="38880"/>
                </a:xfrm>
                <a:custGeom>
                  <a:avLst/>
                  <a:gdLst/>
                  <a:ahLst/>
                  <a:rect l="l" t="t" r="r" b="b"/>
                  <a:pathLst>
                    <a:path w="87" h="22">
                      <a:moveTo>
                        <a:pt x="0" y="5"/>
                      </a:moveTo>
                      <a:lnTo>
                        <a:pt x="21" y="0"/>
                      </a:lnTo>
                      <a:lnTo>
                        <a:pt x="66" y="12"/>
                      </a:lnTo>
                      <a:lnTo>
                        <a:pt x="86" y="8"/>
                      </a:lnTo>
                      <a:lnTo>
                        <a:pt x="81" y="21"/>
                      </a:lnTo>
                      <a:lnTo>
                        <a:pt x="21" y="21"/>
                      </a:lnTo>
                      <a:lnTo>
                        <a:pt x="48" y="17"/>
                      </a:lnTo>
                      <a:lnTo>
                        <a:pt x="0" y="5"/>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61" name=""/>
                <p:cNvSpPr/>
                <p:nvPr/>
              </p:nvSpPr>
              <p:spPr>
                <a:xfrm>
                  <a:off x="1176120" y="3330360"/>
                  <a:ext cx="200520" cy="38880"/>
                </a:xfrm>
                <a:custGeom>
                  <a:avLst/>
                  <a:gdLst/>
                  <a:ahLst/>
                  <a:rect l="l" t="t" r="r" b="b"/>
                  <a:pathLst>
                    <a:path w="87" h="22">
                      <a:moveTo>
                        <a:pt x="0" y="5"/>
                      </a:moveTo>
                      <a:lnTo>
                        <a:pt x="21" y="0"/>
                      </a:lnTo>
                      <a:lnTo>
                        <a:pt x="66" y="12"/>
                      </a:lnTo>
                      <a:lnTo>
                        <a:pt x="86" y="8"/>
                      </a:lnTo>
                      <a:lnTo>
                        <a:pt x="81" y="21"/>
                      </a:lnTo>
                      <a:lnTo>
                        <a:pt x="21" y="21"/>
                      </a:lnTo>
                      <a:lnTo>
                        <a:pt x="48" y="17"/>
                      </a:lnTo>
                      <a:lnTo>
                        <a:pt x="0" y="5"/>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62" name=""/>
                <p:cNvSpPr/>
                <p:nvPr/>
              </p:nvSpPr>
              <p:spPr>
                <a:xfrm>
                  <a:off x="1432080" y="3398040"/>
                  <a:ext cx="210240" cy="38880"/>
                </a:xfrm>
                <a:custGeom>
                  <a:avLst/>
                  <a:gdLst/>
                  <a:ahLst/>
                  <a:rect l="l" t="t" r="r" b="b"/>
                  <a:pathLst>
                    <a:path w="91" h="22">
                      <a:moveTo>
                        <a:pt x="90" y="16"/>
                      </a:moveTo>
                      <a:lnTo>
                        <a:pt x="69" y="21"/>
                      </a:lnTo>
                      <a:lnTo>
                        <a:pt x="21" y="10"/>
                      </a:lnTo>
                      <a:lnTo>
                        <a:pt x="0" y="16"/>
                      </a:lnTo>
                      <a:lnTo>
                        <a:pt x="7" y="0"/>
                      </a:lnTo>
                      <a:lnTo>
                        <a:pt x="69" y="0"/>
                      </a:lnTo>
                      <a:lnTo>
                        <a:pt x="46" y="7"/>
                      </a:lnTo>
                      <a:lnTo>
                        <a:pt x="90" y="16"/>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63" name=""/>
                <p:cNvSpPr/>
                <p:nvPr/>
              </p:nvSpPr>
              <p:spPr>
                <a:xfrm>
                  <a:off x="1432080" y="3398040"/>
                  <a:ext cx="210240" cy="38880"/>
                </a:xfrm>
                <a:custGeom>
                  <a:avLst/>
                  <a:gdLst/>
                  <a:ahLst/>
                  <a:rect l="l" t="t" r="r" b="b"/>
                  <a:pathLst>
                    <a:path w="91" h="22">
                      <a:moveTo>
                        <a:pt x="90" y="16"/>
                      </a:moveTo>
                      <a:lnTo>
                        <a:pt x="69" y="21"/>
                      </a:lnTo>
                      <a:lnTo>
                        <a:pt x="21" y="10"/>
                      </a:lnTo>
                      <a:lnTo>
                        <a:pt x="0" y="16"/>
                      </a:lnTo>
                      <a:lnTo>
                        <a:pt x="7" y="0"/>
                      </a:lnTo>
                      <a:lnTo>
                        <a:pt x="69" y="0"/>
                      </a:lnTo>
                      <a:lnTo>
                        <a:pt x="46" y="7"/>
                      </a:lnTo>
                      <a:lnTo>
                        <a:pt x="90" y="16"/>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grpSp>
          <p:grpSp>
            <p:nvGrpSpPr>
              <p:cNvPr id="64" name=""/>
              <p:cNvGrpSpPr/>
              <p:nvPr/>
            </p:nvGrpSpPr>
            <p:grpSpPr>
              <a:xfrm>
                <a:off x="1187640" y="3330360"/>
                <a:ext cx="438480" cy="100800"/>
                <a:chOff x="1187640" y="3330360"/>
                <a:chExt cx="438480" cy="100800"/>
              </a:xfrm>
            </p:grpSpPr>
            <p:sp>
              <p:nvSpPr>
                <p:cNvPr id="65" name=""/>
                <p:cNvSpPr/>
                <p:nvPr/>
              </p:nvSpPr>
              <p:spPr>
                <a:xfrm>
                  <a:off x="1413720" y="3330360"/>
                  <a:ext cx="212400" cy="38880"/>
                </a:xfrm>
                <a:custGeom>
                  <a:avLst/>
                  <a:gdLst/>
                  <a:ahLst/>
                  <a:rect l="l" t="t" r="r" b="b"/>
                  <a:pathLst>
                    <a:path w="92" h="22">
                      <a:moveTo>
                        <a:pt x="0" y="17"/>
                      </a:moveTo>
                      <a:lnTo>
                        <a:pt x="22" y="21"/>
                      </a:lnTo>
                      <a:lnTo>
                        <a:pt x="68" y="8"/>
                      </a:lnTo>
                      <a:lnTo>
                        <a:pt x="91" y="12"/>
                      </a:lnTo>
                      <a:lnTo>
                        <a:pt x="82" y="0"/>
                      </a:lnTo>
                      <a:lnTo>
                        <a:pt x="22" y="0"/>
                      </a:lnTo>
                      <a:lnTo>
                        <a:pt x="52" y="5"/>
                      </a:lnTo>
                      <a:lnTo>
                        <a:pt x="0" y="17"/>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66" name=""/>
                <p:cNvSpPr/>
                <p:nvPr/>
              </p:nvSpPr>
              <p:spPr>
                <a:xfrm>
                  <a:off x="1413720" y="3330360"/>
                  <a:ext cx="212400" cy="38880"/>
                </a:xfrm>
                <a:custGeom>
                  <a:avLst/>
                  <a:gdLst/>
                  <a:ahLst/>
                  <a:rect l="l" t="t" r="r" b="b"/>
                  <a:pathLst>
                    <a:path w="92" h="22">
                      <a:moveTo>
                        <a:pt x="0" y="17"/>
                      </a:moveTo>
                      <a:lnTo>
                        <a:pt x="22" y="21"/>
                      </a:lnTo>
                      <a:lnTo>
                        <a:pt x="68" y="8"/>
                      </a:lnTo>
                      <a:lnTo>
                        <a:pt x="91" y="12"/>
                      </a:lnTo>
                      <a:lnTo>
                        <a:pt x="82" y="0"/>
                      </a:lnTo>
                      <a:lnTo>
                        <a:pt x="22" y="0"/>
                      </a:lnTo>
                      <a:lnTo>
                        <a:pt x="52" y="5"/>
                      </a:lnTo>
                      <a:lnTo>
                        <a:pt x="0" y="17"/>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67" name=""/>
                <p:cNvSpPr/>
                <p:nvPr/>
              </p:nvSpPr>
              <p:spPr>
                <a:xfrm>
                  <a:off x="1187640" y="3392280"/>
                  <a:ext cx="200520" cy="38880"/>
                </a:xfrm>
                <a:custGeom>
                  <a:avLst/>
                  <a:gdLst/>
                  <a:ahLst/>
                  <a:rect l="l" t="t" r="r" b="b"/>
                  <a:pathLst>
                    <a:path w="87" h="22">
                      <a:moveTo>
                        <a:pt x="86" y="4"/>
                      </a:moveTo>
                      <a:lnTo>
                        <a:pt x="66" y="0"/>
                      </a:lnTo>
                      <a:lnTo>
                        <a:pt x="21" y="12"/>
                      </a:lnTo>
                      <a:lnTo>
                        <a:pt x="0" y="9"/>
                      </a:lnTo>
                      <a:lnTo>
                        <a:pt x="7" y="21"/>
                      </a:lnTo>
                      <a:lnTo>
                        <a:pt x="66" y="21"/>
                      </a:lnTo>
                      <a:lnTo>
                        <a:pt x="39" y="17"/>
                      </a:lnTo>
                      <a:lnTo>
                        <a:pt x="86" y="4"/>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68" name=""/>
                <p:cNvSpPr/>
                <p:nvPr/>
              </p:nvSpPr>
              <p:spPr>
                <a:xfrm>
                  <a:off x="1187640" y="3392280"/>
                  <a:ext cx="200520" cy="38880"/>
                </a:xfrm>
                <a:custGeom>
                  <a:avLst/>
                  <a:gdLst/>
                  <a:ahLst/>
                  <a:rect l="l" t="t" r="r" b="b"/>
                  <a:pathLst>
                    <a:path w="87" h="22">
                      <a:moveTo>
                        <a:pt x="86" y="4"/>
                      </a:moveTo>
                      <a:lnTo>
                        <a:pt x="66" y="0"/>
                      </a:lnTo>
                      <a:lnTo>
                        <a:pt x="21" y="12"/>
                      </a:lnTo>
                      <a:lnTo>
                        <a:pt x="0" y="9"/>
                      </a:lnTo>
                      <a:lnTo>
                        <a:pt x="7" y="21"/>
                      </a:lnTo>
                      <a:lnTo>
                        <a:pt x="66" y="21"/>
                      </a:lnTo>
                      <a:lnTo>
                        <a:pt x="39" y="17"/>
                      </a:lnTo>
                      <a:lnTo>
                        <a:pt x="86" y="4"/>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grpSp>
        </p:grpSp>
        <p:sp>
          <p:nvSpPr>
            <p:cNvPr id="69" name=""/>
            <p:cNvSpPr/>
            <p:nvPr/>
          </p:nvSpPr>
          <p:spPr>
            <a:xfrm>
              <a:off x="1076040" y="3458160"/>
              <a:ext cx="647640" cy="413640"/>
            </a:xfrm>
            <a:custGeom>
              <a:avLst/>
              <a:gdLst/>
              <a:ahLst/>
              <a:rect l="l" t="t" r="r" b="b"/>
              <a:pathLst>
                <a:path w="279" h="232">
                  <a:moveTo>
                    <a:pt x="42" y="0"/>
                  </a:moveTo>
                  <a:lnTo>
                    <a:pt x="42" y="27"/>
                  </a:lnTo>
                  <a:lnTo>
                    <a:pt x="105" y="27"/>
                  </a:lnTo>
                  <a:lnTo>
                    <a:pt x="140" y="90"/>
                  </a:lnTo>
                  <a:lnTo>
                    <a:pt x="174" y="27"/>
                  </a:lnTo>
                  <a:lnTo>
                    <a:pt x="238" y="27"/>
                  </a:lnTo>
                  <a:lnTo>
                    <a:pt x="238" y="0"/>
                  </a:lnTo>
                  <a:lnTo>
                    <a:pt x="278" y="35"/>
                  </a:lnTo>
                  <a:lnTo>
                    <a:pt x="238" y="70"/>
                  </a:lnTo>
                  <a:lnTo>
                    <a:pt x="238" y="47"/>
                  </a:lnTo>
                  <a:lnTo>
                    <a:pt x="192" y="47"/>
                  </a:lnTo>
                  <a:lnTo>
                    <a:pt x="153" y="116"/>
                  </a:lnTo>
                  <a:lnTo>
                    <a:pt x="192" y="187"/>
                  </a:lnTo>
                  <a:lnTo>
                    <a:pt x="238" y="187"/>
                  </a:lnTo>
                  <a:lnTo>
                    <a:pt x="238" y="159"/>
                  </a:lnTo>
                  <a:lnTo>
                    <a:pt x="278" y="196"/>
                  </a:lnTo>
                  <a:lnTo>
                    <a:pt x="238" y="231"/>
                  </a:lnTo>
                  <a:lnTo>
                    <a:pt x="238" y="205"/>
                  </a:lnTo>
                  <a:lnTo>
                    <a:pt x="174" y="205"/>
                  </a:lnTo>
                  <a:lnTo>
                    <a:pt x="140" y="140"/>
                  </a:lnTo>
                  <a:lnTo>
                    <a:pt x="105" y="205"/>
                  </a:lnTo>
                  <a:lnTo>
                    <a:pt x="42" y="205"/>
                  </a:lnTo>
                  <a:lnTo>
                    <a:pt x="42" y="230"/>
                  </a:lnTo>
                  <a:lnTo>
                    <a:pt x="0" y="196"/>
                  </a:lnTo>
                  <a:lnTo>
                    <a:pt x="42" y="159"/>
                  </a:lnTo>
                  <a:lnTo>
                    <a:pt x="42" y="187"/>
                  </a:lnTo>
                  <a:lnTo>
                    <a:pt x="86" y="187"/>
                  </a:lnTo>
                  <a:lnTo>
                    <a:pt x="125" y="116"/>
                  </a:lnTo>
                  <a:lnTo>
                    <a:pt x="86" y="47"/>
                  </a:lnTo>
                  <a:lnTo>
                    <a:pt x="42" y="47"/>
                  </a:lnTo>
                  <a:lnTo>
                    <a:pt x="42" y="70"/>
                  </a:lnTo>
                  <a:lnTo>
                    <a:pt x="0" y="35"/>
                  </a:lnTo>
                  <a:lnTo>
                    <a:pt x="42" y="0"/>
                  </a:lnTo>
                </a:path>
              </a:pathLst>
            </a:custGeom>
            <a:solidFill>
              <a:srgbClr val="ffffff"/>
            </a:solidFill>
            <a:ln w="0">
              <a:noFill/>
            </a:ln>
          </p:spPr>
          <p:style>
            <a:lnRef idx="0"/>
            <a:fillRef idx="0"/>
            <a:effectRef idx="0"/>
            <a:fontRef idx="minor"/>
          </p:style>
          <p:txBody>
            <a:bodyPr wrap="none" lIns="102600" rIns="102600" tIns="51120" bIns="51120" anchor="ctr">
              <a:noAutofit/>
            </a:bodyPr>
            <a:p>
              <a:endParaRPr b="0" lang="en-US" sz="2400" strike="noStrike" u="none">
                <a:solidFill>
                  <a:srgbClr val="ffffff"/>
                </a:solidFill>
                <a:effectLst/>
                <a:uFillTx/>
                <a:latin typeface="Frutiger 45 Light"/>
              </a:endParaRPr>
            </a:p>
          </p:txBody>
        </p:sp>
      </p:grpSp>
      <p:pic>
        <p:nvPicPr>
          <p:cNvPr id="70" name="" descr=""/>
          <p:cNvPicPr/>
          <p:nvPr/>
        </p:nvPicPr>
        <p:blipFill>
          <a:blip r:embed="rId3"/>
          <a:stretch/>
        </p:blipFill>
        <p:spPr>
          <a:xfrm>
            <a:off x="7885080" y="2770200"/>
            <a:ext cx="942840" cy="455760"/>
          </a:xfrm>
          <a:prstGeom prst="rect">
            <a:avLst/>
          </a:prstGeom>
          <a:noFill/>
          <a:ln w="0">
            <a:noFill/>
          </a:ln>
        </p:spPr>
      </p:pic>
      <p:grpSp>
        <p:nvGrpSpPr>
          <p:cNvPr id="71" name=""/>
          <p:cNvGrpSpPr/>
          <p:nvPr/>
        </p:nvGrpSpPr>
        <p:grpSpPr>
          <a:xfrm>
            <a:off x="7970760" y="3255840"/>
            <a:ext cx="771120" cy="600120"/>
            <a:chOff x="7970760" y="3255840"/>
            <a:chExt cx="771120" cy="600120"/>
          </a:xfrm>
        </p:grpSpPr>
        <p:sp>
          <p:nvSpPr>
            <p:cNvPr id="72" name=""/>
            <p:cNvSpPr/>
            <p:nvPr/>
          </p:nvSpPr>
          <p:spPr>
            <a:xfrm>
              <a:off x="7974360" y="3334320"/>
              <a:ext cx="759960" cy="444960"/>
            </a:xfrm>
            <a:prstGeom prst="rect">
              <a:avLst/>
            </a:prstGeom>
            <a:solidFill>
              <a:srgbClr val="000000"/>
            </a:solidFill>
            <a:ln w="0">
              <a:noFill/>
            </a:ln>
          </p:spPr>
          <p:style>
            <a:lnRef idx="0"/>
            <a:fillRef idx="0"/>
            <a:effectRef idx="0"/>
            <a:fontRef idx="minor"/>
          </p:style>
          <p:txBody>
            <a:bodyPr wrap="none" lIns="102600" rIns="102600" tIns="51120" bIns="51120" anchor="ctr">
              <a:noAutofit/>
            </a:bodyPr>
            <a:p>
              <a:endParaRPr b="0" lang="en-US" sz="2400" strike="noStrike" u="none">
                <a:solidFill>
                  <a:srgbClr val="ffffff"/>
                </a:solidFill>
                <a:effectLst/>
                <a:uFillTx/>
                <a:latin typeface="Frutiger 45 Light"/>
              </a:endParaRPr>
            </a:p>
          </p:txBody>
        </p:sp>
        <p:sp>
          <p:nvSpPr>
            <p:cNvPr id="73" name=""/>
            <p:cNvSpPr/>
            <p:nvPr/>
          </p:nvSpPr>
          <p:spPr>
            <a:xfrm>
              <a:off x="7977960" y="3713400"/>
              <a:ext cx="762480" cy="142560"/>
            </a:xfrm>
            <a:prstGeom prst="ellipse">
              <a:avLst/>
            </a:prstGeom>
            <a:solidFill>
              <a:srgbClr val="000000"/>
            </a:solidFill>
            <a:ln w="0">
              <a:noFill/>
            </a:ln>
          </p:spPr>
          <p:style>
            <a:lnRef idx="0"/>
            <a:fillRef idx="0"/>
            <a:effectRef idx="0"/>
            <a:fontRef idx="minor"/>
          </p:style>
          <p:txBody>
            <a:bodyPr wrap="none" lIns="102600" rIns="102600" tIns="49680" bIns="49680" anchor="ctr">
              <a:noAutofit/>
            </a:bodyPr>
            <a:p>
              <a:endParaRPr b="0" lang="en-US" sz="2400" strike="noStrike" u="none">
                <a:solidFill>
                  <a:srgbClr val="ffffff"/>
                </a:solidFill>
                <a:effectLst/>
                <a:uFillTx/>
                <a:latin typeface="Frutiger 45 Light"/>
              </a:endParaRPr>
            </a:p>
          </p:txBody>
        </p:sp>
        <p:sp>
          <p:nvSpPr>
            <p:cNvPr id="74" name=""/>
            <p:cNvSpPr/>
            <p:nvPr/>
          </p:nvSpPr>
          <p:spPr>
            <a:xfrm>
              <a:off x="7981920" y="3264480"/>
              <a:ext cx="759960" cy="142560"/>
            </a:xfrm>
            <a:prstGeom prst="ellipse">
              <a:avLst/>
            </a:prstGeom>
            <a:solidFill>
              <a:srgbClr val="000000"/>
            </a:solidFill>
            <a:ln w="0">
              <a:noFill/>
            </a:ln>
          </p:spPr>
          <p:style>
            <a:lnRef idx="0"/>
            <a:fillRef idx="0"/>
            <a:effectRef idx="0"/>
            <a:fontRef idx="minor"/>
          </p:style>
          <p:txBody>
            <a:bodyPr wrap="none" lIns="102600" rIns="102600" tIns="49680" bIns="49680" anchor="ctr">
              <a:noAutofit/>
            </a:bodyPr>
            <a:p>
              <a:endParaRPr b="0" lang="en-US" sz="2400" strike="noStrike" u="none">
                <a:solidFill>
                  <a:srgbClr val="ffffff"/>
                </a:solidFill>
                <a:effectLst/>
                <a:uFillTx/>
                <a:latin typeface="Frutiger 45 Light"/>
              </a:endParaRPr>
            </a:p>
          </p:txBody>
        </p:sp>
        <p:sp>
          <p:nvSpPr>
            <p:cNvPr id="75" name=""/>
            <p:cNvSpPr/>
            <p:nvPr/>
          </p:nvSpPr>
          <p:spPr>
            <a:xfrm>
              <a:off x="7976880" y="3331800"/>
              <a:ext cx="758880" cy="441360"/>
            </a:xfrm>
            <a:prstGeom prst="rect">
              <a:avLst/>
            </a:prstGeom>
            <a:solidFill>
              <a:srgbClr val="000090"/>
            </a:solidFill>
            <a:ln w="0">
              <a:noFill/>
            </a:ln>
          </p:spPr>
          <p:style>
            <a:lnRef idx="0"/>
            <a:fillRef idx="0"/>
            <a:effectRef idx="0"/>
            <a:fontRef idx="minor"/>
          </p:style>
          <p:txBody>
            <a:bodyPr wrap="none" lIns="102960" rIns="102960" tIns="51480" bIns="51480" anchor="ctr">
              <a:noAutofit/>
            </a:bodyPr>
            <a:p>
              <a:pPr algn="ctr">
                <a:tabLst>
                  <a:tab algn="l" pos="0"/>
                  <a:tab algn="l" pos="1028880"/>
                  <a:tab algn="l" pos="2057400"/>
                  <a:tab algn="l" pos="3086280"/>
                  <a:tab algn="l" pos="4114800"/>
                  <a:tab algn="l" pos="5143680"/>
                  <a:tab algn="l" pos="6172200"/>
                  <a:tab algn="l" pos="7201080"/>
                  <a:tab algn="l" pos="8229600"/>
                  <a:tab algn="l" pos="9258480"/>
                  <a:tab algn="l" pos="10287000"/>
                </a:tabLst>
              </a:pPr>
              <a:endParaRPr b="0" lang="en-US" sz="2400" strike="noStrike" u="none">
                <a:solidFill>
                  <a:srgbClr val="ffffff"/>
                </a:solidFill>
                <a:effectLst/>
                <a:uFillTx/>
                <a:latin typeface="Frutiger 45 Light"/>
              </a:endParaRPr>
            </a:p>
          </p:txBody>
        </p:sp>
        <p:sp>
          <p:nvSpPr>
            <p:cNvPr id="76" name=""/>
            <p:cNvSpPr/>
            <p:nvPr/>
          </p:nvSpPr>
          <p:spPr>
            <a:xfrm>
              <a:off x="7970760" y="3701880"/>
              <a:ext cx="758880" cy="141120"/>
            </a:xfrm>
            <a:prstGeom prst="ellipse">
              <a:avLst/>
            </a:prstGeom>
            <a:solidFill>
              <a:srgbClr val="000090"/>
            </a:solidFill>
            <a:ln w="0">
              <a:noFill/>
            </a:ln>
          </p:spPr>
          <p:style>
            <a:lnRef idx="0"/>
            <a:fillRef idx="0"/>
            <a:effectRef idx="0"/>
            <a:fontRef idx="minor"/>
          </p:style>
          <p:txBody>
            <a:bodyPr wrap="none" lIns="102600" rIns="102600" tIns="48960" bIns="48960" anchor="ctr">
              <a:noAutofit/>
            </a:bodyPr>
            <a:p>
              <a:endParaRPr b="0" lang="en-US" sz="2400" strike="noStrike" u="none">
                <a:solidFill>
                  <a:srgbClr val="ffffff"/>
                </a:solidFill>
                <a:effectLst/>
                <a:uFillTx/>
                <a:latin typeface="Frutiger 45 Light"/>
              </a:endParaRPr>
            </a:p>
          </p:txBody>
        </p:sp>
        <p:sp>
          <p:nvSpPr>
            <p:cNvPr id="77" name=""/>
            <p:cNvSpPr/>
            <p:nvPr/>
          </p:nvSpPr>
          <p:spPr>
            <a:xfrm>
              <a:off x="7970760" y="3255840"/>
              <a:ext cx="758880" cy="142560"/>
            </a:xfrm>
            <a:prstGeom prst="ellipse">
              <a:avLst/>
            </a:prstGeom>
            <a:solidFill>
              <a:srgbClr val="000090"/>
            </a:solidFill>
            <a:ln w="0">
              <a:noFill/>
            </a:ln>
          </p:spPr>
          <p:style>
            <a:lnRef idx="0"/>
            <a:fillRef idx="0"/>
            <a:effectRef idx="0"/>
            <a:fontRef idx="minor"/>
          </p:style>
          <p:txBody>
            <a:bodyPr wrap="none" lIns="102600" rIns="102600" tIns="49680" bIns="49680" anchor="ctr">
              <a:noAutofit/>
            </a:bodyPr>
            <a:p>
              <a:endParaRPr b="0" lang="en-US" sz="2400" strike="noStrike" u="none">
                <a:solidFill>
                  <a:srgbClr val="ffffff"/>
                </a:solidFill>
                <a:effectLst/>
                <a:uFillTx/>
                <a:latin typeface="Frutiger 45 Light"/>
              </a:endParaRPr>
            </a:p>
          </p:txBody>
        </p:sp>
        <p:grpSp>
          <p:nvGrpSpPr>
            <p:cNvPr id="78" name=""/>
            <p:cNvGrpSpPr/>
            <p:nvPr/>
          </p:nvGrpSpPr>
          <p:grpSpPr>
            <a:xfrm>
              <a:off x="8118000" y="3273120"/>
              <a:ext cx="466200" cy="106560"/>
              <a:chOff x="8118000" y="3273120"/>
              <a:chExt cx="466200" cy="106560"/>
            </a:xfrm>
          </p:grpSpPr>
          <p:grpSp>
            <p:nvGrpSpPr>
              <p:cNvPr id="79" name=""/>
              <p:cNvGrpSpPr/>
              <p:nvPr/>
            </p:nvGrpSpPr>
            <p:grpSpPr>
              <a:xfrm>
                <a:off x="8118000" y="3273120"/>
                <a:ext cx="466200" cy="106560"/>
                <a:chOff x="8118000" y="3273120"/>
                <a:chExt cx="466200" cy="106560"/>
              </a:xfrm>
            </p:grpSpPr>
            <p:sp>
              <p:nvSpPr>
                <p:cNvPr id="80" name=""/>
                <p:cNvSpPr/>
                <p:nvPr/>
              </p:nvSpPr>
              <p:spPr>
                <a:xfrm>
                  <a:off x="8118000" y="3273120"/>
                  <a:ext cx="200520" cy="38880"/>
                </a:xfrm>
                <a:custGeom>
                  <a:avLst/>
                  <a:gdLst/>
                  <a:ahLst/>
                  <a:rect l="l" t="t" r="r" b="b"/>
                  <a:pathLst>
                    <a:path w="87" h="22">
                      <a:moveTo>
                        <a:pt x="0" y="5"/>
                      </a:moveTo>
                      <a:lnTo>
                        <a:pt x="21" y="0"/>
                      </a:lnTo>
                      <a:lnTo>
                        <a:pt x="66" y="12"/>
                      </a:lnTo>
                      <a:lnTo>
                        <a:pt x="86" y="8"/>
                      </a:lnTo>
                      <a:lnTo>
                        <a:pt x="81" y="21"/>
                      </a:lnTo>
                      <a:lnTo>
                        <a:pt x="21" y="21"/>
                      </a:lnTo>
                      <a:lnTo>
                        <a:pt x="48" y="17"/>
                      </a:lnTo>
                      <a:lnTo>
                        <a:pt x="0" y="5"/>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81" name=""/>
                <p:cNvSpPr/>
                <p:nvPr/>
              </p:nvSpPr>
              <p:spPr>
                <a:xfrm>
                  <a:off x="8118000" y="3273120"/>
                  <a:ext cx="200520" cy="38880"/>
                </a:xfrm>
                <a:custGeom>
                  <a:avLst/>
                  <a:gdLst/>
                  <a:ahLst/>
                  <a:rect l="l" t="t" r="r" b="b"/>
                  <a:pathLst>
                    <a:path w="87" h="22">
                      <a:moveTo>
                        <a:pt x="0" y="5"/>
                      </a:moveTo>
                      <a:lnTo>
                        <a:pt x="21" y="0"/>
                      </a:lnTo>
                      <a:lnTo>
                        <a:pt x="66" y="12"/>
                      </a:lnTo>
                      <a:lnTo>
                        <a:pt x="86" y="8"/>
                      </a:lnTo>
                      <a:lnTo>
                        <a:pt x="81" y="21"/>
                      </a:lnTo>
                      <a:lnTo>
                        <a:pt x="21" y="21"/>
                      </a:lnTo>
                      <a:lnTo>
                        <a:pt x="48" y="17"/>
                      </a:lnTo>
                      <a:lnTo>
                        <a:pt x="0" y="5"/>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82" name=""/>
                <p:cNvSpPr/>
                <p:nvPr/>
              </p:nvSpPr>
              <p:spPr>
                <a:xfrm>
                  <a:off x="8373960" y="3340800"/>
                  <a:ext cx="210240" cy="38880"/>
                </a:xfrm>
                <a:custGeom>
                  <a:avLst/>
                  <a:gdLst/>
                  <a:ahLst/>
                  <a:rect l="l" t="t" r="r" b="b"/>
                  <a:pathLst>
                    <a:path w="91" h="22">
                      <a:moveTo>
                        <a:pt x="90" y="16"/>
                      </a:moveTo>
                      <a:lnTo>
                        <a:pt x="69" y="21"/>
                      </a:lnTo>
                      <a:lnTo>
                        <a:pt x="21" y="10"/>
                      </a:lnTo>
                      <a:lnTo>
                        <a:pt x="0" y="16"/>
                      </a:lnTo>
                      <a:lnTo>
                        <a:pt x="7" y="0"/>
                      </a:lnTo>
                      <a:lnTo>
                        <a:pt x="69" y="0"/>
                      </a:lnTo>
                      <a:lnTo>
                        <a:pt x="46" y="7"/>
                      </a:lnTo>
                      <a:lnTo>
                        <a:pt x="90" y="16"/>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83" name=""/>
                <p:cNvSpPr/>
                <p:nvPr/>
              </p:nvSpPr>
              <p:spPr>
                <a:xfrm>
                  <a:off x="8373960" y="3340800"/>
                  <a:ext cx="210240" cy="38880"/>
                </a:xfrm>
                <a:custGeom>
                  <a:avLst/>
                  <a:gdLst/>
                  <a:ahLst/>
                  <a:rect l="l" t="t" r="r" b="b"/>
                  <a:pathLst>
                    <a:path w="91" h="22">
                      <a:moveTo>
                        <a:pt x="90" y="16"/>
                      </a:moveTo>
                      <a:lnTo>
                        <a:pt x="69" y="21"/>
                      </a:lnTo>
                      <a:lnTo>
                        <a:pt x="21" y="10"/>
                      </a:lnTo>
                      <a:lnTo>
                        <a:pt x="0" y="16"/>
                      </a:lnTo>
                      <a:lnTo>
                        <a:pt x="7" y="0"/>
                      </a:lnTo>
                      <a:lnTo>
                        <a:pt x="69" y="0"/>
                      </a:lnTo>
                      <a:lnTo>
                        <a:pt x="46" y="7"/>
                      </a:lnTo>
                      <a:lnTo>
                        <a:pt x="90" y="16"/>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grpSp>
          <p:grpSp>
            <p:nvGrpSpPr>
              <p:cNvPr id="84" name=""/>
              <p:cNvGrpSpPr/>
              <p:nvPr/>
            </p:nvGrpSpPr>
            <p:grpSpPr>
              <a:xfrm>
                <a:off x="8129520" y="3273120"/>
                <a:ext cx="438480" cy="100800"/>
                <a:chOff x="8129520" y="3273120"/>
                <a:chExt cx="438480" cy="100800"/>
              </a:xfrm>
            </p:grpSpPr>
            <p:sp>
              <p:nvSpPr>
                <p:cNvPr id="85" name=""/>
                <p:cNvSpPr/>
                <p:nvPr/>
              </p:nvSpPr>
              <p:spPr>
                <a:xfrm>
                  <a:off x="8355600" y="3273120"/>
                  <a:ext cx="212400" cy="38880"/>
                </a:xfrm>
                <a:custGeom>
                  <a:avLst/>
                  <a:gdLst/>
                  <a:ahLst/>
                  <a:rect l="l" t="t" r="r" b="b"/>
                  <a:pathLst>
                    <a:path w="92" h="22">
                      <a:moveTo>
                        <a:pt x="0" y="17"/>
                      </a:moveTo>
                      <a:lnTo>
                        <a:pt x="22" y="21"/>
                      </a:lnTo>
                      <a:lnTo>
                        <a:pt x="68" y="8"/>
                      </a:lnTo>
                      <a:lnTo>
                        <a:pt x="91" y="12"/>
                      </a:lnTo>
                      <a:lnTo>
                        <a:pt x="82" y="0"/>
                      </a:lnTo>
                      <a:lnTo>
                        <a:pt x="22" y="0"/>
                      </a:lnTo>
                      <a:lnTo>
                        <a:pt x="52" y="5"/>
                      </a:lnTo>
                      <a:lnTo>
                        <a:pt x="0" y="17"/>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86" name=""/>
                <p:cNvSpPr/>
                <p:nvPr/>
              </p:nvSpPr>
              <p:spPr>
                <a:xfrm>
                  <a:off x="8355600" y="3273120"/>
                  <a:ext cx="212400" cy="38880"/>
                </a:xfrm>
                <a:custGeom>
                  <a:avLst/>
                  <a:gdLst/>
                  <a:ahLst/>
                  <a:rect l="l" t="t" r="r" b="b"/>
                  <a:pathLst>
                    <a:path w="92" h="22">
                      <a:moveTo>
                        <a:pt x="0" y="17"/>
                      </a:moveTo>
                      <a:lnTo>
                        <a:pt x="22" y="21"/>
                      </a:lnTo>
                      <a:lnTo>
                        <a:pt x="68" y="8"/>
                      </a:lnTo>
                      <a:lnTo>
                        <a:pt x="91" y="12"/>
                      </a:lnTo>
                      <a:lnTo>
                        <a:pt x="82" y="0"/>
                      </a:lnTo>
                      <a:lnTo>
                        <a:pt x="22" y="0"/>
                      </a:lnTo>
                      <a:lnTo>
                        <a:pt x="52" y="5"/>
                      </a:lnTo>
                      <a:lnTo>
                        <a:pt x="0" y="17"/>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87" name=""/>
                <p:cNvSpPr/>
                <p:nvPr/>
              </p:nvSpPr>
              <p:spPr>
                <a:xfrm>
                  <a:off x="8129520" y="3335040"/>
                  <a:ext cx="200520" cy="38880"/>
                </a:xfrm>
                <a:custGeom>
                  <a:avLst/>
                  <a:gdLst/>
                  <a:ahLst/>
                  <a:rect l="l" t="t" r="r" b="b"/>
                  <a:pathLst>
                    <a:path w="87" h="22">
                      <a:moveTo>
                        <a:pt x="86" y="4"/>
                      </a:moveTo>
                      <a:lnTo>
                        <a:pt x="66" y="0"/>
                      </a:lnTo>
                      <a:lnTo>
                        <a:pt x="21" y="12"/>
                      </a:lnTo>
                      <a:lnTo>
                        <a:pt x="0" y="9"/>
                      </a:lnTo>
                      <a:lnTo>
                        <a:pt x="7" y="21"/>
                      </a:lnTo>
                      <a:lnTo>
                        <a:pt x="66" y="21"/>
                      </a:lnTo>
                      <a:lnTo>
                        <a:pt x="39" y="17"/>
                      </a:lnTo>
                      <a:lnTo>
                        <a:pt x="86" y="4"/>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sp>
              <p:nvSpPr>
                <p:cNvPr id="88" name=""/>
                <p:cNvSpPr/>
                <p:nvPr/>
              </p:nvSpPr>
              <p:spPr>
                <a:xfrm>
                  <a:off x="8129520" y="3335040"/>
                  <a:ext cx="200520" cy="38880"/>
                </a:xfrm>
                <a:custGeom>
                  <a:avLst/>
                  <a:gdLst/>
                  <a:ahLst/>
                  <a:rect l="l" t="t" r="r" b="b"/>
                  <a:pathLst>
                    <a:path w="87" h="22">
                      <a:moveTo>
                        <a:pt x="86" y="4"/>
                      </a:moveTo>
                      <a:lnTo>
                        <a:pt x="66" y="0"/>
                      </a:lnTo>
                      <a:lnTo>
                        <a:pt x="21" y="12"/>
                      </a:lnTo>
                      <a:lnTo>
                        <a:pt x="0" y="9"/>
                      </a:lnTo>
                      <a:lnTo>
                        <a:pt x="7" y="21"/>
                      </a:lnTo>
                      <a:lnTo>
                        <a:pt x="66" y="21"/>
                      </a:lnTo>
                      <a:lnTo>
                        <a:pt x="39" y="17"/>
                      </a:lnTo>
                      <a:lnTo>
                        <a:pt x="86" y="4"/>
                      </a:lnTo>
                    </a:path>
                  </a:pathLst>
                </a:custGeom>
                <a:solidFill>
                  <a:srgbClr val="ffffff"/>
                </a:solidFill>
                <a:ln w="0">
                  <a:noFill/>
                </a:ln>
              </p:spPr>
              <p:style>
                <a:lnRef idx="0"/>
                <a:fillRef idx="0"/>
                <a:effectRef idx="0"/>
                <a:fontRef idx="minor"/>
              </p:style>
              <p:txBody>
                <a:bodyPr wrap="none" lIns="102600" rIns="102600" tIns="-12240" bIns="-12240" anchor="ctr">
                  <a:noAutofit/>
                </a:bodyPr>
                <a:p>
                  <a:endParaRPr b="0" lang="en-US" sz="2400" strike="noStrike" u="none">
                    <a:solidFill>
                      <a:srgbClr val="ffffff"/>
                    </a:solidFill>
                    <a:effectLst/>
                    <a:uFillTx/>
                    <a:latin typeface="Frutiger 45 Light"/>
                  </a:endParaRPr>
                </a:p>
              </p:txBody>
            </p:sp>
          </p:grpSp>
        </p:grpSp>
        <p:sp>
          <p:nvSpPr>
            <p:cNvPr id="89" name=""/>
            <p:cNvSpPr/>
            <p:nvPr/>
          </p:nvSpPr>
          <p:spPr>
            <a:xfrm>
              <a:off x="8017920" y="3400920"/>
              <a:ext cx="647640" cy="413640"/>
            </a:xfrm>
            <a:custGeom>
              <a:avLst/>
              <a:gdLst/>
              <a:ahLst/>
              <a:rect l="l" t="t" r="r" b="b"/>
              <a:pathLst>
                <a:path w="279" h="232">
                  <a:moveTo>
                    <a:pt x="42" y="0"/>
                  </a:moveTo>
                  <a:lnTo>
                    <a:pt x="42" y="27"/>
                  </a:lnTo>
                  <a:lnTo>
                    <a:pt x="105" y="27"/>
                  </a:lnTo>
                  <a:lnTo>
                    <a:pt x="140" y="90"/>
                  </a:lnTo>
                  <a:lnTo>
                    <a:pt x="174" y="27"/>
                  </a:lnTo>
                  <a:lnTo>
                    <a:pt x="238" y="27"/>
                  </a:lnTo>
                  <a:lnTo>
                    <a:pt x="238" y="0"/>
                  </a:lnTo>
                  <a:lnTo>
                    <a:pt x="278" y="35"/>
                  </a:lnTo>
                  <a:lnTo>
                    <a:pt x="238" y="70"/>
                  </a:lnTo>
                  <a:lnTo>
                    <a:pt x="238" y="47"/>
                  </a:lnTo>
                  <a:lnTo>
                    <a:pt x="192" y="47"/>
                  </a:lnTo>
                  <a:lnTo>
                    <a:pt x="153" y="116"/>
                  </a:lnTo>
                  <a:lnTo>
                    <a:pt x="192" y="187"/>
                  </a:lnTo>
                  <a:lnTo>
                    <a:pt x="238" y="187"/>
                  </a:lnTo>
                  <a:lnTo>
                    <a:pt x="238" y="159"/>
                  </a:lnTo>
                  <a:lnTo>
                    <a:pt x="278" y="196"/>
                  </a:lnTo>
                  <a:lnTo>
                    <a:pt x="238" y="231"/>
                  </a:lnTo>
                  <a:lnTo>
                    <a:pt x="238" y="205"/>
                  </a:lnTo>
                  <a:lnTo>
                    <a:pt x="174" y="205"/>
                  </a:lnTo>
                  <a:lnTo>
                    <a:pt x="140" y="140"/>
                  </a:lnTo>
                  <a:lnTo>
                    <a:pt x="105" y="205"/>
                  </a:lnTo>
                  <a:lnTo>
                    <a:pt x="42" y="205"/>
                  </a:lnTo>
                  <a:lnTo>
                    <a:pt x="42" y="230"/>
                  </a:lnTo>
                  <a:lnTo>
                    <a:pt x="0" y="196"/>
                  </a:lnTo>
                  <a:lnTo>
                    <a:pt x="42" y="159"/>
                  </a:lnTo>
                  <a:lnTo>
                    <a:pt x="42" y="187"/>
                  </a:lnTo>
                  <a:lnTo>
                    <a:pt x="86" y="187"/>
                  </a:lnTo>
                  <a:lnTo>
                    <a:pt x="125" y="116"/>
                  </a:lnTo>
                  <a:lnTo>
                    <a:pt x="86" y="47"/>
                  </a:lnTo>
                  <a:lnTo>
                    <a:pt x="42" y="47"/>
                  </a:lnTo>
                  <a:lnTo>
                    <a:pt x="42" y="70"/>
                  </a:lnTo>
                  <a:lnTo>
                    <a:pt x="0" y="35"/>
                  </a:lnTo>
                  <a:lnTo>
                    <a:pt x="42" y="0"/>
                  </a:lnTo>
                </a:path>
              </a:pathLst>
            </a:custGeom>
            <a:solidFill>
              <a:srgbClr val="ffffff"/>
            </a:solidFill>
            <a:ln w="0">
              <a:noFill/>
            </a:ln>
          </p:spPr>
          <p:style>
            <a:lnRef idx="0"/>
            <a:fillRef idx="0"/>
            <a:effectRef idx="0"/>
            <a:fontRef idx="minor"/>
          </p:style>
          <p:txBody>
            <a:bodyPr wrap="none" lIns="102600" rIns="102600" tIns="51120" bIns="51120" anchor="ctr">
              <a:noAutofit/>
            </a:bodyPr>
            <a:p>
              <a:endParaRPr b="0" lang="en-US" sz="2400" strike="noStrike" u="none">
                <a:solidFill>
                  <a:srgbClr val="ffffff"/>
                </a:solidFill>
                <a:effectLst/>
                <a:uFillTx/>
                <a:latin typeface="Frutiger 45 Light"/>
              </a:endParaRPr>
            </a:p>
          </p:txBody>
        </p:sp>
      </p:grpSp>
      <p:sp>
        <p:nvSpPr>
          <p:cNvPr id="90" name=""/>
          <p:cNvSpPr/>
          <p:nvPr/>
        </p:nvSpPr>
        <p:spPr>
          <a:xfrm>
            <a:off x="857160" y="1295280"/>
            <a:ext cx="8056800" cy="1018080"/>
          </a:xfrm>
          <a:prstGeom prst="rect">
            <a:avLst/>
          </a:prstGeom>
          <a:noFill/>
          <a:ln w="0">
            <a:noFill/>
          </a:ln>
        </p:spPr>
        <p:style>
          <a:lnRef idx="0"/>
          <a:fillRef idx="0"/>
          <a:effectRef idx="0"/>
          <a:fontRef idx="minor"/>
        </p:style>
        <p:txBody>
          <a:bodyPr lIns="102960" rIns="102960" tIns="51480" bIns="51480" anchor="t">
            <a:spAutoFit/>
          </a:bodyPr>
          <a:p>
            <a:pPr>
              <a:lnSpc>
                <a:spcPct val="100000"/>
              </a:lnSpc>
              <a:spcBef>
                <a:spcPts val="550"/>
              </a:spcBef>
              <a:spcAft>
                <a:spcPts val="1375"/>
              </a:spcAft>
              <a:tabLst>
                <a:tab algn="l" pos="0"/>
                <a:tab algn="l" pos="1028880"/>
                <a:tab algn="l" pos="2057400"/>
                <a:tab algn="l" pos="3086280"/>
                <a:tab algn="l" pos="4114800"/>
                <a:tab algn="l" pos="5143680"/>
                <a:tab algn="l" pos="6172200"/>
                <a:tab algn="l" pos="7201080"/>
                <a:tab algn="l" pos="8229600"/>
                <a:tab algn="l" pos="9258480"/>
                <a:tab algn="l" pos="10287000"/>
              </a:tabLst>
            </a:pPr>
            <a:r>
              <a:rPr b="0" lang="en-US" sz="2200" strike="noStrike" u="none">
                <a:solidFill>
                  <a:srgbClr val="ffffff"/>
                </a:solidFill>
                <a:effectLst/>
                <a:uFillTx/>
                <a:latin typeface="Tahoma"/>
              </a:rPr>
              <a:t>EBS provides lambdas or wavelengths on an inter-city basis</a:t>
            </a:r>
            <a:endParaRPr b="0" lang="en-US" sz="2200" strike="noStrike" u="none">
              <a:solidFill>
                <a:srgbClr val="ffffff"/>
              </a:solidFill>
              <a:effectLst/>
              <a:uFillTx/>
              <a:latin typeface="Frutiger 45 Light"/>
            </a:endParaRPr>
          </a:p>
          <a:p>
            <a:pPr>
              <a:lnSpc>
                <a:spcPct val="100000"/>
              </a:lnSpc>
              <a:spcBef>
                <a:spcPts val="550"/>
              </a:spcBef>
              <a:spcAft>
                <a:spcPts val="1375"/>
              </a:spcAft>
              <a:buClr>
                <a:srgbClr val="ffffff"/>
              </a:buClr>
              <a:buSzPct val="75000"/>
              <a:buFont typeface="Tahoma"/>
              <a:buChar char="•"/>
              <a:tabLst>
                <a:tab algn="l" pos="1028880"/>
                <a:tab algn="l" pos="2057400"/>
                <a:tab algn="l" pos="3086280"/>
                <a:tab algn="l" pos="4114800"/>
                <a:tab algn="l" pos="5143680"/>
                <a:tab algn="l" pos="6172200"/>
                <a:tab algn="l" pos="7201080"/>
                <a:tab algn="l" pos="8229600"/>
                <a:tab algn="l" pos="9258480"/>
                <a:tab algn="l" pos="10287000"/>
              </a:tabLst>
            </a:pPr>
            <a:r>
              <a:rPr b="0" lang="en-US" sz="2200" strike="noStrike" u="none">
                <a:solidFill>
                  <a:srgbClr val="ffffff"/>
                </a:solidFill>
                <a:effectLst/>
                <a:uFillTx/>
                <a:latin typeface="Tahoma"/>
              </a:rPr>
              <a:t>  DW-12 (OC-12) &amp; DW-48 (OC-48) are available today!</a:t>
            </a:r>
            <a:endParaRPr b="0" lang="en-US" sz="2200" strike="noStrike" u="none">
              <a:solidFill>
                <a:srgbClr val="ffffff"/>
              </a:solidFill>
              <a:effectLst/>
              <a:uFillTx/>
              <a:latin typeface="Frutiger 45 Light"/>
            </a:endParaRPr>
          </a:p>
        </p:txBody>
      </p:sp>
      <p:sp>
        <p:nvSpPr>
          <p:cNvPr id="91" name=""/>
          <p:cNvSpPr/>
          <p:nvPr/>
        </p:nvSpPr>
        <p:spPr>
          <a:xfrm>
            <a:off x="857160" y="4370400"/>
            <a:ext cx="8056800" cy="1623600"/>
          </a:xfrm>
          <a:prstGeom prst="rect">
            <a:avLst/>
          </a:prstGeom>
          <a:noFill/>
          <a:ln w="0">
            <a:noFill/>
          </a:ln>
        </p:spPr>
        <p:style>
          <a:lnRef idx="0"/>
          <a:fillRef idx="0"/>
          <a:effectRef idx="0"/>
          <a:fontRef idx="minor"/>
        </p:style>
        <p:txBody>
          <a:bodyPr lIns="102960" rIns="102960" tIns="51480" bIns="51480" anchor="t">
            <a:spAutoFit/>
          </a:bodyPr>
          <a:p>
            <a:pPr>
              <a:lnSpc>
                <a:spcPct val="70000"/>
              </a:lnSpc>
              <a:spcBef>
                <a:spcPts val="499"/>
              </a:spcBef>
              <a:spcAft>
                <a:spcPts val="1250"/>
              </a:spcAft>
              <a:tabLst>
                <a:tab algn="l" pos="0"/>
                <a:tab algn="l" pos="1028880"/>
                <a:tab algn="l" pos="2057400"/>
                <a:tab algn="l" pos="3086280"/>
                <a:tab algn="l" pos="4114800"/>
                <a:tab algn="l" pos="5143680"/>
                <a:tab algn="l" pos="6172200"/>
                <a:tab algn="l" pos="7201080"/>
                <a:tab algn="l" pos="8229600"/>
                <a:tab algn="l" pos="9258480"/>
                <a:tab algn="l" pos="10287000"/>
              </a:tabLst>
            </a:pPr>
            <a:r>
              <a:rPr b="0" lang="en-US" sz="2000" strike="noStrike" u="none">
                <a:solidFill>
                  <a:srgbClr val="ffffff"/>
                </a:solidFill>
                <a:effectLst/>
                <a:uFillTx/>
                <a:latin typeface="Tahoma"/>
              </a:rPr>
              <a:t>Applications include:</a:t>
            </a:r>
            <a:endParaRPr b="0" lang="en-US" sz="2000" strike="noStrike" u="none">
              <a:solidFill>
                <a:srgbClr val="ffffff"/>
              </a:solidFill>
              <a:effectLst/>
              <a:uFillTx/>
              <a:latin typeface="Frutiger 45 Light"/>
            </a:endParaRPr>
          </a:p>
          <a:p>
            <a:pPr>
              <a:lnSpc>
                <a:spcPct val="70000"/>
              </a:lnSpc>
              <a:spcBef>
                <a:spcPts val="499"/>
              </a:spcBef>
              <a:spcAft>
                <a:spcPts val="1250"/>
              </a:spcAft>
              <a:tabLst>
                <a:tab algn="l" pos="0"/>
                <a:tab algn="l" pos="1028880"/>
                <a:tab algn="l" pos="2057400"/>
                <a:tab algn="l" pos="3086280"/>
                <a:tab algn="l" pos="4114800"/>
                <a:tab algn="l" pos="5143680"/>
                <a:tab algn="l" pos="6172200"/>
                <a:tab algn="l" pos="7201080"/>
                <a:tab algn="l" pos="8229600"/>
                <a:tab algn="l" pos="9258480"/>
                <a:tab algn="l" pos="10287000"/>
              </a:tabLst>
            </a:pPr>
            <a:r>
              <a:rPr b="0" lang="en-US" sz="2000" strike="noStrike" u="none">
                <a:solidFill>
                  <a:srgbClr val="ffffff"/>
                </a:solidFill>
                <a:effectLst/>
                <a:uFillTx/>
                <a:latin typeface="Tahoma"/>
              </a:rPr>
              <a:t> - Rapid network expansion into new cities</a:t>
            </a:r>
            <a:endParaRPr b="0" lang="en-US" sz="2000" strike="noStrike" u="none">
              <a:solidFill>
                <a:srgbClr val="ffffff"/>
              </a:solidFill>
              <a:effectLst/>
              <a:uFillTx/>
              <a:latin typeface="Frutiger 45 Light"/>
            </a:endParaRPr>
          </a:p>
          <a:p>
            <a:pPr>
              <a:lnSpc>
                <a:spcPct val="70000"/>
              </a:lnSpc>
              <a:spcBef>
                <a:spcPts val="499"/>
              </a:spcBef>
              <a:spcAft>
                <a:spcPts val="1250"/>
              </a:spcAft>
              <a:tabLst>
                <a:tab algn="l" pos="0"/>
                <a:tab algn="l" pos="1028880"/>
                <a:tab algn="l" pos="2057400"/>
                <a:tab algn="l" pos="3086280"/>
                <a:tab algn="l" pos="4114800"/>
                <a:tab algn="l" pos="5143680"/>
                <a:tab algn="l" pos="6172200"/>
                <a:tab algn="l" pos="7201080"/>
                <a:tab algn="l" pos="8229600"/>
                <a:tab algn="l" pos="9258480"/>
                <a:tab algn="l" pos="10287000"/>
              </a:tabLst>
            </a:pPr>
            <a:r>
              <a:rPr b="0" lang="en-US" sz="2000" strike="noStrike" u="none">
                <a:solidFill>
                  <a:srgbClr val="ffffff"/>
                </a:solidFill>
                <a:effectLst/>
                <a:uFillTx/>
                <a:latin typeface="Tahoma"/>
              </a:rPr>
              <a:t> - Close a SONET ring or provide network diversity</a:t>
            </a:r>
            <a:endParaRPr b="0" lang="en-US" sz="2000" strike="noStrike" u="none">
              <a:solidFill>
                <a:srgbClr val="ffffff"/>
              </a:solidFill>
              <a:effectLst/>
              <a:uFillTx/>
              <a:latin typeface="Frutiger 45 Light"/>
            </a:endParaRPr>
          </a:p>
          <a:p>
            <a:pPr>
              <a:lnSpc>
                <a:spcPct val="70000"/>
              </a:lnSpc>
              <a:spcBef>
                <a:spcPts val="499"/>
              </a:spcBef>
              <a:spcAft>
                <a:spcPts val="1250"/>
              </a:spcAft>
              <a:tabLst>
                <a:tab algn="l" pos="0"/>
                <a:tab algn="l" pos="1028880"/>
                <a:tab algn="l" pos="2057400"/>
                <a:tab algn="l" pos="3086280"/>
                <a:tab algn="l" pos="4114800"/>
                <a:tab algn="l" pos="5143680"/>
                <a:tab algn="l" pos="6172200"/>
                <a:tab algn="l" pos="7201080"/>
                <a:tab algn="l" pos="8229600"/>
                <a:tab algn="l" pos="9258480"/>
                <a:tab algn="l" pos="10287000"/>
              </a:tabLst>
            </a:pPr>
            <a:r>
              <a:rPr b="0" lang="en-US" sz="2000" strike="noStrike" u="none">
                <a:solidFill>
                  <a:srgbClr val="ffffff"/>
                </a:solidFill>
                <a:effectLst/>
                <a:uFillTx/>
                <a:latin typeface="Tahoma"/>
              </a:rPr>
              <a:t> - Ultra low-cost transport for IP applications</a:t>
            </a:r>
            <a:endParaRPr b="0" lang="en-US" sz="20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2" name=""/>
          <p:cNvSpPr/>
          <p:nvPr/>
        </p:nvSpPr>
        <p:spPr>
          <a:xfrm>
            <a:off x="901800" y="264960"/>
            <a:ext cx="6910200" cy="53352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Frutiger 45 Light"/>
              </a:rPr>
              <a:t> </a:t>
            </a:r>
            <a:endParaRPr b="0" lang="en-US" sz="4000" strike="noStrike" u="none">
              <a:solidFill>
                <a:srgbClr val="ffffff"/>
              </a:solidFill>
              <a:effectLst/>
              <a:uFillTx/>
              <a:latin typeface="Frutiger 45 Light"/>
            </a:endParaRPr>
          </a:p>
        </p:txBody>
      </p:sp>
      <p:sp>
        <p:nvSpPr>
          <p:cNvPr id="93" name=""/>
          <p:cNvSpPr/>
          <p:nvPr/>
        </p:nvSpPr>
        <p:spPr>
          <a:xfrm>
            <a:off x="826920" y="914400"/>
            <a:ext cx="7479000" cy="4952880"/>
          </a:xfrm>
          <a:prstGeom prst="rect">
            <a:avLst/>
          </a:prstGeom>
          <a:noFill/>
          <a:ln w="0">
            <a:noFill/>
          </a:ln>
        </p:spPr>
        <p:style>
          <a:lnRef idx="0"/>
          <a:fillRef idx="0"/>
          <a:effectRef idx="0"/>
          <a:fontRef idx="minor"/>
        </p:style>
        <p:txBody>
          <a:bodyPr lIns="81360" rIns="81360" tIns="40680" bIns="40680" anchor="t">
            <a:normAutofit/>
          </a:bodyPr>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will pre-provision local loops with CLECs and Carrier Hotels </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Customer order is followed up with Firm Order Confirmation including CLLI Code of A and Z location and LOA CFA.</a:t>
            </a:r>
            <a:endParaRPr b="0" lang="en-US" sz="2800" strike="noStrike" u="none">
              <a:solidFill>
                <a:srgbClr val="ffffff"/>
              </a:solidFill>
              <a:effectLst/>
              <a:uFillTx/>
              <a:latin typeface="Frutiger 45 Light"/>
            </a:endParaRPr>
          </a:p>
          <a:p>
            <a:pPr marL="343080" indent="-343080">
              <a:spcBef>
                <a:spcPts val="2449"/>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commitment to real time provisioning will allow for end user satisfaction and superior end user product offerings.</a:t>
            </a:r>
            <a:endParaRPr b="0" lang="en-US" sz="2800" strike="noStrike" u="none">
              <a:solidFill>
                <a:srgbClr val="ffffff"/>
              </a:solidFill>
              <a:effectLst/>
              <a:uFillTx/>
              <a:latin typeface="Frutiger 45 Light"/>
            </a:endParaRPr>
          </a:p>
        </p:txBody>
      </p:sp>
      <p:sp>
        <p:nvSpPr>
          <p:cNvPr id="94" name=""/>
          <p:cNvSpPr/>
          <p:nvPr/>
        </p:nvSpPr>
        <p:spPr>
          <a:xfrm>
            <a:off x="0" y="76320"/>
            <a:ext cx="9144000" cy="790560"/>
          </a:xfrm>
          <a:prstGeom prst="rect">
            <a:avLst/>
          </a:prstGeom>
          <a:noFill/>
          <a:ln w="0">
            <a:noFill/>
          </a:ln>
        </p:spPr>
        <p:style>
          <a:lnRef idx="0"/>
          <a:fillRef idx="0"/>
          <a:effectRef idx="0"/>
          <a:fontRef idx="minor"/>
        </p:style>
        <p:txBody>
          <a:bodyPr lIns="102960" rIns="102960" tIns="51480" bIns="5148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Provisioning</a:t>
            </a:r>
            <a:endParaRPr b="0" lang="en-US" sz="40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5" name=""/>
          <p:cNvSpPr/>
          <p:nvPr/>
        </p:nvSpPr>
        <p:spPr>
          <a:xfrm>
            <a:off x="938160" y="542880"/>
            <a:ext cx="6910560" cy="101592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Customer Control</a:t>
            </a:r>
            <a:endParaRPr b="0" lang="en-US" sz="4000" strike="noStrike" u="none">
              <a:solidFill>
                <a:srgbClr val="ffffff"/>
              </a:solidFill>
              <a:effectLst/>
              <a:uFillTx/>
              <a:latin typeface="Frutiger 45 Light"/>
            </a:endParaRPr>
          </a:p>
        </p:txBody>
      </p:sp>
      <p:sp>
        <p:nvSpPr>
          <p:cNvPr id="96" name=""/>
          <p:cNvSpPr/>
          <p:nvPr/>
        </p:nvSpPr>
        <p:spPr>
          <a:xfrm>
            <a:off x="685800" y="1762200"/>
            <a:ext cx="7772400" cy="3659040"/>
          </a:xfrm>
          <a:prstGeom prst="rect">
            <a:avLst/>
          </a:prstGeom>
          <a:noFill/>
          <a:ln w="0">
            <a:noFill/>
          </a:ln>
        </p:spPr>
        <p:style>
          <a:lnRef idx="0"/>
          <a:fillRef idx="0"/>
          <a:effectRef idx="0"/>
          <a:fontRef idx="minor"/>
        </p:style>
        <p:txBody>
          <a:bodyPr lIns="81360" rIns="81360" tIns="40680" bIns="40680" anchor="t">
            <a:normAutofit lnSpcReduction="9999"/>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is developing an on line provisioning and network availability system.</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Existing customers will access a web page that will generate LOA CFA to on net locations within minutes.</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Customers can focus on marketing their services instead of managing their capacity vendor.</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7" name=""/>
          <p:cNvSpPr/>
          <p:nvPr/>
        </p:nvSpPr>
        <p:spPr>
          <a:xfrm>
            <a:off x="1166760" y="542880"/>
            <a:ext cx="6910560" cy="1015920"/>
          </a:xfrm>
          <a:prstGeom prst="rect">
            <a:avLst/>
          </a:prstGeom>
          <a:noFill/>
          <a:ln w="0">
            <a:noFill/>
          </a:ln>
        </p:spPr>
        <p:style>
          <a:lnRef idx="0"/>
          <a:fillRef idx="0"/>
          <a:effectRef idx="0"/>
          <a:fontRef idx="minor"/>
        </p:style>
        <p:txBody>
          <a:bodyPr lIns="81360" rIns="81360" tIns="40680" bIns="406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00"/>
                </a:solidFill>
                <a:effectLst/>
                <a:uFillTx/>
                <a:latin typeface="Frutiger 45 Light"/>
              </a:rPr>
              <a:t>Initial On Net Routes</a:t>
            </a:r>
            <a:endParaRPr b="0" lang="en-US" sz="4000" strike="noStrike" u="none">
              <a:solidFill>
                <a:srgbClr val="ffffff"/>
              </a:solidFill>
              <a:effectLst/>
              <a:uFillTx/>
              <a:latin typeface="Frutiger 45 Light"/>
            </a:endParaRPr>
          </a:p>
        </p:txBody>
      </p:sp>
      <p:sp>
        <p:nvSpPr>
          <p:cNvPr id="98" name=""/>
          <p:cNvSpPr/>
          <p:nvPr/>
        </p:nvSpPr>
        <p:spPr>
          <a:xfrm>
            <a:off x="1166760" y="1762200"/>
            <a:ext cx="7215120" cy="3659040"/>
          </a:xfrm>
          <a:prstGeom prst="rect">
            <a:avLst/>
          </a:prstGeom>
          <a:noFill/>
          <a:ln w="0">
            <a:noFill/>
          </a:ln>
        </p:spPr>
        <p:style>
          <a:lnRef idx="0"/>
          <a:fillRef idx="0"/>
          <a:effectRef idx="0"/>
          <a:fontRef idx="minor"/>
        </p:style>
        <p:txBody>
          <a:bodyPr lIns="81360" rIns="81360" tIns="40680" bIns="40680" anchor="t">
            <a:normAutofit lnSpcReduction="9999"/>
          </a:bodyPr>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The West Coast Ring will include Seattle, Portland, Salt Lake City, Las Vegas and LA.</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The East Coast Ring will include LA, NY, Washington DC, Atlanta and Chicago</a:t>
            </a:r>
            <a:endParaRPr b="0" lang="en-US" sz="2800" strike="noStrike" u="none">
              <a:solidFill>
                <a:srgbClr val="ffffff"/>
              </a:solidFill>
              <a:effectLst/>
              <a:uFillTx/>
              <a:latin typeface="Frutiger 45 Light"/>
            </a:endParaRPr>
          </a:p>
          <a:p>
            <a:pPr marL="343080" indent="-343080">
              <a:spcBef>
                <a:spcPts val="700"/>
              </a:spcBef>
              <a:buClr>
                <a:srgbClr val="ffff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Frutiger 45 Light"/>
              </a:rPr>
              <a:t>EBS holds inventory of additional routes throughout the country.</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659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1999-12-20T16:09:40Z</dcterms:created>
  <dc:creator>shaunessi_lamm</dc:creator>
  <dc:description/>
  <dc:language>en-US</dc:language>
  <cp:lastModifiedBy>erik_simpson</cp:lastModifiedBy>
  <cp:lastPrinted>2000-05-07T22:37:16Z</cp:lastPrinted>
  <dcterms:modified xsi:type="dcterms:W3CDTF">2000-05-31T19:45:33Z</dcterms:modified>
  <cp:revision>26</cp:revision>
  <dc:subject/>
  <dc:title>No Slide Title</dc:title>
</cp:coreProperties>
</file>