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wmf" ContentType="image/x-wmf"/>
  <Override PartName="/ppt/media/image9.wmf" ContentType="image/x-wmf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A4759B5-9DF6-4D19-BC26-740DFDADFCA8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F2845F-8C02-4324-9B5C-E82B8DABF95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9C8033-DA6F-4999-94E0-1D3C0F5EB0A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140680" y="5759280"/>
            <a:ext cx="743040" cy="743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271440" y="6375240"/>
            <a:ext cx="184320" cy="18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711000" y="1625760"/>
            <a:ext cx="7848360" cy="167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Developing an </a:t>
            </a:r>
            <a:br>
              <a:rPr sz="2800"/>
            </a:b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EOL Pricing Algorithm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952880" y="4635000"/>
            <a:ext cx="3988080" cy="12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Robert Lee and Zimin Lu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Research Group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June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0" y="6550200"/>
            <a:ext cx="9144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" name="" descr=""/>
          <p:cNvPicPr/>
          <p:nvPr/>
        </p:nvPicPr>
        <p:blipFill>
          <a:blip r:embed="rId1"/>
          <a:stretch/>
        </p:blipFill>
        <p:spPr>
          <a:xfrm>
            <a:off x="8026560" y="501480"/>
            <a:ext cx="742680" cy="743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"/>
          <p:cNvSpPr/>
          <p:nvPr/>
        </p:nvSpPr>
        <p:spPr>
          <a:xfrm>
            <a:off x="858600" y="4802040"/>
            <a:ext cx="228672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Interval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calculated from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open-close-high-low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 interval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302080" y="4992840"/>
            <a:ext cx="23436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Intraday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possible indicator for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persistence of trends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806400" y="1028880"/>
            <a:ext cx="7327800" cy="3352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8" name=""/>
          <p:cNvSpPr/>
          <p:nvPr/>
        </p:nvSpPr>
        <p:spPr>
          <a:xfrm>
            <a:off x="527400" y="484200"/>
            <a:ext cx="2067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Intraday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B07C21-FD03-4F04-92B0-2A394C410FD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5594760" y="878040"/>
            <a:ext cx="295092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EOL crude trades are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35% internal Enron desks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55% speculators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10 % all others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0" name="" descr=""/>
          <p:cNvPicPr/>
          <p:nvPr/>
        </p:nvPicPr>
        <p:blipFill>
          <a:blip r:embed="rId1"/>
          <a:stretch/>
        </p:blipFill>
        <p:spPr>
          <a:xfrm>
            <a:off x="912960" y="969840"/>
            <a:ext cx="3914640" cy="486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087D65-B956-407E-9FD9-83D90FD5633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666360" y="465120"/>
            <a:ext cx="3192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PRICING ALGORITHM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219680" y="1090440"/>
            <a:ext cx="6928920" cy="222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Goal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Find an algorithm to set price level and bid-ask spread that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maintains a low transaction cost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manages risks of inventory and of adverse selection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150920" y="3773520"/>
            <a:ext cx="792648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Initially, use only data internal to EOL (order arrival rates, volumes, prices,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inventory level).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Later, possibly use price feeds from other markets (e.g., Nymex)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1CB9C7-C9DB-4250-BB18-0B14BA0FA55D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762480" y="353880"/>
            <a:ext cx="1708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Esipov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61400" y="863640"/>
            <a:ext cx="799920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maker running a liquid exchange under VaR and return on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constraints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analytic result for static case (i.e., fixed spread)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can include inventory effects and impact of competition from other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in formulation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can be extended to dynamic case (feedback between price and arrival rate,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e.g., average rate of bid arrivals decreases with decreasing price)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requires numerical solution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DAB144-FDBF-4664-8641-640522AA529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762120" y="353880"/>
            <a:ext cx="1750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O’Hara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62120" y="863640"/>
            <a:ext cx="7880040" cy="311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bid-ask spread decomposed into 3 parts: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1) portion for known limit orders,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2) risk neutral adjustment for expected market orders,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3) risk adjustment for market order and inventory value uncertainty.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allows price adjustment in response to the order flow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solution is a constrained optimization problem of expected utility of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trading profits – solution dependent on market makers utility function.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does not include impact of multiple market-makers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71610E7-79D0-424D-9AE0-3D041F696FBC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313704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1765080" y="4000680"/>
            <a:ext cx="4800600" cy="210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Current model description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EOL performance characteristics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Models to set bid-ask spread and price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95880" y="511200"/>
            <a:ext cx="1865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Scope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243080" y="1004760"/>
            <a:ext cx="715356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Understand dynamics of P&amp;L for current price setting rule (Crude)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Evaluate alternatives for setting bid-ask spread and price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(within this business model)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Evaluate P&amp;L impact of various model changes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457200" y="609480"/>
            <a:ext cx="8305920" cy="80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Current operation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14400" y="1359000"/>
            <a:ext cx="7772400" cy="469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Open 24 hours, with no position limit (may be rebalanced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outside of EOL)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Specify a spread/price move (e.g., 3/1, 4/2, 6/3, 6/4, 8/6, etc.), achieve a set volume before price move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Offers a lower transaction cost than competitors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 buy/sell max volume or less (5000 bbl increments)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Can submit limit orders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Limited trader intervention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Maximum price move without intervention, e.g. $0.50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585326-9937-4984-AF33-B4EC6BFD9CF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"/>
          <p:cNvSpPr/>
          <p:nvPr/>
        </p:nvSpPr>
        <p:spPr>
          <a:xfrm>
            <a:off x="1101600" y="1144440"/>
            <a:ext cx="96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4/2 rule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730440" y="2033640"/>
            <a:ext cx="3667680" cy="2799360"/>
            <a:chOff x="730440" y="2033640"/>
            <a:chExt cx="3667680" cy="2799360"/>
          </a:xfrm>
        </p:grpSpPr>
        <p:sp>
          <p:nvSpPr>
            <p:cNvPr id="24" name=""/>
            <p:cNvSpPr/>
            <p:nvPr/>
          </p:nvSpPr>
          <p:spPr>
            <a:xfrm>
              <a:off x="3149640" y="2870280"/>
              <a:ext cx="698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3136680" y="3429000"/>
              <a:ext cx="6987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3162240" y="3149640"/>
              <a:ext cx="69840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dash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2397960" y="2656080"/>
              <a:ext cx="7534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28.06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2410920" y="3227400"/>
              <a:ext cx="75348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28.02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9" name=""/>
            <p:cNvGrpSpPr/>
            <p:nvPr/>
          </p:nvGrpSpPr>
          <p:grpSpPr>
            <a:xfrm>
              <a:off x="747000" y="2948040"/>
              <a:ext cx="1462680" cy="970560"/>
              <a:chOff x="747000" y="2948040"/>
              <a:chExt cx="1462680" cy="970560"/>
            </a:xfrm>
          </p:grpSpPr>
          <p:sp>
            <p:nvSpPr>
              <p:cNvPr id="30" name=""/>
              <p:cNvSpPr/>
              <p:nvPr/>
            </p:nvSpPr>
            <p:spPr>
              <a:xfrm>
                <a:off x="1498320" y="3162600"/>
                <a:ext cx="69876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" name=""/>
              <p:cNvSpPr/>
              <p:nvPr/>
            </p:nvSpPr>
            <p:spPr>
              <a:xfrm>
                <a:off x="1485720" y="3721320"/>
                <a:ext cx="69840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" name=""/>
              <p:cNvSpPr/>
              <p:nvPr/>
            </p:nvSpPr>
            <p:spPr>
              <a:xfrm>
                <a:off x="1511280" y="3441960"/>
                <a:ext cx="698400" cy="0"/>
              </a:xfrm>
              <a:prstGeom prst="line">
                <a:avLst/>
              </a:prstGeom>
              <a:ln w="9360">
                <a:solidFill>
                  <a:srgbClr val="000000"/>
                </a:solidFill>
                <a:prstDash val="dashDot"/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6800" bIns="-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747000" y="2948040"/>
                <a:ext cx="7534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28.04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747000" y="3519720"/>
                <a:ext cx="75348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0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28.00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5" name=""/>
            <p:cNvSpPr/>
            <p:nvPr/>
          </p:nvSpPr>
          <p:spPr>
            <a:xfrm>
              <a:off x="730440" y="2033640"/>
              <a:ext cx="19616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If the ask is lifted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" name=""/>
            <p:cNvSpPr/>
            <p:nvPr/>
          </p:nvSpPr>
          <p:spPr>
            <a:xfrm>
              <a:off x="767880" y="4434120"/>
              <a:ext cx="36302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 round trip nets Enron $0.02/bbl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" name=""/>
          <p:cNvSpPr/>
          <p:nvPr/>
        </p:nvSpPr>
        <p:spPr>
          <a:xfrm>
            <a:off x="7289640" y="3454560"/>
            <a:ext cx="698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277040" y="4013280"/>
            <a:ext cx="698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302600" y="3733920"/>
            <a:ext cx="698400" cy="0"/>
          </a:xfrm>
          <a:prstGeom prst="line">
            <a:avLst/>
          </a:prstGeom>
          <a:ln w="93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538320" y="3240000"/>
            <a:ext cx="75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28.03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551280" y="3811680"/>
            <a:ext cx="7534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27.97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4887360" y="2948040"/>
            <a:ext cx="1462680" cy="970560"/>
            <a:chOff x="4887360" y="2948040"/>
            <a:chExt cx="1462680" cy="970560"/>
          </a:xfrm>
        </p:grpSpPr>
        <p:sp>
          <p:nvSpPr>
            <p:cNvPr id="43" name=""/>
            <p:cNvSpPr/>
            <p:nvPr/>
          </p:nvSpPr>
          <p:spPr>
            <a:xfrm>
              <a:off x="5638680" y="3162600"/>
              <a:ext cx="69876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5626080" y="3721320"/>
              <a:ext cx="698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651640" y="3441960"/>
              <a:ext cx="698400" cy="0"/>
            </a:xfrm>
            <a:prstGeom prst="line">
              <a:avLst/>
            </a:prstGeom>
            <a:ln w="9360">
              <a:solidFill>
                <a:srgbClr val="000000"/>
              </a:solidFill>
              <a:prstDash val="dash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887360" y="2948040"/>
              <a:ext cx="7534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28.06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4887360" y="3519720"/>
              <a:ext cx="75348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28.00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" name=""/>
          <p:cNvSpPr/>
          <p:nvPr/>
        </p:nvSpPr>
        <p:spPr>
          <a:xfrm>
            <a:off x="4871520" y="2033640"/>
            <a:ext cx="1679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the bid is hit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911840" y="4433760"/>
            <a:ext cx="391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round trip nets Enron $0.03/bbl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75200" y="1182600"/>
            <a:ext cx="965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6/3 rule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092240" y="1117440"/>
            <a:ext cx="1003320" cy="482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40280" y="1168560"/>
            <a:ext cx="1003320" cy="482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263920" y="4776840"/>
            <a:ext cx="298692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sells at 28.00,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buys back at 28.03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086480" y="4789440"/>
            <a:ext cx="30153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Counterparty buys at 28.04,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sells back at 28.02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E2563E-8EA9-4493-9452-D54AA569031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1216080" y="696960"/>
            <a:ext cx="4481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Observed Price Behaviors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689120" y="1282680"/>
            <a:ext cx="74376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light trading begins about 3AM (London opens)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volume increases during Nymex open hours (8:45AM-2:10PM)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light trading during Access open hours until 11PM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743480" y="2743200"/>
            <a:ext cx="6217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high during Nymex hours (8:45AM-2:10PM)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779560" y="1868400"/>
            <a:ext cx="244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717920" y="3592440"/>
            <a:ext cx="51922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90% of Nymex close-open price moves are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in -$0.40 to +$0.50 range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DEE4DA-2C2D-4A55-A6E3-CAE9D42EA2FD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840600" y="395280"/>
            <a:ext cx="57945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typical week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Majority of trades are during Nymex open hours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EOL and Nymex prices track closely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1" name="" descr=""/>
          <p:cNvPicPr/>
          <p:nvPr/>
        </p:nvPicPr>
        <p:blipFill>
          <a:blip r:embed="rId1"/>
          <a:stretch/>
        </p:blipFill>
        <p:spPr>
          <a:xfrm>
            <a:off x="1108080" y="2200320"/>
            <a:ext cx="6648480" cy="3752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967147-F4EF-4CCF-86FE-ABAF134BF49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>
            <a:off x="6077880" y="573120"/>
            <a:ext cx="273168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a day with rising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prices, EOL accumulates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large short position.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P&amp;L is large 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negative.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3" name="" descr=""/>
          <p:cNvPicPr/>
          <p:nvPr/>
        </p:nvPicPr>
        <p:blipFill>
          <a:blip r:embed="rId1"/>
          <a:stretch/>
        </p:blipFill>
        <p:spPr>
          <a:xfrm>
            <a:off x="287280" y="363600"/>
            <a:ext cx="5419800" cy="305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" name="" descr=""/>
          <p:cNvPicPr/>
          <p:nvPr/>
        </p:nvPicPr>
        <p:blipFill>
          <a:blip r:embed="rId2"/>
          <a:stretch/>
        </p:blipFill>
        <p:spPr>
          <a:xfrm>
            <a:off x="344520" y="3463920"/>
            <a:ext cx="5343480" cy="302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B4A6CF-CC48-49E9-82B2-C1742E35727E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5900040" y="458640"/>
            <a:ext cx="27316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a day with mixed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prices, EOL accumulates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large long position.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925240" y="1665360"/>
            <a:ext cx="23864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P&amp;L is small 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ends up negative.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873760" y="2884320"/>
            <a:ext cx="3127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Some price moves appear to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due to trader intervention.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8" name="" descr=""/>
          <p:cNvPicPr/>
          <p:nvPr/>
        </p:nvPicPr>
        <p:blipFill>
          <a:blip r:embed="rId1"/>
          <a:stretch/>
        </p:blipFill>
        <p:spPr>
          <a:xfrm>
            <a:off x="266760" y="358920"/>
            <a:ext cx="5257800" cy="3065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" descr=""/>
          <p:cNvPicPr/>
          <p:nvPr/>
        </p:nvPicPr>
        <p:blipFill>
          <a:blip r:embed="rId2"/>
          <a:stretch/>
        </p:blipFill>
        <p:spPr>
          <a:xfrm>
            <a:off x="303120" y="3519360"/>
            <a:ext cx="5261040" cy="299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56A2628-C3C3-4C37-836E-255B831A2E1C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793800" y="1103400"/>
            <a:ext cx="183960" cy="39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478480" y="560520"/>
            <a:ext cx="343872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After Nymex closes, EOL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prices often drift and then move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rapidly to the next day Nymex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price.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380200" y="2363760"/>
            <a:ext cx="304344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graph below shows the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of Nymex daily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to open price changes.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3" name="" descr=""/>
          <p:cNvPicPr/>
          <p:nvPr/>
        </p:nvPicPr>
        <p:blipFill>
          <a:blip r:embed="rId1"/>
          <a:stretch/>
        </p:blipFill>
        <p:spPr>
          <a:xfrm>
            <a:off x="528480" y="579600"/>
            <a:ext cx="4708800" cy="270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" descr=""/>
          <p:cNvPicPr/>
          <p:nvPr/>
        </p:nvPicPr>
        <p:blipFill>
          <a:blip r:embed="rId2"/>
          <a:stretch/>
        </p:blipFill>
        <p:spPr>
          <a:xfrm>
            <a:off x="582480" y="3627360"/>
            <a:ext cx="4676760" cy="26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5EEF0F-B6A2-4320-94EA-B4E93D2BA59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1998-10-11T22:03:19Z</dcterms:created>
  <dc:creator>vkamins</dc:creator>
  <dc:description/>
  <dc:language>en-US</dc:language>
  <cp:lastModifiedBy>blee5</cp:lastModifiedBy>
  <cp:lastPrinted>2001-02-15T11:20:41Z</cp:lastPrinted>
  <dcterms:modified xsi:type="dcterms:W3CDTF">2001-05-30T19:15:39Z</dcterms:modified>
  <cp:revision>109</cp:revision>
  <dc:subject/>
  <dc:title>REAL OPTIONS SEMINAR OUTLINE </dc:title>
</cp:coreProperties>
</file>