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embeddings/oleObject1.xlsx" ContentType="application/vnd.openxmlformats-officedocument.spreadsheetml.sheet"/>
  <Override PartName="/ppt/embeddings/oleObject2.xlsx" ContentType="application/vnd.openxmlformats-officedocument.spreadsheetml.sheet"/>
  <Override PartName="/ppt/embeddings/oleObject3.xlsx" ContentType="application/vnd.openxmlformats-officedocument.spreadsheetml.sheet"/>
  <Override PartName="/ppt/media/image13.wmf" ContentType="image/x-wmf"/>
  <Override PartName="/ppt/media/image4.wmf" ContentType="image/x-wmf"/>
  <Override PartName="/ppt/media/image9.wmf" ContentType="image/x-wmf"/>
  <Override PartName="/ppt/media/image18.wmf" ContentType="image/x-wmf"/>
  <Override PartName="/ppt/media/image20.wmf" ContentType="image/x-wmf"/>
  <Override PartName="/ppt/media/image12.wmf" ContentType="image/x-wmf"/>
  <Override PartName="/ppt/media/image3.wmf" ContentType="image/x-wmf"/>
  <Override PartName="/ppt/media/image8.wmf" ContentType="image/x-wmf"/>
  <Override PartName="/ppt/media/image17.wmf" ContentType="image/x-wmf"/>
  <Override PartName="/ppt/media/image11.wmf" ContentType="image/x-wmf"/>
  <Override PartName="/ppt/media/image7.wmf" ContentType="image/x-wmf"/>
  <Override PartName="/ppt/media/image16.wmf" ContentType="image/x-wmf"/>
  <Override PartName="/ppt/media/image25.wmf" ContentType="image/x-wmf"/>
  <Override PartName="/ppt/media/image24.wmf" ContentType="image/x-wmf"/>
  <Override PartName="/ppt/media/image23.wmf" ContentType="image/x-wmf"/>
  <Override PartName="/ppt/media/image22.wmf" ContentType="image/x-wmf"/>
  <Override PartName="/ppt/media/image21.wmf" ContentType="image/x-wmf"/>
  <Override PartName="/ppt/media/image19.wmf" ContentType="image/x-wmf"/>
  <Override PartName="/ppt/media/image2.png" ContentType="image/png"/>
  <Override PartName="/ppt/media/image10.wmf" ContentType="image/x-wmf"/>
  <Override PartName="/ppt/media/image1.wmf" ContentType="image/x-wmf"/>
  <Override PartName="/ppt/media/image5.wmf" ContentType="image/x-wmf"/>
  <Override PartName="/ppt/media/image14.wmf" ContentType="image/x-wmf"/>
  <Override PartName="/ppt/media/image6.wmf" ContentType="image/x-wmf"/>
  <Override PartName="/ppt/media/image15.wmf" ContentType="image/x-wmf"/>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33.xml.rels" ContentType="application/vnd.openxmlformats-package.relationships+xml"/>
  <Override PartName="/ppt/slides/_rels/slide10.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30.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31.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32.xml.rels" ContentType="application/vnd.openxmlformats-package.relationships+xml"/>
  <Override PartName="/ppt/slides/_rels/slide44.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32.xml" ContentType="application/vnd.openxmlformats-officedocument.presentationml.slide+xml"/>
  <Override PartName="/ppt/slides/slide44.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Lst>
  <p:sldSz cx="9144000" cy="6858000"/>
  <p:notesSz cx="7005638" cy="9223375"/>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wmf"/>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wmf"/>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282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Click to edit the title text format</a:t>
            </a:r>
            <a:endParaRPr b="1" lang="en-US" sz="2200" strike="noStrike" u="none">
              <a:solidFill>
                <a:srgbClr val="0000ff"/>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360" rIns="90360" tIns="44280" bIns="4428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Click to edit the outline text format</a:t>
            </a:r>
            <a:endParaRPr b="0" lang="en-US" sz="24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Second Outline Level</a:t>
            </a:r>
            <a:endParaRPr b="0" lang="en-US" sz="2400" strike="noStrike" u="none">
              <a:solidFill>
                <a:srgbClr val="000000"/>
              </a:solidFill>
              <a:effectLst/>
              <a:uFillTx/>
              <a:latin typeface="Arial"/>
            </a:endParaRPr>
          </a:p>
          <a:p>
            <a:pPr lvl="2" marL="10857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42884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Fourth Outline Level</a:t>
            </a:r>
            <a:endParaRPr b="0" lang="en-US" sz="2400" strike="noStrike" u="none">
              <a:solidFill>
                <a:srgbClr val="000000"/>
              </a:solidFill>
              <a:effectLst/>
              <a:uFillTx/>
              <a:latin typeface="Arial"/>
            </a:endParaRPr>
          </a:p>
          <a:p>
            <a:pPr lvl="4"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Fifth Outline Level</a:t>
            </a:r>
            <a:endParaRPr b="0" lang="en-US" sz="2400" strike="noStrike" u="none">
              <a:solidFill>
                <a:srgbClr val="000000"/>
              </a:solidFill>
              <a:effectLst/>
              <a:uFillTx/>
              <a:latin typeface="Arial"/>
            </a:endParaRPr>
          </a:p>
          <a:p>
            <a:pPr lvl="5"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Sixth Outline Level</a:t>
            </a:r>
            <a:endParaRPr b="0" lang="en-US" sz="2400" strike="noStrike" u="none">
              <a:solidFill>
                <a:srgbClr val="000000"/>
              </a:solidFill>
              <a:effectLst/>
              <a:uFillTx/>
              <a:latin typeface="Arial"/>
            </a:endParaRPr>
          </a:p>
          <a:p>
            <a:pPr lvl="6"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Seventh Outline Level</a:t>
            </a:r>
            <a:endParaRPr b="0" lang="en-US" sz="2400" strike="noStrike" u="none">
              <a:solidFill>
                <a:srgbClr val="000000"/>
              </a:solidFill>
              <a:effectLst/>
              <a:uFillTx/>
              <a:latin typeface="Arial"/>
            </a:endParaRPr>
          </a:p>
        </p:txBody>
      </p:sp>
      <p:sp>
        <p:nvSpPr>
          <p:cNvPr id="2" name=""/>
          <p:cNvSpPr/>
          <p:nvPr/>
        </p:nvSpPr>
        <p:spPr>
          <a:xfrm>
            <a:off x="7508160" y="6496200"/>
            <a:ext cx="1827000" cy="226440"/>
          </a:xfrm>
          <a:prstGeom prst="rect">
            <a:avLst/>
          </a:prstGeom>
          <a:noFill/>
          <a:ln w="0">
            <a:noFill/>
          </a:ln>
        </p:spPr>
        <p:style>
          <a:lnRef idx="0"/>
          <a:fillRef idx="0"/>
          <a:effectRef idx="0"/>
          <a:fontRef idx="minor"/>
        </p:style>
        <p:txBody>
          <a:bodyPr wrap="none" lIns="90360" rIns="90360" tIns="44280" bIns="4428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0000"/>
                </a:solidFill>
                <a:effectLst/>
                <a:uFillTx/>
                <a:latin typeface="Arial"/>
              </a:rPr>
              <a:t>Confidential</a:t>
            </a:r>
            <a:r>
              <a:rPr b="0" lang="en-US" sz="900" strike="noStrike" u="none">
                <a:solidFill>
                  <a:srgbClr val="000000"/>
                </a:solidFill>
                <a:effectLst/>
                <a:uFillTx/>
                <a:latin typeface="Arial"/>
              </a:rPr>
              <a:t>       Page </a:t>
            </a:r>
            <a:fld id="{595BBDC9-76F2-4E6F-97A8-BB569821BCA9}" type="slidenum">
              <a:rPr b="0" lang="en-US" sz="900" strike="noStrike" u="none">
                <a:solidFill>
                  <a:srgbClr val="000000"/>
                </a:solidFill>
                <a:effectLst/>
                <a:uFillTx/>
                <a:latin typeface="Arial"/>
              </a:rPr>
              <a:t>&lt;number&gt;</a:t>
            </a:fld>
            <a:endParaRPr b="0" lang="en-US" sz="900" strike="noStrike" u="none">
              <a:solidFill>
                <a:srgbClr val="000000"/>
              </a:solidFill>
              <a:effectLst/>
              <a:uFillTx/>
              <a:latin typeface="Times New Roman"/>
            </a:endParaRPr>
          </a:p>
        </p:txBody>
      </p:sp>
      <p:graphicFrame>
        <p:nvGraphicFramePr>
          <p:cNvPr id="3" name=""/>
          <p:cNvGraphicFramePr/>
          <p:nvPr/>
        </p:nvGraphicFramePr>
        <p:xfrm>
          <a:off x="152280" y="6248520"/>
          <a:ext cx="609840" cy="609480"/>
        </p:xfrm>
        <a:graphic>
          <a:graphicData uri="http://schemas.openxmlformats.org/presentationml/2006/ole">
            <p:oleObj r:id="rId2" spid="">
              <p:embed/>
              <p:pic>
                <p:nvPicPr>
                  <p:cNvPr id="4" name="" descr=""/>
                  <p:cNvPicPr/>
                  <p:nvPr/>
                </p:nvPicPr>
                <p:blipFill>
                  <a:blip r:embed="rId3"/>
                  <a:stretch/>
                </p:blipFill>
                <p:spPr>
                  <a:xfrm>
                    <a:off x="152280" y="6248520"/>
                    <a:ext cx="609840" cy="609480"/>
                  </a:xfrm>
                  <a:prstGeom prst="rect">
                    <a:avLst/>
                  </a:prstGeom>
                  <a:noFill/>
                  <a:ln w="0">
                    <a:noFill/>
                  </a:ln>
                </p:spPr>
              </p:pic>
            </p:oleObj>
          </a:graphicData>
        </a:graphic>
      </p:graphicFrame>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2282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Click to edit the title text format</a:t>
            </a:r>
            <a:endParaRPr b="1" lang="en-US" sz="2200" strike="noStrike" u="none">
              <a:solidFill>
                <a:srgbClr val="0000ff"/>
              </a:solidFill>
              <a:effectLst/>
              <a:uFillTx/>
              <a:latin typeface="Arial"/>
            </a:endParaRPr>
          </a:p>
        </p:txBody>
      </p:sp>
      <p:sp>
        <p:nvSpPr>
          <p:cNvPr id="6" name="PlaceHolder 2"/>
          <p:cNvSpPr>
            <a:spLocks noGrp="1"/>
          </p:cNvSpPr>
          <p:nvPr>
            <p:ph type="body"/>
          </p:nvPr>
        </p:nvSpPr>
        <p:spPr>
          <a:xfrm>
            <a:off x="685800" y="1981080"/>
            <a:ext cx="7772400" cy="4114800"/>
          </a:xfrm>
          <a:prstGeom prst="rect">
            <a:avLst/>
          </a:prstGeom>
          <a:noFill/>
          <a:ln w="0">
            <a:noFill/>
          </a:ln>
        </p:spPr>
        <p:txBody>
          <a:bodyPr lIns="90360" rIns="90360" tIns="44280" bIns="4428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Click to edit the outline text format</a:t>
            </a:r>
            <a:endParaRPr b="0" lang="en-US" sz="24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Second Outline Level</a:t>
            </a:r>
            <a:endParaRPr b="0" lang="en-US" sz="2400" strike="noStrike" u="none">
              <a:solidFill>
                <a:srgbClr val="000000"/>
              </a:solidFill>
              <a:effectLst/>
              <a:uFillTx/>
              <a:latin typeface="Arial"/>
            </a:endParaRPr>
          </a:p>
          <a:p>
            <a:pPr lvl="2" marL="10857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42884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Fourth Outline Level</a:t>
            </a:r>
            <a:endParaRPr b="0" lang="en-US" sz="2400" strike="noStrike" u="none">
              <a:solidFill>
                <a:srgbClr val="000000"/>
              </a:solidFill>
              <a:effectLst/>
              <a:uFillTx/>
              <a:latin typeface="Arial"/>
            </a:endParaRPr>
          </a:p>
          <a:p>
            <a:pPr lvl="4"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Fifth Outline Level</a:t>
            </a:r>
            <a:endParaRPr b="0" lang="en-US" sz="2400" strike="noStrike" u="none">
              <a:solidFill>
                <a:srgbClr val="000000"/>
              </a:solidFill>
              <a:effectLst/>
              <a:uFillTx/>
              <a:latin typeface="Arial"/>
            </a:endParaRPr>
          </a:p>
          <a:p>
            <a:pPr lvl="5"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Sixth Outline Level</a:t>
            </a:r>
            <a:endParaRPr b="0" lang="en-US" sz="2400" strike="noStrike" u="none">
              <a:solidFill>
                <a:srgbClr val="000000"/>
              </a:solidFill>
              <a:effectLst/>
              <a:uFillTx/>
              <a:latin typeface="Arial"/>
            </a:endParaRPr>
          </a:p>
          <a:p>
            <a:pPr lvl="6"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Seventh Outline Level</a:t>
            </a:r>
            <a:endParaRPr b="0" lang="en-US" sz="2400" strike="noStrike" u="none">
              <a:solidFill>
                <a:srgbClr val="000000"/>
              </a:solidFill>
              <a:effectLst/>
              <a:uFillTx/>
              <a:latin typeface="Arial"/>
            </a:endParaRPr>
          </a:p>
        </p:txBody>
      </p:sp>
      <p:sp>
        <p:nvSpPr>
          <p:cNvPr id="2" name=""/>
          <p:cNvSpPr/>
          <p:nvPr/>
        </p:nvSpPr>
        <p:spPr>
          <a:xfrm>
            <a:off x="7508160" y="6496200"/>
            <a:ext cx="1827000" cy="226440"/>
          </a:xfrm>
          <a:prstGeom prst="rect">
            <a:avLst/>
          </a:prstGeom>
          <a:noFill/>
          <a:ln w="0">
            <a:noFill/>
          </a:ln>
        </p:spPr>
        <p:style>
          <a:lnRef idx="0"/>
          <a:fillRef idx="0"/>
          <a:effectRef idx="0"/>
          <a:fontRef idx="minor"/>
        </p:style>
        <p:txBody>
          <a:bodyPr wrap="none" lIns="90360" rIns="90360" tIns="44280" bIns="4428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0000"/>
                </a:solidFill>
                <a:effectLst/>
                <a:uFillTx/>
                <a:latin typeface="Arial"/>
              </a:rPr>
              <a:t>Confidential</a:t>
            </a:r>
            <a:r>
              <a:rPr b="0" lang="en-US" sz="900" strike="noStrike" u="none">
                <a:solidFill>
                  <a:srgbClr val="000000"/>
                </a:solidFill>
                <a:effectLst/>
                <a:uFillTx/>
                <a:latin typeface="Arial"/>
              </a:rPr>
              <a:t>       Page </a:t>
            </a:r>
            <a:fld id="{346D32EB-5F71-4057-9AC1-B1E921021BA5}" type="slidenum">
              <a:rPr b="0" lang="en-US" sz="900" strike="noStrike" u="none">
                <a:solidFill>
                  <a:srgbClr val="000000"/>
                </a:solidFill>
                <a:effectLst/>
                <a:uFillTx/>
                <a:latin typeface="Arial"/>
              </a:rPr>
              <a:t>&lt;number&gt;</a:t>
            </a:fld>
            <a:endParaRPr b="0" lang="en-US" sz="900" strike="noStrike" u="none">
              <a:solidFill>
                <a:srgbClr val="000000"/>
              </a:solidFill>
              <a:effectLst/>
              <a:uFillTx/>
              <a:latin typeface="Times New Roman"/>
            </a:endParaRPr>
          </a:p>
        </p:txBody>
      </p:sp>
      <p:graphicFrame>
        <p:nvGraphicFramePr>
          <p:cNvPr id="7" name=""/>
          <p:cNvGraphicFramePr/>
          <p:nvPr/>
        </p:nvGraphicFramePr>
        <p:xfrm>
          <a:off x="152280" y="6248520"/>
          <a:ext cx="609840" cy="609480"/>
        </p:xfrm>
        <a:graphic>
          <a:graphicData uri="http://schemas.openxmlformats.org/presentationml/2006/ole">
            <p:oleObj r:id="rId2" spid="">
              <p:embed/>
              <p:pic>
                <p:nvPicPr>
                  <p:cNvPr id="8" name="" descr=""/>
                  <p:cNvPicPr/>
                  <p:nvPr/>
                </p:nvPicPr>
                <p:blipFill>
                  <a:blip r:embed="rId3"/>
                  <a:stretch/>
                </p:blipFill>
                <p:spPr>
                  <a:xfrm>
                    <a:off x="152280" y="6248520"/>
                    <a:ext cx="609840" cy="609480"/>
                  </a:xfrm>
                  <a:prstGeom prst="rect">
                    <a:avLst/>
                  </a:prstGeom>
                  <a:noFill/>
                  <a:ln w="0">
                    <a:noFill/>
                  </a:ln>
                </p:spPr>
              </p:pic>
            </p:oleObj>
          </a:graphicData>
        </a:graphic>
      </p:graphicFrame>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2282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Click to edit the title text format</a:t>
            </a:r>
            <a:endParaRPr b="1" lang="en-US" sz="2200" strike="noStrike" u="none">
              <a:solidFill>
                <a:srgbClr val="0000ff"/>
              </a:solidFill>
              <a:effectLst/>
              <a:uFillTx/>
              <a:latin typeface="Arial"/>
            </a:endParaRPr>
          </a:p>
        </p:txBody>
      </p:sp>
      <p:sp>
        <p:nvSpPr>
          <p:cNvPr id="10" name="PlaceHolder 2"/>
          <p:cNvSpPr>
            <a:spLocks noGrp="1"/>
          </p:cNvSpPr>
          <p:nvPr>
            <p:ph type="body"/>
          </p:nvPr>
        </p:nvSpPr>
        <p:spPr>
          <a:xfrm>
            <a:off x="685800" y="1981080"/>
            <a:ext cx="7772400" cy="4114800"/>
          </a:xfrm>
          <a:prstGeom prst="rect">
            <a:avLst/>
          </a:prstGeom>
          <a:noFill/>
          <a:ln w="0">
            <a:noFill/>
          </a:ln>
        </p:spPr>
        <p:txBody>
          <a:bodyPr lIns="90360" rIns="90360" tIns="44280" bIns="4428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Click to edit the outline text format</a:t>
            </a:r>
            <a:endParaRPr b="0" lang="en-US" sz="24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Second Outline Level</a:t>
            </a:r>
            <a:endParaRPr b="0" lang="en-US" sz="2400" strike="noStrike" u="none">
              <a:solidFill>
                <a:srgbClr val="000000"/>
              </a:solidFill>
              <a:effectLst/>
              <a:uFillTx/>
              <a:latin typeface="Arial"/>
            </a:endParaRPr>
          </a:p>
          <a:p>
            <a:pPr lvl="2" marL="10857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42884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Fourth Outline Level</a:t>
            </a:r>
            <a:endParaRPr b="0" lang="en-US" sz="2400" strike="noStrike" u="none">
              <a:solidFill>
                <a:srgbClr val="000000"/>
              </a:solidFill>
              <a:effectLst/>
              <a:uFillTx/>
              <a:latin typeface="Arial"/>
            </a:endParaRPr>
          </a:p>
          <a:p>
            <a:pPr lvl="4"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Fifth Outline Level</a:t>
            </a:r>
            <a:endParaRPr b="0" lang="en-US" sz="2400" strike="noStrike" u="none">
              <a:solidFill>
                <a:srgbClr val="000000"/>
              </a:solidFill>
              <a:effectLst/>
              <a:uFillTx/>
              <a:latin typeface="Arial"/>
            </a:endParaRPr>
          </a:p>
          <a:p>
            <a:pPr lvl="5"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Sixth Outline Level</a:t>
            </a:r>
            <a:endParaRPr b="0" lang="en-US" sz="2400" strike="noStrike" u="none">
              <a:solidFill>
                <a:srgbClr val="000000"/>
              </a:solidFill>
              <a:effectLst/>
              <a:uFillTx/>
              <a:latin typeface="Arial"/>
            </a:endParaRPr>
          </a:p>
          <a:p>
            <a:pPr lvl="6"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Seventh Outline Level</a:t>
            </a:r>
            <a:endParaRPr b="0" lang="en-US" sz="2400" strike="noStrike" u="none">
              <a:solidFill>
                <a:srgbClr val="000000"/>
              </a:solidFill>
              <a:effectLst/>
              <a:uFillTx/>
              <a:latin typeface="Arial"/>
            </a:endParaRPr>
          </a:p>
        </p:txBody>
      </p:sp>
      <p:sp>
        <p:nvSpPr>
          <p:cNvPr id="2" name=""/>
          <p:cNvSpPr/>
          <p:nvPr/>
        </p:nvSpPr>
        <p:spPr>
          <a:xfrm>
            <a:off x="7508160" y="6496200"/>
            <a:ext cx="1827000" cy="226440"/>
          </a:xfrm>
          <a:prstGeom prst="rect">
            <a:avLst/>
          </a:prstGeom>
          <a:noFill/>
          <a:ln w="0">
            <a:noFill/>
          </a:ln>
        </p:spPr>
        <p:style>
          <a:lnRef idx="0"/>
          <a:fillRef idx="0"/>
          <a:effectRef idx="0"/>
          <a:fontRef idx="minor"/>
        </p:style>
        <p:txBody>
          <a:bodyPr wrap="none" lIns="90360" rIns="90360" tIns="44280" bIns="4428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0000"/>
                </a:solidFill>
                <a:effectLst/>
                <a:uFillTx/>
                <a:latin typeface="Arial"/>
              </a:rPr>
              <a:t>Confidential</a:t>
            </a:r>
            <a:r>
              <a:rPr b="0" lang="en-US" sz="900" strike="noStrike" u="none">
                <a:solidFill>
                  <a:srgbClr val="000000"/>
                </a:solidFill>
                <a:effectLst/>
                <a:uFillTx/>
                <a:latin typeface="Arial"/>
              </a:rPr>
              <a:t>       Page </a:t>
            </a:r>
            <a:fld id="{B09294DC-1C57-47F1-82DD-5E9E0CE19EBB}" type="slidenum">
              <a:rPr b="0" lang="en-US" sz="900" strike="noStrike" u="none">
                <a:solidFill>
                  <a:srgbClr val="000000"/>
                </a:solidFill>
                <a:effectLst/>
                <a:uFillTx/>
                <a:latin typeface="Arial"/>
              </a:rPr>
              <a:t>&lt;number&gt;</a:t>
            </a:fld>
            <a:endParaRPr b="0" lang="en-US" sz="900" strike="noStrike" u="none">
              <a:solidFill>
                <a:srgbClr val="000000"/>
              </a:solidFill>
              <a:effectLst/>
              <a:uFillTx/>
              <a:latin typeface="Times New Roman"/>
            </a:endParaRPr>
          </a:p>
        </p:txBody>
      </p:sp>
      <p:graphicFrame>
        <p:nvGraphicFramePr>
          <p:cNvPr id="11" name=""/>
          <p:cNvGraphicFramePr/>
          <p:nvPr/>
        </p:nvGraphicFramePr>
        <p:xfrm>
          <a:off x="152280" y="6248520"/>
          <a:ext cx="609840" cy="609480"/>
        </p:xfrm>
        <a:graphic>
          <a:graphicData uri="http://schemas.openxmlformats.org/presentationml/2006/ole">
            <p:oleObj r:id="rId2" spid="">
              <p:embed/>
              <p:pic>
                <p:nvPicPr>
                  <p:cNvPr id="12" name="" descr=""/>
                  <p:cNvPicPr/>
                  <p:nvPr/>
                </p:nvPicPr>
                <p:blipFill>
                  <a:blip r:embed="rId3"/>
                  <a:stretch/>
                </p:blipFill>
                <p:spPr>
                  <a:xfrm>
                    <a:off x="152280" y="6248520"/>
                    <a:ext cx="609840" cy="609480"/>
                  </a:xfrm>
                  <a:prstGeom prst="rect">
                    <a:avLst/>
                  </a:prstGeom>
                  <a:noFill/>
                  <a:ln w="0">
                    <a:noFill/>
                  </a:ln>
                </p:spPr>
              </p:pic>
            </p:oleObj>
          </a:graphicData>
        </a:graphic>
      </p:graphicFrame>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22856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Click to edit the title text format</a:t>
            </a:r>
            <a:endParaRPr b="1" lang="en-US" sz="2200" strike="noStrike" u="none">
              <a:solidFill>
                <a:srgbClr val="0000ff"/>
              </a:solidFill>
              <a:effectLst/>
              <a:uFillTx/>
              <a:latin typeface="Arial"/>
            </a:endParaRPr>
          </a:p>
        </p:txBody>
      </p:sp>
      <p:graphicFrame>
        <p:nvGraphicFramePr>
          <p:cNvPr id="14" name=""/>
          <p:cNvGraphicFramePr/>
          <p:nvPr/>
        </p:nvGraphicFramePr>
        <p:xfrm>
          <a:off x="152280" y="6248520"/>
          <a:ext cx="609840" cy="609480"/>
        </p:xfrm>
        <a:graphic>
          <a:graphicData uri="http://schemas.openxmlformats.org/presentationml/2006/ole">
            <p:oleObj r:id="rId2" spid="">
              <p:embed/>
              <p:pic>
                <p:nvPicPr>
                  <p:cNvPr id="15" name="" descr=""/>
                  <p:cNvPicPr/>
                  <p:nvPr/>
                </p:nvPicPr>
                <p:blipFill>
                  <a:blip r:embed="rId3"/>
                  <a:stretch/>
                </p:blipFill>
                <p:spPr>
                  <a:xfrm>
                    <a:off x="152280" y="6248520"/>
                    <a:ext cx="609840" cy="609480"/>
                  </a:xfrm>
                  <a:prstGeom prst="rect">
                    <a:avLst/>
                  </a:prstGeom>
                  <a:noFill/>
                  <a:ln w="0">
                    <a:noFill/>
                  </a:ln>
                </p:spPr>
              </p:pic>
            </p:oleObj>
          </a:graphicData>
        </a:graphic>
      </p:graphicFrame>
      <p:sp>
        <p:nvSpPr>
          <p:cNvPr id="16" name=""/>
          <p:cNvSpPr/>
          <p:nvPr/>
        </p:nvSpPr>
        <p:spPr>
          <a:xfrm>
            <a:off x="7508160" y="6496200"/>
            <a:ext cx="1827000" cy="22644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Confidential       Page </a:t>
            </a:r>
            <a:fld id="{74AF5243-C696-4F32-831F-90761D143E6F}" type="slidenum">
              <a:rPr b="0" lang="en-US" sz="900" strike="noStrike" u="none">
                <a:solidFill>
                  <a:srgbClr val="000000"/>
                </a:solidFill>
                <a:effectLst/>
                <a:uFillTx/>
                <a:latin typeface="Arial"/>
              </a:rPr>
              <a:t>&lt;number&gt;</a:t>
            </a:fld>
            <a:endParaRPr b="0" lang="en-US" sz="900" strike="noStrike" u="none">
              <a:solidFill>
                <a:srgbClr val="000000"/>
              </a:solidFill>
              <a:effectLst/>
              <a:uFillTx/>
              <a:latin typeface="Times New Roman"/>
            </a:endParaRPr>
          </a:p>
        </p:txBody>
      </p:sp>
      <p:sp>
        <p:nvSpPr>
          <p:cNvPr id="17"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Click to edit the outline text format</a:t>
            </a:r>
            <a:endParaRPr b="0" lang="en-US" sz="2400" strike="noStrike" u="none">
              <a:solidFill>
                <a:srgbClr val="000000"/>
              </a:solidFill>
              <a:effectLst/>
              <a:uFillTx/>
              <a:latin typeface="Arial"/>
            </a:endParaRPr>
          </a:p>
          <a:p>
            <a:pPr lvl="1" marL="457200"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857160" algn="ctr">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200240" algn="ctr">
              <a:spcBef>
                <a:spcPts val="400"/>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1542960" algn="ctr">
              <a:spcBef>
                <a:spcPts val="34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Fifth Outline Level</a:t>
            </a:r>
            <a:endParaRPr b="0" lang="en-US" sz="1400" strike="noStrike" u="none">
              <a:solidFill>
                <a:srgbClr val="000000"/>
              </a:solidFill>
              <a:effectLst/>
              <a:uFillTx/>
              <a:latin typeface="Arial"/>
            </a:endParaRPr>
          </a:p>
          <a:p>
            <a:pPr lvl="5" marL="154296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Sixth Outline Level</a:t>
            </a:r>
            <a:endParaRPr b="0" lang="en-US" sz="1400" strike="noStrike" u="none">
              <a:solidFill>
                <a:srgbClr val="000000"/>
              </a:solidFill>
              <a:effectLst/>
              <a:uFillTx/>
              <a:latin typeface="Arial"/>
            </a:endParaRPr>
          </a:p>
          <a:p>
            <a:pPr lvl="6" marL="154296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Seventh Outline Level</a:t>
            </a:r>
            <a:endParaRPr b="0" lang="en-US" sz="1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package" Target="../embeddings/oleObject2.xlsx"/><Relationship Id="rId4" Type="http://schemas.openxmlformats.org/officeDocument/2006/relationships/image" Target="../media/image9.wmf"/><Relationship Id="rId5"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0.wmf"/><Relationship Id="rId3" Type="http://schemas.openxmlformats.org/officeDocument/2006/relationships/package" Target="../embeddings/oleObject2.xlsx"/><Relationship Id="rId4" Type="http://schemas.openxmlformats.org/officeDocument/2006/relationships/image" Target="../media/image11.wmf"/><Relationship Id="rId5"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3.wmf"/><Relationship Id="rId3" Type="http://schemas.openxmlformats.org/officeDocument/2006/relationships/package" Target="../embeddings/oleObject2.xlsx"/><Relationship Id="rId4" Type="http://schemas.openxmlformats.org/officeDocument/2006/relationships/image" Target="../media/image14.wmf"/><Relationship Id="rId5" Type="http://schemas.openxmlformats.org/officeDocument/2006/relationships/package" Target="../embeddings/oleObject3.xlsx"/><Relationship Id="rId6" Type="http://schemas.openxmlformats.org/officeDocument/2006/relationships/image" Target="../media/image15.wmf"/><Relationship Id="rId7"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3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3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6.wmf"/><Relationship Id="rId3"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7.wmf"/><Relationship Id="rId3" Type="http://schemas.openxmlformats.org/officeDocument/2006/relationships/slideLayout" Target="../slideLayouts/slideLayout1.xml"/>
</Relationships>
</file>

<file path=ppt/slides/_rels/slide3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8.wmf"/><Relationship Id="rId3" Type="http://schemas.openxmlformats.org/officeDocument/2006/relationships/slideLayout" Target="../slideLayouts/slideLayout2.xml"/>
</Relationships>
</file>

<file path=ppt/slides/_rels/slide3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9.wmf"/><Relationship Id="rId3" Type="http://schemas.openxmlformats.org/officeDocument/2006/relationships/slideLayout" Target="../slideLayouts/slideLayout2.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0.wmf"/><Relationship Id="rId3"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4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1.wmf"/><Relationship Id="rId3" Type="http://schemas.openxmlformats.org/officeDocument/2006/relationships/slideLayout" Target="../slideLayouts/slideLayout1.xml"/>
</Relationships>
</file>

<file path=ppt/slides/_rels/slide4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2.wmf"/><Relationship Id="rId3" Type="http://schemas.openxmlformats.org/officeDocument/2006/relationships/slideLayout" Target="../slideLayouts/slideLayout1.xml"/>
</Relationships>
</file>

<file path=ppt/slides/_rels/slide4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3.wmf"/><Relationship Id="rId3" Type="http://schemas.openxmlformats.org/officeDocument/2006/relationships/slideLayout" Target="../slideLayouts/slideLayout1.xml"/>
</Relationships>
</file>

<file path=ppt/slides/_rels/slide4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4.wmf"/><Relationship Id="rId3" Type="http://schemas.openxmlformats.org/officeDocument/2006/relationships/slideLayout" Target="../slideLayouts/slideLayout1.xml"/>
</Relationships>
</file>

<file path=ppt/slides/_rels/slide4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5.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7467480" y="6248520"/>
            <a:ext cx="1676520" cy="6094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9" name=""/>
          <p:cNvGraphicFramePr/>
          <p:nvPr/>
        </p:nvGraphicFramePr>
        <p:xfrm>
          <a:off x="1828800" y="1004760"/>
          <a:ext cx="5943600" cy="4043520"/>
        </p:xfrm>
        <a:graphic>
          <a:graphicData uri="http://schemas.openxmlformats.org/presentationml/2006/ole">
            <p:oleObj r:id="rId1" spid="">
              <p:embed/>
              <p:pic>
                <p:nvPicPr>
                  <p:cNvPr id="20" name="" descr=""/>
                  <p:cNvPicPr/>
                  <p:nvPr/>
                </p:nvPicPr>
                <p:blipFill>
                  <a:blip r:embed="rId2"/>
                  <a:stretch/>
                </p:blipFill>
                <p:spPr>
                  <a:xfrm>
                    <a:off x="1828800" y="1004760"/>
                    <a:ext cx="5943600" cy="4043520"/>
                  </a:xfrm>
                  <a:prstGeom prst="rect">
                    <a:avLst/>
                  </a:prstGeom>
                  <a:noFill/>
                  <a:ln w="0">
                    <a:noFill/>
                  </a:ln>
                </p:spPr>
              </p:pic>
            </p:oleObj>
          </a:graphicData>
        </a:graphic>
      </p:graphicFrame>
      <p:sp>
        <p:nvSpPr>
          <p:cNvPr id="21" name=""/>
          <p:cNvSpPr/>
          <p:nvPr/>
        </p:nvSpPr>
        <p:spPr>
          <a:xfrm>
            <a:off x="2437920" y="5511960"/>
            <a:ext cx="426816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 Asia Pacific / Africa / China</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August 17, 2000</a:t>
            </a:r>
            <a:endParaRPr b="0" lang="en-US" sz="2000" strike="noStrike" u="none">
              <a:solidFill>
                <a:srgbClr val="000000"/>
              </a:solidFill>
              <a:effectLst/>
              <a:uFillTx/>
              <a:latin typeface="Times New Roman"/>
            </a:endParaRPr>
          </a:p>
        </p:txBody>
      </p:sp>
      <p:sp>
        <p:nvSpPr>
          <p:cNvPr id="22" name=""/>
          <p:cNvSpPr/>
          <p:nvPr/>
        </p:nvSpPr>
        <p:spPr>
          <a:xfrm>
            <a:off x="3148560" y="1981080"/>
            <a:ext cx="3313440" cy="15570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EnronOnline</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Korean Opportunities</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 name=""/>
          <p:cNvSpPr/>
          <p:nvPr/>
        </p:nvSpPr>
        <p:spPr>
          <a:xfrm>
            <a:off x="304920" y="609480"/>
            <a:ext cx="1600200" cy="3812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rial"/>
              </a:rPr>
              <a:t>Confidential</a:t>
            </a:r>
            <a:endParaRPr b="0" lang="en-US" sz="1400" strike="noStrike" u="none">
              <a:solidFill>
                <a:srgbClr val="000000"/>
              </a:solidFill>
              <a:effectLst/>
              <a:uFillTx/>
              <a:latin typeface="Times New Roman"/>
            </a:endParaRPr>
          </a:p>
        </p:txBody>
      </p:sp>
      <p:sp>
        <p:nvSpPr>
          <p:cNvPr id="24" name=""/>
          <p:cNvSpPr/>
          <p:nvPr/>
        </p:nvSpPr>
        <p:spPr>
          <a:xfrm>
            <a:off x="5334120" y="4267080"/>
            <a:ext cx="2209680" cy="642600"/>
          </a:xfrm>
          <a:prstGeom prst="rect">
            <a:avLst/>
          </a:prstGeom>
          <a:noFill/>
          <a:ln w="12600">
            <a:solidFill>
              <a:srgbClr val="808080"/>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For Discussion Purpose Only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
          <p:cNvSpPr/>
          <p:nvPr/>
        </p:nvSpPr>
        <p:spPr>
          <a:xfrm>
            <a:off x="228600" y="1066680"/>
            <a:ext cx="8686800" cy="5181840"/>
          </a:xfrm>
          <a:prstGeom prst="rect">
            <a:avLst/>
          </a:prstGeom>
          <a:solidFill>
            <a:srgbClr val="ffffcc"/>
          </a:solidFill>
          <a:ln w="12600">
            <a:solidFill>
              <a:srgbClr val="96969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58" name=""/>
          <p:cNvGraphicFramePr/>
          <p:nvPr/>
        </p:nvGraphicFramePr>
        <p:xfrm>
          <a:off x="355680" y="1155600"/>
          <a:ext cx="8458200" cy="5588280"/>
        </p:xfrm>
        <a:graphic>
          <a:graphicData uri="http://schemas.openxmlformats.org/presentationml/2006/ole">
            <p:oleObj progId="Word.Document.12" r:id="rId1" spid="">
              <p:embed/>
              <p:pic>
                <p:nvPicPr>
                  <p:cNvPr id="59" name="" descr=""/>
                  <p:cNvPicPr/>
                  <p:nvPr/>
                </p:nvPicPr>
                <p:blipFill>
                  <a:blip r:embed="rId2"/>
                  <a:stretch/>
                </p:blipFill>
                <p:spPr>
                  <a:xfrm>
                    <a:off x="355680" y="1155600"/>
                    <a:ext cx="8458200" cy="5588280"/>
                  </a:xfrm>
                  <a:prstGeom prst="rect">
                    <a:avLst/>
                  </a:prstGeom>
                  <a:noFill/>
                  <a:ln w="0">
                    <a:noFill/>
                  </a:ln>
                </p:spPr>
              </p:pic>
            </p:oleObj>
          </a:graphicData>
        </a:graphic>
      </p:graphicFrame>
      <p:sp>
        <p:nvSpPr>
          <p:cNvPr id="60" name="PlaceHolder 1"/>
          <p:cNvSpPr>
            <a:spLocks noGrp="1"/>
          </p:cNvSpPr>
          <p:nvPr>
            <p:ph type="title"/>
          </p:nvPr>
        </p:nvSpPr>
        <p:spPr>
          <a:xfrm>
            <a:off x="304920" y="482400"/>
            <a:ext cx="8534160" cy="53316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Potential for EnronOnline Products in Korean Market (Cont’d)</a:t>
            </a:r>
            <a:endParaRPr b="1" lang="en-US" sz="2200" strike="noStrike" u="none">
              <a:solidFill>
                <a:srgbClr val="0000ff"/>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
          <p:cNvSpPr/>
          <p:nvPr/>
        </p:nvSpPr>
        <p:spPr>
          <a:xfrm>
            <a:off x="228600" y="1295280"/>
            <a:ext cx="8686800" cy="3353040"/>
          </a:xfrm>
          <a:prstGeom prst="rect">
            <a:avLst/>
          </a:prstGeom>
          <a:solidFill>
            <a:srgbClr val="ffffcc"/>
          </a:solidFill>
          <a:ln w="12600">
            <a:solidFill>
              <a:srgbClr val="96969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62" name=""/>
          <p:cNvGraphicFramePr/>
          <p:nvPr/>
        </p:nvGraphicFramePr>
        <p:xfrm>
          <a:off x="304920" y="1409760"/>
          <a:ext cx="8737560" cy="3454200"/>
        </p:xfrm>
        <a:graphic>
          <a:graphicData uri="http://schemas.openxmlformats.org/presentationml/2006/ole">
            <p:oleObj progId="Word.Document.12" r:id="rId1" spid="">
              <p:embed/>
              <p:pic>
                <p:nvPicPr>
                  <p:cNvPr id="63" name="" descr=""/>
                  <p:cNvPicPr/>
                  <p:nvPr/>
                </p:nvPicPr>
                <p:blipFill>
                  <a:blip r:embed="rId2"/>
                  <a:stretch/>
                </p:blipFill>
                <p:spPr>
                  <a:xfrm>
                    <a:off x="304920" y="1409760"/>
                    <a:ext cx="8737560" cy="3454200"/>
                  </a:xfrm>
                  <a:prstGeom prst="rect">
                    <a:avLst/>
                  </a:prstGeom>
                  <a:noFill/>
                  <a:ln w="0">
                    <a:noFill/>
                  </a:ln>
                </p:spPr>
              </p:pic>
            </p:oleObj>
          </a:graphicData>
        </a:graphic>
      </p:graphicFrame>
      <p:sp>
        <p:nvSpPr>
          <p:cNvPr id="64" name="PlaceHolder 1"/>
          <p:cNvSpPr>
            <a:spLocks noGrp="1"/>
          </p:cNvSpPr>
          <p:nvPr>
            <p:ph type="title"/>
          </p:nvPr>
        </p:nvSpPr>
        <p:spPr>
          <a:xfrm>
            <a:off x="380520" y="533160"/>
            <a:ext cx="8458200" cy="4698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Potential for EnronOnline Products in Korean Market (Cont’d)</a:t>
            </a:r>
            <a:endParaRPr b="1" lang="en-US" sz="2200" strike="noStrike" u="none">
              <a:solidFill>
                <a:srgbClr val="0000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
          <p:cNvSpPr/>
          <p:nvPr/>
        </p:nvSpPr>
        <p:spPr>
          <a:xfrm>
            <a:off x="1278000" y="1395360"/>
            <a:ext cx="1440" cy="392904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1224000" y="5324400"/>
            <a:ext cx="540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7" name=""/>
          <p:cNvSpPr/>
          <p:nvPr/>
        </p:nvSpPr>
        <p:spPr>
          <a:xfrm>
            <a:off x="1224000" y="4545000"/>
            <a:ext cx="540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8" name=""/>
          <p:cNvSpPr/>
          <p:nvPr/>
        </p:nvSpPr>
        <p:spPr>
          <a:xfrm>
            <a:off x="1224000" y="3749760"/>
            <a:ext cx="540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9" name=""/>
          <p:cNvSpPr/>
          <p:nvPr/>
        </p:nvSpPr>
        <p:spPr>
          <a:xfrm>
            <a:off x="1224000" y="2970360"/>
            <a:ext cx="540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0" name=""/>
          <p:cNvSpPr/>
          <p:nvPr/>
        </p:nvSpPr>
        <p:spPr>
          <a:xfrm>
            <a:off x="1224000" y="2174760"/>
            <a:ext cx="540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1" name=""/>
          <p:cNvSpPr/>
          <p:nvPr/>
        </p:nvSpPr>
        <p:spPr>
          <a:xfrm>
            <a:off x="1224000" y="1395360"/>
            <a:ext cx="540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2" name=""/>
          <p:cNvSpPr/>
          <p:nvPr/>
        </p:nvSpPr>
        <p:spPr>
          <a:xfrm>
            <a:off x="1278000" y="5324400"/>
            <a:ext cx="40021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3" name=""/>
          <p:cNvSpPr/>
          <p:nvPr/>
        </p:nvSpPr>
        <p:spPr>
          <a:xfrm flipV="1">
            <a:off x="1278000" y="5324040"/>
            <a:ext cx="1440" cy="5076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4" name=""/>
          <p:cNvSpPr/>
          <p:nvPr/>
        </p:nvSpPr>
        <p:spPr>
          <a:xfrm flipV="1">
            <a:off x="1676520" y="5324040"/>
            <a:ext cx="1440" cy="5076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5" name=""/>
          <p:cNvSpPr/>
          <p:nvPr/>
        </p:nvSpPr>
        <p:spPr>
          <a:xfrm flipV="1">
            <a:off x="2075040" y="5324040"/>
            <a:ext cx="1440" cy="5076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6" name=""/>
          <p:cNvSpPr/>
          <p:nvPr/>
        </p:nvSpPr>
        <p:spPr>
          <a:xfrm flipV="1">
            <a:off x="2473200" y="5324040"/>
            <a:ext cx="1800" cy="5076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7" name=""/>
          <p:cNvSpPr/>
          <p:nvPr/>
        </p:nvSpPr>
        <p:spPr>
          <a:xfrm flipV="1">
            <a:off x="2871720" y="5324040"/>
            <a:ext cx="1800" cy="5076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8" name=""/>
          <p:cNvSpPr/>
          <p:nvPr/>
        </p:nvSpPr>
        <p:spPr>
          <a:xfrm flipV="1">
            <a:off x="3287880" y="5324040"/>
            <a:ext cx="1440" cy="5076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9" name=""/>
          <p:cNvSpPr/>
          <p:nvPr/>
        </p:nvSpPr>
        <p:spPr>
          <a:xfrm flipV="1">
            <a:off x="3686040" y="5324040"/>
            <a:ext cx="1800" cy="5076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80" name=""/>
          <p:cNvSpPr/>
          <p:nvPr/>
        </p:nvSpPr>
        <p:spPr>
          <a:xfrm flipV="1">
            <a:off x="4084560" y="5324040"/>
            <a:ext cx="1800" cy="5076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81" name=""/>
          <p:cNvSpPr/>
          <p:nvPr/>
        </p:nvSpPr>
        <p:spPr>
          <a:xfrm flipV="1">
            <a:off x="4483080" y="5324040"/>
            <a:ext cx="1440" cy="5076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82" name=""/>
          <p:cNvSpPr/>
          <p:nvPr/>
        </p:nvSpPr>
        <p:spPr>
          <a:xfrm flipV="1">
            <a:off x="4881600" y="5324040"/>
            <a:ext cx="1440" cy="5076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83" name=""/>
          <p:cNvSpPr/>
          <p:nvPr/>
        </p:nvSpPr>
        <p:spPr>
          <a:xfrm flipV="1">
            <a:off x="5280120" y="5324040"/>
            <a:ext cx="1440" cy="50760"/>
          </a:xfrm>
          <a:prstGeom prst="line">
            <a:avLst/>
          </a:prstGeom>
          <a:ln w="0">
            <a:solidFill>
              <a:srgbClr val="000000"/>
            </a:solid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84" name=""/>
          <p:cNvSpPr/>
          <p:nvPr/>
        </p:nvSpPr>
        <p:spPr>
          <a:xfrm flipV="1">
            <a:off x="1477800" y="5151600"/>
            <a:ext cx="398520" cy="102960"/>
          </a:xfrm>
          <a:prstGeom prst="line">
            <a:avLst/>
          </a:prstGeom>
          <a:ln w="1764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flipV="1">
            <a:off x="1876320" y="4908240"/>
            <a:ext cx="398520" cy="243000"/>
          </a:xfrm>
          <a:prstGeom prst="line">
            <a:avLst/>
          </a:prstGeom>
          <a:ln w="1764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2274840" y="4908600"/>
            <a:ext cx="398520" cy="52200"/>
          </a:xfrm>
          <a:prstGeom prst="line">
            <a:avLst/>
          </a:prstGeom>
          <a:ln w="17640">
            <a:solidFill>
              <a:srgbClr val="00008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7" name=""/>
          <p:cNvSpPr/>
          <p:nvPr/>
        </p:nvSpPr>
        <p:spPr>
          <a:xfrm>
            <a:off x="2673360" y="4960800"/>
            <a:ext cx="398520" cy="1800"/>
          </a:xfrm>
          <a:prstGeom prst="line">
            <a:avLst/>
          </a:prstGeom>
          <a:ln w="1764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8" name=""/>
          <p:cNvSpPr/>
          <p:nvPr/>
        </p:nvSpPr>
        <p:spPr>
          <a:xfrm flipV="1">
            <a:off x="3071880" y="4805280"/>
            <a:ext cx="415800" cy="155520"/>
          </a:xfrm>
          <a:prstGeom prst="line">
            <a:avLst/>
          </a:prstGeom>
          <a:ln w="1764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flipV="1">
            <a:off x="3487680" y="4752720"/>
            <a:ext cx="398520" cy="52200"/>
          </a:xfrm>
          <a:prstGeom prst="line">
            <a:avLst/>
          </a:prstGeom>
          <a:ln w="17640">
            <a:solidFill>
              <a:srgbClr val="00008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0" name=""/>
          <p:cNvSpPr/>
          <p:nvPr/>
        </p:nvSpPr>
        <p:spPr>
          <a:xfrm>
            <a:off x="3886200" y="4753080"/>
            <a:ext cx="398520" cy="69840"/>
          </a:xfrm>
          <a:prstGeom prst="line">
            <a:avLst/>
          </a:prstGeom>
          <a:ln w="17640">
            <a:solidFill>
              <a:srgbClr val="00008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91" name=""/>
          <p:cNvSpPr/>
          <p:nvPr/>
        </p:nvSpPr>
        <p:spPr>
          <a:xfrm>
            <a:off x="4284720" y="4822920"/>
            <a:ext cx="398520" cy="102960"/>
          </a:xfrm>
          <a:prstGeom prst="line">
            <a:avLst/>
          </a:prstGeom>
          <a:ln w="1764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flipV="1">
            <a:off x="4683240" y="4908600"/>
            <a:ext cx="396720" cy="17280"/>
          </a:xfrm>
          <a:prstGeom prst="line">
            <a:avLst/>
          </a:prstGeom>
          <a:ln w="17640">
            <a:solidFill>
              <a:srgbClr val="00008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93" name=""/>
          <p:cNvSpPr/>
          <p:nvPr/>
        </p:nvSpPr>
        <p:spPr>
          <a:xfrm flipV="1">
            <a:off x="1477800" y="5289120"/>
            <a:ext cx="398520" cy="17640"/>
          </a:xfrm>
          <a:prstGeom prst="line">
            <a:avLst/>
          </a:prstGeom>
          <a:ln w="17640">
            <a:solidFill>
              <a:srgbClr val="ff00ff"/>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94" name=""/>
          <p:cNvSpPr/>
          <p:nvPr/>
        </p:nvSpPr>
        <p:spPr>
          <a:xfrm flipV="1">
            <a:off x="1876320" y="5236920"/>
            <a:ext cx="398520" cy="52200"/>
          </a:xfrm>
          <a:prstGeom prst="line">
            <a:avLst/>
          </a:prstGeom>
          <a:ln w="17640">
            <a:solidFill>
              <a:srgbClr val="ff00ff"/>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5" name=""/>
          <p:cNvSpPr/>
          <p:nvPr/>
        </p:nvSpPr>
        <p:spPr>
          <a:xfrm flipV="1">
            <a:off x="2274840" y="5168880"/>
            <a:ext cx="398520" cy="68400"/>
          </a:xfrm>
          <a:prstGeom prst="line">
            <a:avLst/>
          </a:prstGeom>
          <a:ln w="17640">
            <a:solidFill>
              <a:srgbClr val="ff00ff"/>
            </a:solidFill>
            <a:miter/>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96" name=""/>
          <p:cNvSpPr/>
          <p:nvPr/>
        </p:nvSpPr>
        <p:spPr>
          <a:xfrm flipV="1">
            <a:off x="2673360" y="5116320"/>
            <a:ext cx="398520" cy="52200"/>
          </a:xfrm>
          <a:prstGeom prst="line">
            <a:avLst/>
          </a:prstGeom>
          <a:ln w="17640">
            <a:solidFill>
              <a:srgbClr val="ff00ff"/>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7" name=""/>
          <p:cNvSpPr/>
          <p:nvPr/>
        </p:nvSpPr>
        <p:spPr>
          <a:xfrm flipV="1">
            <a:off x="3071880" y="5098680"/>
            <a:ext cx="415800" cy="17640"/>
          </a:xfrm>
          <a:prstGeom prst="line">
            <a:avLst/>
          </a:prstGeom>
          <a:ln w="17640">
            <a:solidFill>
              <a:srgbClr val="ff00ff"/>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98" name=""/>
          <p:cNvSpPr/>
          <p:nvPr/>
        </p:nvSpPr>
        <p:spPr>
          <a:xfrm flipV="1">
            <a:off x="3487680" y="4700160"/>
            <a:ext cx="398520" cy="398520"/>
          </a:xfrm>
          <a:prstGeom prst="line">
            <a:avLst/>
          </a:prstGeom>
          <a:ln w="176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a:off x="3886200" y="4700520"/>
            <a:ext cx="398520" cy="155520"/>
          </a:xfrm>
          <a:prstGeom prst="line">
            <a:avLst/>
          </a:prstGeom>
          <a:ln w="176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flipV="1">
            <a:off x="4284720" y="4838760"/>
            <a:ext cx="398520" cy="17280"/>
          </a:xfrm>
          <a:prstGeom prst="line">
            <a:avLst/>
          </a:prstGeom>
          <a:ln w="17640">
            <a:solidFill>
              <a:srgbClr val="ff00ff"/>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01" name=""/>
          <p:cNvSpPr/>
          <p:nvPr/>
        </p:nvSpPr>
        <p:spPr>
          <a:xfrm>
            <a:off x="4683240" y="4838760"/>
            <a:ext cx="396720" cy="122040"/>
          </a:xfrm>
          <a:prstGeom prst="line">
            <a:avLst/>
          </a:prstGeom>
          <a:ln w="176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1477800" y="5237280"/>
            <a:ext cx="398520" cy="17280"/>
          </a:xfrm>
          <a:prstGeom prst="line">
            <a:avLst/>
          </a:prstGeom>
          <a:ln w="1764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03" name=""/>
          <p:cNvSpPr/>
          <p:nvPr/>
        </p:nvSpPr>
        <p:spPr>
          <a:xfrm>
            <a:off x="1876320" y="5254560"/>
            <a:ext cx="398520" cy="34920"/>
          </a:xfrm>
          <a:prstGeom prst="line">
            <a:avLst/>
          </a:prstGeom>
          <a:ln w="17640">
            <a:solidFill>
              <a:srgbClr val="ff0000"/>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04" name=""/>
          <p:cNvSpPr/>
          <p:nvPr/>
        </p:nvSpPr>
        <p:spPr>
          <a:xfrm flipV="1">
            <a:off x="2274840" y="5116680"/>
            <a:ext cx="398520" cy="172800"/>
          </a:xfrm>
          <a:prstGeom prst="line">
            <a:avLst/>
          </a:prstGeom>
          <a:ln w="176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flipV="1">
            <a:off x="2673360" y="5064120"/>
            <a:ext cx="398520" cy="52560"/>
          </a:xfrm>
          <a:prstGeom prst="line">
            <a:avLst/>
          </a:prstGeom>
          <a:ln w="17640">
            <a:solidFill>
              <a:srgbClr val="ff0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6" name=""/>
          <p:cNvSpPr/>
          <p:nvPr/>
        </p:nvSpPr>
        <p:spPr>
          <a:xfrm flipV="1">
            <a:off x="3071880" y="5011560"/>
            <a:ext cx="415800" cy="52560"/>
          </a:xfrm>
          <a:prstGeom prst="line">
            <a:avLst/>
          </a:prstGeom>
          <a:ln w="17640">
            <a:solidFill>
              <a:srgbClr val="ff0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7" name=""/>
          <p:cNvSpPr/>
          <p:nvPr/>
        </p:nvSpPr>
        <p:spPr>
          <a:xfrm flipV="1">
            <a:off x="3487680" y="3351240"/>
            <a:ext cx="398520" cy="1660320"/>
          </a:xfrm>
          <a:prstGeom prst="line">
            <a:avLst/>
          </a:prstGeom>
          <a:ln w="176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flipV="1">
            <a:off x="3886200" y="1550520"/>
            <a:ext cx="398520" cy="1800360"/>
          </a:xfrm>
          <a:prstGeom prst="line">
            <a:avLst/>
          </a:prstGeom>
          <a:ln w="176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a:off x="4284720" y="1550880"/>
            <a:ext cx="398520" cy="122400"/>
          </a:xfrm>
          <a:prstGeom prst="line">
            <a:avLst/>
          </a:prstGeom>
          <a:ln w="176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4683240" y="1673280"/>
            <a:ext cx="396720" cy="1158840"/>
          </a:xfrm>
          <a:prstGeom prst="line">
            <a:avLst/>
          </a:prstGeom>
          <a:ln w="176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1477800" y="5272200"/>
            <a:ext cx="398520" cy="17280"/>
          </a:xfrm>
          <a:prstGeom prst="line">
            <a:avLst/>
          </a:prstGeom>
          <a:ln w="17640">
            <a:solidFill>
              <a:srgbClr val="008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12" name=""/>
          <p:cNvSpPr/>
          <p:nvPr/>
        </p:nvSpPr>
        <p:spPr>
          <a:xfrm>
            <a:off x="1876320" y="5289480"/>
            <a:ext cx="398520" cy="17640"/>
          </a:xfrm>
          <a:prstGeom prst="line">
            <a:avLst/>
          </a:prstGeom>
          <a:ln w="17640">
            <a:solidFill>
              <a:srgbClr val="008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13" name=""/>
          <p:cNvSpPr/>
          <p:nvPr/>
        </p:nvSpPr>
        <p:spPr>
          <a:xfrm flipV="1">
            <a:off x="2274840" y="5289120"/>
            <a:ext cx="398520" cy="17640"/>
          </a:xfrm>
          <a:prstGeom prst="line">
            <a:avLst/>
          </a:prstGeom>
          <a:ln w="17640">
            <a:solidFill>
              <a:srgbClr val="008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14" name=""/>
          <p:cNvSpPr/>
          <p:nvPr/>
        </p:nvSpPr>
        <p:spPr>
          <a:xfrm flipV="1">
            <a:off x="2673360" y="5254200"/>
            <a:ext cx="398520" cy="34920"/>
          </a:xfrm>
          <a:prstGeom prst="line">
            <a:avLst/>
          </a:prstGeom>
          <a:ln w="17640">
            <a:solidFill>
              <a:srgbClr val="008000"/>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15" name=""/>
          <p:cNvSpPr/>
          <p:nvPr/>
        </p:nvSpPr>
        <p:spPr>
          <a:xfrm>
            <a:off x="3071880" y="5254560"/>
            <a:ext cx="415800" cy="17640"/>
          </a:xfrm>
          <a:prstGeom prst="line">
            <a:avLst/>
          </a:prstGeom>
          <a:ln w="17640">
            <a:solidFill>
              <a:srgbClr val="008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16" name=""/>
          <p:cNvSpPr/>
          <p:nvPr/>
        </p:nvSpPr>
        <p:spPr>
          <a:xfrm>
            <a:off x="3487680" y="5272200"/>
            <a:ext cx="39852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17" name=""/>
          <p:cNvSpPr/>
          <p:nvPr/>
        </p:nvSpPr>
        <p:spPr>
          <a:xfrm>
            <a:off x="3886200" y="5324400"/>
            <a:ext cx="398520" cy="1800"/>
          </a:xfrm>
          <a:prstGeom prst="line">
            <a:avLst/>
          </a:prstGeom>
          <a:ln w="17640">
            <a:solidFill>
              <a:srgbClr val="008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8" name=""/>
          <p:cNvSpPr/>
          <p:nvPr/>
        </p:nvSpPr>
        <p:spPr>
          <a:xfrm>
            <a:off x="4284720" y="5324400"/>
            <a:ext cx="398520" cy="1800"/>
          </a:xfrm>
          <a:prstGeom prst="line">
            <a:avLst/>
          </a:prstGeom>
          <a:ln w="17640">
            <a:solidFill>
              <a:srgbClr val="008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9" name=""/>
          <p:cNvSpPr/>
          <p:nvPr/>
        </p:nvSpPr>
        <p:spPr>
          <a:xfrm flipV="1">
            <a:off x="4683240" y="5254560"/>
            <a:ext cx="396720" cy="69840"/>
          </a:xfrm>
          <a:prstGeom prst="line">
            <a:avLst/>
          </a:prstGeom>
          <a:ln w="17640">
            <a:solidFill>
              <a:srgbClr val="00800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20" name=""/>
          <p:cNvSpPr/>
          <p:nvPr/>
        </p:nvSpPr>
        <p:spPr>
          <a:xfrm>
            <a:off x="1424160" y="5202360"/>
            <a:ext cx="107640" cy="104760"/>
          </a:xfrm>
          <a:custGeom>
            <a:avLst/>
            <a:gdLst/>
            <a:ahLst/>
            <a:rect l="l" t="t" r="r" b="b"/>
            <a:pathLst>
              <a:path w="68" h="66">
                <a:moveTo>
                  <a:pt x="34" y="0"/>
                </a:moveTo>
                <a:lnTo>
                  <a:pt x="68" y="33"/>
                </a:lnTo>
                <a:lnTo>
                  <a:pt x="34" y="66"/>
                </a:lnTo>
                <a:lnTo>
                  <a:pt x="0" y="33"/>
                </a:lnTo>
                <a:lnTo>
                  <a:pt x="34" y="0"/>
                </a:lnTo>
                <a:close/>
              </a:path>
            </a:pathLst>
          </a:custGeom>
          <a:solidFill>
            <a:srgbClr val="000080"/>
          </a:solidFill>
          <a:ln w="1764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1822320" y="5099040"/>
            <a:ext cx="108000" cy="103320"/>
          </a:xfrm>
          <a:custGeom>
            <a:avLst/>
            <a:gdLst/>
            <a:ahLst/>
            <a:rect l="l" t="t" r="r" b="b"/>
            <a:pathLst>
              <a:path w="68" h="65">
                <a:moveTo>
                  <a:pt x="34" y="0"/>
                </a:moveTo>
                <a:lnTo>
                  <a:pt x="68" y="33"/>
                </a:lnTo>
                <a:lnTo>
                  <a:pt x="34" y="65"/>
                </a:lnTo>
                <a:lnTo>
                  <a:pt x="0" y="33"/>
                </a:lnTo>
                <a:lnTo>
                  <a:pt x="34" y="0"/>
                </a:lnTo>
                <a:close/>
              </a:path>
            </a:pathLst>
          </a:custGeom>
          <a:solidFill>
            <a:srgbClr val="000080"/>
          </a:solidFill>
          <a:ln w="1764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a:off x="2220840" y="4856040"/>
            <a:ext cx="108000" cy="104760"/>
          </a:xfrm>
          <a:custGeom>
            <a:avLst/>
            <a:gdLst/>
            <a:ahLst/>
            <a:rect l="l" t="t" r="r" b="b"/>
            <a:pathLst>
              <a:path w="68" h="66">
                <a:moveTo>
                  <a:pt x="34" y="0"/>
                </a:moveTo>
                <a:lnTo>
                  <a:pt x="68" y="33"/>
                </a:lnTo>
                <a:lnTo>
                  <a:pt x="34" y="66"/>
                </a:lnTo>
                <a:lnTo>
                  <a:pt x="0" y="33"/>
                </a:lnTo>
                <a:lnTo>
                  <a:pt x="34" y="0"/>
                </a:lnTo>
                <a:close/>
              </a:path>
            </a:pathLst>
          </a:custGeom>
          <a:solidFill>
            <a:srgbClr val="000080"/>
          </a:solidFill>
          <a:ln w="1764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 name=""/>
          <p:cNvSpPr/>
          <p:nvPr/>
        </p:nvSpPr>
        <p:spPr>
          <a:xfrm>
            <a:off x="2617920" y="4908600"/>
            <a:ext cx="109440" cy="102960"/>
          </a:xfrm>
          <a:custGeom>
            <a:avLst/>
            <a:gdLst/>
            <a:ahLst/>
            <a:rect l="l" t="t" r="r" b="b"/>
            <a:pathLst>
              <a:path w="69" h="65">
                <a:moveTo>
                  <a:pt x="35" y="0"/>
                </a:moveTo>
                <a:lnTo>
                  <a:pt x="69" y="33"/>
                </a:lnTo>
                <a:lnTo>
                  <a:pt x="35" y="65"/>
                </a:lnTo>
                <a:lnTo>
                  <a:pt x="0" y="33"/>
                </a:lnTo>
                <a:lnTo>
                  <a:pt x="35" y="0"/>
                </a:lnTo>
                <a:close/>
              </a:path>
            </a:pathLst>
          </a:custGeom>
          <a:solidFill>
            <a:srgbClr val="000080"/>
          </a:solidFill>
          <a:ln w="1764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 name=""/>
          <p:cNvSpPr/>
          <p:nvPr/>
        </p:nvSpPr>
        <p:spPr>
          <a:xfrm>
            <a:off x="3016080" y="4908600"/>
            <a:ext cx="109800" cy="102960"/>
          </a:xfrm>
          <a:custGeom>
            <a:avLst/>
            <a:gdLst/>
            <a:ahLst/>
            <a:rect l="l" t="t" r="r" b="b"/>
            <a:pathLst>
              <a:path w="69" h="65">
                <a:moveTo>
                  <a:pt x="35" y="0"/>
                </a:moveTo>
                <a:lnTo>
                  <a:pt x="69" y="33"/>
                </a:lnTo>
                <a:lnTo>
                  <a:pt x="35" y="65"/>
                </a:lnTo>
                <a:lnTo>
                  <a:pt x="0" y="33"/>
                </a:lnTo>
                <a:lnTo>
                  <a:pt x="35" y="0"/>
                </a:lnTo>
                <a:close/>
              </a:path>
            </a:pathLst>
          </a:custGeom>
          <a:solidFill>
            <a:srgbClr val="000080"/>
          </a:solidFill>
          <a:ln w="1764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 name=""/>
          <p:cNvSpPr/>
          <p:nvPr/>
        </p:nvSpPr>
        <p:spPr>
          <a:xfrm>
            <a:off x="3433680" y="4753080"/>
            <a:ext cx="108000" cy="102960"/>
          </a:xfrm>
          <a:custGeom>
            <a:avLst/>
            <a:gdLst/>
            <a:ahLst/>
            <a:rect l="l" t="t" r="r" b="b"/>
            <a:pathLst>
              <a:path w="68" h="65">
                <a:moveTo>
                  <a:pt x="34" y="0"/>
                </a:moveTo>
                <a:lnTo>
                  <a:pt x="68" y="33"/>
                </a:lnTo>
                <a:lnTo>
                  <a:pt x="34" y="65"/>
                </a:lnTo>
                <a:lnTo>
                  <a:pt x="0" y="33"/>
                </a:lnTo>
                <a:lnTo>
                  <a:pt x="34" y="0"/>
                </a:lnTo>
                <a:close/>
              </a:path>
            </a:pathLst>
          </a:custGeom>
          <a:solidFill>
            <a:srgbClr val="000080"/>
          </a:solidFill>
          <a:ln w="1764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 name=""/>
          <p:cNvSpPr/>
          <p:nvPr/>
        </p:nvSpPr>
        <p:spPr>
          <a:xfrm>
            <a:off x="3832200" y="4700520"/>
            <a:ext cx="108000" cy="104760"/>
          </a:xfrm>
          <a:custGeom>
            <a:avLst/>
            <a:gdLst/>
            <a:ahLst/>
            <a:rect l="l" t="t" r="r" b="b"/>
            <a:pathLst>
              <a:path w="68" h="66">
                <a:moveTo>
                  <a:pt x="34" y="0"/>
                </a:moveTo>
                <a:lnTo>
                  <a:pt x="68" y="33"/>
                </a:lnTo>
                <a:lnTo>
                  <a:pt x="34" y="66"/>
                </a:lnTo>
                <a:lnTo>
                  <a:pt x="0" y="33"/>
                </a:lnTo>
                <a:lnTo>
                  <a:pt x="34" y="0"/>
                </a:lnTo>
                <a:close/>
              </a:path>
            </a:pathLst>
          </a:custGeom>
          <a:solidFill>
            <a:srgbClr val="000080"/>
          </a:solidFill>
          <a:ln w="1764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 name=""/>
          <p:cNvSpPr/>
          <p:nvPr/>
        </p:nvSpPr>
        <p:spPr>
          <a:xfrm>
            <a:off x="4229280" y="4770360"/>
            <a:ext cx="109440" cy="103320"/>
          </a:xfrm>
          <a:custGeom>
            <a:avLst/>
            <a:gdLst/>
            <a:ahLst/>
            <a:rect l="l" t="t" r="r" b="b"/>
            <a:pathLst>
              <a:path w="69" h="65">
                <a:moveTo>
                  <a:pt x="35" y="0"/>
                </a:moveTo>
                <a:lnTo>
                  <a:pt x="69" y="33"/>
                </a:lnTo>
                <a:lnTo>
                  <a:pt x="35" y="65"/>
                </a:lnTo>
                <a:lnTo>
                  <a:pt x="0" y="33"/>
                </a:lnTo>
                <a:lnTo>
                  <a:pt x="35" y="0"/>
                </a:lnTo>
                <a:close/>
              </a:path>
            </a:pathLst>
          </a:custGeom>
          <a:solidFill>
            <a:srgbClr val="000080"/>
          </a:solidFill>
          <a:ln w="1764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 name=""/>
          <p:cNvSpPr/>
          <p:nvPr/>
        </p:nvSpPr>
        <p:spPr>
          <a:xfrm>
            <a:off x="4627440" y="4873680"/>
            <a:ext cx="109800" cy="104760"/>
          </a:xfrm>
          <a:custGeom>
            <a:avLst/>
            <a:gdLst/>
            <a:ahLst/>
            <a:rect l="l" t="t" r="r" b="b"/>
            <a:pathLst>
              <a:path w="69" h="66">
                <a:moveTo>
                  <a:pt x="35" y="0"/>
                </a:moveTo>
                <a:lnTo>
                  <a:pt x="69" y="33"/>
                </a:lnTo>
                <a:lnTo>
                  <a:pt x="35" y="66"/>
                </a:lnTo>
                <a:lnTo>
                  <a:pt x="0" y="33"/>
                </a:lnTo>
                <a:lnTo>
                  <a:pt x="35" y="0"/>
                </a:lnTo>
                <a:close/>
              </a:path>
            </a:pathLst>
          </a:custGeom>
          <a:solidFill>
            <a:srgbClr val="000080"/>
          </a:solidFill>
          <a:ln w="1764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 name=""/>
          <p:cNvSpPr/>
          <p:nvPr/>
        </p:nvSpPr>
        <p:spPr>
          <a:xfrm>
            <a:off x="5025960" y="4856040"/>
            <a:ext cx="109440" cy="104760"/>
          </a:xfrm>
          <a:custGeom>
            <a:avLst/>
            <a:gdLst/>
            <a:ahLst/>
            <a:rect l="l" t="t" r="r" b="b"/>
            <a:pathLst>
              <a:path w="69" h="66">
                <a:moveTo>
                  <a:pt x="34" y="0"/>
                </a:moveTo>
                <a:lnTo>
                  <a:pt x="69" y="33"/>
                </a:lnTo>
                <a:lnTo>
                  <a:pt x="34" y="66"/>
                </a:lnTo>
                <a:lnTo>
                  <a:pt x="0" y="33"/>
                </a:lnTo>
                <a:lnTo>
                  <a:pt x="34" y="0"/>
                </a:lnTo>
                <a:close/>
              </a:path>
            </a:pathLst>
          </a:custGeom>
          <a:solidFill>
            <a:srgbClr val="000080"/>
          </a:solidFill>
          <a:ln w="1764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 name=""/>
          <p:cNvSpPr/>
          <p:nvPr/>
        </p:nvSpPr>
        <p:spPr>
          <a:xfrm>
            <a:off x="1424160" y="5254560"/>
            <a:ext cx="90360" cy="87480"/>
          </a:xfrm>
          <a:prstGeom prst="rect">
            <a:avLst/>
          </a:prstGeom>
          <a:solidFill>
            <a:srgbClr val="ff00ff"/>
          </a:solidFill>
          <a:ln w="17640">
            <a:solidFill>
              <a:srgbClr val="ff00ff"/>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31" name=""/>
          <p:cNvSpPr/>
          <p:nvPr/>
        </p:nvSpPr>
        <p:spPr>
          <a:xfrm>
            <a:off x="1822320" y="5237280"/>
            <a:ext cx="90720" cy="87120"/>
          </a:xfrm>
          <a:prstGeom prst="rect">
            <a:avLst/>
          </a:prstGeom>
          <a:solidFill>
            <a:srgbClr val="ff00ff"/>
          </a:solidFill>
          <a:ln w="17640">
            <a:solidFill>
              <a:srgbClr val="ff00ff"/>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2" name=""/>
          <p:cNvSpPr/>
          <p:nvPr/>
        </p:nvSpPr>
        <p:spPr>
          <a:xfrm>
            <a:off x="2220840" y="5184720"/>
            <a:ext cx="90720" cy="87480"/>
          </a:xfrm>
          <a:prstGeom prst="rect">
            <a:avLst/>
          </a:prstGeom>
          <a:solidFill>
            <a:srgbClr val="ff00ff"/>
          </a:solidFill>
          <a:ln w="17640">
            <a:solidFill>
              <a:srgbClr val="ff00ff"/>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33" name=""/>
          <p:cNvSpPr/>
          <p:nvPr/>
        </p:nvSpPr>
        <p:spPr>
          <a:xfrm>
            <a:off x="2617920" y="5116680"/>
            <a:ext cx="90360" cy="85680"/>
          </a:xfrm>
          <a:prstGeom prst="rect">
            <a:avLst/>
          </a:prstGeom>
          <a:solidFill>
            <a:srgbClr val="ff00ff"/>
          </a:solidFill>
          <a:ln w="17640">
            <a:solidFill>
              <a:srgbClr val="ff00f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4" name=""/>
          <p:cNvSpPr/>
          <p:nvPr/>
        </p:nvSpPr>
        <p:spPr>
          <a:xfrm>
            <a:off x="3016080" y="5064120"/>
            <a:ext cx="90720" cy="87480"/>
          </a:xfrm>
          <a:prstGeom prst="rect">
            <a:avLst/>
          </a:prstGeom>
          <a:solidFill>
            <a:srgbClr val="ff00ff"/>
          </a:solidFill>
          <a:ln w="17640">
            <a:solidFill>
              <a:srgbClr val="ff00ff"/>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35" name=""/>
          <p:cNvSpPr/>
          <p:nvPr/>
        </p:nvSpPr>
        <p:spPr>
          <a:xfrm>
            <a:off x="3433680" y="5046840"/>
            <a:ext cx="90720" cy="87120"/>
          </a:xfrm>
          <a:prstGeom prst="rect">
            <a:avLst/>
          </a:prstGeom>
          <a:solidFill>
            <a:srgbClr val="ff00ff"/>
          </a:solidFill>
          <a:ln w="17640">
            <a:solidFill>
              <a:srgbClr val="ff00ff"/>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6" name=""/>
          <p:cNvSpPr/>
          <p:nvPr/>
        </p:nvSpPr>
        <p:spPr>
          <a:xfrm>
            <a:off x="3832200" y="4649760"/>
            <a:ext cx="90360" cy="85680"/>
          </a:xfrm>
          <a:prstGeom prst="rect">
            <a:avLst/>
          </a:prstGeom>
          <a:solidFill>
            <a:srgbClr val="ff00ff"/>
          </a:solidFill>
          <a:ln w="17640">
            <a:solidFill>
              <a:srgbClr val="ff00f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7" name=""/>
          <p:cNvSpPr/>
          <p:nvPr/>
        </p:nvSpPr>
        <p:spPr>
          <a:xfrm>
            <a:off x="4229280" y="4805280"/>
            <a:ext cx="90360" cy="85680"/>
          </a:xfrm>
          <a:prstGeom prst="rect">
            <a:avLst/>
          </a:prstGeom>
          <a:solidFill>
            <a:srgbClr val="ff00ff"/>
          </a:solidFill>
          <a:ln w="17640">
            <a:solidFill>
              <a:srgbClr val="ff00f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8" name=""/>
          <p:cNvSpPr/>
          <p:nvPr/>
        </p:nvSpPr>
        <p:spPr>
          <a:xfrm>
            <a:off x="4627440" y="4788000"/>
            <a:ext cx="90720" cy="85680"/>
          </a:xfrm>
          <a:prstGeom prst="rect">
            <a:avLst/>
          </a:prstGeom>
          <a:solidFill>
            <a:srgbClr val="ff00ff"/>
          </a:solidFill>
          <a:ln w="17640">
            <a:solidFill>
              <a:srgbClr val="ff00f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39" name=""/>
          <p:cNvSpPr/>
          <p:nvPr/>
        </p:nvSpPr>
        <p:spPr>
          <a:xfrm>
            <a:off x="5025960" y="4908600"/>
            <a:ext cx="90720" cy="87120"/>
          </a:xfrm>
          <a:prstGeom prst="rect">
            <a:avLst/>
          </a:prstGeom>
          <a:solidFill>
            <a:srgbClr val="ff00ff"/>
          </a:solidFill>
          <a:ln w="17640">
            <a:solidFill>
              <a:srgbClr val="ff00ff"/>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40" name=""/>
          <p:cNvSpPr/>
          <p:nvPr/>
        </p:nvSpPr>
        <p:spPr>
          <a:xfrm>
            <a:off x="1424160" y="5184720"/>
            <a:ext cx="107640" cy="104760"/>
          </a:xfrm>
          <a:custGeom>
            <a:avLst/>
            <a:gdLst/>
            <a:ahLst/>
            <a:rect l="l" t="t" r="r" b="b"/>
            <a:pathLst>
              <a:path w="68" h="66">
                <a:moveTo>
                  <a:pt x="34" y="0"/>
                </a:moveTo>
                <a:lnTo>
                  <a:pt x="68" y="66"/>
                </a:lnTo>
                <a:lnTo>
                  <a:pt x="0" y="66"/>
                </a:lnTo>
                <a:lnTo>
                  <a:pt x="34" y="0"/>
                </a:lnTo>
                <a:close/>
              </a:path>
            </a:pathLst>
          </a:custGeom>
          <a:solidFill>
            <a:srgbClr val="ff0000"/>
          </a:solidFill>
          <a:ln w="176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a:off x="1822320" y="5202360"/>
            <a:ext cx="108000" cy="104760"/>
          </a:xfrm>
          <a:custGeom>
            <a:avLst/>
            <a:gdLst/>
            <a:ahLst/>
            <a:rect l="l" t="t" r="r" b="b"/>
            <a:pathLst>
              <a:path w="68" h="66">
                <a:moveTo>
                  <a:pt x="34" y="0"/>
                </a:moveTo>
                <a:lnTo>
                  <a:pt x="68" y="66"/>
                </a:lnTo>
                <a:lnTo>
                  <a:pt x="0" y="66"/>
                </a:lnTo>
                <a:lnTo>
                  <a:pt x="34" y="0"/>
                </a:lnTo>
                <a:close/>
              </a:path>
            </a:pathLst>
          </a:custGeom>
          <a:solidFill>
            <a:srgbClr val="ff0000"/>
          </a:solidFill>
          <a:ln w="176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 name=""/>
          <p:cNvSpPr/>
          <p:nvPr/>
        </p:nvSpPr>
        <p:spPr>
          <a:xfrm>
            <a:off x="2220840" y="5237280"/>
            <a:ext cx="108000" cy="104760"/>
          </a:xfrm>
          <a:custGeom>
            <a:avLst/>
            <a:gdLst/>
            <a:ahLst/>
            <a:rect l="l" t="t" r="r" b="b"/>
            <a:pathLst>
              <a:path w="68" h="66">
                <a:moveTo>
                  <a:pt x="34" y="0"/>
                </a:moveTo>
                <a:lnTo>
                  <a:pt x="68" y="66"/>
                </a:lnTo>
                <a:lnTo>
                  <a:pt x="0" y="66"/>
                </a:lnTo>
                <a:lnTo>
                  <a:pt x="34" y="0"/>
                </a:lnTo>
                <a:close/>
              </a:path>
            </a:pathLst>
          </a:custGeom>
          <a:solidFill>
            <a:srgbClr val="ff0000"/>
          </a:solidFill>
          <a:ln w="176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a:off x="2617920" y="5064120"/>
            <a:ext cx="109440" cy="104760"/>
          </a:xfrm>
          <a:custGeom>
            <a:avLst/>
            <a:gdLst/>
            <a:ahLst/>
            <a:rect l="l" t="t" r="r" b="b"/>
            <a:pathLst>
              <a:path w="69" h="66">
                <a:moveTo>
                  <a:pt x="35" y="0"/>
                </a:moveTo>
                <a:lnTo>
                  <a:pt x="69" y="66"/>
                </a:lnTo>
                <a:lnTo>
                  <a:pt x="0" y="66"/>
                </a:lnTo>
                <a:lnTo>
                  <a:pt x="35" y="0"/>
                </a:lnTo>
                <a:close/>
              </a:path>
            </a:pathLst>
          </a:custGeom>
          <a:solidFill>
            <a:srgbClr val="ff0000"/>
          </a:solidFill>
          <a:ln w="176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3016080" y="5011560"/>
            <a:ext cx="109800" cy="105120"/>
          </a:xfrm>
          <a:custGeom>
            <a:avLst/>
            <a:gdLst/>
            <a:ahLst/>
            <a:rect l="l" t="t" r="r" b="b"/>
            <a:pathLst>
              <a:path w="69" h="66">
                <a:moveTo>
                  <a:pt x="35" y="0"/>
                </a:moveTo>
                <a:lnTo>
                  <a:pt x="69" y="66"/>
                </a:lnTo>
                <a:lnTo>
                  <a:pt x="0" y="66"/>
                </a:lnTo>
                <a:lnTo>
                  <a:pt x="35" y="0"/>
                </a:lnTo>
                <a:close/>
              </a:path>
            </a:pathLst>
          </a:custGeom>
          <a:solidFill>
            <a:srgbClr val="ff0000"/>
          </a:solidFill>
          <a:ln w="176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a:off x="3433680" y="4960800"/>
            <a:ext cx="108000" cy="103320"/>
          </a:xfrm>
          <a:custGeom>
            <a:avLst/>
            <a:gdLst/>
            <a:ahLst/>
            <a:rect l="l" t="t" r="r" b="b"/>
            <a:pathLst>
              <a:path w="68" h="65">
                <a:moveTo>
                  <a:pt x="34" y="0"/>
                </a:moveTo>
                <a:lnTo>
                  <a:pt x="68" y="65"/>
                </a:lnTo>
                <a:lnTo>
                  <a:pt x="0" y="65"/>
                </a:lnTo>
                <a:lnTo>
                  <a:pt x="34" y="0"/>
                </a:lnTo>
                <a:close/>
              </a:path>
            </a:pathLst>
          </a:custGeom>
          <a:solidFill>
            <a:srgbClr val="ff0000"/>
          </a:solidFill>
          <a:ln w="176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3832200" y="3298680"/>
            <a:ext cx="108000" cy="104760"/>
          </a:xfrm>
          <a:custGeom>
            <a:avLst/>
            <a:gdLst/>
            <a:ahLst/>
            <a:rect l="l" t="t" r="r" b="b"/>
            <a:pathLst>
              <a:path w="68" h="66">
                <a:moveTo>
                  <a:pt x="34" y="0"/>
                </a:moveTo>
                <a:lnTo>
                  <a:pt x="68" y="66"/>
                </a:lnTo>
                <a:lnTo>
                  <a:pt x="0" y="66"/>
                </a:lnTo>
                <a:lnTo>
                  <a:pt x="34" y="0"/>
                </a:lnTo>
                <a:close/>
              </a:path>
            </a:pathLst>
          </a:custGeom>
          <a:solidFill>
            <a:srgbClr val="ff0000"/>
          </a:solidFill>
          <a:ln w="176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 name=""/>
          <p:cNvSpPr/>
          <p:nvPr/>
        </p:nvSpPr>
        <p:spPr>
          <a:xfrm>
            <a:off x="4229280" y="1500120"/>
            <a:ext cx="109440" cy="103320"/>
          </a:xfrm>
          <a:custGeom>
            <a:avLst/>
            <a:gdLst/>
            <a:ahLst/>
            <a:rect l="l" t="t" r="r" b="b"/>
            <a:pathLst>
              <a:path w="69" h="65">
                <a:moveTo>
                  <a:pt x="35" y="0"/>
                </a:moveTo>
                <a:lnTo>
                  <a:pt x="69" y="65"/>
                </a:lnTo>
                <a:lnTo>
                  <a:pt x="0" y="65"/>
                </a:lnTo>
                <a:lnTo>
                  <a:pt x="35" y="0"/>
                </a:lnTo>
                <a:close/>
              </a:path>
            </a:pathLst>
          </a:custGeom>
          <a:solidFill>
            <a:srgbClr val="ff0000"/>
          </a:solidFill>
          <a:ln w="176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a:off x="4627440" y="1620720"/>
            <a:ext cx="109800" cy="103320"/>
          </a:xfrm>
          <a:custGeom>
            <a:avLst/>
            <a:gdLst/>
            <a:ahLst/>
            <a:rect l="l" t="t" r="r" b="b"/>
            <a:pathLst>
              <a:path w="69" h="65">
                <a:moveTo>
                  <a:pt x="35" y="0"/>
                </a:moveTo>
                <a:lnTo>
                  <a:pt x="69" y="65"/>
                </a:lnTo>
                <a:lnTo>
                  <a:pt x="0" y="65"/>
                </a:lnTo>
                <a:lnTo>
                  <a:pt x="35" y="0"/>
                </a:lnTo>
                <a:close/>
              </a:path>
            </a:pathLst>
          </a:custGeom>
          <a:solidFill>
            <a:srgbClr val="ff0000"/>
          </a:solidFill>
          <a:ln w="176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5025960" y="2779560"/>
            <a:ext cx="109440" cy="104760"/>
          </a:xfrm>
          <a:custGeom>
            <a:avLst/>
            <a:gdLst/>
            <a:ahLst/>
            <a:rect l="l" t="t" r="r" b="b"/>
            <a:pathLst>
              <a:path w="69" h="66">
                <a:moveTo>
                  <a:pt x="34" y="0"/>
                </a:moveTo>
                <a:lnTo>
                  <a:pt x="69" y="66"/>
                </a:lnTo>
                <a:lnTo>
                  <a:pt x="0" y="66"/>
                </a:lnTo>
                <a:lnTo>
                  <a:pt x="34" y="0"/>
                </a:lnTo>
                <a:close/>
              </a:path>
            </a:pathLst>
          </a:custGeom>
          <a:solidFill>
            <a:srgbClr val="ff0000"/>
          </a:solidFill>
          <a:ln w="176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1405080" y="5202360"/>
            <a:ext cx="163440" cy="155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 name=""/>
          <p:cNvSpPr/>
          <p:nvPr/>
        </p:nvSpPr>
        <p:spPr>
          <a:xfrm flipH="1" flipV="1">
            <a:off x="1423800" y="5219640"/>
            <a:ext cx="53640" cy="52560"/>
          </a:xfrm>
          <a:prstGeom prst="line">
            <a:avLst/>
          </a:prstGeom>
          <a:ln w="17640">
            <a:solidFill>
              <a:srgbClr val="008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52" name=""/>
          <p:cNvSpPr/>
          <p:nvPr/>
        </p:nvSpPr>
        <p:spPr>
          <a:xfrm>
            <a:off x="1477800" y="5272200"/>
            <a:ext cx="5400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53" name=""/>
          <p:cNvSpPr/>
          <p:nvPr/>
        </p:nvSpPr>
        <p:spPr>
          <a:xfrm flipH="1">
            <a:off x="1423800" y="5272200"/>
            <a:ext cx="5364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54" name=""/>
          <p:cNvSpPr/>
          <p:nvPr/>
        </p:nvSpPr>
        <p:spPr>
          <a:xfrm flipV="1">
            <a:off x="1477800" y="5219640"/>
            <a:ext cx="54000" cy="52560"/>
          </a:xfrm>
          <a:prstGeom prst="line">
            <a:avLst/>
          </a:prstGeom>
          <a:ln w="17640">
            <a:solidFill>
              <a:srgbClr val="008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55" name=""/>
          <p:cNvSpPr/>
          <p:nvPr/>
        </p:nvSpPr>
        <p:spPr>
          <a:xfrm>
            <a:off x="1803240" y="5219640"/>
            <a:ext cx="163800" cy="155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flipH="1" flipV="1">
            <a:off x="1822320" y="5236920"/>
            <a:ext cx="5400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57" name=""/>
          <p:cNvSpPr/>
          <p:nvPr/>
        </p:nvSpPr>
        <p:spPr>
          <a:xfrm>
            <a:off x="1876320" y="5289480"/>
            <a:ext cx="54000" cy="52560"/>
          </a:xfrm>
          <a:prstGeom prst="line">
            <a:avLst/>
          </a:prstGeom>
          <a:ln w="17640">
            <a:solidFill>
              <a:srgbClr val="008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58" name=""/>
          <p:cNvSpPr/>
          <p:nvPr/>
        </p:nvSpPr>
        <p:spPr>
          <a:xfrm flipH="1">
            <a:off x="1822320" y="5289480"/>
            <a:ext cx="54000" cy="52560"/>
          </a:xfrm>
          <a:prstGeom prst="line">
            <a:avLst/>
          </a:prstGeom>
          <a:ln w="17640">
            <a:solidFill>
              <a:srgbClr val="008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59" name=""/>
          <p:cNvSpPr/>
          <p:nvPr/>
        </p:nvSpPr>
        <p:spPr>
          <a:xfrm flipV="1">
            <a:off x="1876320" y="5236920"/>
            <a:ext cx="5400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60" name=""/>
          <p:cNvSpPr/>
          <p:nvPr/>
        </p:nvSpPr>
        <p:spPr>
          <a:xfrm>
            <a:off x="2201760" y="5237280"/>
            <a:ext cx="163440" cy="155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flipH="1" flipV="1">
            <a:off x="2220840" y="5254560"/>
            <a:ext cx="54000" cy="52560"/>
          </a:xfrm>
          <a:prstGeom prst="line">
            <a:avLst/>
          </a:prstGeom>
          <a:ln w="17640">
            <a:solidFill>
              <a:srgbClr val="008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62" name=""/>
          <p:cNvSpPr/>
          <p:nvPr/>
        </p:nvSpPr>
        <p:spPr>
          <a:xfrm>
            <a:off x="2274840" y="5307120"/>
            <a:ext cx="54000" cy="50760"/>
          </a:xfrm>
          <a:prstGeom prst="line">
            <a:avLst/>
          </a:prstGeom>
          <a:ln w="17640">
            <a:solidFill>
              <a:srgbClr val="008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63" name=""/>
          <p:cNvSpPr/>
          <p:nvPr/>
        </p:nvSpPr>
        <p:spPr>
          <a:xfrm flipH="1">
            <a:off x="2220840" y="5307120"/>
            <a:ext cx="54000" cy="50760"/>
          </a:xfrm>
          <a:prstGeom prst="line">
            <a:avLst/>
          </a:prstGeom>
          <a:ln w="17640">
            <a:solidFill>
              <a:srgbClr val="008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64" name=""/>
          <p:cNvSpPr/>
          <p:nvPr/>
        </p:nvSpPr>
        <p:spPr>
          <a:xfrm flipV="1">
            <a:off x="2274840" y="5254560"/>
            <a:ext cx="54000" cy="52560"/>
          </a:xfrm>
          <a:prstGeom prst="line">
            <a:avLst/>
          </a:prstGeom>
          <a:ln w="17640">
            <a:solidFill>
              <a:srgbClr val="008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65" name=""/>
          <p:cNvSpPr/>
          <p:nvPr/>
        </p:nvSpPr>
        <p:spPr>
          <a:xfrm>
            <a:off x="2600280" y="5219640"/>
            <a:ext cx="163440" cy="155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 name=""/>
          <p:cNvSpPr/>
          <p:nvPr/>
        </p:nvSpPr>
        <p:spPr>
          <a:xfrm flipH="1" flipV="1">
            <a:off x="2617920" y="5236920"/>
            <a:ext cx="5544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67" name=""/>
          <p:cNvSpPr/>
          <p:nvPr/>
        </p:nvSpPr>
        <p:spPr>
          <a:xfrm>
            <a:off x="2673360" y="5289480"/>
            <a:ext cx="54000" cy="52560"/>
          </a:xfrm>
          <a:prstGeom prst="line">
            <a:avLst/>
          </a:prstGeom>
          <a:ln w="17640">
            <a:solidFill>
              <a:srgbClr val="008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68" name=""/>
          <p:cNvSpPr/>
          <p:nvPr/>
        </p:nvSpPr>
        <p:spPr>
          <a:xfrm flipH="1">
            <a:off x="2617920" y="5289480"/>
            <a:ext cx="55440" cy="52560"/>
          </a:xfrm>
          <a:prstGeom prst="line">
            <a:avLst/>
          </a:prstGeom>
          <a:ln w="17640">
            <a:solidFill>
              <a:srgbClr val="008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69" name=""/>
          <p:cNvSpPr/>
          <p:nvPr/>
        </p:nvSpPr>
        <p:spPr>
          <a:xfrm flipV="1">
            <a:off x="2673360" y="5236920"/>
            <a:ext cx="5400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70" name=""/>
          <p:cNvSpPr/>
          <p:nvPr/>
        </p:nvSpPr>
        <p:spPr>
          <a:xfrm>
            <a:off x="2998800" y="5184720"/>
            <a:ext cx="163440" cy="157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flipH="1" flipV="1">
            <a:off x="3015720" y="5202000"/>
            <a:ext cx="5580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72" name=""/>
          <p:cNvSpPr/>
          <p:nvPr/>
        </p:nvSpPr>
        <p:spPr>
          <a:xfrm>
            <a:off x="3071880" y="5254560"/>
            <a:ext cx="54000" cy="52560"/>
          </a:xfrm>
          <a:prstGeom prst="line">
            <a:avLst/>
          </a:prstGeom>
          <a:ln w="17640">
            <a:solidFill>
              <a:srgbClr val="008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73" name=""/>
          <p:cNvSpPr/>
          <p:nvPr/>
        </p:nvSpPr>
        <p:spPr>
          <a:xfrm flipH="1">
            <a:off x="3015720" y="5254560"/>
            <a:ext cx="55800" cy="52560"/>
          </a:xfrm>
          <a:prstGeom prst="line">
            <a:avLst/>
          </a:prstGeom>
          <a:ln w="17640">
            <a:solidFill>
              <a:srgbClr val="008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74" name=""/>
          <p:cNvSpPr/>
          <p:nvPr/>
        </p:nvSpPr>
        <p:spPr>
          <a:xfrm flipV="1">
            <a:off x="3071880" y="5202000"/>
            <a:ext cx="5400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75" name=""/>
          <p:cNvSpPr/>
          <p:nvPr/>
        </p:nvSpPr>
        <p:spPr>
          <a:xfrm>
            <a:off x="3414600" y="5202360"/>
            <a:ext cx="163800" cy="155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flipH="1" flipV="1">
            <a:off x="3433680" y="5219640"/>
            <a:ext cx="54000" cy="52560"/>
          </a:xfrm>
          <a:prstGeom prst="line">
            <a:avLst/>
          </a:prstGeom>
          <a:ln w="17640">
            <a:solidFill>
              <a:srgbClr val="008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77" name=""/>
          <p:cNvSpPr/>
          <p:nvPr/>
        </p:nvSpPr>
        <p:spPr>
          <a:xfrm>
            <a:off x="3487680" y="5272200"/>
            <a:ext cx="5400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78" name=""/>
          <p:cNvSpPr/>
          <p:nvPr/>
        </p:nvSpPr>
        <p:spPr>
          <a:xfrm flipH="1">
            <a:off x="3433680" y="5272200"/>
            <a:ext cx="5400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79" name=""/>
          <p:cNvSpPr/>
          <p:nvPr/>
        </p:nvSpPr>
        <p:spPr>
          <a:xfrm flipV="1">
            <a:off x="3487680" y="5219640"/>
            <a:ext cx="54000" cy="52560"/>
          </a:xfrm>
          <a:prstGeom prst="line">
            <a:avLst/>
          </a:prstGeom>
          <a:ln w="17640">
            <a:solidFill>
              <a:srgbClr val="008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80" name=""/>
          <p:cNvSpPr/>
          <p:nvPr/>
        </p:nvSpPr>
        <p:spPr>
          <a:xfrm>
            <a:off x="3813120" y="5254560"/>
            <a:ext cx="163440" cy="155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 name=""/>
          <p:cNvSpPr/>
          <p:nvPr/>
        </p:nvSpPr>
        <p:spPr>
          <a:xfrm flipH="1" flipV="1">
            <a:off x="3832200" y="5271840"/>
            <a:ext cx="5400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82" name=""/>
          <p:cNvSpPr/>
          <p:nvPr/>
        </p:nvSpPr>
        <p:spPr>
          <a:xfrm>
            <a:off x="3886200" y="5324400"/>
            <a:ext cx="54000" cy="50760"/>
          </a:xfrm>
          <a:prstGeom prst="line">
            <a:avLst/>
          </a:prstGeom>
          <a:ln w="17640">
            <a:solidFill>
              <a:srgbClr val="008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83" name=""/>
          <p:cNvSpPr/>
          <p:nvPr/>
        </p:nvSpPr>
        <p:spPr>
          <a:xfrm flipH="1">
            <a:off x="3832200" y="5324400"/>
            <a:ext cx="54000" cy="50760"/>
          </a:xfrm>
          <a:prstGeom prst="line">
            <a:avLst/>
          </a:prstGeom>
          <a:ln w="17640">
            <a:solidFill>
              <a:srgbClr val="008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84" name=""/>
          <p:cNvSpPr/>
          <p:nvPr/>
        </p:nvSpPr>
        <p:spPr>
          <a:xfrm flipV="1">
            <a:off x="3886200" y="5271840"/>
            <a:ext cx="5400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85" name=""/>
          <p:cNvSpPr/>
          <p:nvPr/>
        </p:nvSpPr>
        <p:spPr>
          <a:xfrm>
            <a:off x="4211640" y="5254560"/>
            <a:ext cx="163440" cy="155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 name=""/>
          <p:cNvSpPr/>
          <p:nvPr/>
        </p:nvSpPr>
        <p:spPr>
          <a:xfrm flipH="1" flipV="1">
            <a:off x="4229280" y="5271840"/>
            <a:ext cx="5544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87" name=""/>
          <p:cNvSpPr/>
          <p:nvPr/>
        </p:nvSpPr>
        <p:spPr>
          <a:xfrm>
            <a:off x="4284720" y="5324400"/>
            <a:ext cx="54000" cy="50760"/>
          </a:xfrm>
          <a:prstGeom prst="line">
            <a:avLst/>
          </a:prstGeom>
          <a:ln w="17640">
            <a:solidFill>
              <a:srgbClr val="008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88" name=""/>
          <p:cNvSpPr/>
          <p:nvPr/>
        </p:nvSpPr>
        <p:spPr>
          <a:xfrm flipH="1">
            <a:off x="4229280" y="5324400"/>
            <a:ext cx="55440" cy="50760"/>
          </a:xfrm>
          <a:prstGeom prst="line">
            <a:avLst/>
          </a:prstGeom>
          <a:ln w="17640">
            <a:solidFill>
              <a:srgbClr val="008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89" name=""/>
          <p:cNvSpPr/>
          <p:nvPr/>
        </p:nvSpPr>
        <p:spPr>
          <a:xfrm flipV="1">
            <a:off x="4284720" y="5271840"/>
            <a:ext cx="5400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90" name=""/>
          <p:cNvSpPr/>
          <p:nvPr/>
        </p:nvSpPr>
        <p:spPr>
          <a:xfrm>
            <a:off x="4610160" y="5254560"/>
            <a:ext cx="163440" cy="155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 name=""/>
          <p:cNvSpPr/>
          <p:nvPr/>
        </p:nvSpPr>
        <p:spPr>
          <a:xfrm flipH="1" flipV="1">
            <a:off x="4627080" y="5271840"/>
            <a:ext cx="5580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92" name=""/>
          <p:cNvSpPr/>
          <p:nvPr/>
        </p:nvSpPr>
        <p:spPr>
          <a:xfrm>
            <a:off x="4683240" y="5324400"/>
            <a:ext cx="54000" cy="50760"/>
          </a:xfrm>
          <a:prstGeom prst="line">
            <a:avLst/>
          </a:prstGeom>
          <a:ln w="17640">
            <a:solidFill>
              <a:srgbClr val="008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93" name=""/>
          <p:cNvSpPr/>
          <p:nvPr/>
        </p:nvSpPr>
        <p:spPr>
          <a:xfrm flipH="1">
            <a:off x="4627080" y="5324400"/>
            <a:ext cx="55800" cy="50760"/>
          </a:xfrm>
          <a:prstGeom prst="line">
            <a:avLst/>
          </a:prstGeom>
          <a:ln w="17640">
            <a:solidFill>
              <a:srgbClr val="008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94" name=""/>
          <p:cNvSpPr/>
          <p:nvPr/>
        </p:nvSpPr>
        <p:spPr>
          <a:xfrm flipV="1">
            <a:off x="4683240" y="5271840"/>
            <a:ext cx="5400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95" name=""/>
          <p:cNvSpPr/>
          <p:nvPr/>
        </p:nvSpPr>
        <p:spPr>
          <a:xfrm>
            <a:off x="5008680" y="5184720"/>
            <a:ext cx="163440" cy="157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 name=""/>
          <p:cNvSpPr/>
          <p:nvPr/>
        </p:nvSpPr>
        <p:spPr>
          <a:xfrm flipH="1" flipV="1">
            <a:off x="5025960" y="5202000"/>
            <a:ext cx="5400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97" name=""/>
          <p:cNvSpPr/>
          <p:nvPr/>
        </p:nvSpPr>
        <p:spPr>
          <a:xfrm>
            <a:off x="5079960" y="5254560"/>
            <a:ext cx="55440" cy="52560"/>
          </a:xfrm>
          <a:prstGeom prst="line">
            <a:avLst/>
          </a:prstGeom>
          <a:ln w="17640">
            <a:solidFill>
              <a:srgbClr val="008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98" name=""/>
          <p:cNvSpPr/>
          <p:nvPr/>
        </p:nvSpPr>
        <p:spPr>
          <a:xfrm flipH="1">
            <a:off x="5025960" y="5254560"/>
            <a:ext cx="54000" cy="52560"/>
          </a:xfrm>
          <a:prstGeom prst="line">
            <a:avLst/>
          </a:prstGeom>
          <a:ln w="17640">
            <a:solidFill>
              <a:srgbClr val="008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99" name=""/>
          <p:cNvSpPr/>
          <p:nvPr/>
        </p:nvSpPr>
        <p:spPr>
          <a:xfrm flipV="1">
            <a:off x="5079960" y="5202000"/>
            <a:ext cx="5544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200" name=""/>
          <p:cNvSpPr/>
          <p:nvPr/>
        </p:nvSpPr>
        <p:spPr>
          <a:xfrm>
            <a:off x="891000" y="5219640"/>
            <a:ext cx="51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a:t>
            </a:r>
            <a:endParaRPr b="0" lang="en-US" sz="1200" strike="noStrike" u="none">
              <a:solidFill>
                <a:srgbClr val="000000"/>
              </a:solidFill>
              <a:effectLst/>
              <a:uFillTx/>
              <a:latin typeface="Times New Roman"/>
            </a:endParaRPr>
          </a:p>
        </p:txBody>
      </p:sp>
      <p:sp>
        <p:nvSpPr>
          <p:cNvPr id="201" name=""/>
          <p:cNvSpPr/>
          <p:nvPr/>
        </p:nvSpPr>
        <p:spPr>
          <a:xfrm>
            <a:off x="888480" y="444168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200</a:t>
            </a:r>
            <a:endParaRPr b="0" lang="en-US" sz="1200" strike="noStrike" u="none">
              <a:solidFill>
                <a:srgbClr val="000000"/>
              </a:solidFill>
              <a:effectLst/>
              <a:uFillTx/>
              <a:latin typeface="Times New Roman"/>
            </a:endParaRPr>
          </a:p>
        </p:txBody>
      </p:sp>
      <p:sp>
        <p:nvSpPr>
          <p:cNvPr id="202" name=""/>
          <p:cNvSpPr/>
          <p:nvPr/>
        </p:nvSpPr>
        <p:spPr>
          <a:xfrm>
            <a:off x="888480" y="364500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400</a:t>
            </a:r>
            <a:endParaRPr b="0" lang="en-US" sz="1200" strike="noStrike" u="none">
              <a:solidFill>
                <a:srgbClr val="000000"/>
              </a:solidFill>
              <a:effectLst/>
              <a:uFillTx/>
              <a:latin typeface="Times New Roman"/>
            </a:endParaRPr>
          </a:p>
        </p:txBody>
      </p:sp>
      <p:sp>
        <p:nvSpPr>
          <p:cNvPr id="203" name=""/>
          <p:cNvSpPr/>
          <p:nvPr/>
        </p:nvSpPr>
        <p:spPr>
          <a:xfrm>
            <a:off x="888480" y="286704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600</a:t>
            </a:r>
            <a:endParaRPr b="0" lang="en-US" sz="1200" strike="noStrike" u="none">
              <a:solidFill>
                <a:srgbClr val="000000"/>
              </a:solidFill>
              <a:effectLst/>
              <a:uFillTx/>
              <a:latin typeface="Times New Roman"/>
            </a:endParaRPr>
          </a:p>
        </p:txBody>
      </p:sp>
      <p:sp>
        <p:nvSpPr>
          <p:cNvPr id="204" name=""/>
          <p:cNvSpPr/>
          <p:nvPr/>
        </p:nvSpPr>
        <p:spPr>
          <a:xfrm>
            <a:off x="888480" y="207000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800</a:t>
            </a:r>
            <a:endParaRPr b="0" lang="en-US" sz="1200" strike="noStrike" u="none">
              <a:solidFill>
                <a:srgbClr val="000000"/>
              </a:solidFill>
              <a:effectLst/>
              <a:uFillTx/>
              <a:latin typeface="Times New Roman"/>
            </a:endParaRPr>
          </a:p>
        </p:txBody>
      </p:sp>
      <p:sp>
        <p:nvSpPr>
          <p:cNvPr id="205" name=""/>
          <p:cNvSpPr/>
          <p:nvPr/>
        </p:nvSpPr>
        <p:spPr>
          <a:xfrm>
            <a:off x="779760" y="1292400"/>
            <a:ext cx="381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1,000</a:t>
            </a:r>
            <a:endParaRPr b="0" lang="en-US" sz="1200" strike="noStrike" u="none">
              <a:solidFill>
                <a:srgbClr val="000000"/>
              </a:solidFill>
              <a:effectLst/>
              <a:uFillTx/>
              <a:latin typeface="Times New Roman"/>
            </a:endParaRPr>
          </a:p>
        </p:txBody>
      </p:sp>
      <p:sp>
        <p:nvSpPr>
          <p:cNvPr id="206" name=""/>
          <p:cNvSpPr/>
          <p:nvPr/>
        </p:nvSpPr>
        <p:spPr>
          <a:xfrm>
            <a:off x="1456200" y="54626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90</a:t>
            </a:r>
            <a:endParaRPr b="0" lang="en-US" sz="1200" strike="noStrike" u="none">
              <a:solidFill>
                <a:srgbClr val="000000"/>
              </a:solidFill>
              <a:effectLst/>
              <a:uFillTx/>
              <a:latin typeface="Times New Roman"/>
            </a:endParaRPr>
          </a:p>
        </p:txBody>
      </p:sp>
      <p:sp>
        <p:nvSpPr>
          <p:cNvPr id="207" name=""/>
          <p:cNvSpPr/>
          <p:nvPr/>
        </p:nvSpPr>
        <p:spPr>
          <a:xfrm>
            <a:off x="1854720" y="54626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91</a:t>
            </a:r>
            <a:endParaRPr b="0" lang="en-US" sz="1200" strike="noStrike" u="none">
              <a:solidFill>
                <a:srgbClr val="000000"/>
              </a:solidFill>
              <a:effectLst/>
              <a:uFillTx/>
              <a:latin typeface="Times New Roman"/>
            </a:endParaRPr>
          </a:p>
        </p:txBody>
      </p:sp>
      <p:sp>
        <p:nvSpPr>
          <p:cNvPr id="208" name=""/>
          <p:cNvSpPr/>
          <p:nvPr/>
        </p:nvSpPr>
        <p:spPr>
          <a:xfrm>
            <a:off x="2253240" y="54626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92</a:t>
            </a:r>
            <a:endParaRPr b="0" lang="en-US" sz="1200" strike="noStrike" u="none">
              <a:solidFill>
                <a:srgbClr val="000000"/>
              </a:solidFill>
              <a:effectLst/>
              <a:uFillTx/>
              <a:latin typeface="Times New Roman"/>
            </a:endParaRPr>
          </a:p>
        </p:txBody>
      </p:sp>
      <p:sp>
        <p:nvSpPr>
          <p:cNvPr id="209" name=""/>
          <p:cNvSpPr/>
          <p:nvPr/>
        </p:nvSpPr>
        <p:spPr>
          <a:xfrm>
            <a:off x="2651760" y="54626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93</a:t>
            </a:r>
            <a:endParaRPr b="0" lang="en-US" sz="1200" strike="noStrike" u="none">
              <a:solidFill>
                <a:srgbClr val="000000"/>
              </a:solidFill>
              <a:effectLst/>
              <a:uFillTx/>
              <a:latin typeface="Times New Roman"/>
            </a:endParaRPr>
          </a:p>
        </p:txBody>
      </p:sp>
      <p:sp>
        <p:nvSpPr>
          <p:cNvPr id="210" name=""/>
          <p:cNvSpPr/>
          <p:nvPr/>
        </p:nvSpPr>
        <p:spPr>
          <a:xfrm>
            <a:off x="3049920" y="54626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94</a:t>
            </a:r>
            <a:endParaRPr b="0" lang="en-US" sz="1200" strike="noStrike" u="none">
              <a:solidFill>
                <a:srgbClr val="000000"/>
              </a:solidFill>
              <a:effectLst/>
              <a:uFillTx/>
              <a:latin typeface="Times New Roman"/>
            </a:endParaRPr>
          </a:p>
        </p:txBody>
      </p:sp>
      <p:sp>
        <p:nvSpPr>
          <p:cNvPr id="211" name=""/>
          <p:cNvSpPr/>
          <p:nvPr/>
        </p:nvSpPr>
        <p:spPr>
          <a:xfrm>
            <a:off x="3466080" y="54626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95</a:t>
            </a:r>
            <a:endParaRPr b="0" lang="en-US" sz="1200" strike="noStrike" u="none">
              <a:solidFill>
                <a:srgbClr val="000000"/>
              </a:solidFill>
              <a:effectLst/>
              <a:uFillTx/>
              <a:latin typeface="Times New Roman"/>
            </a:endParaRPr>
          </a:p>
        </p:txBody>
      </p:sp>
      <p:sp>
        <p:nvSpPr>
          <p:cNvPr id="212" name=""/>
          <p:cNvSpPr/>
          <p:nvPr/>
        </p:nvSpPr>
        <p:spPr>
          <a:xfrm>
            <a:off x="3864600" y="54626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96</a:t>
            </a:r>
            <a:endParaRPr b="0" lang="en-US" sz="1200" strike="noStrike" u="none">
              <a:solidFill>
                <a:srgbClr val="000000"/>
              </a:solidFill>
              <a:effectLst/>
              <a:uFillTx/>
              <a:latin typeface="Times New Roman"/>
            </a:endParaRPr>
          </a:p>
        </p:txBody>
      </p:sp>
      <p:sp>
        <p:nvSpPr>
          <p:cNvPr id="213" name=""/>
          <p:cNvSpPr/>
          <p:nvPr/>
        </p:nvSpPr>
        <p:spPr>
          <a:xfrm>
            <a:off x="4262760" y="54626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97</a:t>
            </a:r>
            <a:endParaRPr b="0" lang="en-US" sz="1200" strike="noStrike" u="none">
              <a:solidFill>
                <a:srgbClr val="000000"/>
              </a:solidFill>
              <a:effectLst/>
              <a:uFillTx/>
              <a:latin typeface="Times New Roman"/>
            </a:endParaRPr>
          </a:p>
        </p:txBody>
      </p:sp>
      <p:sp>
        <p:nvSpPr>
          <p:cNvPr id="214" name=""/>
          <p:cNvSpPr/>
          <p:nvPr/>
        </p:nvSpPr>
        <p:spPr>
          <a:xfrm>
            <a:off x="4661280" y="54626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98</a:t>
            </a:r>
            <a:endParaRPr b="0" lang="en-US" sz="1200" strike="noStrike" u="none">
              <a:solidFill>
                <a:srgbClr val="000000"/>
              </a:solidFill>
              <a:effectLst/>
              <a:uFillTx/>
              <a:latin typeface="Times New Roman"/>
            </a:endParaRPr>
          </a:p>
        </p:txBody>
      </p:sp>
      <p:sp>
        <p:nvSpPr>
          <p:cNvPr id="215" name=""/>
          <p:cNvSpPr/>
          <p:nvPr/>
        </p:nvSpPr>
        <p:spPr>
          <a:xfrm>
            <a:off x="5058360" y="54626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99</a:t>
            </a:r>
            <a:endParaRPr b="0" lang="en-US" sz="1200" strike="noStrike" u="none">
              <a:solidFill>
                <a:srgbClr val="000000"/>
              </a:solidFill>
              <a:effectLst/>
              <a:uFillTx/>
              <a:latin typeface="Times New Roman"/>
            </a:endParaRPr>
          </a:p>
        </p:txBody>
      </p:sp>
      <p:sp>
        <p:nvSpPr>
          <p:cNvPr id="216" name=""/>
          <p:cNvSpPr/>
          <p:nvPr/>
        </p:nvSpPr>
        <p:spPr>
          <a:xfrm>
            <a:off x="1460520" y="2762280"/>
            <a:ext cx="2154240" cy="84780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 name=""/>
          <p:cNvSpPr/>
          <p:nvPr/>
        </p:nvSpPr>
        <p:spPr>
          <a:xfrm>
            <a:off x="1514520" y="2884320"/>
            <a:ext cx="469800" cy="1800"/>
          </a:xfrm>
          <a:prstGeom prst="line">
            <a:avLst/>
          </a:prstGeom>
          <a:ln w="1764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8" name=""/>
          <p:cNvSpPr/>
          <p:nvPr/>
        </p:nvSpPr>
        <p:spPr>
          <a:xfrm>
            <a:off x="1695600" y="2832120"/>
            <a:ext cx="107640" cy="103320"/>
          </a:xfrm>
          <a:custGeom>
            <a:avLst/>
            <a:gdLst/>
            <a:ahLst/>
            <a:rect l="l" t="t" r="r" b="b"/>
            <a:pathLst>
              <a:path w="68" h="65">
                <a:moveTo>
                  <a:pt x="34" y="0"/>
                </a:moveTo>
                <a:lnTo>
                  <a:pt x="68" y="33"/>
                </a:lnTo>
                <a:lnTo>
                  <a:pt x="34" y="65"/>
                </a:lnTo>
                <a:lnTo>
                  <a:pt x="0" y="33"/>
                </a:lnTo>
                <a:lnTo>
                  <a:pt x="34" y="0"/>
                </a:lnTo>
                <a:close/>
              </a:path>
            </a:pathLst>
          </a:custGeom>
          <a:solidFill>
            <a:srgbClr val="000080"/>
          </a:solidFill>
          <a:ln w="1764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 name=""/>
          <p:cNvSpPr/>
          <p:nvPr/>
        </p:nvSpPr>
        <p:spPr>
          <a:xfrm>
            <a:off x="2240640" y="2779560"/>
            <a:ext cx="1406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Agricultural Products</a:t>
            </a:r>
            <a:endParaRPr b="0" lang="en-US" sz="1200" strike="noStrike" u="none">
              <a:solidFill>
                <a:srgbClr val="000000"/>
              </a:solidFill>
              <a:effectLst/>
              <a:uFillTx/>
              <a:latin typeface="Times New Roman"/>
            </a:endParaRPr>
          </a:p>
        </p:txBody>
      </p:sp>
      <p:sp>
        <p:nvSpPr>
          <p:cNvPr id="220" name=""/>
          <p:cNvSpPr/>
          <p:nvPr/>
        </p:nvSpPr>
        <p:spPr>
          <a:xfrm>
            <a:off x="1514520" y="3090960"/>
            <a:ext cx="469800" cy="1440"/>
          </a:xfrm>
          <a:prstGeom prst="line">
            <a:avLst/>
          </a:prstGeom>
          <a:ln w="17640">
            <a:solidFill>
              <a:srgbClr val="ff00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1" name=""/>
          <p:cNvSpPr/>
          <p:nvPr/>
        </p:nvSpPr>
        <p:spPr>
          <a:xfrm>
            <a:off x="1695600" y="3040200"/>
            <a:ext cx="90360" cy="85680"/>
          </a:xfrm>
          <a:prstGeom prst="rect">
            <a:avLst/>
          </a:prstGeom>
          <a:solidFill>
            <a:srgbClr val="ff00ff"/>
          </a:solidFill>
          <a:ln w="17640">
            <a:solidFill>
              <a:srgbClr val="ff00f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22" name=""/>
          <p:cNvSpPr/>
          <p:nvPr/>
        </p:nvSpPr>
        <p:spPr>
          <a:xfrm>
            <a:off x="2184840" y="2987640"/>
            <a:ext cx="10846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Precious Metals</a:t>
            </a:r>
            <a:endParaRPr b="0" lang="en-US" sz="1200" strike="noStrike" u="none">
              <a:solidFill>
                <a:srgbClr val="000000"/>
              </a:solidFill>
              <a:effectLst/>
              <a:uFillTx/>
              <a:latin typeface="Times New Roman"/>
            </a:endParaRPr>
          </a:p>
        </p:txBody>
      </p:sp>
      <p:sp>
        <p:nvSpPr>
          <p:cNvPr id="223" name=""/>
          <p:cNvSpPr/>
          <p:nvPr/>
        </p:nvSpPr>
        <p:spPr>
          <a:xfrm>
            <a:off x="1514520" y="3298680"/>
            <a:ext cx="469800" cy="1800"/>
          </a:xfrm>
          <a:prstGeom prst="line">
            <a:avLst/>
          </a:prstGeom>
          <a:ln w="1764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4" name=""/>
          <p:cNvSpPr/>
          <p:nvPr/>
        </p:nvSpPr>
        <p:spPr>
          <a:xfrm>
            <a:off x="1695600" y="3247920"/>
            <a:ext cx="107640" cy="103320"/>
          </a:xfrm>
          <a:custGeom>
            <a:avLst/>
            <a:gdLst/>
            <a:ahLst/>
            <a:rect l="l" t="t" r="r" b="b"/>
            <a:pathLst>
              <a:path w="68" h="65">
                <a:moveTo>
                  <a:pt x="34" y="0"/>
                </a:moveTo>
                <a:lnTo>
                  <a:pt x="68" y="65"/>
                </a:lnTo>
                <a:lnTo>
                  <a:pt x="0" y="65"/>
                </a:lnTo>
                <a:lnTo>
                  <a:pt x="34" y="0"/>
                </a:lnTo>
                <a:close/>
              </a:path>
            </a:pathLst>
          </a:custGeom>
          <a:solidFill>
            <a:srgbClr val="ff0000"/>
          </a:solidFill>
          <a:ln w="176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 name=""/>
          <p:cNvSpPr/>
          <p:nvPr/>
        </p:nvSpPr>
        <p:spPr>
          <a:xfrm>
            <a:off x="2210400" y="3195720"/>
            <a:ext cx="1305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Nonferrous Metals*</a:t>
            </a:r>
            <a:endParaRPr b="0" lang="en-US" sz="1200" strike="noStrike" u="none">
              <a:solidFill>
                <a:srgbClr val="000000"/>
              </a:solidFill>
              <a:effectLst/>
              <a:uFillTx/>
              <a:latin typeface="Times New Roman"/>
            </a:endParaRPr>
          </a:p>
        </p:txBody>
      </p:sp>
      <p:sp>
        <p:nvSpPr>
          <p:cNvPr id="226" name=""/>
          <p:cNvSpPr/>
          <p:nvPr/>
        </p:nvSpPr>
        <p:spPr>
          <a:xfrm>
            <a:off x="1514520" y="3506760"/>
            <a:ext cx="469800" cy="1440"/>
          </a:xfrm>
          <a:prstGeom prst="line">
            <a:avLst/>
          </a:prstGeom>
          <a:ln w="17640">
            <a:solidFill>
              <a:srgbClr val="008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7" name=""/>
          <p:cNvSpPr/>
          <p:nvPr/>
        </p:nvSpPr>
        <p:spPr>
          <a:xfrm>
            <a:off x="1676520" y="3436920"/>
            <a:ext cx="163440" cy="157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 name=""/>
          <p:cNvSpPr/>
          <p:nvPr/>
        </p:nvSpPr>
        <p:spPr>
          <a:xfrm flipH="1" flipV="1">
            <a:off x="1695600" y="3454200"/>
            <a:ext cx="5400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229" name=""/>
          <p:cNvSpPr/>
          <p:nvPr/>
        </p:nvSpPr>
        <p:spPr>
          <a:xfrm>
            <a:off x="1749600" y="3506760"/>
            <a:ext cx="53640" cy="52560"/>
          </a:xfrm>
          <a:prstGeom prst="line">
            <a:avLst/>
          </a:prstGeom>
          <a:ln w="17640">
            <a:solidFill>
              <a:srgbClr val="008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230" name=""/>
          <p:cNvSpPr/>
          <p:nvPr/>
        </p:nvSpPr>
        <p:spPr>
          <a:xfrm flipH="1">
            <a:off x="1695600" y="3506760"/>
            <a:ext cx="54000" cy="52560"/>
          </a:xfrm>
          <a:prstGeom prst="line">
            <a:avLst/>
          </a:prstGeom>
          <a:ln w="17640">
            <a:solidFill>
              <a:srgbClr val="008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231" name=""/>
          <p:cNvSpPr/>
          <p:nvPr/>
        </p:nvSpPr>
        <p:spPr>
          <a:xfrm flipV="1">
            <a:off x="1749600" y="3454200"/>
            <a:ext cx="53640" cy="52200"/>
          </a:xfrm>
          <a:prstGeom prst="line">
            <a:avLst/>
          </a:prstGeom>
          <a:ln w="17640">
            <a:solidFill>
              <a:srgbClr val="008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232" name=""/>
          <p:cNvSpPr/>
          <p:nvPr/>
        </p:nvSpPr>
        <p:spPr>
          <a:xfrm>
            <a:off x="2105280" y="3403440"/>
            <a:ext cx="483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Small Fonts"/>
              </a:rPr>
              <a:t>Energy</a:t>
            </a:r>
            <a:endParaRPr b="0" lang="en-US" sz="1200" strike="noStrike" u="none">
              <a:solidFill>
                <a:srgbClr val="000000"/>
              </a:solidFill>
              <a:effectLst/>
              <a:uFillTx/>
              <a:latin typeface="Times New Roman"/>
            </a:endParaRPr>
          </a:p>
        </p:txBody>
      </p:sp>
      <p:sp>
        <p:nvSpPr>
          <p:cNvPr id="233" name="PlaceHolder 1"/>
          <p:cNvSpPr>
            <a:spLocks noGrp="1"/>
          </p:cNvSpPr>
          <p:nvPr>
            <p:ph type="title"/>
          </p:nvPr>
        </p:nvSpPr>
        <p:spPr>
          <a:xfrm>
            <a:off x="495360" y="343080"/>
            <a:ext cx="8153280" cy="76176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Commodity Futures Transactions by Korean Companies</a:t>
            </a:r>
            <a:endParaRPr b="1" lang="en-US" sz="2200" strike="noStrike" u="none">
              <a:solidFill>
                <a:srgbClr val="0000ff"/>
              </a:solidFill>
              <a:effectLst/>
              <a:uFillTx/>
              <a:latin typeface="Arial"/>
            </a:endParaRPr>
          </a:p>
        </p:txBody>
      </p:sp>
      <p:sp>
        <p:nvSpPr>
          <p:cNvPr id="234" name=""/>
          <p:cNvSpPr/>
          <p:nvPr/>
        </p:nvSpPr>
        <p:spPr>
          <a:xfrm>
            <a:off x="660240" y="5715000"/>
            <a:ext cx="4724640" cy="10098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o-KR" sz="1000" strike="noStrike" u="none">
                <a:solidFill>
                  <a:srgbClr val="000000"/>
                </a:solidFill>
                <a:effectLst/>
                <a:uFillTx/>
                <a:latin typeface="Arial"/>
              </a:rPr>
              <a:t>* </a:t>
            </a:r>
            <a:r>
              <a:rPr b="0" lang="en-US" sz="1000" strike="noStrike" u="none">
                <a:solidFill>
                  <a:srgbClr val="000000"/>
                </a:solidFill>
                <a:effectLst/>
                <a:uFillTx/>
                <a:latin typeface="Arial"/>
              </a:rPr>
              <a:t>Korean metal futures market was dominated by LG Metals since 1997 (making up almost 50% of the trading) due to LG Metals’ increase in focus on metal futures market, separate from the global metal market condition.  However, in 1999, due to LG Group’s restructuring plan, LG Metals was sold to a foreign company (became “LG-Nikko Copper Inc.”) and the new company decreased the volume of futures trading significantly.</a:t>
            </a:r>
            <a:endParaRPr b="0" lang="en-US" sz="1000" strike="noStrike" u="none">
              <a:solidFill>
                <a:srgbClr val="000000"/>
              </a:solidFill>
              <a:effectLst/>
              <a:uFillTx/>
              <a:latin typeface="Times New Roman"/>
            </a:endParaRPr>
          </a:p>
        </p:txBody>
      </p:sp>
      <p:sp>
        <p:nvSpPr>
          <p:cNvPr id="235" name=""/>
          <p:cNvSpPr/>
          <p:nvPr/>
        </p:nvSpPr>
        <p:spPr>
          <a:xfrm>
            <a:off x="482760" y="1295280"/>
            <a:ext cx="685800" cy="261720"/>
          </a:xfrm>
          <a:prstGeom prst="rect">
            <a:avLst/>
          </a:prstGeom>
          <a:solidFill>
            <a:srgbClr val="ffffff"/>
          </a:solidFill>
          <a:ln w="0">
            <a:noFill/>
          </a:ln>
        </p:spPr>
        <p:style>
          <a:lnRef idx="0"/>
          <a:fillRef idx="0"/>
          <a:effectRef idx="0"/>
          <a:fontRef idx="minor"/>
        </p:style>
        <p:txBody>
          <a:bodyPr lIns="90000" rIns="90000" tIns="46800" bIns="46800" anchor="t">
            <a:spAutoFit/>
          </a:bodyPr>
          <a:p>
            <a:pPr algn="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1,800</a:t>
            </a:r>
            <a:endParaRPr b="0" lang="en-US" sz="1100" strike="noStrike" u="none">
              <a:solidFill>
                <a:srgbClr val="000000"/>
              </a:solidFill>
              <a:effectLst/>
              <a:uFillTx/>
              <a:latin typeface="Times New Roman"/>
            </a:endParaRPr>
          </a:p>
        </p:txBody>
      </p:sp>
      <p:sp>
        <p:nvSpPr>
          <p:cNvPr id="236" name=""/>
          <p:cNvSpPr/>
          <p:nvPr/>
        </p:nvSpPr>
        <p:spPr>
          <a:xfrm>
            <a:off x="990720" y="1676520"/>
            <a:ext cx="609480" cy="152280"/>
          </a:xfrm>
          <a:custGeom>
            <a:avLst/>
            <a:gdLst>
              <a:gd name="textAreaLeft" fmla="*/ 0 w 609480"/>
              <a:gd name="textAreaRight" fmla="*/ 609840 w 609480"/>
              <a:gd name="textAreaTop" fmla="*/ 19440 h 152280"/>
              <a:gd name="textAreaBottom" fmla="*/ 132840 h 152280"/>
              <a:gd name="GluePoint1X" fmla="*/ 18 w 21600"/>
              <a:gd name="GluePoint1Y" fmla="*/ 0 h 21600"/>
              <a:gd name="GluePoint2X" fmla="*/ 20 w 21600"/>
              <a:gd name="GluePoint2Y" fmla="*/ 10800 h 21600"/>
              <a:gd name="GluePoint3X" fmla="*/ 19 w 21600"/>
              <a:gd name="GluePoint3Y" fmla="*/ 1 h 21600"/>
              <a:gd name="GluePoint4X" fmla="*/ 21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1400"/>
                </a:moveTo>
                <a:cubicBezTo>
                  <a:pt x="3600" y="-3560"/>
                  <a:pt x="7200" y="6360"/>
                  <a:pt x="10800" y="1400"/>
                </a:cubicBezTo>
                <a:cubicBezTo>
                  <a:pt x="14400" y="-3560"/>
                  <a:pt x="18000" y="6360"/>
                  <a:pt x="21600" y="1400"/>
                </a:cubicBezTo>
                <a:lnTo>
                  <a:pt x="21600" y="20200"/>
                </a:lnTo>
                <a:cubicBezTo>
                  <a:pt x="18000" y="25160"/>
                  <a:pt x="14400" y="15240"/>
                  <a:pt x="10800" y="20200"/>
                </a:cubicBezTo>
                <a:cubicBezTo>
                  <a:pt x="7200" y="25160"/>
                  <a:pt x="3600" y="15240"/>
                  <a:pt x="0" y="20200"/>
                </a:cubicBezTo>
                <a:close/>
              </a:path>
            </a:pathLst>
          </a:cu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7" name=""/>
          <p:cNvSpPr/>
          <p:nvPr/>
        </p:nvSpPr>
        <p:spPr>
          <a:xfrm>
            <a:off x="5257800" y="2209680"/>
            <a:ext cx="304920" cy="2286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8" name=""/>
          <p:cNvSpPr/>
          <p:nvPr/>
        </p:nvSpPr>
        <p:spPr>
          <a:xfrm>
            <a:off x="762120" y="1600200"/>
            <a:ext cx="304560" cy="2286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9" name=""/>
          <p:cNvSpPr/>
          <p:nvPr/>
        </p:nvSpPr>
        <p:spPr>
          <a:xfrm>
            <a:off x="1523880" y="1676520"/>
            <a:ext cx="304920" cy="2286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0" name=""/>
          <p:cNvSpPr/>
          <p:nvPr/>
        </p:nvSpPr>
        <p:spPr>
          <a:xfrm>
            <a:off x="3962520" y="1866960"/>
            <a:ext cx="609480" cy="152280"/>
          </a:xfrm>
          <a:custGeom>
            <a:avLst/>
            <a:gdLst>
              <a:gd name="textAreaLeft" fmla="*/ 0 w 609480"/>
              <a:gd name="textAreaRight" fmla="*/ 609840 w 609480"/>
              <a:gd name="textAreaTop" fmla="*/ 19440 h 152280"/>
              <a:gd name="textAreaBottom" fmla="*/ 132840 h 152280"/>
              <a:gd name="GluePoint1X" fmla="*/ 18 w 21600"/>
              <a:gd name="GluePoint1Y" fmla="*/ 0 h 21600"/>
              <a:gd name="GluePoint2X" fmla="*/ 20 w 21600"/>
              <a:gd name="GluePoint2Y" fmla="*/ 10800 h 21600"/>
              <a:gd name="GluePoint3X" fmla="*/ 19 w 21600"/>
              <a:gd name="GluePoint3Y" fmla="*/ 1 h 21600"/>
              <a:gd name="GluePoint4X" fmla="*/ 21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1400"/>
                </a:moveTo>
                <a:cubicBezTo>
                  <a:pt x="3600" y="-3560"/>
                  <a:pt x="7200" y="6360"/>
                  <a:pt x="10800" y="1400"/>
                </a:cubicBezTo>
                <a:cubicBezTo>
                  <a:pt x="14400" y="-3560"/>
                  <a:pt x="18000" y="6360"/>
                  <a:pt x="21600" y="1400"/>
                </a:cubicBezTo>
                <a:lnTo>
                  <a:pt x="21600" y="20200"/>
                </a:lnTo>
                <a:cubicBezTo>
                  <a:pt x="18000" y="25160"/>
                  <a:pt x="14400" y="15240"/>
                  <a:pt x="10800" y="20200"/>
                </a:cubicBezTo>
                <a:cubicBezTo>
                  <a:pt x="7200" y="25160"/>
                  <a:pt x="3600" y="15240"/>
                  <a:pt x="0" y="20200"/>
                </a:cubicBezTo>
                <a:close/>
              </a:path>
            </a:pathLst>
          </a:cu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1" name=""/>
          <p:cNvSpPr/>
          <p:nvPr/>
        </p:nvSpPr>
        <p:spPr>
          <a:xfrm>
            <a:off x="3733920" y="1803240"/>
            <a:ext cx="304560" cy="2286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2" name=""/>
          <p:cNvSpPr/>
          <p:nvPr/>
        </p:nvSpPr>
        <p:spPr>
          <a:xfrm>
            <a:off x="4584600" y="1841400"/>
            <a:ext cx="609840" cy="152640"/>
          </a:xfrm>
          <a:custGeom>
            <a:avLst/>
            <a:gdLst>
              <a:gd name="textAreaLeft" fmla="*/ 0 w 609840"/>
              <a:gd name="textAreaRight" fmla="*/ 610200 w 609840"/>
              <a:gd name="textAreaTop" fmla="*/ 19800 h 152640"/>
              <a:gd name="textAreaBottom" fmla="*/ 132840 h 152640"/>
              <a:gd name="GluePoint1X" fmla="*/ 18 w 21600"/>
              <a:gd name="GluePoint1Y" fmla="*/ 0 h 21600"/>
              <a:gd name="GluePoint2X" fmla="*/ 20 w 21600"/>
              <a:gd name="GluePoint2Y" fmla="*/ 10800 h 21600"/>
              <a:gd name="GluePoint3X" fmla="*/ 19 w 21600"/>
              <a:gd name="GluePoint3Y" fmla="*/ 1 h 21600"/>
              <a:gd name="GluePoint4X" fmla="*/ 21 w 21600"/>
              <a:gd name="GluePoint4Y" fmla="*/ 1080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1400"/>
                </a:moveTo>
                <a:cubicBezTo>
                  <a:pt x="3600" y="-3560"/>
                  <a:pt x="7200" y="6360"/>
                  <a:pt x="10800" y="1400"/>
                </a:cubicBezTo>
                <a:cubicBezTo>
                  <a:pt x="14400" y="-3560"/>
                  <a:pt x="18000" y="6360"/>
                  <a:pt x="21600" y="1400"/>
                </a:cubicBezTo>
                <a:lnTo>
                  <a:pt x="21600" y="20200"/>
                </a:lnTo>
                <a:cubicBezTo>
                  <a:pt x="18000" y="25160"/>
                  <a:pt x="14400" y="15240"/>
                  <a:pt x="10800" y="20200"/>
                </a:cubicBezTo>
                <a:cubicBezTo>
                  <a:pt x="7200" y="25160"/>
                  <a:pt x="3600" y="15240"/>
                  <a:pt x="0" y="20200"/>
                </a:cubicBezTo>
                <a:close/>
              </a:path>
            </a:pathLst>
          </a:cu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a:off x="5092560" y="1828800"/>
            <a:ext cx="304920" cy="2286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4" name=""/>
          <p:cNvSpPr/>
          <p:nvPr/>
        </p:nvSpPr>
        <p:spPr>
          <a:xfrm>
            <a:off x="4394160" y="1841400"/>
            <a:ext cx="304920" cy="2286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5" name=""/>
          <p:cNvSpPr/>
          <p:nvPr/>
        </p:nvSpPr>
        <p:spPr>
          <a:xfrm rot="16250400">
            <a:off x="-991800" y="2972520"/>
            <a:ext cx="29718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 of contracts (in ‘000s)</a:t>
            </a:r>
            <a:endParaRPr b="0" lang="en-US" sz="1800" strike="noStrike" u="none">
              <a:solidFill>
                <a:srgbClr val="000000"/>
              </a:solidFill>
              <a:effectLst/>
              <a:uFillTx/>
              <a:latin typeface="Times New Roman"/>
            </a:endParaRPr>
          </a:p>
        </p:txBody>
      </p:sp>
      <p:sp>
        <p:nvSpPr>
          <p:cNvPr id="246" name="PlaceHolder 2"/>
          <p:cNvSpPr>
            <a:spLocks noGrp="1"/>
          </p:cNvSpPr>
          <p:nvPr>
            <p:ph/>
          </p:nvPr>
        </p:nvSpPr>
        <p:spPr>
          <a:xfrm>
            <a:off x="5409720" y="1015920"/>
            <a:ext cx="3505320" cy="5384880"/>
          </a:xfrm>
          <a:prstGeom prst="rect">
            <a:avLst/>
          </a:prstGeom>
          <a:noFill/>
          <a:ln w="0">
            <a:noFill/>
          </a:ln>
        </p:spPr>
        <p:txBody>
          <a:bodyPr lIns="90360" rIns="90360" tIns="44280" bIns="44280" anchor="t">
            <a:normAutofit/>
          </a:bodyPr>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Steady growth in commodity futures trading by Korean companies over the years</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Of the total overseas commodity futures traded:</a:t>
            </a:r>
            <a:endParaRPr b="0" lang="en-US" sz="1500" strike="noStrike" u="none">
              <a:solidFill>
                <a:srgbClr val="000000"/>
              </a:solidFill>
              <a:effectLst/>
              <a:uFillTx/>
              <a:latin typeface="Arial"/>
            </a:endParaRPr>
          </a:p>
          <a:p>
            <a:pPr lvl="1" marL="743040" indent="-285840">
              <a:spcBef>
                <a:spcPts val="814"/>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Nonferrous metals take up approximately 75% in terms of total number of contracts - EOL recently introduced Aluminum and Copper products in the U.S.</a:t>
            </a:r>
            <a:endParaRPr b="0" lang="en-US" sz="1300" strike="noStrike" u="none">
              <a:solidFill>
                <a:srgbClr val="000000"/>
              </a:solidFill>
              <a:effectLst/>
              <a:uFillTx/>
              <a:latin typeface="Arial"/>
            </a:endParaRPr>
          </a:p>
          <a:p>
            <a:pPr lvl="1" marL="743040" indent="-285840">
              <a:spcBef>
                <a:spcPts val="814"/>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Grains and other agricultural products (sugar, cotton, beans coffee &amp; cocoa) take up 12%</a:t>
            </a:r>
            <a:endParaRPr b="0" lang="en-US" sz="1300" strike="noStrike" u="none">
              <a:solidFill>
                <a:srgbClr val="000000"/>
              </a:solidFill>
              <a:effectLst/>
              <a:uFillTx/>
              <a:latin typeface="Arial"/>
            </a:endParaRPr>
          </a:p>
          <a:p>
            <a:pPr lvl="1" marL="743040" indent="-285840">
              <a:spcBef>
                <a:spcPts val="814"/>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Precious metals take up 11%</a:t>
            </a:r>
            <a:endParaRPr b="0" lang="en-US" sz="1300" strike="noStrike" u="none">
              <a:solidFill>
                <a:srgbClr val="000000"/>
              </a:solidFill>
              <a:effectLst/>
              <a:uFillTx/>
              <a:latin typeface="Arial"/>
            </a:endParaRPr>
          </a:p>
          <a:p>
            <a:pPr lvl="1" marL="743040" indent="-285840">
              <a:spcBef>
                <a:spcPts val="814"/>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Energy products take up the remaining 2% - Active EOL items in Asia</a:t>
            </a:r>
            <a:endParaRPr b="0" lang="en-US" sz="13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Of the energy products, crude oil and refined oil products take up 99% (crude 49% and refined 50%)</a:t>
            </a:r>
            <a:endParaRPr b="0" lang="en-US" sz="15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7" name="PlaceHolder 1"/>
          <p:cNvSpPr>
            <a:spLocks noGrp="1"/>
          </p:cNvSpPr>
          <p:nvPr>
            <p:ph type="title"/>
          </p:nvPr>
        </p:nvSpPr>
        <p:spPr>
          <a:xfrm>
            <a:off x="685800" y="228240"/>
            <a:ext cx="7772400" cy="6858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Energy (Oil) Products Trading in Korea</a:t>
            </a:r>
            <a:endParaRPr b="1" lang="en-US" sz="2200" strike="noStrike" u="none">
              <a:solidFill>
                <a:srgbClr val="0000ff"/>
              </a:solidFill>
              <a:effectLst/>
              <a:uFillTx/>
              <a:latin typeface="Arial"/>
            </a:endParaRPr>
          </a:p>
        </p:txBody>
      </p:sp>
      <p:sp>
        <p:nvSpPr>
          <p:cNvPr id="248" name="PlaceHolder 2"/>
          <p:cNvSpPr>
            <a:spLocks noGrp="1"/>
          </p:cNvSpPr>
          <p:nvPr>
            <p:ph/>
          </p:nvPr>
        </p:nvSpPr>
        <p:spPr>
          <a:xfrm>
            <a:off x="495000" y="838080"/>
            <a:ext cx="8343720" cy="5486400"/>
          </a:xfrm>
          <a:prstGeom prst="rect">
            <a:avLst/>
          </a:prstGeom>
          <a:noFill/>
          <a:ln w="0">
            <a:noFill/>
          </a:ln>
        </p:spPr>
        <p:txBody>
          <a:bodyPr lIns="90360" rIns="90360" tIns="44280" bIns="44280" anchor="t">
            <a:normAutofit/>
          </a:bodyPr>
          <a:p>
            <a:pPr marL="343080" indent="-343080">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Energy (Oil) Products</a:t>
            </a:r>
            <a:endParaRPr b="0" lang="en-US" sz="16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Actively traded items on EnronOnline in the U.S. and Europe</a:t>
            </a:r>
            <a:endParaRPr b="0" lang="en-US" sz="16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Relatively smaller size of transactions (financial products) in Korea due to limited spot trading of physical products - many companies have long-term contracts for import and export of oil/refined products</a:t>
            </a:r>
            <a:endParaRPr b="0" lang="en-US" sz="16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More frequent trading of diversified refined oil products starting in year 1999</a:t>
            </a:r>
            <a:endParaRPr b="0" lang="en-US" sz="16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Growth potential upon sophistication of companies’ hedging strategies with derivatives products</a:t>
            </a:r>
            <a:endParaRPr b="0" lang="en-US" sz="1600" strike="noStrike" u="none">
              <a:solidFill>
                <a:srgbClr val="000000"/>
              </a:solidFill>
              <a:effectLst/>
              <a:uFillTx/>
              <a:latin typeface="Arial"/>
            </a:endParaRPr>
          </a:p>
        </p:txBody>
      </p:sp>
      <p:graphicFrame>
        <p:nvGraphicFramePr>
          <p:cNvPr id="249" name=""/>
          <p:cNvGraphicFramePr/>
          <p:nvPr/>
        </p:nvGraphicFramePr>
        <p:xfrm>
          <a:off x="343080" y="3314880"/>
          <a:ext cx="4495680" cy="2744640"/>
        </p:xfrm>
        <a:graphic>
          <a:graphicData uri="http://schemas.openxmlformats.org/presentationml/2006/ole">
            <p:oleObj progId="Excel.Sheet.12" r:id="rId1" spid="">
              <p:embed/>
              <p:pic>
                <p:nvPicPr>
                  <p:cNvPr id="250" name="" descr=""/>
                  <p:cNvPicPr/>
                  <p:nvPr/>
                </p:nvPicPr>
                <p:blipFill>
                  <a:blip r:embed="rId2"/>
                  <a:stretch/>
                </p:blipFill>
                <p:spPr>
                  <a:xfrm>
                    <a:off x="343080" y="3314880"/>
                    <a:ext cx="4495680" cy="2744640"/>
                  </a:xfrm>
                  <a:prstGeom prst="rect">
                    <a:avLst/>
                  </a:prstGeom>
                  <a:noFill/>
                  <a:ln w="0">
                    <a:noFill/>
                  </a:ln>
                </p:spPr>
              </p:pic>
            </p:oleObj>
          </a:graphicData>
        </a:graphic>
      </p:graphicFrame>
      <p:graphicFrame>
        <p:nvGraphicFramePr>
          <p:cNvPr id="251" name=""/>
          <p:cNvGraphicFramePr/>
          <p:nvPr/>
        </p:nvGraphicFramePr>
        <p:xfrm>
          <a:off x="4902120" y="3581280"/>
          <a:ext cx="4029120" cy="1990800"/>
        </p:xfrm>
        <a:graphic>
          <a:graphicData uri="http://schemas.openxmlformats.org/presentationml/2006/ole">
            <p:oleObj progId="Excel.Sheet.12" r:id="rId3" spid="">
              <p:embed/>
              <p:pic>
                <p:nvPicPr>
                  <p:cNvPr id="252" name="" descr=""/>
                  <p:cNvPicPr/>
                  <p:nvPr/>
                </p:nvPicPr>
                <p:blipFill>
                  <a:blip r:embed="rId4"/>
                  <a:stretch/>
                </p:blipFill>
                <p:spPr>
                  <a:xfrm>
                    <a:off x="4902120" y="3581280"/>
                    <a:ext cx="4029120" cy="1990800"/>
                  </a:xfrm>
                  <a:prstGeom prst="rect">
                    <a:avLst/>
                  </a:prstGeom>
                  <a:noFill/>
                  <a:ln w="0">
                    <a:noFill/>
                  </a:ln>
                </p:spPr>
              </p:pic>
            </p:oleObj>
          </a:graphicData>
        </a:graphic>
      </p:graphicFrame>
      <p:sp>
        <p:nvSpPr>
          <p:cNvPr id="253" name=""/>
          <p:cNvSpPr/>
          <p:nvPr/>
        </p:nvSpPr>
        <p:spPr>
          <a:xfrm>
            <a:off x="609480" y="6172200"/>
            <a:ext cx="822960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Note:  Kerosene(lamp oil) and bunker-C were not listed on the exchange prior to 1999;  In 1999, gas futures trading was done mostly for speculation by companies or individuals;  no gas futures trading was done prior to 1999</a:t>
            </a:r>
            <a:endParaRPr b="0" lang="en-US" sz="1000" strike="noStrike" u="none">
              <a:solidFill>
                <a:srgbClr val="000000"/>
              </a:solidFill>
              <a:effectLst/>
              <a:uFillTx/>
              <a:latin typeface="Times New Roman"/>
            </a:endParaRPr>
          </a:p>
        </p:txBody>
      </p:sp>
      <p:sp>
        <p:nvSpPr>
          <p:cNvPr id="254" name=""/>
          <p:cNvSpPr/>
          <p:nvPr/>
        </p:nvSpPr>
        <p:spPr>
          <a:xfrm>
            <a:off x="7912080" y="3809880"/>
            <a:ext cx="533520" cy="1905120"/>
          </a:xfrm>
          <a:prstGeom prst="ellipse">
            <a:avLst/>
          </a:prstGeom>
          <a:noFill/>
          <a:ln w="1260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5" name="PlaceHolder 1"/>
          <p:cNvSpPr>
            <a:spLocks noGrp="1"/>
          </p:cNvSpPr>
          <p:nvPr>
            <p:ph type="title"/>
          </p:nvPr>
        </p:nvSpPr>
        <p:spPr>
          <a:xfrm>
            <a:off x="685800" y="101160"/>
            <a:ext cx="7772400" cy="6858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Metals Trading in Korea</a:t>
            </a:r>
            <a:endParaRPr b="1" lang="en-US" sz="2200" strike="noStrike" u="none">
              <a:solidFill>
                <a:srgbClr val="0000ff"/>
              </a:solidFill>
              <a:effectLst/>
              <a:uFillTx/>
              <a:latin typeface="Arial"/>
            </a:endParaRPr>
          </a:p>
        </p:txBody>
      </p:sp>
      <p:sp>
        <p:nvSpPr>
          <p:cNvPr id="256" name="PlaceHolder 2"/>
          <p:cNvSpPr>
            <a:spLocks noGrp="1"/>
          </p:cNvSpPr>
          <p:nvPr>
            <p:ph/>
          </p:nvPr>
        </p:nvSpPr>
        <p:spPr>
          <a:xfrm>
            <a:off x="495360" y="748800"/>
            <a:ext cx="8153280" cy="2971800"/>
          </a:xfrm>
          <a:prstGeom prst="rect">
            <a:avLst/>
          </a:prstGeom>
          <a:noFill/>
          <a:ln w="0">
            <a:noFill/>
          </a:ln>
        </p:spPr>
        <p:txBody>
          <a:bodyPr lIns="90360" rIns="90360" tIns="44280" bIns="44280" anchor="t">
            <a:normAutofit/>
          </a:bodyPr>
          <a:p>
            <a:pPr marL="343080" indent="-343080">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Metals Products</a:t>
            </a:r>
            <a:endParaRPr b="0" lang="en-US" sz="16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Currently the biggest futures commodity item in Korea</a:t>
            </a:r>
            <a:endParaRPr b="0" lang="en-US" sz="16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EnronOnline recently introduced aluminum and copper products in the U.S. </a:t>
            </a:r>
            <a:endParaRPr b="0" lang="en-US" sz="16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MG Korea has the major position in the Korean metals trading market</a:t>
            </a:r>
            <a:endParaRPr b="0" lang="en-US" sz="16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Major metals and trading companies have long-term relationships with MG Korea</a:t>
            </a:r>
            <a:endParaRPr b="0" lang="en-US" sz="14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Upon integration of MG, Enron will be a major metals player in Korea with offline expertise and a large customer base for the online launch</a:t>
            </a:r>
            <a:endParaRPr b="0" lang="en-US" sz="14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Metal would be the biggest trading item on EnronOnline Korea rather than other energy products in the short-run</a:t>
            </a:r>
            <a:endParaRPr b="0" lang="en-US" sz="1600" strike="noStrike" u="none">
              <a:solidFill>
                <a:srgbClr val="000000"/>
              </a:solidFill>
              <a:effectLst/>
              <a:uFillTx/>
              <a:latin typeface="Arial"/>
            </a:endParaRPr>
          </a:p>
        </p:txBody>
      </p:sp>
      <p:graphicFrame>
        <p:nvGraphicFramePr>
          <p:cNvPr id="257" name=""/>
          <p:cNvGraphicFramePr/>
          <p:nvPr/>
        </p:nvGraphicFramePr>
        <p:xfrm>
          <a:off x="380880" y="3619440"/>
          <a:ext cx="4343400" cy="2784600"/>
        </p:xfrm>
        <a:graphic>
          <a:graphicData uri="http://schemas.openxmlformats.org/presentationml/2006/ole">
            <p:oleObj progId="Excel.Sheet.12" r:id="rId1" spid="">
              <p:embed/>
              <p:pic>
                <p:nvPicPr>
                  <p:cNvPr id="258" name="" descr=""/>
                  <p:cNvPicPr/>
                  <p:nvPr/>
                </p:nvPicPr>
                <p:blipFill>
                  <a:blip r:embed="rId2"/>
                  <a:stretch/>
                </p:blipFill>
                <p:spPr>
                  <a:xfrm>
                    <a:off x="380880" y="3619440"/>
                    <a:ext cx="4343400" cy="2784600"/>
                  </a:xfrm>
                  <a:prstGeom prst="rect">
                    <a:avLst/>
                  </a:prstGeom>
                  <a:noFill/>
                  <a:ln w="0">
                    <a:noFill/>
                  </a:ln>
                </p:spPr>
              </p:pic>
            </p:oleObj>
          </a:graphicData>
        </a:graphic>
      </p:graphicFrame>
      <p:graphicFrame>
        <p:nvGraphicFramePr>
          <p:cNvPr id="259" name=""/>
          <p:cNvGraphicFramePr/>
          <p:nvPr/>
        </p:nvGraphicFramePr>
        <p:xfrm>
          <a:off x="4724280" y="3860640"/>
          <a:ext cx="4238640" cy="1828800"/>
        </p:xfrm>
        <a:graphic>
          <a:graphicData uri="http://schemas.openxmlformats.org/presentationml/2006/ole">
            <p:oleObj progId="Excel.Sheet.12" r:id="rId3" spid="">
              <p:embed/>
              <p:pic>
                <p:nvPicPr>
                  <p:cNvPr id="260" name="" descr=""/>
                  <p:cNvPicPr/>
                  <p:nvPr/>
                </p:nvPicPr>
                <p:blipFill>
                  <a:blip r:embed="rId4"/>
                  <a:stretch/>
                </p:blipFill>
                <p:spPr>
                  <a:xfrm>
                    <a:off x="4724280" y="3860640"/>
                    <a:ext cx="4238640" cy="1828800"/>
                  </a:xfrm>
                  <a:prstGeom prst="rect">
                    <a:avLst/>
                  </a:prstGeom>
                  <a:noFill/>
                  <a:ln w="0">
                    <a:noFill/>
                  </a:ln>
                </p:spPr>
              </p:pic>
            </p:oleObj>
          </a:graphicData>
        </a:graphic>
      </p:graphicFrame>
      <p:sp>
        <p:nvSpPr>
          <p:cNvPr id="261" name=""/>
          <p:cNvSpPr/>
          <p:nvPr/>
        </p:nvSpPr>
        <p:spPr>
          <a:xfrm>
            <a:off x="4724280" y="5842080"/>
            <a:ext cx="411480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Refer to page 12 for more info on the increase of metals trading in ‘97 and ‘98</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2" name="PlaceHolder 1"/>
          <p:cNvSpPr>
            <a:spLocks noGrp="1"/>
          </p:cNvSpPr>
          <p:nvPr>
            <p:ph type="title"/>
          </p:nvPr>
        </p:nvSpPr>
        <p:spPr>
          <a:xfrm>
            <a:off x="685800" y="456840"/>
            <a:ext cx="7772400" cy="6858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Weather Derivatives Trading in Korea</a:t>
            </a:r>
            <a:endParaRPr b="1" lang="en-US" sz="2200" strike="noStrike" u="none">
              <a:solidFill>
                <a:srgbClr val="0000ff"/>
              </a:solidFill>
              <a:effectLst/>
              <a:uFillTx/>
              <a:latin typeface="Arial"/>
            </a:endParaRPr>
          </a:p>
        </p:txBody>
      </p:sp>
      <p:sp>
        <p:nvSpPr>
          <p:cNvPr id="263" name="PlaceHolder 2"/>
          <p:cNvSpPr>
            <a:spLocks noGrp="1"/>
          </p:cNvSpPr>
          <p:nvPr>
            <p:ph/>
          </p:nvPr>
        </p:nvSpPr>
        <p:spPr>
          <a:xfrm>
            <a:off x="609120" y="1066320"/>
            <a:ext cx="8153640" cy="5410440"/>
          </a:xfrm>
          <a:prstGeom prst="rect">
            <a:avLst/>
          </a:prstGeom>
          <a:noFill/>
          <a:ln w="0">
            <a:noFill/>
          </a:ln>
        </p:spPr>
        <p:txBody>
          <a:bodyPr lIns="90360" rIns="90360" tIns="44280" bIns="44280" anchor="t">
            <a:normAutofit lnSpcReduction="9999"/>
          </a:bodyPr>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Currently no weather derivatives trading in Korea</a:t>
            </a:r>
            <a:endParaRPr b="0" lang="en-US" sz="16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specified restrictions against trading weather derivatives except for Foreign Exchange Transaction Regulations (FETR) in case of foreign currency trades</a:t>
            </a:r>
            <a:endParaRPr b="0" lang="en-US" sz="16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Classification of weather derivatives as commodity or financial derivatives under FETR needs to be resolved</a:t>
            </a:r>
            <a:endParaRPr b="0" lang="en-US" sz="14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Financial Supervisory Commission(FSC)’s judgement call for further review and approval procedure on the product</a:t>
            </a:r>
            <a:endParaRPr b="0" lang="en-US" sz="14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K-weather, in alliance with Tong Yang Fire &amp; Marine and Samsung Fire &amp; Marine Insurance companies, and Hyundai Marine &amp; Fire Insurance are offering weather insurance products</a:t>
            </a:r>
            <a:endParaRPr b="0" lang="en-US" sz="16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K-weather is working toward developing weather derivatives to be traded in conjunction with a Korean futures company - </a:t>
            </a:r>
            <a:r>
              <a:rPr b="0" i="1" lang="en-US" sz="1400" strike="noStrike" u="none">
                <a:solidFill>
                  <a:srgbClr val="000000"/>
                </a:solidFill>
                <a:effectLst/>
                <a:uFillTx/>
                <a:latin typeface="Arial"/>
              </a:rPr>
              <a:t>potential</a:t>
            </a:r>
            <a:r>
              <a:rPr b="1" i="1" lang="en-US" sz="1400" strike="noStrike" u="none">
                <a:solidFill>
                  <a:srgbClr val="000000"/>
                </a:solidFill>
                <a:effectLst/>
                <a:uFillTx/>
                <a:latin typeface="Arial"/>
              </a:rPr>
              <a:t> </a:t>
            </a:r>
            <a:r>
              <a:rPr b="0" i="1" lang="en-US" sz="1400" strike="noStrike" u="none">
                <a:solidFill>
                  <a:srgbClr val="000000"/>
                </a:solidFill>
                <a:effectLst/>
                <a:uFillTx/>
                <a:latin typeface="Arial"/>
              </a:rPr>
              <a:t>competitor</a:t>
            </a:r>
            <a:endParaRPr b="0" lang="en-US" sz="14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Potential buyers of the weather derivative products are:</a:t>
            </a:r>
            <a:endParaRPr b="0" lang="en-US" sz="16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Electricity, oil and gas companies (depending on the de-regulation process)</a:t>
            </a:r>
            <a:endParaRPr b="0" lang="en-US" sz="14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Manufacturing companies (beverage, air-conditioner, &amp; refrigerator)</a:t>
            </a:r>
            <a:endParaRPr b="0" lang="en-US" sz="14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Weather insurance companies</a:t>
            </a:r>
            <a:endParaRPr b="0" lang="en-US" sz="14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Theme parks / amusement parks</a:t>
            </a:r>
            <a:endParaRPr b="0" lang="en-US" sz="14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Construction and Shipping companies</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4" name="PlaceHolder 1"/>
          <p:cNvSpPr>
            <a:spLocks noGrp="1"/>
          </p:cNvSpPr>
          <p:nvPr>
            <p:ph type="title"/>
          </p:nvPr>
        </p:nvSpPr>
        <p:spPr>
          <a:xfrm>
            <a:off x="685800" y="2282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Other Potential Product Opportunities</a:t>
            </a:r>
            <a:endParaRPr b="1" lang="en-US" sz="2200" strike="noStrike" u="none">
              <a:solidFill>
                <a:srgbClr val="0000ff"/>
              </a:solidFill>
              <a:effectLst/>
              <a:uFillTx/>
              <a:latin typeface="Arial"/>
            </a:endParaRPr>
          </a:p>
        </p:txBody>
      </p:sp>
      <p:sp>
        <p:nvSpPr>
          <p:cNvPr id="265" name=""/>
          <p:cNvSpPr/>
          <p:nvPr/>
        </p:nvSpPr>
        <p:spPr>
          <a:xfrm>
            <a:off x="3271680" y="1523880"/>
            <a:ext cx="1224000" cy="4876920"/>
          </a:xfrm>
          <a:custGeom>
            <a:avLst/>
            <a:gdLst/>
            <a:ahLst/>
            <a:rect l="l" t="t" r="r" b="b"/>
            <a:pathLst>
              <a:path w="1300" h="2927">
                <a:moveTo>
                  <a:pt x="0" y="546"/>
                </a:moveTo>
                <a:lnTo>
                  <a:pt x="1300" y="0"/>
                </a:lnTo>
                <a:lnTo>
                  <a:pt x="1300" y="2927"/>
                </a:lnTo>
                <a:lnTo>
                  <a:pt x="0" y="2373"/>
                </a:lnTo>
                <a:lnTo>
                  <a:pt x="0" y="546"/>
                </a:lnTo>
                <a:close/>
              </a:path>
            </a:pathLst>
          </a:custGeom>
          <a:gradFill rotWithShape="0">
            <a:gsLst>
              <a:gs pos="0">
                <a:srgbClr val="b2b2b2"/>
              </a:gs>
              <a:gs pos="100000">
                <a:srgbClr val="ffffcc"/>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6" name=""/>
          <p:cNvSpPr/>
          <p:nvPr/>
        </p:nvSpPr>
        <p:spPr>
          <a:xfrm>
            <a:off x="4495680" y="1523880"/>
            <a:ext cx="4038840" cy="2362320"/>
          </a:xfrm>
          <a:prstGeom prst="rect">
            <a:avLst/>
          </a:prstGeom>
          <a:solidFill>
            <a:srgbClr val="0000ff"/>
          </a:solidFill>
          <a:ln w="19080">
            <a:solidFill>
              <a:srgbClr val="b2b2b2"/>
            </a:solidFill>
            <a:miter/>
          </a:ln>
        </p:spPr>
        <p:style>
          <a:lnRef idx="0"/>
          <a:fillRef idx="0"/>
          <a:effectRef idx="0"/>
          <a:fontRef idx="minor"/>
        </p:style>
        <p:txBody>
          <a:bodyPr lIns="90000" rIns="90000" tIns="46800" bIns="46800" anchor="ctr">
            <a:noAutofit/>
          </a:bodyPr>
          <a:p>
            <a:pPr>
              <a:lnSpc>
                <a:spcPct val="100000"/>
              </a:lnSpc>
              <a:buClr>
                <a:srgbClr val="ffff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o-KR" sz="1400" strike="noStrike" u="none">
                <a:solidFill>
                  <a:srgbClr val="ffffff"/>
                </a:solidFill>
                <a:effectLst/>
                <a:uFillTx/>
                <a:latin typeface="Arial"/>
              </a:rPr>
              <a:t>  Second biggest futures commodity item</a:t>
            </a:r>
            <a:br>
              <a:rPr sz="1400"/>
            </a:br>
            <a:r>
              <a:rPr b="1" lang="ko-KR" sz="1400" strike="noStrike" u="none">
                <a:solidFill>
                  <a:srgbClr val="ffffff"/>
                </a:solidFill>
                <a:effectLst/>
                <a:uFillTx/>
                <a:latin typeface="Arial"/>
              </a:rPr>
              <a:t>     in Korea</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ffff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o-KR" sz="1400" strike="noStrike" u="none">
                <a:solidFill>
                  <a:srgbClr val="ffffff"/>
                </a:solidFill>
                <a:effectLst/>
                <a:uFillTx/>
                <a:latin typeface="Arial"/>
              </a:rPr>
              <a:t>  Not introduced on EnronOnline yet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ffff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o-KR" sz="1400" strike="noStrike" u="none">
                <a:solidFill>
                  <a:srgbClr val="ffffff"/>
                </a:solidFill>
                <a:effectLst/>
                <a:uFillTx/>
                <a:latin typeface="Arial"/>
              </a:rPr>
              <a:t>  </a:t>
            </a:r>
            <a:r>
              <a:rPr b="1" lang="en-US" sz="1400" strike="noStrike" u="none">
                <a:solidFill>
                  <a:srgbClr val="ffffff"/>
                </a:solidFill>
                <a:effectLst/>
                <a:uFillTx/>
                <a:latin typeface="Arial"/>
              </a:rPr>
              <a:t>Off-line players:</a:t>
            </a:r>
            <a:br>
              <a:rPr sz="1400"/>
            </a:br>
            <a:r>
              <a:rPr b="1" lang="en-US" sz="1400" strike="noStrike" u="none">
                <a:solidFill>
                  <a:srgbClr val="ffffff"/>
                </a:solidFill>
                <a:effectLst/>
                <a:uFillTx/>
                <a:latin typeface="Arial"/>
              </a:rPr>
              <a:t>     Kolon, LG Int’l, Daewoo Corp, </a:t>
            </a:r>
            <a:br>
              <a:rPr sz="1400"/>
            </a:br>
            <a:r>
              <a:rPr b="1" lang="en-US" sz="1400" strike="noStrike" u="none">
                <a:solidFill>
                  <a:srgbClr val="ffffff"/>
                </a:solidFill>
                <a:effectLst/>
                <a:uFillTx/>
                <a:latin typeface="Arial"/>
              </a:rPr>
              <a:t>     Doosan, Cheil Jedang, NACF, etc. </a:t>
            </a:r>
            <a:endParaRPr b="0" lang="en-US" sz="1400" strike="noStrike" u="none">
              <a:solidFill>
                <a:srgbClr val="000000"/>
              </a:solidFill>
              <a:effectLst/>
              <a:uFillTx/>
              <a:latin typeface="Times New Roman"/>
            </a:endParaRPr>
          </a:p>
        </p:txBody>
      </p:sp>
      <p:sp>
        <p:nvSpPr>
          <p:cNvPr id="267" name=""/>
          <p:cNvSpPr/>
          <p:nvPr/>
        </p:nvSpPr>
        <p:spPr>
          <a:xfrm>
            <a:off x="4495680" y="3962520"/>
            <a:ext cx="4038840" cy="2438280"/>
          </a:xfrm>
          <a:prstGeom prst="rect">
            <a:avLst/>
          </a:prstGeom>
          <a:solidFill>
            <a:srgbClr val="0000ff"/>
          </a:solidFill>
          <a:ln w="19080">
            <a:solidFill>
              <a:srgbClr val="b2b2b2"/>
            </a:solidFill>
            <a:miter/>
          </a:ln>
        </p:spPr>
        <p:style>
          <a:lnRef idx="0"/>
          <a:fillRef idx="0"/>
          <a:effectRef idx="0"/>
          <a:fontRef idx="minor"/>
        </p:style>
        <p:txBody>
          <a:bodyPr lIns="90000" rIns="90000" tIns="46800" bIns="46800" anchor="ctr">
            <a:noAutofit/>
          </a:bodyPr>
          <a:p>
            <a:pPr>
              <a:lnSpc>
                <a:spcPct val="100000"/>
              </a:lnSpc>
              <a:buClr>
                <a:srgbClr val="ffff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o-KR" sz="1400" strike="noStrike" u="none">
                <a:solidFill>
                  <a:srgbClr val="ffffff"/>
                </a:solidFill>
                <a:effectLst/>
                <a:uFillTx/>
                <a:latin typeface="Arial"/>
              </a:rPr>
              <a:t>  Current EnronOnline Product in the U.S.</a:t>
            </a:r>
            <a:endParaRPr b="0" lang="en-US" sz="1400" strike="noStrike" u="none">
              <a:solidFill>
                <a:srgbClr val="000000"/>
              </a:solidFill>
              <a:effectLst/>
              <a:uFillTx/>
              <a:latin typeface="Times New Roman"/>
            </a:endParaRPr>
          </a:p>
          <a:p>
            <a:pPr>
              <a:lnSpc>
                <a:spcPct val="100000"/>
              </a:lnSpc>
              <a:buClr>
                <a:srgbClr val="ffff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o-KR" sz="1400" strike="noStrike" u="none">
                <a:solidFill>
                  <a:srgbClr val="ffffff"/>
                </a:solidFill>
                <a:effectLst/>
                <a:uFillTx/>
                <a:latin typeface="Arial"/>
              </a:rPr>
              <a:t>  Korea is quite advanced in its </a:t>
            </a:r>
            <a:br>
              <a:rPr sz="1400"/>
            </a:br>
            <a:r>
              <a:rPr b="1" lang="ko-KR" sz="1400" strike="noStrike" u="none">
                <a:solidFill>
                  <a:srgbClr val="ffffff"/>
                </a:solidFill>
                <a:effectLst/>
                <a:uFillTx/>
                <a:latin typeface="Arial"/>
              </a:rPr>
              <a:t>     fiber optic cable network and internet</a:t>
            </a:r>
            <a:br>
              <a:rPr sz="1400"/>
            </a:br>
            <a:r>
              <a:rPr b="1" lang="ko-KR" sz="1400" strike="noStrike" u="none">
                <a:solidFill>
                  <a:srgbClr val="ffffff"/>
                </a:solidFill>
                <a:effectLst/>
                <a:uFillTx/>
                <a:latin typeface="Arial"/>
              </a:rPr>
              <a:t>     technologies</a:t>
            </a:r>
            <a:endParaRPr b="0" lang="en-US" sz="1400" strike="noStrike" u="none">
              <a:solidFill>
                <a:srgbClr val="000000"/>
              </a:solidFill>
              <a:effectLst/>
              <a:uFillTx/>
              <a:latin typeface="Times New Roman"/>
            </a:endParaRPr>
          </a:p>
          <a:p>
            <a:pPr>
              <a:lnSpc>
                <a:spcPct val="100000"/>
              </a:lnSpc>
              <a:buClr>
                <a:srgbClr val="ffff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o-KR" sz="1400" strike="noStrike" u="none">
                <a:solidFill>
                  <a:srgbClr val="ffffff"/>
                </a:solidFill>
                <a:effectLst/>
                <a:uFillTx/>
                <a:latin typeface="Arial"/>
              </a:rPr>
              <a:t>  Concept of bandwidth trading needs be</a:t>
            </a:r>
            <a:br>
              <a:rPr sz="1400"/>
            </a:br>
            <a:r>
              <a:rPr b="1" lang="ko-KR" sz="1400" strike="noStrike" u="none">
                <a:solidFill>
                  <a:srgbClr val="ffffff"/>
                </a:solidFill>
                <a:effectLst/>
                <a:uFillTx/>
                <a:latin typeface="Arial"/>
              </a:rPr>
              <a:t>     educated in Korea</a:t>
            </a:r>
            <a:endParaRPr b="0" lang="en-US" sz="1400" strike="noStrike" u="none">
              <a:solidFill>
                <a:srgbClr val="000000"/>
              </a:solidFill>
              <a:effectLst/>
              <a:uFillTx/>
              <a:latin typeface="Times New Roman"/>
            </a:endParaRPr>
          </a:p>
          <a:p>
            <a:pPr>
              <a:lnSpc>
                <a:spcPct val="100000"/>
              </a:lnSpc>
              <a:buClr>
                <a:srgbClr val="ffff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Potential Players:</a:t>
            </a:r>
            <a:br>
              <a:rPr sz="1400"/>
            </a:br>
            <a:r>
              <a:rPr b="1" lang="en-US" sz="1400" strike="noStrike" u="none">
                <a:solidFill>
                  <a:srgbClr val="ffffff"/>
                </a:solidFill>
                <a:effectLst/>
                <a:uFillTx/>
                <a:latin typeface="Arial"/>
              </a:rPr>
              <a:t>     Korea Telecom, PowerComm, </a:t>
            </a:r>
            <a:br>
              <a:rPr sz="1400"/>
            </a:br>
            <a:r>
              <a:rPr b="1" lang="en-US" sz="1400" strike="noStrike" u="none">
                <a:solidFill>
                  <a:srgbClr val="ffffff"/>
                </a:solidFill>
                <a:effectLst/>
                <a:uFillTx/>
                <a:latin typeface="Arial"/>
              </a:rPr>
              <a:t>     G&amp;G Networks, Thrunet, Hanaro Telecom, </a:t>
            </a:r>
            <a:br>
              <a:rPr sz="1400"/>
            </a:br>
            <a:r>
              <a:rPr b="1" lang="en-US" sz="1400" strike="noStrike" u="none">
                <a:solidFill>
                  <a:srgbClr val="ffffff"/>
                </a:solidFill>
                <a:effectLst/>
                <a:uFillTx/>
                <a:latin typeface="Arial"/>
              </a:rPr>
              <a:t>     Dacom, etc.</a:t>
            </a:r>
            <a:endParaRPr b="0" lang="en-US" sz="1400" strike="noStrike" u="none">
              <a:solidFill>
                <a:srgbClr val="000000"/>
              </a:solidFill>
              <a:effectLst/>
              <a:uFillTx/>
              <a:latin typeface="Times New Roman"/>
            </a:endParaRPr>
          </a:p>
        </p:txBody>
      </p:sp>
      <p:sp>
        <p:nvSpPr>
          <p:cNvPr id="268" name=""/>
          <p:cNvSpPr/>
          <p:nvPr/>
        </p:nvSpPr>
        <p:spPr>
          <a:xfrm>
            <a:off x="622440" y="2463840"/>
            <a:ext cx="2674800" cy="2895480"/>
          </a:xfrm>
          <a:prstGeom prst="rect">
            <a:avLst/>
          </a:prstGeom>
          <a:solidFill>
            <a:srgbClr val="ffffcc"/>
          </a:solidFill>
          <a:ln w="19080">
            <a:solidFill>
              <a:srgbClr val="b2b2b2"/>
            </a:solidFill>
            <a:miter/>
          </a:ln>
        </p:spPr>
        <p:style>
          <a:lnRef idx="0"/>
          <a:fillRef idx="0"/>
          <a:effectRef idx="0"/>
          <a:fontRef idx="minor"/>
        </p:style>
        <p:txBody>
          <a:bodyPr lIns="90000" rIns="90000" tIns="46800" bIns="46080" anchor="ctr">
            <a:normAutofit/>
          </a:bodyPr>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Grains</a:t>
            </a: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Bandwidth</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9" name="PlaceHolder 1"/>
          <p:cNvSpPr>
            <a:spLocks noGrp="1"/>
          </p:cNvSpPr>
          <p:nvPr>
            <p:ph type="title"/>
          </p:nvPr>
        </p:nvSpPr>
        <p:spPr>
          <a:xfrm>
            <a:off x="685800" y="22856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o-KR" sz="2200" strike="noStrike" u="none">
                <a:solidFill>
                  <a:srgbClr val="0000ff"/>
                </a:solidFill>
                <a:effectLst/>
                <a:uFillTx/>
                <a:latin typeface="Arial"/>
              </a:rPr>
              <a:t>3.  </a:t>
            </a:r>
            <a:r>
              <a:rPr b="1" lang="en-US" sz="2200" strike="noStrike" u="none">
                <a:solidFill>
                  <a:srgbClr val="0000ff"/>
                </a:solidFill>
                <a:effectLst/>
                <a:uFillTx/>
                <a:latin typeface="Arial"/>
              </a:rPr>
              <a:t>Regulatory / Legal Environment</a:t>
            </a:r>
            <a:endParaRPr b="1" lang="en-US" sz="2200" strike="noStrike" u="none">
              <a:solidFill>
                <a:srgbClr val="0000ff"/>
              </a:solidFill>
              <a:effectLst/>
              <a:uFillTx/>
              <a:latin typeface="Arial"/>
            </a:endParaRPr>
          </a:p>
        </p:txBody>
      </p:sp>
      <p:sp>
        <p:nvSpPr>
          <p:cNvPr id="270" name="PlaceHolder 2"/>
          <p:cNvSpPr>
            <a:spLocks noGrp="1"/>
          </p:cNvSpPr>
          <p:nvPr>
            <p:ph type="subTitle"/>
          </p:nvPr>
        </p:nvSpPr>
        <p:spPr>
          <a:xfrm>
            <a:off x="1371600" y="3886200"/>
            <a:ext cx="6400800" cy="1752480"/>
          </a:xfrm>
          <a:prstGeom prst="rect">
            <a:avLst/>
          </a:prstGeom>
          <a:noFill/>
          <a:ln w="0">
            <a:noFill/>
          </a:ln>
        </p:spPr>
        <p:txBody>
          <a:bodyPr lIns="90360" rIns="90360" tIns="44280" bIns="4428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1" name="PlaceHolder 1"/>
          <p:cNvSpPr>
            <a:spLocks noGrp="1"/>
          </p:cNvSpPr>
          <p:nvPr>
            <p:ph type="title"/>
          </p:nvPr>
        </p:nvSpPr>
        <p:spPr>
          <a:xfrm>
            <a:off x="685800" y="342720"/>
            <a:ext cx="7772400" cy="60948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Regulatory / Legal Environment</a:t>
            </a:r>
            <a:endParaRPr b="1" lang="en-US" sz="2200" strike="noStrike" u="none">
              <a:solidFill>
                <a:srgbClr val="0000ff"/>
              </a:solidFill>
              <a:effectLst/>
              <a:uFillTx/>
              <a:latin typeface="Arial"/>
            </a:endParaRPr>
          </a:p>
        </p:txBody>
      </p:sp>
      <p:sp>
        <p:nvSpPr>
          <p:cNvPr id="272" name=""/>
          <p:cNvSpPr/>
          <p:nvPr/>
        </p:nvSpPr>
        <p:spPr>
          <a:xfrm>
            <a:off x="304920" y="1803240"/>
            <a:ext cx="4647960" cy="381240"/>
          </a:xfrm>
          <a:prstGeom prst="rect">
            <a:avLst/>
          </a:prstGeom>
          <a:solidFill>
            <a:srgbClr val="0000cc"/>
          </a:solidFill>
          <a:ln w="19080">
            <a:solidFill>
              <a:srgbClr val="00cc99"/>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Issues &amp; Results</a:t>
            </a:r>
            <a:endParaRPr b="0" lang="en-US" sz="1800" strike="noStrike" u="none">
              <a:solidFill>
                <a:srgbClr val="000000"/>
              </a:solidFill>
              <a:effectLst/>
              <a:uFillTx/>
              <a:latin typeface="Times New Roman"/>
            </a:endParaRPr>
          </a:p>
        </p:txBody>
      </p:sp>
      <p:sp>
        <p:nvSpPr>
          <p:cNvPr id="273" name=""/>
          <p:cNvSpPr/>
          <p:nvPr/>
        </p:nvSpPr>
        <p:spPr>
          <a:xfrm>
            <a:off x="330120" y="2184480"/>
            <a:ext cx="4622760" cy="4292640"/>
          </a:xfrm>
          <a:prstGeom prst="rect">
            <a:avLst/>
          </a:prstGeom>
          <a:noFill/>
          <a:ln w="19080">
            <a:solidFill>
              <a:srgbClr val="00cc99"/>
            </a:solidFill>
            <a:miter/>
          </a:ln>
        </p:spPr>
        <p:style>
          <a:lnRef idx="0"/>
          <a:fillRef idx="0"/>
          <a:effectRef idx="0"/>
          <a:fontRef idx="minor"/>
        </p:style>
        <p:txBody>
          <a:bodyPr lIns="136440" rIns="136440" tIns="92160" bIns="92160" anchor="t">
            <a:noAutofit/>
          </a:bodyPr>
          <a:p>
            <a:pPr marL="338040" indent="-338040">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74" name=""/>
          <p:cNvSpPr/>
          <p:nvPr/>
        </p:nvSpPr>
        <p:spPr>
          <a:xfrm rot="16200000">
            <a:off x="3416400" y="3822480"/>
            <a:ext cx="3670200" cy="291960"/>
          </a:xfrm>
          <a:prstGeom prst="flowChartMerge">
            <a:avLst/>
          </a:prstGeom>
          <a:solidFill>
            <a:srgbClr val="ff0000"/>
          </a:solidFill>
          <a:ln w="12600">
            <a:solidFill>
              <a:srgbClr val="b2b2b2"/>
            </a:solidFill>
            <a:miter/>
          </a:ln>
          <a:effectLst>
            <a:outerShdw dist="71785"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5" name=""/>
          <p:cNvSpPr/>
          <p:nvPr/>
        </p:nvSpPr>
        <p:spPr>
          <a:xfrm>
            <a:off x="380880" y="2146320"/>
            <a:ext cx="4572000" cy="4330800"/>
          </a:xfrm>
          <a:prstGeom prst="rect">
            <a:avLst/>
          </a:prstGeom>
          <a:noFill/>
          <a:ln w="0">
            <a:noFill/>
          </a:ln>
        </p:spPr>
        <p:style>
          <a:lnRef idx="0"/>
          <a:fillRef idx="0"/>
          <a:effectRef idx="0"/>
          <a:fontRef idx="minor"/>
        </p:style>
        <p:txBody>
          <a:bodyPr lIns="90360" rIns="90360" tIns="44280" bIns="44280" anchor="t">
            <a:normAutofit fontScale="92500" lnSpcReduction="9999"/>
          </a:bodyPr>
          <a:p>
            <a:pPr marL="343080" indent="-34308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Classification of weather derivatives as commodity derivatives or financial derivatives</a:t>
            </a:r>
            <a:endParaRPr b="0" lang="en-US" sz="1400" strike="noStrike" u="none">
              <a:solidFill>
                <a:srgbClr val="000000"/>
              </a:solidFill>
              <a:effectLst/>
              <a:uFillTx/>
              <a:latin typeface="Times New Roman"/>
            </a:endParaRPr>
          </a:p>
          <a:p>
            <a:pPr lvl="1" marL="743040" indent="-285840">
              <a:lnSpc>
                <a:spcPct val="100000"/>
              </a:lnSpc>
              <a:spcBef>
                <a:spcPts val="7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Commodity derivatives are referred to the derivatives whose underlying assets are not financial products such as stocks, interest rates, and foreign currencies</a:t>
            </a:r>
            <a:endParaRPr b="0" lang="en-US" sz="1200" strike="noStrike" u="none">
              <a:solidFill>
                <a:srgbClr val="000000"/>
              </a:solidFill>
              <a:effectLst/>
              <a:uFillTx/>
              <a:latin typeface="Times New Roman"/>
            </a:endParaRPr>
          </a:p>
          <a:p>
            <a:pPr marL="343080" indent="-34308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Commodity derivatives require a prior reporting to the Bank of Korea for each trade </a:t>
            </a:r>
            <a:endParaRPr b="0" lang="en-US" sz="1400" strike="noStrike" u="none">
              <a:solidFill>
                <a:srgbClr val="000000"/>
              </a:solidFill>
              <a:effectLst/>
              <a:uFillTx/>
              <a:latin typeface="Times New Roman"/>
            </a:endParaRPr>
          </a:p>
          <a:p>
            <a:pPr lvl="1" marL="743040" indent="-285840">
              <a:lnSpc>
                <a:spcPct val="100000"/>
              </a:lnSpc>
              <a:spcBef>
                <a:spcPts val="7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 ex post facto report is accepted if filed as soon as possible after trades - may take 1 to 5 days</a:t>
            </a:r>
            <a:endParaRPr b="0" lang="en-US" sz="1200" strike="noStrike" u="none">
              <a:solidFill>
                <a:srgbClr val="000000"/>
              </a:solidFill>
              <a:effectLst/>
              <a:uFillTx/>
              <a:latin typeface="Times New Roman"/>
            </a:endParaRPr>
          </a:p>
          <a:p>
            <a:pPr marL="343080" indent="-34308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For financial derivatives, prior approval is required before a trade is done and may take 3 to 5 days</a:t>
            </a:r>
            <a:endParaRPr b="0" lang="en-US" sz="1400" strike="noStrike" u="none">
              <a:solidFill>
                <a:srgbClr val="000000"/>
              </a:solidFill>
              <a:effectLst/>
              <a:uFillTx/>
              <a:latin typeface="Times New Roman"/>
            </a:endParaRPr>
          </a:p>
          <a:p>
            <a:pPr marL="343080" indent="-34308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These reporting and approval requirements apply only to onshore Korean entities - offshore Korean entities (foreign branch offices) need not file such reports or obtain approvals</a:t>
            </a:r>
            <a:endParaRPr b="0" lang="en-US" sz="1400" strike="noStrike" u="none">
              <a:solidFill>
                <a:srgbClr val="000000"/>
              </a:solidFill>
              <a:effectLst/>
              <a:uFillTx/>
              <a:latin typeface="Times New Roman"/>
            </a:endParaRPr>
          </a:p>
          <a:p>
            <a:pPr marL="343080" indent="-34308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All other EnronOnline products with the exception of bandwidth and emission allowances are classified as commodity derivatives in Korea</a:t>
            </a:r>
            <a:endParaRPr b="0" lang="en-US" sz="1400" strike="noStrike" u="none">
              <a:solidFill>
                <a:srgbClr val="000000"/>
              </a:solidFill>
              <a:effectLst/>
              <a:uFillTx/>
              <a:latin typeface="Times New Roman"/>
            </a:endParaRPr>
          </a:p>
        </p:txBody>
      </p:sp>
      <p:sp>
        <p:nvSpPr>
          <p:cNvPr id="276" name=""/>
          <p:cNvSpPr/>
          <p:nvPr/>
        </p:nvSpPr>
        <p:spPr>
          <a:xfrm>
            <a:off x="5486400" y="1803240"/>
            <a:ext cx="3352680" cy="371520"/>
          </a:xfrm>
          <a:prstGeom prst="rect">
            <a:avLst/>
          </a:prstGeom>
          <a:solidFill>
            <a:srgbClr val="0000cc"/>
          </a:solidFill>
          <a:ln w="19080">
            <a:solidFill>
              <a:srgbClr val="00cc99"/>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Next Steps</a:t>
            </a:r>
            <a:endParaRPr b="0" lang="en-US" sz="1800" strike="noStrike" u="none">
              <a:solidFill>
                <a:srgbClr val="000000"/>
              </a:solidFill>
              <a:effectLst/>
              <a:uFillTx/>
              <a:latin typeface="Times New Roman"/>
            </a:endParaRPr>
          </a:p>
        </p:txBody>
      </p:sp>
      <p:sp>
        <p:nvSpPr>
          <p:cNvPr id="277" name=""/>
          <p:cNvSpPr/>
          <p:nvPr/>
        </p:nvSpPr>
        <p:spPr>
          <a:xfrm>
            <a:off x="5499000" y="2158920"/>
            <a:ext cx="3340080" cy="4318200"/>
          </a:xfrm>
          <a:prstGeom prst="rect">
            <a:avLst/>
          </a:prstGeom>
          <a:noFill/>
          <a:ln w="19080">
            <a:solidFill>
              <a:srgbClr val="00cc99"/>
            </a:solidFill>
            <a:miter/>
          </a:ln>
        </p:spPr>
        <p:style>
          <a:lnRef idx="0"/>
          <a:fillRef idx="0"/>
          <a:effectRef idx="0"/>
          <a:fontRef idx="minor"/>
        </p:style>
        <p:txBody>
          <a:bodyPr lIns="136440" rIns="136440" tIns="92160" bIns="92160" anchor="t">
            <a:noAutofit/>
          </a:bodyPr>
          <a:p>
            <a:pPr marL="338040" indent="-338040">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78" name=""/>
          <p:cNvSpPr/>
          <p:nvPr/>
        </p:nvSpPr>
        <p:spPr>
          <a:xfrm>
            <a:off x="5511960" y="2197080"/>
            <a:ext cx="3327120" cy="4178160"/>
          </a:xfrm>
          <a:prstGeom prst="rect">
            <a:avLst/>
          </a:prstGeom>
          <a:noFill/>
          <a:ln w="0">
            <a:noFill/>
          </a:ln>
        </p:spPr>
        <p:style>
          <a:lnRef idx="0"/>
          <a:fillRef idx="0"/>
          <a:effectRef idx="0"/>
          <a:fontRef idx="minor"/>
        </p:style>
        <p:txBody>
          <a:bodyPr lIns="90360" rIns="90360" tIns="44280" bIns="44280" anchor="t">
            <a:normAutofit/>
          </a:bodyPr>
          <a:p>
            <a:pPr marL="343080" indent="-34308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Legal due diligence memo to be completed by Kim &amp; Chang</a:t>
            </a:r>
            <a:endParaRPr b="0" lang="en-US" sz="1400" strike="noStrike" u="none">
              <a:solidFill>
                <a:srgbClr val="000000"/>
              </a:solidFill>
              <a:effectLst/>
              <a:uFillTx/>
              <a:latin typeface="Times New Roman"/>
            </a:endParaRPr>
          </a:p>
          <a:p>
            <a:pPr lvl="1" marL="743040" indent="-285840">
              <a:lnSpc>
                <a:spcPct val="100000"/>
              </a:lnSpc>
              <a:spcBef>
                <a:spcPts val="7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Incorporating Enron’s follow-up questions and comments</a:t>
            </a:r>
            <a:endParaRPr b="0" lang="en-US" sz="1200" strike="noStrike" u="none">
              <a:solidFill>
                <a:srgbClr val="000000"/>
              </a:solidFill>
              <a:effectLst/>
              <a:uFillTx/>
              <a:latin typeface="Times New Roman"/>
            </a:endParaRPr>
          </a:p>
          <a:p>
            <a:pPr marL="343080" indent="-34308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Make an internal decision on the launch of weather derivatives in Korea</a:t>
            </a:r>
            <a:endParaRPr b="0" lang="en-US" sz="1400" strike="noStrike" u="none">
              <a:solidFill>
                <a:srgbClr val="000000"/>
              </a:solidFill>
              <a:effectLst/>
              <a:uFillTx/>
              <a:latin typeface="Times New Roman"/>
            </a:endParaRPr>
          </a:p>
          <a:p>
            <a:pPr lvl="1" marL="743040" indent="-285840">
              <a:lnSpc>
                <a:spcPct val="100000"/>
              </a:lnSpc>
              <a:spcBef>
                <a:spcPts val="7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Prepare for the presentation to the Bank of Korea and MOFE (Ministry of Finance and Economy) for the classification of weather derivatives</a:t>
            </a:r>
            <a:endParaRPr b="0" lang="en-US" sz="1200" strike="noStrike" u="none">
              <a:solidFill>
                <a:srgbClr val="000000"/>
              </a:solidFill>
              <a:effectLst/>
              <a:uFillTx/>
              <a:latin typeface="Times New Roman"/>
            </a:endParaRPr>
          </a:p>
          <a:p>
            <a:pPr marL="343080" indent="-34308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Clarify the BOK reporting procedure for commodity derivatives for other EnronOnline items</a:t>
            </a:r>
            <a:endParaRPr b="0" lang="en-US" sz="1400" strike="noStrike" u="none">
              <a:solidFill>
                <a:srgbClr val="000000"/>
              </a:solidFill>
              <a:effectLst/>
              <a:uFillTx/>
              <a:latin typeface="Times New Roman"/>
            </a:endParaRPr>
          </a:p>
          <a:p>
            <a:pPr lvl="1" marL="743040" indent="-285840">
              <a:lnSpc>
                <a:spcPct val="100000"/>
              </a:lnSpc>
              <a:spcBef>
                <a:spcPts val="7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Reporting entity</a:t>
            </a:r>
            <a:endParaRPr b="0" lang="en-US" sz="1200" strike="noStrike" u="none">
              <a:solidFill>
                <a:srgbClr val="000000"/>
              </a:solidFill>
              <a:effectLst/>
              <a:uFillTx/>
              <a:latin typeface="Times New Roman"/>
            </a:endParaRPr>
          </a:p>
          <a:p>
            <a:pPr lvl="1" marL="743040" indent="-285840">
              <a:lnSpc>
                <a:spcPct val="100000"/>
              </a:lnSpc>
              <a:spcBef>
                <a:spcPts val="7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Validity of ex post facto reporting</a:t>
            </a:r>
            <a:endParaRPr b="0" lang="en-US" sz="1200" strike="noStrike" u="none">
              <a:solidFill>
                <a:srgbClr val="000000"/>
              </a:solidFill>
              <a:effectLst/>
              <a:uFillTx/>
              <a:latin typeface="Times New Roman"/>
            </a:endParaRPr>
          </a:p>
        </p:txBody>
      </p:sp>
      <p:grpSp>
        <p:nvGrpSpPr>
          <p:cNvPr id="279" name=""/>
          <p:cNvGrpSpPr/>
          <p:nvPr/>
        </p:nvGrpSpPr>
        <p:grpSpPr>
          <a:xfrm>
            <a:off x="279360" y="863640"/>
            <a:ext cx="8699400" cy="834480"/>
            <a:chOff x="279360" y="863640"/>
            <a:chExt cx="8699400" cy="834480"/>
          </a:xfrm>
        </p:grpSpPr>
        <p:sp>
          <p:nvSpPr>
            <p:cNvPr id="280" name=""/>
            <p:cNvSpPr/>
            <p:nvPr/>
          </p:nvSpPr>
          <p:spPr>
            <a:xfrm>
              <a:off x="279360" y="863640"/>
              <a:ext cx="8699400" cy="833400"/>
            </a:xfrm>
            <a:prstGeom prst="rect">
              <a:avLst/>
            </a:prstGeom>
            <a:solidFill>
              <a:srgbClr val="ffff99"/>
            </a:solidFill>
            <a:ln w="12600">
              <a:solidFill>
                <a:srgbClr val="969696"/>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1" name=""/>
            <p:cNvSpPr/>
            <p:nvPr/>
          </p:nvSpPr>
          <p:spPr>
            <a:xfrm>
              <a:off x="406440" y="873000"/>
              <a:ext cx="847080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Kim &amp; Chang, a Korean legal counsel, conducted due diligence on the possibility of EnronOnline in Korea with various trading items including oil products, metals, and weather derivatives</a:t>
              </a:r>
              <a:endParaRPr b="0" lang="en-US" sz="16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2" name="PlaceHolder 1"/>
          <p:cNvSpPr>
            <a:spLocks noGrp="1"/>
          </p:cNvSpPr>
          <p:nvPr>
            <p:ph type="title"/>
          </p:nvPr>
        </p:nvSpPr>
        <p:spPr>
          <a:xfrm>
            <a:off x="685800" y="22856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o-KR" sz="2200" strike="noStrike" u="none">
                <a:solidFill>
                  <a:srgbClr val="0000ff"/>
                </a:solidFill>
                <a:effectLst/>
                <a:uFillTx/>
                <a:latin typeface="Arial"/>
              </a:rPr>
              <a:t>4.  Competitors</a:t>
            </a:r>
            <a:endParaRPr b="1" lang="en-US" sz="2200" strike="noStrike" u="none">
              <a:solidFill>
                <a:srgbClr val="0000ff"/>
              </a:solidFill>
              <a:effectLst/>
              <a:uFillTx/>
              <a:latin typeface="Arial"/>
            </a:endParaRPr>
          </a:p>
        </p:txBody>
      </p:sp>
      <p:sp>
        <p:nvSpPr>
          <p:cNvPr id="283" name="PlaceHolder 2"/>
          <p:cNvSpPr>
            <a:spLocks noGrp="1"/>
          </p:cNvSpPr>
          <p:nvPr>
            <p:ph type="subTitle"/>
          </p:nvPr>
        </p:nvSpPr>
        <p:spPr>
          <a:xfrm>
            <a:off x="1371600" y="3886200"/>
            <a:ext cx="6400800" cy="1752480"/>
          </a:xfrm>
          <a:prstGeom prst="rect">
            <a:avLst/>
          </a:prstGeom>
          <a:noFill/>
          <a:ln w="0">
            <a:noFill/>
          </a:ln>
        </p:spPr>
        <p:txBody>
          <a:bodyPr lIns="90360" rIns="90360" tIns="44280" bIns="4428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2282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Table of Contents</a:t>
            </a:r>
            <a:endParaRPr b="1" lang="en-US" sz="2200" strike="noStrike" u="none">
              <a:solidFill>
                <a:srgbClr val="0000ff"/>
              </a:solidFill>
              <a:effectLst/>
              <a:uFillTx/>
              <a:latin typeface="Arial"/>
            </a:endParaRPr>
          </a:p>
        </p:txBody>
      </p:sp>
      <p:graphicFrame>
        <p:nvGraphicFramePr>
          <p:cNvPr id="26" name=""/>
          <p:cNvGraphicFramePr/>
          <p:nvPr/>
        </p:nvGraphicFramePr>
        <p:xfrm>
          <a:off x="1270080" y="1257480"/>
          <a:ext cx="5879880" cy="8229600"/>
        </p:xfrm>
        <a:graphic>
          <a:graphicData uri="http://schemas.openxmlformats.org/presentationml/2006/ole">
            <p:oleObj progId="Word.Document.12" r:id="rId1" spid="">
              <p:embed/>
              <p:pic>
                <p:nvPicPr>
                  <p:cNvPr id="27" name="" descr=""/>
                  <p:cNvPicPr/>
                  <p:nvPr/>
                </p:nvPicPr>
                <p:blipFill>
                  <a:blip r:embed="rId2"/>
                  <a:stretch/>
                </p:blipFill>
                <p:spPr>
                  <a:xfrm>
                    <a:off x="1270080" y="1257480"/>
                    <a:ext cx="5879880" cy="82296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4" name="PlaceHolder 1"/>
          <p:cNvSpPr>
            <a:spLocks noGrp="1"/>
          </p:cNvSpPr>
          <p:nvPr>
            <p:ph type="title"/>
          </p:nvPr>
        </p:nvSpPr>
        <p:spPr>
          <a:xfrm>
            <a:off x="685800" y="330120"/>
            <a:ext cx="7772400" cy="60984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Competitors</a:t>
            </a:r>
            <a:endParaRPr b="1" lang="en-US" sz="2200" strike="noStrike" u="none">
              <a:solidFill>
                <a:srgbClr val="0000ff"/>
              </a:solidFill>
              <a:effectLst/>
              <a:uFillTx/>
              <a:latin typeface="Arial"/>
            </a:endParaRPr>
          </a:p>
        </p:txBody>
      </p:sp>
      <p:sp>
        <p:nvSpPr>
          <p:cNvPr id="285" name="PlaceHolder 2"/>
          <p:cNvSpPr>
            <a:spLocks noGrp="1"/>
          </p:cNvSpPr>
          <p:nvPr>
            <p:ph/>
          </p:nvPr>
        </p:nvSpPr>
        <p:spPr>
          <a:xfrm>
            <a:off x="685440" y="875880"/>
            <a:ext cx="8001000" cy="5676840"/>
          </a:xfrm>
          <a:prstGeom prst="rect">
            <a:avLst/>
          </a:prstGeom>
          <a:noFill/>
          <a:ln w="0">
            <a:noFill/>
          </a:ln>
        </p:spPr>
        <p:txBody>
          <a:bodyPr lIns="90360" rIns="90360" tIns="44280" bIns="44280" anchor="t">
            <a:normAutofit lnSpcReduction="9999"/>
          </a:bodyPr>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Globally, there are many B2B online trading sites with different product offerings, but not covering all the products offered on EnronOnline</a:t>
            </a:r>
            <a:endParaRPr b="0" lang="en-US" sz="16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Many companies forming a B2B exchange for oil and chemical products</a:t>
            </a:r>
            <a:endParaRPr b="0" lang="en-US" sz="14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CheMatch.com and ChemConnect.com have already launched</a:t>
            </a:r>
            <a:endParaRPr b="0" lang="en-US" sz="14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 Korea, many B2B e-commerce companies involving online trading are being established</a:t>
            </a:r>
            <a:endParaRPr b="0" lang="en-US" sz="16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Many announced but not actively trading yet - still in the early stage</a:t>
            </a:r>
            <a:endParaRPr b="0" lang="en-US" sz="14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Offline companies with expertise lead the B2B e-commerce businesses</a:t>
            </a:r>
            <a:endParaRPr b="0" lang="en-US" sz="16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Large trading companies such as Samsung, Hyundai, LG, SK and Ssangyong have already started their own or joint B2B e-commerce sites</a:t>
            </a:r>
            <a:endParaRPr b="0" lang="en-US" sz="14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Samsung, with 8 other foreign companies, have agreed to launch on-line naphtha trading exchange, www.e-OSN.com</a:t>
            </a:r>
            <a:endParaRPr b="0" lang="en-US" sz="14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Online chemical exchanges, ChemCross.com and ChemRound.com, formed jointly with Korean and foreign offline chemical/petrochemical companies are in the merger talks - potential to be the largest chemical online B2B exchange in Asia</a:t>
            </a:r>
            <a:endParaRPr b="0" lang="en-US" sz="16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For crude and refined oil products, a few online trading sites have launched, but not active due to lack of participation from oil refineries in Korea</a:t>
            </a:r>
            <a:endParaRPr b="0" lang="en-US" sz="16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Most of the online companies focus on the physical product trading and not consider financial product (swaps and forwards) trading yet for the near-term</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6" name=""/>
          <p:cNvSpPr/>
          <p:nvPr/>
        </p:nvSpPr>
        <p:spPr>
          <a:xfrm>
            <a:off x="380880" y="914400"/>
            <a:ext cx="8458200" cy="5410080"/>
          </a:xfrm>
          <a:prstGeom prst="rect">
            <a:avLst/>
          </a:prstGeom>
          <a:solidFill>
            <a:srgbClr val="ffff99"/>
          </a:solidFill>
          <a:ln w="12600">
            <a:solidFill>
              <a:srgbClr val="0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7" name="PlaceHolder 1"/>
          <p:cNvSpPr>
            <a:spLocks noGrp="1"/>
          </p:cNvSpPr>
          <p:nvPr>
            <p:ph type="title"/>
          </p:nvPr>
        </p:nvSpPr>
        <p:spPr>
          <a:xfrm>
            <a:off x="114120" y="393480"/>
            <a:ext cx="8915400" cy="53316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Potential On-line Competitors - Chemical Products </a:t>
            </a:r>
            <a:endParaRPr b="1" lang="en-US" sz="2200" strike="noStrike" u="none">
              <a:solidFill>
                <a:srgbClr val="0000ff"/>
              </a:solidFill>
              <a:effectLst/>
              <a:uFillTx/>
              <a:latin typeface="Arial"/>
            </a:endParaRPr>
          </a:p>
        </p:txBody>
      </p:sp>
      <p:sp>
        <p:nvSpPr>
          <p:cNvPr id="288" name="PlaceHolder 2"/>
          <p:cNvSpPr>
            <a:spLocks noGrp="1"/>
          </p:cNvSpPr>
          <p:nvPr>
            <p:ph/>
          </p:nvPr>
        </p:nvSpPr>
        <p:spPr>
          <a:xfrm>
            <a:off x="571680" y="1295280"/>
            <a:ext cx="8076960" cy="3848400"/>
          </a:xfrm>
          <a:prstGeom prst="rect">
            <a:avLst/>
          </a:prstGeom>
          <a:noFill/>
          <a:ln w="0">
            <a:noFill/>
          </a:ln>
        </p:spPr>
        <p:txBody>
          <a:bodyPr lIns="90360" rIns="90360" tIns="44280" bIns="44280" anchor="t">
            <a:normAutofit/>
          </a:bodyPr>
          <a:p>
            <a:pPr marL="343080" indent="-343080">
              <a:spcBef>
                <a:spcPts val="106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sng">
                <a:solidFill>
                  <a:srgbClr val="000000"/>
                </a:solidFill>
                <a:effectLst/>
                <a:uFillTx/>
                <a:latin typeface="Arial"/>
              </a:rPr>
              <a:t>ChemCross.com</a:t>
            </a:r>
            <a:endParaRPr b="0" lang="en-US" sz="17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Supported and funded by 47 (25 Korean and 22 foreign) chemicals, oil, petrochemicals and general trading companies </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Plans to leverage the off-line trading relationship and the established market presence of its founding chemical companies</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To be launched in September 2000</a:t>
            </a:r>
            <a:endParaRPr b="0" lang="en-US" sz="1500" strike="noStrike" u="none">
              <a:solidFill>
                <a:srgbClr val="000000"/>
              </a:solidFill>
              <a:effectLst/>
              <a:uFillTx/>
              <a:latin typeface="Arial"/>
            </a:endParaRPr>
          </a:p>
          <a:p>
            <a:pPr marL="343080" indent="-343080">
              <a:spcBef>
                <a:spcPts val="106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sng">
                <a:solidFill>
                  <a:srgbClr val="000000"/>
                </a:solidFill>
                <a:effectLst/>
                <a:uFillTx/>
                <a:latin typeface="Arial"/>
              </a:rPr>
              <a:t>ChemRound.com</a:t>
            </a:r>
            <a:endParaRPr b="0" lang="en-US" sz="17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Supported and funded by 21 (19 Korean and 2 foreign) chemicals, oil, petrochemicals and general trading companies </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Major service offerings include online trading of chemicals products, transaction risk management services, trading infrastructure services and supply chain management  </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Launched in August 2000</a:t>
            </a:r>
            <a:endParaRPr b="0" lang="en-US" sz="1500" strike="noStrike" u="none">
              <a:solidFill>
                <a:srgbClr val="000000"/>
              </a:solidFill>
              <a:effectLst/>
              <a:uFillTx/>
              <a:latin typeface="Arial"/>
            </a:endParaRPr>
          </a:p>
        </p:txBody>
      </p:sp>
      <p:graphicFrame>
        <p:nvGraphicFramePr>
          <p:cNvPr id="289" name=""/>
          <p:cNvGraphicFramePr/>
          <p:nvPr/>
        </p:nvGraphicFramePr>
        <p:xfrm>
          <a:off x="152280" y="6248520"/>
          <a:ext cx="609840" cy="609480"/>
        </p:xfrm>
        <a:graphic>
          <a:graphicData uri="http://schemas.openxmlformats.org/presentationml/2006/ole">
            <p:oleObj r:id="rId1" spid="">
              <p:embed/>
              <p:pic>
                <p:nvPicPr>
                  <p:cNvPr id="290" name="" descr=""/>
                  <p:cNvPicPr/>
                  <p:nvPr/>
                </p:nvPicPr>
                <p:blipFill>
                  <a:blip r:embed="rId2"/>
                  <a:stretch/>
                </p:blipFill>
                <p:spPr>
                  <a:xfrm>
                    <a:off x="152280" y="6248520"/>
                    <a:ext cx="609840" cy="609480"/>
                  </a:xfrm>
                  <a:prstGeom prst="rect">
                    <a:avLst/>
                  </a:prstGeom>
                  <a:noFill/>
                  <a:ln w="0">
                    <a:noFill/>
                  </a:ln>
                </p:spPr>
              </p:pic>
            </p:oleObj>
          </a:graphicData>
        </a:graphic>
      </p:graphicFrame>
      <p:sp>
        <p:nvSpPr>
          <p:cNvPr id="291" name=""/>
          <p:cNvSpPr/>
          <p:nvPr/>
        </p:nvSpPr>
        <p:spPr>
          <a:xfrm>
            <a:off x="469800" y="990720"/>
            <a:ext cx="8293320" cy="5257800"/>
          </a:xfrm>
          <a:prstGeom prst="rect">
            <a:avLst/>
          </a:prstGeom>
          <a:noFill/>
          <a:ln w="25560">
            <a:solidFill>
              <a:srgbClr val="0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2" name=""/>
          <p:cNvSpPr/>
          <p:nvPr/>
        </p:nvSpPr>
        <p:spPr>
          <a:xfrm>
            <a:off x="609480" y="5257800"/>
            <a:ext cx="8077320" cy="779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3300"/>
                </a:solidFill>
                <a:effectLst/>
                <a:uFillTx/>
                <a:latin typeface="Arial"/>
              </a:rPr>
              <a:t>ChemRound and ChemCross are in negotiation for the possible merger - the biggest B2B chemical exchange in Korea and Asia with major Korean conglomerates and trading companies together if the merger takes place</a:t>
            </a:r>
            <a:endParaRPr b="0" lang="en-US" sz="15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3" name=""/>
          <p:cNvSpPr/>
          <p:nvPr/>
        </p:nvSpPr>
        <p:spPr>
          <a:xfrm>
            <a:off x="380880" y="685800"/>
            <a:ext cx="8458200" cy="5867280"/>
          </a:xfrm>
          <a:prstGeom prst="rect">
            <a:avLst/>
          </a:prstGeom>
          <a:solidFill>
            <a:srgbClr val="ffff99"/>
          </a:solidFill>
          <a:ln w="12600">
            <a:solidFill>
              <a:srgbClr val="0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4" name="PlaceHolder 1"/>
          <p:cNvSpPr>
            <a:spLocks noGrp="1"/>
          </p:cNvSpPr>
          <p:nvPr>
            <p:ph type="title"/>
          </p:nvPr>
        </p:nvSpPr>
        <p:spPr>
          <a:xfrm>
            <a:off x="114120" y="228600"/>
            <a:ext cx="8915400" cy="53352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Potential On-line Competitors - Oil Products</a:t>
            </a:r>
            <a:endParaRPr b="1" lang="en-US" sz="2200" strike="noStrike" u="none">
              <a:solidFill>
                <a:srgbClr val="0000ff"/>
              </a:solidFill>
              <a:effectLst/>
              <a:uFillTx/>
              <a:latin typeface="Arial"/>
            </a:endParaRPr>
          </a:p>
        </p:txBody>
      </p:sp>
      <p:graphicFrame>
        <p:nvGraphicFramePr>
          <p:cNvPr id="295" name=""/>
          <p:cNvGraphicFramePr/>
          <p:nvPr/>
        </p:nvGraphicFramePr>
        <p:xfrm>
          <a:off x="152280" y="6248520"/>
          <a:ext cx="609840" cy="609480"/>
        </p:xfrm>
        <a:graphic>
          <a:graphicData uri="http://schemas.openxmlformats.org/presentationml/2006/ole">
            <p:oleObj r:id="rId1" spid="">
              <p:embed/>
              <p:pic>
                <p:nvPicPr>
                  <p:cNvPr id="296" name="" descr=""/>
                  <p:cNvPicPr/>
                  <p:nvPr/>
                </p:nvPicPr>
                <p:blipFill>
                  <a:blip r:embed="rId2"/>
                  <a:stretch/>
                </p:blipFill>
                <p:spPr>
                  <a:xfrm>
                    <a:off x="152280" y="6248520"/>
                    <a:ext cx="609840" cy="609480"/>
                  </a:xfrm>
                  <a:prstGeom prst="rect">
                    <a:avLst/>
                  </a:prstGeom>
                  <a:noFill/>
                  <a:ln w="0">
                    <a:noFill/>
                  </a:ln>
                </p:spPr>
              </p:pic>
            </p:oleObj>
          </a:graphicData>
        </a:graphic>
      </p:graphicFrame>
      <p:sp>
        <p:nvSpPr>
          <p:cNvPr id="297" name=""/>
          <p:cNvSpPr/>
          <p:nvPr/>
        </p:nvSpPr>
        <p:spPr>
          <a:xfrm>
            <a:off x="457200" y="762120"/>
            <a:ext cx="8292960" cy="5715000"/>
          </a:xfrm>
          <a:prstGeom prst="rect">
            <a:avLst/>
          </a:prstGeom>
          <a:noFill/>
          <a:ln w="25560">
            <a:solidFill>
              <a:srgbClr val="0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8" name=""/>
          <p:cNvSpPr/>
          <p:nvPr/>
        </p:nvSpPr>
        <p:spPr>
          <a:xfrm>
            <a:off x="533520" y="762120"/>
            <a:ext cx="8153280" cy="5168880"/>
          </a:xfrm>
          <a:prstGeom prst="rect">
            <a:avLst/>
          </a:prstGeom>
          <a:noFill/>
          <a:ln w="0">
            <a:noFill/>
          </a:ln>
        </p:spPr>
        <p:style>
          <a:lnRef idx="0"/>
          <a:fillRef idx="0"/>
          <a:effectRef idx="0"/>
          <a:fontRef idx="minor"/>
        </p:style>
        <p:txBody>
          <a:bodyPr lIns="90360" rIns="90360" tIns="44280" bIns="44280" anchor="t">
            <a:normAutofit fontScale="85000" lnSpcReduction="9999"/>
          </a:bodyPr>
          <a:p>
            <a:pPr marL="343080" indent="-343080">
              <a:lnSpc>
                <a:spcPct val="100000"/>
              </a:lnSpc>
              <a:spcBef>
                <a:spcPts val="106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sng">
                <a:solidFill>
                  <a:srgbClr val="000000"/>
                </a:solidFill>
                <a:effectLst/>
                <a:uFillTx/>
                <a:latin typeface="Arial"/>
              </a:rPr>
              <a:t>Petromarket.co.kr</a:t>
            </a:r>
            <a:r>
              <a:rPr b="0" lang="en-US" sz="1700" strike="noStrike" u="none">
                <a:solidFill>
                  <a:srgbClr val="000000"/>
                </a:solidFill>
                <a:effectLst/>
                <a:uFillTx/>
                <a:latin typeface="Arial"/>
              </a:rPr>
              <a:t> </a:t>
            </a:r>
            <a:endParaRPr b="0" lang="en-US" sz="17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Privately owned online auction site for refined oil products in Korea launched in May 2000</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An exchange where buyers and sellers of refined oil products (gasoline, heating oil, kerosene, Bunker-C oil), promoting transparency of refined oil product pricing in Korea</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Intermediary between oil refiners/ refined oil importers and buyers (small &amp; medium sized companies and gas stations) </a:t>
            </a:r>
            <a:endParaRPr b="0" lang="en-US" sz="1500" strike="noStrike" u="none">
              <a:solidFill>
                <a:srgbClr val="000000"/>
              </a:solidFill>
              <a:effectLst/>
              <a:uFillTx/>
              <a:latin typeface="Times New Roman"/>
            </a:endParaRPr>
          </a:p>
          <a:p>
            <a:pPr marL="343080" indent="-343080">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o-KR" sz="1500" strike="noStrike" u="sng">
                <a:solidFill>
                  <a:srgbClr val="000000"/>
                </a:solidFill>
                <a:effectLst/>
                <a:uFillTx/>
                <a:latin typeface="Arial"/>
              </a:rPr>
              <a:t>Net-Oil.com</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Privately owned online auction site for all oil products launched in July 2000</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Proprietary automated two-way system for extracting optimal trading counterparties</a:t>
            </a:r>
            <a:endParaRPr b="0" lang="en-US" sz="1500" strike="noStrike" u="none">
              <a:solidFill>
                <a:srgbClr val="000000"/>
              </a:solidFill>
              <a:effectLst/>
              <a:uFillTx/>
              <a:latin typeface="Times New Roman"/>
            </a:endParaRPr>
          </a:p>
          <a:p>
            <a:pPr marL="343080" indent="-343080">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o-KR" sz="1500" strike="noStrike" u="sng">
                <a:solidFill>
                  <a:srgbClr val="000000"/>
                </a:solidFill>
                <a:effectLst/>
                <a:uFillTx/>
                <a:latin typeface="Arial"/>
              </a:rPr>
              <a:t>Cyberpetro.co.kr</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Privately owned online auction site for oil products launched in July 2000</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Serving mainly gas stations and small and medium sized companies</a:t>
            </a:r>
            <a:endParaRPr b="0" lang="en-US" sz="1500" strike="noStrike" u="none">
              <a:solidFill>
                <a:srgbClr val="000000"/>
              </a:solidFill>
              <a:effectLst/>
              <a:uFillTx/>
              <a:latin typeface="Times New Roman"/>
            </a:endParaRPr>
          </a:p>
          <a:p>
            <a:pPr marL="343080" indent="-343080">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o-KR" sz="1500" strike="noStrike" u="sng">
                <a:solidFill>
                  <a:srgbClr val="000000"/>
                </a:solidFill>
                <a:effectLst/>
                <a:uFillTx/>
                <a:latin typeface="Arial"/>
              </a:rPr>
              <a:t>e-OSN.com</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Online Naphtha trading exchange in Asia promoting transparency and liquidity of naphtha trading market</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Samsung with 8 other foreign companies representing the East Asian naphtha trading market have agreed to launch the site, www.e-OSN.com in September 2000</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Provides information exchange, auction facilities, bid &amp; offer matching on real-time basis</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9" name="PlaceHolder 1"/>
          <p:cNvSpPr>
            <a:spLocks noGrp="1"/>
          </p:cNvSpPr>
          <p:nvPr>
            <p:ph type="title"/>
          </p:nvPr>
        </p:nvSpPr>
        <p:spPr>
          <a:xfrm>
            <a:off x="685800" y="22856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o-KR" sz="2200" strike="noStrike" u="none">
                <a:solidFill>
                  <a:srgbClr val="0000ff"/>
                </a:solidFill>
                <a:effectLst/>
                <a:uFillTx/>
                <a:latin typeface="Arial"/>
              </a:rPr>
              <a:t>5.  Enron Strategy &amp; Initial Market Response</a:t>
            </a:r>
            <a:endParaRPr b="1" lang="en-US" sz="2200" strike="noStrike" u="none">
              <a:solidFill>
                <a:srgbClr val="0000ff"/>
              </a:solidFill>
              <a:effectLst/>
              <a:uFillTx/>
              <a:latin typeface="Arial"/>
            </a:endParaRPr>
          </a:p>
        </p:txBody>
      </p:sp>
      <p:sp>
        <p:nvSpPr>
          <p:cNvPr id="300" name="PlaceHolder 2"/>
          <p:cNvSpPr>
            <a:spLocks noGrp="1"/>
          </p:cNvSpPr>
          <p:nvPr>
            <p:ph type="subTitle"/>
          </p:nvPr>
        </p:nvSpPr>
        <p:spPr>
          <a:xfrm>
            <a:off x="1371600" y="3886200"/>
            <a:ext cx="6400800" cy="1752480"/>
          </a:xfrm>
          <a:prstGeom prst="rect">
            <a:avLst/>
          </a:prstGeom>
          <a:noFill/>
          <a:ln w="0">
            <a:noFill/>
          </a:ln>
        </p:spPr>
        <p:txBody>
          <a:bodyPr lIns="90360" rIns="90360" tIns="44280" bIns="4428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1" name="PlaceHolder 1"/>
          <p:cNvSpPr>
            <a:spLocks noGrp="1"/>
          </p:cNvSpPr>
          <p:nvPr>
            <p:ph type="title"/>
          </p:nvPr>
        </p:nvSpPr>
        <p:spPr>
          <a:xfrm>
            <a:off x="685800" y="228240"/>
            <a:ext cx="815328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Short-Term EnronOnline Product Focus</a:t>
            </a:r>
            <a:endParaRPr b="1" lang="en-US" sz="2200" strike="noStrike" u="none">
              <a:solidFill>
                <a:srgbClr val="0000ff"/>
              </a:solidFill>
              <a:effectLst/>
              <a:uFillTx/>
              <a:latin typeface="Arial"/>
            </a:endParaRPr>
          </a:p>
        </p:txBody>
      </p:sp>
      <p:sp>
        <p:nvSpPr>
          <p:cNvPr id="302" name="PlaceHolder 2"/>
          <p:cNvSpPr>
            <a:spLocks noGrp="1"/>
          </p:cNvSpPr>
          <p:nvPr>
            <p:ph/>
          </p:nvPr>
        </p:nvSpPr>
        <p:spPr>
          <a:xfrm>
            <a:off x="5181480" y="1028520"/>
            <a:ext cx="3810240" cy="5181480"/>
          </a:xfrm>
          <a:prstGeom prst="rect">
            <a:avLst/>
          </a:prstGeom>
          <a:noFill/>
          <a:ln w="0">
            <a:noFill/>
          </a:ln>
        </p:spPr>
        <p:txBody>
          <a:bodyPr lIns="90360" rIns="90360" tIns="44280" bIns="44280" anchor="t">
            <a:normAutofit fontScale="92500" lnSpcReduction="9999"/>
          </a:bodyPr>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Due to the need for logistical arrangement incurred with physical delivery of the commodities, financial products rather than physical products can be considered for the short-term focus</a:t>
            </a:r>
            <a:endParaRPr b="0" lang="en-US" sz="1500" strike="noStrike" u="none">
              <a:solidFill>
                <a:srgbClr val="000000"/>
              </a:solidFill>
              <a:effectLst/>
              <a:uFillTx/>
              <a:latin typeface="Arial"/>
            </a:endParaRPr>
          </a:p>
          <a:p>
            <a:pPr lvl="1" marL="743040" indent="-285840">
              <a:spcBef>
                <a:spcPts val="814"/>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300" strike="noStrike" u="none">
                <a:solidFill>
                  <a:srgbClr val="000000"/>
                </a:solidFill>
                <a:effectLst/>
                <a:uFillTx/>
                <a:latin typeface="Arial"/>
              </a:rPr>
              <a:t>No online competition in trading financial products</a:t>
            </a:r>
            <a:endParaRPr b="0" lang="en-US" sz="1300" strike="noStrike" u="none">
              <a:solidFill>
                <a:srgbClr val="000000"/>
              </a:solidFill>
              <a:effectLst/>
              <a:uFillTx/>
              <a:latin typeface="Arial"/>
            </a:endParaRPr>
          </a:p>
          <a:p>
            <a:pPr lvl="1" marL="743040" indent="-285840">
              <a:spcBef>
                <a:spcPts val="814"/>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300" strike="noStrike" u="none">
                <a:solidFill>
                  <a:srgbClr val="000000"/>
                </a:solidFill>
                <a:effectLst/>
                <a:uFillTx/>
                <a:latin typeface="Arial"/>
              </a:rPr>
              <a:t>When the capability of physical delivery arrangements becomes available in the Asian region, physical commodity trading can be considered  </a:t>
            </a:r>
            <a:endParaRPr b="0" lang="en-US" sz="13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Enron can take advantage of the availability of crude and refined oil financial products immediately </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Enron can also explore introducing nonferrous metals, which are currently most actively traded by Korean companies, upon integration of MG Korea</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With regulatory/ legal issues resolved, weather derivatives can be introduced</a:t>
            </a:r>
            <a:endParaRPr b="0" lang="en-US" sz="1500" strike="noStrike" u="none">
              <a:solidFill>
                <a:srgbClr val="000000"/>
              </a:solidFill>
              <a:effectLst/>
              <a:uFillTx/>
              <a:latin typeface="Arial"/>
            </a:endParaRPr>
          </a:p>
          <a:p>
            <a:pPr marL="343080" indent="0">
              <a:spcBef>
                <a:spcPts val="938"/>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p:txBody>
      </p:sp>
      <p:sp>
        <p:nvSpPr>
          <p:cNvPr id="303" name=""/>
          <p:cNvSpPr/>
          <p:nvPr/>
        </p:nvSpPr>
        <p:spPr>
          <a:xfrm>
            <a:off x="927000" y="1676520"/>
            <a:ext cx="4254480" cy="3581280"/>
          </a:xfrm>
          <a:prstGeom prst="rect">
            <a:avLst/>
          </a:prstGeom>
          <a:noFill/>
          <a:ln w="12600">
            <a:solidFill>
              <a:srgbClr val="0000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4" name=""/>
          <p:cNvSpPr/>
          <p:nvPr/>
        </p:nvSpPr>
        <p:spPr>
          <a:xfrm rot="16200000">
            <a:off x="-935640" y="3449160"/>
            <a:ext cx="28195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EnronOnline Availability</a:t>
            </a:r>
            <a:endParaRPr b="0" lang="en-US" sz="1600" strike="noStrike" u="none">
              <a:solidFill>
                <a:srgbClr val="000000"/>
              </a:solidFill>
              <a:effectLst/>
              <a:uFillTx/>
              <a:latin typeface="Times New Roman"/>
            </a:endParaRPr>
          </a:p>
        </p:txBody>
      </p:sp>
      <p:sp>
        <p:nvSpPr>
          <p:cNvPr id="305" name=""/>
          <p:cNvSpPr/>
          <p:nvPr/>
        </p:nvSpPr>
        <p:spPr>
          <a:xfrm rot="16200000">
            <a:off x="-565920" y="3155400"/>
            <a:ext cx="26589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Yes</a:t>
            </a:r>
            <a:endParaRPr b="0" lang="en-US" sz="1400" strike="noStrike" u="none">
              <a:solidFill>
                <a:srgbClr val="000000"/>
              </a:solidFill>
              <a:effectLst/>
              <a:uFillTx/>
              <a:latin typeface="Times New Roman"/>
            </a:endParaRPr>
          </a:p>
        </p:txBody>
      </p:sp>
      <p:sp>
        <p:nvSpPr>
          <p:cNvPr id="306" name=""/>
          <p:cNvSpPr/>
          <p:nvPr/>
        </p:nvSpPr>
        <p:spPr>
          <a:xfrm>
            <a:off x="749160" y="5587920"/>
            <a:ext cx="4496040" cy="322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Overseas Futures Trading Activity in Korea</a:t>
            </a:r>
            <a:endParaRPr b="0" lang="en-US" sz="1500" strike="noStrike" u="none">
              <a:solidFill>
                <a:srgbClr val="000000"/>
              </a:solidFill>
              <a:effectLst/>
              <a:uFillTx/>
              <a:latin typeface="Times New Roman"/>
            </a:endParaRPr>
          </a:p>
        </p:txBody>
      </p:sp>
      <p:sp>
        <p:nvSpPr>
          <p:cNvPr id="307" name=""/>
          <p:cNvSpPr/>
          <p:nvPr/>
        </p:nvSpPr>
        <p:spPr>
          <a:xfrm>
            <a:off x="927000" y="5257800"/>
            <a:ext cx="4343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None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Low</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High</a:t>
            </a:r>
            <a:endParaRPr b="0" lang="en-US" sz="1400" strike="noStrike" u="none">
              <a:solidFill>
                <a:srgbClr val="000000"/>
              </a:solidFill>
              <a:effectLst/>
              <a:uFillTx/>
              <a:latin typeface="Times New Roman"/>
            </a:endParaRPr>
          </a:p>
        </p:txBody>
      </p:sp>
      <p:sp>
        <p:nvSpPr>
          <p:cNvPr id="308" name=""/>
          <p:cNvSpPr/>
          <p:nvPr/>
        </p:nvSpPr>
        <p:spPr>
          <a:xfrm>
            <a:off x="2514600" y="1676520"/>
            <a:ext cx="0" cy="358128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9" name=""/>
          <p:cNvSpPr/>
          <p:nvPr/>
        </p:nvSpPr>
        <p:spPr>
          <a:xfrm>
            <a:off x="3822840" y="1676520"/>
            <a:ext cx="0" cy="358128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0" name=""/>
          <p:cNvSpPr/>
          <p:nvPr/>
        </p:nvSpPr>
        <p:spPr>
          <a:xfrm>
            <a:off x="927000" y="3606840"/>
            <a:ext cx="4191120" cy="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1" name=""/>
          <p:cNvSpPr/>
          <p:nvPr/>
        </p:nvSpPr>
        <p:spPr>
          <a:xfrm>
            <a:off x="2666880" y="2133720"/>
            <a:ext cx="198144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Crude Oil</a:t>
            </a:r>
            <a:br>
              <a:rPr sz="1200"/>
            </a:br>
            <a:r>
              <a:rPr b="1" lang="en-US" sz="1200" strike="noStrike" u="none">
                <a:solidFill>
                  <a:srgbClr val="000000"/>
                </a:solidFill>
                <a:effectLst/>
                <a:uFillTx/>
                <a:latin typeface="Arial"/>
              </a:rPr>
              <a:t>Refined Oil</a:t>
            </a:r>
            <a:br>
              <a:rPr sz="1200"/>
            </a:br>
            <a:r>
              <a:rPr b="1" lang="en-US" sz="1200" strike="noStrike" u="none">
                <a:solidFill>
                  <a:srgbClr val="000000"/>
                </a:solidFill>
                <a:effectLst/>
                <a:uFillTx/>
                <a:latin typeface="Arial"/>
              </a:rPr>
              <a:t>Gas (Natural)</a:t>
            </a:r>
            <a:endParaRPr b="0" lang="en-US" sz="1200" strike="noStrike" u="none">
              <a:solidFill>
                <a:srgbClr val="000000"/>
              </a:solidFill>
              <a:effectLst/>
              <a:uFillTx/>
              <a:latin typeface="Times New Roman"/>
            </a:endParaRPr>
          </a:p>
        </p:txBody>
      </p:sp>
      <p:sp>
        <p:nvSpPr>
          <p:cNvPr id="312" name=""/>
          <p:cNvSpPr/>
          <p:nvPr/>
        </p:nvSpPr>
        <p:spPr>
          <a:xfrm>
            <a:off x="927000" y="1650960"/>
            <a:ext cx="167652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Petrochemicals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Plastics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Pulp &amp; Paper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Power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Plastics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Coal</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Emission Allowance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LPG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Weather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Bandwidth</a:t>
            </a:r>
            <a:endParaRPr b="0" lang="en-US" sz="1200" strike="noStrike" u="none">
              <a:solidFill>
                <a:srgbClr val="000000"/>
              </a:solidFill>
              <a:effectLst/>
              <a:uFillTx/>
              <a:latin typeface="Times New Roman"/>
            </a:endParaRPr>
          </a:p>
        </p:txBody>
      </p:sp>
      <p:sp>
        <p:nvSpPr>
          <p:cNvPr id="313" name=""/>
          <p:cNvSpPr/>
          <p:nvPr/>
        </p:nvSpPr>
        <p:spPr>
          <a:xfrm>
            <a:off x="3784680" y="3670200"/>
            <a:ext cx="1447560" cy="1469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Grains</a:t>
            </a:r>
            <a:br>
              <a:rPr sz="1200"/>
            </a:br>
            <a:r>
              <a:rPr b="0" lang="en-US" sz="1200" strike="noStrike" u="none">
                <a:solidFill>
                  <a:srgbClr val="000000"/>
                </a:solidFill>
                <a:effectLst/>
                <a:uFillTx/>
                <a:latin typeface="Arial"/>
              </a:rPr>
              <a:t>Cotton</a:t>
            </a:r>
            <a:br>
              <a:rPr sz="1200"/>
            </a:br>
            <a:r>
              <a:rPr b="0" lang="en-US" sz="1200" strike="noStrike" u="none">
                <a:solidFill>
                  <a:srgbClr val="000000"/>
                </a:solidFill>
                <a:effectLst/>
                <a:uFillTx/>
                <a:latin typeface="Arial"/>
              </a:rPr>
              <a:t>Sugar</a:t>
            </a:r>
            <a:br>
              <a:rPr sz="1200"/>
            </a:br>
            <a:r>
              <a:rPr b="0" lang="en-US" sz="1200" strike="noStrike" u="none">
                <a:solidFill>
                  <a:srgbClr val="000000"/>
                </a:solidFill>
                <a:effectLst/>
                <a:uFillTx/>
                <a:latin typeface="Arial"/>
              </a:rPr>
              <a:t>Nonferrous metals</a:t>
            </a:r>
            <a:br>
              <a:rPr sz="1200"/>
            </a:br>
            <a:r>
              <a:rPr b="0" lang="en-US" sz="1200" strike="noStrike" u="none">
                <a:solidFill>
                  <a:srgbClr val="000000"/>
                </a:solidFill>
                <a:effectLst/>
                <a:uFillTx/>
                <a:latin typeface="Arial"/>
              </a:rPr>
              <a:t>Precious metals</a:t>
            </a:r>
            <a:br>
              <a:rPr sz="1200"/>
            </a:br>
            <a:r>
              <a:rPr b="0" lang="en-US" sz="1200" strike="noStrike" u="none">
                <a:solidFill>
                  <a:srgbClr val="000000"/>
                </a:solidFill>
                <a:effectLst/>
                <a:uFillTx/>
                <a:latin typeface="Arial"/>
              </a:rPr>
              <a:t>Financial futures *</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14" name=""/>
          <p:cNvSpPr/>
          <p:nvPr/>
        </p:nvSpPr>
        <p:spPr>
          <a:xfrm>
            <a:off x="2590920" y="3708360"/>
            <a:ext cx="114300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Coffee &amp; Cocoa</a:t>
            </a:r>
            <a:br>
              <a:rPr sz="1200"/>
            </a:br>
            <a:r>
              <a:rPr b="0" lang="en-US" sz="1200" strike="noStrike" u="none">
                <a:solidFill>
                  <a:srgbClr val="000000"/>
                </a:solidFill>
                <a:effectLst/>
                <a:uFillTx/>
                <a:latin typeface="Arial"/>
              </a:rPr>
              <a:t>Rubber</a:t>
            </a:r>
            <a:br>
              <a:rPr sz="1200"/>
            </a:br>
            <a:r>
              <a:rPr b="0" lang="en-US" sz="1200" strike="noStrike" u="none">
                <a:solidFill>
                  <a:srgbClr val="000000"/>
                </a:solidFill>
                <a:effectLst/>
                <a:uFillTx/>
                <a:latin typeface="Arial"/>
              </a:rPr>
              <a:t>Meat</a:t>
            </a:r>
            <a:endParaRPr b="0" lang="en-US" sz="1200" strike="noStrike" u="none">
              <a:solidFill>
                <a:srgbClr val="000000"/>
              </a:solidFill>
              <a:effectLst/>
              <a:uFillTx/>
              <a:latin typeface="Times New Roman"/>
            </a:endParaRPr>
          </a:p>
        </p:txBody>
      </p:sp>
      <p:sp>
        <p:nvSpPr>
          <p:cNvPr id="315" name=""/>
          <p:cNvSpPr/>
          <p:nvPr/>
        </p:nvSpPr>
        <p:spPr>
          <a:xfrm>
            <a:off x="2527200" y="1676520"/>
            <a:ext cx="2514600" cy="1904760"/>
          </a:xfrm>
          <a:prstGeom prst="ellipse">
            <a:avLst/>
          </a:prstGeom>
          <a:noFill/>
          <a:ln w="1260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6" name=""/>
          <p:cNvSpPr/>
          <p:nvPr/>
        </p:nvSpPr>
        <p:spPr>
          <a:xfrm>
            <a:off x="838080" y="6156360"/>
            <a:ext cx="426744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EnronOnline products in bold letters</a:t>
            </a:r>
            <a:br>
              <a:rPr sz="1000"/>
            </a:br>
            <a:r>
              <a:rPr b="0" lang="en-US" sz="1000" strike="noStrike" u="none">
                <a:solidFill>
                  <a:srgbClr val="000000"/>
                </a:solidFill>
                <a:effectLst/>
                <a:uFillTx/>
                <a:latin typeface="Arial"/>
              </a:rPr>
              <a:t>* Include interest rate, FX, stock index and commodity index futures</a:t>
            </a:r>
            <a:endParaRPr b="0" lang="en-US" sz="1000" strike="noStrike" u="none">
              <a:solidFill>
                <a:srgbClr val="000000"/>
              </a:solidFill>
              <a:effectLst/>
              <a:uFillTx/>
              <a:latin typeface="Times New Roman"/>
            </a:endParaRPr>
          </a:p>
        </p:txBody>
      </p:sp>
      <p:sp>
        <p:nvSpPr>
          <p:cNvPr id="317" name=""/>
          <p:cNvSpPr/>
          <p:nvPr/>
        </p:nvSpPr>
        <p:spPr>
          <a:xfrm>
            <a:off x="3886200" y="2209680"/>
            <a:ext cx="114300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Aluminum</a:t>
            </a:r>
            <a:br>
              <a:rPr sz="1200"/>
            </a:br>
            <a:r>
              <a:rPr b="1" lang="en-US" sz="1200" strike="noStrike" u="none">
                <a:solidFill>
                  <a:srgbClr val="000000"/>
                </a:solidFill>
                <a:effectLst/>
                <a:uFillTx/>
                <a:latin typeface="Arial"/>
              </a:rPr>
              <a:t>Copper</a:t>
            </a:r>
            <a:br>
              <a:rPr sz="1200"/>
            </a:br>
            <a:r>
              <a:rPr b="1" lang="en-US" sz="1200" strike="noStrike" u="none">
                <a:solidFill>
                  <a:srgbClr val="000000"/>
                </a:solidFill>
                <a:effectLst/>
                <a:uFillTx/>
                <a:latin typeface="Arial"/>
              </a:rPr>
              <a:t>(physical products)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8" name="PlaceHolder 1"/>
          <p:cNvSpPr>
            <a:spLocks noGrp="1"/>
          </p:cNvSpPr>
          <p:nvPr>
            <p:ph type="title"/>
          </p:nvPr>
        </p:nvSpPr>
        <p:spPr>
          <a:xfrm>
            <a:off x="685800" y="2282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Potential Customer Contacts - Oil Financial Products</a:t>
            </a:r>
            <a:endParaRPr b="1" lang="en-US" sz="2200" strike="noStrike" u="none">
              <a:solidFill>
                <a:srgbClr val="0000ff"/>
              </a:solidFill>
              <a:effectLst/>
              <a:uFillTx/>
              <a:latin typeface="Arial"/>
            </a:endParaRPr>
          </a:p>
        </p:txBody>
      </p:sp>
      <p:sp>
        <p:nvSpPr>
          <p:cNvPr id="319" name="PlaceHolder 2"/>
          <p:cNvSpPr>
            <a:spLocks noGrp="1"/>
          </p:cNvSpPr>
          <p:nvPr>
            <p:ph/>
          </p:nvPr>
        </p:nvSpPr>
        <p:spPr>
          <a:xfrm>
            <a:off x="609120" y="1270080"/>
            <a:ext cx="8077320" cy="4876560"/>
          </a:xfrm>
          <a:prstGeom prst="rect">
            <a:avLst/>
          </a:prstGeom>
          <a:noFill/>
          <a:ln w="0">
            <a:noFill/>
          </a:ln>
        </p:spPr>
        <p:txBody>
          <a:bodyPr lIns="90360" rIns="90360" tIns="44280" bIns="44280" anchor="t">
            <a:normAutofit lnSpcReduction="9999"/>
          </a:bodyPr>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With currently available EnronOnline Singapore crude and refined oil financial products (swaps and forwards), Enron Korea has contacted several potential customers with the list of products for their interests</a:t>
            </a:r>
            <a:endParaRPr b="0" lang="en-US" sz="16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Most of the oil financial products offered by EOL are traded by the Korean companies we have contacted; they would be interested in trading these items with EOL if the prices are favorable</a:t>
            </a:r>
            <a:endParaRPr b="0" lang="en-US" sz="16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Actual transaction volume of the financial oil products is quite limited due to the limited physical trading of oil products</a:t>
            </a:r>
            <a:endParaRPr b="0" lang="en-US" sz="16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More than half the companies contacted trade their oil products through their Singapore (off-shore) branches</a:t>
            </a:r>
            <a:endParaRPr b="0" lang="en-US" sz="16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Seoul HQ’s get daily reports from the branches and make final trading decisions - some Singapore branch acts only as an execution office</a:t>
            </a:r>
            <a:endParaRPr b="0" lang="en-US" sz="14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Singapore is the information center for oil product trading and networking hub for connection with traders and brokers</a:t>
            </a:r>
            <a:endParaRPr b="0" lang="en-US" sz="14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Off-shore Korean entities don’t have the BOK report filing requirement</a:t>
            </a:r>
            <a:endParaRPr b="0" lang="en-US" sz="14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Many companies are interested in seeing EnronOnline’s pricing information for comparison purpose and for future trading needs</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0" name="PlaceHolder 1"/>
          <p:cNvSpPr>
            <a:spLocks noGrp="1"/>
          </p:cNvSpPr>
          <p:nvPr>
            <p:ph type="title"/>
          </p:nvPr>
        </p:nvSpPr>
        <p:spPr>
          <a:xfrm>
            <a:off x="685800" y="22856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o-KR" sz="2200" strike="noStrike" u="none">
                <a:solidFill>
                  <a:srgbClr val="0000ff"/>
                </a:solidFill>
                <a:effectLst/>
                <a:uFillTx/>
                <a:latin typeface="Arial"/>
              </a:rPr>
              <a:t>6.  Next Steps</a:t>
            </a:r>
            <a:endParaRPr b="1" lang="en-US" sz="2200" strike="noStrike" u="none">
              <a:solidFill>
                <a:srgbClr val="0000ff"/>
              </a:solidFill>
              <a:effectLst/>
              <a:uFillTx/>
              <a:latin typeface="Arial"/>
            </a:endParaRPr>
          </a:p>
        </p:txBody>
      </p:sp>
      <p:sp>
        <p:nvSpPr>
          <p:cNvPr id="321" name="PlaceHolder 2"/>
          <p:cNvSpPr>
            <a:spLocks noGrp="1"/>
          </p:cNvSpPr>
          <p:nvPr>
            <p:ph type="subTitle"/>
          </p:nvPr>
        </p:nvSpPr>
        <p:spPr>
          <a:xfrm>
            <a:off x="1371600" y="3886200"/>
            <a:ext cx="6400800" cy="1752480"/>
          </a:xfrm>
          <a:prstGeom prst="rect">
            <a:avLst/>
          </a:prstGeom>
          <a:noFill/>
          <a:ln w="0">
            <a:noFill/>
          </a:ln>
        </p:spPr>
        <p:txBody>
          <a:bodyPr lIns="90360" rIns="90360" tIns="44280" bIns="4428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2" name=""/>
          <p:cNvSpPr/>
          <p:nvPr/>
        </p:nvSpPr>
        <p:spPr>
          <a:xfrm>
            <a:off x="762120" y="914400"/>
            <a:ext cx="7619760" cy="5410080"/>
          </a:xfrm>
          <a:prstGeom prst="rect">
            <a:avLst/>
          </a:prstGeom>
          <a:solidFill>
            <a:srgbClr val="ffff99"/>
          </a:solidFill>
          <a:ln w="12600">
            <a:solidFill>
              <a:srgbClr val="c0c0c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3" name="PlaceHolder 1"/>
          <p:cNvSpPr>
            <a:spLocks noGrp="1"/>
          </p:cNvSpPr>
          <p:nvPr>
            <p:ph type="title"/>
          </p:nvPr>
        </p:nvSpPr>
        <p:spPr>
          <a:xfrm>
            <a:off x="609480" y="456480"/>
            <a:ext cx="7772400" cy="335520"/>
          </a:xfrm>
          <a:prstGeom prst="rect">
            <a:avLst/>
          </a:prstGeom>
          <a:noFill/>
          <a:ln w="0">
            <a:noFill/>
          </a:ln>
        </p:spPr>
        <p:txBody>
          <a:bodyPr lIns="0" rIns="0" tIns="0" bIns="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Timetable for Launch of EnronOnline Korea</a:t>
            </a:r>
            <a:endParaRPr b="1" lang="en-US" sz="2200" strike="noStrike" u="none">
              <a:solidFill>
                <a:srgbClr val="0000ff"/>
              </a:solidFill>
              <a:effectLst/>
              <a:uFillTx/>
              <a:latin typeface="Arial"/>
            </a:endParaRPr>
          </a:p>
        </p:txBody>
      </p:sp>
      <p:sp>
        <p:nvSpPr>
          <p:cNvPr id="324" name=""/>
          <p:cNvSpPr/>
          <p:nvPr/>
        </p:nvSpPr>
        <p:spPr>
          <a:xfrm>
            <a:off x="1066680" y="1143000"/>
            <a:ext cx="7010640" cy="4638600"/>
          </a:xfrm>
          <a:prstGeom prst="rect">
            <a:avLst/>
          </a:prstGeom>
          <a:noFill/>
          <a:ln w="12600">
            <a:solidFill>
              <a:srgbClr val="96969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5" name=""/>
          <p:cNvSpPr/>
          <p:nvPr/>
        </p:nvSpPr>
        <p:spPr>
          <a:xfrm>
            <a:off x="2100240" y="1144440"/>
            <a:ext cx="0" cy="4681800"/>
          </a:xfrm>
          <a:prstGeom prst="line">
            <a:avLst/>
          </a:prstGeom>
          <a:ln w="12600">
            <a:solidFill>
              <a:srgbClr val="969696"/>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6" name=""/>
          <p:cNvSpPr/>
          <p:nvPr/>
        </p:nvSpPr>
        <p:spPr>
          <a:xfrm>
            <a:off x="3095640" y="1143000"/>
            <a:ext cx="0" cy="4668840"/>
          </a:xfrm>
          <a:prstGeom prst="line">
            <a:avLst/>
          </a:prstGeom>
          <a:ln w="12600">
            <a:solidFill>
              <a:srgbClr val="969696"/>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7" name=""/>
          <p:cNvSpPr/>
          <p:nvPr/>
        </p:nvSpPr>
        <p:spPr>
          <a:xfrm>
            <a:off x="4094280" y="1143000"/>
            <a:ext cx="0" cy="4645080"/>
          </a:xfrm>
          <a:prstGeom prst="line">
            <a:avLst/>
          </a:prstGeom>
          <a:ln w="12600">
            <a:solidFill>
              <a:srgbClr val="969696"/>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8" name=""/>
          <p:cNvSpPr/>
          <p:nvPr/>
        </p:nvSpPr>
        <p:spPr>
          <a:xfrm>
            <a:off x="5079960" y="1143000"/>
            <a:ext cx="0" cy="4645080"/>
          </a:xfrm>
          <a:prstGeom prst="line">
            <a:avLst/>
          </a:prstGeom>
          <a:ln w="12600">
            <a:solidFill>
              <a:srgbClr val="969696"/>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9" name=""/>
          <p:cNvSpPr/>
          <p:nvPr/>
        </p:nvSpPr>
        <p:spPr>
          <a:xfrm>
            <a:off x="6087960" y="1143000"/>
            <a:ext cx="0" cy="4681440"/>
          </a:xfrm>
          <a:prstGeom prst="line">
            <a:avLst/>
          </a:prstGeom>
          <a:ln w="12600">
            <a:solidFill>
              <a:srgbClr val="969696"/>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0" name=""/>
          <p:cNvSpPr/>
          <p:nvPr/>
        </p:nvSpPr>
        <p:spPr>
          <a:xfrm flipH="1">
            <a:off x="7083000" y="1168560"/>
            <a:ext cx="12600" cy="4644720"/>
          </a:xfrm>
          <a:prstGeom prst="line">
            <a:avLst/>
          </a:prstGeom>
          <a:ln w="12600">
            <a:solidFill>
              <a:srgbClr val="969696"/>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1" name=""/>
          <p:cNvSpPr/>
          <p:nvPr/>
        </p:nvSpPr>
        <p:spPr>
          <a:xfrm>
            <a:off x="1054080" y="1273320"/>
            <a:ext cx="2057400" cy="390240"/>
          </a:xfrm>
          <a:prstGeom prst="rect">
            <a:avLst/>
          </a:prstGeom>
          <a:solidFill>
            <a:srgbClr val="000099"/>
          </a:solidFill>
          <a:ln w="12600">
            <a:solidFill>
              <a:srgbClr val="b2b2b2"/>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Completion of legal </a:t>
            </a:r>
            <a:br>
              <a:rPr sz="1100"/>
            </a:br>
            <a:r>
              <a:rPr b="1" lang="en-US" sz="1100" strike="noStrike" u="none">
                <a:solidFill>
                  <a:srgbClr val="ffffff"/>
                </a:solidFill>
                <a:effectLst/>
                <a:uFillTx/>
                <a:latin typeface="Arial"/>
              </a:rPr>
              <a:t>due diligence</a:t>
            </a:r>
            <a:endParaRPr b="0" lang="en-US" sz="1100" strike="noStrike" u="none">
              <a:solidFill>
                <a:srgbClr val="000000"/>
              </a:solidFill>
              <a:effectLst/>
              <a:uFillTx/>
              <a:latin typeface="Times New Roman"/>
            </a:endParaRPr>
          </a:p>
        </p:txBody>
      </p:sp>
      <p:sp>
        <p:nvSpPr>
          <p:cNvPr id="332" name=""/>
          <p:cNvSpPr/>
          <p:nvPr/>
        </p:nvSpPr>
        <p:spPr>
          <a:xfrm>
            <a:off x="2082960" y="3105000"/>
            <a:ext cx="4012920" cy="298440"/>
          </a:xfrm>
          <a:prstGeom prst="rect">
            <a:avLst/>
          </a:prstGeom>
          <a:solidFill>
            <a:srgbClr val="000099"/>
          </a:solidFill>
          <a:ln w="12600">
            <a:solidFill>
              <a:srgbClr val="b2b2b2"/>
            </a:solidFill>
            <a:miter/>
          </a:ln>
        </p:spPr>
        <p:style>
          <a:lnRef idx="0"/>
          <a:fillRef idx="0"/>
          <a:effectRef idx="0"/>
          <a:fontRef idx="minor"/>
        </p:style>
        <p:txBody>
          <a:bodyPr wrap="none" lIns="90000" rIns="90000" tIns="46800" bIns="46800" anchor="ctr">
            <a:noAutofit/>
          </a:bodyPr>
          <a:p>
            <a:pPr algn="ct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Preparation of marketing materials</a:t>
            </a:r>
            <a:endParaRPr b="0" lang="en-US" sz="1100" strike="noStrike" u="none">
              <a:solidFill>
                <a:srgbClr val="000000"/>
              </a:solidFill>
              <a:effectLst/>
              <a:uFillTx/>
              <a:latin typeface="Times New Roman"/>
            </a:endParaRPr>
          </a:p>
        </p:txBody>
      </p:sp>
      <p:sp>
        <p:nvSpPr>
          <p:cNvPr id="333" name=""/>
          <p:cNvSpPr/>
          <p:nvPr/>
        </p:nvSpPr>
        <p:spPr>
          <a:xfrm>
            <a:off x="3111480" y="5143680"/>
            <a:ext cx="1981080" cy="523800"/>
          </a:xfrm>
          <a:prstGeom prst="rect">
            <a:avLst/>
          </a:prstGeom>
          <a:solidFill>
            <a:srgbClr val="000099"/>
          </a:solidFill>
          <a:ln w="12600">
            <a:solidFill>
              <a:srgbClr val="b2b2b2"/>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Credit check of</a:t>
            </a:r>
            <a:br>
              <a:rPr sz="1100"/>
            </a:br>
            <a:r>
              <a:rPr b="1" lang="en-US" sz="1100" strike="noStrike" u="none">
                <a:solidFill>
                  <a:srgbClr val="ffffff"/>
                </a:solidFill>
                <a:effectLst/>
                <a:uFillTx/>
                <a:latin typeface="Arial"/>
              </a:rPr>
              <a:t>potential customers</a:t>
            </a:r>
            <a:endParaRPr b="0" lang="en-US" sz="1100" strike="noStrike" u="none">
              <a:solidFill>
                <a:srgbClr val="000000"/>
              </a:solidFill>
              <a:effectLst/>
              <a:uFillTx/>
              <a:latin typeface="Times New Roman"/>
            </a:endParaRPr>
          </a:p>
        </p:txBody>
      </p:sp>
      <p:sp>
        <p:nvSpPr>
          <p:cNvPr id="334" name=""/>
          <p:cNvSpPr/>
          <p:nvPr/>
        </p:nvSpPr>
        <p:spPr>
          <a:xfrm rot="10800000">
            <a:off x="7112160" y="5089680"/>
            <a:ext cx="117360" cy="80640"/>
          </a:xfrm>
          <a:prstGeom prst="triangle">
            <a:avLst>
              <a:gd name="adj" fmla="val 49995"/>
            </a:avLst>
          </a:prstGeom>
          <a:solidFill>
            <a:srgbClr val="ff0000"/>
          </a:soli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Times New Roman"/>
            </a:endParaRPr>
          </a:p>
        </p:txBody>
      </p:sp>
      <p:sp>
        <p:nvSpPr>
          <p:cNvPr id="335" name=""/>
          <p:cNvSpPr/>
          <p:nvPr/>
        </p:nvSpPr>
        <p:spPr>
          <a:xfrm>
            <a:off x="7099200" y="4449600"/>
            <a:ext cx="990720" cy="592200"/>
          </a:xfrm>
          <a:prstGeom prst="rect">
            <a:avLst/>
          </a:prstGeom>
          <a:noFill/>
          <a:ln w="0">
            <a:noFill/>
          </a:ln>
        </p:spPr>
        <p:style>
          <a:lnRef idx="0"/>
          <a:fillRef idx="0"/>
          <a:effectRef idx="0"/>
          <a:fontRef idx="minor"/>
        </p:style>
        <p:txBody>
          <a:bodyPr lIns="27000" rIns="27000" tIns="27000" bIns="270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Launch of EnronOnline Korea</a:t>
            </a:r>
            <a:endParaRPr b="0" lang="en-US" sz="1100" strike="noStrike" u="none">
              <a:solidFill>
                <a:srgbClr val="000000"/>
              </a:solidFill>
              <a:effectLst/>
              <a:uFillTx/>
              <a:latin typeface="Times New Roman"/>
            </a:endParaRPr>
          </a:p>
        </p:txBody>
      </p:sp>
      <p:sp>
        <p:nvSpPr>
          <p:cNvPr id="336" name=""/>
          <p:cNvSpPr/>
          <p:nvPr/>
        </p:nvSpPr>
        <p:spPr>
          <a:xfrm>
            <a:off x="5079960" y="4106880"/>
            <a:ext cx="2006640" cy="325440"/>
          </a:xfrm>
          <a:prstGeom prst="rect">
            <a:avLst/>
          </a:prstGeom>
          <a:solidFill>
            <a:srgbClr val="000099"/>
          </a:solidFill>
          <a:ln w="12600">
            <a:solidFill>
              <a:srgbClr val="b2b2b2"/>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PR efforts</a:t>
            </a:r>
            <a:endParaRPr b="0" lang="en-US" sz="1100" strike="noStrike" u="none">
              <a:solidFill>
                <a:srgbClr val="000000"/>
              </a:solidFill>
              <a:effectLst/>
              <a:uFillTx/>
              <a:latin typeface="Times New Roman"/>
            </a:endParaRPr>
          </a:p>
        </p:txBody>
      </p:sp>
      <p:sp>
        <p:nvSpPr>
          <p:cNvPr id="337" name=""/>
          <p:cNvSpPr/>
          <p:nvPr/>
        </p:nvSpPr>
        <p:spPr>
          <a:xfrm>
            <a:off x="3111480" y="4505400"/>
            <a:ext cx="1981080" cy="561960"/>
          </a:xfrm>
          <a:prstGeom prst="rect">
            <a:avLst/>
          </a:prstGeom>
          <a:solidFill>
            <a:srgbClr val="000099"/>
          </a:solidFill>
          <a:ln w="12600">
            <a:solidFill>
              <a:srgbClr val="b2b2b2"/>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Weather data system </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integration</a:t>
            </a:r>
            <a:endParaRPr b="0" lang="en-US" sz="1100" strike="noStrike" u="none">
              <a:solidFill>
                <a:srgbClr val="000000"/>
              </a:solidFill>
              <a:effectLst/>
              <a:uFillTx/>
              <a:latin typeface="Times New Roman"/>
            </a:endParaRPr>
          </a:p>
        </p:txBody>
      </p:sp>
      <p:sp>
        <p:nvSpPr>
          <p:cNvPr id="338" name=""/>
          <p:cNvSpPr/>
          <p:nvPr/>
        </p:nvSpPr>
        <p:spPr>
          <a:xfrm>
            <a:off x="6076800" y="5216400"/>
            <a:ext cx="2000520" cy="449280"/>
          </a:xfrm>
          <a:prstGeom prst="rect">
            <a:avLst/>
          </a:prstGeom>
          <a:solidFill>
            <a:srgbClr val="000099"/>
          </a:solidFill>
          <a:ln w="12600">
            <a:solidFill>
              <a:srgbClr val="b2b2b2"/>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One-on-one meetings </a:t>
            </a:r>
            <a:br>
              <a:rPr sz="1100"/>
            </a:br>
            <a:r>
              <a:rPr b="1" lang="en-US" sz="1100" strike="noStrike" u="none">
                <a:solidFill>
                  <a:srgbClr val="ffffff"/>
                </a:solidFill>
                <a:effectLst/>
                <a:uFillTx/>
                <a:latin typeface="Arial"/>
              </a:rPr>
              <a:t>with potential customers</a:t>
            </a:r>
            <a:endParaRPr b="0" lang="en-US" sz="1100" strike="noStrike" u="none">
              <a:solidFill>
                <a:srgbClr val="000000"/>
              </a:solidFill>
              <a:effectLst/>
              <a:uFillTx/>
              <a:latin typeface="Times New Roman"/>
            </a:endParaRPr>
          </a:p>
        </p:txBody>
      </p:sp>
      <p:sp>
        <p:nvSpPr>
          <p:cNvPr id="339" name=""/>
          <p:cNvSpPr/>
          <p:nvPr/>
        </p:nvSpPr>
        <p:spPr>
          <a:xfrm>
            <a:off x="5079960" y="3462480"/>
            <a:ext cx="1003320" cy="549000"/>
          </a:xfrm>
          <a:prstGeom prst="rect">
            <a:avLst/>
          </a:prstGeom>
          <a:solidFill>
            <a:srgbClr val="000099"/>
          </a:solidFill>
          <a:ln w="12600">
            <a:solidFill>
              <a:srgbClr val="b2b2b2"/>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Training for </a:t>
            </a:r>
            <a:br>
              <a:rPr sz="1100"/>
            </a:br>
            <a:r>
              <a:rPr b="1" lang="en-US" sz="1100" strike="noStrike" u="none">
                <a:solidFill>
                  <a:srgbClr val="ffffff"/>
                </a:solidFill>
                <a:effectLst/>
                <a:uFillTx/>
                <a:latin typeface="Arial"/>
              </a:rPr>
              <a:t>marketing</a:t>
            </a:r>
            <a:endParaRPr b="0" lang="en-US" sz="1100" strike="noStrike" u="none">
              <a:solidFill>
                <a:srgbClr val="000000"/>
              </a:solidFill>
              <a:effectLst/>
              <a:uFillTx/>
              <a:latin typeface="Times New Roman"/>
            </a:endParaRPr>
          </a:p>
        </p:txBody>
      </p:sp>
      <p:sp>
        <p:nvSpPr>
          <p:cNvPr id="340" name=""/>
          <p:cNvSpPr/>
          <p:nvPr/>
        </p:nvSpPr>
        <p:spPr>
          <a:xfrm>
            <a:off x="2082960" y="5765760"/>
            <a:ext cx="1001520" cy="363600"/>
          </a:xfrm>
          <a:prstGeom prst="rect">
            <a:avLst/>
          </a:prstGeom>
          <a:solidFill>
            <a:srgbClr val="99ffff"/>
          </a:solidFill>
          <a:ln w="12600">
            <a:solidFill>
              <a:srgbClr val="969696"/>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Week 2</a:t>
            </a:r>
            <a:endParaRPr b="0" lang="en-US" sz="1100" strike="noStrike" u="none">
              <a:solidFill>
                <a:srgbClr val="000000"/>
              </a:solidFill>
              <a:effectLst/>
              <a:uFillTx/>
              <a:latin typeface="Times New Roman"/>
            </a:endParaRPr>
          </a:p>
        </p:txBody>
      </p:sp>
      <p:sp>
        <p:nvSpPr>
          <p:cNvPr id="341" name=""/>
          <p:cNvSpPr/>
          <p:nvPr/>
        </p:nvSpPr>
        <p:spPr>
          <a:xfrm>
            <a:off x="3086280" y="5765760"/>
            <a:ext cx="1001520" cy="363600"/>
          </a:xfrm>
          <a:prstGeom prst="rect">
            <a:avLst/>
          </a:prstGeom>
          <a:solidFill>
            <a:srgbClr val="99ffff"/>
          </a:solidFill>
          <a:ln w="12600">
            <a:solidFill>
              <a:srgbClr val="969696"/>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Week 3</a:t>
            </a:r>
            <a:endParaRPr b="0" lang="en-US" sz="1100" strike="noStrike" u="none">
              <a:solidFill>
                <a:srgbClr val="000000"/>
              </a:solidFill>
              <a:effectLst/>
              <a:uFillTx/>
              <a:latin typeface="Times New Roman"/>
            </a:endParaRPr>
          </a:p>
        </p:txBody>
      </p:sp>
      <p:sp>
        <p:nvSpPr>
          <p:cNvPr id="342" name=""/>
          <p:cNvSpPr/>
          <p:nvPr/>
        </p:nvSpPr>
        <p:spPr>
          <a:xfrm>
            <a:off x="4089240" y="5765760"/>
            <a:ext cx="1001880" cy="363600"/>
          </a:xfrm>
          <a:prstGeom prst="rect">
            <a:avLst/>
          </a:prstGeom>
          <a:solidFill>
            <a:srgbClr val="99ffff"/>
          </a:solidFill>
          <a:ln w="12600">
            <a:solidFill>
              <a:srgbClr val="969696"/>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Week 4</a:t>
            </a:r>
            <a:endParaRPr b="0" lang="en-US" sz="1100" strike="noStrike" u="none">
              <a:solidFill>
                <a:srgbClr val="000000"/>
              </a:solidFill>
              <a:effectLst/>
              <a:uFillTx/>
              <a:latin typeface="Times New Roman"/>
            </a:endParaRPr>
          </a:p>
        </p:txBody>
      </p:sp>
      <p:sp>
        <p:nvSpPr>
          <p:cNvPr id="343" name=""/>
          <p:cNvSpPr/>
          <p:nvPr/>
        </p:nvSpPr>
        <p:spPr>
          <a:xfrm>
            <a:off x="5079960" y="5765760"/>
            <a:ext cx="1001880" cy="363600"/>
          </a:xfrm>
          <a:prstGeom prst="rect">
            <a:avLst/>
          </a:prstGeom>
          <a:solidFill>
            <a:srgbClr val="99ffff"/>
          </a:solidFill>
          <a:ln w="12600">
            <a:solidFill>
              <a:srgbClr val="969696"/>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Week 5</a:t>
            </a:r>
            <a:endParaRPr b="0" lang="en-US" sz="1100" strike="noStrike" u="none">
              <a:solidFill>
                <a:srgbClr val="000000"/>
              </a:solidFill>
              <a:effectLst/>
              <a:uFillTx/>
              <a:latin typeface="Times New Roman"/>
            </a:endParaRPr>
          </a:p>
        </p:txBody>
      </p:sp>
      <p:sp>
        <p:nvSpPr>
          <p:cNvPr id="344" name=""/>
          <p:cNvSpPr/>
          <p:nvPr/>
        </p:nvSpPr>
        <p:spPr>
          <a:xfrm>
            <a:off x="6083280" y="5765760"/>
            <a:ext cx="1001880" cy="363600"/>
          </a:xfrm>
          <a:prstGeom prst="rect">
            <a:avLst/>
          </a:prstGeom>
          <a:solidFill>
            <a:srgbClr val="99ffff"/>
          </a:solidFill>
          <a:ln w="12600">
            <a:solidFill>
              <a:srgbClr val="969696"/>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Week 6</a:t>
            </a:r>
            <a:endParaRPr b="0" lang="en-US" sz="1100" strike="noStrike" u="none">
              <a:solidFill>
                <a:srgbClr val="000000"/>
              </a:solidFill>
              <a:effectLst/>
              <a:uFillTx/>
              <a:latin typeface="Times New Roman"/>
            </a:endParaRPr>
          </a:p>
        </p:txBody>
      </p:sp>
      <p:sp>
        <p:nvSpPr>
          <p:cNvPr id="345" name=""/>
          <p:cNvSpPr/>
          <p:nvPr/>
        </p:nvSpPr>
        <p:spPr>
          <a:xfrm>
            <a:off x="7086600" y="5765760"/>
            <a:ext cx="1001880" cy="363600"/>
          </a:xfrm>
          <a:prstGeom prst="rect">
            <a:avLst/>
          </a:prstGeom>
          <a:solidFill>
            <a:srgbClr val="99ffff"/>
          </a:solidFill>
          <a:ln w="12600">
            <a:solidFill>
              <a:srgbClr val="969696"/>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Week 7</a:t>
            </a:r>
            <a:endParaRPr b="0" lang="en-US" sz="1100" strike="noStrike" u="none">
              <a:solidFill>
                <a:srgbClr val="000000"/>
              </a:solidFill>
              <a:effectLst/>
              <a:uFillTx/>
              <a:latin typeface="Times New Roman"/>
            </a:endParaRPr>
          </a:p>
        </p:txBody>
      </p:sp>
      <p:sp>
        <p:nvSpPr>
          <p:cNvPr id="346" name=""/>
          <p:cNvSpPr/>
          <p:nvPr/>
        </p:nvSpPr>
        <p:spPr>
          <a:xfrm>
            <a:off x="1081080" y="5765760"/>
            <a:ext cx="1001880" cy="363600"/>
          </a:xfrm>
          <a:prstGeom prst="rect">
            <a:avLst/>
          </a:prstGeom>
          <a:solidFill>
            <a:srgbClr val="99ffff"/>
          </a:solidFill>
          <a:ln w="12600">
            <a:solidFill>
              <a:srgbClr val="969696"/>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Week 1</a:t>
            </a:r>
            <a:endParaRPr b="0" lang="en-US" sz="1100" strike="noStrike" u="none">
              <a:solidFill>
                <a:srgbClr val="000000"/>
              </a:solidFill>
              <a:effectLst/>
              <a:uFillTx/>
              <a:latin typeface="Times New Roman"/>
            </a:endParaRPr>
          </a:p>
        </p:txBody>
      </p:sp>
      <p:sp>
        <p:nvSpPr>
          <p:cNvPr id="347" name=""/>
          <p:cNvSpPr/>
          <p:nvPr/>
        </p:nvSpPr>
        <p:spPr>
          <a:xfrm>
            <a:off x="1066680" y="1752480"/>
            <a:ext cx="1028880" cy="635040"/>
          </a:xfrm>
          <a:prstGeom prst="rect">
            <a:avLst/>
          </a:prstGeom>
          <a:solidFill>
            <a:srgbClr val="000099"/>
          </a:solidFill>
          <a:ln w="12600">
            <a:solidFill>
              <a:srgbClr val="b2b2b2"/>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Decision on </a:t>
            </a:r>
            <a:br>
              <a:rPr sz="1100"/>
            </a:br>
            <a:r>
              <a:rPr b="1" lang="en-US" sz="1100" strike="noStrike" u="none">
                <a:solidFill>
                  <a:srgbClr val="ffffff"/>
                </a:solidFill>
                <a:effectLst/>
                <a:uFillTx/>
                <a:latin typeface="Arial"/>
              </a:rPr>
              <a:t>initial items </a:t>
            </a:r>
            <a:br>
              <a:rPr sz="1100"/>
            </a:br>
            <a:r>
              <a:rPr b="1" lang="en-US" sz="1100" strike="noStrike" u="none">
                <a:solidFill>
                  <a:srgbClr val="ffffff"/>
                </a:solidFill>
                <a:effectLst/>
                <a:uFillTx/>
                <a:latin typeface="Arial"/>
              </a:rPr>
              <a:t>for launch</a:t>
            </a:r>
            <a:endParaRPr b="0" lang="en-US" sz="1100" strike="noStrike" u="none">
              <a:solidFill>
                <a:srgbClr val="000000"/>
              </a:solidFill>
              <a:effectLst/>
              <a:uFillTx/>
              <a:latin typeface="Times New Roman"/>
            </a:endParaRPr>
          </a:p>
        </p:txBody>
      </p:sp>
      <p:sp>
        <p:nvSpPr>
          <p:cNvPr id="348" name=""/>
          <p:cNvSpPr/>
          <p:nvPr/>
        </p:nvSpPr>
        <p:spPr>
          <a:xfrm>
            <a:off x="1066680" y="1273320"/>
            <a:ext cx="2057400" cy="390240"/>
          </a:xfrm>
          <a:prstGeom prst="rect">
            <a:avLst/>
          </a:prstGeom>
          <a:solidFill>
            <a:srgbClr val="000099"/>
          </a:solidFill>
          <a:ln w="12600">
            <a:solidFill>
              <a:srgbClr val="b2b2b2"/>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Finalization of legal </a:t>
            </a:r>
            <a:br>
              <a:rPr sz="1100"/>
            </a:br>
            <a:r>
              <a:rPr b="1" lang="en-US" sz="1100" strike="noStrike" u="none">
                <a:solidFill>
                  <a:srgbClr val="ffffff"/>
                </a:solidFill>
                <a:effectLst/>
                <a:uFillTx/>
                <a:latin typeface="Arial"/>
              </a:rPr>
              <a:t>due diligence</a:t>
            </a:r>
            <a:endParaRPr b="0" lang="en-US" sz="1100" strike="noStrike" u="none">
              <a:solidFill>
                <a:srgbClr val="000000"/>
              </a:solidFill>
              <a:effectLst/>
              <a:uFillTx/>
              <a:latin typeface="Times New Roman"/>
            </a:endParaRPr>
          </a:p>
        </p:txBody>
      </p:sp>
      <p:sp>
        <p:nvSpPr>
          <p:cNvPr id="349" name=""/>
          <p:cNvSpPr/>
          <p:nvPr/>
        </p:nvSpPr>
        <p:spPr>
          <a:xfrm>
            <a:off x="2095560" y="2463840"/>
            <a:ext cx="1981080" cy="549360"/>
          </a:xfrm>
          <a:prstGeom prst="rect">
            <a:avLst/>
          </a:prstGeom>
          <a:solidFill>
            <a:srgbClr val="000099"/>
          </a:solidFill>
          <a:ln w="12600">
            <a:solidFill>
              <a:srgbClr val="b2b2b2"/>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Meetings with BOK/ MOFE </a:t>
            </a:r>
            <a:br>
              <a:rPr sz="1100"/>
            </a:br>
            <a:r>
              <a:rPr b="1" lang="en-US" sz="1100" strike="noStrike" u="none">
                <a:solidFill>
                  <a:srgbClr val="ffffff"/>
                </a:solidFill>
                <a:effectLst/>
                <a:uFillTx/>
                <a:latin typeface="Arial"/>
              </a:rPr>
              <a:t>on weather derivatives </a:t>
            </a:r>
            <a:br>
              <a:rPr sz="1100"/>
            </a:br>
            <a:r>
              <a:rPr b="1" lang="en-US" sz="1100" strike="noStrike" u="none">
                <a:solidFill>
                  <a:srgbClr val="ffffff"/>
                </a:solidFill>
                <a:effectLst/>
                <a:uFillTx/>
                <a:latin typeface="Arial"/>
              </a:rPr>
              <a:t>classification</a:t>
            </a:r>
            <a:endParaRPr b="0" lang="en-US" sz="11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0" name=""/>
          <p:cNvSpPr/>
          <p:nvPr/>
        </p:nvSpPr>
        <p:spPr>
          <a:xfrm>
            <a:off x="241200" y="838080"/>
            <a:ext cx="8686800" cy="5410440"/>
          </a:xfrm>
          <a:prstGeom prst="rect">
            <a:avLst/>
          </a:prstGeom>
          <a:solidFill>
            <a:srgbClr val="ffff99"/>
          </a:solidFill>
          <a:ln w="12600">
            <a:solidFill>
              <a:srgbClr val="969696"/>
            </a:solidFill>
            <a:miter/>
          </a:ln>
          <a:effectLst>
            <a:outerShdw dist="71785"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1" name="PlaceHolder 1"/>
          <p:cNvSpPr>
            <a:spLocks noGrp="1"/>
          </p:cNvSpPr>
          <p:nvPr>
            <p:ph type="title"/>
          </p:nvPr>
        </p:nvSpPr>
        <p:spPr>
          <a:xfrm>
            <a:off x="685800" y="330120"/>
            <a:ext cx="7772400" cy="53352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Action Plan for Launch of EnronOnline Korea</a:t>
            </a:r>
            <a:endParaRPr b="1" lang="en-US" sz="2200" strike="noStrike" u="none">
              <a:solidFill>
                <a:srgbClr val="0000ff"/>
              </a:solidFill>
              <a:effectLst/>
              <a:uFillTx/>
              <a:latin typeface="Arial"/>
            </a:endParaRPr>
          </a:p>
        </p:txBody>
      </p:sp>
      <p:graphicFrame>
        <p:nvGraphicFramePr>
          <p:cNvPr id="352" name=""/>
          <p:cNvGraphicFramePr/>
          <p:nvPr/>
        </p:nvGraphicFramePr>
        <p:xfrm>
          <a:off x="355680" y="939960"/>
          <a:ext cx="8800920" cy="5468760"/>
        </p:xfrm>
        <a:graphic>
          <a:graphicData uri="http://schemas.openxmlformats.org/presentationml/2006/ole">
            <p:oleObj progId="Word.Document.12" r:id="rId1" spid="">
              <p:embed/>
              <p:pic>
                <p:nvPicPr>
                  <p:cNvPr id="353" name="" descr=""/>
                  <p:cNvPicPr/>
                  <p:nvPr/>
                </p:nvPicPr>
                <p:blipFill>
                  <a:blip r:embed="rId2"/>
                  <a:stretch/>
                </p:blipFill>
                <p:spPr>
                  <a:xfrm>
                    <a:off x="355680" y="939960"/>
                    <a:ext cx="8800920" cy="5468760"/>
                  </a:xfrm>
                  <a:prstGeom prst="rect">
                    <a:avLst/>
                  </a:prstGeom>
                  <a:noFill/>
                  <a:ln w="0">
                    <a:noFill/>
                  </a:ln>
                </p:spPr>
              </p:pic>
            </p:oleObj>
          </a:graphicData>
        </a:graphic>
      </p:graphicFrame>
      <p:sp>
        <p:nvSpPr>
          <p:cNvPr id="354" name=""/>
          <p:cNvSpPr/>
          <p:nvPr/>
        </p:nvSpPr>
        <p:spPr>
          <a:xfrm>
            <a:off x="865080" y="6345360"/>
            <a:ext cx="744696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 In cooperation with the Korea Office</a:t>
            </a:r>
            <a:br>
              <a:rPr sz="1000"/>
            </a:br>
            <a:r>
              <a:rPr b="0" lang="en-US" sz="1000" strike="noStrike" u="none">
                <a:solidFill>
                  <a:srgbClr val="000000"/>
                </a:solidFill>
                <a:effectLst/>
                <a:uFillTx/>
                <a:latin typeface="Arial"/>
              </a:rPr>
              <a:t>** Tier 1, 2, and 3 customers listed in the Appendix</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5" name="PlaceHolder 1"/>
          <p:cNvSpPr>
            <a:spLocks noGrp="1"/>
          </p:cNvSpPr>
          <p:nvPr>
            <p:ph type="title"/>
          </p:nvPr>
        </p:nvSpPr>
        <p:spPr>
          <a:xfrm>
            <a:off x="685800" y="22856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o-KR" sz="2200" strike="noStrike" u="none">
                <a:solidFill>
                  <a:srgbClr val="0000ff"/>
                </a:solidFill>
                <a:effectLst/>
                <a:uFillTx/>
                <a:latin typeface="Arial"/>
              </a:rPr>
              <a:t>Appendix</a:t>
            </a:r>
            <a:endParaRPr b="1" lang="en-US" sz="2200" strike="noStrike" u="none">
              <a:solidFill>
                <a:srgbClr val="0000ff"/>
              </a:solidFill>
              <a:effectLst/>
              <a:uFillTx/>
              <a:latin typeface="Arial"/>
            </a:endParaRPr>
          </a:p>
        </p:txBody>
      </p:sp>
      <p:sp>
        <p:nvSpPr>
          <p:cNvPr id="356" name="PlaceHolder 2"/>
          <p:cNvSpPr>
            <a:spLocks noGrp="1"/>
          </p:cNvSpPr>
          <p:nvPr>
            <p:ph type="subTitle"/>
          </p:nvPr>
        </p:nvSpPr>
        <p:spPr>
          <a:xfrm>
            <a:off x="1371600" y="3886200"/>
            <a:ext cx="6400800" cy="1752480"/>
          </a:xfrm>
          <a:prstGeom prst="rect">
            <a:avLst/>
          </a:prstGeom>
          <a:noFill/>
          <a:ln w="0">
            <a:noFill/>
          </a:ln>
        </p:spPr>
        <p:txBody>
          <a:bodyPr lIns="90360" rIns="90360" tIns="44280" bIns="4428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22856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o-KR" sz="2200" strike="noStrike" u="none">
                <a:solidFill>
                  <a:srgbClr val="0000ff"/>
                </a:solidFill>
                <a:effectLst/>
                <a:uFillTx/>
                <a:latin typeface="Arial"/>
              </a:rPr>
              <a:t>1.  </a:t>
            </a:r>
            <a:r>
              <a:rPr b="1" lang="en-US" sz="2200" strike="noStrike" u="none">
                <a:solidFill>
                  <a:srgbClr val="0000ff"/>
                </a:solidFill>
                <a:effectLst/>
                <a:uFillTx/>
                <a:latin typeface="Arial"/>
              </a:rPr>
              <a:t>Overview</a:t>
            </a:r>
            <a:endParaRPr b="1" lang="en-US" sz="2200" strike="noStrike" u="none">
              <a:solidFill>
                <a:srgbClr val="0000ff"/>
              </a:solidFill>
              <a:effectLst/>
              <a:uFillTx/>
              <a:latin typeface="Arial"/>
            </a:endParaRPr>
          </a:p>
        </p:txBody>
      </p:sp>
      <p:sp>
        <p:nvSpPr>
          <p:cNvPr id="29" name="PlaceHolder 2"/>
          <p:cNvSpPr>
            <a:spLocks noGrp="1"/>
          </p:cNvSpPr>
          <p:nvPr>
            <p:ph type="subTitle"/>
          </p:nvPr>
        </p:nvSpPr>
        <p:spPr>
          <a:xfrm>
            <a:off x="1371600" y="3886200"/>
            <a:ext cx="6400800" cy="1752480"/>
          </a:xfrm>
          <a:prstGeom prst="rect">
            <a:avLst/>
          </a:prstGeom>
          <a:noFill/>
          <a:ln w="0">
            <a:noFill/>
          </a:ln>
        </p:spPr>
        <p:txBody>
          <a:bodyPr lIns="90360" rIns="90360" tIns="44280" bIns="4428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7" name=""/>
          <p:cNvSpPr/>
          <p:nvPr/>
        </p:nvSpPr>
        <p:spPr>
          <a:xfrm>
            <a:off x="1028880" y="901800"/>
            <a:ext cx="3390840" cy="5790960"/>
          </a:xfrm>
          <a:prstGeom prst="rect">
            <a:avLst/>
          </a:prstGeom>
          <a:solidFill>
            <a:srgbClr val="ffffcc"/>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8" name="PlaceHolder 1"/>
          <p:cNvSpPr>
            <a:spLocks noGrp="1"/>
          </p:cNvSpPr>
          <p:nvPr>
            <p:ph type="title"/>
          </p:nvPr>
        </p:nvSpPr>
        <p:spPr>
          <a:xfrm>
            <a:off x="406080" y="-25920"/>
            <a:ext cx="84582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ff"/>
                </a:solidFill>
                <a:effectLst/>
                <a:uFillTx/>
                <a:latin typeface="Arial"/>
              </a:rPr>
              <a:t>Domestic &amp; Overseas Futures Transactions by Korean Companies</a:t>
            </a:r>
            <a:br>
              <a:rPr sz="2000"/>
            </a:br>
            <a:r>
              <a:rPr b="1" lang="en-US" sz="1600" strike="noStrike" u="none">
                <a:solidFill>
                  <a:srgbClr val="0000ff"/>
                </a:solidFill>
                <a:effectLst/>
                <a:uFillTx/>
                <a:latin typeface="Arial"/>
              </a:rPr>
              <a:t>Overseas Futures Transactions  -</a:t>
            </a:r>
            <a:r>
              <a:rPr b="1" lang="en-US" sz="2000" strike="noStrike" u="none">
                <a:solidFill>
                  <a:srgbClr val="0000ff"/>
                </a:solidFill>
                <a:effectLst/>
                <a:uFillTx/>
                <a:latin typeface="Arial"/>
              </a:rPr>
              <a:t> </a:t>
            </a:r>
            <a:r>
              <a:rPr b="1" lang="en-US" sz="1600" strike="noStrike" u="none">
                <a:solidFill>
                  <a:srgbClr val="0000ff"/>
                </a:solidFill>
                <a:effectLst/>
                <a:uFillTx/>
                <a:latin typeface="Arial"/>
              </a:rPr>
              <a:t>1999</a:t>
            </a:r>
            <a:r>
              <a:rPr b="1" lang="en-US" sz="2200" strike="noStrike" u="none">
                <a:solidFill>
                  <a:srgbClr val="0000ff"/>
                </a:solidFill>
                <a:effectLst/>
                <a:uFillTx/>
                <a:latin typeface="Arial"/>
              </a:rPr>
              <a:t> </a:t>
            </a:r>
            <a:endParaRPr b="1" lang="en-US" sz="2200" strike="noStrike" u="none">
              <a:solidFill>
                <a:srgbClr val="0000ff"/>
              </a:solidFill>
              <a:effectLst/>
              <a:uFillTx/>
              <a:latin typeface="Arial"/>
            </a:endParaRPr>
          </a:p>
        </p:txBody>
      </p:sp>
      <p:sp>
        <p:nvSpPr>
          <p:cNvPr id="359" name=""/>
          <p:cNvSpPr/>
          <p:nvPr/>
        </p:nvSpPr>
        <p:spPr>
          <a:xfrm>
            <a:off x="4800600" y="914400"/>
            <a:ext cx="3581280" cy="2209680"/>
          </a:xfrm>
          <a:prstGeom prst="rect">
            <a:avLst/>
          </a:prstGeom>
          <a:solidFill>
            <a:srgbClr val="ffffcc"/>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0" name=""/>
          <p:cNvSpPr/>
          <p:nvPr/>
        </p:nvSpPr>
        <p:spPr>
          <a:xfrm>
            <a:off x="4686480" y="5880240"/>
            <a:ext cx="3936960" cy="459720"/>
          </a:xfrm>
          <a:prstGeom prst="rect">
            <a:avLst/>
          </a:prstGeom>
          <a:solidFill>
            <a:srgbClr val="ffff99"/>
          </a:solidFill>
          <a:ln w="12600">
            <a:solidFill>
              <a:srgbClr val="969696"/>
            </a:solidFill>
            <a:miter/>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During1999, the total overseas futures traded by Korean companies amount to US$84 billion</a:t>
            </a:r>
            <a:endParaRPr b="0" lang="en-US" sz="1200" strike="noStrike" u="none">
              <a:solidFill>
                <a:srgbClr val="000000"/>
              </a:solidFill>
              <a:effectLst/>
              <a:uFillTx/>
              <a:latin typeface="Times New Roman"/>
            </a:endParaRPr>
          </a:p>
        </p:txBody>
      </p:sp>
      <p:sp>
        <p:nvSpPr>
          <p:cNvPr id="361" name=""/>
          <p:cNvSpPr/>
          <p:nvPr/>
        </p:nvSpPr>
        <p:spPr>
          <a:xfrm>
            <a:off x="4800600" y="3733920"/>
            <a:ext cx="3505320" cy="1828800"/>
          </a:xfrm>
          <a:prstGeom prst="rect">
            <a:avLst/>
          </a:prstGeom>
          <a:solidFill>
            <a:srgbClr val="ffffcc"/>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2" name=""/>
          <p:cNvSpPr/>
          <p:nvPr/>
        </p:nvSpPr>
        <p:spPr>
          <a:xfrm>
            <a:off x="4572000" y="3352680"/>
            <a:ext cx="41911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KOFEX Futures Transactions - Apr. 1999 to Jun. 2000</a:t>
            </a:r>
            <a:endParaRPr b="0" lang="en-US" sz="1200" strike="noStrike" u="none">
              <a:solidFill>
                <a:srgbClr val="000000"/>
              </a:solidFill>
              <a:effectLst/>
              <a:uFillTx/>
              <a:latin typeface="Times New Roman"/>
            </a:endParaRPr>
          </a:p>
        </p:txBody>
      </p:sp>
      <p:graphicFrame>
        <p:nvGraphicFramePr>
          <p:cNvPr id="363" name=""/>
          <p:cNvGraphicFramePr/>
          <p:nvPr/>
        </p:nvGraphicFramePr>
        <p:xfrm>
          <a:off x="4921200" y="1041480"/>
          <a:ext cx="3371760" cy="1962000"/>
        </p:xfrm>
        <a:graphic>
          <a:graphicData uri="http://schemas.openxmlformats.org/presentationml/2006/ole">
            <p:oleObj progId="Excel.Sheet.12" r:id="rId1" spid="">
              <p:embed/>
              <p:pic>
                <p:nvPicPr>
                  <p:cNvPr id="364" name="" descr=""/>
                  <p:cNvPicPr/>
                  <p:nvPr/>
                </p:nvPicPr>
                <p:blipFill>
                  <a:blip r:embed="rId2"/>
                  <a:stretch/>
                </p:blipFill>
                <p:spPr>
                  <a:xfrm>
                    <a:off x="4921200" y="1041480"/>
                    <a:ext cx="3371760" cy="1962000"/>
                  </a:xfrm>
                  <a:prstGeom prst="rect">
                    <a:avLst/>
                  </a:prstGeom>
                  <a:noFill/>
                  <a:ln w="0">
                    <a:noFill/>
                  </a:ln>
                </p:spPr>
              </p:pic>
            </p:oleObj>
          </a:graphicData>
        </a:graphic>
      </p:graphicFrame>
      <p:graphicFrame>
        <p:nvGraphicFramePr>
          <p:cNvPr id="365" name=""/>
          <p:cNvGraphicFramePr/>
          <p:nvPr/>
        </p:nvGraphicFramePr>
        <p:xfrm>
          <a:off x="4886280" y="3835440"/>
          <a:ext cx="3343320" cy="1638360"/>
        </p:xfrm>
        <a:graphic>
          <a:graphicData uri="http://schemas.openxmlformats.org/presentationml/2006/ole">
            <p:oleObj progId="Excel.Sheet.12" r:id="rId3" spid="">
              <p:embed/>
              <p:pic>
                <p:nvPicPr>
                  <p:cNvPr id="366" name="" descr=""/>
                  <p:cNvPicPr/>
                  <p:nvPr/>
                </p:nvPicPr>
                <p:blipFill>
                  <a:blip r:embed="rId4"/>
                  <a:stretch/>
                </p:blipFill>
                <p:spPr>
                  <a:xfrm>
                    <a:off x="4886280" y="3835440"/>
                    <a:ext cx="3343320" cy="1638360"/>
                  </a:xfrm>
                  <a:prstGeom prst="rect">
                    <a:avLst/>
                  </a:prstGeom>
                  <a:noFill/>
                  <a:ln w="0">
                    <a:noFill/>
                  </a:ln>
                </p:spPr>
              </p:pic>
            </p:oleObj>
          </a:graphicData>
        </a:graphic>
      </p:graphicFrame>
      <p:graphicFrame>
        <p:nvGraphicFramePr>
          <p:cNvPr id="367" name=""/>
          <p:cNvGraphicFramePr/>
          <p:nvPr/>
        </p:nvGraphicFramePr>
        <p:xfrm>
          <a:off x="1143000" y="960480"/>
          <a:ext cx="3181320" cy="5668920"/>
        </p:xfrm>
        <a:graphic>
          <a:graphicData uri="http://schemas.openxmlformats.org/presentationml/2006/ole">
            <p:oleObj progId="Excel.Sheet.12" r:id="rId5" spid="">
              <p:embed/>
              <p:pic>
                <p:nvPicPr>
                  <p:cNvPr id="368" name="" descr=""/>
                  <p:cNvPicPr/>
                  <p:nvPr/>
                </p:nvPicPr>
                <p:blipFill>
                  <a:blip r:embed="rId6"/>
                  <a:stretch/>
                </p:blipFill>
                <p:spPr>
                  <a:xfrm>
                    <a:off x="1143000" y="960480"/>
                    <a:ext cx="3181320" cy="56689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9" name="PlaceHolder 1"/>
          <p:cNvSpPr>
            <a:spLocks noGrp="1"/>
          </p:cNvSpPr>
          <p:nvPr>
            <p:ph type="title"/>
          </p:nvPr>
        </p:nvSpPr>
        <p:spPr>
          <a:xfrm>
            <a:off x="190080" y="101160"/>
            <a:ext cx="8915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Potential Customers for Oil Products</a:t>
            </a:r>
            <a:endParaRPr b="1" lang="en-US" sz="2200" strike="noStrike" u="none">
              <a:solidFill>
                <a:srgbClr val="0000ff"/>
              </a:solidFill>
              <a:effectLst/>
              <a:uFillTx/>
              <a:latin typeface="Arial"/>
            </a:endParaRPr>
          </a:p>
        </p:txBody>
      </p:sp>
      <p:sp>
        <p:nvSpPr>
          <p:cNvPr id="370" name="PlaceHolder 2"/>
          <p:cNvSpPr>
            <a:spLocks noGrp="1"/>
          </p:cNvSpPr>
          <p:nvPr>
            <p:ph/>
          </p:nvPr>
        </p:nvSpPr>
        <p:spPr>
          <a:xfrm>
            <a:off x="685800" y="1676160"/>
            <a:ext cx="4051440" cy="4800600"/>
          </a:xfrm>
          <a:prstGeom prst="rect">
            <a:avLst/>
          </a:prstGeom>
          <a:noFill/>
          <a:ln w="0">
            <a:noFill/>
          </a:ln>
        </p:spPr>
        <p:txBody>
          <a:bodyPr lIns="90360" rIns="90360" tIns="44280" bIns="44280" anchor="t">
            <a:normAutofit/>
          </a:bodyPr>
          <a:p>
            <a:pPr marL="343080" indent="-343080">
              <a:spcBef>
                <a:spcPts val="93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SK Corp</a:t>
            </a:r>
            <a:endParaRPr b="0" lang="en-US" sz="1500" strike="noStrike" u="none">
              <a:solidFill>
                <a:srgbClr val="000000"/>
              </a:solidFill>
              <a:effectLst/>
              <a:uFillTx/>
              <a:latin typeface="Arial"/>
            </a:endParaRPr>
          </a:p>
          <a:p>
            <a:pPr marL="343080" indent="-34308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Korea’s largest oil refiner with a 33.8% share of domestic market; NCC and general chemicals company</a:t>
            </a:r>
            <a:endParaRPr b="0" lang="en-US" sz="1400" strike="noStrike" u="none">
              <a:solidFill>
                <a:srgbClr val="000000"/>
              </a:solidFill>
              <a:effectLst/>
              <a:uFillTx/>
              <a:latin typeface="Arial"/>
            </a:endParaRPr>
          </a:p>
          <a:p>
            <a:pPr marL="343080" indent="-34308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Daily refining capacity of 810,000 barrels of crude oil (located in Ulsan)</a:t>
            </a:r>
            <a:endParaRPr b="0" lang="en-US" sz="1400" strike="noStrike" u="none">
              <a:solidFill>
                <a:srgbClr val="000000"/>
              </a:solidFill>
              <a:effectLst/>
              <a:uFillTx/>
              <a:latin typeface="Arial"/>
            </a:endParaRPr>
          </a:p>
          <a:p>
            <a:pPr marL="343080" indent="-34308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Businesses include petroleum refining and marketing, oil exploration &amp; production, gas, coal mining, lubricants, and chemicals (manufacturing of petrochemicals)</a:t>
            </a:r>
            <a:endParaRPr b="0" lang="en-US" sz="1400" strike="noStrike" u="none">
              <a:solidFill>
                <a:srgbClr val="000000"/>
              </a:solidFill>
              <a:effectLst/>
              <a:uFillTx/>
              <a:latin typeface="Arial"/>
            </a:endParaRPr>
          </a:p>
          <a:p>
            <a:pPr marL="343080" indent="-34308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Crude oil imports - 70% through long-term contracts (1 year) and 30% through spot market (counterparts are major oil companies such as BP Amoco, ExxonMobil, TotalFina Elf, and Royal Dutch/Shell)</a:t>
            </a:r>
            <a:endParaRPr b="0" lang="en-US" sz="1400" strike="noStrike" u="none">
              <a:solidFill>
                <a:srgbClr val="000000"/>
              </a:solidFill>
              <a:effectLst/>
              <a:uFillTx/>
              <a:latin typeface="Arial"/>
            </a:endParaRPr>
          </a:p>
          <a:p>
            <a:pPr marL="343080" indent="-34308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Major shareholders:  SK Global 12.7% and</a:t>
            </a:r>
            <a:br>
              <a:rPr sz="1400"/>
            </a:br>
            <a:r>
              <a:rPr b="0" lang="en-US" sz="1400" strike="noStrike" u="none">
                <a:solidFill>
                  <a:srgbClr val="000000"/>
                </a:solidFill>
                <a:effectLst/>
                <a:uFillTx/>
                <a:latin typeface="Arial"/>
              </a:rPr>
              <a:t>Daehan Investment Trust 5.6%</a:t>
            </a:r>
            <a:endParaRPr b="0" lang="en-US" sz="1400" strike="noStrike" u="none">
              <a:solidFill>
                <a:srgbClr val="000000"/>
              </a:solidFill>
              <a:effectLst/>
              <a:uFillTx/>
              <a:latin typeface="Arial"/>
            </a:endParaRPr>
          </a:p>
          <a:p>
            <a:pPr marL="343080" indent="-34308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Engaged in oil futures and swap trading</a:t>
            </a:r>
            <a:endParaRPr b="0" lang="en-US" sz="1400" strike="noStrike" u="none">
              <a:solidFill>
                <a:srgbClr val="000000"/>
              </a:solidFill>
              <a:effectLst/>
              <a:uFillTx/>
              <a:latin typeface="Arial"/>
            </a:endParaRPr>
          </a:p>
        </p:txBody>
      </p:sp>
      <p:graphicFrame>
        <p:nvGraphicFramePr>
          <p:cNvPr id="371" name=""/>
          <p:cNvGraphicFramePr/>
          <p:nvPr/>
        </p:nvGraphicFramePr>
        <p:xfrm>
          <a:off x="152280" y="6248520"/>
          <a:ext cx="609840" cy="609480"/>
        </p:xfrm>
        <a:graphic>
          <a:graphicData uri="http://schemas.openxmlformats.org/presentationml/2006/ole">
            <p:oleObj r:id="rId1" spid="">
              <p:embed/>
              <p:pic>
                <p:nvPicPr>
                  <p:cNvPr id="372" name="" descr=""/>
                  <p:cNvPicPr/>
                  <p:nvPr/>
                </p:nvPicPr>
                <p:blipFill>
                  <a:blip r:embed="rId2"/>
                  <a:stretch/>
                </p:blipFill>
                <p:spPr>
                  <a:xfrm>
                    <a:off x="152280" y="6248520"/>
                    <a:ext cx="609840" cy="609480"/>
                  </a:xfrm>
                  <a:prstGeom prst="rect">
                    <a:avLst/>
                  </a:prstGeom>
                  <a:noFill/>
                  <a:ln w="0">
                    <a:noFill/>
                  </a:ln>
                </p:spPr>
              </p:pic>
            </p:oleObj>
          </a:graphicData>
        </a:graphic>
      </p:graphicFrame>
      <p:sp>
        <p:nvSpPr>
          <p:cNvPr id="373" name=""/>
          <p:cNvSpPr/>
          <p:nvPr/>
        </p:nvSpPr>
        <p:spPr>
          <a:xfrm>
            <a:off x="609480" y="914400"/>
            <a:ext cx="8229600" cy="581400"/>
          </a:xfrm>
          <a:prstGeom prst="rect">
            <a:avLst/>
          </a:prstGeom>
          <a:solidFill>
            <a:srgbClr val="ffff99"/>
          </a:solidFill>
          <a:ln w="12600">
            <a:solidFill>
              <a:srgbClr val="0000ff"/>
            </a:solidFill>
            <a:miter/>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There are five oil companies with refineries in Korea, namely SK Corp., LG-Caltex Oil Corp., Ssangyong Oil Refining Co., Hyundai Oil, and Inchon Oil Refinery</a:t>
            </a:r>
            <a:endParaRPr b="0" lang="en-US" sz="1600" strike="noStrike" u="none">
              <a:solidFill>
                <a:srgbClr val="000000"/>
              </a:solidFill>
              <a:effectLst/>
              <a:uFillTx/>
              <a:latin typeface="Times New Roman"/>
            </a:endParaRPr>
          </a:p>
        </p:txBody>
      </p:sp>
      <p:sp>
        <p:nvSpPr>
          <p:cNvPr id="374" name=""/>
          <p:cNvSpPr/>
          <p:nvPr/>
        </p:nvSpPr>
        <p:spPr>
          <a:xfrm>
            <a:off x="4800600" y="1676520"/>
            <a:ext cx="4051440" cy="4800600"/>
          </a:xfrm>
          <a:prstGeom prst="rect">
            <a:avLst/>
          </a:prstGeom>
          <a:noFill/>
          <a:ln w="0">
            <a:noFill/>
          </a:ln>
        </p:spPr>
        <p:style>
          <a:lnRef idx="0"/>
          <a:fillRef idx="0"/>
          <a:effectRef idx="0"/>
          <a:fontRef idx="minor"/>
        </p:style>
        <p:txBody>
          <a:bodyPr lIns="90360" rIns="90360" tIns="44280" bIns="44280" anchor="t">
            <a:normAutofit/>
          </a:bodyPr>
          <a:p>
            <a:pPr marL="343080" indent="-343080">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LG-Caltex Oil Corp</a:t>
            </a:r>
            <a:endParaRPr b="0" lang="en-US" sz="1500" strike="noStrike" u="none">
              <a:solidFill>
                <a:srgbClr val="000000"/>
              </a:solidFill>
              <a:effectLst/>
              <a:uFillTx/>
              <a:latin typeface="Times New Roman"/>
            </a:endParaRPr>
          </a:p>
          <a:p>
            <a:pPr marL="343080" indent="-34308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Korea’s first private oil refining company, the second largest oil refiner, after SK Corp</a:t>
            </a:r>
            <a:endParaRPr b="0" lang="en-US" sz="1400" strike="noStrike" u="none">
              <a:solidFill>
                <a:srgbClr val="000000"/>
              </a:solidFill>
              <a:effectLst/>
              <a:uFillTx/>
              <a:latin typeface="Times New Roman"/>
            </a:endParaRPr>
          </a:p>
          <a:p>
            <a:pPr marL="343080" indent="-34308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Daily refining capacity of 650,000 barrels of crude oil (located in Yocheon)</a:t>
            </a:r>
            <a:endParaRPr b="0" lang="en-US" sz="1400" strike="noStrike" u="none">
              <a:solidFill>
                <a:srgbClr val="000000"/>
              </a:solidFill>
              <a:effectLst/>
              <a:uFillTx/>
              <a:latin typeface="Times New Roman"/>
            </a:endParaRPr>
          </a:p>
          <a:p>
            <a:pPr marL="343080" indent="-34308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Affiliate of LG-Caltex Gas, who is a major supplier (39% of domestic market) of LPG in Korea</a:t>
            </a:r>
            <a:endParaRPr b="0" lang="en-US" sz="1400" strike="noStrike" u="none">
              <a:solidFill>
                <a:srgbClr val="000000"/>
              </a:solidFill>
              <a:effectLst/>
              <a:uFillTx/>
              <a:latin typeface="Times New Roman"/>
            </a:endParaRPr>
          </a:p>
          <a:p>
            <a:pPr marL="343080" indent="-34308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Businesses include oil refining, lubricants, petrochemicals and other related products and services</a:t>
            </a:r>
            <a:endParaRPr b="0" lang="en-US" sz="1400" strike="noStrike" u="none">
              <a:solidFill>
                <a:srgbClr val="000000"/>
              </a:solidFill>
              <a:effectLst/>
              <a:uFillTx/>
              <a:latin typeface="Times New Roman"/>
            </a:endParaRPr>
          </a:p>
          <a:p>
            <a:pPr marL="343080" indent="-34308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Crude oil imports - 50% through long-term contracts and 50% through spot market</a:t>
            </a:r>
            <a:endParaRPr b="0" lang="en-US" sz="1400" strike="noStrike" u="none">
              <a:solidFill>
                <a:srgbClr val="000000"/>
              </a:solidFill>
              <a:effectLst/>
              <a:uFillTx/>
              <a:latin typeface="Times New Roman"/>
            </a:endParaRPr>
          </a:p>
          <a:p>
            <a:pPr marL="343080" indent="-34308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Major shareholders:  LG &amp; Caltex</a:t>
            </a:r>
            <a:endParaRPr b="0" lang="en-US" sz="1400" strike="noStrike" u="none">
              <a:solidFill>
                <a:srgbClr val="000000"/>
              </a:solidFill>
              <a:effectLst/>
              <a:uFillTx/>
              <a:latin typeface="Times New Roman"/>
            </a:endParaRPr>
          </a:p>
          <a:p>
            <a:pPr marL="343080" indent="-34308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 futures or financial swaps trading</a:t>
            </a:r>
            <a:endParaRPr b="0" lang="en-US" sz="1400" strike="noStrike" u="none">
              <a:solidFill>
                <a:srgbClr val="000000"/>
              </a:solidFill>
              <a:effectLst/>
              <a:uFillTx/>
              <a:latin typeface="Times New Roman"/>
            </a:endParaRPr>
          </a:p>
        </p:txBody>
      </p:sp>
      <p:sp>
        <p:nvSpPr>
          <p:cNvPr id="375" name=""/>
          <p:cNvSpPr/>
          <p:nvPr/>
        </p:nvSpPr>
        <p:spPr>
          <a:xfrm>
            <a:off x="609480" y="1600200"/>
            <a:ext cx="4038840" cy="4876920"/>
          </a:xfrm>
          <a:prstGeom prst="rect">
            <a:avLst/>
          </a:prstGeom>
          <a:noFill/>
          <a:ln w="25560">
            <a:solidFill>
              <a:srgbClr val="0000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6" name=""/>
          <p:cNvSpPr/>
          <p:nvPr/>
        </p:nvSpPr>
        <p:spPr>
          <a:xfrm>
            <a:off x="4724280" y="1600200"/>
            <a:ext cx="4114800" cy="4876920"/>
          </a:xfrm>
          <a:prstGeom prst="rect">
            <a:avLst/>
          </a:prstGeom>
          <a:noFill/>
          <a:ln w="25560">
            <a:solidFill>
              <a:srgbClr val="0000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7" name="PlaceHolder 1"/>
          <p:cNvSpPr>
            <a:spLocks noGrp="1"/>
          </p:cNvSpPr>
          <p:nvPr>
            <p:ph type="title"/>
          </p:nvPr>
        </p:nvSpPr>
        <p:spPr>
          <a:xfrm>
            <a:off x="190080" y="101160"/>
            <a:ext cx="8915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Potential Customers for Oil Products (Cont’d)</a:t>
            </a:r>
            <a:endParaRPr b="1" lang="en-US" sz="2200" strike="noStrike" u="none">
              <a:solidFill>
                <a:srgbClr val="0000ff"/>
              </a:solidFill>
              <a:effectLst/>
              <a:uFillTx/>
              <a:latin typeface="Arial"/>
            </a:endParaRPr>
          </a:p>
        </p:txBody>
      </p:sp>
      <p:sp>
        <p:nvSpPr>
          <p:cNvPr id="378" name="PlaceHolder 2"/>
          <p:cNvSpPr>
            <a:spLocks noGrp="1"/>
          </p:cNvSpPr>
          <p:nvPr>
            <p:ph/>
          </p:nvPr>
        </p:nvSpPr>
        <p:spPr>
          <a:xfrm>
            <a:off x="673200" y="1447920"/>
            <a:ext cx="3975120" cy="4572000"/>
          </a:xfrm>
          <a:prstGeom prst="rect">
            <a:avLst/>
          </a:prstGeom>
          <a:noFill/>
          <a:ln w="0">
            <a:noFill/>
          </a:ln>
        </p:spPr>
        <p:txBody>
          <a:bodyPr lIns="90360" rIns="90360" tIns="44280" bIns="44280" anchor="t">
            <a:normAutofit lnSpcReduction="9999"/>
          </a:bodyPr>
          <a:p>
            <a:pPr marL="343080" indent="-343080">
              <a:spcBef>
                <a:spcPts val="93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SsangYong Oil Refining Co.</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Korea’s third largest oil refiner, supplying refined oil, lubricants and petrochemicals for various industries </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Daily refining capacity of 525,000 barrels of crude oil (located in Onsan)</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Owns one of the largest bunker-C cracking center in the world</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Businesses include oil refining, manufacturing of refined oil products, lube products, and petrochemicals</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Crude oil imports - mostly through long-term contracts with companies in Saudi Arabia</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Major shareholder:  Saudi Aramco  35%</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No futures or financial swaps trading</a:t>
            </a:r>
            <a:endParaRPr b="0" lang="en-US" sz="1500" strike="noStrike" u="none">
              <a:solidFill>
                <a:srgbClr val="000000"/>
              </a:solidFill>
              <a:effectLst/>
              <a:uFillTx/>
              <a:latin typeface="Arial"/>
            </a:endParaRPr>
          </a:p>
        </p:txBody>
      </p:sp>
      <p:graphicFrame>
        <p:nvGraphicFramePr>
          <p:cNvPr id="379" name=""/>
          <p:cNvGraphicFramePr/>
          <p:nvPr/>
        </p:nvGraphicFramePr>
        <p:xfrm>
          <a:off x="152280" y="6248520"/>
          <a:ext cx="609840" cy="609480"/>
        </p:xfrm>
        <a:graphic>
          <a:graphicData uri="http://schemas.openxmlformats.org/presentationml/2006/ole">
            <p:oleObj r:id="rId1" spid="">
              <p:embed/>
              <p:pic>
                <p:nvPicPr>
                  <p:cNvPr id="380" name="" descr=""/>
                  <p:cNvPicPr/>
                  <p:nvPr/>
                </p:nvPicPr>
                <p:blipFill>
                  <a:blip r:embed="rId2"/>
                  <a:stretch/>
                </p:blipFill>
                <p:spPr>
                  <a:xfrm>
                    <a:off x="152280" y="6248520"/>
                    <a:ext cx="609840" cy="609480"/>
                  </a:xfrm>
                  <a:prstGeom prst="rect">
                    <a:avLst/>
                  </a:prstGeom>
                  <a:noFill/>
                  <a:ln w="0">
                    <a:noFill/>
                  </a:ln>
                </p:spPr>
              </p:pic>
            </p:oleObj>
          </a:graphicData>
        </a:graphic>
      </p:graphicFrame>
      <p:sp>
        <p:nvSpPr>
          <p:cNvPr id="381" name=""/>
          <p:cNvSpPr/>
          <p:nvPr/>
        </p:nvSpPr>
        <p:spPr>
          <a:xfrm>
            <a:off x="4800600" y="1434960"/>
            <a:ext cx="4038480" cy="4660920"/>
          </a:xfrm>
          <a:prstGeom prst="rect">
            <a:avLst/>
          </a:prstGeom>
          <a:noFill/>
          <a:ln w="0">
            <a:noFill/>
          </a:ln>
        </p:spPr>
        <p:style>
          <a:lnRef idx="0"/>
          <a:fillRef idx="0"/>
          <a:effectRef idx="0"/>
          <a:fontRef idx="minor"/>
        </p:style>
        <p:txBody>
          <a:bodyPr lIns="90360" rIns="90360" tIns="44280" bIns="44280" anchor="t">
            <a:normAutofit fontScale="92500" lnSpcReduction="9999"/>
          </a:bodyPr>
          <a:p>
            <a:pPr marL="343080" indent="-343080">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Hyundai Oil</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Soon to be Korea’s third largest oil refiner upon completion of merger with Inchon Oil Refinery</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Daily refining capacity of 310,000 barrels of crude oil (located in Daesan)</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Businesses include oil refining, BTX projects, international oil explorations, gas businesses, and clean energy projects</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Crude oil imports - 70% through long-term contracts and 30% through spot market</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Major shareholders:  </a:t>
            </a:r>
            <a:br>
              <a:rPr sz="1500"/>
            </a:br>
            <a:r>
              <a:rPr b="0" lang="en-US" sz="1500" strike="noStrike" u="none">
                <a:solidFill>
                  <a:srgbClr val="000000"/>
                </a:solidFill>
                <a:effectLst/>
                <a:uFillTx/>
                <a:latin typeface="Arial"/>
              </a:rPr>
              <a:t>Honocal Holdings (Hyundai controlled company) 50% and Hyundai Heavy Industries 27.6%</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Engaged in oil futures trading</a:t>
            </a:r>
            <a:endParaRPr b="0" lang="en-US" sz="1500" strike="noStrike" u="none">
              <a:solidFill>
                <a:srgbClr val="000000"/>
              </a:solidFill>
              <a:effectLst/>
              <a:uFillTx/>
              <a:latin typeface="Times New Roman"/>
            </a:endParaRPr>
          </a:p>
        </p:txBody>
      </p:sp>
      <p:sp>
        <p:nvSpPr>
          <p:cNvPr id="382" name=""/>
          <p:cNvSpPr/>
          <p:nvPr/>
        </p:nvSpPr>
        <p:spPr>
          <a:xfrm>
            <a:off x="609480" y="1270080"/>
            <a:ext cx="4038840" cy="5130720"/>
          </a:xfrm>
          <a:prstGeom prst="rect">
            <a:avLst/>
          </a:prstGeom>
          <a:noFill/>
          <a:ln w="25560">
            <a:solidFill>
              <a:srgbClr val="0000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3" name=""/>
          <p:cNvSpPr/>
          <p:nvPr/>
        </p:nvSpPr>
        <p:spPr>
          <a:xfrm>
            <a:off x="4724280" y="1270080"/>
            <a:ext cx="4114800" cy="5130720"/>
          </a:xfrm>
          <a:prstGeom prst="rect">
            <a:avLst/>
          </a:prstGeom>
          <a:noFill/>
          <a:ln w="25560">
            <a:solidFill>
              <a:srgbClr val="0000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4" name="PlaceHolder 1"/>
          <p:cNvSpPr>
            <a:spLocks noGrp="1"/>
          </p:cNvSpPr>
          <p:nvPr>
            <p:ph type="title"/>
          </p:nvPr>
        </p:nvSpPr>
        <p:spPr>
          <a:xfrm>
            <a:off x="190080" y="101160"/>
            <a:ext cx="8915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Potential Customers for Oil Products (Cont’d)</a:t>
            </a:r>
            <a:endParaRPr b="1" lang="en-US" sz="2200" strike="noStrike" u="none">
              <a:solidFill>
                <a:srgbClr val="0000ff"/>
              </a:solidFill>
              <a:effectLst/>
              <a:uFillTx/>
              <a:latin typeface="Arial"/>
            </a:endParaRPr>
          </a:p>
        </p:txBody>
      </p:sp>
      <p:sp>
        <p:nvSpPr>
          <p:cNvPr id="385" name="PlaceHolder 2"/>
          <p:cNvSpPr>
            <a:spLocks noGrp="1"/>
          </p:cNvSpPr>
          <p:nvPr>
            <p:ph/>
          </p:nvPr>
        </p:nvSpPr>
        <p:spPr>
          <a:xfrm>
            <a:off x="685440" y="1396800"/>
            <a:ext cx="3962520" cy="4647960"/>
          </a:xfrm>
          <a:prstGeom prst="rect">
            <a:avLst/>
          </a:prstGeom>
          <a:noFill/>
          <a:ln w="0">
            <a:noFill/>
          </a:ln>
        </p:spPr>
        <p:txBody>
          <a:bodyPr lIns="90360" rIns="90360" tIns="44280" bIns="44280" anchor="t">
            <a:normAutofit/>
          </a:bodyPr>
          <a:p>
            <a:pPr marL="343080" indent="-343080">
              <a:spcBef>
                <a:spcPts val="93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Inchon Oil Refinery</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Former Hanwha Oil Refinery, acquired by Hyundai and changed its name to </a:t>
            </a:r>
            <a:r>
              <a:rPr b="0" i="1" lang="en-US" sz="1500" strike="noStrike" u="none">
                <a:solidFill>
                  <a:srgbClr val="000000"/>
                </a:solidFill>
                <a:effectLst/>
                <a:uFillTx/>
                <a:latin typeface="Arial"/>
              </a:rPr>
              <a:t>Inchon</a:t>
            </a:r>
            <a:r>
              <a:rPr b="0" lang="en-US" sz="1500" strike="noStrike" u="none">
                <a:solidFill>
                  <a:srgbClr val="000000"/>
                </a:solidFill>
                <a:effectLst/>
                <a:uFillTx/>
                <a:latin typeface="Arial"/>
              </a:rPr>
              <a:t> </a:t>
            </a:r>
            <a:r>
              <a:rPr b="0" i="1" lang="en-US" sz="1500" strike="noStrike" u="none">
                <a:solidFill>
                  <a:srgbClr val="000000"/>
                </a:solidFill>
                <a:effectLst/>
                <a:uFillTx/>
                <a:latin typeface="Arial"/>
              </a:rPr>
              <a:t>Oil Refinery</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Daily refining capacity of 275,000 barrels of crude oil (located in Inchon)</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Businesses include oil refining, resource exploration and petrochemicals</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Crude oil imports - 70% through long-term contracts and 30% through spot market</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Major shareholder:  Hyundai Oil 38.9%</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Engaged in oil futures trading </a:t>
            </a:r>
            <a:endParaRPr b="0" lang="en-US" sz="1500" strike="noStrike" u="none">
              <a:solidFill>
                <a:srgbClr val="000000"/>
              </a:solidFill>
              <a:effectLst/>
              <a:uFillTx/>
              <a:latin typeface="Arial"/>
            </a:endParaRPr>
          </a:p>
          <a:p>
            <a:pPr marL="343080" indent="-34308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Most of the trading activities are done in sync with Hyundai Oil -soon to be one company</a:t>
            </a:r>
            <a:endParaRPr b="0" lang="en-US" sz="1500" strike="noStrike" u="none">
              <a:solidFill>
                <a:srgbClr val="000000"/>
              </a:solidFill>
              <a:effectLst/>
              <a:uFillTx/>
              <a:latin typeface="Arial"/>
            </a:endParaRPr>
          </a:p>
        </p:txBody>
      </p:sp>
      <p:graphicFrame>
        <p:nvGraphicFramePr>
          <p:cNvPr id="386" name=""/>
          <p:cNvGraphicFramePr/>
          <p:nvPr/>
        </p:nvGraphicFramePr>
        <p:xfrm>
          <a:off x="152280" y="6248520"/>
          <a:ext cx="609840" cy="609480"/>
        </p:xfrm>
        <a:graphic>
          <a:graphicData uri="http://schemas.openxmlformats.org/presentationml/2006/ole">
            <p:oleObj r:id="rId1" spid="">
              <p:embed/>
              <p:pic>
                <p:nvPicPr>
                  <p:cNvPr id="387" name="" descr=""/>
                  <p:cNvPicPr/>
                  <p:nvPr/>
                </p:nvPicPr>
                <p:blipFill>
                  <a:blip r:embed="rId2"/>
                  <a:stretch/>
                </p:blipFill>
                <p:spPr>
                  <a:xfrm>
                    <a:off x="152280" y="6248520"/>
                    <a:ext cx="609840" cy="609480"/>
                  </a:xfrm>
                  <a:prstGeom prst="rect">
                    <a:avLst/>
                  </a:prstGeom>
                  <a:noFill/>
                  <a:ln w="0">
                    <a:noFill/>
                  </a:ln>
                </p:spPr>
              </p:pic>
            </p:oleObj>
          </a:graphicData>
        </a:graphic>
      </p:graphicFrame>
      <p:sp>
        <p:nvSpPr>
          <p:cNvPr id="388" name=""/>
          <p:cNvSpPr/>
          <p:nvPr/>
        </p:nvSpPr>
        <p:spPr>
          <a:xfrm>
            <a:off x="4800600" y="1409760"/>
            <a:ext cx="3962520" cy="4216320"/>
          </a:xfrm>
          <a:prstGeom prst="rect">
            <a:avLst/>
          </a:prstGeom>
          <a:noFill/>
          <a:ln w="0">
            <a:noFill/>
          </a:ln>
        </p:spPr>
        <p:style>
          <a:lnRef idx="0"/>
          <a:fillRef idx="0"/>
          <a:effectRef idx="0"/>
          <a:fontRef idx="minor"/>
        </p:style>
        <p:txBody>
          <a:bodyPr lIns="90360" rIns="90360" tIns="44280" bIns="44280" anchor="t">
            <a:normAutofit/>
          </a:bodyPr>
          <a:p>
            <a:pPr marL="343080" indent="-343080">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Korea National Oil Corporation</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Government organization for oil-related businesses</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Businesses include domestic and overseas oil exploration and development, export, import, stockpiling, transportation, construction, management, operation and lease of oil stockpiling facilities, construction of storage bases, sales of crude oil and its products and provision of oil related information through </a:t>
            </a:r>
            <a:r>
              <a:rPr b="0" lang="en-US" sz="1500" strike="noStrike" u="sng">
                <a:solidFill>
                  <a:srgbClr val="3333cc"/>
                </a:solidFill>
                <a:effectLst/>
                <a:uFillTx/>
                <a:latin typeface="Arial"/>
              </a:rPr>
              <a:t>petronet.org</a:t>
            </a:r>
            <a:r>
              <a:rPr b="0" lang="en-US" sz="1500" strike="noStrike" u="sng">
                <a:solidFill>
                  <a:srgbClr val="000000"/>
                </a:solidFill>
                <a:effectLst/>
                <a:uFillTx/>
                <a:latin typeface="Arial"/>
              </a:rPr>
              <a:t> </a:t>
            </a:r>
            <a:r>
              <a:rPr b="0" lang="en-US" sz="1500" strike="noStrike" u="none">
                <a:solidFill>
                  <a:srgbClr val="000000"/>
                </a:solidFill>
                <a:effectLst/>
                <a:uFillTx/>
                <a:latin typeface="Arial"/>
              </a:rPr>
              <a:t>(petrochemical information portal site) </a:t>
            </a:r>
            <a:endParaRPr b="0" lang="en-US" sz="1500" strike="noStrike" u="none">
              <a:solidFill>
                <a:srgbClr val="000000"/>
              </a:solidFill>
              <a:effectLst/>
              <a:uFillTx/>
              <a:latin typeface="Times New Roman"/>
            </a:endParaRPr>
          </a:p>
          <a:p>
            <a:pPr marL="343080" indent="-343080">
              <a:lnSpc>
                <a:spcPct val="100000"/>
              </a:lnSpc>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p:txBody>
      </p:sp>
      <p:sp>
        <p:nvSpPr>
          <p:cNvPr id="389" name=""/>
          <p:cNvSpPr/>
          <p:nvPr/>
        </p:nvSpPr>
        <p:spPr>
          <a:xfrm>
            <a:off x="609480" y="1270080"/>
            <a:ext cx="4038840" cy="4876560"/>
          </a:xfrm>
          <a:prstGeom prst="rect">
            <a:avLst/>
          </a:prstGeom>
          <a:noFill/>
          <a:ln w="25560">
            <a:solidFill>
              <a:srgbClr val="0000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0" name=""/>
          <p:cNvSpPr/>
          <p:nvPr/>
        </p:nvSpPr>
        <p:spPr>
          <a:xfrm>
            <a:off x="4724280" y="1270080"/>
            <a:ext cx="4114800" cy="4876560"/>
          </a:xfrm>
          <a:prstGeom prst="rect">
            <a:avLst/>
          </a:prstGeom>
          <a:noFill/>
          <a:ln w="25560">
            <a:solidFill>
              <a:srgbClr val="0000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1" name="PlaceHolder 1"/>
          <p:cNvSpPr>
            <a:spLocks noGrp="1"/>
          </p:cNvSpPr>
          <p:nvPr>
            <p:ph type="title"/>
          </p:nvPr>
        </p:nvSpPr>
        <p:spPr>
          <a:xfrm>
            <a:off x="685800" y="2282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Preliminary Customer List - Crude / Refined Oil Products</a:t>
            </a:r>
            <a:endParaRPr b="1" lang="en-US" sz="2200" strike="noStrike" u="none">
              <a:solidFill>
                <a:srgbClr val="0000ff"/>
              </a:solidFill>
              <a:effectLst/>
              <a:uFillTx/>
              <a:latin typeface="Arial"/>
            </a:endParaRPr>
          </a:p>
        </p:txBody>
      </p:sp>
      <p:graphicFrame>
        <p:nvGraphicFramePr>
          <p:cNvPr id="392" name=""/>
          <p:cNvGraphicFramePr/>
          <p:nvPr/>
        </p:nvGraphicFramePr>
        <p:xfrm>
          <a:off x="650880" y="1027080"/>
          <a:ext cx="8128080" cy="5330880"/>
        </p:xfrm>
        <a:graphic>
          <a:graphicData uri="http://schemas.openxmlformats.org/presentationml/2006/ole">
            <p:oleObj progId="Word.Document.12" r:id="rId1" spid="">
              <p:embed/>
              <p:pic>
                <p:nvPicPr>
                  <p:cNvPr id="393" name="" descr=""/>
                  <p:cNvPicPr/>
                  <p:nvPr/>
                </p:nvPicPr>
                <p:blipFill>
                  <a:blip r:embed="rId2"/>
                  <a:stretch/>
                </p:blipFill>
                <p:spPr>
                  <a:xfrm>
                    <a:off x="650880" y="1027080"/>
                    <a:ext cx="8128080" cy="5330880"/>
                  </a:xfrm>
                  <a:prstGeom prst="rect">
                    <a:avLst/>
                  </a:prstGeom>
                  <a:noFill/>
                  <a:ln w="0">
                    <a:noFill/>
                  </a:ln>
                </p:spPr>
              </p:pic>
            </p:oleObj>
          </a:graphicData>
        </a:graphic>
      </p:graphicFrame>
      <p:sp>
        <p:nvSpPr>
          <p:cNvPr id="394" name=""/>
          <p:cNvSpPr/>
          <p:nvPr/>
        </p:nvSpPr>
        <p:spPr>
          <a:xfrm>
            <a:off x="947880" y="6361200"/>
            <a:ext cx="768816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Companies are categorized into three tiers upon their size and the level of possibility of trading on EnronOnline</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5" name="PlaceHolder 1"/>
          <p:cNvSpPr>
            <a:spLocks noGrp="1"/>
          </p:cNvSpPr>
          <p:nvPr>
            <p:ph type="title"/>
          </p:nvPr>
        </p:nvSpPr>
        <p:spPr>
          <a:xfrm>
            <a:off x="151920" y="259920"/>
            <a:ext cx="8991720" cy="73044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Preliminary Customer List - Crude / Refined Oil Products (Cont’d)</a:t>
            </a:r>
            <a:endParaRPr b="1" lang="en-US" sz="2200" strike="noStrike" u="none">
              <a:solidFill>
                <a:srgbClr val="0000ff"/>
              </a:solidFill>
              <a:effectLst/>
              <a:uFillTx/>
              <a:latin typeface="Arial"/>
            </a:endParaRPr>
          </a:p>
        </p:txBody>
      </p:sp>
      <p:graphicFrame>
        <p:nvGraphicFramePr>
          <p:cNvPr id="396" name=""/>
          <p:cNvGraphicFramePr/>
          <p:nvPr/>
        </p:nvGraphicFramePr>
        <p:xfrm>
          <a:off x="396720" y="1027080"/>
          <a:ext cx="8643960" cy="1533600"/>
        </p:xfrm>
        <a:graphic>
          <a:graphicData uri="http://schemas.openxmlformats.org/presentationml/2006/ole">
            <p:oleObj progId="Word.Document.12" r:id="rId1" spid="">
              <p:embed/>
              <p:pic>
                <p:nvPicPr>
                  <p:cNvPr id="397" name="" descr=""/>
                  <p:cNvPicPr/>
                  <p:nvPr/>
                </p:nvPicPr>
                <p:blipFill>
                  <a:blip r:embed="rId2"/>
                  <a:stretch/>
                </p:blipFill>
                <p:spPr>
                  <a:xfrm>
                    <a:off x="396720" y="1027080"/>
                    <a:ext cx="8643960" cy="1533600"/>
                  </a:xfrm>
                  <a:prstGeom prst="rect">
                    <a:avLst/>
                  </a:prstGeom>
                  <a:noFill/>
                  <a:ln w="0">
                    <a:noFill/>
                  </a:ln>
                </p:spPr>
              </p:pic>
            </p:oleObj>
          </a:graphicData>
        </a:graphic>
      </p:graphicFrame>
      <p:sp>
        <p:nvSpPr>
          <p:cNvPr id="398" name=""/>
          <p:cNvSpPr/>
          <p:nvPr/>
        </p:nvSpPr>
        <p:spPr>
          <a:xfrm>
            <a:off x="947880" y="6361200"/>
            <a:ext cx="768816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Companies are categorized into three tiers upon their size and the level of possibility of trading on EnronOnline</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9" name="PlaceHolder 1"/>
          <p:cNvSpPr>
            <a:spLocks noGrp="1"/>
          </p:cNvSpPr>
          <p:nvPr>
            <p:ph type="title"/>
          </p:nvPr>
        </p:nvSpPr>
        <p:spPr>
          <a:xfrm>
            <a:off x="342720" y="533160"/>
            <a:ext cx="8458200" cy="53316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Responses to EOL Oil Financial Products</a:t>
            </a:r>
            <a:endParaRPr b="1" lang="en-US" sz="2200" strike="noStrike" u="none">
              <a:solidFill>
                <a:srgbClr val="0000ff"/>
              </a:solidFill>
              <a:effectLst/>
              <a:uFillTx/>
              <a:latin typeface="Arial"/>
            </a:endParaRPr>
          </a:p>
        </p:txBody>
      </p:sp>
      <p:graphicFrame>
        <p:nvGraphicFramePr>
          <p:cNvPr id="400" name=""/>
          <p:cNvGraphicFramePr/>
          <p:nvPr/>
        </p:nvGraphicFramePr>
        <p:xfrm>
          <a:off x="380880" y="1295280"/>
          <a:ext cx="8420400" cy="4368960"/>
        </p:xfrm>
        <a:graphic>
          <a:graphicData uri="http://schemas.openxmlformats.org/presentationml/2006/ole">
            <p:oleObj progId="Word.Document.12" r:id="rId1" spid="">
              <p:embed/>
              <p:pic>
                <p:nvPicPr>
                  <p:cNvPr id="401" name="" descr=""/>
                  <p:cNvPicPr/>
                  <p:nvPr/>
                </p:nvPicPr>
                <p:blipFill>
                  <a:blip r:embed="rId2"/>
                  <a:stretch/>
                </p:blipFill>
                <p:spPr>
                  <a:xfrm>
                    <a:off x="380880" y="1295280"/>
                    <a:ext cx="8420400" cy="43689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2" name="PlaceHolder 1"/>
          <p:cNvSpPr>
            <a:spLocks noGrp="1"/>
          </p:cNvSpPr>
          <p:nvPr>
            <p:ph type="title"/>
          </p:nvPr>
        </p:nvSpPr>
        <p:spPr>
          <a:xfrm>
            <a:off x="342720" y="533160"/>
            <a:ext cx="8458200" cy="53316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Responses to EOL Oil Financial Products (Cont’d)</a:t>
            </a:r>
            <a:endParaRPr b="1" lang="en-US" sz="2200" strike="noStrike" u="none">
              <a:solidFill>
                <a:srgbClr val="0000ff"/>
              </a:solidFill>
              <a:effectLst/>
              <a:uFillTx/>
              <a:latin typeface="Arial"/>
            </a:endParaRPr>
          </a:p>
        </p:txBody>
      </p:sp>
      <p:graphicFrame>
        <p:nvGraphicFramePr>
          <p:cNvPr id="403" name=""/>
          <p:cNvGraphicFramePr/>
          <p:nvPr/>
        </p:nvGraphicFramePr>
        <p:xfrm>
          <a:off x="355680" y="1384200"/>
          <a:ext cx="8940600" cy="4102200"/>
        </p:xfrm>
        <a:graphic>
          <a:graphicData uri="http://schemas.openxmlformats.org/presentationml/2006/ole">
            <p:oleObj progId="Word.Document.12" r:id="rId1" spid="">
              <p:embed/>
              <p:pic>
                <p:nvPicPr>
                  <p:cNvPr id="404" name="" descr=""/>
                  <p:cNvPicPr/>
                  <p:nvPr/>
                </p:nvPicPr>
                <p:blipFill>
                  <a:blip r:embed="rId2"/>
                  <a:stretch/>
                </p:blipFill>
                <p:spPr>
                  <a:xfrm>
                    <a:off x="355680" y="1384200"/>
                    <a:ext cx="8940600" cy="41022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5" name="PlaceHolder 1"/>
          <p:cNvSpPr>
            <a:spLocks noGrp="1"/>
          </p:cNvSpPr>
          <p:nvPr>
            <p:ph type="title"/>
          </p:nvPr>
        </p:nvSpPr>
        <p:spPr>
          <a:xfrm>
            <a:off x="685800" y="2282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Weather Information Sources</a:t>
            </a:r>
            <a:endParaRPr b="1" lang="en-US" sz="2200" strike="noStrike" u="none">
              <a:solidFill>
                <a:srgbClr val="0000ff"/>
              </a:solidFill>
              <a:effectLst/>
              <a:uFillTx/>
              <a:latin typeface="Arial"/>
            </a:endParaRPr>
          </a:p>
        </p:txBody>
      </p:sp>
      <p:sp>
        <p:nvSpPr>
          <p:cNvPr id="406" name="PlaceHolder 2"/>
          <p:cNvSpPr>
            <a:spLocks noGrp="1"/>
          </p:cNvSpPr>
          <p:nvPr>
            <p:ph/>
          </p:nvPr>
        </p:nvSpPr>
        <p:spPr>
          <a:xfrm>
            <a:off x="685440" y="1218960"/>
            <a:ext cx="8077320" cy="4647960"/>
          </a:xfrm>
          <a:prstGeom prst="rect">
            <a:avLst/>
          </a:prstGeom>
          <a:noFill/>
          <a:ln w="0">
            <a:noFill/>
          </a:ln>
        </p:spPr>
        <p:txBody>
          <a:bodyPr lIns="90360" rIns="90360" tIns="44280" bIns="44280" anchor="t">
            <a:normAutofit/>
          </a:bodyPr>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Korea Meteorological Administration (KMA), a government organization, collects and distributes weather data for public and private uses</a:t>
            </a:r>
            <a:endParaRPr b="0" lang="en-US" sz="16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KMA has the authority to approve the operations of private weather forecasting companies in Korea</a:t>
            </a:r>
            <a:endParaRPr b="0" lang="en-US" sz="14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KMA sells raw data only to the private forecasting companies; KMA does not serve other non weather forecasting companies</a:t>
            </a:r>
            <a:endParaRPr b="0" lang="en-US" sz="14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There are seven private weather forecasting companies in Korea</a:t>
            </a:r>
            <a:endParaRPr b="0" lang="en-US" sz="1400" strike="noStrike" u="none">
              <a:solidFill>
                <a:srgbClr val="000000"/>
              </a:solidFill>
              <a:effectLst/>
              <a:uFillTx/>
              <a:latin typeface="Arial"/>
            </a:endParaRPr>
          </a:p>
          <a:p>
            <a:pPr lvl="1" marL="743040" indent="0">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0">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0">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0">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0">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0">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These companies will then serve the rest of the corporate community with the need for weather monitoring or weather forecasting at cost</a:t>
            </a:r>
            <a:endParaRPr b="0" lang="en-US" sz="1400" strike="noStrike" u="none">
              <a:solidFill>
                <a:srgbClr val="000000"/>
              </a:solidFill>
              <a:effectLst/>
              <a:uFillTx/>
              <a:latin typeface="Arial"/>
            </a:endParaRPr>
          </a:p>
        </p:txBody>
      </p:sp>
      <p:sp>
        <p:nvSpPr>
          <p:cNvPr id="407" name=""/>
          <p:cNvSpPr/>
          <p:nvPr/>
        </p:nvSpPr>
        <p:spPr>
          <a:xfrm>
            <a:off x="1066680" y="3340080"/>
            <a:ext cx="3505320" cy="1676520"/>
          </a:xfrm>
          <a:prstGeom prst="rect">
            <a:avLst/>
          </a:prstGeom>
          <a:noFill/>
          <a:ln w="0">
            <a:noFill/>
          </a:ln>
        </p:spPr>
        <p:style>
          <a:lnRef idx="0"/>
          <a:fillRef idx="0"/>
          <a:effectRef idx="0"/>
          <a:fontRef idx="minor"/>
        </p:style>
        <p:txBody>
          <a:bodyPr lIns="90360" rIns="90360" tIns="44280" bIns="44280" anchor="t">
            <a:normAutofit/>
          </a:bodyPr>
          <a:p>
            <a:pPr lvl="1" marL="743040" indent="-285840">
              <a:lnSpc>
                <a:spcPct val="100000"/>
              </a:lnSpc>
              <a:spcBef>
                <a:spcPts val="876"/>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Chumsungdae Co.</a:t>
            </a:r>
            <a:endParaRPr b="0" lang="en-US" sz="1400" strike="noStrike" u="none">
              <a:solidFill>
                <a:srgbClr val="000000"/>
              </a:solidFill>
              <a:effectLst/>
              <a:uFillTx/>
              <a:latin typeface="Times New Roman"/>
            </a:endParaRPr>
          </a:p>
          <a:p>
            <a:pPr lvl="1" marL="743040" indent="-285840">
              <a:lnSpc>
                <a:spcPct val="100000"/>
              </a:lnSpc>
              <a:spcBef>
                <a:spcPts val="876"/>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Jinyang Weather One Co., Ltd.</a:t>
            </a:r>
            <a:endParaRPr b="0" lang="en-US" sz="1400" strike="noStrike" u="none">
              <a:solidFill>
                <a:srgbClr val="000000"/>
              </a:solidFill>
              <a:effectLst/>
              <a:uFillTx/>
              <a:latin typeface="Times New Roman"/>
            </a:endParaRPr>
          </a:p>
          <a:p>
            <a:pPr lvl="1" marL="743040" indent="-285840">
              <a:lnSpc>
                <a:spcPct val="100000"/>
              </a:lnSpc>
              <a:spcBef>
                <a:spcPts val="876"/>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Korea Weather Forecast Co.</a:t>
            </a:r>
            <a:endParaRPr b="0" lang="en-US" sz="1400" strike="noStrike" u="none">
              <a:solidFill>
                <a:srgbClr val="000000"/>
              </a:solidFill>
              <a:effectLst/>
              <a:uFillTx/>
              <a:latin typeface="Times New Roman"/>
            </a:endParaRPr>
          </a:p>
          <a:p>
            <a:pPr lvl="1" marL="743040" indent="-285840">
              <a:lnSpc>
                <a:spcPct val="100000"/>
              </a:lnSpc>
              <a:spcBef>
                <a:spcPts val="876"/>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Kweather Ltd.</a:t>
            </a:r>
            <a:endParaRPr b="0" lang="en-US" sz="1400" strike="noStrike" u="none">
              <a:solidFill>
                <a:srgbClr val="000000"/>
              </a:solidFill>
              <a:effectLst/>
              <a:uFillTx/>
              <a:latin typeface="Times New Roman"/>
            </a:endParaRPr>
          </a:p>
          <a:p>
            <a:pPr marL="343080" indent="-34308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08" name=""/>
          <p:cNvSpPr/>
          <p:nvPr/>
        </p:nvSpPr>
        <p:spPr>
          <a:xfrm>
            <a:off x="4648320" y="3352680"/>
            <a:ext cx="3504960" cy="1676520"/>
          </a:xfrm>
          <a:prstGeom prst="rect">
            <a:avLst/>
          </a:prstGeom>
          <a:noFill/>
          <a:ln w="0">
            <a:noFill/>
          </a:ln>
        </p:spPr>
        <p:style>
          <a:lnRef idx="0"/>
          <a:fillRef idx="0"/>
          <a:effectRef idx="0"/>
          <a:fontRef idx="minor"/>
        </p:style>
        <p:txBody>
          <a:bodyPr lIns="90360" rIns="90360" tIns="44280" bIns="44280" anchor="t">
            <a:normAutofit/>
          </a:bodyPr>
          <a:p>
            <a:pPr lvl="1" marL="743040" indent="-285840">
              <a:lnSpc>
                <a:spcPct val="100000"/>
              </a:lnSpc>
              <a:spcBef>
                <a:spcPts val="876"/>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 Sky Weather Information</a:t>
            </a:r>
            <a:endParaRPr b="0" lang="en-US" sz="1400" strike="noStrike" u="none">
              <a:solidFill>
                <a:srgbClr val="000000"/>
              </a:solidFill>
              <a:effectLst/>
              <a:uFillTx/>
              <a:latin typeface="Times New Roman"/>
            </a:endParaRPr>
          </a:p>
          <a:p>
            <a:pPr lvl="1" marL="743040" indent="-285840">
              <a:lnSpc>
                <a:spcPct val="100000"/>
              </a:lnSpc>
              <a:spcBef>
                <a:spcPts val="876"/>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Tiros Weather Service Co.</a:t>
            </a:r>
            <a:endParaRPr b="0" lang="en-US" sz="1400" strike="noStrike" u="none">
              <a:solidFill>
                <a:srgbClr val="000000"/>
              </a:solidFill>
              <a:effectLst/>
              <a:uFillTx/>
              <a:latin typeface="Times New Roman"/>
            </a:endParaRPr>
          </a:p>
          <a:p>
            <a:pPr lvl="1" marL="743040" indent="-285840">
              <a:lnSpc>
                <a:spcPct val="100000"/>
              </a:lnSpc>
              <a:spcBef>
                <a:spcPts val="876"/>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Weathernews Inc.</a:t>
            </a:r>
            <a:endParaRPr b="0" lang="en-US" sz="1400" strike="noStrike" u="none">
              <a:solidFill>
                <a:srgbClr val="000000"/>
              </a:solidFill>
              <a:effectLst/>
              <a:uFillTx/>
              <a:latin typeface="Times New Roman"/>
            </a:endParaRPr>
          </a:p>
          <a:p>
            <a:pPr marL="343080" indent="-343080">
              <a:lnSpc>
                <a:spcPct val="100000"/>
              </a:lnSpc>
              <a:spcBef>
                <a:spcPts val="876"/>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9" name="PlaceHolder 1"/>
          <p:cNvSpPr>
            <a:spLocks noGrp="1"/>
          </p:cNvSpPr>
          <p:nvPr>
            <p:ph type="title"/>
          </p:nvPr>
        </p:nvSpPr>
        <p:spPr>
          <a:xfrm>
            <a:off x="685800" y="380880"/>
            <a:ext cx="7772400" cy="60984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Weather Information Sources (Cont’d)</a:t>
            </a:r>
            <a:endParaRPr b="1" lang="en-US" sz="2200" strike="noStrike" u="none">
              <a:solidFill>
                <a:srgbClr val="0000ff"/>
              </a:solidFill>
              <a:effectLst/>
              <a:uFillTx/>
              <a:latin typeface="Arial"/>
            </a:endParaRPr>
          </a:p>
        </p:txBody>
      </p:sp>
      <p:graphicFrame>
        <p:nvGraphicFramePr>
          <p:cNvPr id="410" name=""/>
          <p:cNvGraphicFramePr/>
          <p:nvPr/>
        </p:nvGraphicFramePr>
        <p:xfrm>
          <a:off x="393840" y="1041480"/>
          <a:ext cx="8534160" cy="5194080"/>
        </p:xfrm>
        <a:graphic>
          <a:graphicData uri="http://schemas.openxmlformats.org/presentationml/2006/ole">
            <p:oleObj progId="Word.Document.12" r:id="rId1" spid="">
              <p:embed/>
              <p:pic>
                <p:nvPicPr>
                  <p:cNvPr id="411" name="" descr=""/>
                  <p:cNvPicPr/>
                  <p:nvPr/>
                </p:nvPicPr>
                <p:blipFill>
                  <a:blip r:embed="rId2"/>
                  <a:stretch/>
                </p:blipFill>
                <p:spPr>
                  <a:xfrm>
                    <a:off x="393840" y="1041480"/>
                    <a:ext cx="8534160" cy="5194080"/>
                  </a:xfrm>
                  <a:prstGeom prst="rect">
                    <a:avLst/>
                  </a:prstGeom>
                  <a:noFill/>
                  <a:ln w="0">
                    <a:noFill/>
                  </a:ln>
                </p:spPr>
              </p:pic>
            </p:oleObj>
          </a:graphicData>
        </a:graphic>
      </p:graphicFrame>
      <p:sp>
        <p:nvSpPr>
          <p:cNvPr id="412" name=""/>
          <p:cNvSpPr/>
          <p:nvPr/>
        </p:nvSpPr>
        <p:spPr>
          <a:xfrm>
            <a:off x="520560" y="6159600"/>
            <a:ext cx="807732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baseline="30000">
                <a:solidFill>
                  <a:srgbClr val="000000"/>
                </a:solidFill>
                <a:effectLst/>
                <a:uFillTx/>
                <a:latin typeface="Arial"/>
              </a:rPr>
              <a:t>1</a:t>
            </a:r>
            <a:r>
              <a:rPr b="0" lang="en-US" sz="1000" strike="noStrike" u="none">
                <a:solidFill>
                  <a:srgbClr val="000000"/>
                </a:solidFill>
                <a:effectLst/>
                <a:uFillTx/>
                <a:latin typeface="Arial"/>
              </a:rPr>
              <a:t> Updated every minute; includes temperature (high/low), rainfall, wind speed, wind direction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baseline="30000">
                <a:solidFill>
                  <a:srgbClr val="000000"/>
                </a:solidFill>
                <a:effectLst/>
                <a:uFillTx/>
                <a:latin typeface="Arial"/>
              </a:rPr>
              <a:t>2</a:t>
            </a:r>
            <a:r>
              <a:rPr b="0" lang="en-US" sz="1000" strike="noStrike" u="none">
                <a:solidFill>
                  <a:srgbClr val="000000"/>
                </a:solidFill>
                <a:effectLst/>
                <a:uFillTx/>
                <a:latin typeface="Arial"/>
              </a:rPr>
              <a:t> Updated every hour; actual meteorological personnel on watch; includes temperature, humidity, rainfall, snowfall, wind, amount of sunshine</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114120" y="419040"/>
            <a:ext cx="8915400" cy="53352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EnronOnline Korea  - Overview</a:t>
            </a:r>
            <a:endParaRPr b="1" lang="en-US" sz="2200" strike="noStrike" u="none">
              <a:solidFill>
                <a:srgbClr val="0000ff"/>
              </a:solidFill>
              <a:effectLst/>
              <a:uFillTx/>
              <a:latin typeface="Arial"/>
            </a:endParaRPr>
          </a:p>
        </p:txBody>
      </p:sp>
      <p:sp>
        <p:nvSpPr>
          <p:cNvPr id="31" name="PlaceHolder 2"/>
          <p:cNvSpPr>
            <a:spLocks noGrp="1"/>
          </p:cNvSpPr>
          <p:nvPr>
            <p:ph/>
          </p:nvPr>
        </p:nvSpPr>
        <p:spPr>
          <a:xfrm>
            <a:off x="495000" y="1219320"/>
            <a:ext cx="8343720" cy="5232240"/>
          </a:xfrm>
          <a:prstGeom prst="rect">
            <a:avLst/>
          </a:prstGeom>
          <a:noFill/>
          <a:ln w="0">
            <a:noFill/>
          </a:ln>
        </p:spPr>
        <p:txBody>
          <a:bodyPr lIns="90360" rIns="90360" tIns="44280" bIns="44280" anchor="t">
            <a:normAutofit/>
          </a:bodyPr>
          <a:p>
            <a:pPr marL="343080" indent="-343080">
              <a:spcBef>
                <a:spcPts val="1063"/>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700" strike="noStrike" u="none">
                <a:solidFill>
                  <a:srgbClr val="000000"/>
                </a:solidFill>
                <a:effectLst/>
                <a:uFillTx/>
                <a:latin typeface="Arial"/>
              </a:rPr>
              <a:t>Rationale</a:t>
            </a:r>
            <a:endParaRPr b="0" lang="en-US" sz="1700" strike="noStrike" u="none">
              <a:solidFill>
                <a:srgbClr val="000000"/>
              </a:solidFill>
              <a:effectLst/>
              <a:uFillTx/>
              <a:latin typeface="Arial"/>
            </a:endParaRPr>
          </a:p>
          <a:p>
            <a:pPr lvl="1" marL="743040" indent="-28584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Introduces Enron as the most innovative company in Korea</a:t>
            </a:r>
            <a:endParaRPr b="0" lang="en-US" sz="1500" strike="noStrike" u="none">
              <a:solidFill>
                <a:srgbClr val="000000"/>
              </a:solidFill>
              <a:effectLst/>
              <a:uFillTx/>
              <a:latin typeface="Arial"/>
            </a:endParaRPr>
          </a:p>
          <a:p>
            <a:pPr lvl="2" marL="1085760" indent="-228600">
              <a:spcBef>
                <a:spcPts val="876"/>
              </a:spcBef>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ko-KR" sz="1400" strike="noStrike" u="none">
                <a:solidFill>
                  <a:srgbClr val="000000"/>
                </a:solidFill>
                <a:effectLst/>
                <a:uFillTx/>
                <a:latin typeface="Arial"/>
              </a:rPr>
              <a:t>First to introduce weather derivatives (if launched this year)  </a:t>
            </a:r>
            <a:endParaRPr b="0" lang="en-US" sz="1400" strike="noStrike" u="none">
              <a:solidFill>
                <a:srgbClr val="000000"/>
              </a:solidFill>
              <a:effectLst/>
              <a:uFillTx/>
              <a:latin typeface="Arial"/>
            </a:endParaRPr>
          </a:p>
          <a:p>
            <a:pPr lvl="2" marL="1085760" indent="-228600">
              <a:spcBef>
                <a:spcPts val="876"/>
              </a:spcBef>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ko-KR" sz="1400" strike="noStrike" u="none">
                <a:solidFill>
                  <a:srgbClr val="000000"/>
                </a:solidFill>
                <a:effectLst/>
                <a:uFillTx/>
                <a:latin typeface="Arial"/>
              </a:rPr>
              <a:t>The leader in real time B2B exchange</a:t>
            </a:r>
            <a:endParaRPr b="0" lang="en-US" sz="1400" strike="noStrike" u="none">
              <a:solidFill>
                <a:srgbClr val="000000"/>
              </a:solidFill>
              <a:effectLst/>
              <a:uFillTx/>
              <a:latin typeface="Arial"/>
            </a:endParaRPr>
          </a:p>
          <a:p>
            <a:pPr lvl="2" marL="1085760" indent="-228600">
              <a:spcBef>
                <a:spcPts val="876"/>
              </a:spcBef>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ko-KR" sz="1400" strike="noStrike" u="none">
                <a:solidFill>
                  <a:srgbClr val="000000"/>
                </a:solidFill>
                <a:effectLst/>
                <a:uFillTx/>
                <a:latin typeface="Arial"/>
              </a:rPr>
              <a:t>Positions Enron as an innovative trader in Korea while minimizing cultural differences and language barriers </a:t>
            </a:r>
            <a:endParaRPr b="0" lang="en-US" sz="1400" strike="noStrike" u="none">
              <a:solidFill>
                <a:srgbClr val="000000"/>
              </a:solidFill>
              <a:effectLst/>
              <a:uFillTx/>
              <a:latin typeface="Arial"/>
            </a:endParaRPr>
          </a:p>
          <a:p>
            <a:pPr lvl="1" marL="743040" indent="-28584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Capitalizes on the flourishing Korean market with limited online competition </a:t>
            </a:r>
            <a:endParaRPr b="0" lang="en-US" sz="1500" strike="noStrike" u="none">
              <a:solidFill>
                <a:srgbClr val="000000"/>
              </a:solidFill>
              <a:effectLst/>
              <a:uFillTx/>
              <a:latin typeface="Arial"/>
            </a:endParaRPr>
          </a:p>
          <a:p>
            <a:pPr lvl="2" marL="1085760" indent="-228600">
              <a:spcBef>
                <a:spcPts val="876"/>
              </a:spcBef>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ko-KR" sz="1400" strike="noStrike" u="none">
                <a:solidFill>
                  <a:srgbClr val="000000"/>
                </a:solidFill>
                <a:effectLst/>
                <a:uFillTx/>
                <a:latin typeface="Arial"/>
              </a:rPr>
              <a:t>Korean companies are receptive to new technologies and new methods of conducting business</a:t>
            </a:r>
            <a:endParaRPr b="0" lang="en-US" sz="1400" strike="noStrike" u="none">
              <a:solidFill>
                <a:srgbClr val="000000"/>
              </a:solidFill>
              <a:effectLst/>
              <a:uFillTx/>
              <a:latin typeface="Arial"/>
            </a:endParaRPr>
          </a:p>
          <a:p>
            <a:pPr lvl="2" marL="1085760" indent="-228600">
              <a:spcBef>
                <a:spcPts val="876"/>
              </a:spcBef>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ko-KR" sz="1400" strike="noStrike" u="none">
                <a:solidFill>
                  <a:srgbClr val="000000"/>
                </a:solidFill>
                <a:effectLst/>
                <a:uFillTx/>
                <a:latin typeface="Arial"/>
              </a:rPr>
              <a:t>There is an expressed willingness to trade on-line with the right price</a:t>
            </a:r>
            <a:endParaRPr b="0" lang="en-US" sz="1400" strike="noStrike" u="none">
              <a:solidFill>
                <a:srgbClr val="000000"/>
              </a:solidFill>
              <a:effectLst/>
              <a:uFillTx/>
              <a:latin typeface="Arial"/>
            </a:endParaRPr>
          </a:p>
          <a:p>
            <a:pPr lvl="2" marL="1085760" indent="-228600">
              <a:spcBef>
                <a:spcPts val="876"/>
              </a:spcBef>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ko-KR" sz="1400" strike="noStrike" u="none">
                <a:solidFill>
                  <a:srgbClr val="000000"/>
                </a:solidFill>
                <a:effectLst/>
                <a:uFillTx/>
                <a:latin typeface="Arial"/>
              </a:rPr>
              <a:t>Potential customers have responded positively to responses to EOL oil paper products </a:t>
            </a:r>
            <a:endParaRPr b="0" lang="en-US" sz="1400" strike="noStrike" u="none">
              <a:solidFill>
                <a:srgbClr val="000000"/>
              </a:solidFill>
              <a:effectLst/>
              <a:uFillTx/>
              <a:latin typeface="Arial"/>
            </a:endParaRPr>
          </a:p>
          <a:p>
            <a:pPr lvl="2" marL="1085760" indent="-228600">
              <a:spcBef>
                <a:spcPts val="876"/>
              </a:spcBef>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ko-KR" sz="1400" strike="noStrike" u="none">
                <a:solidFill>
                  <a:srgbClr val="000000"/>
                </a:solidFill>
                <a:effectLst/>
                <a:uFillTx/>
                <a:latin typeface="Arial"/>
              </a:rPr>
              <a:t>Many off-line companies have announced B2B plans, but a few are currently operational</a:t>
            </a:r>
            <a:endParaRPr b="0" lang="en-US" sz="1400" strike="noStrike" u="none">
              <a:solidFill>
                <a:srgbClr val="000000"/>
              </a:solidFill>
              <a:effectLst/>
              <a:uFillTx/>
              <a:latin typeface="Arial"/>
            </a:endParaRPr>
          </a:p>
          <a:p>
            <a:pPr lvl="1" marL="743040" indent="-28584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Requires limited incremental cost to launch</a:t>
            </a:r>
            <a:r>
              <a:rPr b="0" lang="ko-KR" sz="1500" strike="noStrike" u="none">
                <a:solidFill>
                  <a:srgbClr val="3333cc"/>
                </a:solidFill>
                <a:effectLst/>
                <a:uFillTx/>
                <a:latin typeface="Arial"/>
              </a:rPr>
              <a:t> </a:t>
            </a:r>
            <a:r>
              <a:rPr b="0" lang="ko-KR" sz="1500" strike="noStrike" u="none">
                <a:solidFill>
                  <a:srgbClr val="000000"/>
                </a:solidFill>
                <a:effectLst/>
                <a:uFillTx/>
                <a:latin typeface="Arial"/>
              </a:rPr>
              <a:t>EOL in Korea</a:t>
            </a:r>
            <a:endParaRPr b="0" lang="en-US" sz="1500" strike="noStrike" u="none">
              <a:solidFill>
                <a:srgbClr val="000000"/>
              </a:solidFill>
              <a:effectLst/>
              <a:uFillTx/>
              <a:latin typeface="Arial"/>
            </a:endParaRPr>
          </a:p>
          <a:p>
            <a:pPr lvl="2" marL="1085760" indent="-228600">
              <a:spcBef>
                <a:spcPts val="876"/>
              </a:spcBef>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ko-KR" sz="1400" strike="noStrike" u="none">
                <a:solidFill>
                  <a:srgbClr val="000000"/>
                </a:solidFill>
                <a:effectLst/>
                <a:uFillTx/>
                <a:latin typeface="Arial"/>
              </a:rPr>
              <a:t>Legal due diligence report already prepared by local legal counsel </a:t>
            </a:r>
            <a:endParaRPr b="0" lang="en-US" sz="1400" strike="noStrike" u="none">
              <a:solidFill>
                <a:srgbClr val="000000"/>
              </a:solidFill>
              <a:effectLst/>
              <a:uFillTx/>
              <a:latin typeface="Arial"/>
            </a:endParaRPr>
          </a:p>
          <a:p>
            <a:pPr lvl="2" marL="1085760" indent="-228600">
              <a:spcBef>
                <a:spcPts val="876"/>
              </a:spcBef>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ko-KR" sz="1400" strike="noStrike" u="none">
                <a:solidFill>
                  <a:srgbClr val="000000"/>
                </a:solidFill>
                <a:effectLst/>
                <a:uFillTx/>
                <a:latin typeface="Arial"/>
              </a:rPr>
              <a:t>Preparation of some translated marketing materials and limited public relations effort</a:t>
            </a:r>
            <a:endParaRPr b="0" lang="en-US" sz="1400" strike="noStrike" u="none">
              <a:solidFill>
                <a:srgbClr val="000000"/>
              </a:solidFill>
              <a:effectLst/>
              <a:uFillTx/>
              <a:latin typeface="Arial"/>
            </a:endParaRPr>
          </a:p>
        </p:txBody>
      </p:sp>
      <p:graphicFrame>
        <p:nvGraphicFramePr>
          <p:cNvPr id="32" name=""/>
          <p:cNvGraphicFramePr/>
          <p:nvPr/>
        </p:nvGraphicFramePr>
        <p:xfrm>
          <a:off x="152280" y="6248520"/>
          <a:ext cx="609840" cy="609480"/>
        </p:xfrm>
        <a:graphic>
          <a:graphicData uri="http://schemas.openxmlformats.org/presentationml/2006/ole">
            <p:oleObj r:id="rId1" spid="">
              <p:embed/>
              <p:pic>
                <p:nvPicPr>
                  <p:cNvPr id="33" name="" descr=""/>
                  <p:cNvPicPr/>
                  <p:nvPr/>
                </p:nvPicPr>
                <p:blipFill>
                  <a:blip r:embed="rId2"/>
                  <a:stretch/>
                </p:blipFill>
                <p:spPr>
                  <a:xfrm>
                    <a:off x="152280" y="6248520"/>
                    <a:ext cx="609840" cy="6094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3" name="PlaceHolder 1"/>
          <p:cNvSpPr>
            <a:spLocks noGrp="1"/>
          </p:cNvSpPr>
          <p:nvPr>
            <p:ph type="title"/>
          </p:nvPr>
        </p:nvSpPr>
        <p:spPr>
          <a:xfrm>
            <a:off x="685800" y="228240"/>
            <a:ext cx="7772400" cy="60948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Potential Customers for Weather Derivatives</a:t>
            </a:r>
            <a:endParaRPr b="1" lang="en-US" sz="2200" strike="noStrike" u="none">
              <a:solidFill>
                <a:srgbClr val="0000ff"/>
              </a:solidFill>
              <a:effectLst/>
              <a:uFillTx/>
              <a:latin typeface="Arial"/>
            </a:endParaRPr>
          </a:p>
        </p:txBody>
      </p:sp>
      <p:graphicFrame>
        <p:nvGraphicFramePr>
          <p:cNvPr id="414" name=""/>
          <p:cNvGraphicFramePr/>
          <p:nvPr/>
        </p:nvGraphicFramePr>
        <p:xfrm>
          <a:off x="0" y="860400"/>
          <a:ext cx="9067680" cy="5591160"/>
        </p:xfrm>
        <a:graphic>
          <a:graphicData uri="http://schemas.openxmlformats.org/presentationml/2006/ole">
            <p:oleObj progId="Word.Document.12" r:id="rId1" spid="">
              <p:embed/>
              <p:pic>
                <p:nvPicPr>
                  <p:cNvPr id="415" name="" descr=""/>
                  <p:cNvPicPr/>
                  <p:nvPr/>
                </p:nvPicPr>
                <p:blipFill>
                  <a:blip r:embed="rId2"/>
                  <a:stretch/>
                </p:blipFill>
                <p:spPr>
                  <a:xfrm>
                    <a:off x="0" y="860400"/>
                    <a:ext cx="9067680" cy="55911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6" name="PlaceHolder 1"/>
          <p:cNvSpPr>
            <a:spLocks noGrp="1"/>
          </p:cNvSpPr>
          <p:nvPr>
            <p:ph type="title"/>
          </p:nvPr>
        </p:nvSpPr>
        <p:spPr>
          <a:xfrm>
            <a:off x="685800" y="2282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Potential Customers for Weather Derivatives (Cont’d)</a:t>
            </a:r>
            <a:endParaRPr b="1" lang="en-US" sz="2200" strike="noStrike" u="none">
              <a:solidFill>
                <a:srgbClr val="0000ff"/>
              </a:solidFill>
              <a:effectLst/>
              <a:uFillTx/>
              <a:latin typeface="Arial"/>
            </a:endParaRPr>
          </a:p>
        </p:txBody>
      </p:sp>
      <p:graphicFrame>
        <p:nvGraphicFramePr>
          <p:cNvPr id="417" name=""/>
          <p:cNvGraphicFramePr/>
          <p:nvPr/>
        </p:nvGraphicFramePr>
        <p:xfrm>
          <a:off x="-127080" y="1066680"/>
          <a:ext cx="9436320" cy="4876920"/>
        </p:xfrm>
        <a:graphic>
          <a:graphicData uri="http://schemas.openxmlformats.org/presentationml/2006/ole">
            <p:oleObj progId="Word.Document.12" r:id="rId1" spid="">
              <p:embed/>
              <p:pic>
                <p:nvPicPr>
                  <p:cNvPr id="418" name="" descr=""/>
                  <p:cNvPicPr/>
                  <p:nvPr/>
                </p:nvPicPr>
                <p:blipFill>
                  <a:blip r:embed="rId2"/>
                  <a:stretch/>
                </p:blipFill>
                <p:spPr>
                  <a:xfrm>
                    <a:off x="-127080" y="1066680"/>
                    <a:ext cx="9436320" cy="48769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9" name="PlaceHolder 1"/>
          <p:cNvSpPr>
            <a:spLocks noGrp="1"/>
          </p:cNvSpPr>
          <p:nvPr>
            <p:ph type="title"/>
          </p:nvPr>
        </p:nvSpPr>
        <p:spPr>
          <a:xfrm>
            <a:off x="685800" y="2282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Potential Customers for Weather Derivatives (Cont’d)</a:t>
            </a:r>
            <a:endParaRPr b="1" lang="en-US" sz="2200" strike="noStrike" u="none">
              <a:solidFill>
                <a:srgbClr val="0000ff"/>
              </a:solidFill>
              <a:effectLst/>
              <a:uFillTx/>
              <a:latin typeface="Arial"/>
            </a:endParaRPr>
          </a:p>
        </p:txBody>
      </p:sp>
      <p:graphicFrame>
        <p:nvGraphicFramePr>
          <p:cNvPr id="420" name=""/>
          <p:cNvGraphicFramePr/>
          <p:nvPr/>
        </p:nvGraphicFramePr>
        <p:xfrm>
          <a:off x="2178000" y="1143000"/>
          <a:ext cx="4680000" cy="4876920"/>
        </p:xfrm>
        <a:graphic>
          <a:graphicData uri="http://schemas.openxmlformats.org/presentationml/2006/ole">
            <p:oleObj progId="Word.Document.12" r:id="rId1" spid="">
              <p:embed/>
              <p:pic>
                <p:nvPicPr>
                  <p:cNvPr id="421" name="" descr=""/>
                  <p:cNvPicPr/>
                  <p:nvPr/>
                </p:nvPicPr>
                <p:blipFill>
                  <a:blip r:embed="rId2"/>
                  <a:stretch/>
                </p:blipFill>
                <p:spPr>
                  <a:xfrm>
                    <a:off x="2178000" y="1143000"/>
                    <a:ext cx="4680000" cy="48769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2" name="PlaceHolder 1"/>
          <p:cNvSpPr>
            <a:spLocks noGrp="1"/>
          </p:cNvSpPr>
          <p:nvPr>
            <p:ph type="title"/>
          </p:nvPr>
        </p:nvSpPr>
        <p:spPr>
          <a:xfrm>
            <a:off x="685800" y="304920"/>
            <a:ext cx="7772400" cy="76176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Preliminary Customer List - Weather Products</a:t>
            </a:r>
            <a:endParaRPr b="1" lang="en-US" sz="2200" strike="noStrike" u="none">
              <a:solidFill>
                <a:srgbClr val="0000ff"/>
              </a:solidFill>
              <a:effectLst/>
              <a:uFillTx/>
              <a:latin typeface="Arial"/>
            </a:endParaRPr>
          </a:p>
        </p:txBody>
      </p:sp>
      <p:graphicFrame>
        <p:nvGraphicFramePr>
          <p:cNvPr id="423" name=""/>
          <p:cNvGraphicFramePr/>
          <p:nvPr/>
        </p:nvGraphicFramePr>
        <p:xfrm>
          <a:off x="662040" y="977760"/>
          <a:ext cx="8142120" cy="5565960"/>
        </p:xfrm>
        <a:graphic>
          <a:graphicData uri="http://schemas.openxmlformats.org/presentationml/2006/ole">
            <p:oleObj progId="Word.Document.12" r:id="rId1" spid="">
              <p:embed/>
              <p:pic>
                <p:nvPicPr>
                  <p:cNvPr id="424" name="" descr=""/>
                  <p:cNvPicPr/>
                  <p:nvPr/>
                </p:nvPicPr>
                <p:blipFill>
                  <a:blip r:embed="rId2"/>
                  <a:stretch/>
                </p:blipFill>
                <p:spPr>
                  <a:xfrm>
                    <a:off x="662040" y="977760"/>
                    <a:ext cx="8142120" cy="5565960"/>
                  </a:xfrm>
                  <a:prstGeom prst="rect">
                    <a:avLst/>
                  </a:prstGeom>
                  <a:noFill/>
                  <a:ln w="0">
                    <a:noFill/>
                  </a:ln>
                </p:spPr>
              </p:pic>
            </p:oleObj>
          </a:graphicData>
        </a:graphic>
      </p:graphicFrame>
      <p:sp>
        <p:nvSpPr>
          <p:cNvPr id="425" name=""/>
          <p:cNvSpPr/>
          <p:nvPr/>
        </p:nvSpPr>
        <p:spPr>
          <a:xfrm>
            <a:off x="947880" y="6361200"/>
            <a:ext cx="768816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Companies are categorized into three tiers upon their size and the level of possibility of trading on EnronOnline</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6" name="PlaceHolder 1"/>
          <p:cNvSpPr>
            <a:spLocks noGrp="1"/>
          </p:cNvSpPr>
          <p:nvPr>
            <p:ph type="title"/>
          </p:nvPr>
        </p:nvSpPr>
        <p:spPr>
          <a:xfrm>
            <a:off x="685800" y="228240"/>
            <a:ext cx="7772400" cy="76212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Preliminary Customer List - Nonferrous Metal Products</a:t>
            </a:r>
            <a:endParaRPr b="1" lang="en-US" sz="2200" strike="noStrike" u="none">
              <a:solidFill>
                <a:srgbClr val="0000ff"/>
              </a:solidFill>
              <a:effectLst/>
              <a:uFillTx/>
              <a:latin typeface="Arial"/>
            </a:endParaRPr>
          </a:p>
        </p:txBody>
      </p:sp>
      <p:graphicFrame>
        <p:nvGraphicFramePr>
          <p:cNvPr id="427" name=""/>
          <p:cNvGraphicFramePr/>
          <p:nvPr/>
        </p:nvGraphicFramePr>
        <p:xfrm>
          <a:off x="378000" y="789120"/>
          <a:ext cx="8759520" cy="5640120"/>
        </p:xfrm>
        <a:graphic>
          <a:graphicData uri="http://schemas.openxmlformats.org/presentationml/2006/ole">
            <p:oleObj progId="Word.Document.12" r:id="rId1" spid="">
              <p:embed/>
              <p:pic>
                <p:nvPicPr>
                  <p:cNvPr id="428" name="" descr=""/>
                  <p:cNvPicPr/>
                  <p:nvPr/>
                </p:nvPicPr>
                <p:blipFill>
                  <a:blip r:embed="rId2"/>
                  <a:stretch/>
                </p:blipFill>
                <p:spPr>
                  <a:xfrm>
                    <a:off x="378000" y="789120"/>
                    <a:ext cx="8759520" cy="5640120"/>
                  </a:xfrm>
                  <a:prstGeom prst="rect">
                    <a:avLst/>
                  </a:prstGeom>
                  <a:noFill/>
                  <a:ln w="0">
                    <a:noFill/>
                  </a:ln>
                </p:spPr>
              </p:pic>
            </p:oleObj>
          </a:graphicData>
        </a:graphic>
      </p:graphicFrame>
      <p:sp>
        <p:nvSpPr>
          <p:cNvPr id="429" name=""/>
          <p:cNvSpPr/>
          <p:nvPr/>
        </p:nvSpPr>
        <p:spPr>
          <a:xfrm>
            <a:off x="584280" y="6321600"/>
            <a:ext cx="768672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Note:  Upon integration of MG Korea, a more comprehensive list of customers to be available for metal trading on EnronOnline</a:t>
            </a:r>
            <a:br>
              <a:rPr sz="1000"/>
            </a:br>
            <a:r>
              <a:rPr b="0" lang="en-US" sz="1000" strike="noStrike" u="none">
                <a:solidFill>
                  <a:srgbClr val="000000"/>
                </a:solidFill>
                <a:effectLst/>
                <a:uFillTx/>
                <a:latin typeface="Arial"/>
              </a:rPr>
              <a:t>* Companies are categorized into three tiers upon their size and the level of possibility of trading on EnronOnline</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114120" y="342720"/>
            <a:ext cx="8915400" cy="53316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EnronOnline Korea - Overview (Cont’d)</a:t>
            </a:r>
            <a:endParaRPr b="1" lang="en-US" sz="2200" strike="noStrike" u="none">
              <a:solidFill>
                <a:srgbClr val="0000ff"/>
              </a:solidFill>
              <a:effectLst/>
              <a:uFillTx/>
              <a:latin typeface="Arial"/>
            </a:endParaRPr>
          </a:p>
        </p:txBody>
      </p:sp>
      <p:sp>
        <p:nvSpPr>
          <p:cNvPr id="35" name="PlaceHolder 2"/>
          <p:cNvSpPr>
            <a:spLocks noGrp="1"/>
          </p:cNvSpPr>
          <p:nvPr>
            <p:ph/>
          </p:nvPr>
        </p:nvSpPr>
        <p:spPr>
          <a:xfrm>
            <a:off x="457200" y="952560"/>
            <a:ext cx="8305920" cy="5410080"/>
          </a:xfrm>
          <a:prstGeom prst="rect">
            <a:avLst/>
          </a:prstGeom>
          <a:noFill/>
          <a:ln w="0">
            <a:noFill/>
          </a:ln>
        </p:spPr>
        <p:txBody>
          <a:bodyPr lIns="90360" rIns="90360" tIns="44280" bIns="44280" anchor="t">
            <a:normAutofit lnSpcReduction="9999"/>
          </a:bodyPr>
          <a:p>
            <a:pPr marL="343080" indent="-343080">
              <a:spcBef>
                <a:spcPts val="1063"/>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700" strike="noStrike" u="none">
                <a:solidFill>
                  <a:srgbClr val="000000"/>
                </a:solidFill>
                <a:effectLst/>
                <a:uFillTx/>
                <a:latin typeface="Arial"/>
              </a:rPr>
              <a:t>Initial products to be launched</a:t>
            </a:r>
            <a:endParaRPr b="0" lang="en-US" sz="1700" strike="noStrike" u="none">
              <a:solidFill>
                <a:srgbClr val="000000"/>
              </a:solidFill>
              <a:effectLst/>
              <a:uFillTx/>
              <a:latin typeface="Arial"/>
            </a:endParaRPr>
          </a:p>
          <a:p>
            <a:pPr lvl="1" marL="743040" indent="-28584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Short-term focus on financial (paper) products due to logistical constraints</a:t>
            </a:r>
            <a:endParaRPr b="0" lang="en-US" sz="1500" strike="noStrike" u="none">
              <a:solidFill>
                <a:srgbClr val="000000"/>
              </a:solidFill>
              <a:effectLst/>
              <a:uFillTx/>
              <a:latin typeface="Arial"/>
            </a:endParaRPr>
          </a:p>
          <a:p>
            <a:pPr lvl="1" marL="743040" indent="-28584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Crude oil, other oil products and weather derivatives to be launched initially</a:t>
            </a:r>
            <a:endParaRPr b="0" lang="en-US" sz="1500" strike="noStrike" u="none">
              <a:solidFill>
                <a:srgbClr val="000000"/>
              </a:solidFill>
              <a:effectLst/>
              <a:uFillTx/>
              <a:latin typeface="Arial"/>
            </a:endParaRPr>
          </a:p>
          <a:p>
            <a:pPr lvl="2" marL="1085760" indent="-228600">
              <a:spcBef>
                <a:spcPts val="876"/>
              </a:spcBef>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ko-KR" sz="1400" strike="noStrike" u="none">
                <a:solidFill>
                  <a:srgbClr val="000000"/>
                </a:solidFill>
                <a:effectLst/>
                <a:uFillTx/>
                <a:latin typeface="Arial"/>
              </a:rPr>
              <a:t>Considering EnronOnline availability and the level of interest of Korean potential customers</a:t>
            </a:r>
            <a:endParaRPr b="0" lang="en-US" sz="1400" strike="noStrike" u="none">
              <a:solidFill>
                <a:srgbClr val="000000"/>
              </a:solidFill>
              <a:effectLst/>
              <a:uFillTx/>
              <a:latin typeface="Arial"/>
            </a:endParaRPr>
          </a:p>
          <a:p>
            <a:pPr lvl="1" marL="743040" indent="-28584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Metals to be launched as soon as the integration of MG is completed</a:t>
            </a:r>
            <a:endParaRPr b="0" lang="en-US" sz="1500" strike="noStrike" u="none">
              <a:solidFill>
                <a:srgbClr val="000000"/>
              </a:solidFill>
              <a:effectLst/>
              <a:uFillTx/>
              <a:latin typeface="Arial"/>
            </a:endParaRPr>
          </a:p>
          <a:p>
            <a:pPr lvl="2" marL="1085760" indent="-228600">
              <a:spcBef>
                <a:spcPts val="876"/>
              </a:spcBef>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ko-KR" sz="1400" strike="noStrike" u="none">
                <a:solidFill>
                  <a:srgbClr val="000000"/>
                </a:solidFill>
                <a:effectLst/>
                <a:uFillTx/>
                <a:latin typeface="Arial"/>
              </a:rPr>
              <a:t>Nonferrous metal is the biggest futures item in Korea</a:t>
            </a:r>
            <a:endParaRPr b="0" lang="en-US" sz="1400" strike="noStrike" u="none">
              <a:solidFill>
                <a:srgbClr val="000000"/>
              </a:solidFill>
              <a:effectLst/>
              <a:uFillTx/>
              <a:latin typeface="Arial"/>
            </a:endParaRPr>
          </a:p>
          <a:p>
            <a:pPr lvl="2" marL="1085760" indent="-228600">
              <a:spcBef>
                <a:spcPts val="876"/>
              </a:spcBef>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ko-KR" sz="1400" strike="noStrike" u="none">
                <a:solidFill>
                  <a:srgbClr val="000000"/>
                </a:solidFill>
                <a:effectLst/>
                <a:uFillTx/>
                <a:latin typeface="Arial"/>
              </a:rPr>
              <a:t>As of YE1999, the total futures traded amount to US$30bn (75% of total overseas futures trading in terms of number of contracts)</a:t>
            </a:r>
            <a:endParaRPr b="0" lang="en-US" sz="1400" strike="noStrike" u="none">
              <a:solidFill>
                <a:srgbClr val="000000"/>
              </a:solidFill>
              <a:effectLst/>
              <a:uFillTx/>
              <a:latin typeface="Arial"/>
            </a:endParaRPr>
          </a:p>
          <a:p>
            <a:pPr marL="343080" indent="-343080">
              <a:spcBef>
                <a:spcPts val="1063"/>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700" strike="noStrike" u="none">
                <a:solidFill>
                  <a:srgbClr val="000000"/>
                </a:solidFill>
                <a:effectLst/>
                <a:uFillTx/>
                <a:latin typeface="Arial"/>
              </a:rPr>
              <a:t>Action Steps</a:t>
            </a:r>
            <a:endParaRPr b="0" lang="en-US" sz="1700" strike="noStrike" u="none">
              <a:solidFill>
                <a:srgbClr val="000000"/>
              </a:solidFill>
              <a:effectLst/>
              <a:uFillTx/>
              <a:latin typeface="Arial"/>
            </a:endParaRPr>
          </a:p>
          <a:p>
            <a:pPr lvl="1" marL="743040" indent="-28584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Finalize legal due diligence (follow-up questions for local legal counsel)</a:t>
            </a:r>
            <a:endParaRPr b="0" lang="en-US" sz="1500" strike="noStrike" u="none">
              <a:solidFill>
                <a:srgbClr val="000000"/>
              </a:solidFill>
              <a:effectLst/>
              <a:uFillTx/>
              <a:latin typeface="Arial"/>
            </a:endParaRPr>
          </a:p>
          <a:p>
            <a:pPr lvl="1" marL="743040" indent="-28584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Determine initial items to be launched (whether or not to include weather derivatives)</a:t>
            </a:r>
            <a:endParaRPr b="0" lang="en-US" sz="1500" strike="noStrike" u="none">
              <a:solidFill>
                <a:srgbClr val="000000"/>
              </a:solidFill>
              <a:effectLst/>
              <a:uFillTx/>
              <a:latin typeface="Arial"/>
            </a:endParaRPr>
          </a:p>
          <a:p>
            <a:pPr lvl="1" marL="743040" indent="-28584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Arrange presentation meetings with Bank of Korea (BOK)/ Ministry of Finance &amp; Economy (MOFE) for classification of weather derivatives as commodity derivatives</a:t>
            </a:r>
            <a:endParaRPr b="0" lang="en-US" sz="1500" strike="noStrike" u="none">
              <a:solidFill>
                <a:srgbClr val="000000"/>
              </a:solidFill>
              <a:effectLst/>
              <a:uFillTx/>
              <a:latin typeface="Arial"/>
            </a:endParaRPr>
          </a:p>
          <a:p>
            <a:pPr lvl="1" marL="743040" indent="-28584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Prepare marketing materials</a:t>
            </a:r>
            <a:endParaRPr b="0" lang="en-US" sz="1500" strike="noStrike" u="none">
              <a:solidFill>
                <a:srgbClr val="000000"/>
              </a:solidFill>
              <a:effectLst/>
              <a:uFillTx/>
              <a:latin typeface="Arial"/>
            </a:endParaRPr>
          </a:p>
          <a:p>
            <a:pPr lvl="1" marL="743040" indent="-28584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Arrange for limited press release</a:t>
            </a:r>
            <a:endParaRPr b="0" lang="en-US" sz="1500" strike="noStrike" u="none">
              <a:solidFill>
                <a:srgbClr val="000000"/>
              </a:solidFill>
              <a:effectLst/>
              <a:uFillTx/>
              <a:latin typeface="Arial"/>
            </a:endParaRPr>
          </a:p>
          <a:p>
            <a:pPr lvl="1" marL="743040" indent="-285840">
              <a:spcBef>
                <a:spcPts val="938"/>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o-KR" sz="1500" strike="noStrike" u="none">
                <a:solidFill>
                  <a:srgbClr val="000000"/>
                </a:solidFill>
                <a:effectLst/>
                <a:uFillTx/>
                <a:latin typeface="Arial"/>
              </a:rPr>
              <a:t>Contact potential customers</a:t>
            </a:r>
            <a:endParaRPr b="0" lang="en-US" sz="1500" strike="noStrike" u="none">
              <a:solidFill>
                <a:srgbClr val="000000"/>
              </a:solidFill>
              <a:effectLst/>
              <a:uFillTx/>
              <a:latin typeface="Arial"/>
            </a:endParaRPr>
          </a:p>
        </p:txBody>
      </p:sp>
      <p:graphicFrame>
        <p:nvGraphicFramePr>
          <p:cNvPr id="36" name=""/>
          <p:cNvGraphicFramePr/>
          <p:nvPr/>
        </p:nvGraphicFramePr>
        <p:xfrm>
          <a:off x="152280" y="6248520"/>
          <a:ext cx="609840" cy="609480"/>
        </p:xfrm>
        <a:graphic>
          <a:graphicData uri="http://schemas.openxmlformats.org/presentationml/2006/ole">
            <p:oleObj r:id="rId1" spid="">
              <p:embed/>
              <p:pic>
                <p:nvPicPr>
                  <p:cNvPr id="37" name="" descr=""/>
                  <p:cNvPicPr/>
                  <p:nvPr/>
                </p:nvPicPr>
                <p:blipFill>
                  <a:blip r:embed="rId2"/>
                  <a:stretch/>
                </p:blipFill>
                <p:spPr>
                  <a:xfrm>
                    <a:off x="152280" y="6248520"/>
                    <a:ext cx="609840" cy="6094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85800" y="228564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o-KR" sz="2200" strike="noStrike" u="none">
                <a:solidFill>
                  <a:srgbClr val="0000ff"/>
                </a:solidFill>
                <a:effectLst/>
                <a:uFillTx/>
                <a:latin typeface="Arial"/>
              </a:rPr>
              <a:t>2.  </a:t>
            </a:r>
            <a:r>
              <a:rPr b="1" lang="en-US" sz="2200" strike="noStrike" u="none">
                <a:solidFill>
                  <a:srgbClr val="0000ff"/>
                </a:solidFill>
                <a:effectLst/>
                <a:uFillTx/>
                <a:latin typeface="Arial"/>
              </a:rPr>
              <a:t>Market Potential</a:t>
            </a:r>
            <a:endParaRPr b="1" lang="en-US" sz="2200" strike="noStrike" u="none">
              <a:solidFill>
                <a:srgbClr val="0000ff"/>
              </a:solidFill>
              <a:effectLst/>
              <a:uFillTx/>
              <a:latin typeface="Arial"/>
            </a:endParaRPr>
          </a:p>
        </p:txBody>
      </p:sp>
      <p:sp>
        <p:nvSpPr>
          <p:cNvPr id="39" name="PlaceHolder 2"/>
          <p:cNvSpPr>
            <a:spLocks noGrp="1"/>
          </p:cNvSpPr>
          <p:nvPr>
            <p:ph type="subTitle"/>
          </p:nvPr>
        </p:nvSpPr>
        <p:spPr>
          <a:xfrm>
            <a:off x="1371600" y="3886200"/>
            <a:ext cx="6400800" cy="1752480"/>
          </a:xfrm>
          <a:prstGeom prst="rect">
            <a:avLst/>
          </a:prstGeom>
          <a:noFill/>
          <a:ln w="0">
            <a:noFill/>
          </a:ln>
        </p:spPr>
        <p:txBody>
          <a:bodyPr lIns="90360" rIns="90360" tIns="44280" bIns="4428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01160" y="330120"/>
            <a:ext cx="8915400" cy="53352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Market Potential</a:t>
            </a:r>
            <a:endParaRPr b="1" lang="en-US" sz="2200" strike="noStrike" u="none">
              <a:solidFill>
                <a:srgbClr val="0000ff"/>
              </a:solidFill>
              <a:effectLst/>
              <a:uFillTx/>
              <a:latin typeface="Arial"/>
            </a:endParaRPr>
          </a:p>
        </p:txBody>
      </p:sp>
      <p:sp>
        <p:nvSpPr>
          <p:cNvPr id="41" name="PlaceHolder 2"/>
          <p:cNvSpPr>
            <a:spLocks noGrp="1"/>
          </p:cNvSpPr>
          <p:nvPr>
            <p:ph/>
          </p:nvPr>
        </p:nvSpPr>
        <p:spPr>
          <a:xfrm>
            <a:off x="380880" y="762120"/>
            <a:ext cx="8305920" cy="5790960"/>
          </a:xfrm>
          <a:prstGeom prst="rect">
            <a:avLst/>
          </a:prstGeom>
          <a:noFill/>
          <a:ln w="0">
            <a:noFill/>
          </a:ln>
        </p:spPr>
        <p:txBody>
          <a:bodyPr lIns="90360" rIns="90360" tIns="44280" bIns="44280" anchor="t">
            <a:normAutofit lnSpcReduction="9999"/>
          </a:bodyPr>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Korea is a big market for trading activities</a:t>
            </a:r>
            <a:endParaRPr b="0" lang="en-US" sz="16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Limited natural resources</a:t>
            </a:r>
            <a:endParaRPr b="0" lang="en-US" sz="14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As of YE 1999, over US$260 bn of import and export activities</a:t>
            </a:r>
            <a:endParaRPr b="0" lang="en-US" sz="14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Many of EnronOnline traded commodities are traded offline by Korean companies</a:t>
            </a:r>
            <a:endParaRPr b="0" lang="en-US" sz="16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Items include mineral fuels, plastics, chemicals, nonferrous metals, pulp and paper</a:t>
            </a:r>
            <a:endParaRPr b="0" lang="en-US" sz="14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Due to the delay in the power and gas industry de-regulation process, EOL’s biggest items (power and gas) will not be traded immediately </a:t>
            </a:r>
            <a:endParaRPr b="0" lang="en-US" sz="14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Korean companies are becoming more sophisticated in their trading strategies</a:t>
            </a:r>
            <a:endParaRPr b="0" lang="en-US" sz="16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Growth in the futures and derivatives trading in domestic market through Korea Futures Exchange (KOFEX) as well as in the overseas commodities market </a:t>
            </a:r>
            <a:endParaRPr b="0" lang="en-US" sz="14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With growing needs for spot trading in many different oil products over the past few years, more demands for financial instruments (forwards and swaps) of oil products anticipated</a:t>
            </a:r>
            <a:endParaRPr b="0" lang="en-US" sz="16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Nonferrous metals is the biggest futures item in terms of trading volume in Korea </a:t>
            </a:r>
            <a:endParaRPr b="0" lang="en-US" sz="16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MG Korea has the major position in Korean metals market</a:t>
            </a:r>
            <a:endParaRPr b="0" lang="en-US" sz="14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EnronOnline can benefit the most from the metals products in Korea in the short run</a:t>
            </a:r>
            <a:endParaRPr b="0" lang="en-US" sz="1400" strike="noStrike" u="none">
              <a:solidFill>
                <a:srgbClr val="000000"/>
              </a:solidFill>
              <a:effectLst/>
              <a:uFillTx/>
              <a:latin typeface="Arial"/>
            </a:endParaRPr>
          </a:p>
          <a:p>
            <a:pPr marL="343080" indent="-343080">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Korean companies are becoming aware of weather related products for hedging their revenue fluctuations</a:t>
            </a:r>
            <a:endParaRPr b="0" lang="en-US" sz="1600" strike="noStrike" u="none">
              <a:solidFill>
                <a:srgbClr val="000000"/>
              </a:solidFill>
              <a:effectLst/>
              <a:uFillTx/>
              <a:latin typeface="Arial"/>
            </a:endParaRPr>
          </a:p>
          <a:p>
            <a:pPr lvl="1" marL="743040" indent="-285840">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Introduction of weather insurance products in early 1999</a:t>
            </a:r>
            <a:endParaRPr b="0" lang="en-US" sz="1400" strike="noStrike" u="none">
              <a:solidFill>
                <a:srgbClr val="000000"/>
              </a:solidFill>
              <a:effectLst/>
              <a:uFillTx/>
              <a:latin typeface="Arial"/>
            </a:endParaRPr>
          </a:p>
        </p:txBody>
      </p:sp>
      <p:graphicFrame>
        <p:nvGraphicFramePr>
          <p:cNvPr id="42" name=""/>
          <p:cNvGraphicFramePr/>
          <p:nvPr/>
        </p:nvGraphicFramePr>
        <p:xfrm>
          <a:off x="152280" y="6248520"/>
          <a:ext cx="609840" cy="609480"/>
        </p:xfrm>
        <a:graphic>
          <a:graphicData uri="http://schemas.openxmlformats.org/presentationml/2006/ole">
            <p:oleObj r:id="rId1" spid="">
              <p:embed/>
              <p:pic>
                <p:nvPicPr>
                  <p:cNvPr id="43" name="" descr=""/>
                  <p:cNvPicPr/>
                  <p:nvPr/>
                </p:nvPicPr>
                <p:blipFill>
                  <a:blip r:embed="rId2"/>
                  <a:stretch/>
                </p:blipFill>
                <p:spPr>
                  <a:xfrm>
                    <a:off x="152280" y="6248520"/>
                    <a:ext cx="609840" cy="6094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406080"/>
            <a:ext cx="7772400" cy="6858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Trading Activities by Korean Companies </a:t>
            </a:r>
            <a:endParaRPr b="1" lang="en-US" sz="2200" strike="noStrike" u="none">
              <a:solidFill>
                <a:srgbClr val="0000ff"/>
              </a:solidFill>
              <a:effectLst/>
              <a:uFillTx/>
              <a:latin typeface="Arial"/>
            </a:endParaRPr>
          </a:p>
        </p:txBody>
      </p:sp>
      <p:sp>
        <p:nvSpPr>
          <p:cNvPr id="45" name=""/>
          <p:cNvSpPr/>
          <p:nvPr/>
        </p:nvSpPr>
        <p:spPr>
          <a:xfrm>
            <a:off x="5029200" y="1371600"/>
            <a:ext cx="3809880" cy="4495680"/>
          </a:xfrm>
          <a:prstGeom prst="rect">
            <a:avLst/>
          </a:prstGeom>
          <a:noFill/>
          <a:ln w="0">
            <a:noFill/>
          </a:ln>
        </p:spPr>
        <p:style>
          <a:lnRef idx="0"/>
          <a:fillRef idx="0"/>
          <a:effectRef idx="0"/>
          <a:fontRef idx="minor"/>
        </p:style>
        <p:txBody>
          <a:bodyPr lIns="90360" rIns="90360" tIns="44280" bIns="44280" anchor="t">
            <a:normAutofit/>
          </a:bodyPr>
          <a:p>
            <a:pPr marL="343080" indent="-343080">
              <a:lnSpc>
                <a:spcPct val="100000"/>
              </a:lnSpc>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As of year-end 1999, there have been considerable trading activities, amounting to more than US$260 bn</a:t>
            </a:r>
            <a:endParaRPr b="0" lang="en-US" sz="1600" strike="noStrike" u="none">
              <a:solidFill>
                <a:srgbClr val="000000"/>
              </a:solidFill>
              <a:effectLst/>
              <a:uFillTx/>
              <a:latin typeface="Times New Roman"/>
            </a:endParaRPr>
          </a:p>
          <a:p>
            <a:pPr lvl="1" marL="743040" indent="-28584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Steady growth with a 5 year CAGR of 6% </a:t>
            </a:r>
            <a:endParaRPr b="0" lang="en-US" sz="1400" strike="noStrike" u="none">
              <a:solidFill>
                <a:srgbClr val="000000"/>
              </a:solidFill>
              <a:effectLst/>
              <a:uFillTx/>
              <a:latin typeface="Times New Roman"/>
            </a:endParaRPr>
          </a:p>
          <a:p>
            <a:pPr lvl="1" marL="743040" indent="-28584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Electrical equipment/ appliances/ parts are the biggest trading items for Korean companies</a:t>
            </a:r>
            <a:endParaRPr b="0" lang="en-US" sz="1400" strike="noStrike" u="none">
              <a:solidFill>
                <a:srgbClr val="000000"/>
              </a:solidFill>
              <a:effectLst/>
              <a:uFillTx/>
              <a:latin typeface="Times New Roman"/>
            </a:endParaRPr>
          </a:p>
          <a:p>
            <a:pPr marL="343080" indent="-343080">
              <a:lnSpc>
                <a:spcPct val="100000"/>
              </a:lnSpc>
              <a:spcBef>
                <a:spcPts val="100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Many EnronOnline traded products are traded off-line by Korean companies </a:t>
            </a:r>
            <a:endParaRPr b="0" lang="en-US" sz="1600" strike="noStrike" u="none">
              <a:solidFill>
                <a:srgbClr val="000000"/>
              </a:solidFill>
              <a:effectLst/>
              <a:uFillTx/>
              <a:latin typeface="Times New Roman"/>
            </a:endParaRPr>
          </a:p>
          <a:p>
            <a:pPr lvl="1" marL="743040" indent="-28584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Items include crude oil, refined oil, LPG, plastics, chemicals, nonferrous metals, pulp and paper</a:t>
            </a:r>
            <a:endParaRPr b="0" lang="en-US" sz="1400" strike="noStrike" u="none">
              <a:solidFill>
                <a:srgbClr val="000000"/>
              </a:solidFill>
              <a:effectLst/>
              <a:uFillTx/>
              <a:latin typeface="Times New Roman"/>
            </a:endParaRPr>
          </a:p>
          <a:p>
            <a:pPr lvl="1" marL="743040" indent="-285840">
              <a:lnSpc>
                <a:spcPct val="100000"/>
              </a:lnSpc>
              <a:spcBef>
                <a:spcPts val="87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Online market potential for these items in the future</a:t>
            </a:r>
            <a:endParaRPr b="0" lang="en-US" sz="1400" strike="noStrike" u="none">
              <a:solidFill>
                <a:srgbClr val="000000"/>
              </a:solidFill>
              <a:effectLst/>
              <a:uFillTx/>
              <a:latin typeface="Times New Roman"/>
            </a:endParaRPr>
          </a:p>
        </p:txBody>
      </p:sp>
      <p:grpSp>
        <p:nvGrpSpPr>
          <p:cNvPr id="46" name=""/>
          <p:cNvGrpSpPr/>
          <p:nvPr/>
        </p:nvGrpSpPr>
        <p:grpSpPr>
          <a:xfrm>
            <a:off x="406440" y="1295280"/>
            <a:ext cx="4571640" cy="4495680"/>
            <a:chOff x="406440" y="1295280"/>
            <a:chExt cx="4571640" cy="4495680"/>
          </a:xfrm>
        </p:grpSpPr>
        <p:sp>
          <p:nvSpPr>
            <p:cNvPr id="47" name=""/>
            <p:cNvSpPr/>
            <p:nvPr/>
          </p:nvSpPr>
          <p:spPr>
            <a:xfrm>
              <a:off x="406440" y="1295280"/>
              <a:ext cx="4571640" cy="4495680"/>
            </a:xfrm>
            <a:prstGeom prst="rect">
              <a:avLst/>
            </a:prstGeom>
            <a:solidFill>
              <a:srgbClr val="ffffcc"/>
            </a:solidFill>
            <a:ln w="12600">
              <a:solidFill>
                <a:srgbClr val="96969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2019960" y="1295280"/>
              <a:ext cx="2599560" cy="26172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o-KR" sz="1100" strike="noStrike" u="none">
                  <a:solidFill>
                    <a:srgbClr val="000000"/>
                  </a:solidFill>
                  <a:effectLst/>
                  <a:uFillTx/>
                  <a:latin typeface="Arial"/>
                </a:rPr>
                <a:t>(</a:t>
              </a:r>
              <a:r>
                <a:rPr b="1" lang="en-US" sz="1100" strike="noStrike" u="none">
                  <a:solidFill>
                    <a:srgbClr val="000000"/>
                  </a:solidFill>
                  <a:effectLst/>
                  <a:uFillTx/>
                  <a:latin typeface="Arial"/>
                </a:rPr>
                <a:t>in US$ bn)</a:t>
              </a:r>
              <a:endParaRPr b="0" lang="en-US" sz="1100" strike="noStrike" u="none">
                <a:solidFill>
                  <a:srgbClr val="000000"/>
                </a:solidFill>
                <a:effectLst/>
                <a:uFillTx/>
                <a:latin typeface="Times New Roman"/>
              </a:endParaRPr>
            </a:p>
          </p:txBody>
        </p:sp>
        <p:graphicFrame>
          <p:nvGraphicFramePr>
            <p:cNvPr id="49" name=""/>
            <p:cNvGraphicFramePr/>
            <p:nvPr/>
          </p:nvGraphicFramePr>
          <p:xfrm>
            <a:off x="600480" y="1693800"/>
            <a:ext cx="4190760" cy="3897720"/>
          </p:xfrm>
          <a:graphic>
            <a:graphicData uri="http://schemas.openxmlformats.org/presentationml/2006/ole">
              <p:oleObj progId="Excel.Sheet.12" r:id="rId1" spid="">
                <p:embed/>
                <p:pic>
                  <p:nvPicPr>
                    <p:cNvPr id="50" name="" descr=""/>
                    <p:cNvPicPr/>
                    <p:nvPr/>
                  </p:nvPicPr>
                  <p:blipFill>
                    <a:blip r:embed="rId2"/>
                    <a:stretch/>
                  </p:blipFill>
                  <p:spPr>
                    <a:xfrm>
                      <a:off x="600480" y="1693800"/>
                      <a:ext cx="4190760" cy="3897720"/>
                    </a:xfrm>
                    <a:prstGeom prst="rect">
                      <a:avLst/>
                    </a:prstGeom>
                    <a:noFill/>
                    <a:ln w="0">
                      <a:noFill/>
                    </a:ln>
                  </p:spPr>
                </p:pic>
              </p:oleObj>
            </a:graphicData>
          </a:graphic>
        </p:graphicFrame>
        <p:sp>
          <p:nvSpPr>
            <p:cNvPr id="51" name=""/>
            <p:cNvSpPr/>
            <p:nvPr/>
          </p:nvSpPr>
          <p:spPr>
            <a:xfrm>
              <a:off x="854280" y="1295280"/>
              <a:ext cx="2599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As of year-end 1999</a:t>
              </a:r>
              <a:endParaRPr b="0" lang="en-US" sz="1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
          <p:cNvSpPr/>
          <p:nvPr/>
        </p:nvSpPr>
        <p:spPr>
          <a:xfrm>
            <a:off x="177840" y="1168560"/>
            <a:ext cx="8800920" cy="4876560"/>
          </a:xfrm>
          <a:prstGeom prst="rect">
            <a:avLst/>
          </a:prstGeom>
          <a:solidFill>
            <a:srgbClr val="ffffcc"/>
          </a:solidFill>
          <a:ln w="12600">
            <a:solidFill>
              <a:srgbClr val="96969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53" name=""/>
          <p:cNvGraphicFramePr/>
          <p:nvPr/>
        </p:nvGraphicFramePr>
        <p:xfrm>
          <a:off x="291960" y="1270080"/>
          <a:ext cx="8686800" cy="4825800"/>
        </p:xfrm>
        <a:graphic>
          <a:graphicData uri="http://schemas.openxmlformats.org/presentationml/2006/ole">
            <p:oleObj progId="Word.Document.12" r:id="rId1" spid="">
              <p:embed/>
              <p:pic>
                <p:nvPicPr>
                  <p:cNvPr id="54" name="" descr=""/>
                  <p:cNvPicPr/>
                  <p:nvPr/>
                </p:nvPicPr>
                <p:blipFill>
                  <a:blip r:embed="rId2"/>
                  <a:stretch/>
                </p:blipFill>
                <p:spPr>
                  <a:xfrm>
                    <a:off x="291960" y="1270080"/>
                    <a:ext cx="8686800" cy="4825800"/>
                  </a:xfrm>
                  <a:prstGeom prst="rect">
                    <a:avLst/>
                  </a:prstGeom>
                  <a:noFill/>
                  <a:ln w="0">
                    <a:noFill/>
                  </a:ln>
                </p:spPr>
              </p:pic>
            </p:oleObj>
          </a:graphicData>
        </a:graphic>
      </p:graphicFrame>
      <p:sp>
        <p:nvSpPr>
          <p:cNvPr id="55" name="PlaceHolder 1"/>
          <p:cNvSpPr>
            <a:spLocks noGrp="1"/>
          </p:cNvSpPr>
          <p:nvPr>
            <p:ph type="title"/>
          </p:nvPr>
        </p:nvSpPr>
        <p:spPr>
          <a:xfrm>
            <a:off x="685800" y="520560"/>
            <a:ext cx="7772400" cy="53352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ff"/>
                </a:solidFill>
                <a:effectLst/>
                <a:uFillTx/>
                <a:latin typeface="Arial"/>
              </a:rPr>
              <a:t>Potential for EnronOnline Products in Korean Market</a:t>
            </a:r>
            <a:endParaRPr b="1" lang="en-US" sz="2200" strike="noStrike" u="none">
              <a:solidFill>
                <a:srgbClr val="0000ff"/>
              </a:solidFill>
              <a:effectLst/>
              <a:uFillTx/>
              <a:latin typeface="Arial"/>
            </a:endParaRPr>
          </a:p>
        </p:txBody>
      </p:sp>
      <p:sp>
        <p:nvSpPr>
          <p:cNvPr id="56" name=""/>
          <p:cNvSpPr/>
          <p:nvPr/>
        </p:nvSpPr>
        <p:spPr>
          <a:xfrm>
            <a:off x="609480" y="6324480"/>
            <a:ext cx="6629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o-KR" sz="900" strike="noStrike" u="none" baseline="30000">
                <a:solidFill>
                  <a:srgbClr val="000000"/>
                </a:solidFill>
                <a:effectLst/>
                <a:uFillTx/>
                <a:latin typeface="Arial"/>
              </a:rPr>
              <a:t>1</a:t>
            </a:r>
            <a:r>
              <a:rPr b="0" lang="ko-KR" sz="900" strike="noStrike" u="none">
                <a:solidFill>
                  <a:srgbClr val="000000"/>
                </a:solidFill>
                <a:effectLst/>
                <a:uFillTx/>
                <a:latin typeface="Arial"/>
              </a:rPr>
              <a:t> </a:t>
            </a:r>
            <a:r>
              <a:rPr b="0" lang="en-US" sz="900" strike="noStrike" u="none">
                <a:solidFill>
                  <a:srgbClr val="000000"/>
                </a:solidFill>
                <a:effectLst/>
                <a:uFillTx/>
                <a:latin typeface="Arial"/>
              </a:rPr>
              <a:t>Korea National Oil Corporation</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43881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1998-02-23T12:05:06Z</dcterms:created>
  <dc:creator>gkrause</dc:creator>
  <dc:description/>
  <dc:language>en-US</dc:language>
  <cp:lastModifiedBy>EI</cp:lastModifiedBy>
  <cp:lastPrinted>2000-08-17T05:42:16Z</cp:lastPrinted>
  <dcterms:modified xsi:type="dcterms:W3CDTF">2000-08-22T23:42:04Z</dcterms:modified>
  <cp:revision>498</cp:revision>
  <dc:subject/>
  <dc:title>Enron International</dc:title>
</cp:coreProperties>
</file>