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gif" ContentType="image/gif"/>
  <Override PartName="/ppt/media/image7.png" ContentType="image/png"/>
  <Override PartName="/ppt/media/image8.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2.bin" ContentType="application/vnd.openxmlformats-officedocument.oleObjec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Lst>
  <p:sldSz cx="9144000" cy="6858000"/>
  <p:notesSz cx="7034213" cy="91948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 name=""/>
          <p:cNvSpPr/>
          <p:nvPr/>
        </p:nvSpPr>
        <p:spPr>
          <a:xfrm>
            <a:off x="0" y="0"/>
            <a:ext cx="7034400" cy="91944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3" name="PlaceHolder 1"/>
          <p:cNvSpPr>
            <a:spLocks noGrp="1"/>
          </p:cNvSpPr>
          <p:nvPr>
            <p:ph type="hdr"/>
          </p:nvPr>
        </p:nvSpPr>
        <p:spPr>
          <a:xfrm>
            <a:off x="-360" y="0"/>
            <a:ext cx="3087720" cy="455760"/>
          </a:xfrm>
          <a:prstGeom prst="rect">
            <a:avLst/>
          </a:prstGeom>
          <a:noFill/>
          <a:ln w="0">
            <a:noFill/>
          </a:ln>
        </p:spPr>
        <p:txBody>
          <a:bodyPr lIns="91800" rIns="91800" tIns="46080" bIns="46080" anchor="t">
            <a:noAutofit/>
          </a:bodyPr>
          <a:p>
            <a:pPr indent="0">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4" name="PlaceHolder 2"/>
          <p:cNvSpPr>
            <a:spLocks noGrp="1"/>
          </p:cNvSpPr>
          <p:nvPr>
            <p:ph type="dt" idx="4"/>
          </p:nvPr>
        </p:nvSpPr>
        <p:spPr>
          <a:xfrm>
            <a:off x="4014360" y="0"/>
            <a:ext cx="3008520" cy="455760"/>
          </a:xfrm>
          <a:prstGeom prst="rect">
            <a:avLst/>
          </a:prstGeom>
          <a:noFill/>
          <a:ln w="0">
            <a:noFill/>
          </a:ln>
        </p:spPr>
        <p:txBody>
          <a:bodyPr lIns="91800" rIns="91800" tIns="46080" bIns="46080" anchor="t">
            <a:noAutofit/>
          </a:bodyPr>
          <a:lstStyle>
            <a:lvl1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defRPr b="0" lang="en-US" sz="1200" strike="noStrike" u="none">
                <a:solidFill>
                  <a:srgbClr val="000000"/>
                </a:solidFill>
                <a:effectLst/>
                <a:uFillTx/>
                <a:latin typeface="Times New Roman"/>
              </a:defRPr>
            </a:lvl1pPr>
          </a:lstStyle>
          <a:p>
            <a: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5" name="PlaceHolder 3"/>
          <p:cNvSpPr>
            <a:spLocks noGrp="1"/>
          </p:cNvSpPr>
          <p:nvPr>
            <p:ph type="sldImg"/>
          </p:nvPr>
        </p:nvSpPr>
        <p:spPr>
          <a:xfrm>
            <a:off x="1182600" y="680760"/>
            <a:ext cx="4654800" cy="349092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6" name="PlaceHolder 4"/>
          <p:cNvSpPr>
            <a:spLocks noGrp="1"/>
          </p:cNvSpPr>
          <p:nvPr>
            <p:ph type="body"/>
          </p:nvPr>
        </p:nvSpPr>
        <p:spPr>
          <a:xfrm>
            <a:off x="925200" y="4402080"/>
            <a:ext cx="5172120" cy="4098960"/>
          </a:xfrm>
          <a:prstGeom prst="rect">
            <a:avLst/>
          </a:prstGeom>
          <a:noFill/>
          <a:ln w="0">
            <a:noFill/>
          </a:ln>
        </p:spPr>
        <p:txBody>
          <a:bodyPr lIns="91800" rIns="918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7" name="PlaceHolder 5"/>
          <p:cNvSpPr>
            <a:spLocks noGrp="1"/>
          </p:cNvSpPr>
          <p:nvPr>
            <p:ph type="ftr" idx="5"/>
          </p:nvPr>
        </p:nvSpPr>
        <p:spPr>
          <a:xfrm>
            <a:off x="-360" y="8726400"/>
            <a:ext cx="3087720" cy="455760"/>
          </a:xfrm>
          <a:prstGeom prst="rect">
            <a:avLst/>
          </a:prstGeom>
          <a:noFill/>
          <a:ln w="0">
            <a:noFill/>
          </a:ln>
        </p:spPr>
        <p:txBody>
          <a:bodyPr lIns="91800" rIns="91800" tIns="46080" bIns="46080" anchor="b">
            <a:noAutofit/>
          </a:bodyPr>
          <a:lstStyle>
            <a:lvl1pPr indent="0">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defRPr b="0" lang="en-US" sz="1200" strike="noStrike" u="none">
                <a:solidFill>
                  <a:srgbClr val="000000"/>
                </a:solidFill>
                <a:effectLst/>
                <a:uFillTx/>
                <a:latin typeface="Times New Roman"/>
              </a:defRPr>
            </a:lvl1pPr>
          </a:lstStyle>
          <a:p>
            <a:pPr indent="0">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8" name="PlaceHolder 6"/>
          <p:cNvSpPr>
            <a:spLocks noGrp="1"/>
          </p:cNvSpPr>
          <p:nvPr>
            <p:ph type="sldNum" idx="6"/>
          </p:nvPr>
        </p:nvSpPr>
        <p:spPr>
          <a:xfrm>
            <a:off x="4014360" y="8726400"/>
            <a:ext cx="3008520" cy="455760"/>
          </a:xfrm>
          <a:prstGeom prst="rect">
            <a:avLst/>
          </a:prstGeom>
          <a:noFill/>
          <a:ln w="0">
            <a:noFill/>
          </a:ln>
        </p:spPr>
        <p:txBody>
          <a:bodyPr lIns="91800" rIns="91800" tIns="46080" bIns="46080" anchor="b">
            <a:noAutofit/>
          </a:bodyPr>
          <a:lstStyle>
            <a:lvl1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defRPr b="0" lang="en-US" sz="1200" strike="noStrike" u="none">
                <a:solidFill>
                  <a:srgbClr val="000000"/>
                </a:solidFill>
                <a:effectLst/>
                <a:uFillTx/>
                <a:latin typeface="Times New Roman"/>
              </a:defRPr>
            </a:lvl1pPr>
          </a:lstStyle>
          <a:p>
            <a: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fld id="{1C1A7075-A82D-44CB-9127-5F741F7A827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 name="PlaceHolder 1"/>
          <p:cNvSpPr>
            <a:spLocks noGrp="1"/>
          </p:cNvSpPr>
          <p:nvPr>
            <p:ph type="sldImg"/>
          </p:nvPr>
        </p:nvSpPr>
        <p:spPr>
          <a:xfrm>
            <a:off x="1184400" y="682560"/>
            <a:ext cx="4654440" cy="3490920"/>
          </a:xfrm>
          <a:prstGeom prst="rect">
            <a:avLst/>
          </a:prstGeom>
          <a:ln w="0">
            <a:noFill/>
          </a:ln>
        </p:spPr>
      </p:sp>
      <p:sp>
        <p:nvSpPr>
          <p:cNvPr id="52" name="PlaceHolder 2"/>
          <p:cNvSpPr>
            <a:spLocks noGrp="1"/>
          </p:cNvSpPr>
          <p:nvPr>
            <p:ph type="body"/>
          </p:nvPr>
        </p:nvSpPr>
        <p:spPr>
          <a:xfrm>
            <a:off x="925200" y="4402080"/>
            <a:ext cx="5172120" cy="409752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Drive the Message: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…SHOW MOTIVATION, DESIRE, CONFIDENCE, AND THE WILLIINGNESS TO THROW ALL OUT ON THE LINE; READY TO ASSUME THE RISKS….</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A5FCEB28-07BE-44D5-B8D1-6653D519612D}"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FA64744A-C732-4B85-8635-4A27D568FAF2}"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1"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578DE6AB-F754-4981-9FD5-D6D00ECEECD6}"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cc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96D99B8-EC81-4FF1-B8CC-46393B7ABF04}"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2" name="PlaceHolder 3"/>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3" name="PlaceHolder 4"/>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BBC551D-E6D2-4A62-BB39-058BA39ED3BD}"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4" name=""/>
          <p:cNvSpPr/>
          <p:nvPr/>
        </p:nvSpPr>
        <p:spPr>
          <a:xfrm>
            <a:off x="0" y="0"/>
            <a:ext cx="9144000" cy="6858000"/>
          </a:xfrm>
          <a:prstGeom prst="rect">
            <a:avLst/>
          </a:prstGeom>
          <a:gradFill rotWithShape="0">
            <a:gsLst>
              <a:gs pos="0">
                <a:srgbClr val="ffffcc"/>
              </a:gs>
              <a:gs pos="100000">
                <a:srgbClr val="cccc99"/>
              </a:gs>
            </a:gsLst>
            <a:lin ang="13500000"/>
          </a:gradFill>
          <a:ln w="9360">
            <a:solidFill>
              <a:srgbClr val="000000"/>
            </a:solidFill>
            <a:miter/>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5" name="bars" descr=""/>
          <p:cNvPicPr/>
          <p:nvPr/>
        </p:nvPicPr>
        <p:blipFill>
          <a:blip r:embed="rId2"/>
          <a:stretch/>
        </p:blipFill>
        <p:spPr>
          <a:xfrm>
            <a:off x="0" y="0"/>
            <a:ext cx="9144000" cy="855720"/>
          </a:xfrm>
          <a:prstGeom prst="rect">
            <a:avLst/>
          </a:prstGeom>
          <a:noFill/>
          <a:ln w="0">
            <a:noFill/>
          </a:ln>
        </p:spPr>
      </p:pic>
      <p:pic>
        <p:nvPicPr>
          <p:cNvPr id="6" name="HS_HOR42" descr=""/>
          <p:cNvPicPr/>
          <p:nvPr/>
        </p:nvPicPr>
        <p:blipFill>
          <a:blip r:embed="rId3"/>
          <a:stretch/>
        </p:blipFill>
        <p:spPr>
          <a:xfrm>
            <a:off x="76320" y="223920"/>
            <a:ext cx="2209680" cy="461880"/>
          </a:xfrm>
          <a:prstGeom prst="rect">
            <a:avLst/>
          </a:prstGeom>
          <a:noFill/>
          <a:ln w="0">
            <a:noFill/>
          </a:ln>
        </p:spPr>
      </p:pic>
      <p:sp>
        <p:nvSpPr>
          <p:cNvPr id="7"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image" Target="../media/image1.png"/><Relationship Id="rId4" Type="http://schemas.openxmlformats.org/officeDocument/2006/relationships/image" Target="../media/image4.png"/><Relationship Id="rId5" Type="http://schemas.openxmlformats.org/officeDocument/2006/relationships/oleObject" Target="../embeddings/oleObject2.bin"/><Relationship Id="rId6" Type="http://schemas.openxmlformats.org/officeDocument/2006/relationships/image" Target="../media/image5.png"/><Relationship Id="rId7" Type="http://schemas.openxmlformats.org/officeDocument/2006/relationships/slideLayout" Target="../slideLayouts/slideLayout3.xml"/><Relationship Id="rId8"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6.gif"/><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6.gif"/><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ccff"/>
        </a:solidFill>
      </p:bgPr>
    </p:bg>
    <p:spTree>
      <p:nvGrpSpPr>
        <p:cNvPr id="1" name=""/>
        <p:cNvGrpSpPr/>
        <p:nvPr/>
      </p:nvGrpSpPr>
      <p:grpSpPr>
        <a:xfrm>
          <a:off x="0" y="0"/>
          <a:ext cx="0" cy="0"/>
          <a:chOff x="0" y="0"/>
          <a:chExt cx="0" cy="0"/>
        </a:xfrm>
      </p:grpSpPr>
      <p:graphicFrame>
        <p:nvGraphicFramePr>
          <p:cNvPr id="19" name=""/>
          <p:cNvGraphicFramePr/>
          <p:nvPr/>
        </p:nvGraphicFramePr>
        <p:xfrm>
          <a:off x="0" y="1143000"/>
          <a:ext cx="9144000" cy="4591080"/>
        </p:xfrm>
        <a:graphic>
          <a:graphicData uri="http://schemas.openxmlformats.org/presentationml/2006/ole">
            <p:oleObj r:id="rId1" spid="">
              <p:embed/>
              <p:pic>
                <p:nvPicPr>
                  <p:cNvPr id="20" name="" descr=""/>
                  <p:cNvPicPr/>
                  <p:nvPr/>
                </p:nvPicPr>
                <p:blipFill>
                  <a:blip r:embed="rId2"/>
                  <a:stretch/>
                </p:blipFill>
                <p:spPr>
                  <a:xfrm>
                    <a:off x="0" y="1143000"/>
                    <a:ext cx="9144000" cy="4591080"/>
                  </a:xfrm>
                  <a:prstGeom prst="rect">
                    <a:avLst/>
                  </a:prstGeom>
                  <a:noFill/>
                  <a:ln w="0">
                    <a:noFill/>
                  </a:ln>
                </p:spPr>
              </p:pic>
            </p:oleObj>
          </a:graphicData>
        </a:graphic>
      </p:graphicFrame>
      <p:pic>
        <p:nvPicPr>
          <p:cNvPr id="21" name="bars" descr=""/>
          <p:cNvPicPr/>
          <p:nvPr/>
        </p:nvPicPr>
        <p:blipFill>
          <a:blip r:embed="rId3"/>
          <a:stretch/>
        </p:blipFill>
        <p:spPr>
          <a:xfrm>
            <a:off x="0" y="0"/>
            <a:ext cx="9144000" cy="1143000"/>
          </a:xfrm>
          <a:prstGeom prst="rect">
            <a:avLst/>
          </a:prstGeom>
          <a:noFill/>
          <a:ln w="0">
            <a:noFill/>
          </a:ln>
        </p:spPr>
      </p:pic>
      <p:pic>
        <p:nvPicPr>
          <p:cNvPr id="22" name="bars2" descr=""/>
          <p:cNvPicPr/>
          <p:nvPr/>
        </p:nvPicPr>
        <p:blipFill>
          <a:blip r:embed="rId4"/>
          <a:stretch/>
        </p:blipFill>
        <p:spPr>
          <a:xfrm>
            <a:off x="0" y="5715000"/>
            <a:ext cx="9144000" cy="1143000"/>
          </a:xfrm>
          <a:prstGeom prst="rect">
            <a:avLst/>
          </a:prstGeom>
          <a:noFill/>
          <a:ln w="0">
            <a:noFill/>
          </a:ln>
        </p:spPr>
      </p:pic>
      <p:sp>
        <p:nvSpPr>
          <p:cNvPr id="23" name=""/>
          <p:cNvSpPr/>
          <p:nvPr/>
        </p:nvSpPr>
        <p:spPr>
          <a:xfrm>
            <a:off x="1676520" y="4876920"/>
            <a:ext cx="591804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Global Expansion Joint Venture Proposal</a:t>
            </a:r>
            <a:endParaRPr b="0" lang="en-US" sz="2400" strike="noStrike" u="none">
              <a:solidFill>
                <a:srgbClr val="000000"/>
              </a:solidFill>
              <a:effectLst/>
              <a:uFillTx/>
              <a:latin typeface="Times New Roman"/>
            </a:endParaRPr>
          </a:p>
        </p:txBody>
      </p:sp>
      <p:sp>
        <p:nvSpPr>
          <p:cNvPr id="24" name="PlaceHolder 1"/>
          <p:cNvSpPr>
            <a:spLocks noGrp="1"/>
          </p:cNvSpPr>
          <p:nvPr>
            <p:ph type="subTitle"/>
          </p:nvPr>
        </p:nvSpPr>
        <p:spPr>
          <a:xfrm>
            <a:off x="6933960" y="6095880"/>
            <a:ext cx="1904760" cy="533520"/>
          </a:xfrm>
          <a:prstGeom prst="rect">
            <a:avLst/>
          </a:prstGeom>
          <a:noFill/>
          <a:ln w="0">
            <a:noFill/>
          </a:ln>
        </p:spPr>
        <p:txBody>
          <a:bodyPr lIns="90000" rIns="90000" tIns="46800" bIns="46800" anchor="t">
            <a:noAutofit/>
          </a:bodyPr>
          <a:p>
            <a:pPr algn="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p:txBody>
      </p:sp>
      <p:graphicFrame>
        <p:nvGraphicFramePr>
          <p:cNvPr id="25" name=""/>
          <p:cNvGraphicFramePr/>
          <p:nvPr/>
        </p:nvGraphicFramePr>
        <p:xfrm>
          <a:off x="838080" y="2971800"/>
          <a:ext cx="2895840" cy="762120"/>
        </p:xfrm>
        <a:graphic>
          <a:graphicData uri="http://schemas.openxmlformats.org/presentationml/2006/ole">
            <p:oleObj r:id="rId5" spid="">
              <p:embed/>
              <p:pic>
                <p:nvPicPr>
                  <p:cNvPr id="26" name="" descr=""/>
                  <p:cNvPicPr/>
                  <p:nvPr/>
                </p:nvPicPr>
                <p:blipFill>
                  <a:blip r:embed="rId6"/>
                  <a:stretch/>
                </p:blipFill>
                <p:spPr>
                  <a:xfrm>
                    <a:off x="838080" y="2971800"/>
                    <a:ext cx="2895840" cy="762120"/>
                  </a:xfrm>
                  <a:prstGeom prst="rect">
                    <a:avLst/>
                  </a:prstGeom>
                  <a:noFill/>
                  <a:ln w="0">
                    <a:noFill/>
                  </a:ln>
                </p:spPr>
              </p:pic>
            </p:oleObj>
          </a:graphicData>
        </a:graphic>
      </p:graphicFrame>
      <p:sp>
        <p:nvSpPr>
          <p:cNvPr id="27" name=""/>
          <p:cNvSpPr/>
          <p:nvPr/>
        </p:nvSpPr>
        <p:spPr>
          <a:xfrm>
            <a:off x="4014720" y="2957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ccff"/>
        </a:solidFill>
      </p:bgPr>
    </p:bg>
    <p:spTree>
      <p:nvGrpSpPr>
        <p:cNvPr id="1" name=""/>
        <p:cNvGrpSpPr/>
        <p:nvPr/>
      </p:nvGrpSpPr>
      <p:grpSpPr>
        <a:xfrm>
          <a:off x="0" y="0"/>
          <a:ext cx="0" cy="0"/>
          <a:chOff x="0" y="0"/>
          <a:chExt cx="0" cy="0"/>
        </a:xfrm>
      </p:grpSpPr>
      <p:sp>
        <p:nvSpPr>
          <p:cNvPr id="48" name=""/>
          <p:cNvSpPr/>
          <p:nvPr/>
        </p:nvSpPr>
        <p:spPr>
          <a:xfrm>
            <a:off x="1371600" y="0"/>
            <a:ext cx="7772400" cy="1143000"/>
          </a:xfrm>
          <a:prstGeom prst="rect">
            <a:avLst/>
          </a:prstGeom>
          <a:noFill/>
          <a:ln w="0">
            <a:noFill/>
          </a:ln>
          <a:effectLst>
            <a:outerShdw dist="40186" dir="4303641" blurRad="0" rotWithShape="0">
              <a:srgbClr val="000000"/>
            </a:outerShdw>
          </a:effectLst>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Next Steps</a:t>
            </a:r>
            <a:endParaRPr b="0" lang="en-US" sz="2400" strike="noStrike" u="none">
              <a:solidFill>
                <a:srgbClr val="000000"/>
              </a:solidFill>
              <a:effectLst/>
              <a:uFillTx/>
              <a:latin typeface="Times New Roman"/>
            </a:endParaRPr>
          </a:p>
        </p:txBody>
      </p:sp>
      <p:sp>
        <p:nvSpPr>
          <p:cNvPr id="49" name=""/>
          <p:cNvSpPr/>
          <p:nvPr/>
        </p:nvSpPr>
        <p:spPr>
          <a:xfrm>
            <a:off x="1066680" y="1981080"/>
            <a:ext cx="7543800" cy="1874160"/>
          </a:xfrm>
          <a:prstGeom prst="rect">
            <a:avLst/>
          </a:prstGeom>
          <a:noFill/>
          <a:ln w="0">
            <a:noFill/>
          </a:ln>
        </p:spPr>
        <p:style>
          <a:lnRef idx="0"/>
          <a:fillRef idx="0"/>
          <a:effectRef idx="0"/>
          <a:fontRef idx="minor"/>
        </p:style>
        <p:txBody>
          <a:bodyPr lIns="90000" rIns="90000" tIns="46800" bIns="46800" anchor="t">
            <a:spAutoFit/>
          </a:bodyPr>
          <a:p>
            <a:pPr marL="457200" indent="-457200">
              <a:spcBef>
                <a:spcPts val="1312"/>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Times New Roman"/>
              </a:rPr>
              <a:t>Receipt and consideration of proposal by EnronOnline</a:t>
            </a:r>
            <a:endParaRPr b="0" lang="en-US" sz="2100" strike="noStrike" u="none">
              <a:solidFill>
                <a:srgbClr val="000000"/>
              </a:solidFill>
              <a:effectLst/>
              <a:uFillTx/>
              <a:latin typeface="Times New Roman"/>
            </a:endParaRPr>
          </a:p>
          <a:p>
            <a:pPr marL="457200" indent="-457200">
              <a:spcBef>
                <a:spcPts val="1312"/>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Times New Roman"/>
              </a:rPr>
              <a:t>Feedback as to feasibility of proposal</a:t>
            </a:r>
            <a:endParaRPr b="0" lang="en-US" sz="2100" strike="noStrike" u="none">
              <a:solidFill>
                <a:srgbClr val="000000"/>
              </a:solidFill>
              <a:effectLst/>
              <a:uFillTx/>
              <a:latin typeface="Times New Roman"/>
            </a:endParaRPr>
          </a:p>
          <a:p>
            <a:pPr marL="457200" indent="-457200">
              <a:spcBef>
                <a:spcPts val="1312"/>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Times New Roman"/>
              </a:rPr>
              <a:t>Identification of potential markets</a:t>
            </a:r>
            <a:endParaRPr b="0" lang="en-US" sz="2100" strike="noStrike" u="none">
              <a:solidFill>
                <a:srgbClr val="000000"/>
              </a:solidFill>
              <a:effectLst/>
              <a:uFillTx/>
              <a:latin typeface="Times New Roman"/>
            </a:endParaRPr>
          </a:p>
          <a:p>
            <a:pPr marL="457200" indent="-457200">
              <a:spcBef>
                <a:spcPts val="1312"/>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Times New Roman"/>
              </a:rPr>
              <a:t>Negotiation of JV formation issues</a:t>
            </a:r>
            <a:endParaRPr b="0" lang="en-US" sz="2100" strike="noStrike" u="none">
              <a:solidFill>
                <a:srgbClr val="000000"/>
              </a:solidFill>
              <a:effectLst/>
              <a:uFillTx/>
              <a:latin typeface="Times New Roman"/>
            </a:endParaRPr>
          </a:p>
        </p:txBody>
      </p:sp>
      <p:pic>
        <p:nvPicPr>
          <p:cNvPr id="50" name="banner_how_8_11_00" descr="HoustonStreet.com is the way  energy companies do business."/>
          <p:cNvPicPr/>
          <p:nvPr/>
        </p:nvPicPr>
        <p:blipFill>
          <a:blip r:embed="rId1"/>
          <a:stretch/>
        </p:blipFill>
        <p:spPr>
          <a:xfrm>
            <a:off x="0" y="5702400"/>
            <a:ext cx="9144000" cy="1155600"/>
          </a:xfrm>
          <a:prstGeom prst="rect">
            <a:avLst/>
          </a:prstGeom>
          <a:noFill/>
          <a:ln w="0">
            <a:noFill/>
          </a:ln>
        </p:spPr>
      </p:pic>
    </p:spTree>
  </p:cSld>
  <p:transition>
    <p:wipe dir="d"/>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ccff"/>
        </a:solidFill>
      </p:bgPr>
    </p:bg>
    <p:spTree>
      <p:nvGrpSpPr>
        <p:cNvPr id="1" name=""/>
        <p:cNvGrpSpPr/>
        <p:nvPr/>
      </p:nvGrpSpPr>
      <p:grpSpPr>
        <a:xfrm>
          <a:off x="0" y="0"/>
          <a:ext cx="0" cy="0"/>
          <a:chOff x="0" y="0"/>
          <a:chExt cx="0" cy="0"/>
        </a:xfrm>
      </p:grpSpPr>
      <p:sp>
        <p:nvSpPr>
          <p:cNvPr id="28" name="PlaceHolder 1"/>
          <p:cNvSpPr>
            <a:spLocks noGrp="1"/>
          </p:cNvSpPr>
          <p:nvPr>
            <p:ph/>
          </p:nvPr>
        </p:nvSpPr>
        <p:spPr>
          <a:xfrm>
            <a:off x="609480" y="1828800"/>
            <a:ext cx="7772400" cy="3200400"/>
          </a:xfrm>
          <a:prstGeom prst="rect">
            <a:avLst/>
          </a:prstGeom>
          <a:noFill/>
          <a:ln w="0">
            <a:noFill/>
          </a:ln>
        </p:spPr>
        <p:txBody>
          <a:bodyPr lIns="90000" rIns="90000" tIns="46800" bIns="46800" anchor="t">
            <a:normAutofit/>
          </a:bodyPr>
          <a:p>
            <a:pPr marL="343080" indent="-34308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Background of HoustonStreet</a:t>
            </a:r>
            <a:endParaRPr b="0" lang="en-US" sz="2000" strike="noStrike" u="none">
              <a:solidFill>
                <a:srgbClr val="000000"/>
              </a:solidFill>
              <a:effectLst/>
              <a:uFillTx/>
              <a:latin typeface="Times New Roman"/>
            </a:endParaRPr>
          </a:p>
          <a:p>
            <a:pPr marL="343080" indent="-34308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Background of EnronOnline</a:t>
            </a:r>
            <a:endParaRPr b="0" lang="en-US" sz="2000" strike="noStrike" u="none">
              <a:solidFill>
                <a:srgbClr val="000000"/>
              </a:solidFill>
              <a:effectLst/>
              <a:uFillTx/>
              <a:latin typeface="Times New Roman"/>
            </a:endParaRPr>
          </a:p>
          <a:p>
            <a:pPr marL="343080" indent="-34308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Joint Venture Proposal Overview</a:t>
            </a:r>
            <a:endParaRPr b="0" lang="en-US" sz="2000" strike="noStrike" u="none">
              <a:solidFill>
                <a:srgbClr val="000000"/>
              </a:solidFill>
              <a:effectLst/>
              <a:uFillTx/>
              <a:latin typeface="Times New Roman"/>
            </a:endParaRPr>
          </a:p>
          <a:p>
            <a:pPr marL="343080" indent="-34308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Proposal Benefits</a:t>
            </a:r>
            <a:endParaRPr b="0" lang="en-US" sz="2000" strike="noStrike" u="none">
              <a:solidFill>
                <a:srgbClr val="000000"/>
              </a:solidFill>
              <a:effectLst/>
              <a:uFillTx/>
              <a:latin typeface="Times New Roman"/>
            </a:endParaRPr>
          </a:p>
          <a:p>
            <a:pPr marL="343080" indent="-34308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Next Steps</a:t>
            </a:r>
            <a:endParaRPr b="0" lang="en-US" sz="2000" strike="noStrike" u="none">
              <a:solidFill>
                <a:srgbClr val="000000"/>
              </a:solidFill>
              <a:effectLst/>
              <a:uFillTx/>
              <a:latin typeface="Times New Roman"/>
            </a:endParaRPr>
          </a:p>
        </p:txBody>
      </p:sp>
      <p:sp>
        <p:nvSpPr>
          <p:cNvPr id="29" name=""/>
          <p:cNvSpPr/>
          <p:nvPr/>
        </p:nvSpPr>
        <p:spPr>
          <a:xfrm>
            <a:off x="1371600" y="0"/>
            <a:ext cx="7772400" cy="1143000"/>
          </a:xfrm>
          <a:prstGeom prst="rect">
            <a:avLst/>
          </a:prstGeom>
          <a:noFill/>
          <a:ln w="0">
            <a:noFill/>
          </a:ln>
          <a:effectLst>
            <a:outerShdw dist="40186" dir="4303641" blurRad="0" rotWithShape="0">
              <a:srgbClr val="000000"/>
            </a:outerShdw>
          </a:effectLst>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Agenda</a:t>
            </a:r>
            <a:endParaRPr b="0" lang="en-US" sz="2400" strike="noStrike" u="none">
              <a:solidFill>
                <a:srgbClr val="000000"/>
              </a:solidFill>
              <a:effectLst/>
              <a:uFillTx/>
              <a:latin typeface="Times New Roman"/>
            </a:endParaRPr>
          </a:p>
        </p:txBody>
      </p:sp>
      <p:sp>
        <p:nvSpPr>
          <p:cNvPr id="30" name=""/>
          <p:cNvSpPr/>
          <p:nvPr/>
        </p:nvSpPr>
        <p:spPr>
          <a:xfrm>
            <a:off x="4014720" y="2957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pic>
        <p:nvPicPr>
          <p:cNvPr id="31" name="banner_how_8_11_00" descr="HoustonStreet.com is the way  energy companies do business."/>
          <p:cNvPicPr/>
          <p:nvPr/>
        </p:nvPicPr>
        <p:blipFill>
          <a:blip r:embed="rId1"/>
          <a:stretch/>
        </p:blipFill>
        <p:spPr>
          <a:xfrm>
            <a:off x="0" y="5702400"/>
            <a:ext cx="9144000" cy="1155600"/>
          </a:xfrm>
          <a:prstGeom prst="rect">
            <a:avLst/>
          </a:prstGeom>
          <a:noFill/>
          <a:ln w="0">
            <a:noFill/>
          </a:ln>
        </p:spPr>
      </p:pic>
    </p:spTree>
  </p:cSld>
  <p:transition>
    <p:wipe dir="d"/>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ccff"/>
        </a:solidFill>
      </p:bgPr>
    </p:bg>
    <p:spTree>
      <p:nvGrpSpPr>
        <p:cNvPr id="1" name=""/>
        <p:cNvGrpSpPr/>
        <p:nvPr/>
      </p:nvGrpSpPr>
      <p:grpSpPr>
        <a:xfrm>
          <a:off x="0" y="0"/>
          <a:ext cx="0" cy="0"/>
          <a:chOff x="0" y="0"/>
          <a:chExt cx="0" cy="0"/>
        </a:xfrm>
      </p:grpSpPr>
      <p:sp>
        <p:nvSpPr>
          <p:cNvPr id="32" name=""/>
          <p:cNvSpPr/>
          <p:nvPr/>
        </p:nvSpPr>
        <p:spPr>
          <a:xfrm>
            <a:off x="1371600" y="0"/>
            <a:ext cx="7772400" cy="1143000"/>
          </a:xfrm>
          <a:prstGeom prst="rect">
            <a:avLst/>
          </a:prstGeom>
          <a:noFill/>
          <a:ln w="0">
            <a:noFill/>
          </a:ln>
          <a:effectLst>
            <a:outerShdw dist="40186" dir="4303641" blurRad="0" rotWithShape="0">
              <a:srgbClr val="000000"/>
            </a:outerShdw>
          </a:effectLst>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HoustonStreet Background</a:t>
            </a:r>
            <a:endParaRPr b="0" lang="en-US" sz="2400" strike="noStrike" u="none">
              <a:solidFill>
                <a:srgbClr val="000000"/>
              </a:solidFill>
              <a:effectLst/>
              <a:uFillTx/>
              <a:latin typeface="Times New Roman"/>
            </a:endParaRPr>
          </a:p>
        </p:txBody>
      </p:sp>
      <p:sp>
        <p:nvSpPr>
          <p:cNvPr id="33" name=""/>
          <p:cNvSpPr/>
          <p:nvPr/>
        </p:nvSpPr>
        <p:spPr>
          <a:xfrm>
            <a:off x="762120" y="1447920"/>
            <a:ext cx="7467480" cy="26920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297324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imes New Roman"/>
              </a:rPr>
              <a:t>General Overview</a:t>
            </a:r>
            <a:endParaRPr b="0" lang="en-US" sz="2000" strike="noStrike" u="none">
              <a:solidFill>
                <a:srgbClr val="000000"/>
              </a:solidFill>
              <a:effectLst/>
              <a:uFillTx/>
              <a:latin typeface="Times New Roman"/>
            </a:endParaRPr>
          </a:p>
          <a:p>
            <a:pPr>
              <a:spcBef>
                <a:spcPts val="1250"/>
              </a:spcBef>
              <a:tabLst>
                <a:tab algn="l" pos="0"/>
                <a:tab algn="l" pos="297324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HoustonStreet is an online energy services company providing trading platforms in Power, Crude &amp; Refined Products, with a Natural Gas platform prepared for deployment upon the completion of the EnronOnline Link.  Additionally, HoustonStreet offers customers a full suite of software solutions to help speed the efficiency of online trading through the integration of transacted data into customer’s mid- and back-office systems.</a:t>
            </a:r>
            <a:endParaRPr b="0" lang="en-US" sz="2000" strike="noStrike" u="none">
              <a:solidFill>
                <a:srgbClr val="000000"/>
              </a:solidFill>
              <a:effectLst/>
              <a:uFillTx/>
              <a:latin typeface="Times New Roman"/>
            </a:endParaRPr>
          </a:p>
        </p:txBody>
      </p:sp>
      <p:pic>
        <p:nvPicPr>
          <p:cNvPr id="34" name="SWTradingFloor" descr=""/>
          <p:cNvPicPr/>
          <p:nvPr/>
        </p:nvPicPr>
        <p:blipFill>
          <a:blip r:embed="rId1"/>
          <a:stretch/>
        </p:blipFill>
        <p:spPr>
          <a:xfrm>
            <a:off x="5184720" y="4222800"/>
            <a:ext cx="3273480" cy="2330280"/>
          </a:xfrm>
          <a:prstGeom prst="rect">
            <a:avLst/>
          </a:prstGeom>
          <a:noFill/>
          <a:ln w="28440">
            <a:solidFill>
              <a:srgbClr val="000000"/>
            </a:solidFill>
            <a:miter/>
          </a:ln>
        </p:spPr>
      </p:pic>
    </p:spTree>
  </p:cSld>
  <p:transition>
    <p:fade thruBlk="true"/>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ccff"/>
        </a:solidFill>
      </p:bgPr>
    </p:bg>
    <p:spTree>
      <p:nvGrpSpPr>
        <p:cNvPr id="1" name=""/>
        <p:cNvGrpSpPr/>
        <p:nvPr/>
      </p:nvGrpSpPr>
      <p:grpSpPr>
        <a:xfrm>
          <a:off x="0" y="0"/>
          <a:ext cx="0" cy="0"/>
          <a:chOff x="0" y="0"/>
          <a:chExt cx="0" cy="0"/>
        </a:xfrm>
      </p:grpSpPr>
      <p:sp>
        <p:nvSpPr>
          <p:cNvPr id="35" name=""/>
          <p:cNvSpPr/>
          <p:nvPr/>
        </p:nvSpPr>
        <p:spPr>
          <a:xfrm>
            <a:off x="762120" y="1432080"/>
            <a:ext cx="7467480" cy="391176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imes New Roman"/>
              </a:rPr>
              <a:t>HoustonStreet Global Strategy</a:t>
            </a:r>
            <a:endParaRPr b="0" lang="en-US" sz="20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It is and has been HoustonStreet’s strategy to expand its trading platforms and solutions to global markets.  HoustonStreet has a European subsidiary which currently operates a power exchange and has implemented back-office software solutions to several customers.  HoustonStreet’s European strategic partners and investors include RWE, Vattenfall, and Electrabel, three of the six largest utilities in Europe.  These partners provide liquidity and credibility to HoustonStreet’s European operations.  HoustonStreet will not enter new global markets without upfront liquidity commitments from major players in those markets.  The “Field of Dreams” strategy (“build it and they will come”) simply does not work.</a:t>
            </a:r>
            <a:endParaRPr b="0" lang="en-US" sz="2000" strike="noStrike" u="none">
              <a:solidFill>
                <a:srgbClr val="000000"/>
              </a:solidFill>
              <a:effectLst/>
              <a:uFillTx/>
              <a:latin typeface="Times New Roman"/>
            </a:endParaRPr>
          </a:p>
        </p:txBody>
      </p:sp>
      <p:sp>
        <p:nvSpPr>
          <p:cNvPr id="36" name=""/>
          <p:cNvSpPr/>
          <p:nvPr/>
        </p:nvSpPr>
        <p:spPr>
          <a:xfrm>
            <a:off x="1371600" y="0"/>
            <a:ext cx="7772400" cy="1143000"/>
          </a:xfrm>
          <a:prstGeom prst="rect">
            <a:avLst/>
          </a:prstGeom>
          <a:noFill/>
          <a:ln w="0">
            <a:noFill/>
          </a:ln>
          <a:effectLst>
            <a:outerShdw dist="40186" dir="4303641" blurRad="0" rotWithShape="0">
              <a:srgbClr val="000000"/>
            </a:outerShdw>
          </a:effectLst>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HoustonStreet Background</a:t>
            </a:r>
            <a:endParaRPr b="0" lang="en-US" sz="2400" strike="noStrike" u="none">
              <a:solidFill>
                <a:srgbClr val="000000"/>
              </a:solidFill>
              <a:effectLst/>
              <a:uFillTx/>
              <a:latin typeface="Times New Roman"/>
            </a:endParaRPr>
          </a:p>
        </p:txBody>
      </p:sp>
    </p:spTree>
  </p:cSld>
  <p:transition>
    <p:wipe dir="d"/>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ccff"/>
        </a:solidFill>
      </p:bgPr>
    </p:bg>
    <p:spTree>
      <p:nvGrpSpPr>
        <p:cNvPr id="1" name=""/>
        <p:cNvGrpSpPr/>
        <p:nvPr/>
      </p:nvGrpSpPr>
      <p:grpSpPr>
        <a:xfrm>
          <a:off x="0" y="0"/>
          <a:ext cx="0" cy="0"/>
          <a:chOff x="0" y="0"/>
          <a:chExt cx="0" cy="0"/>
        </a:xfrm>
      </p:grpSpPr>
      <p:sp>
        <p:nvSpPr>
          <p:cNvPr id="37" name=""/>
          <p:cNvSpPr/>
          <p:nvPr/>
        </p:nvSpPr>
        <p:spPr>
          <a:xfrm>
            <a:off x="1371600" y="0"/>
            <a:ext cx="7772400" cy="1143000"/>
          </a:xfrm>
          <a:prstGeom prst="rect">
            <a:avLst/>
          </a:prstGeom>
          <a:noFill/>
          <a:ln w="0">
            <a:noFill/>
          </a:ln>
          <a:effectLst>
            <a:outerShdw dist="40186" dir="4303641" blurRad="0" rotWithShape="0">
              <a:srgbClr val="000000"/>
            </a:outerShdw>
          </a:effectLst>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Enron Background</a:t>
            </a:r>
            <a:endParaRPr b="0" lang="en-US" sz="2400" strike="noStrike" u="none">
              <a:solidFill>
                <a:srgbClr val="000000"/>
              </a:solidFill>
              <a:effectLst/>
              <a:uFillTx/>
              <a:latin typeface="Times New Roman"/>
            </a:endParaRPr>
          </a:p>
        </p:txBody>
      </p:sp>
      <p:sp>
        <p:nvSpPr>
          <p:cNvPr id="38" name=""/>
          <p:cNvSpPr/>
          <p:nvPr/>
        </p:nvSpPr>
        <p:spPr>
          <a:xfrm>
            <a:off x="533520" y="1447920"/>
            <a:ext cx="8305560" cy="34480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imes New Roman"/>
                <a:ea typeface="Times New Roman"/>
              </a:rPr>
              <a:t>General Overview</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ea typeface="Times New Roman"/>
              </a:rPr>
              <a:t>It is without question that Enron is the leader in global commodities trading through EnronOnline and has a reputation for revolutionizing marketplaces.  To provide further marketplace exposure beyond EnronOnline’s proprietary trading platform, EnronOnline has inked  a definitive agreement with HoustonStreet allowing EnronOnline’s transactable data to be posted on HoustonStreet’s trading platforms.  This “link” provides another outlet by which Enron can market reach and transact with its customers.</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pic>
        <p:nvPicPr>
          <p:cNvPr id="39" name="15_transacting" descr=""/>
          <p:cNvPicPr/>
          <p:nvPr/>
        </p:nvPicPr>
        <p:blipFill>
          <a:blip r:embed="rId1"/>
          <a:stretch/>
        </p:blipFill>
        <p:spPr>
          <a:xfrm>
            <a:off x="5486400" y="4267080"/>
            <a:ext cx="3276720" cy="2362320"/>
          </a:xfrm>
          <a:prstGeom prst="rect">
            <a:avLst/>
          </a:prstGeom>
          <a:noFill/>
          <a:ln w="0">
            <a:noFill/>
          </a:ln>
        </p:spPr>
      </p:pic>
    </p:spTree>
  </p:cSld>
  <p:transition>
    <p:wipe dir="d"/>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ccff"/>
        </a:solidFill>
      </p:bgPr>
    </p:bg>
    <p:spTree>
      <p:nvGrpSpPr>
        <p:cNvPr id="1" name=""/>
        <p:cNvGrpSpPr/>
        <p:nvPr/>
      </p:nvGrpSpPr>
      <p:grpSpPr>
        <a:xfrm>
          <a:off x="0" y="0"/>
          <a:ext cx="0" cy="0"/>
          <a:chOff x="0" y="0"/>
          <a:chExt cx="0" cy="0"/>
        </a:xfrm>
      </p:grpSpPr>
      <p:sp>
        <p:nvSpPr>
          <p:cNvPr id="40" name=""/>
          <p:cNvSpPr/>
          <p:nvPr/>
        </p:nvSpPr>
        <p:spPr>
          <a:xfrm>
            <a:off x="304920" y="1447920"/>
            <a:ext cx="8153280" cy="31431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imes New Roman"/>
                <a:ea typeface="Times New Roman"/>
              </a:rPr>
              <a:t>Enron Global Strategy</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ea typeface="Times New Roman"/>
              </a:rPr>
              <a:t>Enron currently services markets in North America, Europe, South America, Asia and Australia.  It is apparent that Enron is aggressive in entering new global markets.  Enron’s global presence and their participation as a market leader prompts the attention of all market participants within the global community.  Simply stated, Enron is a big player and has a major influence when it enters a market.  However, this status can cause apprehension among local market participants that fear EnronOnline will yield undue influence on local markets.</a:t>
            </a:r>
            <a:endParaRPr b="0" lang="en-US" sz="2000" strike="noStrike" u="none">
              <a:solidFill>
                <a:srgbClr val="000000"/>
              </a:solidFill>
              <a:effectLst/>
              <a:uFillTx/>
              <a:latin typeface="Times New Roman"/>
            </a:endParaRPr>
          </a:p>
        </p:txBody>
      </p:sp>
      <p:sp>
        <p:nvSpPr>
          <p:cNvPr id="41" name=""/>
          <p:cNvSpPr/>
          <p:nvPr/>
        </p:nvSpPr>
        <p:spPr>
          <a:xfrm>
            <a:off x="1371600" y="0"/>
            <a:ext cx="7772400" cy="1143000"/>
          </a:xfrm>
          <a:prstGeom prst="rect">
            <a:avLst/>
          </a:prstGeom>
          <a:noFill/>
          <a:ln w="0">
            <a:noFill/>
          </a:ln>
          <a:effectLst>
            <a:outerShdw dist="40186" dir="4303641" blurRad="0" rotWithShape="0">
              <a:srgbClr val="000000"/>
            </a:outerShdw>
          </a:effectLst>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Enron Background</a:t>
            </a:r>
            <a:endParaRPr b="0" lang="en-US" sz="2400" strike="noStrike" u="none">
              <a:solidFill>
                <a:srgbClr val="000000"/>
              </a:solidFill>
              <a:effectLst/>
              <a:uFillTx/>
              <a:latin typeface="Times New Roman"/>
            </a:endParaRPr>
          </a:p>
        </p:txBody>
      </p:sp>
    </p:spTree>
  </p:cSld>
  <p:transition>
    <p:wipe dir="d"/>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ccff"/>
        </a:solidFill>
      </p:bgPr>
    </p:bg>
    <p:spTree>
      <p:nvGrpSpPr>
        <p:cNvPr id="1" name=""/>
        <p:cNvGrpSpPr/>
        <p:nvPr/>
      </p:nvGrpSpPr>
      <p:grpSpPr>
        <a:xfrm>
          <a:off x="0" y="0"/>
          <a:ext cx="0" cy="0"/>
          <a:chOff x="0" y="0"/>
          <a:chExt cx="0" cy="0"/>
        </a:xfrm>
      </p:grpSpPr>
      <p:sp>
        <p:nvSpPr>
          <p:cNvPr id="42" name=""/>
          <p:cNvSpPr/>
          <p:nvPr/>
        </p:nvSpPr>
        <p:spPr>
          <a:xfrm>
            <a:off x="1371600" y="0"/>
            <a:ext cx="7772400" cy="1143000"/>
          </a:xfrm>
          <a:prstGeom prst="rect">
            <a:avLst/>
          </a:prstGeom>
          <a:noFill/>
          <a:ln w="0">
            <a:noFill/>
          </a:ln>
          <a:effectLst>
            <a:outerShdw dist="40186" dir="4303641" blurRad="0" rotWithShape="0">
              <a:srgbClr val="000000"/>
            </a:outerShdw>
          </a:effectLst>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Joint Venture Proposal</a:t>
            </a:r>
            <a:endParaRPr b="0" lang="en-US" sz="2400" strike="noStrike" u="none">
              <a:solidFill>
                <a:srgbClr val="000000"/>
              </a:solidFill>
              <a:effectLst/>
              <a:uFillTx/>
              <a:latin typeface="Times New Roman"/>
            </a:endParaRPr>
          </a:p>
        </p:txBody>
      </p:sp>
      <p:sp>
        <p:nvSpPr>
          <p:cNvPr id="43" name=""/>
          <p:cNvSpPr/>
          <p:nvPr/>
        </p:nvSpPr>
        <p:spPr>
          <a:xfrm>
            <a:off x="685800" y="1295280"/>
            <a:ext cx="7620120" cy="544896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imes New Roman"/>
                <a:ea typeface="Times New Roman"/>
              </a:rPr>
              <a:t>Proposal Overview</a:t>
            </a:r>
            <a:r>
              <a:rPr b="1" lang="en-US" sz="2000" strike="noStrike" u="none">
                <a:solidFill>
                  <a:srgbClr val="000000"/>
                </a:solidFill>
                <a:effectLst/>
                <a:uFillTx/>
                <a:latin typeface="Times New Roman"/>
                <a:ea typeface="Times New Roman"/>
              </a:rPr>
              <a:t> – </a:t>
            </a:r>
            <a:r>
              <a:rPr b="1" i="1" lang="en-US" sz="2000" strike="noStrike" u="none">
                <a:solidFill>
                  <a:srgbClr val="000000"/>
                </a:solidFill>
                <a:effectLst/>
                <a:uFillTx/>
                <a:latin typeface="Times New Roman"/>
                <a:ea typeface="Times New Roman"/>
              </a:rPr>
              <a:t>Provide Choice to Local Markets</a:t>
            </a:r>
            <a:endParaRPr b="0" lang="en-US" sz="20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ea typeface="Times New Roman"/>
              </a:rPr>
              <a:t>It is proposed that EnronOnline and HoustonStreet would team together, creating Joint Venture entities (“JV”s) in select global markets, to simultaneously launch both EnronOnline and HoustonStreet with a link similar to the arrangement in North America.  This would provide local market participants with the ability to either transact directly with Enron through EnronOnline, or indirectly on a neutral, independent platform that has Enron as a principal market maker.  Then, let the market decide how and where it wants to trade.</a:t>
            </a:r>
            <a:endParaRPr b="0" lang="en-US" sz="20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imes New Roman"/>
              </a:rPr>
              <a:t>Equity Sharing</a:t>
            </a:r>
            <a:endParaRPr b="0" lang="en-US" sz="20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EnronOnline and HoustonStreet would receive a combined majority of the shares in the JV.  Additional shares would be marketed and sold to local market makers and strategic investors that would complement the liquidity EnronOnline provides.  </a:t>
            </a:r>
            <a:r>
              <a:rPr b="0" lang="en-US" sz="2000" strike="noStrike" u="sng">
                <a:solidFill>
                  <a:srgbClr val="000000"/>
                </a:solidFill>
                <a:effectLst/>
                <a:uFillTx/>
                <a:latin typeface="Times New Roman"/>
              </a:rPr>
              <a:t>The sale of these additional shares to regional participants will provide the cash necessary for deploying and running the operations of the JVs.</a:t>
            </a:r>
            <a:endParaRPr b="0" lang="en-US" sz="2000" strike="noStrike" u="none">
              <a:solidFill>
                <a:srgbClr val="000000"/>
              </a:solidFill>
              <a:effectLst/>
              <a:uFillTx/>
              <a:latin typeface="Times New Roman"/>
            </a:endParaRPr>
          </a:p>
        </p:txBody>
      </p:sp>
    </p:spTree>
  </p:cSld>
  <p:transition>
    <p:wipe dir="d"/>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ccff"/>
        </a:solidFill>
      </p:bgPr>
    </p:bg>
    <p:spTree>
      <p:nvGrpSpPr>
        <p:cNvPr id="1" name=""/>
        <p:cNvGrpSpPr/>
        <p:nvPr/>
      </p:nvGrpSpPr>
      <p:grpSpPr>
        <a:xfrm>
          <a:off x="0" y="0"/>
          <a:ext cx="0" cy="0"/>
          <a:chOff x="0" y="0"/>
          <a:chExt cx="0" cy="0"/>
        </a:xfrm>
      </p:grpSpPr>
      <p:sp>
        <p:nvSpPr>
          <p:cNvPr id="44" name=""/>
          <p:cNvSpPr/>
          <p:nvPr/>
        </p:nvSpPr>
        <p:spPr>
          <a:xfrm>
            <a:off x="1371600" y="0"/>
            <a:ext cx="7772400" cy="1143000"/>
          </a:xfrm>
          <a:prstGeom prst="rect">
            <a:avLst/>
          </a:prstGeom>
          <a:noFill/>
          <a:ln w="0">
            <a:noFill/>
          </a:ln>
          <a:effectLst>
            <a:outerShdw dist="40186" dir="4303641" blurRad="0" rotWithShape="0">
              <a:srgbClr val="000000"/>
            </a:outerShdw>
          </a:effectLst>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Benefits to EnronOnline</a:t>
            </a:r>
            <a:endParaRPr b="0" lang="en-US" sz="2400" strike="noStrike" u="none">
              <a:solidFill>
                <a:srgbClr val="000000"/>
              </a:solidFill>
              <a:effectLst/>
              <a:uFillTx/>
              <a:latin typeface="Times New Roman"/>
            </a:endParaRPr>
          </a:p>
        </p:txBody>
      </p:sp>
      <p:sp>
        <p:nvSpPr>
          <p:cNvPr id="45" name=""/>
          <p:cNvSpPr/>
          <p:nvPr/>
        </p:nvSpPr>
        <p:spPr>
          <a:xfrm>
            <a:off x="457200" y="1447920"/>
            <a:ext cx="8077320" cy="391176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imes New Roman"/>
              </a:rPr>
              <a:t>Benefits to EnronOnline</a:t>
            </a:r>
            <a:endParaRPr b="0" lang="en-US" sz="20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deployment of JV’s would help EnronOnline in several ways.  First, EnronOnline could realize increased volumes of commodities traded with the JV platforms providing additional exposure and information flow.  Additionally, the alliance with HoustonStreet in forming the independent JV would address any issues local market participants have with Enron’s market influence.  Furthermore, as an equity holder in the JV, EnronOnline would share in the successes of the trading platforms and software solutions provided by the JV to local market participants.  Finally, the formation of JV’s enhances Enron’s strategy of opening up new markets (market liberalization) and providing liquidity to markets where it previously did not exist.</a:t>
            </a:r>
            <a:endParaRPr b="0" lang="en-US" sz="2000" strike="noStrike" u="none">
              <a:solidFill>
                <a:srgbClr val="000000"/>
              </a:solidFill>
              <a:effectLst/>
              <a:uFillTx/>
              <a:latin typeface="Times New Roman"/>
            </a:endParaRPr>
          </a:p>
        </p:txBody>
      </p:sp>
    </p:spTree>
  </p:cSld>
  <p:transition>
    <p:wipe dir="d"/>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ccff"/>
        </a:solidFill>
      </p:bgPr>
    </p:bg>
    <p:spTree>
      <p:nvGrpSpPr>
        <p:cNvPr id="1" name=""/>
        <p:cNvGrpSpPr/>
        <p:nvPr/>
      </p:nvGrpSpPr>
      <p:grpSpPr>
        <a:xfrm>
          <a:off x="0" y="0"/>
          <a:ext cx="0" cy="0"/>
          <a:chOff x="0" y="0"/>
          <a:chExt cx="0" cy="0"/>
        </a:xfrm>
      </p:grpSpPr>
      <p:sp>
        <p:nvSpPr>
          <p:cNvPr id="46" name=""/>
          <p:cNvSpPr/>
          <p:nvPr/>
        </p:nvSpPr>
        <p:spPr>
          <a:xfrm>
            <a:off x="1371600" y="0"/>
            <a:ext cx="7772400" cy="1143000"/>
          </a:xfrm>
          <a:prstGeom prst="rect">
            <a:avLst/>
          </a:prstGeom>
          <a:noFill/>
          <a:ln w="0">
            <a:noFill/>
          </a:ln>
          <a:effectLst>
            <a:outerShdw dist="40186" dir="4303641" blurRad="0" rotWithShape="0">
              <a:srgbClr val="000000"/>
            </a:outerShdw>
          </a:effectLst>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Benefits to HoustonStreet</a:t>
            </a:r>
            <a:endParaRPr b="0" lang="en-US" sz="2400" strike="noStrike" u="none">
              <a:solidFill>
                <a:srgbClr val="000000"/>
              </a:solidFill>
              <a:effectLst/>
              <a:uFillTx/>
              <a:latin typeface="Times New Roman"/>
            </a:endParaRPr>
          </a:p>
        </p:txBody>
      </p:sp>
      <p:sp>
        <p:nvSpPr>
          <p:cNvPr id="47" name=""/>
          <p:cNvSpPr/>
          <p:nvPr/>
        </p:nvSpPr>
        <p:spPr>
          <a:xfrm>
            <a:off x="457200" y="1447920"/>
            <a:ext cx="8077320" cy="238716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imes New Roman"/>
              </a:rPr>
              <a:t>Benefits to HoustonStreet</a:t>
            </a:r>
            <a:endParaRPr b="0" lang="en-US" sz="20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Aligning itself with EnronOnline through the JV formation would address the liquidity issue hindering additional global growth by HoustonStreet.  With EnronOnline’s market making ability and HoustonStreet’s third-party, neutral platform, the JV would have a great amount of leverage in attracting additional local market participants for both equity investment and market participation.  </a:t>
            </a:r>
            <a:endParaRPr b="0" lang="en-US" sz="2000" strike="noStrike" u="none">
              <a:solidFill>
                <a:srgbClr val="000000"/>
              </a:solidFill>
              <a:effectLst/>
              <a:uFillTx/>
              <a:latin typeface="Times New Roman"/>
            </a:endParaRPr>
          </a:p>
        </p:txBody>
      </p:sp>
    </p:spTree>
  </p:cSld>
  <p:transition>
    <p:wipe dir="d"/>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11443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1999-07-28T15:12:15Z</dcterms:created>
  <dc:creator>Frank Getman</dc:creator>
  <dc:description/>
  <dc:language>en-US</dc:language>
  <cp:lastModifiedBy>Houston Street Exchange</cp:lastModifiedBy>
  <cp:lastPrinted>1999-10-24T13:18:11Z</cp:lastPrinted>
  <dcterms:modified xsi:type="dcterms:W3CDTF">2001-02-27T15:47:15Z</dcterms:modified>
  <cp:revision>584</cp:revision>
  <dc:subject/>
  <dc:title>Houston Street Exchange</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BackColor">
    <vt:r8>15132390</vt:r8>
  </property>
  <property fmtid="{D5CDD505-2E9C-101B-9397-08002B2CF9AE}" pid="3" name="ButtonType">
    <vt:r8>1</vt:r8>
  </property>
  <property fmtid="{D5CDD505-2E9C-101B-9397-08002B2CF9AE}" pid="4" name="Compression">
    <vt:r8>100</vt:r8>
  </property>
  <property fmtid="{D5CDD505-2E9C-101B-9397-08002B2CF9AE}" pid="5" name="DownloadIEButton">
    <vt:bool>0</vt:bool>
  </property>
  <property fmtid="{D5CDD505-2E9C-101B-9397-08002B2CF9AE}" pid="6" name="DownloadOriginal">
    <vt:bool>0</vt:bool>
  </property>
  <property fmtid="{D5CDD505-2E9C-101B-9397-08002B2CF9AE}" pid="7" name="GraphicType">
    <vt:r8>1</vt:r8>
  </property>
  <property fmtid="{D5CDD505-2E9C-101B-9397-08002B2CF9AE}" pid="8" name="HomePage">
    <vt:lpwstr/>
  </property>
  <property fmtid="{D5CDD505-2E9C-101B-9397-08002B2CF9AE}" pid="9" name="LinkColor">
    <vt:r8>16711782</vt:r8>
  </property>
  <property fmtid="{D5CDD505-2E9C-101B-9397-08002B2CF9AE}" pid="10" name="MailAddress">
    <vt:lpwstr/>
  </property>
  <property fmtid="{D5CDD505-2E9C-101B-9397-08002B2CF9AE}" pid="11" name="NavBtnPos">
    <vt:r8>1</vt:r8>
  </property>
  <property fmtid="{D5CDD505-2E9C-101B-9397-08002B2CF9AE}" pid="12" name="Other">
    <vt:lpwstr/>
  </property>
  <property fmtid="{D5CDD505-2E9C-101B-9397-08002B2CF9AE}" pid="13" name="OutputDir">
    <vt:lpwstr>C:\My Documents\test</vt:lpwstr>
  </property>
  <property fmtid="{D5CDD505-2E9C-101B-9397-08002B2CF9AE}" pid="14" name="ScreenSize">
    <vt:r8>2</vt:r8>
  </property>
  <property fmtid="{D5CDD505-2E9C-101B-9397-08002B2CF9AE}" pid="15" name="ScreenUsage">
    <vt:r8>3</vt:r8>
  </property>
  <property fmtid="{D5CDD505-2E9C-101B-9397-08002B2CF9AE}" pid="16" name="ShowNotes">
    <vt:bool>0</vt:bool>
  </property>
  <property fmtid="{D5CDD505-2E9C-101B-9397-08002B2CF9AE}" pid="17" name="TemplateType">
    <vt:r8>1</vt:r8>
  </property>
  <property fmtid="{D5CDD505-2E9C-101B-9397-08002B2CF9AE}" pid="18" name="TextColor">
    <vt:r8>0</vt:r8>
  </property>
  <property fmtid="{D5CDD505-2E9C-101B-9397-08002B2CF9AE}" pid="19" name="TransparentButton">
    <vt:r8>0</vt:r8>
  </property>
  <property fmtid="{D5CDD505-2E9C-101B-9397-08002B2CF9AE}" pid="20" name="UseBrowserColor">
    <vt:bool>1</vt:bool>
  </property>
  <property fmtid="{D5CDD505-2E9C-101B-9397-08002B2CF9AE}" pid="21" name="VisitedColor">
    <vt:r8>10040268</vt:r8>
  </property>
</Properties>
</file>