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embeddings/oleObject1.bin" ContentType="application/vnd.openxmlformats-officedocument.oleObject"/>
  <Override PartName="/ppt/embeddings/oleObject2.docx" ContentType="application/vnd.openxmlformats-officedocument.wordprocessingml.document"/>
  <Override PartName="/ppt/embeddings/oleObject2.bin" ContentType="application/vnd.openxmlformats-officedocument.oleObject"/>
  <Override PartName="/ppt/embeddings/oleObject3.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460198DD-04E3-4EAD-9CD9-3F43B4734BFE}"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5F64761-ECC4-4C87-AE6A-B60FF36A22A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2290F227-D8BC-4045-BAC6-5A72E980888E}"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862EDA7-564D-40C5-ADD7-02C8EBA727B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package" Target="../embeddings/oleObject2.docx"/><Relationship Id="rId5" Type="http://schemas.openxmlformats.org/officeDocument/2006/relationships/image" Target="../media/image3.wmf"/><Relationship Id="rId6"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oleObject" Target="../embeddings/oleObject2.bin"/><Relationship Id="rId5" Type="http://schemas.openxmlformats.org/officeDocument/2006/relationships/image" Target="../media/image4.wmf"/><Relationship Id="rId6" Type="http://schemas.openxmlformats.org/officeDocument/2006/relationships/oleObject" Target="../embeddings/oleObject3.bin"/><Relationship Id="rId7" Type="http://schemas.openxmlformats.org/officeDocument/2006/relationships/image" Target="../media/image5.wmf"/><Relationship Id="rId8"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2456280" y="1752480"/>
            <a:ext cx="4034160" cy="30189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EnronOnline</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Phase II</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July 21,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6815160" y="6257880"/>
            <a:ext cx="2060640" cy="588960"/>
          </a:xfrm>
          <a:prstGeom prst="rect">
            <a:avLst/>
          </a:prstGeom>
          <a:noFill/>
          <a:ln w="0">
            <a:noFill/>
          </a:ln>
        </p:spPr>
      </p:pic>
      <p:graphicFrame>
        <p:nvGraphicFramePr>
          <p:cNvPr id="16" name=""/>
          <p:cNvGraphicFramePr/>
          <p:nvPr/>
        </p:nvGraphicFramePr>
        <p:xfrm>
          <a:off x="0" y="6114960"/>
          <a:ext cx="2695680" cy="743040"/>
        </p:xfrm>
        <a:graphic>
          <a:graphicData uri="http://schemas.openxmlformats.org/presentationml/2006/ole">
            <p:oleObj r:id="rId2" spid="">
              <p:embed/>
              <p:pic>
                <p:nvPicPr>
                  <p:cNvPr id="17"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EnronOnline</a:t>
            </a:r>
            <a:br>
              <a:rPr sz="4000"/>
            </a:br>
            <a:endParaRPr b="0" lang="en-US" sz="4000" strike="noStrike" u="none">
              <a:solidFill>
                <a:srgbClr val="000000"/>
              </a:solidFill>
              <a:effectLst/>
              <a:uFillTx/>
              <a:latin typeface="Times New Roman"/>
            </a:endParaRPr>
          </a:p>
        </p:txBody>
      </p:sp>
      <p:sp>
        <p:nvSpPr>
          <p:cNvPr id="19" name=""/>
          <p:cNvSpPr/>
          <p:nvPr/>
        </p:nvSpPr>
        <p:spPr>
          <a:xfrm>
            <a:off x="380880" y="1438200"/>
            <a:ext cx="853452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scope of our review is designed to understand and identify key control mechanisms within the global EnronOnline environment related to the completeness and accuracy of transaction data transfer, management reporting and exposure monitoring. Our audit procedures included interviews with IT Compliance group personnel, review of IT Compliance testing and a test of customer transactions.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AA 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Andrew Parsons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Jennifer Stevenson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Mark Thibodeaux</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Michael Schultz</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Sheri Thomas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Cindy Davis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Russ Bouwhuis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Sharon Smith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20"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6815160" y="6257880"/>
            <a:ext cx="2060640" cy="588960"/>
          </a:xfrm>
          <a:prstGeom prst="rect">
            <a:avLst/>
          </a:prstGeom>
          <a:noFill/>
          <a:ln w="0">
            <a:noFill/>
          </a:ln>
        </p:spPr>
      </p:pic>
      <p:graphicFrame>
        <p:nvGraphicFramePr>
          <p:cNvPr id="22" name=""/>
          <p:cNvGraphicFramePr/>
          <p:nvPr/>
        </p:nvGraphicFramePr>
        <p:xfrm>
          <a:off x="0" y="6114960"/>
          <a:ext cx="2695680" cy="743040"/>
        </p:xfrm>
        <a:graphic>
          <a:graphicData uri="http://schemas.openxmlformats.org/presentationml/2006/ole">
            <p:oleObj r:id="rId2" spid="">
              <p:embed/>
              <p:pic>
                <p:nvPicPr>
                  <p:cNvPr id="23"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24"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609480" y="2438280"/>
            <a:ext cx="7775640" cy="2590920"/>
          </a:xfrm>
          <a:prstGeom prst="rect">
            <a:avLst/>
          </a:prstGeom>
          <a:noFill/>
          <a:ln w="12600">
            <a:solidFill>
              <a:srgbClr val="990033"/>
            </a:solidFill>
            <a:miter/>
          </a:ln>
        </p:spPr>
        <p:style>
          <a:lnRef idx="0"/>
          <a:fillRef idx="0"/>
          <a:effectRef idx="0"/>
          <a:fontRef idx="minor"/>
        </p:style>
        <p:txBody>
          <a:bodyPr lIns="92160" rIns="92160" tIns="46080" bIns="46080" anchor="t">
            <a:normAutofit/>
          </a:bodyPr>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EnronOnline trading currently occurs in Houston, Portland, Calgary, Sydney, London, Oslo, and Singapore</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An average of 1,900 external deals are transacted daily with approximately 7% representing new customers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Gross notional value of transactions is approximately $66 billion</a:t>
            </a:r>
            <a:endParaRPr b="0" lang="en-US" sz="1400" strike="noStrike" u="none">
              <a:solidFill>
                <a:srgbClr val="000000"/>
              </a:solidFill>
              <a:effectLst/>
              <a:uFillTx/>
              <a:latin typeface="Times New Roman"/>
            </a:endParaRPr>
          </a:p>
        </p:txBody>
      </p:sp>
      <p:sp>
        <p:nvSpPr>
          <p:cNvPr id="2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EnronOnline Facts </a:t>
            </a:r>
            <a:endParaRPr b="0" lang="en-US" sz="4000" strike="noStrike" u="none">
              <a:solidFill>
                <a:srgbClr val="000000"/>
              </a:solidFill>
              <a:effectLst/>
              <a:uFillTx/>
              <a:latin typeface="Times New Roman"/>
            </a:endParaRPr>
          </a:p>
        </p:txBody>
      </p:sp>
      <p:sp>
        <p:nvSpPr>
          <p:cNvPr id="27" name=""/>
          <p:cNvSpPr/>
          <p:nvPr/>
        </p:nvSpPr>
        <p:spPr>
          <a:xfrm>
            <a:off x="1747440" y="4572000"/>
            <a:ext cx="570348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Tested 32 North America deals and 9 international deals</a:t>
            </a:r>
            <a:endParaRPr b="0" lang="en-US" sz="1400" strike="noStrike" u="none">
              <a:solidFill>
                <a:srgbClr val="000000"/>
              </a:solidFill>
              <a:effectLst/>
              <a:uFillTx/>
              <a:latin typeface="Times New Roman"/>
            </a:endParaRPr>
          </a:p>
        </p:txBody>
      </p:sp>
      <p:sp>
        <p:nvSpPr>
          <p:cNvPr id="28"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9" name=""/>
          <p:cNvSpPr/>
          <p:nvPr/>
        </p:nvSpPr>
        <p:spPr>
          <a:xfrm>
            <a:off x="3201480" y="1828800"/>
            <a:ext cx="24919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Facts as of 6/12/00</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1"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2" name="" descr=""/>
          <p:cNvPicPr/>
          <p:nvPr/>
        </p:nvPicPr>
        <p:blipFill>
          <a:blip r:embed="rId1"/>
          <a:stretch/>
        </p:blipFill>
        <p:spPr>
          <a:xfrm>
            <a:off x="6815160" y="6257880"/>
            <a:ext cx="2060640" cy="588960"/>
          </a:xfrm>
          <a:prstGeom prst="rect">
            <a:avLst/>
          </a:prstGeom>
          <a:noFill/>
          <a:ln w="0">
            <a:noFill/>
          </a:ln>
        </p:spPr>
      </p:pic>
      <p:graphicFrame>
        <p:nvGraphicFramePr>
          <p:cNvPr id="33" name=""/>
          <p:cNvGraphicFramePr/>
          <p:nvPr/>
        </p:nvGraphicFramePr>
        <p:xfrm>
          <a:off x="0" y="6114960"/>
          <a:ext cx="2695680" cy="743040"/>
        </p:xfrm>
        <a:graphic>
          <a:graphicData uri="http://schemas.openxmlformats.org/presentationml/2006/ole">
            <p:oleObj r:id="rId2" spid="">
              <p:embed/>
              <p:pic>
                <p:nvPicPr>
                  <p:cNvPr id="34" name="" descr=""/>
                  <p:cNvPicPr/>
                  <p:nvPr/>
                </p:nvPicPr>
                <p:blipFill>
                  <a:blip r:embed="rId3"/>
                  <a:stretch/>
                </p:blipFill>
                <p:spPr>
                  <a:xfrm>
                    <a:off x="0" y="6114960"/>
                    <a:ext cx="2695680" cy="743040"/>
                  </a:xfrm>
                  <a:prstGeom prst="rect">
                    <a:avLst/>
                  </a:prstGeom>
                  <a:noFill/>
                  <a:ln w="0">
                    <a:noFill/>
                  </a:ln>
                </p:spPr>
              </p:pic>
            </p:oleObj>
          </a:graphicData>
        </a:graphic>
      </p:graphicFrame>
      <p:graphicFrame>
        <p:nvGraphicFramePr>
          <p:cNvPr id="35" name=""/>
          <p:cNvGraphicFramePr/>
          <p:nvPr/>
        </p:nvGraphicFramePr>
        <p:xfrm>
          <a:off x="380880" y="1600200"/>
          <a:ext cx="8496360" cy="6705720"/>
        </p:xfrm>
        <a:graphic>
          <a:graphicData uri="http://schemas.openxmlformats.org/presentationml/2006/ole">
            <p:oleObj progId="Word.Document.12" r:id="rId4" spid="">
              <p:embed/>
              <p:pic>
                <p:nvPicPr>
                  <p:cNvPr id="36" name="" descr=""/>
                  <p:cNvPicPr/>
                  <p:nvPr/>
                </p:nvPicPr>
                <p:blipFill>
                  <a:blip r:embed="rId5"/>
                  <a:stretch/>
                </p:blipFill>
                <p:spPr>
                  <a:xfrm>
                    <a:off x="380880" y="1600200"/>
                    <a:ext cx="8496360" cy="6705720"/>
                  </a:xfrm>
                  <a:prstGeom prst="rect">
                    <a:avLst/>
                  </a:prstGeom>
                  <a:noFill/>
                  <a:ln w="0">
                    <a:noFill/>
                  </a:ln>
                </p:spPr>
              </p:pic>
            </p:oleObj>
          </a:graphicData>
        </a:graphic>
      </p:graphicFrame>
      <p:sp>
        <p:nvSpPr>
          <p:cNvPr id="3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EnronOnline Observations </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685800" y="1447920"/>
            <a:ext cx="8229600" cy="41148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Times New Roman"/>
              </a:rPr>
              <a:t>Key attributes tested </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Deal terms in appropriate capture system</a:t>
            </a: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Deal terms in capture system agree to EnronOnline</a:t>
            </a: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Deal valued accurately</a:t>
            </a: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Customer approved for trading</a:t>
            </a: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Executed written confirmation</a:t>
            </a: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Appropriate reference to contract in confirmation</a:t>
            </a: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Appropriate executed Master Agreement or GTC</a:t>
            </a:r>
            <a:endParaRPr b="0" lang="en-US" sz="1100" strike="noStrike" u="none">
              <a:solidFill>
                <a:srgbClr val="000000"/>
              </a:solidFill>
              <a:effectLst/>
              <a:uFillTx/>
              <a:latin typeface="Times New Roman"/>
            </a:endParaRPr>
          </a:p>
          <a:p>
            <a:pPr lvl="1" marL="457200">
              <a:lnSpc>
                <a:spcPct val="100000"/>
              </a:lnSpc>
              <a:tabLst>
                <a:tab algn="l" pos="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 algn="l" pos="9601200"/>
              </a:tabLst>
            </a:pPr>
            <a:endParaRPr b="0" lang="en-US" sz="1300" strike="noStrike" u="none">
              <a:solidFill>
                <a:srgbClr val="000000"/>
              </a:solidFill>
              <a:effectLst/>
              <a:uFillTx/>
              <a:latin typeface="Times New Roman"/>
            </a:endParaRPr>
          </a:p>
          <a:p>
            <a:pPr marL="115920" indent="-115920">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Times New Roman"/>
              </a:rPr>
              <a:t>Summary of test findings</a:t>
            </a:r>
            <a:endParaRPr b="0" lang="en-US" sz="1800" strike="noStrike" u="none">
              <a:solidFill>
                <a:srgbClr val="000000"/>
              </a:solidFill>
              <a:effectLst/>
              <a:uFillTx/>
              <a:latin typeface="Times New Roman"/>
            </a:endParaRPr>
          </a:p>
          <a:p>
            <a:pPr marL="115920" indent="-115920">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Inaccurate contract data in EnronOnline for 1 transaction (Chase- EnronOnline references a GTC when  Master Agreement exists)</a:t>
            </a: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7 transactions do not have executed written confirmations - 6 Domestic and 1 International (Non EnronOnline process issue) </a:t>
            </a: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100" strike="noStrike" u="none">
              <a:solidFill>
                <a:srgbClr val="000000"/>
              </a:solidFill>
              <a:effectLst/>
              <a:uFillTx/>
              <a:latin typeface="Times New Roman"/>
            </a:endParaRPr>
          </a:p>
          <a:p>
            <a:pPr marL="115920" indent="-115920">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en-US" sz="1800" strike="noStrike" u="none">
                <a:solidFill>
                  <a:srgbClr val="000000"/>
                </a:solidFill>
                <a:effectLst/>
                <a:uFillTx/>
                <a:latin typeface="Times New Roman"/>
              </a:rPr>
              <a:t>Conclusion</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en-US" sz="1100" strike="noStrike" u="none">
              <a:solidFill>
                <a:srgbClr val="000000"/>
              </a:solidFill>
              <a:effectLst/>
              <a:uFillTx/>
              <a:latin typeface="Times New Roman"/>
            </a:endParaRPr>
          </a:p>
          <a:p>
            <a:pPr marL="115920" indent="-115920">
              <a:buClr>
                <a:srgbClr val="000000"/>
              </a:buClr>
              <a:buFont typeface="Times New Roman"/>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1100" strike="noStrike" u="none">
                <a:solidFill>
                  <a:srgbClr val="000000"/>
                </a:solidFill>
                <a:effectLst/>
                <a:uFillTx/>
                <a:latin typeface="Times New Roman"/>
              </a:rPr>
              <a:t>All tested transactions were accurately reflected in the capture systems</a:t>
            </a:r>
            <a:endParaRPr b="0" lang="en-US" sz="1100" strike="noStrike" u="none">
              <a:solidFill>
                <a:srgbClr val="000000"/>
              </a:solidFill>
              <a:effectLst/>
              <a:uFillTx/>
              <a:latin typeface="Times New Roman"/>
            </a:endParaRPr>
          </a:p>
        </p:txBody>
      </p:sp>
      <p:sp>
        <p:nvSpPr>
          <p:cNvPr id="39" name=""/>
          <p:cNvSpPr/>
          <p:nvPr/>
        </p:nvSpPr>
        <p:spPr>
          <a:xfrm>
            <a:off x="0" y="106668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40" name=""/>
          <p:cNvSpPr/>
          <p:nvPr/>
        </p:nvSpPr>
        <p:spPr>
          <a:xfrm>
            <a:off x="838080" y="76320"/>
            <a:ext cx="8305920" cy="914400"/>
          </a:xfrm>
          <a:prstGeom prst="rect">
            <a:avLst/>
          </a:prstGeom>
          <a:noFill/>
          <a:ln w="0">
            <a:noFill/>
          </a:ln>
        </p:spPr>
        <p:style>
          <a:lnRef idx="0"/>
          <a:fillRef idx="0"/>
          <a:effectRef idx="0"/>
          <a:fontRef idx="minor"/>
        </p:style>
        <p:txBody>
          <a:bodyPr lIns="92160" rIns="92160" tIns="46080" bIns="46080" anchor="ctr">
            <a:noAutofit/>
          </a:bodyPr>
          <a:p>
            <a:pPr algn="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EnronOnline </a:t>
            </a:r>
            <a:endParaRPr b="0" lang="en-US" sz="4000" strike="noStrike" u="none">
              <a:solidFill>
                <a:srgbClr val="000000"/>
              </a:solidFill>
              <a:effectLst/>
              <a:uFillTx/>
              <a:latin typeface="Times New Roman"/>
            </a:endParaRPr>
          </a:p>
          <a:p>
            <a:pPr algn="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Deal Test Results</a:t>
            </a:r>
            <a:endParaRPr b="0" lang="en-US" sz="4000" strike="noStrike" u="none">
              <a:solidFill>
                <a:srgbClr val="000000"/>
              </a:solidFill>
              <a:effectLst/>
              <a:uFillTx/>
              <a:latin typeface="Times New Roman"/>
            </a:endParaRPr>
          </a:p>
        </p:txBody>
      </p:sp>
      <p:sp>
        <p:nvSpPr>
          <p:cNvPr id="41" name=""/>
          <p:cNvSpPr/>
          <p:nvPr/>
        </p:nvSpPr>
        <p:spPr>
          <a:xfrm>
            <a:off x="2600280" y="624348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42" name="" descr=""/>
          <p:cNvPicPr/>
          <p:nvPr/>
        </p:nvPicPr>
        <p:blipFill>
          <a:blip r:embed="rId1"/>
          <a:stretch/>
        </p:blipFill>
        <p:spPr>
          <a:xfrm>
            <a:off x="6815160" y="5952960"/>
            <a:ext cx="2060640" cy="588960"/>
          </a:xfrm>
          <a:prstGeom prst="rect">
            <a:avLst/>
          </a:prstGeom>
          <a:noFill/>
          <a:ln w="0">
            <a:noFill/>
          </a:ln>
        </p:spPr>
      </p:pic>
      <p:graphicFrame>
        <p:nvGraphicFramePr>
          <p:cNvPr id="43" name=""/>
          <p:cNvGraphicFramePr/>
          <p:nvPr/>
        </p:nvGraphicFramePr>
        <p:xfrm>
          <a:off x="0" y="5810400"/>
          <a:ext cx="2695680" cy="742680"/>
        </p:xfrm>
        <a:graphic>
          <a:graphicData uri="http://schemas.openxmlformats.org/presentationml/2006/ole">
            <p:oleObj r:id="rId2" spid="">
              <p:embed/>
              <p:pic>
                <p:nvPicPr>
                  <p:cNvPr id="44" name="" descr=""/>
                  <p:cNvPicPr/>
                  <p:nvPr/>
                </p:nvPicPr>
                <p:blipFill>
                  <a:blip r:embed="rId3"/>
                  <a:stretch/>
                </p:blipFill>
                <p:spPr>
                  <a:xfrm>
                    <a:off x="0" y="5810400"/>
                    <a:ext cx="2695680" cy="742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0" y="106668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46" name=""/>
          <p:cNvSpPr/>
          <p:nvPr/>
        </p:nvSpPr>
        <p:spPr>
          <a:xfrm>
            <a:off x="2600280" y="624348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47" name="" descr=""/>
          <p:cNvPicPr/>
          <p:nvPr/>
        </p:nvPicPr>
        <p:blipFill>
          <a:blip r:embed="rId1"/>
          <a:stretch/>
        </p:blipFill>
        <p:spPr>
          <a:xfrm>
            <a:off x="6815160" y="5952960"/>
            <a:ext cx="2060640" cy="588960"/>
          </a:xfrm>
          <a:prstGeom prst="rect">
            <a:avLst/>
          </a:prstGeom>
          <a:noFill/>
          <a:ln w="0">
            <a:noFill/>
          </a:ln>
        </p:spPr>
      </p:pic>
      <p:graphicFrame>
        <p:nvGraphicFramePr>
          <p:cNvPr id="48" name=""/>
          <p:cNvGraphicFramePr/>
          <p:nvPr/>
        </p:nvGraphicFramePr>
        <p:xfrm>
          <a:off x="0" y="5810400"/>
          <a:ext cx="2695680" cy="742680"/>
        </p:xfrm>
        <a:graphic>
          <a:graphicData uri="http://schemas.openxmlformats.org/presentationml/2006/ole">
            <p:oleObj r:id="rId2" spid="">
              <p:embed/>
              <p:pic>
                <p:nvPicPr>
                  <p:cNvPr id="49" name="" descr=""/>
                  <p:cNvPicPr/>
                  <p:nvPr/>
                </p:nvPicPr>
                <p:blipFill>
                  <a:blip r:embed="rId3"/>
                  <a:stretch/>
                </p:blipFill>
                <p:spPr>
                  <a:xfrm>
                    <a:off x="0" y="5810400"/>
                    <a:ext cx="2695680" cy="742680"/>
                  </a:xfrm>
                  <a:prstGeom prst="rect">
                    <a:avLst/>
                  </a:prstGeom>
                  <a:noFill/>
                  <a:ln w="0">
                    <a:noFill/>
                  </a:ln>
                </p:spPr>
              </p:pic>
            </p:oleObj>
          </a:graphicData>
        </a:graphic>
      </p:graphicFrame>
      <p:sp>
        <p:nvSpPr>
          <p:cNvPr id="50" name=""/>
          <p:cNvSpPr/>
          <p:nvPr/>
        </p:nvSpPr>
        <p:spPr>
          <a:xfrm>
            <a:off x="838080" y="76320"/>
            <a:ext cx="8305920" cy="914400"/>
          </a:xfrm>
          <a:prstGeom prst="rect">
            <a:avLst/>
          </a:prstGeom>
          <a:noFill/>
          <a:ln w="0">
            <a:noFill/>
          </a:ln>
        </p:spPr>
        <p:style>
          <a:lnRef idx="0"/>
          <a:fillRef idx="0"/>
          <a:effectRef idx="0"/>
          <a:fontRef idx="minor"/>
        </p:style>
        <p:txBody>
          <a:bodyPr lIns="92160" rIns="92160" tIns="46080" bIns="46080" anchor="ctr">
            <a:noAutofit/>
          </a:bodyPr>
          <a:p>
            <a:pPr algn="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EnronOnline</a:t>
            </a:r>
            <a:endParaRPr b="0" lang="en-US" sz="4000" strike="noStrike" u="none">
              <a:solidFill>
                <a:srgbClr val="000000"/>
              </a:solidFill>
              <a:effectLst/>
              <a:uFillTx/>
              <a:latin typeface="Times New Roman"/>
            </a:endParaRPr>
          </a:p>
        </p:txBody>
      </p:sp>
      <p:graphicFrame>
        <p:nvGraphicFramePr>
          <p:cNvPr id="51" name=""/>
          <p:cNvGraphicFramePr/>
          <p:nvPr/>
        </p:nvGraphicFramePr>
        <p:xfrm>
          <a:off x="762120" y="1600200"/>
          <a:ext cx="7775280" cy="3978360"/>
        </p:xfrm>
        <a:graphic>
          <a:graphicData uri="http://schemas.openxmlformats.org/presentationml/2006/ole">
            <p:oleObj r:id="rId4" spid="">
              <p:embed/>
              <p:pic>
                <p:nvPicPr>
                  <p:cNvPr id="52" name="" descr=""/>
                  <p:cNvPicPr/>
                  <p:nvPr/>
                </p:nvPicPr>
                <p:blipFill>
                  <a:blip r:embed="rId5"/>
                  <a:stretch/>
                </p:blipFill>
                <p:spPr>
                  <a:xfrm>
                    <a:off x="762120" y="1600200"/>
                    <a:ext cx="7775280" cy="3978360"/>
                  </a:xfrm>
                  <a:prstGeom prst="rect">
                    <a:avLst/>
                  </a:prstGeom>
                  <a:noFill/>
                  <a:ln w="0">
                    <a:noFill/>
                  </a:ln>
                </p:spPr>
              </p:pic>
            </p:oleObj>
          </a:graphicData>
        </a:graphic>
      </p:graphicFrame>
      <p:graphicFrame>
        <p:nvGraphicFramePr>
          <p:cNvPr id="53" name=""/>
          <p:cNvGraphicFramePr/>
          <p:nvPr/>
        </p:nvGraphicFramePr>
        <p:xfrm>
          <a:off x="457200" y="1219320"/>
          <a:ext cx="8381880" cy="4495680"/>
        </p:xfrm>
        <a:graphic>
          <a:graphicData uri="http://schemas.openxmlformats.org/presentationml/2006/ole">
            <p:oleObj r:id="rId6" spid="">
              <p:embed/>
              <p:pic>
                <p:nvPicPr>
                  <p:cNvPr id="54" name="" descr=""/>
                  <p:cNvPicPr/>
                  <p:nvPr/>
                </p:nvPicPr>
                <p:blipFill>
                  <a:blip r:embed="rId7"/>
                  <a:stretch/>
                </p:blipFill>
                <p:spPr>
                  <a:xfrm>
                    <a:off x="457200" y="1219320"/>
                    <a:ext cx="8381880" cy="4495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3208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Arthur Andersen</cp:lastModifiedBy>
  <cp:lastPrinted>2000-08-27T15:13:44Z</cp:lastPrinted>
  <dcterms:modified xsi:type="dcterms:W3CDTF">2000-08-27T15:13:53Z</dcterms:modified>
  <cp:revision>65</cp:revision>
  <dc:subject/>
  <dc:title>No Slide Title</dc:title>
</cp:coreProperties>
</file>