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Img"/>
          </p:nvPr>
        </p:nvSpPr>
        <p:spPr>
          <a:xfrm>
            <a:off x="669600" y="182160"/>
            <a:ext cx="5460840" cy="4095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move the slide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1280" y="4422600"/>
            <a:ext cx="6143760" cy="436248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51120" bIns="5112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210360" y="8759880"/>
            <a:ext cx="45252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0360" y="8958240"/>
            <a:ext cx="66754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Num" idx="1"/>
          </p:nvPr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DB883D0C-8E56-49AA-A3DA-0AD66CB637F1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B0430650-7989-4DB8-8FB7-B6FFCF529A36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E857F2B2-F626-49E2-954A-0CADC04EDEAE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 txBox="1"/>
          <p:nvPr/>
        </p:nvSpPr>
        <p:spPr>
          <a:xfrm>
            <a:off x="5888160" y="8834400"/>
            <a:ext cx="815760" cy="2937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C5FE0771-B5C9-4315-83E2-EE063BBB57B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1128600" y="689040"/>
            <a:ext cx="4604040" cy="3452760"/>
          </a:xfrm>
          <a:prstGeom prst="rect">
            <a:avLst/>
          </a:prstGeom>
          <a:ln w="0">
            <a:noFill/>
          </a:ln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912960" y="4368600"/>
            <a:ext cx="5032080" cy="414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1020600"/>
                <a:tab algn="l" pos="2041560"/>
                <a:tab algn="l" pos="3062160"/>
                <a:tab algn="l" pos="4083120"/>
                <a:tab algn="l" pos="5103720"/>
                <a:tab algn="l" pos="6124680"/>
                <a:tab algn="l" pos="7145280"/>
                <a:tab algn="l" pos="8166240"/>
                <a:tab algn="l" pos="9186840"/>
                <a:tab algn="l" pos="102078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7765920" y="6588000"/>
            <a:ext cx="137808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0C6E7B9B-8A67-494A-8D17-FD6931BF1AFC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11240" y="158400"/>
            <a:ext cx="138276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world_white" descr=""/>
          <p:cNvPicPr/>
          <p:nvPr/>
        </p:nvPicPr>
        <p:blipFill>
          <a:blip r:embed="rId2"/>
          <a:srcRect l="0" t="0" r="0" b="92427"/>
          <a:stretch/>
        </p:blipFill>
        <p:spPr>
          <a:xfrm>
            <a:off x="0" y="0"/>
            <a:ext cx="9142560" cy="520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3680" y="552240"/>
            <a:ext cx="8253360" cy="68076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18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7765920" y="6588000"/>
            <a:ext cx="137808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2960" rIns="102960" tIns="51480" bIns="51480" anchor="t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Confidential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8240" y="6482880"/>
            <a:ext cx="1251000" cy="27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ctr">
              <a:lnSpc>
                <a:spcPct val="100000"/>
              </a:lnSpc>
              <a:spcBef>
                <a:spcPts val="689"/>
              </a:spcBef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 </a:t>
            </a:r>
            <a:fld id="{C82057D8-10C9-4D95-882B-E1E2A9A55C17}" type="slidenum"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311240" y="158400"/>
            <a:ext cx="1382760" cy="271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02960" rIns="102960" tIns="51480" bIns="51480" anchor="ctr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i="1" lang="en-US" sz="11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57040" indent="-257040">
              <a:spcBef>
                <a:spcPts val="499"/>
              </a:spcBef>
              <a:buClr>
                <a:srgbClr val="336699"/>
              </a:buClr>
              <a:buSzPct val="130000"/>
              <a:buFont typeface="Arial"/>
              <a:buChar char="•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50960" indent="-379440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90320" y="3598560"/>
            <a:ext cx="8156520" cy="1114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4451400" y="2967120"/>
            <a:ext cx="2286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" name=""/>
          <p:cNvGrpSpPr/>
          <p:nvPr/>
        </p:nvGrpSpPr>
        <p:grpSpPr>
          <a:xfrm>
            <a:off x="3333600" y="687240"/>
            <a:ext cx="2490840" cy="2490120"/>
            <a:chOff x="3333600" y="687240"/>
            <a:chExt cx="2490840" cy="2490120"/>
          </a:xfrm>
        </p:grpSpPr>
        <p:grpSp>
          <p:nvGrpSpPr>
            <p:cNvPr id="12" name=""/>
            <p:cNvGrpSpPr/>
            <p:nvPr/>
          </p:nvGrpSpPr>
          <p:grpSpPr>
            <a:xfrm>
              <a:off x="3333600" y="1607760"/>
              <a:ext cx="2490840" cy="1569600"/>
              <a:chOff x="3333600" y="1607760"/>
              <a:chExt cx="2490840" cy="1569600"/>
            </a:xfrm>
          </p:grpSpPr>
          <p:sp>
            <p:nvSpPr>
              <p:cNvPr id="13" name=""/>
              <p:cNvSpPr/>
              <p:nvPr/>
            </p:nvSpPr>
            <p:spPr>
              <a:xfrm>
                <a:off x="3333600" y="161460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3575880" y="185724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4371840" y="265140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4166280" y="243864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166280" y="213372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853800" y="214236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70400" y="243864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160520" y="246132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833000" y="160776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" name=""/>
            <p:cNvSpPr/>
            <p:nvPr/>
          </p:nvSpPr>
          <p:spPr>
            <a:xfrm>
              <a:off x="3654720" y="68724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83360" y="114588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514440" indent="-142920" algn="ctr">
              <a:spcBef>
                <a:spcPts val="451"/>
              </a:spcBef>
              <a:buClr>
                <a:srgbClr val="336699"/>
              </a:buClr>
              <a:buFont typeface="Frutiger 45 Light"/>
              <a:buChar char="–"/>
              <a:tabLst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230480" indent="-365400" algn="ctr">
              <a:spcBef>
                <a:spcPts val="451"/>
              </a:spcBef>
              <a:buClr>
                <a:srgbClr val="336699"/>
              </a:buClr>
              <a:buSzPct val="80000"/>
              <a:buFont typeface="Wingdings" charset="2"/>
              <a:buChar char=""/>
              <a:tabLst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2060640" algn="ctr">
              <a:spcBef>
                <a:spcPts val="675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2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692440" algn="ctr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692440">
              <a:spcBef>
                <a:spcPts val="451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3382560"/>
            <a:ext cx="9144000" cy="873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 Net Works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0" y="4532400"/>
            <a:ext cx="9144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Revenue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Presentation to Enron Global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78880" y="6004080"/>
            <a:ext cx="1803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October 22,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65240" y="2565360"/>
            <a:ext cx="4000320" cy="2578320"/>
          </a:xfrm>
          <a:prstGeom prst="rect">
            <a:avLst/>
          </a:prstGeom>
          <a:solidFill>
            <a:srgbClr val="000080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28240" y="641160"/>
            <a:ext cx="8915400" cy="47772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current cost allocation method used by EnronOnline does not reflect the real value of the business. Furthermore, it does not reflect the actual usage by each of Enron’s subsidiaries.</a:t>
            </a:r>
            <a:endParaRPr b="1" lang="en-US" sz="15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264600" y="201600"/>
            <a:ext cx="333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Current Cost Allocation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0" y="1555920"/>
            <a:ext cx="91440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Cost Allocation Method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89080" y="2467080"/>
            <a:ext cx="3987720" cy="268632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Current Methodology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Define Participating Business Units (i.e. EA, EIM, EEL, EGM, EM, EBS)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Define fixed cost allocation based roughly on a limited set of usage factors.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Market Served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63960" y="2590920"/>
            <a:ext cx="3924360" cy="2552760"/>
          </a:xfrm>
          <a:prstGeom prst="rect">
            <a:avLst/>
          </a:prstGeom>
          <a:solidFill>
            <a:srgbClr val="000080"/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965840" y="2467080"/>
            <a:ext cx="3924000" cy="253404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Shortcomings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Fix cost allocations do not reflect monthly changes in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Allocations may include subjective criteria  such as  arbitrary  weightings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 related to development activities are not always linked to requestor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72880" y="615600"/>
            <a:ext cx="8622000" cy="3762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EnronOnline usage varies widely among business units.</a:t>
            </a:r>
            <a:endParaRPr b="1" lang="en-US" sz="15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219240" y="179280"/>
            <a:ext cx="2357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 Usage Statistics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0" y="1200240"/>
            <a:ext cx="91440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EnronOnline Usage By Business Unit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1492200"/>
            <a:ext cx="426708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197080" y="2247840"/>
            <a:ext cx="514368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444600" y="1816200"/>
          <a:ext cx="8458200" cy="4357440"/>
        </p:xfrm>
        <a:graphic>
          <a:graphicData uri="http://schemas.openxmlformats.org/drawingml/2006/table">
            <a:tbl>
              <a:tblPr/>
              <a:tblGrid>
                <a:gridCol w="1765080"/>
                <a:gridCol w="2184480"/>
                <a:gridCol w="2095560"/>
                <a:gridCol w="2413080"/>
              </a:tblGrid>
              <a:tr h="771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Business Unit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Monthly Transactions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(average monthly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 Types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(created in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Active Products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(YTD 2001)*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Americas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86,753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4,314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Europe Limited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4,972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549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Global Markets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7,213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80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1,146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Metals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11,450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261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Broadband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Industrial Markets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242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Enron Transportation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131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</a:tr>
              <a:tr h="534240">
                <a:tc gridSpan="4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47" name=""/>
          <p:cNvSpPr/>
          <p:nvPr/>
        </p:nvSpPr>
        <p:spPr>
          <a:xfrm>
            <a:off x="196200" y="5956200"/>
            <a:ext cx="227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Data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227520" y="192240"/>
            <a:ext cx="2873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– Fees 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0" y="971640"/>
            <a:ext cx="914400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2002 Revenue Streams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54160" y="552600"/>
            <a:ext cx="914400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2002 budget will reflect the various revenue streams from EnronOnline as though it was a stand-alone business.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78000" y="1285920"/>
            <a:ext cx="8254800" cy="51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Usage-based Fees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 Transaction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transactions recorded during the month.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internal and external transactions, but excludes auto-hedge, and “Top of Stack”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Tier pricing is used to promote system usage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Type Setup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Product Types added during the month to the EnronOnline database by request of customer.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Covers the costs of assembling, testing, and approving a Product Type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activities by Legal, Credit, Tax, Risk, Global Contracts, PCG, Marketing, and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Active Product Fee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products with “Active” status during the month.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hosting and unlimited price and volume updates.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Development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A) Continued Infrastructure Development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Covered by Usage-based Fees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Includes performance, capacity, reliability  enhancements, and minor improvements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     B) New Major Functionality and Applications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Charged at cost to the unit or units that request and utilize the functionality.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248760" y="192240"/>
            <a:ext cx="28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Development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920880"/>
            <a:ext cx="9144000" cy="37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Development Schedule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0" y="501480"/>
            <a:ext cx="91440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6560" y="1285920"/>
            <a:ext cx="8255160" cy="527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Current Development Projects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-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4Q 2001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Rewrite of Administration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Will allow remote and local users to access Product and Data Managers from the web rather than Citrix.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Removes most of the restrictions inherent with Citrix (e.g. screen window size)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Options Manager Enhancements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General functionality enhancements (e.g. Price controls by Strike)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Kiodex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Reporting functionality for our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Future Developments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–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1Q 2002 +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Optimization of EnronOnline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Optimization of price updates and log in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Migration to in-house TIB adapters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Disaster Recovery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5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Phase III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Look and Feel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Enhanced Order Management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6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Formula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Functionality that will allow for Formula Pricing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 startAt="7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Re-engineering of Stack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live price feeds to internal traders without database connection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Secure Internal TIB Traffic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66760" y="552600"/>
            <a:ext cx="86360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EnronOnline development schedule includes both infrastructure upgrades and major functionality enhancements.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225000" y="192240"/>
            <a:ext cx="415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Proposed Fee Schedule  (applied to 2001)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8440" y="539640"/>
            <a:ext cx="8253360" cy="54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6920" y="717480"/>
            <a:ext cx="894708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fee schedule approach is simple to track and calculate.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17680" y="1882800"/>
            <a:ext cx="7556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431640" y="2095560"/>
          <a:ext cx="8347320" cy="3168720"/>
        </p:xfrm>
        <a:graphic>
          <a:graphicData uri="http://schemas.openxmlformats.org/drawingml/2006/table">
            <a:tbl>
              <a:tblPr/>
              <a:tblGrid>
                <a:gridCol w="1670040"/>
                <a:gridCol w="1866960"/>
                <a:gridCol w="1679760"/>
                <a:gridCol w="1374840"/>
                <a:gridCol w="1450800"/>
                <a:gridCol w="304920"/>
              </a:tblGrid>
              <a:tr h="532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Fee Type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Unit Price per Month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($ US/Unit)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YTD 2001 Count*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Implied YTD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 ($ US)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3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Implied 2001 Total ($ US)</a:t>
                      </a:r>
                      <a:endParaRPr b="0" lang="en-US" sz="13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solidFill>
                      <a:srgbClr val="99ccff">
                        <a:alpha val="50000"/>
                      </a:srgbClr>
                    </a:solidFill>
                  </a:tcPr>
                </a:tc>
                <a:tc rowSpan="6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26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Per Transaction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$10 - $20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1,050,675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15,760,125**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$21,690,000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Product Type Setup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173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3,460,000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$4,160,000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Active Products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$250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2,000***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5,000,000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0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$6,000,000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936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25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$24,220,125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936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74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r>
                        <a:rPr b="1" lang="en-US" sz="15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$31,850,000</a:t>
                      </a: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9360">
                      <a:solidFill>
                        <a:srgbClr val="000066"/>
                      </a:solidFill>
                      <a:prstDash val="solid"/>
                    </a:lnL>
                    <a:lnR w="13680">
                      <a:solidFill>
                        <a:srgbClr val="000066"/>
                      </a:solidFill>
                      <a:prstDash val="solid"/>
                    </a:lnR>
                    <a:lnT w="9360">
                      <a:solidFill>
                        <a:srgbClr val="000066"/>
                      </a:solidFill>
                      <a:prstDash val="solid"/>
                    </a:lnT>
                    <a:lnB w="13680">
                      <a:solidFill>
                        <a:srgbClr val="000066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5600">
                <a:tc gridSpan="5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66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8280">
                <a:tc gridSpan="6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814320"/>
                          <a:tab algn="l" pos="1628640"/>
                          <a:tab algn="l" pos="2443320"/>
                          <a:tab algn="l" pos="3257640"/>
                          <a:tab algn="l" pos="4071960"/>
                          <a:tab algn="l" pos="4886280"/>
                          <a:tab algn="l" pos="5700600"/>
                          <a:tab algn="l" pos="6515280"/>
                          <a:tab algn="l" pos="7329600"/>
                          <a:tab algn="l" pos="8143920"/>
                          <a:tab algn="l" pos="8958240"/>
                          <a:tab algn="l" pos="9772560"/>
                          <a:tab algn="l" pos="1058688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66" name=""/>
          <p:cNvSpPr/>
          <p:nvPr/>
        </p:nvSpPr>
        <p:spPr>
          <a:xfrm>
            <a:off x="0" y="1351080"/>
            <a:ext cx="91440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EnronOnline Proposed Fee Schedule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71480" y="5283360"/>
            <a:ext cx="4249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     Data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    Using Simple Average of Proposed Fee Tiers ($15)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*** Active Products Monthly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02000" y="2603520"/>
            <a:ext cx="1117440" cy="330120"/>
          </a:xfrm>
          <a:prstGeom prst="ellipse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517920" y="2882880"/>
            <a:ext cx="863640" cy="1434960"/>
          </a:xfrm>
          <a:custGeom>
            <a:avLst/>
            <a:gdLst/>
            <a:ahLst/>
            <a:rect l="l" t="t" r="r" b="b"/>
            <a:pathLst>
              <a:path w="560" h="896">
                <a:moveTo>
                  <a:pt x="0" y="0"/>
                </a:moveTo>
                <a:cubicBezTo>
                  <a:pt x="125" y="61"/>
                  <a:pt x="251" y="123"/>
                  <a:pt x="344" y="272"/>
                </a:cubicBezTo>
                <a:cubicBezTo>
                  <a:pt x="437" y="421"/>
                  <a:pt x="525" y="792"/>
                  <a:pt x="560" y="896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2635200" y="4376880"/>
          <a:ext cx="4381560" cy="695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35200" y="4376880"/>
                    <a:ext cx="4381560" cy="69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"/>
          <p:cNvGraphicFramePr/>
          <p:nvPr/>
        </p:nvGraphicFramePr>
        <p:xfrm>
          <a:off x="566640" y="1825560"/>
          <a:ext cx="8086680" cy="192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66640" y="1825560"/>
                    <a:ext cx="8086680" cy="192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4" name=""/>
          <p:cNvSpPr/>
          <p:nvPr/>
        </p:nvSpPr>
        <p:spPr>
          <a:xfrm>
            <a:off x="209880" y="192240"/>
            <a:ext cx="273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2001 Exchanges’ Fees Comparison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54160" y="660240"/>
            <a:ext cx="86230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EnronOnline fees compare favorably to exchanges, brokers, and platforms with similar or lesser functionality.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0" y="1212840"/>
            <a:ext cx="9144000" cy="38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Comparable Exchanges’ Fees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97040" y="1996920"/>
            <a:ext cx="7264440" cy="17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1960" y="6032520"/>
            <a:ext cx="309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size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**Total IDs as of October 15,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 rot="19434600">
            <a:off x="7311600" y="3827160"/>
            <a:ext cx="363600" cy="85680"/>
          </a:xfrm>
          <a:custGeom>
            <a:avLst/>
            <a:gdLst/>
            <a:ahLst/>
            <a:rect l="l" t="t" r="r" b="b"/>
            <a:pathLst>
              <a:path w="560" h="896">
                <a:moveTo>
                  <a:pt x="0" y="0"/>
                </a:moveTo>
                <a:cubicBezTo>
                  <a:pt x="125" y="61"/>
                  <a:pt x="251" y="123"/>
                  <a:pt x="344" y="272"/>
                </a:cubicBezTo>
                <a:cubicBezTo>
                  <a:pt x="437" y="421"/>
                  <a:pt x="525" y="792"/>
                  <a:pt x="560" y="896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tIns="39960" bIns="39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264200" y="4025880"/>
            <a:ext cx="4560840" cy="490680"/>
          </a:xfrm>
          <a:prstGeom prst="rect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 average of 200% more than EOL’s highest proposed fee, but without any information flow to desks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277040" y="2235240"/>
            <a:ext cx="1028880" cy="1536840"/>
          </a:xfrm>
          <a:prstGeom prst="ellipse">
            <a:avLst/>
          </a:prstGeom>
          <a:noFill/>
          <a:ln w="22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579600" y="4902120"/>
          <a:ext cx="8073720" cy="6699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9600" y="4902120"/>
                    <a:ext cx="8073720" cy="66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7048440" y="5283360"/>
            <a:ext cx="1486080" cy="330120"/>
          </a:xfrm>
          <a:prstGeom prst="ellipse">
            <a:avLst/>
          </a:pr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265320" y="192240"/>
            <a:ext cx="2365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Fee Method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30120" y="762120"/>
            <a:ext cx="82677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proposed fee method allows Fees to be matched closely to actual usage.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0" y="1467000"/>
            <a:ext cx="9144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Example: Enron Global Markets Monthly Statement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65440" y="2133720"/>
            <a:ext cx="6045120" cy="4012920"/>
          </a:xfrm>
          <a:prstGeom prst="rect">
            <a:avLst/>
          </a:prstGeom>
          <a:solidFill>
            <a:srgbClr val="000066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1839960" y="2013120"/>
          <a:ext cx="6124680" cy="4076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9960" y="2013120"/>
                    <a:ext cx="6124680" cy="40766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66"/>
                    </a:solidFill>
                    <a:miter/>
                  </a:ln>
                </p:spPr>
              </p:pic>
            </p:oleObj>
          </a:graphicData>
        </a:graphic>
      </p:graphicFrame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243360" y="192240"/>
            <a:ext cx="186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EnronOnline 2002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30120" y="762120"/>
            <a:ext cx="8267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The 2002 trade growth drives EnronOnline Fees, which we examine here under three scenarios.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0" y="1467000"/>
            <a:ext cx="9144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14320"/>
                <a:tab algn="l" pos="1628640"/>
                <a:tab algn="l" pos="2443320"/>
                <a:tab algn="l" pos="3257640"/>
                <a:tab algn="l" pos="4071960"/>
                <a:tab algn="l" pos="4886280"/>
                <a:tab algn="l" pos="5700600"/>
                <a:tab algn="l" pos="6515280"/>
                <a:tab algn="l" pos="7329600"/>
                <a:tab algn="l" pos="8143920"/>
                <a:tab algn="l" pos="8958240"/>
                <a:tab algn="l" pos="9772560"/>
                <a:tab algn="l" pos="10586880"/>
              </a:tabLst>
            </a:pPr>
            <a:r>
              <a:rPr b="1" lang="en-US" sz="15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Enron Global Markets: EnronOnline Estimates For 2002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4" name=""/>
          <p:cNvGraphicFramePr/>
          <p:nvPr/>
        </p:nvGraphicFramePr>
        <p:xfrm>
          <a:off x="1589040" y="2282760"/>
          <a:ext cx="5915160" cy="114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9040" y="2282760"/>
                    <a:ext cx="5915160" cy="114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96" name=""/>
          <p:cNvGraphicFramePr/>
          <p:nvPr/>
        </p:nvGraphicFramePr>
        <p:xfrm>
          <a:off x="1568520" y="4017960"/>
          <a:ext cx="5935680" cy="1373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68520" y="4017960"/>
                    <a:ext cx="5935680" cy="137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1999-01-12T21:12:22Z</dcterms:created>
  <dc:creator>Cisco</dc:creator>
  <dc:description/>
  <dc:language>en-US</dc:language>
  <cp:lastModifiedBy>lpacheco</cp:lastModifiedBy>
  <cp:lastPrinted>2001-04-11T12:49:01Z</cp:lastPrinted>
  <dcterms:modified xsi:type="dcterms:W3CDTF">2001-10-22T14:28:03Z</dcterms:modified>
  <cp:revision>391</cp:revision>
  <dc:subject>Template for Creating Powerpoint Presentations</dc:subject>
  <dc:title>No Slide Title</dc:title>
</cp:coreProperties>
</file>