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1.png" ContentType="image/png"/>
  <Override PartName="/ppt/media/image2.png" ContentType="image/png"/>
  <Override PartName="/ppt/media/image3.jpeg" ContentType="image/jpeg"/>
  <Override PartName="/ppt/media/image4.png" ContentType="image/png"/>
  <Override PartName="/ppt/media/image5.jpeg" ContentType="image/jpeg"/>
  <Override PartName="/ppt/media/image6.png" ContentType="image/png"/>
  <Override PartName="/ppt/media/image7.jpeg" ContentType="image/jpeg"/>
  <Override PartName="/ppt/media/image8.png" ContentType="image/png"/>
  <Override PartName="/ppt/media/image9.jpeg" ContentType="image/jpeg"/>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Lst>
  <p:sldSz cx="9144000" cy="6858000"/>
  <p:notesSz cx="9294813" cy="7008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141120"/>
            <a:ext cx="7772400" cy="648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400" strike="noStrike" u="none">
              <a:solidFill>
                <a:srgbClr val="000000"/>
              </a:solidFill>
              <a:effectLst/>
              <a:uFillTx/>
              <a:latin typeface="Arial"/>
            </a:endParaRPr>
          </a:p>
        </p:txBody>
      </p:sp>
      <p:sp>
        <p:nvSpPr>
          <p:cNvPr id="7" name="PlaceHolder 2"/>
          <p:cNvSpPr>
            <a:spLocks noGrp="1"/>
          </p:cNvSpPr>
          <p:nvPr>
            <p:ph/>
          </p:nvPr>
        </p:nvSpPr>
        <p:spPr>
          <a:xfrm>
            <a:off x="685800" y="861480"/>
            <a:ext cx="7772400" cy="557244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448462E3-478D-4A1E-B0E1-7DACB1B571BB}"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04DE0582-3042-4BF5-851F-92D73BF37780}"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141120"/>
            <a:ext cx="7772400" cy="648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Click to edit the title text format</a:t>
            </a:r>
            <a:endParaRPr b="1" lang="en-US" sz="2400" strike="noStrike" u="none">
              <a:solidFill>
                <a:srgbClr val="000000"/>
              </a:solidFill>
              <a:effectLst/>
              <a:uFillTx/>
              <a:latin typeface="Arial"/>
            </a:endParaRPr>
          </a:p>
        </p:txBody>
      </p:sp>
      <p:sp>
        <p:nvSpPr>
          <p:cNvPr id="1" name="PlaceHolder 2"/>
          <p:cNvSpPr>
            <a:spLocks noGrp="1"/>
          </p:cNvSpPr>
          <p:nvPr>
            <p:ph type="body"/>
          </p:nvPr>
        </p:nvSpPr>
        <p:spPr>
          <a:xfrm>
            <a:off x="685800" y="861480"/>
            <a:ext cx="7772400" cy="5572440"/>
          </a:xfrm>
          <a:prstGeom prst="rect">
            <a:avLst/>
          </a:prstGeom>
          <a:noFill/>
          <a:ln w="0">
            <a:noFill/>
          </a:ln>
        </p:spPr>
        <p:txBody>
          <a:bodyPr lIns="90000" rIns="90000" tIns="46800" bIns="46800" anchor="t">
            <a:normAutofit/>
          </a:bodyPr>
          <a:p>
            <a:pPr marL="343080" indent="-343080">
              <a:spcBef>
                <a:spcPts val="49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743040" indent="-285840">
              <a:spcBef>
                <a:spcPts val="499"/>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1143000" indent="-2286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1600200" indent="-2286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2057400" indent="-2286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2057400" indent="-2286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2057400" indent="-22860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sp>
        <p:nvSpPr>
          <p:cNvPr id="2" name="PlaceHolder 3"/>
          <p:cNvSpPr>
            <a:spLocks noGrp="1"/>
          </p:cNvSpPr>
          <p:nvPr>
            <p:ph type="dt" idx="1"/>
          </p:nvPr>
        </p:nvSpPr>
        <p:spPr>
          <a:xfrm>
            <a:off x="142920" y="6609960"/>
            <a:ext cx="1905120" cy="219240"/>
          </a:xfrm>
          <a:prstGeom prst="rect">
            <a:avLst/>
          </a:prstGeom>
          <a:noFill/>
          <a:ln w="0">
            <a:noFill/>
          </a:ln>
        </p:spPr>
        <p:txBody>
          <a:bodyPr lIns="90000" rIns="90000" tIns="46800" bIns="46800" anchor="t">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00"/>
                </a:solidFill>
                <a:effectLst/>
                <a:uFillTx/>
                <a:latin typeface="Arial"/>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7C7D9B1-6749-4379-AE48-58C48311D842}" type="datetime">
              <a:rPr b="0" lang="en-US" sz="800" strike="noStrike" u="none">
                <a:solidFill>
                  <a:srgbClr val="000000"/>
                </a:solidFill>
                <a:effectLst/>
                <a:uFillTx/>
                <a:latin typeface="Arial"/>
              </a:rPr>
              <a:t>09/27/25</a:t>
            </a:fld>
            <a:r>
              <a:rPr b="0" lang="en-US" sz="800" strike="noStrike" u="none">
                <a:solidFill>
                  <a:srgbClr val="000000"/>
                </a:solidFill>
                <a:effectLst/>
                <a:uFillTx/>
                <a:latin typeface="Arial"/>
              </a:rPr>
              <a:t> </a:t>
            </a:r>
            <a:fld id="{24FAE902-0E14-4E82-A12E-82DE6FE7C4D5}" type="datetime12">
              <a:rPr b="0" lang="en-US" sz="800" strike="noStrike" u="none">
                <a:solidFill>
                  <a:srgbClr val="000000"/>
                </a:solidFill>
                <a:effectLst/>
                <a:uFillTx/>
                <a:latin typeface="Arial"/>
              </a:rPr>
              <a:t>01:13 AM</a:t>
            </a:fld>
            <a:endParaRPr b="0" lang="en-US" sz="800" strike="noStrike" u="none">
              <a:solidFill>
                <a:srgbClr val="000000"/>
              </a:solidFill>
              <a:effectLst/>
              <a:uFillTx/>
              <a:latin typeface="Times New Roman"/>
            </a:endParaRPr>
          </a:p>
        </p:txBody>
      </p:sp>
      <p:sp>
        <p:nvSpPr>
          <p:cNvPr id="3" name="PlaceHolder 4"/>
          <p:cNvSpPr>
            <a:spLocks noGrp="1"/>
          </p:cNvSpPr>
          <p:nvPr>
            <p:ph type="ftr" idx="2"/>
          </p:nvPr>
        </p:nvSpPr>
        <p:spPr>
          <a:xfrm>
            <a:off x="6124320" y="6609960"/>
            <a:ext cx="2895480" cy="21924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00"/>
                </a:solidFill>
                <a:effectLst/>
                <a:uFillTx/>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&lt;footer&gt;</a:t>
            </a:r>
            <a:endParaRPr b="0" lang="en-US" sz="800" strike="noStrike" u="none">
              <a:solidFill>
                <a:srgbClr val="000000"/>
              </a:solidFill>
              <a:effectLst/>
              <a:uFillTx/>
              <a:latin typeface="Times New Roman"/>
            </a:endParaRPr>
          </a:p>
        </p:txBody>
      </p:sp>
      <p:sp>
        <p:nvSpPr>
          <p:cNvPr id="4" name="PlaceHolder 5"/>
          <p:cNvSpPr>
            <a:spLocks noGrp="1"/>
          </p:cNvSpPr>
          <p:nvPr>
            <p:ph type="sldNum" idx="3"/>
          </p:nvPr>
        </p:nvSpPr>
        <p:spPr>
          <a:xfrm>
            <a:off x="3619440" y="6609960"/>
            <a:ext cx="1905120" cy="219240"/>
          </a:xfrm>
          <a:prstGeom prst="rect">
            <a:avLst/>
          </a:prstGeom>
          <a:noFill/>
          <a:ln w="0">
            <a:noFill/>
          </a:ln>
        </p:spPr>
        <p:txBody>
          <a:bodyPr lIns="90000" rIns="90000" tIns="46800" bIns="46800" anchor="t">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00"/>
                </a:solidFill>
                <a:effectLst/>
                <a:uFillTx/>
                <a:latin typeface="Arial"/>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FB9FDF1-19BD-42F2-8259-E8D0C860DDEB}" type="slidenum">
              <a:rPr b="0" lang="en-US" sz="800" strike="noStrike" u="none">
                <a:solidFill>
                  <a:srgbClr val="000000"/>
                </a:solidFill>
                <a:effectLst/>
                <a:uFillTx/>
                <a:latin typeface="Arial"/>
              </a:rPr>
              <a:t>&lt;number&gt;</a:t>
            </a:fld>
            <a:endParaRPr b="0" lang="en-US" sz="800" strike="noStrike" u="none">
              <a:solidFill>
                <a:srgbClr val="000000"/>
              </a:solidFill>
              <a:effectLst/>
              <a:uFillTx/>
              <a:latin typeface="Times New Roman"/>
            </a:endParaRPr>
          </a:p>
        </p:txBody>
      </p:sp>
      <p:sp>
        <p:nvSpPr>
          <p:cNvPr id="5" name=""/>
          <p:cNvSpPr/>
          <p:nvPr/>
        </p:nvSpPr>
        <p:spPr>
          <a:xfrm>
            <a:off x="-63360" y="-25560"/>
            <a:ext cx="1625400" cy="30744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8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0000"/>
                </a:solidFill>
                <a:effectLst/>
                <a:uFillTx/>
                <a:latin typeface="Arial"/>
              </a:rPr>
              <a:t>DRAFT</a:t>
            </a:r>
            <a:endParaRPr b="0" lang="en-US"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9.jpeg"/><Relationship Id="rId3" Type="http://schemas.openxmlformats.org/officeDocument/2006/relationships/image" Target="../media/image9.jpeg"/><Relationship Id="rId4" Type="http://schemas.openxmlformats.org/officeDocument/2006/relationships/image" Target="../media/image9.jpeg"/><Relationship Id="rId5" Type="http://schemas.openxmlformats.org/officeDocument/2006/relationships/image" Target="../media/image9.jpeg"/><Relationship Id="rId6"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 name="home_fnl" descr=""/>
          <p:cNvPicPr/>
          <p:nvPr/>
        </p:nvPicPr>
        <p:blipFill>
          <a:blip r:embed="rId1"/>
          <a:stretch/>
        </p:blipFill>
        <p:spPr>
          <a:xfrm>
            <a:off x="3419640" y="4888080"/>
            <a:ext cx="2314440" cy="822240"/>
          </a:xfrm>
          <a:prstGeom prst="rect">
            <a:avLst/>
          </a:prstGeom>
          <a:noFill/>
          <a:ln w="0">
            <a:noFill/>
          </a:ln>
        </p:spPr>
      </p:pic>
      <p:pic>
        <p:nvPicPr>
          <p:cNvPr id="9" name="pcs" descr=""/>
          <p:cNvPicPr/>
          <p:nvPr/>
        </p:nvPicPr>
        <p:blipFill>
          <a:blip r:embed="rId2"/>
          <a:stretch/>
        </p:blipFill>
        <p:spPr>
          <a:xfrm>
            <a:off x="2295360" y="812880"/>
            <a:ext cx="4567320" cy="3703680"/>
          </a:xfrm>
          <a:prstGeom prst="rect">
            <a:avLst/>
          </a:prstGeom>
          <a:noFill/>
          <a:ln w="0">
            <a:noFill/>
          </a:ln>
        </p:spPr>
      </p:pic>
      <p:sp>
        <p:nvSpPr>
          <p:cNvPr id="10" name=""/>
          <p:cNvSpPr/>
          <p:nvPr/>
        </p:nvSpPr>
        <p:spPr>
          <a:xfrm>
            <a:off x="2046240" y="565200"/>
            <a:ext cx="4810320" cy="3944880"/>
          </a:xfrm>
          <a:prstGeom prst="rect">
            <a:avLst/>
          </a:prstGeom>
          <a:noFill/>
          <a:ln w="5724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1" name=""/>
          <p:cNvSpPr/>
          <p:nvPr/>
        </p:nvSpPr>
        <p:spPr>
          <a:xfrm>
            <a:off x="2289240" y="801720"/>
            <a:ext cx="4809960" cy="3944880"/>
          </a:xfrm>
          <a:prstGeom prst="rect">
            <a:avLst/>
          </a:prstGeom>
          <a:noFill/>
          <a:ln w="5724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2" name=""/>
          <p:cNvSpPr/>
          <p:nvPr/>
        </p:nvSpPr>
        <p:spPr>
          <a:xfrm>
            <a:off x="3265560" y="6078600"/>
            <a:ext cx="2619360" cy="5014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June 2000</a:t>
            </a:r>
            <a:endParaRPr b="0" lang="en-US" sz="1800" strike="noStrike" u="none">
              <a:solidFill>
                <a:srgbClr val="000000"/>
              </a:solidFill>
              <a:effectLst/>
              <a:uFillTx/>
              <a:latin typeface="Times New Roman"/>
            </a:endParaRPr>
          </a:p>
        </p:txBody>
      </p:sp>
      <p:sp>
        <p:nvSpPr>
          <p:cNvPr id="13" name=""/>
          <p:cNvSpPr/>
          <p:nvPr/>
        </p:nvSpPr>
        <p:spPr>
          <a:xfrm>
            <a:off x="1960560" y="5559480"/>
            <a:ext cx="5229360" cy="498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Computers for All Project</a:t>
            </a:r>
            <a:endParaRPr b="0" lang="en-US" sz="2000" strike="noStrike" u="none">
              <a:solidFill>
                <a:srgbClr val="000000"/>
              </a:solidFill>
              <a:effectLst/>
              <a:uFillTx/>
              <a:latin typeface="Times New Roman"/>
            </a:endParaRPr>
          </a:p>
        </p:txBody>
      </p:sp>
      <p:sp>
        <p:nvSpPr>
          <p:cNvPr id="2" name="PlaceHolder 1"/>
          <p:cNvSpPr>
            <a:spLocks noGrp="1"/>
          </p:cNvSpPr>
          <p:nvPr>
            <p:ph type="ftr" idx="2"/>
          </p:nvPr>
        </p:nvSpPr>
        <p:spPr/>
        <p:txBody>
          <a:bodyPr/>
          <a:p>
            <a:r>
              <a:t>Confidential &amp; Proprietary</a:t>
            </a:r>
          </a:p>
        </p:txBody>
      </p:sp>
      <p:sp>
        <p:nvSpPr>
          <p:cNvPr id="3" name="PlaceHolder 2"/>
          <p:cNvSpPr>
            <a:spLocks noGrp="1"/>
          </p:cNvSpPr>
          <p:nvPr>
            <p:ph type="sldNum" idx="3"/>
          </p:nvPr>
        </p:nvSpPr>
        <p:spPr/>
        <p:txBody>
          <a:bodyPr/>
          <a:p>
            <a:fld id="{D61D3A37-C1AF-4BB7-84A6-09B06562C2E1}" type="slidenum">
              <a:t>1</a:t>
            </a:fld>
          </a:p>
        </p:txBody>
      </p:sp>
      <p:sp>
        <p:nvSpPr>
          <p:cNvPr id="4" name="PlaceHolder 3"/>
          <p:cNvSpPr>
            <a:spLocks noGrp="1"/>
          </p:cNvSpPr>
          <p:nvPr>
            <p:ph type="dt" idx="1"/>
          </p:nvPr>
        </p:nvSpPr>
        <p:spPr/>
        <p:txBody>
          <a:bodyPr/>
          <a:p>
            <a:fld id="{2CD988B4-F7B1-4A31-A4AF-9B4E88A18C7B}" type="datetime8">
              <a:rPr lang="en-US"/>
              <a:t>09/27/25 01:13 AM</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4" name="WASH_020" descr=""/>
          <p:cNvPicPr/>
          <p:nvPr/>
        </p:nvPicPr>
        <p:blipFill>
          <a:blip r:embed="rId1"/>
          <a:srcRect l="0" t="30431" r="0" b="33430"/>
          <a:stretch/>
        </p:blipFill>
        <p:spPr>
          <a:xfrm>
            <a:off x="563400" y="3146400"/>
            <a:ext cx="8121960" cy="576360"/>
          </a:xfrm>
          <a:prstGeom prst="rect">
            <a:avLst/>
          </a:prstGeom>
          <a:noFill/>
          <a:ln w="9360">
            <a:solidFill>
              <a:srgbClr val="000000"/>
            </a:solidFill>
            <a:miter/>
          </a:ln>
          <a:effectLst>
            <a:outerShdw dist="17819" dir="2700000" blurRad="0" rotWithShape="0">
              <a:srgbClr val="808080"/>
            </a:outerShdw>
          </a:effectLst>
        </p:spPr>
      </p:pic>
      <p:pic>
        <p:nvPicPr>
          <p:cNvPr id="15" name="Clouds3" descr=""/>
          <p:cNvPicPr/>
          <p:nvPr/>
        </p:nvPicPr>
        <p:blipFill>
          <a:blip r:embed="rId2"/>
          <a:srcRect l="0" t="75715" r="0" b="14772"/>
          <a:stretch/>
        </p:blipFill>
        <p:spPr>
          <a:xfrm>
            <a:off x="571680" y="225360"/>
            <a:ext cx="8096040" cy="571680"/>
          </a:xfrm>
          <a:prstGeom prst="rect">
            <a:avLst/>
          </a:prstGeom>
          <a:noFill/>
          <a:ln w="9360">
            <a:solidFill>
              <a:srgbClr val="000000"/>
            </a:solidFill>
            <a:miter/>
          </a:ln>
          <a:effectLst>
            <a:outerShdw dist="17819" dir="2700000" blurRad="0" rotWithShape="0">
              <a:srgbClr val="808080"/>
            </a:outerShdw>
          </a:effectLst>
        </p:spPr>
      </p:pic>
      <p:sp>
        <p:nvSpPr>
          <p:cNvPr id="16" name="PlaceHolder 1"/>
          <p:cNvSpPr>
            <a:spLocks noGrp="1"/>
          </p:cNvSpPr>
          <p:nvPr>
            <p:ph/>
          </p:nvPr>
        </p:nvSpPr>
        <p:spPr>
          <a:xfrm>
            <a:off x="619200" y="867960"/>
            <a:ext cx="7657920" cy="1971720"/>
          </a:xfrm>
          <a:prstGeom prst="rect">
            <a:avLst/>
          </a:prstGeom>
          <a:noFill/>
          <a:ln w="0">
            <a:noFill/>
          </a:ln>
        </p:spPr>
        <p:txBody>
          <a:bodyPr lIns="90000" rIns="90000" tIns="46800" bIns="46800" anchor="t">
            <a:normAutofit/>
          </a:bodyPr>
          <a:p>
            <a:pPr lvl="1" marL="399960" indent="-285480">
              <a:lnSpc>
                <a:spcPct val="105000"/>
              </a:lnSpc>
              <a:buClr>
                <a:srgbClr val="0000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Provide Enron employees at-home Internet devices, connection, employee-centric portal and support to narrow the digital divide.</a:t>
            </a:r>
            <a:endParaRPr b="1" lang="en-US" sz="1400" strike="noStrike" u="none">
              <a:solidFill>
                <a:srgbClr val="000000"/>
              </a:solidFill>
              <a:effectLst/>
              <a:uFillTx/>
              <a:latin typeface="Arial"/>
            </a:endParaRPr>
          </a:p>
          <a:p>
            <a:pPr lvl="1" marL="399960" indent="0">
              <a:lnSpc>
                <a:spcPct val="105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lvl="1" marL="399960" indent="-285480">
              <a:lnSpc>
                <a:spcPct val="105000"/>
              </a:lnSpc>
              <a:buClr>
                <a:srgbClr val="0000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With this investment, the returns include:</a:t>
            </a:r>
            <a:endParaRPr b="1" lang="en-US" sz="1400" strike="noStrike" u="none">
              <a:solidFill>
                <a:srgbClr val="000000"/>
              </a:solidFill>
              <a:effectLst/>
              <a:uFillTx/>
              <a:latin typeface="Arial"/>
            </a:endParaRPr>
          </a:p>
          <a:p>
            <a:pPr lvl="2" marL="685800" indent="-17136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broadband commercial value</a:t>
            </a:r>
            <a:endParaRPr b="1" lang="en-US" sz="1200" strike="noStrike" u="none">
              <a:solidFill>
                <a:srgbClr val="000000"/>
              </a:solidFill>
              <a:effectLst/>
              <a:uFillTx/>
              <a:latin typeface="Arial"/>
            </a:endParaRPr>
          </a:p>
          <a:p>
            <a:pPr lvl="2" marL="685800" indent="-17136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improved employee productivity </a:t>
            </a:r>
            <a:endParaRPr b="1" lang="en-US" sz="1200" strike="noStrike" u="none">
              <a:solidFill>
                <a:srgbClr val="000000"/>
              </a:solidFill>
              <a:effectLst/>
              <a:uFillTx/>
              <a:latin typeface="Arial"/>
            </a:endParaRPr>
          </a:p>
          <a:p>
            <a:pPr lvl="2" marL="685800" indent="-17136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improved employee communications</a:t>
            </a:r>
            <a:endParaRPr b="1" lang="en-US" sz="1200" strike="noStrike" u="none">
              <a:solidFill>
                <a:srgbClr val="000000"/>
              </a:solidFill>
              <a:effectLst/>
              <a:uFillTx/>
              <a:latin typeface="Arial"/>
            </a:endParaRPr>
          </a:p>
          <a:p>
            <a:pPr lvl="2" marL="685800" indent="-17136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enhanced training medium, accessibility</a:t>
            </a:r>
            <a:endParaRPr b="1" lang="en-US" sz="1200" strike="noStrike" u="none">
              <a:solidFill>
                <a:srgbClr val="000000"/>
              </a:solidFill>
              <a:effectLst/>
              <a:uFillTx/>
              <a:latin typeface="Arial"/>
            </a:endParaRPr>
          </a:p>
          <a:p>
            <a:pPr lvl="2" marL="685800" indent="-17136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potential increased ranking on </a:t>
            </a:r>
            <a:r>
              <a:rPr b="0" i="1" lang="en-US" sz="1200" strike="noStrike" u="none">
                <a:solidFill>
                  <a:srgbClr val="000000"/>
                </a:solidFill>
                <a:effectLst/>
                <a:uFillTx/>
                <a:latin typeface="Arial"/>
              </a:rPr>
              <a:t>“Best Company to Work For” </a:t>
            </a:r>
            <a:r>
              <a:rPr b="0" lang="en-US" sz="1200" strike="noStrike" u="none">
                <a:solidFill>
                  <a:srgbClr val="000000"/>
                </a:solidFill>
                <a:effectLst/>
                <a:uFillTx/>
                <a:latin typeface="Arial"/>
              </a:rPr>
              <a:t>(Fortune)</a:t>
            </a:r>
            <a:endParaRPr b="1" lang="en-US" sz="1200" strike="noStrike" u="none">
              <a:solidFill>
                <a:srgbClr val="000000"/>
              </a:solidFill>
              <a:effectLst/>
              <a:uFillTx/>
              <a:latin typeface="Arial"/>
            </a:endParaRPr>
          </a:p>
        </p:txBody>
      </p:sp>
      <p:sp>
        <p:nvSpPr>
          <p:cNvPr id="17" name=""/>
          <p:cNvSpPr/>
          <p:nvPr/>
        </p:nvSpPr>
        <p:spPr>
          <a:xfrm>
            <a:off x="723960" y="3830760"/>
            <a:ext cx="7686720" cy="2571480"/>
          </a:xfrm>
          <a:prstGeom prst="rect">
            <a:avLst/>
          </a:prstGeom>
          <a:noFill/>
          <a:ln w="0">
            <a:noFill/>
          </a:ln>
        </p:spPr>
        <p:style>
          <a:lnRef idx="0"/>
          <a:fillRef idx="0"/>
          <a:effectRef idx="0"/>
          <a:fontRef idx="minor"/>
        </p:style>
        <p:txBody>
          <a:bodyPr lIns="90000" rIns="90000" tIns="46800" bIns="46800" anchor="t">
            <a:normAutofit/>
          </a:bodyPr>
          <a:p>
            <a:pPr marL="285840" indent="-285840">
              <a:lnSpc>
                <a:spcPct val="105000"/>
              </a:lnSpc>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Digital Divide Access to Technology Act of 2000 (House)</a:t>
            </a:r>
            <a:endParaRPr b="0" lang="en-US" sz="1400" strike="noStrike" u="none">
              <a:solidFill>
                <a:srgbClr val="000000"/>
              </a:solidFill>
              <a:effectLst/>
              <a:uFillTx/>
              <a:latin typeface="Times New Roman"/>
            </a:endParaRPr>
          </a:p>
          <a:p>
            <a:pPr lvl="1" marL="571680" indent="-17172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Legislation introduced in the House of Representatives to allow employers to offer free or subsidized Internet devices and connectivity to employees with a positive tax treatment to employees.</a:t>
            </a:r>
            <a:endParaRPr b="0" lang="en-US" sz="900" strike="noStrike" u="none">
              <a:solidFill>
                <a:srgbClr val="000000"/>
              </a:solidFill>
              <a:effectLst/>
              <a:uFillTx/>
              <a:latin typeface="Times New Roman"/>
            </a:endParaRPr>
          </a:p>
          <a:p>
            <a:pPr lvl="1" marL="571680" indent="-17172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The bill allows employers to provide employees as a tax-free benefit like health insurance or pensions a total of $1,260 or $35 per month over three years for computer, software, and peripheral equipment, such as a monitor and printer, according to the description.</a:t>
            </a:r>
            <a:endParaRPr b="0" lang="en-US" sz="900" strike="noStrike" u="none">
              <a:solidFill>
                <a:srgbClr val="000000"/>
              </a:solidFill>
              <a:effectLst/>
              <a:uFillTx/>
              <a:latin typeface="Times New Roman"/>
            </a:endParaRPr>
          </a:p>
          <a:p>
            <a:pPr lvl="1" marL="571680" indent="-17172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The bill also provides that internet access charges paid by the company on behalf of the employee are not taxable to employees</a:t>
            </a:r>
            <a:endParaRPr b="0" lang="en-US" sz="900" strike="noStrike" u="none">
              <a:solidFill>
                <a:srgbClr val="000000"/>
              </a:solidFill>
              <a:effectLst/>
              <a:uFillTx/>
              <a:latin typeface="Times New Roman"/>
            </a:endParaRPr>
          </a:p>
          <a:p>
            <a:pPr lvl="1" marL="571680" indent="-17172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To participate in the program, the employer would be required to cover “substantially all employees of the company who live and work in the United States…. everyone from the janitor, factory workers, flight attendants and salesmen,” according to Congressman Weller’s description.</a:t>
            </a:r>
            <a:endParaRPr b="0" lang="en-US" sz="900" strike="noStrike" u="none">
              <a:solidFill>
                <a:srgbClr val="000000"/>
              </a:solidFill>
              <a:effectLst/>
              <a:uFillTx/>
              <a:latin typeface="Times New Roman"/>
            </a:endParaRPr>
          </a:p>
          <a:p>
            <a:pPr lvl="1" marL="571680" indent="-17172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285840" indent="-285840">
              <a:lnSpc>
                <a:spcPct val="105000"/>
              </a:lnSpc>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Bridging the Digital Divide Act of 2000 (Senate)</a:t>
            </a:r>
            <a:endParaRPr b="0" lang="en-US" sz="1400" strike="noStrike" u="none">
              <a:solidFill>
                <a:srgbClr val="000000"/>
              </a:solidFill>
              <a:effectLst/>
              <a:uFillTx/>
              <a:latin typeface="Times New Roman"/>
            </a:endParaRPr>
          </a:p>
          <a:p>
            <a:pPr lvl="1" marL="571680" indent="-17172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Senate proposed legislation is even more flexible for employers with no dollar limitation on computer benefit and no time limit on how often computer upgrades may occur</a:t>
            </a:r>
            <a:endParaRPr b="0" lang="en-US" sz="1000" strike="noStrike" u="none">
              <a:solidFill>
                <a:srgbClr val="000000"/>
              </a:solidFill>
              <a:effectLst/>
              <a:uFillTx/>
              <a:latin typeface="Times New Roman"/>
            </a:endParaRPr>
          </a:p>
          <a:p>
            <a:pPr lvl="1" marL="571680" indent="-171720">
              <a:lnSpc>
                <a:spcPct val="105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New tax law would apply to tax years beginning 2001 tax year</a:t>
            </a:r>
            <a:endParaRPr b="0" lang="en-US" sz="1000" strike="noStrike" u="none">
              <a:solidFill>
                <a:srgbClr val="000000"/>
              </a:solidFill>
              <a:effectLst/>
              <a:uFillTx/>
              <a:latin typeface="Times New Roman"/>
            </a:endParaRPr>
          </a:p>
        </p:txBody>
      </p:sp>
      <p:sp>
        <p:nvSpPr>
          <p:cNvPr id="18" name=""/>
          <p:cNvSpPr/>
          <p:nvPr/>
        </p:nvSpPr>
        <p:spPr>
          <a:xfrm>
            <a:off x="685800" y="3211560"/>
            <a:ext cx="2523960" cy="44748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Political Climate</a:t>
            </a:r>
            <a:endParaRPr b="0" lang="en-US" sz="2000" strike="noStrike" u="none">
              <a:solidFill>
                <a:srgbClr val="000000"/>
              </a:solidFill>
              <a:effectLst/>
              <a:uFillTx/>
              <a:latin typeface="Times New Roman"/>
            </a:endParaRPr>
          </a:p>
        </p:txBody>
      </p:sp>
      <p:sp>
        <p:nvSpPr>
          <p:cNvPr id="19" name=""/>
          <p:cNvSpPr/>
          <p:nvPr/>
        </p:nvSpPr>
        <p:spPr>
          <a:xfrm>
            <a:off x="685800" y="271440"/>
            <a:ext cx="2523960" cy="447840"/>
          </a:xfrm>
          <a:prstGeom prst="rect">
            <a:avLst/>
          </a:prstGeom>
          <a:noFill/>
          <a:ln w="0">
            <a:noFill/>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Purpose</a:t>
            </a:r>
            <a:endParaRPr b="0" lang="en-US" sz="2000" strike="noStrike" u="none">
              <a:solidFill>
                <a:srgbClr val="000000"/>
              </a:solidFill>
              <a:effectLst/>
              <a:uFillTx/>
              <a:latin typeface="Times New Roman"/>
            </a:endParaRPr>
          </a:p>
        </p:txBody>
      </p:sp>
      <p:sp>
        <p:nvSpPr>
          <p:cNvPr id="3" name="PlaceHolder 2"/>
          <p:cNvSpPr>
            <a:spLocks noGrp="1"/>
          </p:cNvSpPr>
          <p:nvPr>
            <p:ph type="ftr" idx="2"/>
          </p:nvPr>
        </p:nvSpPr>
        <p:spPr/>
        <p:txBody>
          <a:bodyPr/>
          <a:p>
            <a:r>
              <a:t>Confidential &amp; Proprietary</a:t>
            </a:r>
          </a:p>
        </p:txBody>
      </p:sp>
      <p:sp>
        <p:nvSpPr>
          <p:cNvPr id="4" name="PlaceHolder 3"/>
          <p:cNvSpPr>
            <a:spLocks noGrp="1"/>
          </p:cNvSpPr>
          <p:nvPr>
            <p:ph type="sldNum" idx="3"/>
          </p:nvPr>
        </p:nvSpPr>
        <p:spPr/>
        <p:txBody>
          <a:bodyPr/>
          <a:p>
            <a:fld id="{99D6303A-361C-4D91-976B-01EBF58FD2BF}" type="slidenum">
              <a:t>2</a:t>
            </a:fld>
          </a:p>
        </p:txBody>
      </p:sp>
      <p:sp>
        <p:nvSpPr>
          <p:cNvPr id="5" name="PlaceHolder 4"/>
          <p:cNvSpPr>
            <a:spLocks noGrp="1"/>
          </p:cNvSpPr>
          <p:nvPr>
            <p:ph type="dt" idx="1"/>
          </p:nvPr>
        </p:nvSpPr>
        <p:spPr/>
        <p:txBody>
          <a:bodyPr/>
          <a:p>
            <a:fld id="{05B0DF03-A187-4C15-B69B-70D42CF63943}" type="datetime8">
              <a:rPr lang="en-US"/>
              <a:t>09/27/25 01:13 AM</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0" name="most%20innovative%205-yrs%20copy" descr=""/>
          <p:cNvPicPr/>
          <p:nvPr/>
        </p:nvPicPr>
        <p:blipFill>
          <a:blip r:embed="rId1"/>
          <a:stretch/>
        </p:blipFill>
        <p:spPr>
          <a:xfrm>
            <a:off x="1200240" y="3851280"/>
            <a:ext cx="1776240" cy="2506680"/>
          </a:xfrm>
          <a:prstGeom prst="rect">
            <a:avLst/>
          </a:prstGeom>
          <a:noFill/>
          <a:ln w="0">
            <a:noFill/>
          </a:ln>
        </p:spPr>
      </p:pic>
      <p:sp>
        <p:nvSpPr>
          <p:cNvPr id="21" name=""/>
          <p:cNvSpPr/>
          <p:nvPr/>
        </p:nvSpPr>
        <p:spPr>
          <a:xfrm>
            <a:off x="6033960" y="741240"/>
            <a:ext cx="1683000" cy="1683000"/>
          </a:xfrm>
          <a:prstGeom prst="ellipse">
            <a:avLst/>
          </a:prstGeom>
          <a:gradFill rotWithShape="0">
            <a:gsLst>
              <a:gs pos="0">
                <a:srgbClr val="ff9933"/>
              </a:gs>
              <a:gs pos="100000">
                <a:srgbClr val="fefefe"/>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 name=""/>
          <p:cNvSpPr/>
          <p:nvPr/>
        </p:nvSpPr>
        <p:spPr>
          <a:xfrm>
            <a:off x="6033960" y="3174840"/>
            <a:ext cx="1683000" cy="1683000"/>
          </a:xfrm>
          <a:prstGeom prst="ellipse">
            <a:avLst/>
          </a:prstGeom>
          <a:gradFill rotWithShape="0">
            <a:gsLst>
              <a:gs pos="0">
                <a:srgbClr val="ff0000"/>
              </a:gs>
              <a:gs pos="100000">
                <a:srgbClr val="fefefe"/>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3" name=""/>
          <p:cNvSpPr/>
          <p:nvPr/>
        </p:nvSpPr>
        <p:spPr>
          <a:xfrm rot="16200000">
            <a:off x="4822920" y="1960560"/>
            <a:ext cx="1682640" cy="1682640"/>
          </a:xfrm>
          <a:prstGeom prst="ellipse">
            <a:avLst/>
          </a:prstGeom>
          <a:gradFill rotWithShape="0">
            <a:gsLst>
              <a:gs pos="0">
                <a:srgbClr val="008000"/>
              </a:gs>
              <a:gs pos="100000">
                <a:srgbClr val="fefefe"/>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4" name=""/>
          <p:cNvSpPr/>
          <p:nvPr/>
        </p:nvSpPr>
        <p:spPr>
          <a:xfrm rot="16200000">
            <a:off x="7230960" y="1960200"/>
            <a:ext cx="1682640" cy="1683000"/>
          </a:xfrm>
          <a:prstGeom prst="ellipse">
            <a:avLst/>
          </a:prstGeom>
          <a:gradFill rotWithShape="0">
            <a:gsLst>
              <a:gs pos="0">
                <a:srgbClr val="3333cc"/>
              </a:gs>
              <a:gs pos="100000">
                <a:srgbClr val="fefefe"/>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5" name=""/>
          <p:cNvSpPr/>
          <p:nvPr/>
        </p:nvSpPr>
        <p:spPr>
          <a:xfrm>
            <a:off x="7802640" y="2679840"/>
            <a:ext cx="53928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Portal</a:t>
            </a:r>
            <a:endParaRPr b="0" lang="en-US" sz="1000" strike="noStrike" u="none">
              <a:solidFill>
                <a:srgbClr val="000000"/>
              </a:solidFill>
              <a:effectLst/>
              <a:uFillTx/>
              <a:latin typeface="Times New Roman"/>
            </a:endParaRPr>
          </a:p>
        </p:txBody>
      </p:sp>
      <p:sp>
        <p:nvSpPr>
          <p:cNvPr id="26" name=""/>
          <p:cNvSpPr/>
          <p:nvPr/>
        </p:nvSpPr>
        <p:spPr>
          <a:xfrm>
            <a:off x="5190120" y="2679840"/>
            <a:ext cx="9399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Connectivity</a:t>
            </a:r>
            <a:endParaRPr b="0" lang="en-US" sz="1000" strike="noStrike" u="none">
              <a:solidFill>
                <a:srgbClr val="000000"/>
              </a:solidFill>
              <a:effectLst/>
              <a:uFillTx/>
              <a:latin typeface="Times New Roman"/>
            </a:endParaRPr>
          </a:p>
        </p:txBody>
      </p:sp>
      <p:sp>
        <p:nvSpPr>
          <p:cNvPr id="27" name=""/>
          <p:cNvSpPr/>
          <p:nvPr/>
        </p:nvSpPr>
        <p:spPr>
          <a:xfrm>
            <a:off x="6552360" y="1376280"/>
            <a:ext cx="644400" cy="3992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Internet</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Device</a:t>
            </a:r>
            <a:endParaRPr b="0" lang="en-US" sz="1000" strike="noStrike" u="none">
              <a:solidFill>
                <a:srgbClr val="000000"/>
              </a:solidFill>
              <a:effectLst/>
              <a:uFillTx/>
              <a:latin typeface="Times New Roman"/>
            </a:endParaRPr>
          </a:p>
        </p:txBody>
      </p:sp>
      <p:sp>
        <p:nvSpPr>
          <p:cNvPr id="28" name=""/>
          <p:cNvSpPr/>
          <p:nvPr/>
        </p:nvSpPr>
        <p:spPr>
          <a:xfrm>
            <a:off x="6541920" y="3894120"/>
            <a:ext cx="6656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Support</a:t>
            </a:r>
            <a:endParaRPr b="0" lang="en-US" sz="1000" strike="noStrike" u="none">
              <a:solidFill>
                <a:srgbClr val="000000"/>
              </a:solidFill>
              <a:effectLst/>
              <a:uFillTx/>
              <a:latin typeface="Times New Roman"/>
            </a:endParaRPr>
          </a:p>
        </p:txBody>
      </p:sp>
      <p:grpSp>
        <p:nvGrpSpPr>
          <p:cNvPr id="29" name=""/>
          <p:cNvGrpSpPr/>
          <p:nvPr/>
        </p:nvGrpSpPr>
        <p:grpSpPr>
          <a:xfrm>
            <a:off x="6505560" y="2432160"/>
            <a:ext cx="739800" cy="739440"/>
            <a:chOff x="6505560" y="2432160"/>
            <a:chExt cx="739800" cy="739440"/>
          </a:xfrm>
        </p:grpSpPr>
        <p:grpSp>
          <p:nvGrpSpPr>
            <p:cNvPr id="30" name=""/>
            <p:cNvGrpSpPr/>
            <p:nvPr/>
          </p:nvGrpSpPr>
          <p:grpSpPr>
            <a:xfrm>
              <a:off x="6505560" y="2705400"/>
              <a:ext cx="739800" cy="466200"/>
              <a:chOff x="6505560" y="2705400"/>
              <a:chExt cx="739800" cy="466200"/>
            </a:xfrm>
          </p:grpSpPr>
          <p:sp>
            <p:nvSpPr>
              <p:cNvPr id="31" name=""/>
              <p:cNvSpPr/>
              <p:nvPr/>
            </p:nvSpPr>
            <p:spPr>
              <a:xfrm>
                <a:off x="6505560" y="2707200"/>
                <a:ext cx="148320" cy="147600"/>
              </a:xfrm>
              <a:custGeom>
                <a:avLst/>
                <a:gdLst/>
                <a:ahLst/>
                <a:rect l="l" t="t" r="r" b="b"/>
                <a:pathLst>
                  <a:path w="352" h="351">
                    <a:moveTo>
                      <a:pt x="0" y="225"/>
                    </a:moveTo>
                    <a:lnTo>
                      <a:pt x="226" y="0"/>
                    </a:lnTo>
                    <a:lnTo>
                      <a:pt x="351" y="125"/>
                    </a:lnTo>
                    <a:lnTo>
                      <a:pt x="308" y="167"/>
                    </a:lnTo>
                    <a:lnTo>
                      <a:pt x="230" y="90"/>
                    </a:lnTo>
                    <a:lnTo>
                      <a:pt x="189" y="131"/>
                    </a:lnTo>
                    <a:lnTo>
                      <a:pt x="265" y="208"/>
                    </a:lnTo>
                    <a:lnTo>
                      <a:pt x="222" y="249"/>
                    </a:lnTo>
                    <a:lnTo>
                      <a:pt x="146" y="174"/>
                    </a:lnTo>
                    <a:lnTo>
                      <a:pt x="90" y="229"/>
                    </a:lnTo>
                    <a:lnTo>
                      <a:pt x="168" y="307"/>
                    </a:lnTo>
                    <a:lnTo>
                      <a:pt x="126" y="350"/>
                    </a:lnTo>
                    <a:lnTo>
                      <a:pt x="0" y="225"/>
                    </a:lnTo>
                  </a:path>
                </a:pathLst>
              </a:custGeom>
              <a:solidFill>
                <a:srgbClr val="1c7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 name=""/>
              <p:cNvSpPr/>
              <p:nvPr/>
            </p:nvSpPr>
            <p:spPr>
              <a:xfrm>
                <a:off x="6577560" y="2779200"/>
                <a:ext cx="157320" cy="157320"/>
              </a:xfrm>
              <a:custGeom>
                <a:avLst/>
                <a:gdLst/>
                <a:ahLst/>
                <a:rect l="l" t="t" r="r" b="b"/>
                <a:pathLst>
                  <a:path w="374" h="374">
                    <a:moveTo>
                      <a:pt x="226" y="0"/>
                    </a:moveTo>
                    <a:lnTo>
                      <a:pt x="282" y="56"/>
                    </a:lnTo>
                    <a:lnTo>
                      <a:pt x="200" y="225"/>
                    </a:lnTo>
                    <a:lnTo>
                      <a:pt x="201" y="226"/>
                    </a:lnTo>
                    <a:lnTo>
                      <a:pt x="327" y="100"/>
                    </a:lnTo>
                    <a:lnTo>
                      <a:pt x="373" y="146"/>
                    </a:lnTo>
                    <a:lnTo>
                      <a:pt x="148" y="373"/>
                    </a:lnTo>
                    <a:lnTo>
                      <a:pt x="94" y="319"/>
                    </a:lnTo>
                    <a:lnTo>
                      <a:pt x="174" y="146"/>
                    </a:lnTo>
                    <a:lnTo>
                      <a:pt x="48" y="272"/>
                    </a:lnTo>
                    <a:lnTo>
                      <a:pt x="0" y="225"/>
                    </a:lnTo>
                    <a:lnTo>
                      <a:pt x="226" y="0"/>
                    </a:lnTo>
                  </a:path>
                </a:pathLst>
              </a:custGeom>
              <a:solidFill>
                <a:srgbClr val="1c7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 name=""/>
              <p:cNvSpPr/>
              <p:nvPr/>
            </p:nvSpPr>
            <p:spPr>
              <a:xfrm>
                <a:off x="6814080" y="3015360"/>
                <a:ext cx="156960" cy="156240"/>
              </a:xfrm>
              <a:custGeom>
                <a:avLst/>
                <a:gdLst/>
                <a:ahLst/>
                <a:rect l="l" t="t" r="r" b="b"/>
                <a:pathLst>
                  <a:path w="373" h="371">
                    <a:moveTo>
                      <a:pt x="225" y="0"/>
                    </a:moveTo>
                    <a:lnTo>
                      <a:pt x="281" y="56"/>
                    </a:lnTo>
                    <a:lnTo>
                      <a:pt x="200" y="226"/>
                    </a:lnTo>
                    <a:lnTo>
                      <a:pt x="325" y="100"/>
                    </a:lnTo>
                    <a:lnTo>
                      <a:pt x="372" y="147"/>
                    </a:lnTo>
                    <a:lnTo>
                      <a:pt x="147" y="370"/>
                    </a:lnTo>
                    <a:lnTo>
                      <a:pt x="94" y="320"/>
                    </a:lnTo>
                    <a:lnTo>
                      <a:pt x="174" y="146"/>
                    </a:lnTo>
                    <a:lnTo>
                      <a:pt x="47" y="273"/>
                    </a:lnTo>
                    <a:lnTo>
                      <a:pt x="0" y="225"/>
                    </a:lnTo>
                    <a:lnTo>
                      <a:pt x="225" y="0"/>
                    </a:lnTo>
                  </a:path>
                </a:pathLst>
              </a:custGeom>
              <a:solidFill>
                <a:srgbClr val="1c7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 name=""/>
              <p:cNvSpPr/>
              <p:nvPr/>
            </p:nvSpPr>
            <p:spPr>
              <a:xfrm>
                <a:off x="6752880" y="2952000"/>
                <a:ext cx="6840" cy="23760"/>
              </a:xfrm>
              <a:custGeom>
                <a:avLst/>
                <a:gdLst/>
                <a:ahLst/>
                <a:rect l="l" t="t" r="r" b="b"/>
                <a:pathLst>
                  <a:path w="17" h="57">
                    <a:moveTo>
                      <a:pt x="0" y="0"/>
                    </a:moveTo>
                    <a:lnTo>
                      <a:pt x="0" y="56"/>
                    </a:lnTo>
                    <a:lnTo>
                      <a:pt x="2" y="53"/>
                    </a:lnTo>
                    <a:lnTo>
                      <a:pt x="16" y="33"/>
                    </a:lnTo>
                    <a:lnTo>
                      <a:pt x="13" y="14"/>
                    </a:lnTo>
                    <a:lnTo>
                      <a:pt x="0" y="0"/>
                    </a:lnTo>
                  </a:path>
                </a:pathLst>
              </a:custGeom>
              <a:solidFill>
                <a:srgbClr val="1c77ff"/>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35" name=""/>
              <p:cNvSpPr/>
              <p:nvPr/>
            </p:nvSpPr>
            <p:spPr>
              <a:xfrm>
                <a:off x="6752880" y="2861640"/>
                <a:ext cx="47880" cy="93960"/>
              </a:xfrm>
              <a:custGeom>
                <a:avLst/>
                <a:gdLst/>
                <a:ahLst/>
                <a:rect l="l" t="t" r="r" b="b"/>
                <a:pathLst>
                  <a:path w="114" h="223">
                    <a:moveTo>
                      <a:pt x="0" y="164"/>
                    </a:moveTo>
                    <a:lnTo>
                      <a:pt x="0" y="211"/>
                    </a:lnTo>
                    <a:lnTo>
                      <a:pt x="10" y="216"/>
                    </a:lnTo>
                    <a:lnTo>
                      <a:pt x="22" y="221"/>
                    </a:lnTo>
                    <a:lnTo>
                      <a:pt x="33" y="222"/>
                    </a:lnTo>
                    <a:lnTo>
                      <a:pt x="44" y="221"/>
                    </a:lnTo>
                    <a:lnTo>
                      <a:pt x="66" y="211"/>
                    </a:lnTo>
                    <a:lnTo>
                      <a:pt x="88" y="192"/>
                    </a:lnTo>
                    <a:lnTo>
                      <a:pt x="103" y="174"/>
                    </a:lnTo>
                    <a:lnTo>
                      <a:pt x="111" y="155"/>
                    </a:lnTo>
                    <a:lnTo>
                      <a:pt x="113" y="138"/>
                    </a:lnTo>
                    <a:lnTo>
                      <a:pt x="109" y="121"/>
                    </a:lnTo>
                    <a:lnTo>
                      <a:pt x="101" y="103"/>
                    </a:lnTo>
                    <a:lnTo>
                      <a:pt x="88" y="85"/>
                    </a:lnTo>
                    <a:lnTo>
                      <a:pt x="53" y="48"/>
                    </a:lnTo>
                    <a:lnTo>
                      <a:pt x="6" y="0"/>
                    </a:lnTo>
                    <a:lnTo>
                      <a:pt x="0" y="6"/>
                    </a:lnTo>
                    <a:lnTo>
                      <a:pt x="0" y="100"/>
                    </a:lnTo>
                    <a:lnTo>
                      <a:pt x="19" y="82"/>
                    </a:lnTo>
                    <a:lnTo>
                      <a:pt x="34" y="100"/>
                    </a:lnTo>
                    <a:lnTo>
                      <a:pt x="41" y="117"/>
                    </a:lnTo>
                    <a:lnTo>
                      <a:pt x="40" y="134"/>
                    </a:lnTo>
                    <a:lnTo>
                      <a:pt x="28" y="151"/>
                    </a:lnTo>
                    <a:lnTo>
                      <a:pt x="12" y="163"/>
                    </a:lnTo>
                    <a:lnTo>
                      <a:pt x="0" y="164"/>
                    </a:lnTo>
                  </a:path>
                </a:pathLst>
              </a:custGeom>
              <a:solidFill>
                <a:srgbClr val="1c7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 name=""/>
              <p:cNvSpPr/>
              <p:nvPr/>
            </p:nvSpPr>
            <p:spPr>
              <a:xfrm>
                <a:off x="6660000" y="2864160"/>
                <a:ext cx="92880" cy="152640"/>
              </a:xfrm>
              <a:custGeom>
                <a:avLst/>
                <a:gdLst/>
                <a:ahLst/>
                <a:rect l="l" t="t" r="r" b="b"/>
                <a:pathLst>
                  <a:path w="221" h="363">
                    <a:moveTo>
                      <a:pt x="220" y="94"/>
                    </a:moveTo>
                    <a:lnTo>
                      <a:pt x="220" y="0"/>
                    </a:lnTo>
                    <a:lnTo>
                      <a:pt x="0" y="220"/>
                    </a:lnTo>
                    <a:lnTo>
                      <a:pt x="47" y="267"/>
                    </a:lnTo>
                    <a:lnTo>
                      <a:pt x="144" y="170"/>
                    </a:lnTo>
                    <a:lnTo>
                      <a:pt x="153" y="179"/>
                    </a:lnTo>
                    <a:lnTo>
                      <a:pt x="161" y="189"/>
                    </a:lnTo>
                    <a:lnTo>
                      <a:pt x="167" y="204"/>
                    </a:lnTo>
                    <a:lnTo>
                      <a:pt x="167" y="221"/>
                    </a:lnTo>
                    <a:lnTo>
                      <a:pt x="159" y="234"/>
                    </a:lnTo>
                    <a:lnTo>
                      <a:pt x="120" y="274"/>
                    </a:lnTo>
                    <a:lnTo>
                      <a:pt x="105" y="292"/>
                    </a:lnTo>
                    <a:lnTo>
                      <a:pt x="99" y="302"/>
                    </a:lnTo>
                    <a:lnTo>
                      <a:pt x="95" y="315"/>
                    </a:lnTo>
                    <a:lnTo>
                      <a:pt x="142" y="362"/>
                    </a:lnTo>
                    <a:lnTo>
                      <a:pt x="146" y="350"/>
                    </a:lnTo>
                    <a:lnTo>
                      <a:pt x="152" y="339"/>
                    </a:lnTo>
                    <a:lnTo>
                      <a:pt x="167" y="321"/>
                    </a:lnTo>
                    <a:lnTo>
                      <a:pt x="201" y="286"/>
                    </a:lnTo>
                    <a:lnTo>
                      <a:pt x="220" y="265"/>
                    </a:lnTo>
                    <a:lnTo>
                      <a:pt x="220" y="209"/>
                    </a:lnTo>
                    <a:lnTo>
                      <a:pt x="216" y="204"/>
                    </a:lnTo>
                    <a:lnTo>
                      <a:pt x="217" y="203"/>
                    </a:lnTo>
                    <a:lnTo>
                      <a:pt x="220" y="205"/>
                    </a:lnTo>
                    <a:lnTo>
                      <a:pt x="220" y="158"/>
                    </a:lnTo>
                    <a:lnTo>
                      <a:pt x="215" y="158"/>
                    </a:lnTo>
                    <a:lnTo>
                      <a:pt x="196" y="151"/>
                    </a:lnTo>
                    <a:lnTo>
                      <a:pt x="178" y="136"/>
                    </a:lnTo>
                    <a:lnTo>
                      <a:pt x="220" y="94"/>
                    </a:lnTo>
                  </a:path>
                </a:pathLst>
              </a:custGeom>
              <a:solidFill>
                <a:srgbClr val="1c7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 name=""/>
              <p:cNvSpPr/>
              <p:nvPr/>
            </p:nvSpPr>
            <p:spPr>
              <a:xfrm>
                <a:off x="6813360" y="2952000"/>
                <a:ext cx="63000" cy="118080"/>
              </a:xfrm>
              <a:custGeom>
                <a:avLst/>
                <a:gdLst/>
                <a:ahLst/>
                <a:rect l="l" t="t" r="r" b="b"/>
                <a:pathLst>
                  <a:path w="150" h="281">
                    <a:moveTo>
                      <a:pt x="0" y="189"/>
                    </a:moveTo>
                    <a:lnTo>
                      <a:pt x="0" y="280"/>
                    </a:lnTo>
                    <a:lnTo>
                      <a:pt x="20" y="263"/>
                    </a:lnTo>
                    <a:lnTo>
                      <a:pt x="115" y="168"/>
                    </a:lnTo>
                    <a:lnTo>
                      <a:pt x="133" y="147"/>
                    </a:lnTo>
                    <a:lnTo>
                      <a:pt x="143" y="128"/>
                    </a:lnTo>
                    <a:lnTo>
                      <a:pt x="148" y="109"/>
                    </a:lnTo>
                    <a:lnTo>
                      <a:pt x="149" y="91"/>
                    </a:lnTo>
                    <a:lnTo>
                      <a:pt x="145" y="75"/>
                    </a:lnTo>
                    <a:lnTo>
                      <a:pt x="138" y="58"/>
                    </a:lnTo>
                    <a:lnTo>
                      <a:pt x="117" y="31"/>
                    </a:lnTo>
                    <a:lnTo>
                      <a:pt x="89" y="10"/>
                    </a:lnTo>
                    <a:lnTo>
                      <a:pt x="73" y="4"/>
                    </a:lnTo>
                    <a:lnTo>
                      <a:pt x="56" y="0"/>
                    </a:lnTo>
                    <a:lnTo>
                      <a:pt x="39" y="0"/>
                    </a:lnTo>
                    <a:lnTo>
                      <a:pt x="20" y="5"/>
                    </a:lnTo>
                    <a:lnTo>
                      <a:pt x="1" y="15"/>
                    </a:lnTo>
                    <a:lnTo>
                      <a:pt x="0" y="16"/>
                    </a:lnTo>
                    <a:lnTo>
                      <a:pt x="0" y="108"/>
                    </a:lnTo>
                    <a:lnTo>
                      <a:pt x="40" y="67"/>
                    </a:lnTo>
                    <a:lnTo>
                      <a:pt x="49" y="61"/>
                    </a:lnTo>
                    <a:lnTo>
                      <a:pt x="58" y="61"/>
                    </a:lnTo>
                    <a:lnTo>
                      <a:pt x="70" y="63"/>
                    </a:lnTo>
                    <a:lnTo>
                      <a:pt x="79" y="69"/>
                    </a:lnTo>
                    <a:lnTo>
                      <a:pt x="86" y="78"/>
                    </a:lnTo>
                    <a:lnTo>
                      <a:pt x="88" y="89"/>
                    </a:lnTo>
                    <a:lnTo>
                      <a:pt x="87" y="99"/>
                    </a:lnTo>
                    <a:lnTo>
                      <a:pt x="81" y="107"/>
                    </a:lnTo>
                    <a:lnTo>
                      <a:pt x="0" y="189"/>
                    </a:lnTo>
                  </a:path>
                </a:pathLst>
              </a:custGeom>
              <a:solidFill>
                <a:srgbClr val="1c7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 name=""/>
              <p:cNvSpPr/>
              <p:nvPr/>
            </p:nvSpPr>
            <p:spPr>
              <a:xfrm>
                <a:off x="6751080" y="2958840"/>
                <a:ext cx="62640" cy="118440"/>
              </a:xfrm>
              <a:custGeom>
                <a:avLst/>
                <a:gdLst/>
                <a:ahLst/>
                <a:rect l="l" t="t" r="r" b="b"/>
                <a:pathLst>
                  <a:path w="149" h="282">
                    <a:moveTo>
                      <a:pt x="148" y="92"/>
                    </a:moveTo>
                    <a:lnTo>
                      <a:pt x="148" y="0"/>
                    </a:lnTo>
                    <a:lnTo>
                      <a:pt x="128" y="17"/>
                    </a:lnTo>
                    <a:lnTo>
                      <a:pt x="32" y="113"/>
                    </a:lnTo>
                    <a:lnTo>
                      <a:pt x="16" y="132"/>
                    </a:lnTo>
                    <a:lnTo>
                      <a:pt x="6" y="152"/>
                    </a:lnTo>
                    <a:lnTo>
                      <a:pt x="0" y="170"/>
                    </a:lnTo>
                    <a:lnTo>
                      <a:pt x="0" y="189"/>
                    </a:lnTo>
                    <a:lnTo>
                      <a:pt x="3" y="206"/>
                    </a:lnTo>
                    <a:lnTo>
                      <a:pt x="10" y="222"/>
                    </a:lnTo>
                    <a:lnTo>
                      <a:pt x="31" y="249"/>
                    </a:lnTo>
                    <a:lnTo>
                      <a:pt x="58" y="271"/>
                    </a:lnTo>
                    <a:lnTo>
                      <a:pt x="74" y="277"/>
                    </a:lnTo>
                    <a:lnTo>
                      <a:pt x="91" y="281"/>
                    </a:lnTo>
                    <a:lnTo>
                      <a:pt x="109" y="280"/>
                    </a:lnTo>
                    <a:lnTo>
                      <a:pt x="128" y="275"/>
                    </a:lnTo>
                    <a:lnTo>
                      <a:pt x="148" y="264"/>
                    </a:lnTo>
                    <a:lnTo>
                      <a:pt x="148" y="173"/>
                    </a:lnTo>
                    <a:lnTo>
                      <a:pt x="108" y="213"/>
                    </a:lnTo>
                    <a:lnTo>
                      <a:pt x="99" y="218"/>
                    </a:lnTo>
                    <a:lnTo>
                      <a:pt x="89" y="220"/>
                    </a:lnTo>
                    <a:lnTo>
                      <a:pt x="78" y="218"/>
                    </a:lnTo>
                    <a:lnTo>
                      <a:pt x="69" y="211"/>
                    </a:lnTo>
                    <a:lnTo>
                      <a:pt x="62" y="202"/>
                    </a:lnTo>
                    <a:lnTo>
                      <a:pt x="60" y="191"/>
                    </a:lnTo>
                    <a:lnTo>
                      <a:pt x="62" y="181"/>
                    </a:lnTo>
                    <a:lnTo>
                      <a:pt x="68" y="173"/>
                    </a:lnTo>
                    <a:lnTo>
                      <a:pt x="148" y="92"/>
                    </a:lnTo>
                  </a:path>
                </a:pathLst>
              </a:custGeom>
              <a:solidFill>
                <a:srgbClr val="1c7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 name=""/>
              <p:cNvSpPr/>
              <p:nvPr/>
            </p:nvSpPr>
            <p:spPr>
              <a:xfrm>
                <a:off x="6950880" y="2705400"/>
                <a:ext cx="294480" cy="372240"/>
              </a:xfrm>
              <a:custGeom>
                <a:avLst/>
                <a:gdLst/>
                <a:ahLst/>
                <a:rect l="l" t="t" r="r" b="b"/>
                <a:pathLst>
                  <a:path w="699" h="884">
                    <a:moveTo>
                      <a:pt x="698" y="230"/>
                    </a:moveTo>
                    <a:lnTo>
                      <a:pt x="471" y="0"/>
                    </a:lnTo>
                    <a:lnTo>
                      <a:pt x="7" y="463"/>
                    </a:lnTo>
                    <a:lnTo>
                      <a:pt x="54" y="510"/>
                    </a:lnTo>
                    <a:lnTo>
                      <a:pt x="471" y="94"/>
                    </a:lnTo>
                    <a:lnTo>
                      <a:pt x="606" y="230"/>
                    </a:lnTo>
                    <a:lnTo>
                      <a:pt x="0" y="836"/>
                    </a:lnTo>
                    <a:lnTo>
                      <a:pt x="47" y="883"/>
                    </a:lnTo>
                    <a:lnTo>
                      <a:pt x="698" y="230"/>
                    </a:lnTo>
                  </a:path>
                </a:pathLst>
              </a:custGeom>
              <a:solidFill>
                <a:srgbClr val="1c7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40" name=""/>
            <p:cNvSpPr/>
            <p:nvPr/>
          </p:nvSpPr>
          <p:spPr>
            <a:xfrm>
              <a:off x="6600600" y="2432160"/>
              <a:ext cx="372240" cy="371880"/>
            </a:xfrm>
            <a:custGeom>
              <a:avLst/>
              <a:gdLst/>
              <a:ahLst/>
              <a:rect l="l" t="t" r="r" b="b"/>
              <a:pathLst>
                <a:path w="884" h="883">
                  <a:moveTo>
                    <a:pt x="561" y="835"/>
                  </a:moveTo>
                  <a:lnTo>
                    <a:pt x="419" y="694"/>
                  </a:lnTo>
                  <a:lnTo>
                    <a:pt x="883" y="230"/>
                  </a:lnTo>
                  <a:lnTo>
                    <a:pt x="653" y="0"/>
                  </a:lnTo>
                  <a:lnTo>
                    <a:pt x="0" y="654"/>
                  </a:lnTo>
                  <a:lnTo>
                    <a:pt x="47" y="701"/>
                  </a:lnTo>
                  <a:lnTo>
                    <a:pt x="653" y="95"/>
                  </a:lnTo>
                  <a:lnTo>
                    <a:pt x="788" y="230"/>
                  </a:lnTo>
                  <a:lnTo>
                    <a:pt x="325" y="694"/>
                  </a:lnTo>
                  <a:lnTo>
                    <a:pt x="514" y="882"/>
                  </a:lnTo>
                  <a:lnTo>
                    <a:pt x="561" y="835"/>
                  </a:lnTo>
                </a:path>
              </a:pathLst>
            </a:custGeom>
            <a:solidFill>
              <a:srgbClr val="ff0017"/>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 name=""/>
            <p:cNvSpPr/>
            <p:nvPr/>
          </p:nvSpPr>
          <p:spPr>
            <a:xfrm>
              <a:off x="6817320" y="2568600"/>
              <a:ext cx="292680" cy="372240"/>
            </a:xfrm>
            <a:custGeom>
              <a:avLst/>
              <a:gdLst/>
              <a:ahLst/>
              <a:rect l="l" t="t" r="r" b="b"/>
              <a:pathLst>
                <a:path w="695" h="884">
                  <a:moveTo>
                    <a:pt x="371" y="835"/>
                  </a:moveTo>
                  <a:lnTo>
                    <a:pt x="230" y="694"/>
                  </a:lnTo>
                  <a:lnTo>
                    <a:pt x="694" y="231"/>
                  </a:lnTo>
                  <a:lnTo>
                    <a:pt x="463" y="0"/>
                  </a:lnTo>
                  <a:lnTo>
                    <a:pt x="0" y="464"/>
                  </a:lnTo>
                  <a:lnTo>
                    <a:pt x="47" y="511"/>
                  </a:lnTo>
                  <a:lnTo>
                    <a:pt x="463" y="95"/>
                  </a:lnTo>
                  <a:lnTo>
                    <a:pt x="599" y="231"/>
                  </a:lnTo>
                  <a:lnTo>
                    <a:pt x="136" y="694"/>
                  </a:lnTo>
                  <a:lnTo>
                    <a:pt x="324" y="883"/>
                  </a:lnTo>
                  <a:lnTo>
                    <a:pt x="371" y="835"/>
                  </a:lnTo>
                </a:path>
              </a:pathLst>
            </a:custGeom>
            <a:solidFill>
              <a:srgbClr val="33cc33"/>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42" name=""/>
          <p:cNvSpPr/>
          <p:nvPr/>
        </p:nvSpPr>
        <p:spPr>
          <a:xfrm>
            <a:off x="5329440" y="403200"/>
            <a:ext cx="312084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3 Year Value Program Offering</a:t>
            </a:r>
            <a:endParaRPr b="0" lang="en-US" sz="1600" strike="noStrike" u="none">
              <a:solidFill>
                <a:srgbClr val="000000"/>
              </a:solidFill>
              <a:effectLst/>
              <a:uFillTx/>
              <a:latin typeface="Times New Roman"/>
            </a:endParaRPr>
          </a:p>
        </p:txBody>
      </p:sp>
      <p:sp>
        <p:nvSpPr>
          <p:cNvPr id="43" name=""/>
          <p:cNvSpPr/>
          <p:nvPr/>
        </p:nvSpPr>
        <p:spPr>
          <a:xfrm>
            <a:off x="5312160" y="3270240"/>
            <a:ext cx="567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$1,620</a:t>
            </a:r>
            <a:endParaRPr b="0" lang="en-US" sz="1000" strike="noStrike" u="none">
              <a:solidFill>
                <a:srgbClr val="000000"/>
              </a:solidFill>
              <a:effectLst/>
              <a:uFillTx/>
              <a:latin typeface="Times New Roman"/>
            </a:endParaRPr>
          </a:p>
        </p:txBody>
      </p:sp>
      <p:sp>
        <p:nvSpPr>
          <p:cNvPr id="44" name=""/>
          <p:cNvSpPr/>
          <p:nvPr/>
        </p:nvSpPr>
        <p:spPr>
          <a:xfrm>
            <a:off x="6591600" y="1965240"/>
            <a:ext cx="567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$1,260</a:t>
            </a:r>
            <a:endParaRPr b="0" lang="en-US" sz="1000" strike="noStrike" u="none">
              <a:solidFill>
                <a:srgbClr val="000000"/>
              </a:solidFill>
              <a:effectLst/>
              <a:uFillTx/>
              <a:latin typeface="Times New Roman"/>
            </a:endParaRPr>
          </a:p>
        </p:txBody>
      </p:sp>
      <p:sp>
        <p:nvSpPr>
          <p:cNvPr id="45" name=""/>
          <p:cNvSpPr/>
          <p:nvPr/>
        </p:nvSpPr>
        <p:spPr>
          <a:xfrm>
            <a:off x="5191200" y="4829040"/>
            <a:ext cx="3335400" cy="1600200"/>
          </a:xfrm>
          <a:prstGeom prst="rect">
            <a:avLst/>
          </a:prstGeom>
          <a:noFill/>
          <a:ln w="0">
            <a:noFill/>
          </a:ln>
        </p:spPr>
        <p:style>
          <a:lnRef idx="0"/>
          <a:fillRef idx="0"/>
          <a:effectRef idx="0"/>
          <a:fontRef idx="minor"/>
        </p:style>
        <p:txBody>
          <a:bodyPr lIns="90000" rIns="90000" tIns="46800" bIns="4680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Over a three year period, Enron will provide “ENhome $” in the amount up to $2,880 ($1,260 cost of hardware, $1,620 cost of connectivity) to each employee to lease/purchase hardware, internet service, employee centric portal and technical support.</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Any equipment or service rendered above the value of the “ENhome $”  will be out-of-pocket costs to employees. This allows employees to upgrade as necessary.</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If proposed tax legislation doesn’t pass, employees could be taxed for the value of this benefit.</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46" name=""/>
          <p:cNvSpPr/>
          <p:nvPr/>
        </p:nvSpPr>
        <p:spPr>
          <a:xfrm>
            <a:off x="414360" y="843120"/>
            <a:ext cx="4067280" cy="557208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30000"/>
              </a:lnSpc>
              <a:spcBef>
                <a:spcPts val="26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Company offers broadband connectivity where available</a:t>
            </a:r>
            <a:endParaRPr b="0" lang="en-US" sz="1400" strike="noStrike" u="none">
              <a:solidFill>
                <a:srgbClr val="000000"/>
              </a:solidFill>
              <a:effectLst/>
              <a:uFillTx/>
              <a:latin typeface="Times New Roman"/>
            </a:endParaRPr>
          </a:p>
          <a:p>
            <a:pPr marL="343080" indent="-343080">
              <a:lnSpc>
                <a:spcPct val="130000"/>
              </a:lnSpc>
              <a:spcBef>
                <a:spcPts val="26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30000"/>
              </a:lnSpc>
              <a:spcBef>
                <a:spcPts val="26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Base hardware offerings better than Intel, Ford, American and Delta</a:t>
            </a:r>
            <a:endParaRPr b="0" lang="en-US" sz="1400" strike="noStrike" u="none">
              <a:solidFill>
                <a:srgbClr val="000000"/>
              </a:solidFill>
              <a:effectLst/>
              <a:uFillTx/>
              <a:latin typeface="Times New Roman"/>
            </a:endParaRPr>
          </a:p>
          <a:p>
            <a:pPr marL="343080" indent="-343080">
              <a:lnSpc>
                <a:spcPct val="130000"/>
              </a:lnSpc>
              <a:spcBef>
                <a:spcPts val="26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30000"/>
              </a:lnSpc>
              <a:spcBef>
                <a:spcPts val="26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47" name=""/>
          <p:cNvSpPr/>
          <p:nvPr/>
        </p:nvSpPr>
        <p:spPr>
          <a:xfrm>
            <a:off x="398520" y="403200"/>
            <a:ext cx="410040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How Enron’s Program Surpasses Others</a:t>
            </a:r>
            <a:endParaRPr b="0" lang="en-US" sz="1600" strike="noStrike" u="none">
              <a:solidFill>
                <a:srgbClr val="000000"/>
              </a:solidFill>
              <a:effectLst/>
              <a:uFillTx/>
              <a:latin typeface="Times New Roman"/>
            </a:endParaRPr>
          </a:p>
        </p:txBody>
      </p:sp>
      <p:sp>
        <p:nvSpPr>
          <p:cNvPr id="48" name=""/>
          <p:cNvSpPr/>
          <p:nvPr/>
        </p:nvSpPr>
        <p:spPr>
          <a:xfrm>
            <a:off x="390600" y="765000"/>
            <a:ext cx="4102200" cy="74880"/>
          </a:xfrm>
          <a:prstGeom prst="rect">
            <a:avLst/>
          </a:prstGeom>
          <a:gradFill rotWithShape="0">
            <a:gsLst>
              <a:gs pos="0">
                <a:srgbClr val="000000"/>
              </a:gs>
              <a:gs pos="100000">
                <a:srgbClr val="fefefe"/>
              </a:gs>
            </a:gsLst>
            <a:lin ang="5400000"/>
          </a:gradFill>
          <a:ln w="0">
            <a:noFill/>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49" name=""/>
          <p:cNvSpPr/>
          <p:nvPr/>
        </p:nvSpPr>
        <p:spPr>
          <a:xfrm>
            <a:off x="4861080" y="765000"/>
            <a:ext cx="4101840" cy="74880"/>
          </a:xfrm>
          <a:prstGeom prst="rect">
            <a:avLst/>
          </a:prstGeom>
          <a:gradFill rotWithShape="0">
            <a:gsLst>
              <a:gs pos="0">
                <a:srgbClr val="000000"/>
              </a:gs>
              <a:gs pos="100000">
                <a:srgbClr val="fefefe"/>
              </a:gs>
            </a:gsLst>
            <a:lin ang="5400000"/>
          </a:gradFill>
          <a:ln w="0">
            <a:noFill/>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pic>
        <p:nvPicPr>
          <p:cNvPr id="50" name="Fortune" descr=""/>
          <p:cNvPicPr/>
          <p:nvPr/>
        </p:nvPicPr>
        <p:blipFill>
          <a:blip r:embed="rId2"/>
          <a:stretch/>
        </p:blipFill>
        <p:spPr>
          <a:xfrm>
            <a:off x="1504800" y="2568600"/>
            <a:ext cx="1285920" cy="998640"/>
          </a:xfrm>
          <a:prstGeom prst="rect">
            <a:avLst/>
          </a:prstGeom>
          <a:noFill/>
          <a:ln w="0">
            <a:noFill/>
          </a:ln>
        </p:spPr>
      </p:pic>
      <p:sp>
        <p:nvSpPr>
          <p:cNvPr id="2" name="PlaceHolder 1"/>
          <p:cNvSpPr>
            <a:spLocks noGrp="1"/>
          </p:cNvSpPr>
          <p:nvPr>
            <p:ph type="ftr" idx="2"/>
          </p:nvPr>
        </p:nvSpPr>
        <p:spPr/>
        <p:txBody>
          <a:bodyPr/>
          <a:p>
            <a:r>
              <a:t>Confidential &amp; Proprietary</a:t>
            </a:r>
          </a:p>
        </p:txBody>
      </p:sp>
      <p:sp>
        <p:nvSpPr>
          <p:cNvPr id="3" name="PlaceHolder 2"/>
          <p:cNvSpPr>
            <a:spLocks noGrp="1"/>
          </p:cNvSpPr>
          <p:nvPr>
            <p:ph type="sldNum" idx="3"/>
          </p:nvPr>
        </p:nvSpPr>
        <p:spPr/>
        <p:txBody>
          <a:bodyPr/>
          <a:p>
            <a:fld id="{95419344-5552-40DF-9732-DA821460EF10}" type="slidenum">
              <a:t>3</a:t>
            </a:fld>
          </a:p>
        </p:txBody>
      </p:sp>
      <p:sp>
        <p:nvSpPr>
          <p:cNvPr id="4" name="PlaceHolder 3"/>
          <p:cNvSpPr>
            <a:spLocks noGrp="1"/>
          </p:cNvSpPr>
          <p:nvPr>
            <p:ph type="dt" idx="1"/>
          </p:nvPr>
        </p:nvSpPr>
        <p:spPr/>
        <p:txBody>
          <a:bodyPr/>
          <a:p>
            <a:fld id="{CB879C1C-28EC-45FF-A052-68674A7B959B}" type="datetime8">
              <a:rPr lang="en-US"/>
              <a:t>09/27/25 01:13 AM</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141120"/>
            <a:ext cx="7772400" cy="648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Program Offerings</a:t>
            </a:r>
            <a:endParaRPr b="1" lang="en-US" sz="2400" strike="noStrike" u="none">
              <a:solidFill>
                <a:srgbClr val="000000"/>
              </a:solidFill>
              <a:effectLst/>
              <a:uFillTx/>
              <a:latin typeface="Arial"/>
            </a:endParaRPr>
          </a:p>
        </p:txBody>
      </p:sp>
      <p:sp>
        <p:nvSpPr>
          <p:cNvPr id="52" name="PlaceHolder 2"/>
          <p:cNvSpPr>
            <a:spLocks noGrp="1"/>
          </p:cNvSpPr>
          <p:nvPr>
            <p:ph/>
          </p:nvPr>
        </p:nvSpPr>
        <p:spPr>
          <a:xfrm>
            <a:off x="685440" y="950400"/>
            <a:ext cx="3683160" cy="5572440"/>
          </a:xfrm>
          <a:prstGeom prst="rect">
            <a:avLst/>
          </a:prstGeom>
          <a:noFill/>
          <a:ln w="0">
            <a:noFill/>
          </a:ln>
        </p:spPr>
        <p:txBody>
          <a:bodyPr lIns="90000" rIns="90000" tIns="46800" bIns="46800" anchor="t">
            <a:normAutofit/>
          </a:bodyPr>
          <a:p>
            <a:pPr marL="343080" indent="-343080">
              <a:spcBef>
                <a:spcPts val="1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Connectivity</a:t>
            </a:r>
            <a:endParaRPr b="1" lang="en-US" sz="1400" strike="noStrike" u="none">
              <a:solidFill>
                <a:srgbClr val="000000"/>
              </a:solidFill>
              <a:effectLst/>
              <a:uFillTx/>
              <a:latin typeface="Arial"/>
            </a:endParaRPr>
          </a:p>
          <a:p>
            <a:pPr lvl="1" marL="743040" indent="-28584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DSL (preferred)</a:t>
            </a:r>
            <a:endParaRPr b="1" lang="en-US" sz="1200" strike="noStrike" u="none">
              <a:solidFill>
                <a:srgbClr val="000000"/>
              </a:solidFill>
              <a:effectLst/>
              <a:uFillTx/>
              <a:latin typeface="Arial"/>
            </a:endParaRPr>
          </a:p>
          <a:p>
            <a:pPr lvl="1" marL="743040" indent="-28584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Cable</a:t>
            </a:r>
            <a:endParaRPr b="1" lang="en-US" sz="1200" strike="noStrike" u="none">
              <a:solidFill>
                <a:srgbClr val="000000"/>
              </a:solidFill>
              <a:effectLst/>
              <a:uFillTx/>
              <a:latin typeface="Arial"/>
            </a:endParaRPr>
          </a:p>
          <a:p>
            <a:pPr lvl="1" marL="743040" indent="-28584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ISDN</a:t>
            </a:r>
            <a:endParaRPr b="1" lang="en-US" sz="1200" strike="noStrike" u="none">
              <a:solidFill>
                <a:srgbClr val="000000"/>
              </a:solidFill>
              <a:effectLst/>
              <a:uFillTx/>
              <a:latin typeface="Arial"/>
            </a:endParaRPr>
          </a:p>
          <a:p>
            <a:pPr lvl="1" marL="743040" indent="-28584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56K</a:t>
            </a:r>
            <a:endParaRPr b="1" lang="en-US" sz="1200" strike="noStrike" u="none">
              <a:solidFill>
                <a:srgbClr val="000000"/>
              </a:solidFill>
              <a:effectLst/>
              <a:uFillTx/>
              <a:latin typeface="Arial"/>
            </a:endParaRPr>
          </a:p>
          <a:p>
            <a:pPr marL="343080" indent="0">
              <a:spcBef>
                <a:spcPts val="17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marL="343080" indent="-343080">
              <a:spcBef>
                <a:spcPts val="1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Employee Centric Portal</a:t>
            </a:r>
            <a:endParaRPr b="1" lang="en-US" sz="1400" strike="noStrike" u="none">
              <a:solidFill>
                <a:srgbClr val="000000"/>
              </a:solidFill>
              <a:effectLst/>
              <a:uFillTx/>
              <a:latin typeface="Arial"/>
            </a:endParaRPr>
          </a:p>
          <a:p>
            <a:pPr lvl="1" marL="743040" indent="-28584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Employee communications</a:t>
            </a:r>
            <a:endParaRPr b="1" lang="en-US" sz="1200" strike="noStrike" u="none">
              <a:solidFill>
                <a:srgbClr val="000000"/>
              </a:solidFill>
              <a:effectLst/>
              <a:uFillTx/>
              <a:latin typeface="Arial"/>
            </a:endParaRPr>
          </a:p>
          <a:p>
            <a:pPr lvl="1" marL="743040" indent="-28584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E-Learning Portal</a:t>
            </a:r>
            <a:endParaRPr b="1" lang="en-US" sz="1200" strike="noStrike" u="none">
              <a:solidFill>
                <a:srgbClr val="000000"/>
              </a:solidFill>
              <a:effectLst/>
              <a:uFillTx/>
              <a:latin typeface="Arial"/>
            </a:endParaRPr>
          </a:p>
          <a:p>
            <a:pPr lvl="1" marL="743040" indent="-28584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Benefits Election</a:t>
            </a:r>
            <a:endParaRPr b="1" lang="en-US" sz="1200" strike="noStrike" u="none">
              <a:solidFill>
                <a:srgbClr val="000000"/>
              </a:solidFill>
              <a:effectLst/>
              <a:uFillTx/>
              <a:latin typeface="Arial"/>
            </a:endParaRPr>
          </a:p>
          <a:p>
            <a:pPr lvl="1" marL="743040" indent="-28584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Financial Planning tools</a:t>
            </a:r>
            <a:endParaRPr b="1" lang="en-US" sz="1200" strike="noStrike" u="none">
              <a:solidFill>
                <a:srgbClr val="000000"/>
              </a:solidFill>
              <a:effectLst/>
              <a:uFillTx/>
              <a:latin typeface="Arial"/>
            </a:endParaRPr>
          </a:p>
          <a:p>
            <a:pPr lvl="1" marL="743040" indent="-28584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Work balance communications</a:t>
            </a:r>
            <a:endParaRPr b="1" lang="en-US" sz="1200" strike="noStrike" u="none">
              <a:solidFill>
                <a:srgbClr val="000000"/>
              </a:solidFill>
              <a:effectLst/>
              <a:uFillTx/>
              <a:latin typeface="Arial"/>
            </a:endParaRPr>
          </a:p>
          <a:p>
            <a:pPr lvl="1" marL="743040" indent="-28584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Employee Self-service tools</a:t>
            </a:r>
            <a:endParaRPr b="1" lang="en-US" sz="1200" strike="noStrike" u="none">
              <a:solidFill>
                <a:srgbClr val="000000"/>
              </a:solidFill>
              <a:effectLst/>
              <a:uFillTx/>
              <a:latin typeface="Arial"/>
            </a:endParaRPr>
          </a:p>
          <a:p>
            <a:pPr lvl="1" marL="743040" indent="-28584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Career Opportunities</a:t>
            </a:r>
            <a:endParaRPr b="1" lang="en-US" sz="1200" strike="noStrike" u="none">
              <a:solidFill>
                <a:srgbClr val="000000"/>
              </a:solidFill>
              <a:effectLst/>
              <a:uFillTx/>
              <a:latin typeface="Arial"/>
            </a:endParaRPr>
          </a:p>
          <a:p>
            <a:pPr marL="343080" indent="0">
              <a:spcBef>
                <a:spcPts val="17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marL="343080" indent="-343080">
              <a:spcBef>
                <a:spcPts val="1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Internet Device</a:t>
            </a:r>
            <a:endParaRPr b="1" lang="en-US" sz="1400" strike="noStrike" u="none">
              <a:solidFill>
                <a:srgbClr val="000000"/>
              </a:solidFill>
              <a:effectLst/>
              <a:uFillTx/>
              <a:latin typeface="Arial"/>
            </a:endParaRPr>
          </a:p>
          <a:p>
            <a:pPr lvl="1" marL="743040" indent="-28584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Base Model (Desktop)</a:t>
            </a:r>
            <a:endParaRPr b="1" lang="en-US" sz="1200" strike="noStrike" u="none">
              <a:solidFill>
                <a:srgbClr val="000000"/>
              </a:solidFill>
              <a:effectLst/>
              <a:uFillTx/>
              <a:latin typeface="Arial"/>
            </a:endParaRPr>
          </a:p>
          <a:p>
            <a:pPr lvl="2" marL="971640" indent="-114480">
              <a:spcBef>
                <a:spcPts val="15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Pentium III 600MGHz Processor</a:t>
            </a:r>
            <a:endParaRPr b="1" lang="en-US" sz="1200" strike="noStrike" u="none">
              <a:solidFill>
                <a:srgbClr val="000000"/>
              </a:solidFill>
              <a:effectLst/>
              <a:uFillTx/>
              <a:latin typeface="Arial"/>
            </a:endParaRPr>
          </a:p>
          <a:p>
            <a:pPr lvl="2" marL="971640" indent="-114480">
              <a:spcBef>
                <a:spcPts val="15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128 RAM</a:t>
            </a:r>
            <a:endParaRPr b="1" lang="en-US" sz="1200" strike="noStrike" u="none">
              <a:solidFill>
                <a:srgbClr val="000000"/>
              </a:solidFill>
              <a:effectLst/>
              <a:uFillTx/>
              <a:latin typeface="Arial"/>
            </a:endParaRPr>
          </a:p>
          <a:p>
            <a:pPr lvl="2" marL="971640" indent="-114480">
              <a:spcBef>
                <a:spcPts val="15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10 GB Hard Drive</a:t>
            </a:r>
            <a:endParaRPr b="1" lang="en-US" sz="1200" strike="noStrike" u="none">
              <a:solidFill>
                <a:srgbClr val="000000"/>
              </a:solidFill>
              <a:effectLst/>
              <a:uFillTx/>
              <a:latin typeface="Arial"/>
            </a:endParaRPr>
          </a:p>
          <a:p>
            <a:pPr lvl="2" marL="971640" indent="-114480">
              <a:spcBef>
                <a:spcPts val="15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17” Monitor</a:t>
            </a:r>
            <a:endParaRPr b="1" lang="en-US" sz="1200" strike="noStrike" u="none">
              <a:solidFill>
                <a:srgbClr val="000000"/>
              </a:solidFill>
              <a:effectLst/>
              <a:uFillTx/>
              <a:latin typeface="Arial"/>
            </a:endParaRPr>
          </a:p>
          <a:p>
            <a:pPr lvl="2" marL="971640" indent="-114480">
              <a:spcBef>
                <a:spcPts val="15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56K Modem</a:t>
            </a:r>
            <a:endParaRPr b="1" lang="en-US" sz="1200" strike="noStrike" u="none">
              <a:solidFill>
                <a:srgbClr val="000000"/>
              </a:solidFill>
              <a:effectLst/>
              <a:uFillTx/>
              <a:latin typeface="Arial"/>
            </a:endParaRPr>
          </a:p>
          <a:p>
            <a:pPr lvl="2" marL="971640" indent="-114480">
              <a:spcBef>
                <a:spcPts val="15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CD ROM</a:t>
            </a:r>
            <a:endParaRPr b="1" lang="en-US" sz="1200" strike="noStrike" u="none">
              <a:solidFill>
                <a:srgbClr val="000000"/>
              </a:solidFill>
              <a:effectLst/>
              <a:uFillTx/>
              <a:latin typeface="Arial"/>
            </a:endParaRPr>
          </a:p>
          <a:p>
            <a:pPr lvl="1" marL="743040" indent="-285840">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Upgrades if necessary</a:t>
            </a:r>
            <a:endParaRPr b="1" lang="en-US" sz="1200" strike="noStrike" u="none">
              <a:solidFill>
                <a:srgbClr val="000000"/>
              </a:solidFill>
              <a:effectLst/>
              <a:uFillTx/>
              <a:latin typeface="Arial"/>
            </a:endParaRPr>
          </a:p>
        </p:txBody>
      </p:sp>
      <p:sp>
        <p:nvSpPr>
          <p:cNvPr id="53" name=""/>
          <p:cNvSpPr/>
          <p:nvPr/>
        </p:nvSpPr>
        <p:spPr>
          <a:xfrm>
            <a:off x="4711680" y="947880"/>
            <a:ext cx="4089600" cy="557208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1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Support</a:t>
            </a:r>
            <a:endParaRPr b="0" lang="en-US" sz="1400" strike="noStrike" u="none">
              <a:solidFill>
                <a:srgbClr val="000000"/>
              </a:solidFill>
              <a:effectLst/>
              <a:uFillTx/>
              <a:latin typeface="Times New Roman"/>
            </a:endParaRPr>
          </a:p>
          <a:p>
            <a:pPr lvl="1" marL="743040" indent="-28584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Consolidated technical support provided to employees</a:t>
            </a:r>
            <a:endParaRPr b="0" lang="en-US" sz="1200" strike="noStrike" u="none">
              <a:solidFill>
                <a:srgbClr val="000000"/>
              </a:solidFill>
              <a:effectLst/>
              <a:uFillTx/>
              <a:latin typeface="Times New Roman"/>
            </a:endParaRPr>
          </a:p>
          <a:p>
            <a:pPr lvl="1" marL="743040" indent="-28584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100000"/>
              </a:lnSpc>
              <a:spcBef>
                <a:spcPts val="1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Enron Security</a:t>
            </a:r>
            <a:endParaRPr b="0" lang="en-US" sz="1400" strike="noStrike" u="none">
              <a:solidFill>
                <a:srgbClr val="000000"/>
              </a:solidFill>
              <a:effectLst/>
              <a:uFillTx/>
              <a:latin typeface="Times New Roman"/>
            </a:endParaRPr>
          </a:p>
          <a:p>
            <a:pPr lvl="1" marL="743040" indent="-28584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Enron will not monitor internet usage if outside of firewall</a:t>
            </a:r>
            <a:endParaRPr b="0" lang="en-US" sz="1200" strike="noStrike" u="none">
              <a:solidFill>
                <a:srgbClr val="000000"/>
              </a:solidFill>
              <a:effectLst/>
              <a:uFillTx/>
              <a:latin typeface="Times New Roman"/>
            </a:endParaRPr>
          </a:p>
          <a:p>
            <a:pPr lvl="1" marL="743040" indent="-28584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Security will be considered for entry into Enron domains</a:t>
            </a:r>
            <a:endParaRPr b="0" lang="en-US" sz="1200" strike="noStrike" u="none">
              <a:solidFill>
                <a:srgbClr val="000000"/>
              </a:solidFill>
              <a:effectLst/>
              <a:uFillTx/>
              <a:latin typeface="Times New Roman"/>
            </a:endParaRPr>
          </a:p>
          <a:p>
            <a:pPr lvl="1" marL="743040" indent="-28584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Remove “Enron” from IP address for personal internet usage</a:t>
            </a:r>
            <a:endParaRPr b="0" lang="en-US" sz="1200" strike="noStrike" u="none">
              <a:solidFill>
                <a:srgbClr val="000000"/>
              </a:solidFill>
              <a:effectLst/>
              <a:uFillTx/>
              <a:latin typeface="Times New Roman"/>
            </a:endParaRPr>
          </a:p>
          <a:p>
            <a:pPr marL="343080" indent="-343080">
              <a:lnSpc>
                <a:spcPct val="100000"/>
              </a:lnSpc>
              <a:spcBef>
                <a:spcPts val="1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1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Pre-loaded Software</a:t>
            </a:r>
            <a:endParaRPr b="0" lang="en-US" sz="1400" strike="noStrike" u="none">
              <a:solidFill>
                <a:srgbClr val="000000"/>
              </a:solidFill>
              <a:effectLst/>
              <a:uFillTx/>
              <a:latin typeface="Times New Roman"/>
            </a:endParaRPr>
          </a:p>
          <a:p>
            <a:pPr lvl="1" marL="743040" indent="-28584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Internet Service Provider</a:t>
            </a:r>
            <a:endParaRPr b="0" lang="en-US" sz="1200" strike="noStrike" u="none">
              <a:solidFill>
                <a:srgbClr val="000000"/>
              </a:solidFill>
              <a:effectLst/>
              <a:uFillTx/>
              <a:latin typeface="Times New Roman"/>
            </a:endParaRPr>
          </a:p>
          <a:p>
            <a:pPr lvl="1" marL="743040" indent="-28584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Windows 2000</a:t>
            </a:r>
            <a:endParaRPr b="0" lang="en-US" sz="1200" strike="noStrike" u="none">
              <a:solidFill>
                <a:srgbClr val="000000"/>
              </a:solidFill>
              <a:effectLst/>
              <a:uFillTx/>
              <a:latin typeface="Times New Roman"/>
            </a:endParaRPr>
          </a:p>
          <a:p>
            <a:pPr lvl="2" marL="1143000" indent="-228600">
              <a:lnSpc>
                <a:spcPct val="100000"/>
              </a:lnSpc>
              <a:spcBef>
                <a:spcPts val="15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Small Business Edition (Microsoft Word, Excel, Outlook, Publisher and small business tools</a:t>
            </a:r>
            <a:endParaRPr b="0" lang="en-US" sz="1200" strike="noStrike" u="none">
              <a:solidFill>
                <a:srgbClr val="000000"/>
              </a:solidFill>
              <a:effectLst/>
              <a:uFillTx/>
              <a:latin typeface="Times New Roman"/>
            </a:endParaRPr>
          </a:p>
          <a:p>
            <a:pPr lvl="1" marL="743040" indent="-28584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343080" indent="-343080">
              <a:lnSpc>
                <a:spcPct val="100000"/>
              </a:lnSpc>
              <a:spcBef>
                <a:spcPts val="1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Company Subsidy</a:t>
            </a:r>
            <a:endParaRPr b="0" lang="en-US" sz="1400" strike="noStrike" u="none">
              <a:solidFill>
                <a:srgbClr val="000000"/>
              </a:solidFill>
              <a:effectLst/>
              <a:uFillTx/>
              <a:latin typeface="Times New Roman"/>
            </a:endParaRPr>
          </a:p>
          <a:p>
            <a:pPr lvl="1" marL="743040" indent="-285840">
              <a:lnSpc>
                <a:spcPct val="100000"/>
              </a:lnSpc>
              <a:spcBef>
                <a:spcPts val="15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Company subsidy is intended to be used only for the ENhome program and may not be transferred or exchanged for cash or other benefits.</a:t>
            </a:r>
            <a:endParaRPr b="0" lang="en-US" sz="1200" strike="noStrike" u="none">
              <a:solidFill>
                <a:srgbClr val="000000"/>
              </a:solidFill>
              <a:effectLst/>
              <a:uFillTx/>
              <a:latin typeface="Times New Roman"/>
            </a:endParaRPr>
          </a:p>
        </p:txBody>
      </p:sp>
      <p:sp>
        <p:nvSpPr>
          <p:cNvPr id="4" name="PlaceHolder 3"/>
          <p:cNvSpPr>
            <a:spLocks noGrp="1"/>
          </p:cNvSpPr>
          <p:nvPr>
            <p:ph type="ftr" idx="2"/>
          </p:nvPr>
        </p:nvSpPr>
        <p:spPr/>
        <p:txBody>
          <a:bodyPr/>
          <a:p>
            <a:r>
              <a:t>Confidential &amp; Proprietary</a:t>
            </a:r>
          </a:p>
        </p:txBody>
      </p:sp>
      <p:sp>
        <p:nvSpPr>
          <p:cNvPr id="5" name="PlaceHolder 4"/>
          <p:cNvSpPr>
            <a:spLocks noGrp="1"/>
          </p:cNvSpPr>
          <p:nvPr>
            <p:ph type="sldNum" idx="3"/>
          </p:nvPr>
        </p:nvSpPr>
        <p:spPr/>
        <p:txBody>
          <a:bodyPr/>
          <a:p>
            <a:fld id="{E93B1AAA-01B6-4BA5-B81D-2F17B4B5F44B}" type="slidenum">
              <a:t>4</a:t>
            </a:fld>
          </a:p>
        </p:txBody>
      </p:sp>
      <p:sp>
        <p:nvSpPr>
          <p:cNvPr id="6" name="PlaceHolder 5"/>
          <p:cNvSpPr>
            <a:spLocks noGrp="1"/>
          </p:cNvSpPr>
          <p:nvPr>
            <p:ph type="dt" idx="1"/>
          </p:nvPr>
        </p:nvSpPr>
        <p:spPr/>
        <p:txBody>
          <a:bodyPr/>
          <a:p>
            <a:fld id="{89DF0055-64B1-42C3-8628-2A1C1B092AD7}" type="datetime8">
              <a:rPr lang="en-US"/>
              <a:t>09/27/25 01:13 AM</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
          <p:cNvSpPr/>
          <p:nvPr/>
        </p:nvSpPr>
        <p:spPr>
          <a:xfrm>
            <a:off x="2676600" y="117360"/>
            <a:ext cx="3305160" cy="23832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5" name=""/>
          <p:cNvSpPr/>
          <p:nvPr/>
        </p:nvSpPr>
        <p:spPr>
          <a:xfrm>
            <a:off x="6153120" y="1523880"/>
            <a:ext cx="2867040" cy="3419640"/>
          </a:xfrm>
          <a:prstGeom prst="rect">
            <a:avLst/>
          </a:prstGeom>
          <a:solidFill>
            <a:srgbClr val="ffffff"/>
          </a:solid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6" name=""/>
          <p:cNvSpPr/>
          <p:nvPr/>
        </p:nvSpPr>
        <p:spPr>
          <a:xfrm>
            <a:off x="7165800" y="1303200"/>
            <a:ext cx="71784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Arial"/>
              </a:rPr>
              <a:t>Benefits</a:t>
            </a:r>
            <a:endParaRPr b="0" lang="en-US" sz="1000" strike="noStrike" u="none">
              <a:solidFill>
                <a:srgbClr val="000000"/>
              </a:solidFill>
              <a:effectLst/>
              <a:uFillTx/>
              <a:latin typeface="Times New Roman"/>
            </a:endParaRPr>
          </a:p>
        </p:txBody>
      </p:sp>
      <p:sp>
        <p:nvSpPr>
          <p:cNvPr id="57" name=""/>
          <p:cNvSpPr/>
          <p:nvPr/>
        </p:nvSpPr>
        <p:spPr>
          <a:xfrm>
            <a:off x="214200" y="4848120"/>
            <a:ext cx="1025640" cy="808200"/>
          </a:xfrm>
          <a:prstGeom prst="rect">
            <a:avLst/>
          </a:prstGeom>
          <a:noFill/>
          <a:ln w="0">
            <a:noFill/>
          </a:ln>
        </p:spPr>
        <p:style>
          <a:lnRef idx="0"/>
          <a:fillRef idx="0"/>
          <a:effectRef idx="0"/>
          <a:fontRef idx="minor"/>
        </p:style>
        <p:txBody>
          <a:bodyPr wrap="none" lIns="90000" rIns="90000" tIns="46800" bIns="46800" anchor="t">
            <a:spAutoFit/>
          </a:bodyPr>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Arial"/>
              </a:rPr>
              <a:t>After Tax Costs</a:t>
            </a:r>
            <a:endParaRPr b="0" lang="en-US" sz="900" strike="noStrike" u="none">
              <a:solidFill>
                <a:srgbClr val="000000"/>
              </a:solidFill>
              <a:effectLst/>
              <a:uFillTx/>
              <a:latin typeface="Times New Roman"/>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NPV @ 10%</a:t>
            </a:r>
            <a:endParaRPr b="0" lang="en-US" sz="900" strike="noStrike" u="none">
              <a:solidFill>
                <a:srgbClr val="000000"/>
              </a:solidFill>
              <a:effectLst/>
              <a:uFillTx/>
              <a:latin typeface="Times New Roman"/>
            </a:endParaRPr>
          </a:p>
        </p:txBody>
      </p:sp>
      <p:sp>
        <p:nvSpPr>
          <p:cNvPr id="58" name=""/>
          <p:cNvSpPr/>
          <p:nvPr/>
        </p:nvSpPr>
        <p:spPr>
          <a:xfrm>
            <a:off x="220680" y="2200320"/>
            <a:ext cx="2427120" cy="1701000"/>
          </a:xfrm>
          <a:prstGeom prst="rect">
            <a:avLst/>
          </a:prstGeom>
          <a:noFill/>
          <a:ln w="0">
            <a:noFill/>
          </a:ln>
        </p:spPr>
        <p:style>
          <a:lnRef idx="0"/>
          <a:fillRef idx="0"/>
          <a:effectRef idx="0"/>
          <a:fontRef idx="minor"/>
        </p:style>
        <p:txBody>
          <a:bodyPr wrap="none" lIns="90000" rIns="90000" tIns="46800" bIns="46800" anchor="t">
            <a:spAutoFit/>
          </a:bodyPr>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Arial"/>
              </a:rPr>
              <a:t>Costs</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Hardware Lease Cost - Company Subsidy </a:t>
            </a:r>
            <a:r>
              <a:rPr b="0" lang="en-US" sz="900" strike="noStrike" u="none" baseline="30000">
                <a:solidFill>
                  <a:srgbClr val="000000"/>
                </a:solidFill>
                <a:effectLst/>
                <a:uFillTx/>
                <a:latin typeface="Arial"/>
              </a:rPr>
              <a:t>(5)</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Connectivity Cost - Company Subsidy </a:t>
            </a:r>
            <a:r>
              <a:rPr b="0" lang="en-US" sz="900" strike="noStrike" u="none" baseline="30000">
                <a:solidFill>
                  <a:srgbClr val="000000"/>
                </a:solidFill>
                <a:effectLst/>
                <a:uFillTx/>
                <a:latin typeface="Arial"/>
              </a:rPr>
              <a:t>(6)</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Portal Development &amp; Implementation </a:t>
            </a:r>
            <a:r>
              <a:rPr b="0" lang="en-US" sz="900" strike="noStrike" u="none" baseline="30000">
                <a:solidFill>
                  <a:srgbClr val="000000"/>
                </a:solidFill>
                <a:effectLst/>
                <a:uFillTx/>
                <a:latin typeface="Arial"/>
              </a:rPr>
              <a:t>(7)</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Increased Broadband Maintenance </a:t>
            </a:r>
            <a:r>
              <a:rPr b="0" lang="en-US" sz="900" strike="noStrike" u="none" baseline="30000">
                <a:solidFill>
                  <a:srgbClr val="000000"/>
                </a:solidFill>
                <a:effectLst/>
                <a:uFillTx/>
                <a:latin typeface="Arial"/>
              </a:rPr>
              <a:t>(8)</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ENhome Infrastructure Cost/Maintenance </a:t>
            </a:r>
            <a:r>
              <a:rPr b="0" lang="en-US" sz="900" strike="noStrike" u="none" baseline="30000">
                <a:solidFill>
                  <a:srgbClr val="000000"/>
                </a:solidFill>
                <a:effectLst/>
                <a:uFillTx/>
                <a:latin typeface="Arial"/>
              </a:rPr>
              <a:t>(9)</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Split Tunnel Equipment Cost </a:t>
            </a:r>
            <a:r>
              <a:rPr b="0" lang="en-US" sz="900" strike="noStrike" u="none" baseline="30000">
                <a:solidFill>
                  <a:srgbClr val="000000"/>
                </a:solidFill>
                <a:effectLst/>
                <a:uFillTx/>
                <a:latin typeface="Arial"/>
              </a:rPr>
              <a:t>(10)</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Additional Connectivity Equipment Costs </a:t>
            </a:r>
            <a:r>
              <a:rPr b="0" lang="en-US" sz="900" strike="noStrike" u="none" baseline="30000">
                <a:solidFill>
                  <a:srgbClr val="000000"/>
                </a:solidFill>
                <a:effectLst/>
                <a:uFillTx/>
                <a:latin typeface="Arial"/>
              </a:rPr>
              <a:t>(11)</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59" name=""/>
          <p:cNvSpPr/>
          <p:nvPr/>
        </p:nvSpPr>
        <p:spPr>
          <a:xfrm>
            <a:off x="220680" y="1297080"/>
            <a:ext cx="2255400" cy="1001160"/>
          </a:xfrm>
          <a:prstGeom prst="rect">
            <a:avLst/>
          </a:prstGeom>
          <a:noFill/>
          <a:ln w="0">
            <a:noFill/>
          </a:ln>
        </p:spPr>
        <p:style>
          <a:lnRef idx="0"/>
          <a:fillRef idx="0"/>
          <a:effectRef idx="0"/>
          <a:fontRef idx="minor"/>
        </p:style>
        <p:txBody>
          <a:bodyPr wrap="none" lIns="90000" rIns="90000" tIns="46800" bIns="46800" anchor="t">
            <a:spAutoFit/>
          </a:bodyPr>
          <a:p>
            <a:pP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Arial"/>
              </a:rPr>
              <a:t>Cost Reductions</a:t>
            </a:r>
            <a:endParaRPr b="0" lang="en-US" sz="900" strike="noStrike" u="none">
              <a:solidFill>
                <a:srgbClr val="000000"/>
              </a:solidFill>
              <a:effectLst/>
              <a:uFillTx/>
              <a:latin typeface="Times New Roman"/>
            </a:endParaRPr>
          </a:p>
          <a:p>
            <a:pP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Connectivity Savings </a:t>
            </a:r>
            <a:r>
              <a:rPr b="0" lang="en-US" sz="900" strike="noStrike" u="none" baseline="30000">
                <a:solidFill>
                  <a:srgbClr val="000000"/>
                </a:solidFill>
                <a:effectLst/>
                <a:uFillTx/>
                <a:latin typeface="Arial"/>
              </a:rPr>
              <a:t>(1)</a:t>
            </a: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a:p>
            <a:pP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Laptop Savings </a:t>
            </a:r>
            <a:r>
              <a:rPr b="0" lang="en-US" sz="900" strike="noStrike" u="none" baseline="30000">
                <a:solidFill>
                  <a:srgbClr val="000000"/>
                </a:solidFill>
                <a:effectLst/>
                <a:uFillTx/>
                <a:latin typeface="Arial"/>
              </a:rPr>
              <a:t>(2)</a:t>
            </a:r>
            <a:endParaRPr b="0" lang="en-US" sz="900" strike="noStrike" u="none">
              <a:solidFill>
                <a:srgbClr val="000000"/>
              </a:solidFill>
              <a:effectLst/>
              <a:uFillTx/>
              <a:latin typeface="Times New Roman"/>
            </a:endParaRPr>
          </a:p>
          <a:p>
            <a:pP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Internal PC Configuration Savings </a:t>
            </a:r>
            <a:r>
              <a:rPr b="0" lang="en-US" sz="900" strike="noStrike" u="none" baseline="30000">
                <a:solidFill>
                  <a:srgbClr val="000000"/>
                </a:solidFill>
                <a:effectLst/>
                <a:uFillTx/>
                <a:latin typeface="Arial"/>
              </a:rPr>
              <a:t>(3)</a:t>
            </a:r>
            <a:endParaRPr b="0" lang="en-US" sz="900" strike="noStrike" u="none">
              <a:solidFill>
                <a:srgbClr val="000000"/>
              </a:solidFill>
              <a:effectLst/>
              <a:uFillTx/>
              <a:latin typeface="Times New Roman"/>
            </a:endParaRPr>
          </a:p>
          <a:p>
            <a:pP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Separated Employee Reimbursements </a:t>
            </a:r>
            <a:r>
              <a:rPr b="0" lang="en-US" sz="900" strike="noStrike" u="none" baseline="30000">
                <a:solidFill>
                  <a:srgbClr val="000000"/>
                </a:solidFill>
                <a:effectLst/>
                <a:uFillTx/>
                <a:latin typeface="Arial"/>
              </a:rPr>
              <a:t>(4)</a:t>
            </a:r>
            <a:endParaRPr b="0" lang="en-US" sz="900" strike="noStrike" u="none">
              <a:solidFill>
                <a:srgbClr val="000000"/>
              </a:solidFill>
              <a:effectLst/>
              <a:uFillTx/>
              <a:latin typeface="Times New Roman"/>
            </a:endParaRPr>
          </a:p>
          <a:p>
            <a:pP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p:txBody>
      </p:sp>
      <p:sp>
        <p:nvSpPr>
          <p:cNvPr id="60" name=""/>
          <p:cNvSpPr/>
          <p:nvPr/>
        </p:nvSpPr>
        <p:spPr>
          <a:xfrm>
            <a:off x="2676600" y="650880"/>
            <a:ext cx="3305160" cy="542880"/>
          </a:xfrm>
          <a:prstGeom prst="rect">
            <a:avLst/>
          </a:prstGeom>
          <a:solidFill>
            <a:srgbClr val="ff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1" name=""/>
          <p:cNvSpPr/>
          <p:nvPr/>
        </p:nvSpPr>
        <p:spPr>
          <a:xfrm>
            <a:off x="2985840" y="692280"/>
            <a:ext cx="268308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Full Enron Subsidy of $1,260 Hardware or</a:t>
            </a:r>
            <a:endParaRPr b="0" lang="en-US" sz="1000" strike="noStrike" u="none">
              <a:solidFill>
                <a:srgbClr val="000000"/>
              </a:solidFill>
              <a:effectLst/>
              <a:uFillTx/>
              <a:latin typeface="Times New Roman"/>
            </a:endParaRPr>
          </a:p>
          <a:p>
            <a:pPr algn="ctr">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$35/month for 3 Years</a:t>
            </a:r>
            <a:endParaRPr b="0" lang="en-US" sz="1000" strike="noStrike" u="none">
              <a:solidFill>
                <a:srgbClr val="000000"/>
              </a:solidFill>
              <a:effectLst/>
              <a:uFillTx/>
              <a:latin typeface="Times New Roman"/>
            </a:endParaRPr>
          </a:p>
        </p:txBody>
      </p:sp>
      <p:sp>
        <p:nvSpPr>
          <p:cNvPr id="62" name=""/>
          <p:cNvSpPr/>
          <p:nvPr/>
        </p:nvSpPr>
        <p:spPr>
          <a:xfrm>
            <a:off x="2670120" y="641520"/>
            <a:ext cx="331632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3" name=""/>
          <p:cNvSpPr/>
          <p:nvPr/>
        </p:nvSpPr>
        <p:spPr>
          <a:xfrm>
            <a:off x="2990880" y="326880"/>
            <a:ext cx="2719440" cy="3373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15,000 employees (Excludes PGE)</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(20% new employees thereafter)</a:t>
            </a:r>
            <a:endParaRPr b="0" lang="en-US" sz="800" strike="noStrike" u="none">
              <a:solidFill>
                <a:srgbClr val="000000"/>
              </a:solidFill>
              <a:effectLst/>
              <a:uFillTx/>
              <a:latin typeface="Times New Roman"/>
            </a:endParaRPr>
          </a:p>
        </p:txBody>
      </p:sp>
      <p:sp>
        <p:nvSpPr>
          <p:cNvPr id="64" name=""/>
          <p:cNvSpPr/>
          <p:nvPr/>
        </p:nvSpPr>
        <p:spPr>
          <a:xfrm>
            <a:off x="3259800" y="109440"/>
            <a:ext cx="213696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Domestic and International</a:t>
            </a:r>
            <a:endParaRPr b="0" lang="en-US" sz="1200" strike="noStrike" u="none">
              <a:solidFill>
                <a:srgbClr val="000000"/>
              </a:solidFill>
              <a:effectLst/>
              <a:uFillTx/>
              <a:latin typeface="Times New Roman"/>
            </a:endParaRPr>
          </a:p>
        </p:txBody>
      </p:sp>
      <p:sp>
        <p:nvSpPr>
          <p:cNvPr id="65" name=""/>
          <p:cNvSpPr/>
          <p:nvPr/>
        </p:nvSpPr>
        <p:spPr>
          <a:xfrm>
            <a:off x="4005360" y="1155600"/>
            <a:ext cx="645840" cy="2156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 Millions</a:t>
            </a:r>
            <a:endParaRPr b="0" lang="en-US" sz="800" strike="noStrike" u="none">
              <a:solidFill>
                <a:srgbClr val="000000"/>
              </a:solidFill>
              <a:effectLst/>
              <a:uFillTx/>
              <a:latin typeface="Times New Roman"/>
            </a:endParaRPr>
          </a:p>
        </p:txBody>
      </p:sp>
      <p:sp>
        <p:nvSpPr>
          <p:cNvPr id="66" name=""/>
          <p:cNvSpPr/>
          <p:nvPr/>
        </p:nvSpPr>
        <p:spPr>
          <a:xfrm>
            <a:off x="214200" y="4284720"/>
            <a:ext cx="1031760" cy="451080"/>
          </a:xfrm>
          <a:prstGeom prst="rect">
            <a:avLst/>
          </a:prstGeom>
          <a:noFill/>
          <a:ln w="0">
            <a:noFill/>
          </a:ln>
        </p:spPr>
        <p:style>
          <a:lnRef idx="0"/>
          <a:fillRef idx="0"/>
          <a:effectRef idx="0"/>
          <a:fontRef idx="minor"/>
        </p:style>
        <p:txBody>
          <a:bodyPr wrap="none" lIns="90000" rIns="90000" tIns="46800" bIns="46800" anchor="t">
            <a:spAutoFit/>
          </a:bodyPr>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Arial"/>
              </a:rPr>
              <a:t>Tax Deductions</a:t>
            </a:r>
            <a:endParaRPr b="0" lang="en-US" sz="900" strike="noStrike" u="none">
              <a:solidFill>
                <a:srgbClr val="000000"/>
              </a:solidFill>
              <a:effectLst/>
              <a:uFillTx/>
              <a:latin typeface="Times New Roman"/>
            </a:endParaRPr>
          </a:p>
          <a:p>
            <a:pP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Tax Benefit</a:t>
            </a:r>
            <a:endParaRPr b="0" lang="en-US" sz="900" strike="noStrike" u="none">
              <a:solidFill>
                <a:srgbClr val="000000"/>
              </a:solidFill>
              <a:effectLst/>
              <a:uFillTx/>
              <a:latin typeface="Times New Roman"/>
            </a:endParaRPr>
          </a:p>
        </p:txBody>
      </p:sp>
      <p:sp>
        <p:nvSpPr>
          <p:cNvPr id="67" name=""/>
          <p:cNvSpPr/>
          <p:nvPr/>
        </p:nvSpPr>
        <p:spPr>
          <a:xfrm>
            <a:off x="214200" y="3994200"/>
            <a:ext cx="949320" cy="272520"/>
          </a:xfrm>
          <a:prstGeom prst="rect">
            <a:avLst/>
          </a:prstGeom>
          <a:noFill/>
          <a:ln w="0">
            <a:noFill/>
          </a:ln>
        </p:spPr>
        <p:style>
          <a:lnRef idx="0"/>
          <a:fillRef idx="0"/>
          <a:effectRef idx="0"/>
          <a:fontRef idx="minor"/>
        </p:style>
        <p:txBody>
          <a:bodyPr wrap="none" lIns="90000" rIns="90000" tIns="46800" bIns="46800" anchor="t">
            <a:spAutoFit/>
          </a:bodyPr>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Arial"/>
              </a:rPr>
              <a:t>Pre-Tax Costs</a:t>
            </a:r>
            <a:endParaRPr b="0" lang="en-US" sz="900" strike="noStrike" u="none">
              <a:solidFill>
                <a:srgbClr val="000000"/>
              </a:solidFill>
              <a:effectLst/>
              <a:uFillTx/>
              <a:latin typeface="Times New Roman"/>
            </a:endParaRPr>
          </a:p>
        </p:txBody>
      </p:sp>
      <p:sp>
        <p:nvSpPr>
          <p:cNvPr id="68" name=""/>
          <p:cNvSpPr/>
          <p:nvPr/>
        </p:nvSpPr>
        <p:spPr>
          <a:xfrm>
            <a:off x="6168960" y="1592280"/>
            <a:ext cx="2835360" cy="3257640"/>
          </a:xfrm>
          <a:prstGeom prst="rect">
            <a:avLst/>
          </a:prstGeom>
          <a:noFill/>
          <a:ln w="0">
            <a:noFill/>
          </a:ln>
        </p:spPr>
        <p:style>
          <a:lnRef idx="0"/>
          <a:fillRef idx="0"/>
          <a:effectRef idx="0"/>
          <a:fontRef idx="minor"/>
        </p:style>
        <p:txBody>
          <a:bodyPr lIns="90000" rIns="90000" tIns="46800" bIns="46800" anchor="t">
            <a:spAutoFit/>
          </a:bodyPr>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Employee Productivity Improvements - reduced personal usage of net at the office, improved computer literacy</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Recruiting Benefit</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Increased Retention</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Enhanced Employee Communication Effectiveness</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Enhanced Training Effectiveness - software training on business related applications like Excel, ability to train at home if necessary</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Enhanced Telework Flexibility/Real Estate Savings/Virtual Teams/Travel Savings</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At-home Program Uniformity Savings</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Long Distance Connectivity Savings</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EBS Commercial Value</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Additional Volume Purchasing Leverage</a:t>
            </a: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Best Company to Work For</a:t>
            </a:r>
            <a:endParaRPr b="0" lang="en-US" sz="800" strike="noStrike" u="none">
              <a:solidFill>
                <a:srgbClr val="000000"/>
              </a:solidFill>
              <a:effectLst/>
              <a:uFillTx/>
              <a:latin typeface="Times New Roman"/>
            </a:endParaRPr>
          </a:p>
        </p:txBody>
      </p:sp>
      <p:sp>
        <p:nvSpPr>
          <p:cNvPr id="69" name=""/>
          <p:cNvSpPr/>
          <p:nvPr/>
        </p:nvSpPr>
        <p:spPr>
          <a:xfrm>
            <a:off x="209520" y="5697360"/>
            <a:ext cx="7839000" cy="1048680"/>
          </a:xfrm>
          <a:prstGeom prst="rect">
            <a:avLst/>
          </a:prstGeom>
          <a:noFill/>
          <a:ln w="0">
            <a:noFill/>
          </a:ln>
        </p:spPr>
        <p:style>
          <a:lnRef idx="0"/>
          <a:fillRef idx="0"/>
          <a:effectRef idx="0"/>
          <a:fontRef idx="minor"/>
        </p:style>
        <p:txBody>
          <a:bodyPr lIns="90000" rIns="90000" tIns="46800" bIns="46800" anchor="t">
            <a:spAutoFit/>
          </a:bodyPr>
          <a:p>
            <a:pPr>
              <a:lnSpc>
                <a:spcPct val="10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(1) </a:t>
            </a:r>
            <a:r>
              <a:rPr b="1" lang="en-US" sz="500" strike="noStrike" u="none" baseline="30000">
                <a:solidFill>
                  <a:srgbClr val="000000"/>
                </a:solidFill>
                <a:effectLst/>
                <a:uFillTx/>
                <a:latin typeface="Arial"/>
              </a:rPr>
              <a:t>	</a:t>
            </a:r>
            <a:r>
              <a:rPr b="1" i="1" lang="en-US" sz="500" strike="noStrike" u="none">
                <a:solidFill>
                  <a:srgbClr val="000000"/>
                </a:solidFill>
                <a:effectLst/>
                <a:uFillTx/>
                <a:latin typeface="Arial"/>
              </a:rPr>
              <a:t>These savings eliminate double counting the At Home Program participants who already have some sort of company-paid Internet connection at home (ISDN - 400, DSL - 50, Analog - 500), a conservative estimate</a:t>
            </a:r>
            <a:endParaRPr b="0" lang="en-US" sz="500" strike="noStrike" u="none">
              <a:solidFill>
                <a:srgbClr val="000000"/>
              </a:solidFill>
              <a:effectLst/>
              <a:uFillTx/>
              <a:latin typeface="Times New Roman"/>
            </a:endParaRPr>
          </a:p>
          <a:p>
            <a:pPr>
              <a:lnSpc>
                <a:spcPct val="10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(2) </a:t>
            </a:r>
            <a:r>
              <a:rPr b="1" lang="en-US" sz="500" strike="noStrike" u="none" baseline="30000">
                <a:solidFill>
                  <a:srgbClr val="000000"/>
                </a:solidFill>
                <a:effectLst/>
                <a:uFillTx/>
                <a:latin typeface="Arial"/>
              </a:rPr>
              <a:t>	</a:t>
            </a:r>
            <a:r>
              <a:rPr b="1" i="1" lang="en-US" sz="500" strike="noStrike" u="none">
                <a:solidFill>
                  <a:srgbClr val="000000"/>
                </a:solidFill>
                <a:effectLst/>
                <a:uFillTx/>
                <a:latin typeface="Arial"/>
              </a:rPr>
              <a:t>These savings reflect a reduced need for an estimated 100 laptops, representing a saving of $4,420 per laptop</a:t>
            </a:r>
            <a:endParaRPr b="0" lang="en-US" sz="500" strike="noStrike" u="none">
              <a:solidFill>
                <a:srgbClr val="000000"/>
              </a:solidFill>
              <a:effectLst/>
              <a:uFillTx/>
              <a:latin typeface="Times New Roman"/>
            </a:endParaRPr>
          </a:p>
          <a:p>
            <a:pPr>
              <a:lnSpc>
                <a:spcPct val="10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(3) </a:t>
            </a:r>
            <a:r>
              <a:rPr b="1" lang="en-US" sz="500" strike="noStrike" u="none" baseline="30000">
                <a:solidFill>
                  <a:srgbClr val="000000"/>
                </a:solidFill>
                <a:effectLst/>
                <a:uFillTx/>
                <a:latin typeface="Arial"/>
              </a:rPr>
              <a:t>	</a:t>
            </a:r>
            <a:r>
              <a:rPr b="1" i="1" lang="en-US" sz="500" strike="noStrike" u="none">
                <a:solidFill>
                  <a:srgbClr val="000000"/>
                </a:solidFill>
                <a:effectLst/>
                <a:uFillTx/>
                <a:latin typeface="Arial"/>
              </a:rPr>
              <a:t>These savings come from not having to administer and reconfigure existing At Home Program PCs</a:t>
            </a:r>
            <a:endParaRPr b="0" lang="en-US" sz="500" strike="noStrike" u="none">
              <a:solidFill>
                <a:srgbClr val="000000"/>
              </a:solidFill>
              <a:effectLst/>
              <a:uFillTx/>
              <a:latin typeface="Times New Roman"/>
            </a:endParaRPr>
          </a:p>
          <a:p>
            <a:pPr>
              <a:lnSpc>
                <a:spcPct val="10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(4) </a:t>
            </a:r>
            <a:r>
              <a:rPr b="1" lang="en-US" sz="500" strike="noStrike" u="none" baseline="30000">
                <a:solidFill>
                  <a:srgbClr val="000000"/>
                </a:solidFill>
                <a:effectLst/>
                <a:uFillTx/>
                <a:latin typeface="Arial"/>
              </a:rPr>
              <a:t>	</a:t>
            </a:r>
            <a:r>
              <a:rPr b="1" i="1" lang="en-US" sz="500" strike="noStrike" u="none">
                <a:solidFill>
                  <a:srgbClr val="000000"/>
                </a:solidFill>
                <a:effectLst/>
                <a:uFillTx/>
                <a:latin typeface="Arial"/>
              </a:rPr>
              <a:t>The amount that separated employees pay to Enron if they voluntarily leave before the three year lease is paid in full, assumes a 10% separation rate (terminate within 1 year pays $600, terminates within 2 years pays $300)</a:t>
            </a:r>
            <a:endParaRPr b="0" lang="en-US" sz="500" strike="noStrike" u="none">
              <a:solidFill>
                <a:srgbClr val="000000"/>
              </a:solidFill>
              <a:effectLst/>
              <a:uFillTx/>
              <a:latin typeface="Times New Roman"/>
            </a:endParaRPr>
          </a:p>
          <a:p>
            <a:pPr>
              <a:lnSpc>
                <a:spcPct val="10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(5)</a:t>
            </a:r>
            <a:r>
              <a:rPr b="1" i="1" lang="en-US" sz="500" strike="noStrike" u="none">
                <a:solidFill>
                  <a:srgbClr val="000000"/>
                </a:solidFill>
                <a:effectLst/>
                <a:uFillTx/>
                <a:latin typeface="Arial"/>
              </a:rPr>
              <a:t> </a:t>
            </a:r>
            <a:r>
              <a:rPr b="1" i="1" lang="en-US" sz="500" strike="noStrike" u="none">
                <a:solidFill>
                  <a:srgbClr val="000000"/>
                </a:solidFill>
                <a:effectLst/>
                <a:uFillTx/>
                <a:latin typeface="Arial"/>
              </a:rPr>
              <a:t>	</a:t>
            </a:r>
            <a:r>
              <a:rPr b="1" i="1" lang="en-US" sz="500" strike="noStrike" u="none">
                <a:solidFill>
                  <a:srgbClr val="000000"/>
                </a:solidFill>
                <a:effectLst/>
                <a:uFillTx/>
                <a:latin typeface="Arial"/>
              </a:rPr>
              <a:t>Represents company subsidy for hardware at $35/month</a:t>
            </a:r>
            <a:endParaRPr b="0" lang="en-US" sz="500" strike="noStrike" u="none">
              <a:solidFill>
                <a:srgbClr val="000000"/>
              </a:solidFill>
              <a:effectLst/>
              <a:uFillTx/>
              <a:latin typeface="Times New Roman"/>
            </a:endParaRPr>
          </a:p>
          <a:p>
            <a:pPr>
              <a:lnSpc>
                <a:spcPct val="10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(6)</a:t>
            </a:r>
            <a:r>
              <a:rPr b="1" i="1" lang="en-US" sz="500" strike="noStrike" u="none">
                <a:solidFill>
                  <a:srgbClr val="000000"/>
                </a:solidFill>
                <a:effectLst/>
                <a:uFillTx/>
                <a:latin typeface="Arial"/>
              </a:rPr>
              <a:t> </a:t>
            </a:r>
            <a:r>
              <a:rPr b="1" i="1" lang="en-US" sz="500" strike="noStrike" u="none">
                <a:solidFill>
                  <a:srgbClr val="000000"/>
                </a:solidFill>
                <a:effectLst/>
                <a:uFillTx/>
                <a:latin typeface="Arial"/>
              </a:rPr>
              <a:t>	</a:t>
            </a:r>
            <a:r>
              <a:rPr b="1" i="1" lang="en-US" sz="500" strike="noStrike" u="none">
                <a:solidFill>
                  <a:srgbClr val="000000"/>
                </a:solidFill>
                <a:effectLst/>
                <a:uFillTx/>
                <a:latin typeface="Arial"/>
              </a:rPr>
              <a:t>Represents company subsidy for connectivity at $45/month for DSL, $10/month for 56K, $40/month for cable, $75/month for ISDN. We assumed a 12% decrease in each connectivity cost per year</a:t>
            </a:r>
            <a:endParaRPr b="0" lang="en-US" sz="500" strike="noStrike" u="none">
              <a:solidFill>
                <a:srgbClr val="000000"/>
              </a:solidFill>
              <a:effectLst/>
              <a:uFillTx/>
              <a:latin typeface="Times New Roman"/>
            </a:endParaRPr>
          </a:p>
          <a:p>
            <a:pPr>
              <a:lnSpc>
                <a:spcPct val="10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(7)</a:t>
            </a:r>
            <a:r>
              <a:rPr b="1" i="1" lang="en-US" sz="500" strike="noStrike" u="none">
                <a:solidFill>
                  <a:srgbClr val="000000"/>
                </a:solidFill>
                <a:effectLst/>
                <a:uFillTx/>
                <a:latin typeface="Arial"/>
              </a:rPr>
              <a:t> </a:t>
            </a:r>
            <a:r>
              <a:rPr b="1" i="1" lang="en-US" sz="500" strike="noStrike" u="none">
                <a:solidFill>
                  <a:srgbClr val="000000"/>
                </a:solidFill>
                <a:effectLst/>
                <a:uFillTx/>
                <a:latin typeface="Arial"/>
              </a:rPr>
              <a:t>	</a:t>
            </a:r>
            <a:r>
              <a:rPr b="1" i="1" lang="en-US" sz="500" strike="noStrike" u="none">
                <a:solidFill>
                  <a:srgbClr val="000000"/>
                </a:solidFill>
                <a:effectLst/>
                <a:uFillTx/>
                <a:latin typeface="Arial"/>
              </a:rPr>
              <a:t>One time costs</a:t>
            </a:r>
            <a:endParaRPr b="0" lang="en-US" sz="500" strike="noStrike" u="none">
              <a:solidFill>
                <a:srgbClr val="000000"/>
              </a:solidFill>
              <a:effectLst/>
              <a:uFillTx/>
              <a:latin typeface="Times New Roman"/>
            </a:endParaRPr>
          </a:p>
          <a:p>
            <a:pPr>
              <a:lnSpc>
                <a:spcPct val="10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(8) </a:t>
            </a:r>
            <a:r>
              <a:rPr b="1" lang="en-US" sz="500" strike="noStrike" u="none" baseline="30000">
                <a:solidFill>
                  <a:srgbClr val="000000"/>
                </a:solidFill>
                <a:effectLst/>
                <a:uFillTx/>
                <a:latin typeface="Arial"/>
              </a:rPr>
              <a:t>	</a:t>
            </a:r>
            <a:r>
              <a:rPr b="1" i="1" lang="en-US" sz="500" strike="noStrike" u="none">
                <a:solidFill>
                  <a:srgbClr val="000000"/>
                </a:solidFill>
                <a:effectLst/>
                <a:uFillTx/>
                <a:latin typeface="Arial"/>
              </a:rPr>
              <a:t>Represents additional equipment and maintenance to handle the increased concurrent broadband volume coming through the Enron firewall. One time cost of $81,000 for equipment and $432,000 per year for maintenance</a:t>
            </a:r>
            <a:endParaRPr b="0" lang="en-US" sz="500" strike="noStrike" u="none">
              <a:solidFill>
                <a:srgbClr val="000000"/>
              </a:solidFill>
              <a:effectLst/>
              <a:uFillTx/>
              <a:latin typeface="Times New Roman"/>
            </a:endParaRPr>
          </a:p>
          <a:p>
            <a:pPr>
              <a:lnSpc>
                <a:spcPct val="10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(9) </a:t>
            </a:r>
            <a:r>
              <a:rPr b="1" lang="en-US" sz="500" strike="noStrike" u="none" baseline="30000">
                <a:solidFill>
                  <a:srgbClr val="000000"/>
                </a:solidFill>
                <a:effectLst/>
                <a:uFillTx/>
                <a:latin typeface="Arial"/>
              </a:rPr>
              <a:t>	</a:t>
            </a:r>
            <a:r>
              <a:rPr b="1" i="1" lang="en-US" sz="500" strike="noStrike" u="none">
                <a:solidFill>
                  <a:srgbClr val="000000"/>
                </a:solidFill>
                <a:effectLst/>
                <a:uFillTx/>
                <a:latin typeface="Arial"/>
              </a:rPr>
              <a:t>Costs of additional servers, routers, and the maintenance of this equipment for security purposes</a:t>
            </a:r>
            <a:endParaRPr b="0" lang="en-US" sz="500" strike="noStrike" u="none">
              <a:solidFill>
                <a:srgbClr val="000000"/>
              </a:solidFill>
              <a:effectLst/>
              <a:uFillTx/>
              <a:latin typeface="Times New Roman"/>
            </a:endParaRPr>
          </a:p>
          <a:p>
            <a:pPr>
              <a:lnSpc>
                <a:spcPct val="10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(10) </a:t>
            </a:r>
            <a:r>
              <a:rPr b="1" lang="en-US" sz="500" strike="noStrike" u="none" baseline="30000">
                <a:solidFill>
                  <a:srgbClr val="000000"/>
                </a:solidFill>
                <a:effectLst/>
                <a:uFillTx/>
                <a:latin typeface="Arial"/>
              </a:rPr>
              <a:t>	</a:t>
            </a:r>
            <a:r>
              <a:rPr b="1" i="1" lang="en-US" sz="500" strike="noStrike" u="none">
                <a:solidFill>
                  <a:srgbClr val="000000"/>
                </a:solidFill>
                <a:effectLst/>
                <a:uFillTx/>
                <a:latin typeface="Arial"/>
              </a:rPr>
              <a:t>Additional hardware to support dual connections into the Enron building; estimated cost of $173 per PC</a:t>
            </a:r>
            <a:endParaRPr b="0" lang="en-US" sz="500" strike="noStrike" u="none">
              <a:solidFill>
                <a:srgbClr val="000000"/>
              </a:solidFill>
              <a:effectLst/>
              <a:uFillTx/>
              <a:latin typeface="Times New Roman"/>
            </a:endParaRPr>
          </a:p>
          <a:p>
            <a:pPr>
              <a:lnSpc>
                <a:spcPct val="10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00" strike="noStrike" u="none" baseline="30000">
                <a:solidFill>
                  <a:srgbClr val="000000"/>
                </a:solidFill>
                <a:effectLst/>
                <a:uFillTx/>
                <a:latin typeface="Arial"/>
              </a:rPr>
              <a:t>(11) </a:t>
            </a:r>
            <a:r>
              <a:rPr b="1" lang="en-US" sz="500" strike="noStrike" u="none" baseline="30000">
                <a:solidFill>
                  <a:srgbClr val="000000"/>
                </a:solidFill>
                <a:effectLst/>
                <a:uFillTx/>
                <a:latin typeface="Arial"/>
              </a:rPr>
              <a:t>	</a:t>
            </a:r>
            <a:r>
              <a:rPr b="1" i="1" lang="en-US" sz="500" strike="noStrike" u="none">
                <a:solidFill>
                  <a:srgbClr val="000000"/>
                </a:solidFill>
                <a:effectLst/>
                <a:uFillTx/>
                <a:latin typeface="Arial"/>
              </a:rPr>
              <a:t>Authentication equipment (estimated cost of $65 per PC) and NIC card (estimated cost of $70 per PC)</a:t>
            </a:r>
            <a:endParaRPr b="0" lang="en-US" sz="500" strike="noStrike" u="none">
              <a:solidFill>
                <a:srgbClr val="000000"/>
              </a:solidFill>
              <a:effectLst/>
              <a:uFillTx/>
              <a:latin typeface="Times New Roman"/>
            </a:endParaRPr>
          </a:p>
          <a:p>
            <a:pPr>
              <a:lnSpc>
                <a:spcPct val="105000"/>
              </a:lnSpc>
              <a:tabLst>
                <a:tab algn="l" pos="0"/>
                <a:tab algn="l" pos="114480"/>
                <a:tab algn="l" pos="4572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500" strike="noStrike" u="none">
              <a:solidFill>
                <a:srgbClr val="000000"/>
              </a:solidFill>
              <a:effectLst/>
              <a:uFillTx/>
              <a:latin typeface="Times New Roman"/>
            </a:endParaRPr>
          </a:p>
        </p:txBody>
      </p:sp>
      <p:sp>
        <p:nvSpPr>
          <p:cNvPr id="70" name=""/>
          <p:cNvSpPr/>
          <p:nvPr/>
        </p:nvSpPr>
        <p:spPr>
          <a:xfrm>
            <a:off x="4930920" y="4829040"/>
            <a:ext cx="711000" cy="808200"/>
          </a:xfrm>
          <a:prstGeom prst="rect">
            <a:avLst/>
          </a:prstGeom>
          <a:noFill/>
          <a:ln w="0">
            <a:noFill/>
          </a:ln>
        </p:spPr>
        <p:style>
          <a:lnRef idx="0"/>
          <a:fillRef idx="0"/>
          <a:effectRef idx="0"/>
          <a:fontRef idx="minor"/>
        </p:style>
        <p:txBody>
          <a:bodyPr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$(9.40)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$(25.49)</a:t>
            </a:r>
            <a:endParaRPr b="0" lang="en-US" sz="900" strike="noStrike" u="none">
              <a:solidFill>
                <a:srgbClr val="000000"/>
              </a:solidFill>
              <a:effectLst/>
              <a:uFillTx/>
              <a:latin typeface="Times New Roman"/>
            </a:endParaRPr>
          </a:p>
        </p:txBody>
      </p:sp>
      <p:sp>
        <p:nvSpPr>
          <p:cNvPr id="71" name=""/>
          <p:cNvSpPr/>
          <p:nvPr/>
        </p:nvSpPr>
        <p:spPr>
          <a:xfrm>
            <a:off x="5056200" y="1477800"/>
            <a:ext cx="593640" cy="849960"/>
          </a:xfrm>
          <a:prstGeom prst="rect">
            <a:avLst/>
          </a:prstGeom>
          <a:noFill/>
          <a:ln w="0">
            <a:noFill/>
          </a:ln>
        </p:spPr>
        <p:style>
          <a:lnRef idx="0"/>
          <a:fillRef idx="0"/>
          <a:effectRef idx="0"/>
          <a:fontRef idx="minor"/>
        </p:style>
        <p:txBody>
          <a:bodyPr wrap="none" lIns="90000" rIns="90000" tIns="46800" bIns="46800" anchor="t">
            <a:spAutoFit/>
          </a:bodyPr>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0.63</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0.44</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0.18</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0.27</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1.52</a:t>
            </a:r>
            <a:endParaRPr b="0" lang="en-US" sz="900" strike="noStrike" u="none">
              <a:solidFill>
                <a:srgbClr val="000000"/>
              </a:solidFill>
              <a:effectLst/>
              <a:uFillTx/>
              <a:latin typeface="Times New Roman"/>
            </a:endParaRPr>
          </a:p>
        </p:txBody>
      </p:sp>
      <p:sp>
        <p:nvSpPr>
          <p:cNvPr id="72" name=""/>
          <p:cNvSpPr/>
          <p:nvPr/>
        </p:nvSpPr>
        <p:spPr>
          <a:xfrm>
            <a:off x="5138640" y="2128680"/>
            <a:ext cx="4287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3" name=""/>
          <p:cNvSpPr/>
          <p:nvPr/>
        </p:nvSpPr>
        <p:spPr>
          <a:xfrm>
            <a:off x="5043240" y="3981600"/>
            <a:ext cx="606600" cy="272520"/>
          </a:xfrm>
          <a:prstGeom prst="rect">
            <a:avLst/>
          </a:prstGeom>
          <a:noFill/>
          <a:ln w="0">
            <a:noFill/>
          </a:ln>
        </p:spPr>
        <p:style>
          <a:lnRef idx="0"/>
          <a:fillRef idx="0"/>
          <a:effectRef idx="0"/>
          <a:fontRef idx="minor"/>
        </p:style>
        <p:txBody>
          <a:bodyPr wrap="none"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$(16.69)</a:t>
            </a:r>
            <a:endParaRPr b="0" lang="en-US" sz="900" strike="noStrike" u="none">
              <a:solidFill>
                <a:srgbClr val="000000"/>
              </a:solidFill>
              <a:effectLst/>
              <a:uFillTx/>
              <a:latin typeface="Times New Roman"/>
            </a:endParaRPr>
          </a:p>
        </p:txBody>
      </p:sp>
      <p:sp>
        <p:nvSpPr>
          <p:cNvPr id="74" name=""/>
          <p:cNvSpPr/>
          <p:nvPr/>
        </p:nvSpPr>
        <p:spPr>
          <a:xfrm>
            <a:off x="5056200" y="4464000"/>
            <a:ext cx="593640" cy="272520"/>
          </a:xfrm>
          <a:prstGeom prst="rect">
            <a:avLst/>
          </a:prstGeom>
          <a:noFill/>
          <a:ln w="0">
            <a:noFill/>
          </a:ln>
        </p:spPr>
        <p:style>
          <a:lnRef idx="0"/>
          <a:fillRef idx="0"/>
          <a:effectRef idx="0"/>
          <a:fontRef idx="minor"/>
        </p:style>
        <p:txBody>
          <a:bodyPr wrap="none"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7.28</a:t>
            </a:r>
            <a:endParaRPr b="0" lang="en-US" sz="900" strike="noStrike" u="none">
              <a:solidFill>
                <a:srgbClr val="000000"/>
              </a:solidFill>
              <a:effectLst/>
              <a:uFillTx/>
              <a:latin typeface="Times New Roman"/>
            </a:endParaRPr>
          </a:p>
        </p:txBody>
      </p:sp>
      <p:sp>
        <p:nvSpPr>
          <p:cNvPr id="75" name=""/>
          <p:cNvSpPr/>
          <p:nvPr/>
        </p:nvSpPr>
        <p:spPr>
          <a:xfrm>
            <a:off x="5056200" y="2381400"/>
            <a:ext cx="594000" cy="1522440"/>
          </a:xfrm>
          <a:prstGeom prst="rect">
            <a:avLst/>
          </a:prstGeom>
          <a:noFill/>
          <a:ln w="0">
            <a:noFill/>
          </a:ln>
        </p:spPr>
        <p:style>
          <a:lnRef idx="0"/>
          <a:fillRef idx="0"/>
          <a:effectRef idx="0"/>
          <a:fontRef idx="minor"/>
        </p:style>
        <p:txBody>
          <a:bodyPr wrap="none"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9.07</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7.10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0.00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0.43</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0.49</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18.21</a:t>
            </a:r>
            <a:endParaRPr b="0" lang="en-US" sz="900" strike="noStrike" u="none">
              <a:solidFill>
                <a:srgbClr val="000000"/>
              </a:solidFill>
              <a:effectLst/>
              <a:uFillTx/>
              <a:latin typeface="Times New Roman"/>
            </a:endParaRPr>
          </a:p>
        </p:txBody>
      </p:sp>
      <p:sp>
        <p:nvSpPr>
          <p:cNvPr id="76" name=""/>
          <p:cNvSpPr/>
          <p:nvPr/>
        </p:nvSpPr>
        <p:spPr>
          <a:xfrm>
            <a:off x="5138640" y="3689280"/>
            <a:ext cx="4287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7" name=""/>
          <p:cNvSpPr/>
          <p:nvPr/>
        </p:nvSpPr>
        <p:spPr>
          <a:xfrm>
            <a:off x="2670120" y="1187280"/>
            <a:ext cx="331632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8" name=""/>
          <p:cNvSpPr/>
          <p:nvPr/>
        </p:nvSpPr>
        <p:spPr>
          <a:xfrm>
            <a:off x="3911400" y="4829040"/>
            <a:ext cx="606240" cy="808200"/>
          </a:xfrm>
          <a:prstGeom prst="rect">
            <a:avLst/>
          </a:prstGeom>
          <a:noFill/>
          <a:ln w="0">
            <a:noFill/>
          </a:ln>
        </p:spPr>
        <p:style>
          <a:lnRef idx="0"/>
          <a:fillRef idx="0"/>
          <a:effectRef idx="0"/>
          <a:fontRef idx="minor"/>
        </p:style>
        <p:txBody>
          <a:bodyPr wrap="none"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(8.18)</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79" name=""/>
          <p:cNvSpPr/>
          <p:nvPr/>
        </p:nvSpPr>
        <p:spPr>
          <a:xfrm>
            <a:off x="3933720" y="1477800"/>
            <a:ext cx="593640" cy="849960"/>
          </a:xfrm>
          <a:prstGeom prst="rect">
            <a:avLst/>
          </a:prstGeom>
          <a:noFill/>
          <a:ln w="0">
            <a:noFill/>
          </a:ln>
        </p:spPr>
        <p:style>
          <a:lnRef idx="0"/>
          <a:fillRef idx="0"/>
          <a:effectRef idx="0"/>
          <a:fontRef idx="minor"/>
        </p:style>
        <p:txBody>
          <a:bodyPr wrap="none" lIns="90000" rIns="90000" tIns="46800" bIns="46800" anchor="t">
            <a:spAutoFit/>
          </a:bodyPr>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0.63</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0.44</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0.18</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0.24</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1.48</a:t>
            </a:r>
            <a:endParaRPr b="0" lang="en-US" sz="900" strike="noStrike" u="none">
              <a:solidFill>
                <a:srgbClr val="000000"/>
              </a:solidFill>
              <a:effectLst/>
              <a:uFillTx/>
              <a:latin typeface="Times New Roman"/>
            </a:endParaRPr>
          </a:p>
        </p:txBody>
      </p:sp>
      <p:sp>
        <p:nvSpPr>
          <p:cNvPr id="80" name=""/>
          <p:cNvSpPr/>
          <p:nvPr/>
        </p:nvSpPr>
        <p:spPr>
          <a:xfrm>
            <a:off x="4016520" y="2128680"/>
            <a:ext cx="428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1" name=""/>
          <p:cNvSpPr/>
          <p:nvPr/>
        </p:nvSpPr>
        <p:spPr>
          <a:xfrm>
            <a:off x="3881520" y="3981600"/>
            <a:ext cx="647640" cy="272520"/>
          </a:xfrm>
          <a:prstGeom prst="rect">
            <a:avLst/>
          </a:prstGeom>
          <a:noFill/>
          <a:ln w="0">
            <a:noFill/>
          </a:ln>
        </p:spPr>
        <p:style>
          <a:lnRef idx="0"/>
          <a:fillRef idx="0"/>
          <a:effectRef idx="0"/>
          <a:fontRef idx="minor"/>
        </p:style>
        <p:txBody>
          <a:bodyPr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$(14.62)</a:t>
            </a:r>
            <a:endParaRPr b="0" lang="en-US" sz="900" strike="noStrike" u="none">
              <a:solidFill>
                <a:srgbClr val="000000"/>
              </a:solidFill>
              <a:effectLst/>
              <a:uFillTx/>
              <a:latin typeface="Times New Roman"/>
            </a:endParaRPr>
          </a:p>
        </p:txBody>
      </p:sp>
      <p:sp>
        <p:nvSpPr>
          <p:cNvPr id="82" name=""/>
          <p:cNvSpPr/>
          <p:nvPr/>
        </p:nvSpPr>
        <p:spPr>
          <a:xfrm>
            <a:off x="3933720" y="4464000"/>
            <a:ext cx="593640" cy="272520"/>
          </a:xfrm>
          <a:prstGeom prst="rect">
            <a:avLst/>
          </a:prstGeom>
          <a:noFill/>
          <a:ln w="0">
            <a:noFill/>
          </a:ln>
        </p:spPr>
        <p:style>
          <a:lnRef idx="0"/>
          <a:fillRef idx="0"/>
          <a:effectRef idx="0"/>
          <a:fontRef idx="minor"/>
        </p:style>
        <p:txBody>
          <a:bodyPr wrap="none"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6.44</a:t>
            </a:r>
            <a:endParaRPr b="0" lang="en-US" sz="900" strike="noStrike" u="none">
              <a:solidFill>
                <a:srgbClr val="000000"/>
              </a:solidFill>
              <a:effectLst/>
              <a:uFillTx/>
              <a:latin typeface="Times New Roman"/>
            </a:endParaRPr>
          </a:p>
        </p:txBody>
      </p:sp>
      <p:sp>
        <p:nvSpPr>
          <p:cNvPr id="83" name=""/>
          <p:cNvSpPr/>
          <p:nvPr/>
        </p:nvSpPr>
        <p:spPr>
          <a:xfrm>
            <a:off x="3933720" y="2381400"/>
            <a:ext cx="594000" cy="1522440"/>
          </a:xfrm>
          <a:prstGeom prst="rect">
            <a:avLst/>
          </a:prstGeom>
          <a:noFill/>
          <a:ln w="0">
            <a:noFill/>
          </a:ln>
        </p:spPr>
        <p:style>
          <a:lnRef idx="0"/>
          <a:fillRef idx="0"/>
          <a:effectRef idx="0"/>
          <a:fontRef idx="minor"/>
        </p:style>
        <p:txBody>
          <a:bodyPr wrap="none"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7.56</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6.69</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0.00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0.43</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0.52</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0.41</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16.10</a:t>
            </a:r>
            <a:endParaRPr b="0" lang="en-US" sz="900" strike="noStrike" u="none">
              <a:solidFill>
                <a:srgbClr val="000000"/>
              </a:solidFill>
              <a:effectLst/>
              <a:uFillTx/>
              <a:latin typeface="Times New Roman"/>
            </a:endParaRPr>
          </a:p>
        </p:txBody>
      </p:sp>
      <p:sp>
        <p:nvSpPr>
          <p:cNvPr id="84" name=""/>
          <p:cNvSpPr/>
          <p:nvPr/>
        </p:nvSpPr>
        <p:spPr>
          <a:xfrm>
            <a:off x="4016520" y="3689280"/>
            <a:ext cx="428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5" name=""/>
          <p:cNvSpPr/>
          <p:nvPr/>
        </p:nvSpPr>
        <p:spPr>
          <a:xfrm>
            <a:off x="2712960" y="4829040"/>
            <a:ext cx="711360" cy="629640"/>
          </a:xfrm>
          <a:prstGeom prst="rect">
            <a:avLst/>
          </a:prstGeom>
          <a:noFill/>
          <a:ln w="0">
            <a:noFill/>
          </a:ln>
        </p:spPr>
        <p:style>
          <a:lnRef idx="0"/>
          <a:fillRef idx="0"/>
          <a:effectRef idx="0"/>
          <a:fontRef idx="minor"/>
        </p:style>
        <p:txBody>
          <a:bodyPr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$(10.10)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86" name=""/>
          <p:cNvSpPr/>
          <p:nvPr/>
        </p:nvSpPr>
        <p:spPr>
          <a:xfrm>
            <a:off x="2813040" y="1477800"/>
            <a:ext cx="593640" cy="849960"/>
          </a:xfrm>
          <a:prstGeom prst="rect">
            <a:avLst/>
          </a:prstGeom>
          <a:noFill/>
          <a:ln w="0">
            <a:noFill/>
          </a:ln>
        </p:spPr>
        <p:style>
          <a:lnRef idx="0"/>
          <a:fillRef idx="0"/>
          <a:effectRef idx="0"/>
          <a:fontRef idx="minor"/>
        </p:style>
        <p:txBody>
          <a:bodyPr wrap="none" lIns="90000" rIns="90000" tIns="46800" bIns="46800" anchor="t">
            <a:spAutoFit/>
          </a:bodyPr>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0.63</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0.44</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0.18</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0.15</a:t>
            </a:r>
            <a:endParaRPr b="0" lang="en-US" sz="900" strike="noStrike" u="none">
              <a:solidFill>
                <a:srgbClr val="000000"/>
              </a:solidFill>
              <a:effectLst/>
              <a:uFillTx/>
              <a:latin typeface="Times New Roman"/>
            </a:endParaRPr>
          </a:p>
          <a:p>
            <a:pPr algn="r">
              <a:lnSpc>
                <a:spcPct val="11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1.39</a:t>
            </a:r>
            <a:endParaRPr b="0" lang="en-US" sz="900" strike="noStrike" u="none">
              <a:solidFill>
                <a:srgbClr val="000000"/>
              </a:solidFill>
              <a:effectLst/>
              <a:uFillTx/>
              <a:latin typeface="Times New Roman"/>
            </a:endParaRPr>
          </a:p>
        </p:txBody>
      </p:sp>
      <p:sp>
        <p:nvSpPr>
          <p:cNvPr id="87" name=""/>
          <p:cNvSpPr/>
          <p:nvPr/>
        </p:nvSpPr>
        <p:spPr>
          <a:xfrm>
            <a:off x="2895480" y="2128680"/>
            <a:ext cx="4287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8" name=""/>
          <p:cNvSpPr/>
          <p:nvPr/>
        </p:nvSpPr>
        <p:spPr>
          <a:xfrm>
            <a:off x="2760840" y="3981600"/>
            <a:ext cx="647640" cy="272520"/>
          </a:xfrm>
          <a:prstGeom prst="rect">
            <a:avLst/>
          </a:prstGeom>
          <a:noFill/>
          <a:ln w="0">
            <a:noFill/>
          </a:ln>
        </p:spPr>
        <p:style>
          <a:lnRef idx="0"/>
          <a:fillRef idx="0"/>
          <a:effectRef idx="0"/>
          <a:fontRef idx="minor"/>
        </p:style>
        <p:txBody>
          <a:bodyPr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$(17.76)</a:t>
            </a:r>
            <a:endParaRPr b="0" lang="en-US" sz="900" strike="noStrike" u="none">
              <a:solidFill>
                <a:srgbClr val="000000"/>
              </a:solidFill>
              <a:effectLst/>
              <a:uFillTx/>
              <a:latin typeface="Times New Roman"/>
            </a:endParaRPr>
          </a:p>
        </p:txBody>
      </p:sp>
      <p:sp>
        <p:nvSpPr>
          <p:cNvPr id="89" name=""/>
          <p:cNvSpPr/>
          <p:nvPr/>
        </p:nvSpPr>
        <p:spPr>
          <a:xfrm>
            <a:off x="2813040" y="4464000"/>
            <a:ext cx="593640" cy="272520"/>
          </a:xfrm>
          <a:prstGeom prst="rect">
            <a:avLst/>
          </a:prstGeom>
          <a:noFill/>
          <a:ln w="0">
            <a:noFill/>
          </a:ln>
        </p:spPr>
        <p:style>
          <a:lnRef idx="0"/>
          <a:fillRef idx="0"/>
          <a:effectRef idx="0"/>
          <a:fontRef idx="minor"/>
        </p:style>
        <p:txBody>
          <a:bodyPr wrap="none"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7.66</a:t>
            </a:r>
            <a:endParaRPr b="0" lang="en-US" sz="900" strike="noStrike" u="none">
              <a:solidFill>
                <a:srgbClr val="000000"/>
              </a:solidFill>
              <a:effectLst/>
              <a:uFillTx/>
              <a:latin typeface="Times New Roman"/>
            </a:endParaRPr>
          </a:p>
        </p:txBody>
      </p:sp>
      <p:sp>
        <p:nvSpPr>
          <p:cNvPr id="90" name=""/>
          <p:cNvSpPr/>
          <p:nvPr/>
        </p:nvSpPr>
        <p:spPr>
          <a:xfrm>
            <a:off x="2813040" y="2381400"/>
            <a:ext cx="594000" cy="1522440"/>
          </a:xfrm>
          <a:prstGeom prst="rect">
            <a:avLst/>
          </a:prstGeom>
          <a:noFill/>
          <a:ln w="0">
            <a:noFill/>
          </a:ln>
        </p:spPr>
        <p:style>
          <a:lnRef idx="0"/>
          <a:fillRef idx="0"/>
          <a:effectRef idx="0"/>
          <a:fontRef idx="minor"/>
        </p:style>
        <p:txBody>
          <a:bodyPr wrap="none" lIns="90000" rIns="90000" tIns="46800" bIns="46800" anchor="t">
            <a:spAutoFit/>
          </a:bodyPr>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6.30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6.22</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1.00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0.51</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0.50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2.60</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2.03</a:t>
            </a:r>
            <a:endParaRPr b="0" lang="en-US" sz="900" strike="noStrike" u="none">
              <a:solidFill>
                <a:srgbClr val="000000"/>
              </a:solidFill>
              <a:effectLst/>
              <a:uFillTx/>
              <a:latin typeface="Times New Roman"/>
            </a:endParaRPr>
          </a:p>
          <a:p>
            <a:pPr algn="r">
              <a:lnSpc>
                <a:spcPct val="130000"/>
              </a:lnSpc>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19.15</a:t>
            </a:r>
            <a:endParaRPr b="0" lang="en-US" sz="900" strike="noStrike" u="none">
              <a:solidFill>
                <a:srgbClr val="000000"/>
              </a:solidFill>
              <a:effectLst/>
              <a:uFillTx/>
              <a:latin typeface="Times New Roman"/>
            </a:endParaRPr>
          </a:p>
        </p:txBody>
      </p:sp>
      <p:sp>
        <p:nvSpPr>
          <p:cNvPr id="91" name=""/>
          <p:cNvSpPr/>
          <p:nvPr/>
        </p:nvSpPr>
        <p:spPr>
          <a:xfrm>
            <a:off x="2895480" y="3689280"/>
            <a:ext cx="4287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2" name=""/>
          <p:cNvSpPr/>
          <p:nvPr/>
        </p:nvSpPr>
        <p:spPr>
          <a:xfrm>
            <a:off x="2969280" y="1282680"/>
            <a:ext cx="462240" cy="261720"/>
          </a:xfrm>
          <a:prstGeom prst="rect">
            <a:avLst/>
          </a:prstGeom>
          <a:noFill/>
          <a:ln w="0">
            <a:noFill/>
          </a:ln>
        </p:spPr>
        <p:style>
          <a:lnRef idx="0"/>
          <a:fillRef idx="0"/>
          <a:effectRef idx="0"/>
          <a:fontRef idx="minor"/>
        </p:style>
        <p:txBody>
          <a:bodyPr wrap="none" lIns="90000" rIns="90000" tIns="46800" bIns="46800" anchor="t">
            <a:spAutoFit/>
          </a:bodyPr>
          <a:p>
            <a:pPr algn="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Arial"/>
              </a:rPr>
              <a:t>2001</a:t>
            </a:r>
            <a:endParaRPr b="0" lang="en-US" sz="1000" strike="noStrike" u="none">
              <a:solidFill>
                <a:srgbClr val="000000"/>
              </a:solidFill>
              <a:effectLst/>
              <a:uFillTx/>
              <a:latin typeface="Times New Roman"/>
            </a:endParaRPr>
          </a:p>
        </p:txBody>
      </p:sp>
      <p:sp>
        <p:nvSpPr>
          <p:cNvPr id="93" name=""/>
          <p:cNvSpPr/>
          <p:nvPr/>
        </p:nvSpPr>
        <p:spPr>
          <a:xfrm>
            <a:off x="4083480" y="1282680"/>
            <a:ext cx="462240" cy="261720"/>
          </a:xfrm>
          <a:prstGeom prst="rect">
            <a:avLst/>
          </a:prstGeom>
          <a:noFill/>
          <a:ln w="0">
            <a:noFill/>
          </a:ln>
        </p:spPr>
        <p:style>
          <a:lnRef idx="0"/>
          <a:fillRef idx="0"/>
          <a:effectRef idx="0"/>
          <a:fontRef idx="minor"/>
        </p:style>
        <p:txBody>
          <a:bodyPr wrap="none" lIns="90000" rIns="90000" tIns="46800" bIns="46800" anchor="t">
            <a:spAutoFit/>
          </a:bodyPr>
          <a:p>
            <a:pPr algn="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Arial"/>
              </a:rPr>
              <a:t>2002</a:t>
            </a:r>
            <a:endParaRPr b="0" lang="en-US" sz="1000" strike="noStrike" u="none">
              <a:solidFill>
                <a:srgbClr val="000000"/>
              </a:solidFill>
              <a:effectLst/>
              <a:uFillTx/>
              <a:latin typeface="Times New Roman"/>
            </a:endParaRPr>
          </a:p>
        </p:txBody>
      </p:sp>
      <p:sp>
        <p:nvSpPr>
          <p:cNvPr id="94" name=""/>
          <p:cNvSpPr/>
          <p:nvPr/>
        </p:nvSpPr>
        <p:spPr>
          <a:xfrm>
            <a:off x="5207760" y="1282680"/>
            <a:ext cx="462240" cy="261720"/>
          </a:xfrm>
          <a:prstGeom prst="rect">
            <a:avLst/>
          </a:prstGeom>
          <a:noFill/>
          <a:ln w="0">
            <a:noFill/>
          </a:ln>
        </p:spPr>
        <p:style>
          <a:lnRef idx="0"/>
          <a:fillRef idx="0"/>
          <a:effectRef idx="0"/>
          <a:fontRef idx="minor"/>
        </p:style>
        <p:txBody>
          <a:bodyPr wrap="none" lIns="90000" rIns="90000" tIns="46800" bIns="46800" anchor="t">
            <a:spAutoFit/>
          </a:bodyPr>
          <a:p>
            <a:pPr algn="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Arial"/>
              </a:rPr>
              <a:t>2003</a:t>
            </a:r>
            <a:endParaRPr b="0" lang="en-US" sz="1000" strike="noStrike" u="none">
              <a:solidFill>
                <a:srgbClr val="000000"/>
              </a:solidFill>
              <a:effectLst/>
              <a:uFillTx/>
              <a:latin typeface="Times New Roman"/>
            </a:endParaRPr>
          </a:p>
        </p:txBody>
      </p:sp>
      <p:sp>
        <p:nvSpPr>
          <p:cNvPr id="95" name=""/>
          <p:cNvSpPr/>
          <p:nvPr/>
        </p:nvSpPr>
        <p:spPr>
          <a:xfrm>
            <a:off x="5138640" y="4702320"/>
            <a:ext cx="4287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6" name=""/>
          <p:cNvSpPr/>
          <p:nvPr/>
        </p:nvSpPr>
        <p:spPr>
          <a:xfrm>
            <a:off x="4016520" y="4702320"/>
            <a:ext cx="428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7" name=""/>
          <p:cNvSpPr/>
          <p:nvPr/>
        </p:nvSpPr>
        <p:spPr>
          <a:xfrm>
            <a:off x="2895480" y="4702320"/>
            <a:ext cx="4287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8" name=""/>
          <p:cNvSpPr/>
          <p:nvPr/>
        </p:nvSpPr>
        <p:spPr>
          <a:xfrm>
            <a:off x="5138640" y="5064120"/>
            <a:ext cx="428760" cy="0"/>
          </a:xfrm>
          <a:prstGeom prst="line">
            <a:avLst/>
          </a:prstGeom>
          <a:ln w="381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9" name=""/>
          <p:cNvSpPr/>
          <p:nvPr/>
        </p:nvSpPr>
        <p:spPr>
          <a:xfrm>
            <a:off x="4016520" y="5064120"/>
            <a:ext cx="428400" cy="0"/>
          </a:xfrm>
          <a:prstGeom prst="line">
            <a:avLst/>
          </a:prstGeom>
          <a:ln w="381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0" name=""/>
          <p:cNvSpPr/>
          <p:nvPr/>
        </p:nvSpPr>
        <p:spPr>
          <a:xfrm>
            <a:off x="2895480" y="5064120"/>
            <a:ext cx="428760" cy="0"/>
          </a:xfrm>
          <a:prstGeom prst="line">
            <a:avLst/>
          </a:prstGeom>
          <a:ln w="381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1" name=""/>
          <p:cNvSpPr/>
          <p:nvPr/>
        </p:nvSpPr>
        <p:spPr>
          <a:xfrm>
            <a:off x="181080" y="5391000"/>
            <a:ext cx="5629320" cy="27648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 name="PlaceHolder 1"/>
          <p:cNvSpPr>
            <a:spLocks noGrp="1"/>
          </p:cNvSpPr>
          <p:nvPr>
            <p:ph type="ftr" idx="2"/>
          </p:nvPr>
        </p:nvSpPr>
        <p:spPr/>
        <p:txBody>
          <a:bodyPr/>
          <a:p>
            <a:r>
              <a:t>Confidential &amp; Proprietary</a:t>
            </a:r>
          </a:p>
        </p:txBody>
      </p:sp>
      <p:sp>
        <p:nvSpPr>
          <p:cNvPr id="3" name="PlaceHolder 2"/>
          <p:cNvSpPr>
            <a:spLocks noGrp="1"/>
          </p:cNvSpPr>
          <p:nvPr>
            <p:ph type="sldNum" idx="3"/>
          </p:nvPr>
        </p:nvSpPr>
        <p:spPr/>
        <p:txBody>
          <a:bodyPr/>
          <a:p>
            <a:fld id="{8218CB2E-FBF6-48C2-9A84-D16986B60B1C}" type="slidenum">
              <a:t>5</a:t>
            </a:fld>
          </a:p>
        </p:txBody>
      </p:sp>
      <p:sp>
        <p:nvSpPr>
          <p:cNvPr id="4" name="PlaceHolder 3"/>
          <p:cNvSpPr>
            <a:spLocks noGrp="1"/>
          </p:cNvSpPr>
          <p:nvPr>
            <p:ph type="dt" idx="1"/>
          </p:nvPr>
        </p:nvSpPr>
        <p:spPr/>
        <p:txBody>
          <a:bodyPr/>
          <a:p>
            <a:fld id="{68217D37-D9A4-4AC3-84B1-C72C2DFF1052}" type="datetime8">
              <a:rPr lang="en-US"/>
              <a:t>09/27/25 01:13 AM</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02" name="A_BACKDROP_023" descr=""/>
          <p:cNvPicPr/>
          <p:nvPr/>
        </p:nvPicPr>
        <p:blipFill>
          <a:blip r:embed="rId1"/>
          <a:stretch/>
        </p:blipFill>
        <p:spPr>
          <a:xfrm>
            <a:off x="2782800" y="853920"/>
            <a:ext cx="3573720" cy="2237040"/>
          </a:xfrm>
          <a:prstGeom prst="rect">
            <a:avLst/>
          </a:prstGeom>
          <a:noFill/>
          <a:ln w="28440">
            <a:solidFill>
              <a:srgbClr val="000000"/>
            </a:solidFill>
            <a:miter/>
          </a:ln>
        </p:spPr>
      </p:pic>
      <p:sp>
        <p:nvSpPr>
          <p:cNvPr id="103" name=""/>
          <p:cNvSpPr/>
          <p:nvPr/>
        </p:nvSpPr>
        <p:spPr>
          <a:xfrm>
            <a:off x="2771640" y="1967040"/>
            <a:ext cx="360072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4" name=""/>
          <p:cNvSpPr/>
          <p:nvPr/>
        </p:nvSpPr>
        <p:spPr>
          <a:xfrm>
            <a:off x="2771640" y="2535120"/>
            <a:ext cx="360072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5" name=""/>
          <p:cNvSpPr/>
          <p:nvPr/>
        </p:nvSpPr>
        <p:spPr>
          <a:xfrm>
            <a:off x="4572000" y="844560"/>
            <a:ext cx="0" cy="225756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6" name=""/>
          <p:cNvSpPr/>
          <p:nvPr/>
        </p:nvSpPr>
        <p:spPr>
          <a:xfrm>
            <a:off x="3234960" y="893880"/>
            <a:ext cx="957600" cy="484200"/>
          </a:xfrm>
          <a:prstGeom prst="rect">
            <a:avLst/>
          </a:prstGeom>
          <a:noFill/>
          <a:ln w="0">
            <a:noFill/>
          </a:ln>
        </p:spPr>
        <p:style>
          <a:lnRef idx="0"/>
          <a:fillRef idx="0"/>
          <a:effectRef idx="0"/>
          <a:fontRef idx="minor"/>
        </p:style>
        <p:txBody>
          <a:bodyPr wrap="none" lIns="90000" rIns="90000" tIns="46800" bIns="4680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Monthly</a:t>
            </a:r>
            <a:endParaRPr b="0" lang="en-US" sz="16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Co-pay</a:t>
            </a:r>
            <a:endParaRPr b="0" lang="en-US" sz="1600" strike="noStrike" u="none">
              <a:solidFill>
                <a:srgbClr val="000000"/>
              </a:solidFill>
              <a:effectLst/>
              <a:uFillTx/>
              <a:latin typeface="Times New Roman"/>
            </a:endParaRPr>
          </a:p>
        </p:txBody>
      </p:sp>
      <p:sp>
        <p:nvSpPr>
          <p:cNvPr id="107" name=""/>
          <p:cNvSpPr/>
          <p:nvPr/>
        </p:nvSpPr>
        <p:spPr>
          <a:xfrm>
            <a:off x="5146560" y="1015920"/>
            <a:ext cx="676440" cy="289080"/>
          </a:xfrm>
          <a:prstGeom prst="rect">
            <a:avLst/>
          </a:prstGeom>
          <a:noFill/>
          <a:ln w="0">
            <a:noFill/>
          </a:ln>
        </p:spPr>
        <p:style>
          <a:lnRef idx="0"/>
          <a:fillRef idx="0"/>
          <a:effectRef idx="0"/>
          <a:fontRef idx="minor"/>
        </p:style>
        <p:txBody>
          <a:bodyPr wrap="none" lIns="90000" rIns="90000" tIns="46800" bIns="4680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NPV*</a:t>
            </a:r>
            <a:endParaRPr b="0" lang="en-US" sz="1600" strike="noStrike" u="none">
              <a:solidFill>
                <a:srgbClr val="000000"/>
              </a:solidFill>
              <a:effectLst/>
              <a:uFillTx/>
              <a:latin typeface="Times New Roman"/>
            </a:endParaRPr>
          </a:p>
        </p:txBody>
      </p:sp>
      <p:sp>
        <p:nvSpPr>
          <p:cNvPr id="108" name=""/>
          <p:cNvSpPr/>
          <p:nvPr/>
        </p:nvSpPr>
        <p:spPr>
          <a:xfrm>
            <a:off x="3470400" y="1517760"/>
            <a:ext cx="40608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$5</a:t>
            </a:r>
            <a:endParaRPr b="0" lang="en-US" sz="1600" strike="noStrike" u="none">
              <a:solidFill>
                <a:srgbClr val="000000"/>
              </a:solidFill>
              <a:effectLst/>
              <a:uFillTx/>
              <a:latin typeface="Times New Roman"/>
            </a:endParaRPr>
          </a:p>
        </p:txBody>
      </p:sp>
      <p:sp>
        <p:nvSpPr>
          <p:cNvPr id="109" name=""/>
          <p:cNvSpPr/>
          <p:nvPr/>
        </p:nvSpPr>
        <p:spPr>
          <a:xfrm>
            <a:off x="5084280" y="1517760"/>
            <a:ext cx="82296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(22.65)</a:t>
            </a:r>
            <a:endParaRPr b="0" lang="en-US" sz="1600" strike="noStrike" u="none">
              <a:solidFill>
                <a:srgbClr val="000000"/>
              </a:solidFill>
              <a:effectLst/>
              <a:uFillTx/>
              <a:latin typeface="Times New Roman"/>
            </a:endParaRPr>
          </a:p>
        </p:txBody>
      </p:sp>
      <p:sp>
        <p:nvSpPr>
          <p:cNvPr id="110" name=""/>
          <p:cNvSpPr/>
          <p:nvPr/>
        </p:nvSpPr>
        <p:spPr>
          <a:xfrm>
            <a:off x="3413160" y="2075040"/>
            <a:ext cx="51876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$10</a:t>
            </a:r>
            <a:endParaRPr b="0" lang="en-US" sz="1600" strike="noStrike" u="none">
              <a:solidFill>
                <a:srgbClr val="000000"/>
              </a:solidFill>
              <a:effectLst/>
              <a:uFillTx/>
              <a:latin typeface="Times New Roman"/>
            </a:endParaRPr>
          </a:p>
        </p:txBody>
      </p:sp>
      <p:sp>
        <p:nvSpPr>
          <p:cNvPr id="111" name=""/>
          <p:cNvSpPr/>
          <p:nvPr/>
        </p:nvSpPr>
        <p:spPr>
          <a:xfrm>
            <a:off x="5084280" y="2075040"/>
            <a:ext cx="82296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(19.67)</a:t>
            </a:r>
            <a:endParaRPr b="0" lang="en-US" sz="1600" strike="noStrike" u="none">
              <a:solidFill>
                <a:srgbClr val="000000"/>
              </a:solidFill>
              <a:effectLst/>
              <a:uFillTx/>
              <a:latin typeface="Times New Roman"/>
            </a:endParaRPr>
          </a:p>
        </p:txBody>
      </p:sp>
      <p:sp>
        <p:nvSpPr>
          <p:cNvPr id="112" name=""/>
          <p:cNvSpPr/>
          <p:nvPr/>
        </p:nvSpPr>
        <p:spPr>
          <a:xfrm>
            <a:off x="3400560" y="2651040"/>
            <a:ext cx="51876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$20</a:t>
            </a:r>
            <a:endParaRPr b="0" lang="en-US" sz="1600" strike="noStrike" u="none">
              <a:solidFill>
                <a:srgbClr val="000000"/>
              </a:solidFill>
              <a:effectLst/>
              <a:uFillTx/>
              <a:latin typeface="Times New Roman"/>
            </a:endParaRPr>
          </a:p>
        </p:txBody>
      </p:sp>
      <p:sp>
        <p:nvSpPr>
          <p:cNvPr id="113" name=""/>
          <p:cNvSpPr/>
          <p:nvPr/>
        </p:nvSpPr>
        <p:spPr>
          <a:xfrm>
            <a:off x="5071680" y="2651040"/>
            <a:ext cx="82296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(13.71)</a:t>
            </a:r>
            <a:endParaRPr b="0" lang="en-US" sz="1600" strike="noStrike" u="none">
              <a:solidFill>
                <a:srgbClr val="000000"/>
              </a:solidFill>
              <a:effectLst/>
              <a:uFillTx/>
              <a:latin typeface="Times New Roman"/>
            </a:endParaRPr>
          </a:p>
        </p:txBody>
      </p:sp>
      <p:sp>
        <p:nvSpPr>
          <p:cNvPr id="114" name=""/>
          <p:cNvSpPr/>
          <p:nvPr/>
        </p:nvSpPr>
        <p:spPr>
          <a:xfrm>
            <a:off x="635760" y="3370320"/>
            <a:ext cx="279396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Tax Benefits and Concerns</a:t>
            </a:r>
            <a:endParaRPr b="0" lang="en-US" sz="1600" strike="noStrike" u="none">
              <a:solidFill>
                <a:srgbClr val="000000"/>
              </a:solidFill>
              <a:effectLst/>
              <a:uFillTx/>
              <a:latin typeface="Times New Roman"/>
            </a:endParaRPr>
          </a:p>
        </p:txBody>
      </p:sp>
      <p:sp>
        <p:nvSpPr>
          <p:cNvPr id="115" name="PlaceHolder 1"/>
          <p:cNvSpPr>
            <a:spLocks noGrp="1"/>
          </p:cNvSpPr>
          <p:nvPr>
            <p:ph/>
          </p:nvPr>
        </p:nvSpPr>
        <p:spPr>
          <a:xfrm>
            <a:off x="685440" y="3760560"/>
            <a:ext cx="7674120" cy="2695320"/>
          </a:xfrm>
          <a:prstGeom prst="rect">
            <a:avLst/>
          </a:prstGeom>
          <a:noFill/>
          <a:ln w="0">
            <a:noFill/>
          </a:ln>
        </p:spPr>
        <p:txBody>
          <a:bodyPr lIns="90000" rIns="90000" tIns="46800" bIns="46800" anchor="t">
            <a:normAutofit/>
          </a:bodyPr>
          <a:p>
            <a:pPr marL="343080" indent="-343080">
              <a:lnSpc>
                <a:spcPct val="90000"/>
              </a:lnSpc>
              <a:spcBef>
                <a:spcPts val="3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Benefits</a:t>
            </a:r>
            <a:endParaRPr b="1" lang="en-US" sz="1200" strike="noStrike" u="none">
              <a:solidFill>
                <a:srgbClr val="000000"/>
              </a:solidFill>
              <a:effectLst/>
              <a:uFillTx/>
              <a:latin typeface="Arial"/>
            </a:endParaRPr>
          </a:p>
          <a:p>
            <a:pPr lvl="1" marL="743040" indent="-285840">
              <a:lnSpc>
                <a:spcPct val="90000"/>
              </a:lnSpc>
              <a:spcBef>
                <a:spcPts val="30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Help subsidize Enron’s costs</a:t>
            </a:r>
            <a:endParaRPr b="1" lang="en-US" sz="1200" strike="noStrike" u="none">
              <a:solidFill>
                <a:srgbClr val="000000"/>
              </a:solidFill>
              <a:effectLst/>
              <a:uFillTx/>
              <a:latin typeface="Arial"/>
            </a:endParaRPr>
          </a:p>
          <a:p>
            <a:pPr lvl="1" marL="743040" indent="-285840">
              <a:lnSpc>
                <a:spcPct val="90000"/>
              </a:lnSpc>
              <a:spcBef>
                <a:spcPts val="30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Builds ownership mentality of employee</a:t>
            </a:r>
            <a:endParaRPr b="1" lang="en-US" sz="1200" strike="noStrike" u="none">
              <a:solidFill>
                <a:srgbClr val="000000"/>
              </a:solidFill>
              <a:effectLst/>
              <a:uFillTx/>
              <a:latin typeface="Arial"/>
            </a:endParaRPr>
          </a:p>
          <a:p>
            <a:pPr marL="343080" indent="0">
              <a:lnSpc>
                <a:spcPct val="9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0000"/>
              </a:solidFill>
              <a:effectLst/>
              <a:uFillTx/>
              <a:latin typeface="Arial"/>
            </a:endParaRPr>
          </a:p>
          <a:p>
            <a:pPr marL="343080" indent="-343080">
              <a:lnSpc>
                <a:spcPct val="90000"/>
              </a:lnSpc>
              <a:spcBef>
                <a:spcPts val="3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Concerns</a:t>
            </a:r>
            <a:endParaRPr b="1" lang="en-US" sz="1200" strike="noStrike" u="none">
              <a:solidFill>
                <a:srgbClr val="000000"/>
              </a:solidFill>
              <a:effectLst/>
              <a:uFillTx/>
              <a:latin typeface="Arial"/>
            </a:endParaRPr>
          </a:p>
          <a:p>
            <a:pPr lvl="1" marL="743040" indent="-285840">
              <a:lnSpc>
                <a:spcPct val="90000"/>
              </a:lnSpc>
              <a:spcBef>
                <a:spcPts val="30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To match Intel, full company subsidy is the benchmark</a:t>
            </a:r>
            <a:endParaRPr b="1" lang="en-US" sz="1200" strike="noStrike" u="none">
              <a:solidFill>
                <a:srgbClr val="000000"/>
              </a:solidFill>
              <a:effectLst/>
              <a:uFillTx/>
              <a:latin typeface="Arial"/>
            </a:endParaRPr>
          </a:p>
          <a:p>
            <a:pPr lvl="1" marL="743040" indent="-285840">
              <a:lnSpc>
                <a:spcPct val="90000"/>
              </a:lnSpc>
              <a:spcBef>
                <a:spcPts val="30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Lower compensated employees may not utilize this benefit if subsidy is set too high</a:t>
            </a:r>
            <a:endParaRPr b="1" lang="en-US" sz="1200" strike="noStrike" u="none">
              <a:solidFill>
                <a:srgbClr val="000000"/>
              </a:solidFill>
              <a:effectLst/>
              <a:uFillTx/>
              <a:latin typeface="Arial"/>
            </a:endParaRPr>
          </a:p>
          <a:p>
            <a:pPr lvl="1" marL="743040" indent="-285840">
              <a:lnSpc>
                <a:spcPct val="90000"/>
              </a:lnSpc>
              <a:spcBef>
                <a:spcPts val="30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Co-payments raise issues of PC ownership</a:t>
            </a:r>
            <a:endParaRPr b="1" lang="en-US" sz="1200" strike="noStrike" u="none">
              <a:solidFill>
                <a:srgbClr val="000000"/>
              </a:solidFill>
              <a:effectLst/>
              <a:uFillTx/>
              <a:latin typeface="Arial"/>
            </a:endParaRPr>
          </a:p>
          <a:p>
            <a:pPr lvl="2" marL="1085760" indent="-228600">
              <a:lnSpc>
                <a:spcPct val="90000"/>
              </a:lnSpc>
              <a:spcBef>
                <a:spcPts val="3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If Enron is seen as the owner, Enron could be held liable for employee actions</a:t>
            </a:r>
            <a:endParaRPr b="1" lang="en-US" sz="1200" strike="noStrike" u="none">
              <a:solidFill>
                <a:srgbClr val="000000"/>
              </a:solidFill>
              <a:effectLst/>
              <a:uFillTx/>
              <a:latin typeface="Arial"/>
            </a:endParaRPr>
          </a:p>
          <a:p>
            <a:pPr lvl="1" marL="743040" indent="-285840">
              <a:lnSpc>
                <a:spcPct val="90000"/>
              </a:lnSpc>
              <a:spcBef>
                <a:spcPts val="30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Enron probably required to pursue remaining co-payments from employees who terminate within three years from the date co-payments begin.</a:t>
            </a:r>
            <a:endParaRPr b="1" lang="en-US" sz="1200" strike="noStrike" u="none">
              <a:solidFill>
                <a:srgbClr val="000000"/>
              </a:solidFill>
              <a:effectLst/>
              <a:uFillTx/>
              <a:latin typeface="Arial"/>
            </a:endParaRPr>
          </a:p>
          <a:p>
            <a:pPr lvl="2" marL="1085760" indent="-228600">
              <a:lnSpc>
                <a:spcPct val="90000"/>
              </a:lnSpc>
              <a:spcBef>
                <a:spcPts val="3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Collection may be difficult and burdensome </a:t>
            </a:r>
            <a:endParaRPr b="1" lang="en-US" sz="1200" strike="noStrike" u="none">
              <a:solidFill>
                <a:srgbClr val="000000"/>
              </a:solidFill>
              <a:effectLst/>
              <a:uFillTx/>
              <a:latin typeface="Arial"/>
            </a:endParaRPr>
          </a:p>
          <a:p>
            <a:pPr lvl="2" marL="1085760" indent="-228600">
              <a:lnSpc>
                <a:spcPct val="90000"/>
              </a:lnSpc>
              <a:spcBef>
                <a:spcPts val="3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Benefits may not be tax free if some employees terminate without making co-payments</a:t>
            </a:r>
            <a:endParaRPr b="1" lang="en-US" sz="1200" strike="noStrike" u="none">
              <a:solidFill>
                <a:srgbClr val="000000"/>
              </a:solidFill>
              <a:effectLst/>
              <a:uFillTx/>
              <a:latin typeface="Arial"/>
            </a:endParaRPr>
          </a:p>
        </p:txBody>
      </p:sp>
      <p:sp>
        <p:nvSpPr>
          <p:cNvPr id="116" name=""/>
          <p:cNvSpPr/>
          <p:nvPr/>
        </p:nvSpPr>
        <p:spPr>
          <a:xfrm>
            <a:off x="2701440" y="3174840"/>
            <a:ext cx="340956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 An administrative cost of $50,000 is included in co-pay scenarios</a:t>
            </a:r>
            <a:endParaRPr b="0" lang="en-US" sz="800" strike="noStrike" u="none">
              <a:solidFill>
                <a:srgbClr val="000000"/>
              </a:solidFill>
              <a:effectLst/>
              <a:uFillTx/>
              <a:latin typeface="Times New Roman"/>
            </a:endParaRPr>
          </a:p>
        </p:txBody>
      </p:sp>
      <p:sp>
        <p:nvSpPr>
          <p:cNvPr id="117" name="PlaceHolder 2"/>
          <p:cNvSpPr>
            <a:spLocks noGrp="1"/>
          </p:cNvSpPr>
          <p:nvPr>
            <p:ph type="title"/>
          </p:nvPr>
        </p:nvSpPr>
        <p:spPr>
          <a:xfrm>
            <a:off x="685800" y="141120"/>
            <a:ext cx="7772400" cy="648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Employee Monthly Co-pay Scenarios</a:t>
            </a:r>
            <a:endParaRPr b="1" lang="en-US" sz="2400" strike="noStrike" u="none">
              <a:solidFill>
                <a:srgbClr val="000000"/>
              </a:solidFill>
              <a:effectLst/>
              <a:uFillTx/>
              <a:latin typeface="Arial"/>
            </a:endParaRPr>
          </a:p>
        </p:txBody>
      </p:sp>
      <p:sp>
        <p:nvSpPr>
          <p:cNvPr id="118" name=""/>
          <p:cNvSpPr/>
          <p:nvPr/>
        </p:nvSpPr>
        <p:spPr>
          <a:xfrm>
            <a:off x="2784600" y="1397160"/>
            <a:ext cx="360036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ftr" idx="2"/>
          </p:nvPr>
        </p:nvSpPr>
        <p:spPr/>
        <p:txBody>
          <a:bodyPr/>
          <a:p>
            <a:r>
              <a:t>Confidential &amp; Proprietary</a:t>
            </a:r>
          </a:p>
        </p:txBody>
      </p:sp>
      <p:sp>
        <p:nvSpPr>
          <p:cNvPr id="5" name="PlaceHolder 4"/>
          <p:cNvSpPr>
            <a:spLocks noGrp="1"/>
          </p:cNvSpPr>
          <p:nvPr>
            <p:ph type="sldNum" idx="3"/>
          </p:nvPr>
        </p:nvSpPr>
        <p:spPr/>
        <p:txBody>
          <a:bodyPr/>
          <a:p>
            <a:fld id="{1A9C5B03-C25A-4388-9965-6CD71B206AE3}" type="slidenum">
              <a:t>6</a:t>
            </a:fld>
          </a:p>
        </p:txBody>
      </p:sp>
      <p:sp>
        <p:nvSpPr>
          <p:cNvPr id="6" name="PlaceHolder 5"/>
          <p:cNvSpPr>
            <a:spLocks noGrp="1"/>
          </p:cNvSpPr>
          <p:nvPr>
            <p:ph type="dt" idx="1"/>
          </p:nvPr>
        </p:nvSpPr>
        <p:spPr/>
        <p:txBody>
          <a:bodyPr/>
          <a:p>
            <a:fld id="{C52E70C0-8C73-4851-BBEC-4EA1FA179A4F}" type="datetime8">
              <a:rPr lang="en-US"/>
              <a:t>09/27/25 01:13 AM</a:t>
            </a:fld>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19" name="UScover" descr=""/>
          <p:cNvPicPr/>
          <p:nvPr/>
        </p:nvPicPr>
        <p:blipFill>
          <a:blip r:embed="rId1"/>
          <a:stretch/>
        </p:blipFill>
        <p:spPr>
          <a:xfrm>
            <a:off x="995400" y="4540320"/>
            <a:ext cx="2981160" cy="1874880"/>
          </a:xfrm>
          <a:prstGeom prst="rect">
            <a:avLst/>
          </a:prstGeom>
          <a:noFill/>
          <a:ln w="0">
            <a:noFill/>
          </a:ln>
        </p:spPr>
      </p:pic>
      <p:sp>
        <p:nvSpPr>
          <p:cNvPr id="120" name=""/>
          <p:cNvSpPr/>
          <p:nvPr/>
        </p:nvSpPr>
        <p:spPr>
          <a:xfrm>
            <a:off x="8250120" y="38160"/>
            <a:ext cx="871560" cy="323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21" name=""/>
          <p:cNvGrpSpPr/>
          <p:nvPr/>
        </p:nvGrpSpPr>
        <p:grpSpPr>
          <a:xfrm>
            <a:off x="3662280" y="5962680"/>
            <a:ext cx="2633760" cy="342720"/>
            <a:chOff x="3662280" y="5962680"/>
            <a:chExt cx="2633760" cy="342720"/>
          </a:xfrm>
        </p:grpSpPr>
        <p:sp>
          <p:nvSpPr>
            <p:cNvPr id="122" name=""/>
            <p:cNvSpPr/>
            <p:nvPr/>
          </p:nvSpPr>
          <p:spPr>
            <a:xfrm>
              <a:off x="3662280" y="5962680"/>
              <a:ext cx="2633760" cy="3427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3" name=""/>
            <p:cNvSpPr/>
            <p:nvPr/>
          </p:nvSpPr>
          <p:spPr>
            <a:xfrm>
              <a:off x="3757680" y="6019920"/>
              <a:ext cx="3808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800" strike="noStrike" u="none">
                  <a:solidFill>
                    <a:srgbClr val="000000"/>
                  </a:solidFill>
                  <a:effectLst/>
                  <a:uFillTx/>
                  <a:latin typeface="Arial"/>
                </a:rPr>
                <a:t>Source: </a:t>
              </a:r>
              <a:endParaRPr b="0" lang="en-US" sz="800" strike="noStrike" u="none">
                <a:solidFill>
                  <a:srgbClr val="000000"/>
                </a:solidFill>
                <a:effectLst/>
                <a:uFillTx/>
                <a:latin typeface="Times New Roman"/>
              </a:endParaRPr>
            </a:p>
          </p:txBody>
        </p:sp>
        <p:sp>
          <p:nvSpPr>
            <p:cNvPr id="124" name=""/>
            <p:cNvSpPr/>
            <p:nvPr/>
          </p:nvSpPr>
          <p:spPr>
            <a:xfrm>
              <a:off x="4134960" y="6019920"/>
              <a:ext cx="5569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800" strike="noStrike" u="none">
                  <a:solidFill>
                    <a:srgbClr val="000000"/>
                  </a:solidFill>
                  <a:effectLst/>
                  <a:uFillTx/>
                  <a:latin typeface="Arial"/>
                </a:rPr>
                <a:t>DSLReports</a:t>
              </a:r>
              <a:endParaRPr b="0" lang="en-US" sz="800" strike="noStrike" u="none">
                <a:solidFill>
                  <a:srgbClr val="000000"/>
                </a:solidFill>
                <a:effectLst/>
                <a:uFillTx/>
                <a:latin typeface="Times New Roman"/>
              </a:endParaRPr>
            </a:p>
          </p:txBody>
        </p:sp>
        <p:sp>
          <p:nvSpPr>
            <p:cNvPr id="125" name=""/>
            <p:cNvSpPr/>
            <p:nvPr/>
          </p:nvSpPr>
          <p:spPr>
            <a:xfrm>
              <a:off x="4685760" y="6019920"/>
              <a:ext cx="5680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800" strike="noStrike" u="none">
                  <a:solidFill>
                    <a:srgbClr val="000000"/>
                  </a:solidFill>
                  <a:effectLst/>
                  <a:uFillTx/>
                  <a:latin typeface="Arial"/>
                </a:rPr>
                <a:t> (http://www.</a:t>
              </a:r>
              <a:endParaRPr b="0" lang="en-US" sz="800" strike="noStrike" u="none">
                <a:solidFill>
                  <a:srgbClr val="000000"/>
                </a:solidFill>
                <a:effectLst/>
                <a:uFillTx/>
                <a:latin typeface="Times New Roman"/>
              </a:endParaRPr>
            </a:p>
          </p:txBody>
        </p:sp>
        <p:sp>
          <p:nvSpPr>
            <p:cNvPr id="126" name=""/>
            <p:cNvSpPr/>
            <p:nvPr/>
          </p:nvSpPr>
          <p:spPr>
            <a:xfrm>
              <a:off x="5254200" y="6019920"/>
              <a:ext cx="4489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800" strike="noStrike" u="none">
                  <a:solidFill>
                    <a:srgbClr val="000000"/>
                  </a:solidFill>
                  <a:effectLst/>
                  <a:uFillTx/>
                  <a:latin typeface="Arial"/>
                </a:rPr>
                <a:t>dslreports</a:t>
              </a:r>
              <a:endParaRPr b="0" lang="en-US" sz="800" strike="noStrike" u="none">
                <a:solidFill>
                  <a:srgbClr val="000000"/>
                </a:solidFill>
                <a:effectLst/>
                <a:uFillTx/>
                <a:latin typeface="Times New Roman"/>
              </a:endParaRPr>
            </a:p>
          </p:txBody>
        </p:sp>
        <p:sp>
          <p:nvSpPr>
            <p:cNvPr id="127" name=""/>
            <p:cNvSpPr/>
            <p:nvPr/>
          </p:nvSpPr>
          <p:spPr>
            <a:xfrm>
              <a:off x="5708520" y="6019920"/>
              <a:ext cx="2502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800" strike="noStrike" u="none">
                  <a:solidFill>
                    <a:srgbClr val="000000"/>
                  </a:solidFill>
                  <a:effectLst/>
                  <a:uFillTx/>
                  <a:latin typeface="Arial"/>
                </a:rPr>
                <a:t>.com/</a:t>
              </a:r>
              <a:endParaRPr b="0" lang="en-US" sz="800" strike="noStrike" u="none">
                <a:solidFill>
                  <a:srgbClr val="000000"/>
                </a:solidFill>
                <a:effectLst/>
                <a:uFillTx/>
                <a:latin typeface="Times New Roman"/>
              </a:endParaRPr>
            </a:p>
          </p:txBody>
        </p:sp>
        <p:sp>
          <p:nvSpPr>
            <p:cNvPr id="128" name=""/>
            <p:cNvSpPr/>
            <p:nvPr/>
          </p:nvSpPr>
          <p:spPr>
            <a:xfrm>
              <a:off x="5954400" y="6019920"/>
              <a:ext cx="1821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800" strike="noStrike" u="none">
                  <a:solidFill>
                    <a:srgbClr val="000000"/>
                  </a:solidFill>
                  <a:effectLst/>
                  <a:uFillTx/>
                  <a:latin typeface="Arial"/>
                </a:rPr>
                <a:t>clec</a:t>
              </a:r>
              <a:endParaRPr b="0" lang="en-US" sz="800" strike="noStrike" u="none">
                <a:solidFill>
                  <a:srgbClr val="000000"/>
                </a:solidFill>
                <a:effectLst/>
                <a:uFillTx/>
                <a:latin typeface="Times New Roman"/>
              </a:endParaRPr>
            </a:p>
          </p:txBody>
        </p:sp>
        <p:sp>
          <p:nvSpPr>
            <p:cNvPr id="129" name=""/>
            <p:cNvSpPr/>
            <p:nvPr/>
          </p:nvSpPr>
          <p:spPr>
            <a:xfrm>
              <a:off x="6143040" y="6019920"/>
              <a:ext cx="345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800" strike="noStrike" u="none">
                  <a:solidFill>
                    <a:srgbClr val="000000"/>
                  </a:solidFill>
                  <a:effectLst/>
                  <a:uFillTx/>
                  <a:latin typeface="Arial"/>
                </a:rPr>
                <a:t>)</a:t>
              </a:r>
              <a:endParaRPr b="0" lang="en-US" sz="800" strike="noStrike" u="none">
                <a:solidFill>
                  <a:srgbClr val="000000"/>
                </a:solidFill>
                <a:effectLst/>
                <a:uFillTx/>
                <a:latin typeface="Times New Roman"/>
              </a:endParaRPr>
            </a:p>
          </p:txBody>
        </p:sp>
        <p:sp>
          <p:nvSpPr>
            <p:cNvPr id="130" name=""/>
            <p:cNvSpPr/>
            <p:nvPr/>
          </p:nvSpPr>
          <p:spPr>
            <a:xfrm>
              <a:off x="3760200" y="6153120"/>
              <a:ext cx="16635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800" strike="noStrike" u="none">
                  <a:solidFill>
                    <a:srgbClr val="000000"/>
                  </a:solidFill>
                  <a:effectLst/>
                  <a:uFillTx/>
                  <a:latin typeface="Arial"/>
                </a:rPr>
                <a:t>              Technology Forecast 2000, </a:t>
              </a:r>
              <a:endParaRPr b="0" lang="en-US" sz="800" strike="noStrike" u="none">
                <a:solidFill>
                  <a:srgbClr val="000000"/>
                </a:solidFill>
                <a:effectLst/>
                <a:uFillTx/>
                <a:latin typeface="Times New Roman"/>
              </a:endParaRPr>
            </a:p>
          </p:txBody>
        </p:sp>
        <p:sp>
          <p:nvSpPr>
            <p:cNvPr id="131" name=""/>
            <p:cNvSpPr/>
            <p:nvPr/>
          </p:nvSpPr>
          <p:spPr>
            <a:xfrm>
              <a:off x="5424120" y="6153120"/>
              <a:ext cx="7837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800" strike="noStrike" u="none">
                  <a:solidFill>
                    <a:srgbClr val="000000"/>
                  </a:solidFill>
                  <a:effectLst/>
                  <a:uFillTx/>
                  <a:latin typeface="Arial"/>
                </a:rPr>
                <a:t>PriceWaterhouse</a:t>
              </a:r>
              <a:endParaRPr b="0" lang="en-US" sz="800" strike="noStrike" u="none">
                <a:solidFill>
                  <a:srgbClr val="000000"/>
                </a:solidFill>
                <a:effectLst/>
                <a:uFillTx/>
                <a:latin typeface="Times New Roman"/>
              </a:endParaRPr>
            </a:p>
          </p:txBody>
        </p:sp>
      </p:grpSp>
      <p:sp>
        <p:nvSpPr>
          <p:cNvPr id="132" name=""/>
          <p:cNvSpPr/>
          <p:nvPr/>
        </p:nvSpPr>
        <p:spPr>
          <a:xfrm>
            <a:off x="3940560" y="4848120"/>
            <a:ext cx="3293280" cy="22896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US xDSL Lines Deployed: 1997-2002</a:t>
            </a:r>
            <a:endParaRPr b="0" lang="en-US" sz="1500" strike="noStrike" u="none">
              <a:solidFill>
                <a:srgbClr val="000000"/>
              </a:solidFill>
              <a:effectLst/>
              <a:uFillTx/>
              <a:latin typeface="Times New Roman"/>
            </a:endParaRPr>
          </a:p>
        </p:txBody>
      </p:sp>
      <p:sp>
        <p:nvSpPr>
          <p:cNvPr id="133" name=""/>
          <p:cNvSpPr/>
          <p:nvPr/>
        </p:nvSpPr>
        <p:spPr>
          <a:xfrm>
            <a:off x="4214880" y="5149800"/>
            <a:ext cx="28224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ff"/>
                </a:solidFill>
                <a:effectLst/>
                <a:uFillTx/>
                <a:latin typeface="Arial"/>
              </a:rPr>
              <a:t>1997</a:t>
            </a:r>
            <a:endParaRPr b="0" lang="en-US" sz="1000" strike="noStrike" u="none">
              <a:solidFill>
                <a:srgbClr val="000000"/>
              </a:solidFill>
              <a:effectLst/>
              <a:uFillTx/>
              <a:latin typeface="Times New Roman"/>
            </a:endParaRPr>
          </a:p>
        </p:txBody>
      </p:sp>
      <p:sp>
        <p:nvSpPr>
          <p:cNvPr id="134" name=""/>
          <p:cNvSpPr/>
          <p:nvPr/>
        </p:nvSpPr>
        <p:spPr>
          <a:xfrm>
            <a:off x="4826160" y="5149800"/>
            <a:ext cx="28224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ff"/>
                </a:solidFill>
                <a:effectLst/>
                <a:uFillTx/>
                <a:latin typeface="Arial"/>
              </a:rPr>
              <a:t>1998</a:t>
            </a:r>
            <a:endParaRPr b="0" lang="en-US" sz="1000" strike="noStrike" u="none">
              <a:solidFill>
                <a:srgbClr val="000000"/>
              </a:solidFill>
              <a:effectLst/>
              <a:uFillTx/>
              <a:latin typeface="Times New Roman"/>
            </a:endParaRPr>
          </a:p>
        </p:txBody>
      </p:sp>
      <p:sp>
        <p:nvSpPr>
          <p:cNvPr id="135" name=""/>
          <p:cNvSpPr/>
          <p:nvPr/>
        </p:nvSpPr>
        <p:spPr>
          <a:xfrm>
            <a:off x="5435640" y="5149800"/>
            <a:ext cx="28224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ff"/>
                </a:solidFill>
                <a:effectLst/>
                <a:uFillTx/>
                <a:latin typeface="Arial"/>
              </a:rPr>
              <a:t>1999</a:t>
            </a:r>
            <a:endParaRPr b="0" lang="en-US" sz="1000" strike="noStrike" u="none">
              <a:solidFill>
                <a:srgbClr val="000000"/>
              </a:solidFill>
              <a:effectLst/>
              <a:uFillTx/>
              <a:latin typeface="Times New Roman"/>
            </a:endParaRPr>
          </a:p>
        </p:txBody>
      </p:sp>
      <p:sp>
        <p:nvSpPr>
          <p:cNvPr id="136" name=""/>
          <p:cNvSpPr/>
          <p:nvPr/>
        </p:nvSpPr>
        <p:spPr>
          <a:xfrm>
            <a:off x="6045480" y="5149800"/>
            <a:ext cx="28224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ff"/>
                </a:solidFill>
                <a:effectLst/>
                <a:uFillTx/>
                <a:latin typeface="Arial"/>
              </a:rPr>
              <a:t>2000</a:t>
            </a:r>
            <a:endParaRPr b="0" lang="en-US" sz="1000" strike="noStrike" u="none">
              <a:solidFill>
                <a:srgbClr val="000000"/>
              </a:solidFill>
              <a:effectLst/>
              <a:uFillTx/>
              <a:latin typeface="Times New Roman"/>
            </a:endParaRPr>
          </a:p>
        </p:txBody>
      </p:sp>
      <p:sp>
        <p:nvSpPr>
          <p:cNvPr id="137" name=""/>
          <p:cNvSpPr/>
          <p:nvPr/>
        </p:nvSpPr>
        <p:spPr>
          <a:xfrm>
            <a:off x="6656400" y="5149800"/>
            <a:ext cx="28224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ff"/>
                </a:solidFill>
                <a:effectLst/>
                <a:uFillTx/>
                <a:latin typeface="Arial"/>
              </a:rPr>
              <a:t>2001</a:t>
            </a:r>
            <a:endParaRPr b="0" lang="en-US" sz="1000" strike="noStrike" u="none">
              <a:solidFill>
                <a:srgbClr val="000000"/>
              </a:solidFill>
              <a:effectLst/>
              <a:uFillTx/>
              <a:latin typeface="Times New Roman"/>
            </a:endParaRPr>
          </a:p>
        </p:txBody>
      </p:sp>
      <p:sp>
        <p:nvSpPr>
          <p:cNvPr id="138" name=""/>
          <p:cNvSpPr/>
          <p:nvPr/>
        </p:nvSpPr>
        <p:spPr>
          <a:xfrm>
            <a:off x="7266240" y="5149800"/>
            <a:ext cx="28224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ff"/>
                </a:solidFill>
                <a:effectLst/>
                <a:uFillTx/>
                <a:latin typeface="Arial"/>
              </a:rPr>
              <a:t>2002</a:t>
            </a:r>
            <a:endParaRPr b="0" lang="en-US" sz="1000" strike="noStrike" u="none">
              <a:solidFill>
                <a:srgbClr val="000000"/>
              </a:solidFill>
              <a:effectLst/>
              <a:uFillTx/>
              <a:latin typeface="Times New Roman"/>
            </a:endParaRPr>
          </a:p>
        </p:txBody>
      </p:sp>
      <p:sp>
        <p:nvSpPr>
          <p:cNvPr id="139" name=""/>
          <p:cNvSpPr/>
          <p:nvPr/>
        </p:nvSpPr>
        <p:spPr>
          <a:xfrm>
            <a:off x="3730680" y="5310360"/>
            <a:ext cx="28872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ff"/>
                </a:solidFill>
                <a:effectLst/>
                <a:uFillTx/>
                <a:latin typeface="Arial"/>
              </a:rPr>
              <a:t>IDSL</a:t>
            </a:r>
            <a:endParaRPr b="0" lang="en-US" sz="1000" strike="noStrike" u="none">
              <a:solidFill>
                <a:srgbClr val="000000"/>
              </a:solidFill>
              <a:effectLst/>
              <a:uFillTx/>
              <a:latin typeface="Times New Roman"/>
            </a:endParaRPr>
          </a:p>
        </p:txBody>
      </p:sp>
      <p:sp>
        <p:nvSpPr>
          <p:cNvPr id="140" name=""/>
          <p:cNvSpPr/>
          <p:nvPr/>
        </p:nvSpPr>
        <p:spPr>
          <a:xfrm>
            <a:off x="4311360" y="5310360"/>
            <a:ext cx="7092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p:txBody>
      </p:sp>
      <p:sp>
        <p:nvSpPr>
          <p:cNvPr id="141" name=""/>
          <p:cNvSpPr/>
          <p:nvPr/>
        </p:nvSpPr>
        <p:spPr>
          <a:xfrm>
            <a:off x="4922640" y="5310360"/>
            <a:ext cx="7092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p:txBody>
      </p:sp>
      <p:sp>
        <p:nvSpPr>
          <p:cNvPr id="142" name=""/>
          <p:cNvSpPr/>
          <p:nvPr/>
        </p:nvSpPr>
        <p:spPr>
          <a:xfrm>
            <a:off x="5532120" y="5310360"/>
            <a:ext cx="7092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p:txBody>
      </p:sp>
      <p:sp>
        <p:nvSpPr>
          <p:cNvPr id="143" name=""/>
          <p:cNvSpPr/>
          <p:nvPr/>
        </p:nvSpPr>
        <p:spPr>
          <a:xfrm>
            <a:off x="5959440" y="5310360"/>
            <a:ext cx="45792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100,000</a:t>
            </a:r>
            <a:endParaRPr b="0" lang="en-US" sz="1000" strike="noStrike" u="none">
              <a:solidFill>
                <a:srgbClr val="000000"/>
              </a:solidFill>
              <a:effectLst/>
              <a:uFillTx/>
              <a:latin typeface="Times New Roman"/>
            </a:endParaRPr>
          </a:p>
        </p:txBody>
      </p:sp>
      <p:sp>
        <p:nvSpPr>
          <p:cNvPr id="144" name=""/>
          <p:cNvSpPr/>
          <p:nvPr/>
        </p:nvSpPr>
        <p:spPr>
          <a:xfrm>
            <a:off x="6570360" y="5310360"/>
            <a:ext cx="45792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200,000</a:t>
            </a:r>
            <a:endParaRPr b="0" lang="en-US" sz="1000" strike="noStrike" u="none">
              <a:solidFill>
                <a:srgbClr val="000000"/>
              </a:solidFill>
              <a:effectLst/>
              <a:uFillTx/>
              <a:latin typeface="Times New Roman"/>
            </a:endParaRPr>
          </a:p>
        </p:txBody>
      </p:sp>
      <p:sp>
        <p:nvSpPr>
          <p:cNvPr id="145" name=""/>
          <p:cNvSpPr/>
          <p:nvPr/>
        </p:nvSpPr>
        <p:spPr>
          <a:xfrm>
            <a:off x="7180200" y="5310360"/>
            <a:ext cx="45792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600,000</a:t>
            </a:r>
            <a:endParaRPr b="0" lang="en-US" sz="1000" strike="noStrike" u="none">
              <a:solidFill>
                <a:srgbClr val="000000"/>
              </a:solidFill>
              <a:effectLst/>
              <a:uFillTx/>
              <a:latin typeface="Times New Roman"/>
            </a:endParaRPr>
          </a:p>
        </p:txBody>
      </p:sp>
      <p:sp>
        <p:nvSpPr>
          <p:cNvPr id="146" name=""/>
          <p:cNvSpPr/>
          <p:nvPr/>
        </p:nvSpPr>
        <p:spPr>
          <a:xfrm>
            <a:off x="3683520" y="5470560"/>
            <a:ext cx="34488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ff"/>
                </a:solidFill>
                <a:effectLst/>
                <a:uFillTx/>
                <a:latin typeface="Arial"/>
              </a:rPr>
              <a:t>HDSL</a:t>
            </a:r>
            <a:endParaRPr b="0" lang="en-US" sz="1000" strike="noStrike" u="none">
              <a:solidFill>
                <a:srgbClr val="000000"/>
              </a:solidFill>
              <a:effectLst/>
              <a:uFillTx/>
              <a:latin typeface="Times New Roman"/>
            </a:endParaRPr>
          </a:p>
        </p:txBody>
      </p:sp>
      <p:sp>
        <p:nvSpPr>
          <p:cNvPr id="147" name=""/>
          <p:cNvSpPr/>
          <p:nvPr/>
        </p:nvSpPr>
        <p:spPr>
          <a:xfrm>
            <a:off x="4128840" y="5470560"/>
            <a:ext cx="45792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650,000</a:t>
            </a:r>
            <a:endParaRPr b="0" lang="en-US" sz="1000" strike="noStrike" u="none">
              <a:solidFill>
                <a:srgbClr val="000000"/>
              </a:solidFill>
              <a:effectLst/>
              <a:uFillTx/>
              <a:latin typeface="Times New Roman"/>
            </a:endParaRPr>
          </a:p>
        </p:txBody>
      </p:sp>
      <p:sp>
        <p:nvSpPr>
          <p:cNvPr id="148" name=""/>
          <p:cNvSpPr/>
          <p:nvPr/>
        </p:nvSpPr>
        <p:spPr>
          <a:xfrm>
            <a:off x="4738320" y="5470560"/>
            <a:ext cx="45792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690,000</a:t>
            </a:r>
            <a:endParaRPr b="0" lang="en-US" sz="1000" strike="noStrike" u="none">
              <a:solidFill>
                <a:srgbClr val="000000"/>
              </a:solidFill>
              <a:effectLst/>
              <a:uFillTx/>
              <a:latin typeface="Times New Roman"/>
            </a:endParaRPr>
          </a:p>
        </p:txBody>
      </p:sp>
      <p:sp>
        <p:nvSpPr>
          <p:cNvPr id="149" name=""/>
          <p:cNvSpPr/>
          <p:nvPr/>
        </p:nvSpPr>
        <p:spPr>
          <a:xfrm>
            <a:off x="5349600" y="5470560"/>
            <a:ext cx="45792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725,000</a:t>
            </a:r>
            <a:endParaRPr b="0" lang="en-US" sz="1000" strike="noStrike" u="none">
              <a:solidFill>
                <a:srgbClr val="000000"/>
              </a:solidFill>
              <a:effectLst/>
              <a:uFillTx/>
              <a:latin typeface="Times New Roman"/>
            </a:endParaRPr>
          </a:p>
        </p:txBody>
      </p:sp>
      <p:sp>
        <p:nvSpPr>
          <p:cNvPr id="150" name=""/>
          <p:cNvSpPr/>
          <p:nvPr/>
        </p:nvSpPr>
        <p:spPr>
          <a:xfrm>
            <a:off x="5959440" y="5470560"/>
            <a:ext cx="45792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710,000</a:t>
            </a:r>
            <a:endParaRPr b="0" lang="en-US" sz="1000" strike="noStrike" u="none">
              <a:solidFill>
                <a:srgbClr val="000000"/>
              </a:solidFill>
              <a:effectLst/>
              <a:uFillTx/>
              <a:latin typeface="Times New Roman"/>
            </a:endParaRPr>
          </a:p>
        </p:txBody>
      </p:sp>
      <p:sp>
        <p:nvSpPr>
          <p:cNvPr id="151" name=""/>
          <p:cNvSpPr/>
          <p:nvPr/>
        </p:nvSpPr>
        <p:spPr>
          <a:xfrm>
            <a:off x="6513120" y="5470560"/>
            <a:ext cx="56340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1,150,000</a:t>
            </a:r>
            <a:endParaRPr b="0" lang="en-US" sz="1000" strike="noStrike" u="none">
              <a:solidFill>
                <a:srgbClr val="000000"/>
              </a:solidFill>
              <a:effectLst/>
              <a:uFillTx/>
              <a:latin typeface="Times New Roman"/>
            </a:endParaRPr>
          </a:p>
        </p:txBody>
      </p:sp>
      <p:sp>
        <p:nvSpPr>
          <p:cNvPr id="152" name=""/>
          <p:cNvSpPr/>
          <p:nvPr/>
        </p:nvSpPr>
        <p:spPr>
          <a:xfrm>
            <a:off x="7122600" y="5470560"/>
            <a:ext cx="56340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1,600,000</a:t>
            </a:r>
            <a:endParaRPr b="0" lang="en-US" sz="1000" strike="noStrike" u="none">
              <a:solidFill>
                <a:srgbClr val="000000"/>
              </a:solidFill>
              <a:effectLst/>
              <a:uFillTx/>
              <a:latin typeface="Times New Roman"/>
            </a:endParaRPr>
          </a:p>
        </p:txBody>
      </p:sp>
      <p:sp>
        <p:nvSpPr>
          <p:cNvPr id="153" name=""/>
          <p:cNvSpPr/>
          <p:nvPr/>
        </p:nvSpPr>
        <p:spPr>
          <a:xfrm>
            <a:off x="3683520" y="5630760"/>
            <a:ext cx="34488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ff"/>
                </a:solidFill>
                <a:effectLst/>
                <a:uFillTx/>
                <a:latin typeface="Arial"/>
              </a:rPr>
              <a:t>ADSL</a:t>
            </a:r>
            <a:endParaRPr b="0" lang="en-US" sz="1000" strike="noStrike" u="none">
              <a:solidFill>
                <a:srgbClr val="000000"/>
              </a:solidFill>
              <a:effectLst/>
              <a:uFillTx/>
              <a:latin typeface="Times New Roman"/>
            </a:endParaRPr>
          </a:p>
        </p:txBody>
      </p:sp>
      <p:sp>
        <p:nvSpPr>
          <p:cNvPr id="154" name=""/>
          <p:cNvSpPr/>
          <p:nvPr/>
        </p:nvSpPr>
        <p:spPr>
          <a:xfrm>
            <a:off x="4311360" y="5630760"/>
            <a:ext cx="7092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p:txBody>
      </p:sp>
      <p:sp>
        <p:nvSpPr>
          <p:cNvPr id="155" name=""/>
          <p:cNvSpPr/>
          <p:nvPr/>
        </p:nvSpPr>
        <p:spPr>
          <a:xfrm>
            <a:off x="4738320" y="5630760"/>
            <a:ext cx="45792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280,000</a:t>
            </a:r>
            <a:endParaRPr b="0" lang="en-US" sz="1000" strike="noStrike" u="none">
              <a:solidFill>
                <a:srgbClr val="000000"/>
              </a:solidFill>
              <a:effectLst/>
              <a:uFillTx/>
              <a:latin typeface="Times New Roman"/>
            </a:endParaRPr>
          </a:p>
        </p:txBody>
      </p:sp>
      <p:sp>
        <p:nvSpPr>
          <p:cNvPr id="156" name=""/>
          <p:cNvSpPr/>
          <p:nvPr/>
        </p:nvSpPr>
        <p:spPr>
          <a:xfrm>
            <a:off x="5349600" y="5630760"/>
            <a:ext cx="45792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490,000</a:t>
            </a:r>
            <a:endParaRPr b="0" lang="en-US" sz="1000" strike="noStrike" u="none">
              <a:solidFill>
                <a:srgbClr val="000000"/>
              </a:solidFill>
              <a:effectLst/>
              <a:uFillTx/>
              <a:latin typeface="Times New Roman"/>
            </a:endParaRPr>
          </a:p>
        </p:txBody>
      </p:sp>
      <p:sp>
        <p:nvSpPr>
          <p:cNvPr id="157" name=""/>
          <p:cNvSpPr/>
          <p:nvPr/>
        </p:nvSpPr>
        <p:spPr>
          <a:xfrm>
            <a:off x="5901840" y="5630760"/>
            <a:ext cx="56340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1,000,000</a:t>
            </a:r>
            <a:endParaRPr b="0" lang="en-US" sz="1000" strike="noStrike" u="none">
              <a:solidFill>
                <a:srgbClr val="000000"/>
              </a:solidFill>
              <a:effectLst/>
              <a:uFillTx/>
              <a:latin typeface="Times New Roman"/>
            </a:endParaRPr>
          </a:p>
        </p:txBody>
      </p:sp>
      <p:sp>
        <p:nvSpPr>
          <p:cNvPr id="158" name=""/>
          <p:cNvSpPr/>
          <p:nvPr/>
        </p:nvSpPr>
        <p:spPr>
          <a:xfrm>
            <a:off x="6513120" y="5630760"/>
            <a:ext cx="56340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2,600,000</a:t>
            </a:r>
            <a:endParaRPr b="0" lang="en-US" sz="1000" strike="noStrike" u="none">
              <a:solidFill>
                <a:srgbClr val="000000"/>
              </a:solidFill>
              <a:effectLst/>
              <a:uFillTx/>
              <a:latin typeface="Times New Roman"/>
            </a:endParaRPr>
          </a:p>
        </p:txBody>
      </p:sp>
      <p:sp>
        <p:nvSpPr>
          <p:cNvPr id="159" name=""/>
          <p:cNvSpPr/>
          <p:nvPr/>
        </p:nvSpPr>
        <p:spPr>
          <a:xfrm>
            <a:off x="7122600" y="5630760"/>
            <a:ext cx="56340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4,550,000</a:t>
            </a:r>
            <a:endParaRPr b="0" lang="en-US" sz="1000" strike="noStrike" u="none">
              <a:solidFill>
                <a:srgbClr val="000000"/>
              </a:solidFill>
              <a:effectLst/>
              <a:uFillTx/>
              <a:latin typeface="Times New Roman"/>
            </a:endParaRPr>
          </a:p>
        </p:txBody>
      </p:sp>
      <p:sp>
        <p:nvSpPr>
          <p:cNvPr id="160" name=""/>
          <p:cNvSpPr/>
          <p:nvPr/>
        </p:nvSpPr>
        <p:spPr>
          <a:xfrm>
            <a:off x="685800" y="141120"/>
            <a:ext cx="7772400" cy="648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Broadband Connection Coverage</a:t>
            </a:r>
            <a:endParaRPr b="0" lang="en-US" sz="2400" strike="noStrike" u="none">
              <a:solidFill>
                <a:srgbClr val="000000"/>
              </a:solidFill>
              <a:effectLst/>
              <a:uFillTx/>
              <a:latin typeface="Times New Roman"/>
            </a:endParaRPr>
          </a:p>
        </p:txBody>
      </p:sp>
      <p:sp>
        <p:nvSpPr>
          <p:cNvPr id="161" name=""/>
          <p:cNvSpPr/>
          <p:nvPr/>
        </p:nvSpPr>
        <p:spPr>
          <a:xfrm>
            <a:off x="698400" y="947880"/>
            <a:ext cx="7953480" cy="2609640"/>
          </a:xfrm>
          <a:prstGeom prst="rect">
            <a:avLst/>
          </a:prstGeom>
          <a:noFill/>
          <a:ln w="0">
            <a:noFill/>
          </a:ln>
        </p:spPr>
        <p:style>
          <a:lnRef idx="0"/>
          <a:fillRef idx="0"/>
          <a:effectRef idx="0"/>
          <a:fontRef idx="minor"/>
        </p:style>
        <p:txBody>
          <a:bodyPr lIns="90000" rIns="90000" tIns="46800" bIns="46800" anchor="t">
            <a:normAutofit fontScale="77500" lnSpcReduction="19999"/>
          </a:bodyPr>
          <a:p>
            <a:pPr marL="343080" indent="-343080">
              <a:lnSpc>
                <a:spcPct val="100000"/>
              </a:lnSpc>
              <a:spcBef>
                <a:spcPts val="4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To provide a true broadband experience, the ENhome program intends to offer employees the highest speed connections available in their area:</a:t>
            </a:r>
            <a:endParaRPr b="0" lang="en-US" sz="1800" strike="noStrike" u="none">
              <a:solidFill>
                <a:srgbClr val="000000"/>
              </a:solidFill>
              <a:effectLst/>
              <a:uFillTx/>
              <a:latin typeface="Times New Roman"/>
            </a:endParaRPr>
          </a:p>
          <a:p>
            <a:pPr marL="343080" indent="-343080">
              <a:lnSpc>
                <a:spcPct val="100000"/>
              </a:lnSpc>
              <a:spcBef>
                <a:spcPts val="4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Of the domestic program participants:</a:t>
            </a:r>
            <a:endParaRPr b="0" lang="en-US" sz="1800" strike="noStrike" u="none">
              <a:solidFill>
                <a:srgbClr val="000000"/>
              </a:solidFill>
              <a:effectLst/>
              <a:uFillTx/>
              <a:latin typeface="Times New Roman"/>
            </a:endParaRPr>
          </a:p>
          <a:p>
            <a:pPr lvl="1" marL="635040" indent="-177840">
              <a:lnSpc>
                <a:spcPct val="100000"/>
              </a:lnSpc>
              <a:spcBef>
                <a:spcPts val="40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60% will qualify for DSL connections</a:t>
            </a:r>
            <a:endParaRPr b="0" lang="en-US" sz="1600" strike="noStrike" u="none">
              <a:solidFill>
                <a:srgbClr val="000000"/>
              </a:solidFill>
              <a:effectLst/>
              <a:uFillTx/>
              <a:latin typeface="Times New Roman"/>
            </a:endParaRPr>
          </a:p>
          <a:p>
            <a:pPr lvl="1" marL="635040" indent="-177840">
              <a:lnSpc>
                <a:spcPct val="100000"/>
              </a:lnSpc>
              <a:spcBef>
                <a:spcPts val="40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15% will qualify for broadband access via cable connections</a:t>
            </a:r>
            <a:endParaRPr b="0" lang="en-US" sz="1600" strike="noStrike" u="none">
              <a:solidFill>
                <a:srgbClr val="000000"/>
              </a:solidFill>
              <a:effectLst/>
              <a:uFillTx/>
              <a:latin typeface="Times New Roman"/>
            </a:endParaRPr>
          </a:p>
          <a:p>
            <a:pPr lvl="1" marL="635040" indent="-177840">
              <a:lnSpc>
                <a:spcPct val="100000"/>
              </a:lnSpc>
              <a:spcBef>
                <a:spcPts val="40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10% will qualify for ISDN connections</a:t>
            </a:r>
            <a:endParaRPr b="0" lang="en-US" sz="1600" strike="noStrike" u="none">
              <a:solidFill>
                <a:srgbClr val="000000"/>
              </a:solidFill>
              <a:effectLst/>
              <a:uFillTx/>
              <a:latin typeface="Times New Roman"/>
            </a:endParaRPr>
          </a:p>
          <a:p>
            <a:pPr lvl="1" marL="635040" indent="-177840">
              <a:lnSpc>
                <a:spcPct val="100000"/>
              </a:lnSpc>
              <a:spcBef>
                <a:spcPts val="40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15% will receive standard dial-up service</a:t>
            </a:r>
            <a:endParaRPr b="0" lang="en-US" sz="1600" strike="noStrike" u="none">
              <a:solidFill>
                <a:srgbClr val="000000"/>
              </a:solidFill>
              <a:effectLst/>
              <a:uFillTx/>
              <a:latin typeface="Times New Roman"/>
            </a:endParaRPr>
          </a:p>
          <a:p>
            <a:pPr lvl="1" marL="635040" indent="-177840">
              <a:lnSpc>
                <a:spcPct val="100000"/>
              </a:lnSpc>
              <a:spcBef>
                <a:spcPts val="400"/>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International connectivity is still an issue to be discussed</a:t>
            </a:r>
            <a:endParaRPr b="0" lang="en-US" sz="1800" strike="noStrike" u="none">
              <a:solidFill>
                <a:srgbClr val="000000"/>
              </a:solidFill>
              <a:effectLst/>
              <a:uFillTx/>
              <a:latin typeface="Times New Roman"/>
            </a:endParaRPr>
          </a:p>
        </p:txBody>
      </p:sp>
      <p:sp>
        <p:nvSpPr>
          <p:cNvPr id="2" name="PlaceHolder 1"/>
          <p:cNvSpPr>
            <a:spLocks noGrp="1"/>
          </p:cNvSpPr>
          <p:nvPr>
            <p:ph type="ftr" idx="2"/>
          </p:nvPr>
        </p:nvSpPr>
        <p:spPr/>
        <p:txBody>
          <a:bodyPr/>
          <a:p>
            <a:r>
              <a:t>Confidential &amp; Proprietary</a:t>
            </a:r>
          </a:p>
        </p:txBody>
      </p:sp>
      <p:sp>
        <p:nvSpPr>
          <p:cNvPr id="3" name="PlaceHolder 2"/>
          <p:cNvSpPr>
            <a:spLocks noGrp="1"/>
          </p:cNvSpPr>
          <p:nvPr>
            <p:ph type="sldNum" idx="3"/>
          </p:nvPr>
        </p:nvSpPr>
        <p:spPr/>
        <p:txBody>
          <a:bodyPr/>
          <a:p>
            <a:fld id="{267DD82F-AC68-410B-92F3-81B566D55D65}" type="slidenum">
              <a:t>7</a:t>
            </a:fld>
          </a:p>
        </p:txBody>
      </p:sp>
      <p:sp>
        <p:nvSpPr>
          <p:cNvPr id="4" name="PlaceHolder 3"/>
          <p:cNvSpPr>
            <a:spLocks noGrp="1"/>
          </p:cNvSpPr>
          <p:nvPr>
            <p:ph type="dt" idx="1"/>
          </p:nvPr>
        </p:nvSpPr>
        <p:spPr/>
        <p:txBody>
          <a:bodyPr/>
          <a:p>
            <a:fld id="{92FF9FA7-4FB1-492D-B267-10F7858BFC0E}" type="datetime8">
              <a:rPr lang="en-US"/>
              <a:t>09/27/25 01:13 AM</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2" name=""/>
          <p:cNvSpPr/>
          <p:nvPr/>
        </p:nvSpPr>
        <p:spPr>
          <a:xfrm>
            <a:off x="814392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3" name=""/>
          <p:cNvSpPr/>
          <p:nvPr/>
        </p:nvSpPr>
        <p:spPr>
          <a:xfrm>
            <a:off x="748332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4" name=""/>
          <p:cNvSpPr/>
          <p:nvPr/>
        </p:nvSpPr>
        <p:spPr>
          <a:xfrm>
            <a:off x="682308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5" name=""/>
          <p:cNvSpPr/>
          <p:nvPr/>
        </p:nvSpPr>
        <p:spPr>
          <a:xfrm>
            <a:off x="616428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6" name=""/>
          <p:cNvSpPr/>
          <p:nvPr/>
        </p:nvSpPr>
        <p:spPr>
          <a:xfrm>
            <a:off x="550404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7" name=""/>
          <p:cNvSpPr/>
          <p:nvPr/>
        </p:nvSpPr>
        <p:spPr>
          <a:xfrm>
            <a:off x="484344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8" name=""/>
          <p:cNvSpPr/>
          <p:nvPr/>
        </p:nvSpPr>
        <p:spPr>
          <a:xfrm>
            <a:off x="418464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9" name=""/>
          <p:cNvSpPr/>
          <p:nvPr/>
        </p:nvSpPr>
        <p:spPr>
          <a:xfrm>
            <a:off x="352440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0" name=""/>
          <p:cNvSpPr/>
          <p:nvPr/>
        </p:nvSpPr>
        <p:spPr>
          <a:xfrm>
            <a:off x="286380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1" name=""/>
          <p:cNvSpPr/>
          <p:nvPr/>
        </p:nvSpPr>
        <p:spPr>
          <a:xfrm>
            <a:off x="220500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2" name=""/>
          <p:cNvSpPr/>
          <p:nvPr/>
        </p:nvSpPr>
        <p:spPr>
          <a:xfrm>
            <a:off x="154476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3" name=""/>
          <p:cNvSpPr/>
          <p:nvPr/>
        </p:nvSpPr>
        <p:spPr>
          <a:xfrm>
            <a:off x="885960" y="1704960"/>
            <a:ext cx="0" cy="3333600"/>
          </a:xfrm>
          <a:prstGeom prst="line">
            <a:avLst/>
          </a:prstGeom>
          <a:ln cap="rnd" w="19080">
            <a:solidFill>
              <a:srgbClr val="c0c0c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4" name="PlaceHolder 1"/>
          <p:cNvSpPr>
            <a:spLocks noGrp="1"/>
          </p:cNvSpPr>
          <p:nvPr>
            <p:ph type="title"/>
          </p:nvPr>
        </p:nvSpPr>
        <p:spPr>
          <a:xfrm>
            <a:off x="685800" y="141120"/>
            <a:ext cx="7772400" cy="648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Timeline</a:t>
            </a:r>
            <a:endParaRPr b="1" lang="en-US" sz="2400" strike="noStrike" u="none">
              <a:solidFill>
                <a:srgbClr val="000000"/>
              </a:solidFill>
              <a:effectLst/>
              <a:uFillTx/>
              <a:latin typeface="Arial"/>
            </a:endParaRPr>
          </a:p>
        </p:txBody>
      </p:sp>
      <p:grpSp>
        <p:nvGrpSpPr>
          <p:cNvPr id="175" name=""/>
          <p:cNvGrpSpPr/>
          <p:nvPr/>
        </p:nvGrpSpPr>
        <p:grpSpPr>
          <a:xfrm>
            <a:off x="866880" y="2038320"/>
            <a:ext cx="5336640" cy="276840"/>
            <a:chOff x="866880" y="2038320"/>
            <a:chExt cx="5336640" cy="276840"/>
          </a:xfrm>
        </p:grpSpPr>
        <p:sp>
          <p:nvSpPr>
            <p:cNvPr id="176" name=""/>
            <p:cNvSpPr/>
            <p:nvPr/>
          </p:nvSpPr>
          <p:spPr>
            <a:xfrm>
              <a:off x="3575160" y="2038320"/>
              <a:ext cx="26283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Design &amp; Development (120 days)</a:t>
              </a:r>
              <a:endParaRPr b="0" lang="en-US" sz="1200" strike="noStrike" u="none">
                <a:solidFill>
                  <a:srgbClr val="000000"/>
                </a:solidFill>
                <a:effectLst/>
                <a:uFillTx/>
                <a:latin typeface="Times New Roman"/>
              </a:endParaRPr>
            </a:p>
          </p:txBody>
        </p:sp>
        <p:sp>
          <p:nvSpPr>
            <p:cNvPr id="177" name=""/>
            <p:cNvSpPr/>
            <p:nvPr/>
          </p:nvSpPr>
          <p:spPr>
            <a:xfrm>
              <a:off x="866880" y="2049480"/>
              <a:ext cx="2644560" cy="254160"/>
            </a:xfrm>
            <a:prstGeom prst="rect">
              <a:avLst/>
            </a:prstGeom>
            <a:blipFill rotWithShape="0">
              <a:blip r:embed="rId1"/>
              <a:srcRect/>
              <a:tile tx="0" ty="0" sx="100000" sy="100000" algn="ctr"/>
            </a:blip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178" name=""/>
          <p:cNvGrpSpPr/>
          <p:nvPr/>
        </p:nvGrpSpPr>
        <p:grpSpPr>
          <a:xfrm>
            <a:off x="2854440" y="2809800"/>
            <a:ext cx="3767760" cy="276840"/>
            <a:chOff x="2854440" y="2809800"/>
            <a:chExt cx="3767760" cy="276840"/>
          </a:xfrm>
        </p:grpSpPr>
        <p:sp>
          <p:nvSpPr>
            <p:cNvPr id="179" name=""/>
            <p:cNvSpPr/>
            <p:nvPr/>
          </p:nvSpPr>
          <p:spPr>
            <a:xfrm>
              <a:off x="4891680" y="2809800"/>
              <a:ext cx="17305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Pilot Period (90 days)</a:t>
              </a:r>
              <a:endParaRPr b="0" lang="en-US" sz="1200" strike="noStrike" u="none">
                <a:solidFill>
                  <a:srgbClr val="000000"/>
                </a:solidFill>
                <a:effectLst/>
                <a:uFillTx/>
                <a:latin typeface="Times New Roman"/>
              </a:endParaRPr>
            </a:p>
          </p:txBody>
        </p:sp>
        <p:sp>
          <p:nvSpPr>
            <p:cNvPr id="180" name=""/>
            <p:cNvSpPr/>
            <p:nvPr/>
          </p:nvSpPr>
          <p:spPr>
            <a:xfrm>
              <a:off x="2854440" y="2820960"/>
              <a:ext cx="2003400" cy="253800"/>
            </a:xfrm>
            <a:prstGeom prst="rect">
              <a:avLst/>
            </a:prstGeom>
            <a:blipFill rotWithShape="0">
              <a:blip r:embed="rId2"/>
              <a:srcRect/>
              <a:tile tx="0" ty="0" sx="100000" sy="100000" algn="ctr"/>
            </a:blip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181" name=""/>
          <p:cNvGrpSpPr/>
          <p:nvPr/>
        </p:nvGrpSpPr>
        <p:grpSpPr>
          <a:xfrm>
            <a:off x="5495760" y="3581280"/>
            <a:ext cx="2943360" cy="276840"/>
            <a:chOff x="5495760" y="3581280"/>
            <a:chExt cx="2943360" cy="276840"/>
          </a:xfrm>
        </p:grpSpPr>
        <p:sp>
          <p:nvSpPr>
            <p:cNvPr id="182" name=""/>
            <p:cNvSpPr/>
            <p:nvPr/>
          </p:nvSpPr>
          <p:spPr>
            <a:xfrm>
              <a:off x="6378480" y="3581280"/>
              <a:ext cx="206064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Employee Sign-up Begins</a:t>
              </a:r>
              <a:endParaRPr b="0" lang="en-US" sz="1200" strike="noStrike" u="none">
                <a:solidFill>
                  <a:srgbClr val="000000"/>
                </a:solidFill>
                <a:effectLst/>
                <a:uFillTx/>
                <a:latin typeface="Times New Roman"/>
              </a:endParaRPr>
            </a:p>
          </p:txBody>
        </p:sp>
        <p:sp>
          <p:nvSpPr>
            <p:cNvPr id="183" name=""/>
            <p:cNvSpPr/>
            <p:nvPr/>
          </p:nvSpPr>
          <p:spPr>
            <a:xfrm>
              <a:off x="5495760" y="3592440"/>
              <a:ext cx="892440" cy="254160"/>
            </a:xfrm>
            <a:custGeom>
              <a:avLst/>
              <a:gdLst>
                <a:gd name="textAreaLeft" fmla="*/ 0 w 892440"/>
                <a:gd name="textAreaRight" fmla="*/ 892800 w 892440"/>
                <a:gd name="textAreaTop" fmla="*/ 0 h 254160"/>
                <a:gd name="textAreaBottom" fmla="*/ 254520 h 25416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blipFill rotWithShape="0">
              <a:blip r:embed="rId3"/>
              <a:srcRect/>
              <a:tile tx="0" ty="0" sx="100000" sy="100000" algn="ctr"/>
            </a:blip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184" name=""/>
          <p:cNvGrpSpPr/>
          <p:nvPr/>
        </p:nvGrpSpPr>
        <p:grpSpPr>
          <a:xfrm>
            <a:off x="6159600" y="4352760"/>
            <a:ext cx="2501640" cy="276840"/>
            <a:chOff x="6159600" y="4352760"/>
            <a:chExt cx="2501640" cy="276840"/>
          </a:xfrm>
        </p:grpSpPr>
        <p:sp>
          <p:nvSpPr>
            <p:cNvPr id="185" name=""/>
            <p:cNvSpPr/>
            <p:nvPr/>
          </p:nvSpPr>
          <p:spPr>
            <a:xfrm>
              <a:off x="7057800" y="4352760"/>
              <a:ext cx="160344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Deployment Begins</a:t>
              </a:r>
              <a:endParaRPr b="0" lang="en-US" sz="1200" strike="noStrike" u="none">
                <a:solidFill>
                  <a:srgbClr val="000000"/>
                </a:solidFill>
                <a:effectLst/>
                <a:uFillTx/>
                <a:latin typeface="Times New Roman"/>
              </a:endParaRPr>
            </a:p>
          </p:txBody>
        </p:sp>
        <p:sp>
          <p:nvSpPr>
            <p:cNvPr id="186" name=""/>
            <p:cNvSpPr/>
            <p:nvPr/>
          </p:nvSpPr>
          <p:spPr>
            <a:xfrm>
              <a:off x="6159600" y="4363920"/>
              <a:ext cx="892080" cy="254160"/>
            </a:xfrm>
            <a:custGeom>
              <a:avLst/>
              <a:gdLst>
                <a:gd name="textAreaLeft" fmla="*/ 0 w 892080"/>
                <a:gd name="textAreaRight" fmla="*/ 892440 w 892080"/>
                <a:gd name="textAreaTop" fmla="*/ 0 h 254160"/>
                <a:gd name="textAreaBottom" fmla="*/ 254520 h 25416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blipFill rotWithShape="0">
              <a:blip r:embed="rId4"/>
              <a:srcRect/>
              <a:tile tx="0" ty="0" sx="100000" sy="100000" algn="ctr"/>
            </a:blip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187" name=""/>
          <p:cNvSpPr/>
          <p:nvPr/>
        </p:nvSpPr>
        <p:spPr>
          <a:xfrm>
            <a:off x="581040" y="1047600"/>
            <a:ext cx="7934400" cy="657360"/>
          </a:xfrm>
          <a:prstGeom prst="rect">
            <a:avLst/>
          </a:prstGeom>
          <a:blipFill rotWithShape="0">
            <a:blip r:embed="rId5"/>
            <a:srcRect/>
            <a:tile tx="0" ty="0" sx="100000" sy="100000" algn="ctr"/>
          </a:blip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8" name=""/>
          <p:cNvSpPr/>
          <p:nvPr/>
        </p:nvSpPr>
        <p:spPr>
          <a:xfrm>
            <a:off x="646200" y="1147680"/>
            <a:ext cx="45180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Jun</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00</a:t>
            </a:r>
            <a:endParaRPr b="0" lang="en-US" sz="1200" strike="noStrike" u="none">
              <a:solidFill>
                <a:srgbClr val="000000"/>
              </a:solidFill>
              <a:effectLst/>
              <a:uFillTx/>
              <a:latin typeface="Times New Roman"/>
            </a:endParaRPr>
          </a:p>
        </p:txBody>
      </p:sp>
      <p:sp>
        <p:nvSpPr>
          <p:cNvPr id="189" name=""/>
          <p:cNvSpPr/>
          <p:nvPr/>
        </p:nvSpPr>
        <p:spPr>
          <a:xfrm>
            <a:off x="1332000" y="1147680"/>
            <a:ext cx="40104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Jul</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00</a:t>
            </a:r>
            <a:endParaRPr b="0" lang="en-US" sz="1200" strike="noStrike" u="none">
              <a:solidFill>
                <a:srgbClr val="000000"/>
              </a:solidFill>
              <a:effectLst/>
              <a:uFillTx/>
              <a:latin typeface="Times New Roman"/>
            </a:endParaRPr>
          </a:p>
        </p:txBody>
      </p:sp>
      <p:sp>
        <p:nvSpPr>
          <p:cNvPr id="190" name=""/>
          <p:cNvSpPr/>
          <p:nvPr/>
        </p:nvSpPr>
        <p:spPr>
          <a:xfrm>
            <a:off x="1953000" y="1147680"/>
            <a:ext cx="47700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Aug</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00</a:t>
            </a:r>
            <a:endParaRPr b="0" lang="en-US" sz="1200" strike="noStrike" u="none">
              <a:solidFill>
                <a:srgbClr val="000000"/>
              </a:solidFill>
              <a:effectLst/>
              <a:uFillTx/>
              <a:latin typeface="Times New Roman"/>
            </a:endParaRPr>
          </a:p>
        </p:txBody>
      </p:sp>
      <p:sp>
        <p:nvSpPr>
          <p:cNvPr id="191" name=""/>
          <p:cNvSpPr/>
          <p:nvPr/>
        </p:nvSpPr>
        <p:spPr>
          <a:xfrm>
            <a:off x="2629080" y="1147680"/>
            <a:ext cx="46008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Sep</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00</a:t>
            </a:r>
            <a:endParaRPr b="0" lang="en-US" sz="1200" strike="noStrike" u="none">
              <a:solidFill>
                <a:srgbClr val="000000"/>
              </a:solidFill>
              <a:effectLst/>
              <a:uFillTx/>
              <a:latin typeface="Times New Roman"/>
            </a:endParaRPr>
          </a:p>
        </p:txBody>
      </p:sp>
      <p:sp>
        <p:nvSpPr>
          <p:cNvPr id="192" name=""/>
          <p:cNvSpPr/>
          <p:nvPr/>
        </p:nvSpPr>
        <p:spPr>
          <a:xfrm>
            <a:off x="3297240" y="1147680"/>
            <a:ext cx="43488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Oct</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00</a:t>
            </a:r>
            <a:endParaRPr b="0" lang="en-US" sz="1200" strike="noStrike" u="none">
              <a:solidFill>
                <a:srgbClr val="000000"/>
              </a:solidFill>
              <a:effectLst/>
              <a:uFillTx/>
              <a:latin typeface="Times New Roman"/>
            </a:endParaRPr>
          </a:p>
        </p:txBody>
      </p:sp>
      <p:sp>
        <p:nvSpPr>
          <p:cNvPr id="193" name=""/>
          <p:cNvSpPr/>
          <p:nvPr/>
        </p:nvSpPr>
        <p:spPr>
          <a:xfrm>
            <a:off x="3947760" y="1147680"/>
            <a:ext cx="46872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Nov</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00</a:t>
            </a:r>
            <a:endParaRPr b="0" lang="en-US" sz="1200" strike="noStrike" u="none">
              <a:solidFill>
                <a:srgbClr val="000000"/>
              </a:solidFill>
              <a:effectLst/>
              <a:uFillTx/>
              <a:latin typeface="Times New Roman"/>
            </a:endParaRPr>
          </a:p>
        </p:txBody>
      </p:sp>
      <p:sp>
        <p:nvSpPr>
          <p:cNvPr id="194" name=""/>
          <p:cNvSpPr/>
          <p:nvPr/>
        </p:nvSpPr>
        <p:spPr>
          <a:xfrm>
            <a:off x="4609080" y="1147680"/>
            <a:ext cx="46044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Dec</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00</a:t>
            </a:r>
            <a:endParaRPr b="0" lang="en-US" sz="1200" strike="noStrike" u="none">
              <a:solidFill>
                <a:srgbClr val="000000"/>
              </a:solidFill>
              <a:effectLst/>
              <a:uFillTx/>
              <a:latin typeface="Times New Roman"/>
            </a:endParaRPr>
          </a:p>
        </p:txBody>
      </p:sp>
      <p:sp>
        <p:nvSpPr>
          <p:cNvPr id="195" name=""/>
          <p:cNvSpPr/>
          <p:nvPr/>
        </p:nvSpPr>
        <p:spPr>
          <a:xfrm>
            <a:off x="5275080" y="1147680"/>
            <a:ext cx="44316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Jan</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01</a:t>
            </a:r>
            <a:endParaRPr b="0" lang="en-US" sz="1200" strike="noStrike" u="none">
              <a:solidFill>
                <a:srgbClr val="000000"/>
              </a:solidFill>
              <a:effectLst/>
              <a:uFillTx/>
              <a:latin typeface="Times New Roman"/>
            </a:endParaRPr>
          </a:p>
        </p:txBody>
      </p:sp>
      <p:sp>
        <p:nvSpPr>
          <p:cNvPr id="196" name=""/>
          <p:cNvSpPr/>
          <p:nvPr/>
        </p:nvSpPr>
        <p:spPr>
          <a:xfrm>
            <a:off x="5927760" y="1147680"/>
            <a:ext cx="45180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Feb</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01</a:t>
            </a:r>
            <a:endParaRPr b="0" lang="en-US" sz="1200" strike="noStrike" u="none">
              <a:solidFill>
                <a:srgbClr val="000000"/>
              </a:solidFill>
              <a:effectLst/>
              <a:uFillTx/>
              <a:latin typeface="Times New Roman"/>
            </a:endParaRPr>
          </a:p>
        </p:txBody>
      </p:sp>
      <p:sp>
        <p:nvSpPr>
          <p:cNvPr id="197" name=""/>
          <p:cNvSpPr/>
          <p:nvPr/>
        </p:nvSpPr>
        <p:spPr>
          <a:xfrm>
            <a:off x="6586200" y="1147680"/>
            <a:ext cx="45180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Mar</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01</a:t>
            </a:r>
            <a:endParaRPr b="0" lang="en-US" sz="1200" strike="noStrike" u="none">
              <a:solidFill>
                <a:srgbClr val="000000"/>
              </a:solidFill>
              <a:effectLst/>
              <a:uFillTx/>
              <a:latin typeface="Times New Roman"/>
            </a:endParaRPr>
          </a:p>
        </p:txBody>
      </p:sp>
      <p:sp>
        <p:nvSpPr>
          <p:cNvPr id="198" name=""/>
          <p:cNvSpPr/>
          <p:nvPr/>
        </p:nvSpPr>
        <p:spPr>
          <a:xfrm>
            <a:off x="7256160" y="1147680"/>
            <a:ext cx="44316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Apr</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01</a:t>
            </a:r>
            <a:endParaRPr b="0" lang="en-US" sz="1200" strike="noStrike" u="none">
              <a:solidFill>
                <a:srgbClr val="000000"/>
              </a:solidFill>
              <a:effectLst/>
              <a:uFillTx/>
              <a:latin typeface="Times New Roman"/>
            </a:endParaRPr>
          </a:p>
        </p:txBody>
      </p:sp>
      <p:sp>
        <p:nvSpPr>
          <p:cNvPr id="199" name=""/>
          <p:cNvSpPr/>
          <p:nvPr/>
        </p:nvSpPr>
        <p:spPr>
          <a:xfrm>
            <a:off x="7897320" y="1147680"/>
            <a:ext cx="47736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May</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01</a:t>
            </a:r>
            <a:endParaRPr b="0" lang="en-US" sz="1200" strike="noStrike" u="none">
              <a:solidFill>
                <a:srgbClr val="000000"/>
              </a:solidFill>
              <a:effectLst/>
              <a:uFillTx/>
              <a:latin typeface="Times New Roman"/>
            </a:endParaRPr>
          </a:p>
        </p:txBody>
      </p:sp>
      <p:sp>
        <p:nvSpPr>
          <p:cNvPr id="3" name="PlaceHolder 2"/>
          <p:cNvSpPr>
            <a:spLocks noGrp="1"/>
          </p:cNvSpPr>
          <p:nvPr>
            <p:ph type="ftr" idx="2"/>
          </p:nvPr>
        </p:nvSpPr>
        <p:spPr/>
        <p:txBody>
          <a:bodyPr/>
          <a:p>
            <a:r>
              <a:t>Confidential &amp; Proprietary</a:t>
            </a:r>
          </a:p>
        </p:txBody>
      </p:sp>
      <p:sp>
        <p:nvSpPr>
          <p:cNvPr id="4" name="PlaceHolder 3"/>
          <p:cNvSpPr>
            <a:spLocks noGrp="1"/>
          </p:cNvSpPr>
          <p:nvPr>
            <p:ph type="sldNum" idx="3"/>
          </p:nvPr>
        </p:nvSpPr>
        <p:spPr/>
        <p:txBody>
          <a:bodyPr/>
          <a:p>
            <a:fld id="{A5055A58-C604-463D-9AB0-BBD215737967}" type="slidenum">
              <a:t>8</a:t>
            </a:fld>
          </a:p>
        </p:txBody>
      </p:sp>
      <p:sp>
        <p:nvSpPr>
          <p:cNvPr id="5" name="PlaceHolder 4"/>
          <p:cNvSpPr>
            <a:spLocks noGrp="1"/>
          </p:cNvSpPr>
          <p:nvPr>
            <p:ph type="dt" idx="1"/>
          </p:nvPr>
        </p:nvSpPr>
        <p:spPr/>
        <p:txBody>
          <a:bodyPr/>
          <a:p>
            <a:fld id="{252E02FE-6BE6-40C7-8D8F-50A53F747FD2}" type="datetime8">
              <a:rPr lang="en-US"/>
              <a:t>09/27/25 01:13 AM</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0" name="PlaceHolder 1"/>
          <p:cNvSpPr>
            <a:spLocks noGrp="1"/>
          </p:cNvSpPr>
          <p:nvPr>
            <p:ph type="title"/>
          </p:nvPr>
        </p:nvSpPr>
        <p:spPr>
          <a:xfrm>
            <a:off x="685800" y="141120"/>
            <a:ext cx="7772400" cy="648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Team Members</a:t>
            </a:r>
            <a:endParaRPr b="1" lang="en-US" sz="2400" strike="noStrike" u="none">
              <a:solidFill>
                <a:srgbClr val="000000"/>
              </a:solidFill>
              <a:effectLst/>
              <a:uFillTx/>
              <a:latin typeface="Arial"/>
            </a:endParaRPr>
          </a:p>
        </p:txBody>
      </p:sp>
      <p:sp>
        <p:nvSpPr>
          <p:cNvPr id="201" name="PlaceHolder 2"/>
          <p:cNvSpPr>
            <a:spLocks noGrp="1"/>
          </p:cNvSpPr>
          <p:nvPr>
            <p:ph/>
          </p:nvPr>
        </p:nvSpPr>
        <p:spPr>
          <a:xfrm>
            <a:off x="1365120" y="870120"/>
            <a:ext cx="7507440" cy="5055840"/>
          </a:xfrm>
          <a:prstGeom prst="rect">
            <a:avLst/>
          </a:prstGeom>
          <a:noFill/>
          <a:ln w="0">
            <a:noFill/>
          </a:ln>
        </p:spPr>
        <p:txBody>
          <a:bodyPr lIns="90000" rIns="90000" tIns="46800" bIns="46800" anchor="t">
            <a:normAutofit fontScale="92500" lnSpcReduction="9999"/>
          </a:bodyPr>
          <a:p>
            <a:pPr marL="343080" indent="-343080">
              <a:spcBef>
                <a:spcPts val="1125"/>
              </a:spcBef>
              <a:buClr>
                <a:srgbClr val="000000"/>
              </a:buClr>
              <a:buFont typeface="Monotype Sorts" charset="2"/>
              <a:buChar char=""/>
              <a:tabLst>
                <a:tab algn="l" pos="354348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Sponsors</a:t>
            </a:r>
            <a:endParaRPr b="1" lang="en-US" sz="2000" strike="noStrike" u="none">
              <a:solidFill>
                <a:srgbClr val="000000"/>
              </a:solidFill>
              <a:effectLst/>
              <a:uFillTx/>
              <a:latin typeface="Arial"/>
            </a:endParaRPr>
          </a:p>
          <a:p>
            <a:pPr lvl="1" marL="743040" indent="-285840">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Cindy Olson</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Human Resources</a:t>
            </a:r>
            <a:endParaRPr b="1" lang="en-US" sz="1400" strike="noStrike" u="none">
              <a:solidFill>
                <a:srgbClr val="000000"/>
              </a:solidFill>
              <a:effectLst/>
              <a:uFillTx/>
              <a:latin typeface="Arial"/>
            </a:endParaRPr>
          </a:p>
          <a:p>
            <a:pPr lvl="1" marL="743040" indent="-285840">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Drew Lynch</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Human Resources</a:t>
            </a:r>
            <a:endParaRPr b="1" lang="en-US" sz="1400" strike="noStrike" u="none">
              <a:solidFill>
                <a:srgbClr val="000000"/>
              </a:solidFill>
              <a:effectLst/>
              <a:uFillTx/>
              <a:latin typeface="Arial"/>
            </a:endParaRPr>
          </a:p>
          <a:p>
            <a:pPr lvl="1" marL="743040" indent="-285840">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Steve Barth</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Broadband Services</a:t>
            </a:r>
            <a:endParaRPr b="1" lang="en-US" sz="1400" strike="noStrike" u="none">
              <a:solidFill>
                <a:srgbClr val="000000"/>
              </a:solidFill>
              <a:effectLst/>
              <a:uFillTx/>
              <a:latin typeface="Arial"/>
            </a:endParaRPr>
          </a:p>
          <a:p>
            <a:pPr lvl="1" marL="743040" indent="-285840">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Mike McConnell</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Net Works</a:t>
            </a:r>
            <a:endParaRPr b="1" lang="en-US" sz="1400" strike="noStrike" u="none">
              <a:solidFill>
                <a:srgbClr val="000000"/>
              </a:solidFill>
              <a:effectLst/>
              <a:uFillTx/>
              <a:latin typeface="Arial"/>
            </a:endParaRPr>
          </a:p>
          <a:p>
            <a:pPr lvl="1" marL="743040" indent="-285840">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Chris Holmes</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Energy Services</a:t>
            </a:r>
            <a:endParaRPr b="1" lang="en-US" sz="1400" strike="noStrike" u="none">
              <a:solidFill>
                <a:srgbClr val="000000"/>
              </a:solidFill>
              <a:effectLst/>
              <a:uFillTx/>
              <a:latin typeface="Arial"/>
            </a:endParaRPr>
          </a:p>
          <a:p>
            <a:pPr marL="343080" indent="-343080">
              <a:spcBef>
                <a:spcPts val="1125"/>
              </a:spcBef>
              <a:buClr>
                <a:srgbClr val="000000"/>
              </a:buClr>
              <a:buFont typeface="Monotype Sorts" charset="2"/>
              <a:buChar char=""/>
              <a:tabLst>
                <a:tab algn="l" pos="354348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Design Team</a:t>
            </a:r>
            <a:endParaRPr b="1" lang="en-US" sz="20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Cynthia Barrow</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Benefits</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Suzanne Brown</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Human Resources</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Sharon Butcher</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Legal</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Keith Dziadek</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Net Works</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Allen Hill</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Broadband Services</a:t>
            </a:r>
            <a:r>
              <a:rPr b="1" lang="en-US" sz="1400" strike="noStrike" u="none">
                <a:solidFill>
                  <a:srgbClr val="000000"/>
                </a:solidFill>
                <a:effectLst/>
                <a:uFillTx/>
                <a:latin typeface="Arial"/>
              </a:rPr>
              <a:t>	</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Tony Jarrett</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Tax</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Sherry Lessner</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Human Resources Info Systems</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Susan Lopez</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Net Works</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Todd Neugebauer</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Broadband Services</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Randy Rice</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Net Works</a:t>
            </a:r>
            <a:endParaRPr b="1" lang="en-US" sz="1400" strike="noStrike" u="none">
              <a:solidFill>
                <a:srgbClr val="000000"/>
              </a:solidFill>
              <a:effectLst/>
              <a:uFillTx/>
              <a:latin typeface="Arial"/>
            </a:endParaRPr>
          </a:p>
          <a:p>
            <a:pPr lvl="1" marL="743040" indent="-285840">
              <a:lnSpc>
                <a:spcPct val="85000"/>
              </a:lnSpc>
              <a:spcBef>
                <a:spcPts val="788"/>
              </a:spcBef>
              <a:buClr>
                <a:srgbClr val="000000"/>
              </a:buClr>
              <a:buSzPct val="75000"/>
              <a:buFont typeface="Wingdings" charset="2"/>
              <a:buChar char=""/>
              <a:tabLst>
                <a:tab algn="l" pos="354348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John Tollefsen</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 Net Works</a:t>
            </a:r>
            <a:endParaRPr b="1" lang="en-US" sz="1400" strike="noStrike" u="none">
              <a:solidFill>
                <a:srgbClr val="000000"/>
              </a:solidFill>
              <a:effectLst/>
              <a:uFillTx/>
              <a:latin typeface="Arial"/>
            </a:endParaRPr>
          </a:p>
          <a:p>
            <a:pPr lvl="1" marL="743040" indent="0">
              <a:spcBef>
                <a:spcPts val="788"/>
              </a:spcBef>
              <a:buNone/>
              <a:tabLst>
                <a:tab algn="l" pos="354348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p:txBody>
      </p:sp>
      <p:sp>
        <p:nvSpPr>
          <p:cNvPr id="4" name="PlaceHolder 3"/>
          <p:cNvSpPr>
            <a:spLocks noGrp="1"/>
          </p:cNvSpPr>
          <p:nvPr>
            <p:ph type="ftr" idx="2"/>
          </p:nvPr>
        </p:nvSpPr>
        <p:spPr/>
        <p:txBody>
          <a:bodyPr/>
          <a:p>
            <a:r>
              <a:t>Confidential &amp; Proprietary</a:t>
            </a:r>
          </a:p>
        </p:txBody>
      </p:sp>
      <p:sp>
        <p:nvSpPr>
          <p:cNvPr id="5" name="PlaceHolder 4"/>
          <p:cNvSpPr>
            <a:spLocks noGrp="1"/>
          </p:cNvSpPr>
          <p:nvPr>
            <p:ph type="sldNum" idx="3"/>
          </p:nvPr>
        </p:nvSpPr>
        <p:spPr/>
        <p:txBody>
          <a:bodyPr/>
          <a:p>
            <a:fld id="{7B30D562-FF16-4891-BDDA-83E0B22B8CF2}" type="slidenum">
              <a:t>9</a:t>
            </a:fld>
          </a:p>
        </p:txBody>
      </p:sp>
      <p:sp>
        <p:nvSpPr>
          <p:cNvPr id="6" name="PlaceHolder 5"/>
          <p:cNvSpPr>
            <a:spLocks noGrp="1"/>
          </p:cNvSpPr>
          <p:nvPr>
            <p:ph type="dt" idx="1"/>
          </p:nvPr>
        </p:nvSpPr>
        <p:spPr/>
        <p:txBody>
          <a:bodyPr/>
          <a:p>
            <a:fld id="{BEFAA596-BB24-4E8F-A33F-4A6E50358CD2}" type="datetime8">
              <a:rPr lang="en-US"/>
              <a:t>09/27/25 01:13 AM</a:t>
            </a:fld>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4187</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2000-05-04T11:50:41Z</dcterms:created>
  <dc:creator>jrios</dc:creator>
  <dc:description/>
  <dc:language>en-US</dc:language>
  <cp:lastModifiedBy>sbrown</cp:lastModifiedBy>
  <cp:lastPrinted>2000-06-20T20:10:52Z</cp:lastPrinted>
  <dcterms:modified xsi:type="dcterms:W3CDTF">2000-06-20T20:47:02Z</dcterms:modified>
  <cp:revision>177</cp:revision>
  <dc:subject/>
  <dc:title>Enron PC Program</dc:title>
</cp:coreProperties>
</file>