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0.wmf" ContentType="image/x-wmf"/>
  <Override PartName="/ppt/media/image13.wmf" ContentType="image/x-wmf"/>
  <Override PartName="/ppt/media/image16.jpeg" ContentType="image/jpeg"/>
  <Override PartName="/ppt/media/image14.jpeg" ContentType="image/jpeg"/>
  <Override PartName="/ppt/media/image1.png" ContentType="image/png"/>
  <Override PartName="/ppt/media/image2.png" ContentType="image/png"/>
  <Override PartName="/ppt/media/image4.png" ContentType="image/png"/>
  <Override PartName="/ppt/media/image9.wmf" ContentType="image/x-wmf"/>
  <Override PartName="/ppt/media/image5.jpeg" ContentType="image/jpeg"/>
  <Override PartName="/ppt/media/image3.jpeg" ContentType="image/jpeg"/>
  <Override PartName="/ppt/media/image15.png" ContentType="image/png"/>
  <Override PartName="/ppt/media/image6.png" ContentType="image/png"/>
  <Override PartName="/ppt/media/image7.wmf" ContentType="image/x-wmf"/>
  <Override PartName="/ppt/media/image11.wmf" ContentType="image/x-wmf"/>
  <Override PartName="/ppt/media/image8.wmf" ContentType="image/x-wmf"/>
  <Override PartName="/ppt/media/image12.wmf" ContentType="image/x-wmf"/>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p:notesSz cx="9197975" cy="6858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400" strike="noStrike" u="none">
              <a:solidFill>
                <a:srgbClr val="000000"/>
              </a:solidFill>
              <a:effectLst/>
              <a:uFillTx/>
              <a:latin typeface="Arial"/>
            </a:endParaRPr>
          </a:p>
        </p:txBody>
      </p:sp>
      <p:sp>
        <p:nvSpPr>
          <p:cNvPr id="7" name="PlaceHolder 2"/>
          <p:cNvSpPr>
            <a:spLocks noGrp="1"/>
          </p:cNvSpPr>
          <p:nvPr>
            <p:ph/>
          </p:nvPr>
        </p:nvSpPr>
        <p:spPr>
          <a:xfrm>
            <a:off x="685800" y="861480"/>
            <a:ext cx="7772400" cy="557244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43DAA50-10D9-4282-A68E-3F8775AFD139}"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FC1AAAE5-1982-442A-9F8A-9A5D92E8F26B}"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Click to edit the title text format</a:t>
            </a:r>
            <a:endParaRPr b="1" lang="en-US" sz="2400" strike="noStrike" u="none">
              <a:solidFill>
                <a:srgbClr val="000000"/>
              </a:solidFill>
              <a:effectLst/>
              <a:uFillTx/>
              <a:latin typeface="Arial"/>
            </a:endParaRPr>
          </a:p>
        </p:txBody>
      </p:sp>
      <p:sp>
        <p:nvSpPr>
          <p:cNvPr id="1" name="PlaceHolder 2"/>
          <p:cNvSpPr>
            <a:spLocks noGrp="1"/>
          </p:cNvSpPr>
          <p:nvPr>
            <p:ph type="body"/>
          </p:nvPr>
        </p:nvSpPr>
        <p:spPr>
          <a:xfrm>
            <a:off x="685800" y="861480"/>
            <a:ext cx="7772400" cy="5572440"/>
          </a:xfrm>
          <a:prstGeom prst="rect">
            <a:avLst/>
          </a:prstGeom>
          <a:noFill/>
          <a:ln w="0">
            <a:noFill/>
          </a:ln>
        </p:spPr>
        <p:txBody>
          <a:bodyPr lIns="90000" rIns="90000" tIns="46800" bIns="46800" anchor="t">
            <a:normAutofit/>
          </a:bodyPr>
          <a:p>
            <a:pPr marL="343080" indent="-343080">
              <a:spcBef>
                <a:spcPts val="4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499"/>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2" name="PlaceHolder 3"/>
          <p:cNvSpPr>
            <a:spLocks noGrp="1"/>
          </p:cNvSpPr>
          <p:nvPr>
            <p:ph type="dt" idx="1"/>
          </p:nvPr>
        </p:nvSpPr>
        <p:spPr>
          <a:xfrm>
            <a:off x="142920" y="6609960"/>
            <a:ext cx="1905120" cy="219240"/>
          </a:xfrm>
          <a:prstGeom prst="rect">
            <a:avLst/>
          </a:prstGeom>
          <a:noFill/>
          <a:ln w="0">
            <a:noFill/>
          </a:ln>
        </p:spPr>
        <p:txBody>
          <a:bodyPr lIns="90000" rIns="90000" tIns="46800" bIns="4680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Arial"/>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B42D835-85E3-4B72-BC6F-0F637C632775}" type="datetime">
              <a:rPr b="0" lang="en-US" sz="800" strike="noStrike" u="none">
                <a:solidFill>
                  <a:srgbClr val="000000"/>
                </a:solidFill>
                <a:effectLst/>
                <a:uFillTx/>
                <a:latin typeface="Arial"/>
              </a:rPr>
              <a:t>09/27/25</a:t>
            </a:fld>
            <a:r>
              <a:rPr b="0" lang="en-US" sz="800" strike="noStrike" u="none">
                <a:solidFill>
                  <a:srgbClr val="000000"/>
                </a:solidFill>
                <a:effectLst/>
                <a:uFillTx/>
                <a:latin typeface="Arial"/>
              </a:rPr>
              <a:t> </a:t>
            </a:r>
            <a:fld id="{9549E83E-6242-43E9-AAA4-423F82CA3E6F}" type="datetime12">
              <a:rPr b="0" lang="en-US" sz="800" strike="noStrike" u="none">
                <a:solidFill>
                  <a:srgbClr val="000000"/>
                </a:solidFill>
                <a:effectLst/>
                <a:uFillTx/>
                <a:latin typeface="Arial"/>
              </a:rPr>
              <a:t>01:14 AM</a:t>
            </a:fld>
            <a:endParaRPr b="0" lang="en-US" sz="800" strike="noStrike" u="none">
              <a:solidFill>
                <a:srgbClr val="000000"/>
              </a:solidFill>
              <a:effectLst/>
              <a:uFillTx/>
              <a:latin typeface="Times New Roman"/>
            </a:endParaRPr>
          </a:p>
        </p:txBody>
      </p:sp>
      <p:sp>
        <p:nvSpPr>
          <p:cNvPr id="3" name="PlaceHolder 4"/>
          <p:cNvSpPr>
            <a:spLocks noGrp="1"/>
          </p:cNvSpPr>
          <p:nvPr>
            <p:ph type="ftr" idx="2"/>
          </p:nvPr>
        </p:nvSpPr>
        <p:spPr>
          <a:xfrm>
            <a:off x="6124320" y="6609960"/>
            <a:ext cx="2895480" cy="21924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&lt;footer&gt;</a:t>
            </a:r>
            <a:endParaRPr b="0" lang="en-US" sz="800" strike="noStrike" u="none">
              <a:solidFill>
                <a:srgbClr val="000000"/>
              </a:solidFill>
              <a:effectLst/>
              <a:uFillTx/>
              <a:latin typeface="Times New Roman"/>
            </a:endParaRPr>
          </a:p>
        </p:txBody>
      </p:sp>
      <p:sp>
        <p:nvSpPr>
          <p:cNvPr id="4" name="PlaceHolder 5"/>
          <p:cNvSpPr>
            <a:spLocks noGrp="1"/>
          </p:cNvSpPr>
          <p:nvPr>
            <p:ph type="sldNum" idx="3"/>
          </p:nvPr>
        </p:nvSpPr>
        <p:spPr>
          <a:xfrm>
            <a:off x="3619440" y="6609960"/>
            <a:ext cx="1905120" cy="21924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3B5084F-96FF-4628-91A3-2D8E2E0C49C0}" type="slidenum">
              <a:rPr b="0" lang="en-US" sz="800" strike="noStrike" u="none">
                <a:solidFill>
                  <a:srgbClr val="000000"/>
                </a:solidFill>
                <a:effectLst/>
                <a:uFillTx/>
                <a:latin typeface="Arial"/>
              </a:rPr>
              <a:t>&lt;number&gt;</a:t>
            </a:fld>
            <a:endParaRPr b="0" lang="en-US" sz="800" strike="noStrike" u="none">
              <a:solidFill>
                <a:srgbClr val="000000"/>
              </a:solidFill>
              <a:effectLst/>
              <a:uFillTx/>
              <a:latin typeface="Times New Roman"/>
            </a:endParaRPr>
          </a:p>
        </p:txBody>
      </p:sp>
      <p:sp>
        <p:nvSpPr>
          <p:cNvPr id="5" name=""/>
          <p:cNvSpPr/>
          <p:nvPr/>
        </p:nvSpPr>
        <p:spPr>
          <a:xfrm>
            <a:off x="7696080" y="6350040"/>
            <a:ext cx="1409760" cy="337680"/>
          </a:xfrm>
          <a:prstGeom prst="rect">
            <a:avLst/>
          </a:prstGeom>
          <a:noFill/>
          <a:ln w="0">
            <a:noFill/>
          </a:ln>
        </p:spPr>
        <p:style>
          <a:lnRef idx="0"/>
          <a:fillRef idx="0"/>
          <a:effectRef idx="0"/>
          <a:fontRef idx="minor"/>
        </p:style>
        <p:txBody>
          <a:bodyPr lIns="90000" rIns="90000" tIns="46800" bIns="46800" anchor="t">
            <a:spAutoFit/>
          </a:bodyPr>
          <a:p>
            <a:pPr indent="0" algn="ctr">
              <a:lnSpc>
                <a:spcPct val="10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0000"/>
                </a:solidFill>
                <a:effectLst/>
                <a:uFillTx/>
                <a:latin typeface="Arial"/>
              </a:rPr>
              <a:t>DRAFT</a:t>
            </a:r>
            <a:endParaRPr b="0" lang="en-US" sz="16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wmf"/><Relationship Id="rId8"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6.jpeg"/><Relationship Id="rId3" Type="http://schemas.openxmlformats.org/officeDocument/2006/relationships/image" Target="../media/image16.jpeg"/><Relationship Id="rId4" Type="http://schemas.openxmlformats.org/officeDocument/2006/relationships/image" Target="../media/image16.jpeg"/><Relationship Id="rId5" Type="http://schemas.openxmlformats.org/officeDocument/2006/relationships/image" Target="../media/image16.jpeg"/><Relationship Id="rId6"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 name="home_fnl" descr=""/>
          <p:cNvPicPr/>
          <p:nvPr/>
        </p:nvPicPr>
        <p:blipFill>
          <a:blip r:embed="rId1"/>
          <a:stretch/>
        </p:blipFill>
        <p:spPr>
          <a:xfrm>
            <a:off x="3419640" y="4888080"/>
            <a:ext cx="2314440" cy="822240"/>
          </a:xfrm>
          <a:prstGeom prst="rect">
            <a:avLst/>
          </a:prstGeom>
          <a:noFill/>
          <a:ln w="0">
            <a:noFill/>
          </a:ln>
        </p:spPr>
      </p:pic>
      <p:pic>
        <p:nvPicPr>
          <p:cNvPr id="9" name="pcs" descr=""/>
          <p:cNvPicPr/>
          <p:nvPr/>
        </p:nvPicPr>
        <p:blipFill>
          <a:blip r:embed="rId2"/>
          <a:stretch/>
        </p:blipFill>
        <p:spPr>
          <a:xfrm>
            <a:off x="2295360" y="812880"/>
            <a:ext cx="4567320" cy="3703680"/>
          </a:xfrm>
          <a:prstGeom prst="rect">
            <a:avLst/>
          </a:prstGeom>
          <a:noFill/>
          <a:ln w="0">
            <a:noFill/>
          </a:ln>
        </p:spPr>
      </p:pic>
      <p:sp>
        <p:nvSpPr>
          <p:cNvPr id="10" name=""/>
          <p:cNvSpPr/>
          <p:nvPr/>
        </p:nvSpPr>
        <p:spPr>
          <a:xfrm>
            <a:off x="2046240" y="565200"/>
            <a:ext cx="4810320" cy="3944880"/>
          </a:xfrm>
          <a:prstGeom prst="rect">
            <a:avLst/>
          </a:prstGeom>
          <a:noFill/>
          <a:ln w="572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 name=""/>
          <p:cNvSpPr/>
          <p:nvPr/>
        </p:nvSpPr>
        <p:spPr>
          <a:xfrm>
            <a:off x="2289240" y="801720"/>
            <a:ext cx="4809960" cy="3944880"/>
          </a:xfrm>
          <a:prstGeom prst="rect">
            <a:avLst/>
          </a:prstGeom>
          <a:noFill/>
          <a:ln w="572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 name=""/>
          <p:cNvSpPr/>
          <p:nvPr/>
        </p:nvSpPr>
        <p:spPr>
          <a:xfrm>
            <a:off x="3265560" y="6078600"/>
            <a:ext cx="2619360" cy="5014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July 2000</a:t>
            </a:r>
            <a:endParaRPr b="0" lang="en-US" sz="1800" strike="noStrike" u="none">
              <a:solidFill>
                <a:srgbClr val="000000"/>
              </a:solidFill>
              <a:effectLst/>
              <a:uFillTx/>
              <a:latin typeface="Times New Roman"/>
            </a:endParaRPr>
          </a:p>
        </p:txBody>
      </p:sp>
      <p:sp>
        <p:nvSpPr>
          <p:cNvPr id="13" name=""/>
          <p:cNvSpPr/>
          <p:nvPr/>
        </p:nvSpPr>
        <p:spPr>
          <a:xfrm>
            <a:off x="1960560" y="5445000"/>
            <a:ext cx="5229360" cy="498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Computers for All Project</a:t>
            </a:r>
            <a:endParaRPr b="0" lang="en-US" sz="2000" strike="noStrike" u="none">
              <a:solidFill>
                <a:srgbClr val="000000"/>
              </a:solidFill>
              <a:effectLst/>
              <a:uFillTx/>
              <a:latin typeface="Times New Roman"/>
            </a:endParaRPr>
          </a:p>
        </p:txBody>
      </p:sp>
      <p:sp>
        <p:nvSpPr>
          <p:cNvPr id="14" name=""/>
          <p:cNvSpPr/>
          <p:nvPr/>
        </p:nvSpPr>
        <p:spPr>
          <a:xfrm>
            <a:off x="1960560" y="5775480"/>
            <a:ext cx="5229360" cy="4982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Business Unit Presentation</a:t>
            </a:r>
            <a:endParaRPr b="0" lang="en-US" sz="2000" strike="noStrike" u="none">
              <a:solidFill>
                <a:srgbClr val="000000"/>
              </a:solidFill>
              <a:effectLst/>
              <a:uFillTx/>
              <a:latin typeface="Times New Roman"/>
            </a:endParaRPr>
          </a:p>
        </p:txBody>
      </p:sp>
      <p:sp>
        <p:nvSpPr>
          <p:cNvPr id="2" name="PlaceHolder 1"/>
          <p:cNvSpPr>
            <a:spLocks noGrp="1"/>
          </p:cNvSpPr>
          <p:nvPr>
            <p:ph type="ftr" idx="2"/>
          </p:nvPr>
        </p:nvSpPr>
        <p:spPr/>
        <p:txBody>
          <a:bodyPr/>
          <a:p>
            <a:r>
              <a:t>Confidential &amp; Proprietary</a:t>
            </a:r>
          </a:p>
        </p:txBody>
      </p:sp>
      <p:sp>
        <p:nvSpPr>
          <p:cNvPr id="3" name="PlaceHolder 2"/>
          <p:cNvSpPr>
            <a:spLocks noGrp="1"/>
          </p:cNvSpPr>
          <p:nvPr>
            <p:ph type="sldNum" idx="3"/>
          </p:nvPr>
        </p:nvSpPr>
        <p:spPr/>
        <p:txBody>
          <a:bodyPr/>
          <a:p>
            <a:fld id="{26D247C0-E001-4FCA-A97D-D34B36E58E15}" type="slidenum">
              <a:t>1</a:t>
            </a:fld>
          </a:p>
        </p:txBody>
      </p:sp>
      <p:sp>
        <p:nvSpPr>
          <p:cNvPr id="4" name="PlaceHolder 3"/>
          <p:cNvSpPr>
            <a:spLocks noGrp="1"/>
          </p:cNvSpPr>
          <p:nvPr>
            <p:ph type="dt" idx="1"/>
          </p:nvPr>
        </p:nvSpPr>
        <p:spPr/>
        <p:txBody>
          <a:bodyPr/>
          <a:p>
            <a:fld id="{746FF073-083F-4E25-8C63-473A9B7C2F5E}" type="datetime8">
              <a:rPr lang="en-US"/>
              <a:t>09/27/25 01:14 AM</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Team Members</a:t>
            </a:r>
            <a:endParaRPr b="1" lang="en-US" sz="2400" strike="noStrike" u="none">
              <a:solidFill>
                <a:srgbClr val="000000"/>
              </a:solidFill>
              <a:effectLst/>
              <a:uFillTx/>
              <a:latin typeface="Arial"/>
            </a:endParaRPr>
          </a:p>
        </p:txBody>
      </p:sp>
      <p:sp>
        <p:nvSpPr>
          <p:cNvPr id="151" name="PlaceHolder 2"/>
          <p:cNvSpPr>
            <a:spLocks noGrp="1"/>
          </p:cNvSpPr>
          <p:nvPr>
            <p:ph/>
          </p:nvPr>
        </p:nvSpPr>
        <p:spPr>
          <a:xfrm>
            <a:off x="1365120" y="870120"/>
            <a:ext cx="7507440" cy="5055840"/>
          </a:xfrm>
          <a:prstGeom prst="rect">
            <a:avLst/>
          </a:prstGeom>
          <a:noFill/>
          <a:ln w="0">
            <a:noFill/>
          </a:ln>
        </p:spPr>
        <p:txBody>
          <a:bodyPr lIns="90000" rIns="90000" tIns="46800" bIns="46800" anchor="t">
            <a:normAutofit fontScale="92500" lnSpcReduction="9999"/>
          </a:bodyPr>
          <a:p>
            <a:pPr marL="343080" indent="-343080">
              <a:spcBef>
                <a:spcPts val="1125"/>
              </a:spcBef>
              <a:buClr>
                <a:srgbClr val="000000"/>
              </a:buClr>
              <a:buFont typeface="Monotype Sorts" charset="2"/>
              <a:buChar char=""/>
              <a:tabLst>
                <a:tab algn="l" pos="354348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Sponsors</a:t>
            </a:r>
            <a:endParaRPr b="1" lang="en-US" sz="2000" strike="noStrike" u="none">
              <a:solidFill>
                <a:srgbClr val="000000"/>
              </a:solidFill>
              <a:effectLst/>
              <a:uFillTx/>
              <a:latin typeface="Arial"/>
            </a:endParaRPr>
          </a:p>
          <a:p>
            <a:pPr lvl="1" marL="743040" indent="-285840">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Cindy Olson</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Human Resources</a:t>
            </a:r>
            <a:endParaRPr b="1" lang="en-US" sz="1400" strike="noStrike" u="none">
              <a:solidFill>
                <a:srgbClr val="000000"/>
              </a:solidFill>
              <a:effectLst/>
              <a:uFillTx/>
              <a:latin typeface="Arial"/>
            </a:endParaRPr>
          </a:p>
          <a:p>
            <a:pPr lvl="1" marL="743040" indent="-285840">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Drew Lynch</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Human Resources</a:t>
            </a:r>
            <a:endParaRPr b="1" lang="en-US" sz="1400" strike="noStrike" u="none">
              <a:solidFill>
                <a:srgbClr val="000000"/>
              </a:solidFill>
              <a:effectLst/>
              <a:uFillTx/>
              <a:latin typeface="Arial"/>
            </a:endParaRPr>
          </a:p>
          <a:p>
            <a:pPr lvl="1" marL="743040" indent="-285840">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Steve Barth</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Broadband Services</a:t>
            </a:r>
            <a:endParaRPr b="1" lang="en-US" sz="1400" strike="noStrike" u="none">
              <a:solidFill>
                <a:srgbClr val="000000"/>
              </a:solidFill>
              <a:effectLst/>
              <a:uFillTx/>
              <a:latin typeface="Arial"/>
            </a:endParaRPr>
          </a:p>
          <a:p>
            <a:pPr lvl="1" marL="743040" indent="-285840">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Mike McConnell</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Net Works</a:t>
            </a:r>
            <a:endParaRPr b="1" lang="en-US" sz="1400" strike="noStrike" u="none">
              <a:solidFill>
                <a:srgbClr val="000000"/>
              </a:solidFill>
              <a:effectLst/>
              <a:uFillTx/>
              <a:latin typeface="Arial"/>
            </a:endParaRPr>
          </a:p>
          <a:p>
            <a:pPr lvl="1" marL="743040" indent="-285840">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Chris Holmes</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Energy Services</a:t>
            </a:r>
            <a:endParaRPr b="1" lang="en-US" sz="1400" strike="noStrike" u="none">
              <a:solidFill>
                <a:srgbClr val="000000"/>
              </a:solidFill>
              <a:effectLst/>
              <a:uFillTx/>
              <a:latin typeface="Arial"/>
            </a:endParaRPr>
          </a:p>
          <a:p>
            <a:pPr marL="343080" indent="-343080">
              <a:spcBef>
                <a:spcPts val="1125"/>
              </a:spcBef>
              <a:buClr>
                <a:srgbClr val="000000"/>
              </a:buClr>
              <a:buFont typeface="Monotype Sorts" charset="2"/>
              <a:buChar char=""/>
              <a:tabLst>
                <a:tab algn="l" pos="354348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Design Team</a:t>
            </a:r>
            <a:endParaRPr b="1" lang="en-US" sz="20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Cynthia Barrow</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Benefits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Suzanne Brown</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Human Resources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Sharon Butcher</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Legal</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Keith Dziadek</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Net Works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Allen Hill</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Broadband Services</a:t>
            </a:r>
            <a:r>
              <a:rPr b="1" lang="en-US" sz="1400" strike="noStrike" u="none">
                <a:solidFill>
                  <a:srgbClr val="000000"/>
                </a:solidFill>
                <a:effectLst/>
                <a:uFillTx/>
                <a:latin typeface="Arial"/>
              </a:rPr>
              <a:t>	</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Tony Jarrett</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Tax</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Sherry Lessner</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Human Resources Info Systems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Susan Lopez</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Net Works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Todd Neugebauer</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Broadband Services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Randy Rice</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Net Works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John Tollefsen</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Net Works</a:t>
            </a:r>
            <a:endParaRPr b="1" lang="en-US" sz="1400" strike="noStrike" u="none">
              <a:solidFill>
                <a:srgbClr val="000000"/>
              </a:solidFill>
              <a:effectLst/>
              <a:uFillTx/>
              <a:latin typeface="Arial"/>
            </a:endParaRPr>
          </a:p>
          <a:p>
            <a:pPr lvl="1" marL="743040" indent="0">
              <a:spcBef>
                <a:spcPts val="788"/>
              </a:spcBef>
              <a:buNone/>
              <a:tabLst>
                <a:tab algn="l" pos="354348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p:txBody>
      </p:sp>
      <p:sp>
        <p:nvSpPr>
          <p:cNvPr id="4" name="PlaceHolder 3"/>
          <p:cNvSpPr>
            <a:spLocks noGrp="1"/>
          </p:cNvSpPr>
          <p:nvPr>
            <p:ph type="ftr" idx="2"/>
          </p:nvPr>
        </p:nvSpPr>
        <p:spPr/>
        <p:txBody>
          <a:bodyPr/>
          <a:p>
            <a:r>
              <a:t>Confidential &amp; Proprietary</a:t>
            </a:r>
          </a:p>
        </p:txBody>
      </p:sp>
      <p:sp>
        <p:nvSpPr>
          <p:cNvPr id="5" name="PlaceHolder 4"/>
          <p:cNvSpPr>
            <a:spLocks noGrp="1"/>
          </p:cNvSpPr>
          <p:nvPr>
            <p:ph type="sldNum" idx="3"/>
          </p:nvPr>
        </p:nvSpPr>
        <p:spPr/>
        <p:txBody>
          <a:bodyPr/>
          <a:p>
            <a:fld id="{DBB87AF9-0840-41CD-8EFF-CCFF342251FD}" type="slidenum">
              <a:t>10</a:t>
            </a:fld>
          </a:p>
        </p:txBody>
      </p:sp>
      <p:sp>
        <p:nvSpPr>
          <p:cNvPr id="6" name="PlaceHolder 5"/>
          <p:cNvSpPr>
            <a:spLocks noGrp="1"/>
          </p:cNvSpPr>
          <p:nvPr>
            <p:ph type="dt" idx="1"/>
          </p:nvPr>
        </p:nvSpPr>
        <p:spPr/>
        <p:txBody>
          <a:bodyPr/>
          <a:p>
            <a:fld id="{15A50E52-CD6E-4323-913D-D159E5CD9BDB}" type="datetime8">
              <a:rPr lang="en-US"/>
              <a:t>09/27/25 01:14 AM</a:t>
            </a:fld>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152" name=""/>
          <p:cNvSpPr/>
          <p:nvPr/>
        </p:nvSpPr>
        <p:spPr>
          <a:xfrm>
            <a:off x="2676600" y="117360"/>
            <a:ext cx="3305160" cy="23832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3" name=""/>
          <p:cNvSpPr/>
          <p:nvPr/>
        </p:nvSpPr>
        <p:spPr>
          <a:xfrm>
            <a:off x="6153120" y="1523880"/>
            <a:ext cx="2867040" cy="3419640"/>
          </a:xfrm>
          <a:prstGeom prst="rect">
            <a:avLst/>
          </a:prstGeom>
          <a:solidFill>
            <a:srgbClr val="ffffff"/>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4" name=""/>
          <p:cNvSpPr/>
          <p:nvPr/>
        </p:nvSpPr>
        <p:spPr>
          <a:xfrm>
            <a:off x="7165800" y="1303200"/>
            <a:ext cx="71784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Arial"/>
              </a:rPr>
              <a:t>Benefits</a:t>
            </a:r>
            <a:endParaRPr b="0" lang="en-US" sz="1000" strike="noStrike" u="none">
              <a:solidFill>
                <a:srgbClr val="000000"/>
              </a:solidFill>
              <a:effectLst/>
              <a:uFillTx/>
              <a:latin typeface="Times New Roman"/>
            </a:endParaRPr>
          </a:p>
        </p:txBody>
      </p:sp>
      <p:sp>
        <p:nvSpPr>
          <p:cNvPr id="155" name=""/>
          <p:cNvSpPr/>
          <p:nvPr/>
        </p:nvSpPr>
        <p:spPr>
          <a:xfrm>
            <a:off x="214200" y="4848120"/>
            <a:ext cx="1025640" cy="808200"/>
          </a:xfrm>
          <a:prstGeom prst="rect">
            <a:avLst/>
          </a:prstGeom>
          <a:noFill/>
          <a:ln w="0">
            <a:noFill/>
          </a:ln>
        </p:spPr>
        <p:style>
          <a:lnRef idx="0"/>
          <a:fillRef idx="0"/>
          <a:effectRef idx="0"/>
          <a:fontRef idx="minor"/>
        </p:style>
        <p:txBody>
          <a:bodyPr wrap="none" lIns="90000" rIns="90000" tIns="46800" bIns="4680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Arial"/>
              </a:rPr>
              <a:t>After Tax Costs</a:t>
            </a:r>
            <a:endParaRPr b="0" lang="en-US" sz="900" strike="noStrike" u="none">
              <a:solidFill>
                <a:srgbClr val="000000"/>
              </a:solidFill>
              <a:effectLst/>
              <a:uFillTx/>
              <a:latin typeface="Times New Roman"/>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NPV @ 10%</a:t>
            </a:r>
            <a:endParaRPr b="0" lang="en-US" sz="900" strike="noStrike" u="none">
              <a:solidFill>
                <a:srgbClr val="000000"/>
              </a:solidFill>
              <a:effectLst/>
              <a:uFillTx/>
              <a:latin typeface="Times New Roman"/>
            </a:endParaRPr>
          </a:p>
        </p:txBody>
      </p:sp>
      <p:sp>
        <p:nvSpPr>
          <p:cNvPr id="156" name=""/>
          <p:cNvSpPr/>
          <p:nvPr/>
        </p:nvSpPr>
        <p:spPr>
          <a:xfrm>
            <a:off x="223920" y="2314440"/>
            <a:ext cx="2431800" cy="1701000"/>
          </a:xfrm>
          <a:prstGeom prst="rect">
            <a:avLst/>
          </a:prstGeom>
          <a:noFill/>
          <a:ln w="0">
            <a:noFill/>
          </a:ln>
        </p:spPr>
        <p:style>
          <a:lnRef idx="0"/>
          <a:fillRef idx="0"/>
          <a:effectRef idx="0"/>
          <a:fontRef idx="minor"/>
        </p:style>
        <p:txBody>
          <a:bodyPr wrap="none" lIns="90000" rIns="90000" tIns="46800" bIns="46800" anchor="t">
            <a:spAutoFit/>
          </a:bodyPr>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Arial"/>
              </a:rPr>
              <a:t>Costs</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Hardware Lease Cost - Company Subsidy </a:t>
            </a:r>
            <a:r>
              <a:rPr b="0" lang="en-US" sz="900" strike="noStrike" u="none" baseline="30000">
                <a:solidFill>
                  <a:srgbClr val="000000"/>
                </a:solidFill>
                <a:effectLst/>
                <a:uFillTx/>
                <a:latin typeface="Arial"/>
              </a:rPr>
              <a:t>(6)</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Connectivity Cost - Company Subsidy </a:t>
            </a:r>
            <a:r>
              <a:rPr b="0" lang="en-US" sz="900" strike="noStrike" u="none" baseline="30000">
                <a:solidFill>
                  <a:srgbClr val="000000"/>
                </a:solidFill>
                <a:effectLst/>
                <a:uFillTx/>
                <a:latin typeface="Arial"/>
              </a:rPr>
              <a:t>(7)</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Portal Development &amp; Implementation </a:t>
            </a:r>
            <a:r>
              <a:rPr b="0" lang="en-US" sz="900" strike="noStrike" u="none" baseline="30000">
                <a:solidFill>
                  <a:srgbClr val="000000"/>
                </a:solidFill>
                <a:effectLst/>
                <a:uFillTx/>
                <a:latin typeface="Arial"/>
              </a:rPr>
              <a:t>(8)</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Increased Broadband Maintenance </a:t>
            </a:r>
            <a:r>
              <a:rPr b="0" lang="en-US" sz="900" strike="noStrike" u="none" baseline="30000">
                <a:solidFill>
                  <a:srgbClr val="000000"/>
                </a:solidFill>
                <a:effectLst/>
                <a:uFillTx/>
                <a:latin typeface="Arial"/>
              </a:rPr>
              <a:t>(9)</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ENhome Infrastructure Cost/Maintenance </a:t>
            </a:r>
            <a:r>
              <a:rPr b="0" lang="en-US" sz="900" strike="noStrike" u="none" baseline="30000">
                <a:solidFill>
                  <a:srgbClr val="000000"/>
                </a:solidFill>
                <a:effectLst/>
                <a:uFillTx/>
                <a:latin typeface="Arial"/>
              </a:rPr>
              <a:t>(10)</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Split Tunnel Equipment Cost </a:t>
            </a:r>
            <a:r>
              <a:rPr b="0" lang="en-US" sz="900" strike="noStrike" u="none" baseline="30000">
                <a:solidFill>
                  <a:srgbClr val="000000"/>
                </a:solidFill>
                <a:effectLst/>
                <a:uFillTx/>
                <a:latin typeface="Arial"/>
              </a:rPr>
              <a:t>(11)</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Additional Connectivity Equipment Costs </a:t>
            </a:r>
            <a:r>
              <a:rPr b="0" lang="en-US" sz="900" strike="noStrike" u="none" baseline="30000">
                <a:solidFill>
                  <a:srgbClr val="000000"/>
                </a:solidFill>
                <a:effectLst/>
                <a:uFillTx/>
                <a:latin typeface="Arial"/>
              </a:rPr>
              <a:t>(12)</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57" name=""/>
          <p:cNvSpPr/>
          <p:nvPr/>
        </p:nvSpPr>
        <p:spPr>
          <a:xfrm>
            <a:off x="220680" y="1297080"/>
            <a:ext cx="2255400" cy="1152360"/>
          </a:xfrm>
          <a:prstGeom prst="rect">
            <a:avLst/>
          </a:prstGeom>
          <a:noFill/>
          <a:ln w="0">
            <a:noFill/>
          </a:ln>
        </p:spPr>
        <p:style>
          <a:lnRef idx="0"/>
          <a:fillRef idx="0"/>
          <a:effectRef idx="0"/>
          <a:fontRef idx="minor"/>
        </p:style>
        <p:txBody>
          <a:bodyPr wrap="none" lIns="90000" rIns="90000" tIns="46800" bIns="46800" anchor="t">
            <a:spAutoFit/>
          </a:bodyPr>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Arial"/>
              </a:rPr>
              <a:t>Cost Reductions</a:t>
            </a:r>
            <a:endParaRPr b="0" lang="en-US" sz="900" strike="noStrike" u="none">
              <a:solidFill>
                <a:srgbClr val="000000"/>
              </a:solidFill>
              <a:effectLst/>
              <a:uFillTx/>
              <a:latin typeface="Times New Roman"/>
            </a:endParaRPr>
          </a:p>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Connectivity Savings </a:t>
            </a:r>
            <a:r>
              <a:rPr b="0" lang="en-US" sz="900" strike="noStrike" u="none" baseline="30000">
                <a:solidFill>
                  <a:srgbClr val="000000"/>
                </a:solidFill>
                <a:effectLst/>
                <a:uFillTx/>
                <a:latin typeface="Arial"/>
              </a:rPr>
              <a:t>(1)</a:t>
            </a: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Laptop Savings </a:t>
            </a:r>
            <a:r>
              <a:rPr b="0" lang="en-US" sz="900" strike="noStrike" u="none" baseline="30000">
                <a:solidFill>
                  <a:srgbClr val="000000"/>
                </a:solidFill>
                <a:effectLst/>
                <a:uFillTx/>
                <a:latin typeface="Arial"/>
              </a:rPr>
              <a:t>(2)</a:t>
            </a:r>
            <a:endParaRPr b="0" lang="en-US" sz="900" strike="noStrike" u="none">
              <a:solidFill>
                <a:srgbClr val="000000"/>
              </a:solidFill>
              <a:effectLst/>
              <a:uFillTx/>
              <a:latin typeface="Times New Roman"/>
            </a:endParaRPr>
          </a:p>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Internal PC Configuration Savings </a:t>
            </a:r>
            <a:r>
              <a:rPr b="0" lang="en-US" sz="900" strike="noStrike" u="none" baseline="30000">
                <a:solidFill>
                  <a:srgbClr val="000000"/>
                </a:solidFill>
                <a:effectLst/>
                <a:uFillTx/>
                <a:latin typeface="Arial"/>
              </a:rPr>
              <a:t>(3)</a:t>
            </a:r>
            <a:endParaRPr b="0" lang="en-US" sz="900" strike="noStrike" u="none">
              <a:solidFill>
                <a:srgbClr val="000000"/>
              </a:solidFill>
              <a:effectLst/>
              <a:uFillTx/>
              <a:latin typeface="Times New Roman"/>
            </a:endParaRPr>
          </a:p>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Separated Employee Reimbursements </a:t>
            </a:r>
            <a:r>
              <a:rPr b="0" lang="en-US" sz="900" strike="noStrike" u="none" baseline="30000">
                <a:solidFill>
                  <a:srgbClr val="000000"/>
                </a:solidFill>
                <a:effectLst/>
                <a:uFillTx/>
                <a:latin typeface="Arial"/>
              </a:rPr>
              <a:t>(4)</a:t>
            </a:r>
            <a:endParaRPr b="0" lang="en-US" sz="900" strike="noStrike" u="none">
              <a:solidFill>
                <a:srgbClr val="000000"/>
              </a:solidFill>
              <a:effectLst/>
              <a:uFillTx/>
              <a:latin typeface="Times New Roman"/>
            </a:endParaRPr>
          </a:p>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Paperless Employee Communications </a:t>
            </a:r>
            <a:r>
              <a:rPr b="0" lang="en-US" sz="900" strike="noStrike" u="none" baseline="30000">
                <a:solidFill>
                  <a:srgbClr val="000000"/>
                </a:solidFill>
                <a:effectLst/>
                <a:uFillTx/>
                <a:latin typeface="Arial"/>
              </a:rPr>
              <a:t>(5)</a:t>
            </a:r>
            <a:endParaRPr b="0" lang="en-US" sz="900" strike="noStrike" u="none">
              <a:solidFill>
                <a:srgbClr val="000000"/>
              </a:solidFill>
              <a:effectLst/>
              <a:uFillTx/>
              <a:latin typeface="Times New Roman"/>
            </a:endParaRPr>
          </a:p>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158" name=""/>
          <p:cNvSpPr/>
          <p:nvPr/>
        </p:nvSpPr>
        <p:spPr>
          <a:xfrm>
            <a:off x="2676600" y="650880"/>
            <a:ext cx="3305160" cy="542880"/>
          </a:xfrm>
          <a:prstGeom prst="rect">
            <a:avLst/>
          </a:prstGeom>
          <a:solidFill>
            <a:srgbClr val="ff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9" name=""/>
          <p:cNvSpPr/>
          <p:nvPr/>
        </p:nvSpPr>
        <p:spPr>
          <a:xfrm>
            <a:off x="2985840" y="692280"/>
            <a:ext cx="268308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Full Enron Subsidy of $1,260 Hardware or</a:t>
            </a:r>
            <a:endParaRPr b="0" lang="en-US" sz="1000" strike="noStrike" u="none">
              <a:solidFill>
                <a:srgbClr val="000000"/>
              </a:solidFill>
              <a:effectLst/>
              <a:uFillTx/>
              <a:latin typeface="Times New Roman"/>
            </a:endParaRPr>
          </a:p>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$35/month for 3 Years</a:t>
            </a:r>
            <a:endParaRPr b="0" lang="en-US" sz="1000" strike="noStrike" u="none">
              <a:solidFill>
                <a:srgbClr val="000000"/>
              </a:solidFill>
              <a:effectLst/>
              <a:uFillTx/>
              <a:latin typeface="Times New Roman"/>
            </a:endParaRPr>
          </a:p>
        </p:txBody>
      </p:sp>
      <p:sp>
        <p:nvSpPr>
          <p:cNvPr id="160" name=""/>
          <p:cNvSpPr/>
          <p:nvPr/>
        </p:nvSpPr>
        <p:spPr>
          <a:xfrm>
            <a:off x="2670120" y="641520"/>
            <a:ext cx="331632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1" name=""/>
          <p:cNvSpPr/>
          <p:nvPr/>
        </p:nvSpPr>
        <p:spPr>
          <a:xfrm>
            <a:off x="2990880" y="326880"/>
            <a:ext cx="2719440" cy="337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15,000 employees (Excludes PGE)</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(20% new employees thereafter)</a:t>
            </a:r>
            <a:endParaRPr b="0" lang="en-US" sz="800" strike="noStrike" u="none">
              <a:solidFill>
                <a:srgbClr val="000000"/>
              </a:solidFill>
              <a:effectLst/>
              <a:uFillTx/>
              <a:latin typeface="Times New Roman"/>
            </a:endParaRPr>
          </a:p>
        </p:txBody>
      </p:sp>
      <p:sp>
        <p:nvSpPr>
          <p:cNvPr id="162" name=""/>
          <p:cNvSpPr/>
          <p:nvPr/>
        </p:nvSpPr>
        <p:spPr>
          <a:xfrm>
            <a:off x="3259800" y="109440"/>
            <a:ext cx="213696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Domestic and International</a:t>
            </a:r>
            <a:endParaRPr b="0" lang="en-US" sz="1200" strike="noStrike" u="none">
              <a:solidFill>
                <a:srgbClr val="000000"/>
              </a:solidFill>
              <a:effectLst/>
              <a:uFillTx/>
              <a:latin typeface="Times New Roman"/>
            </a:endParaRPr>
          </a:p>
        </p:txBody>
      </p:sp>
      <p:sp>
        <p:nvSpPr>
          <p:cNvPr id="163" name=""/>
          <p:cNvSpPr/>
          <p:nvPr/>
        </p:nvSpPr>
        <p:spPr>
          <a:xfrm>
            <a:off x="4005360" y="1155600"/>
            <a:ext cx="645840" cy="2156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 Millions</a:t>
            </a:r>
            <a:endParaRPr b="0" lang="en-US" sz="800" strike="noStrike" u="none">
              <a:solidFill>
                <a:srgbClr val="000000"/>
              </a:solidFill>
              <a:effectLst/>
              <a:uFillTx/>
              <a:latin typeface="Times New Roman"/>
            </a:endParaRPr>
          </a:p>
        </p:txBody>
      </p:sp>
      <p:sp>
        <p:nvSpPr>
          <p:cNvPr id="164" name=""/>
          <p:cNvSpPr/>
          <p:nvPr/>
        </p:nvSpPr>
        <p:spPr>
          <a:xfrm>
            <a:off x="214200" y="4297320"/>
            <a:ext cx="1031760" cy="451080"/>
          </a:xfrm>
          <a:prstGeom prst="rect">
            <a:avLst/>
          </a:prstGeom>
          <a:noFill/>
          <a:ln w="0">
            <a:noFill/>
          </a:ln>
        </p:spPr>
        <p:style>
          <a:lnRef idx="0"/>
          <a:fillRef idx="0"/>
          <a:effectRef idx="0"/>
          <a:fontRef idx="minor"/>
        </p:style>
        <p:txBody>
          <a:bodyPr wrap="none" lIns="90000" rIns="90000" tIns="46800" bIns="46800" anchor="t">
            <a:spAutoFit/>
          </a:bodyPr>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Arial"/>
              </a:rPr>
              <a:t>Tax Deductions</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Tax Benefit</a:t>
            </a:r>
            <a:endParaRPr b="0" lang="en-US" sz="900" strike="noStrike" u="none">
              <a:solidFill>
                <a:srgbClr val="000000"/>
              </a:solidFill>
              <a:effectLst/>
              <a:uFillTx/>
              <a:latin typeface="Times New Roman"/>
            </a:endParaRPr>
          </a:p>
        </p:txBody>
      </p:sp>
      <p:sp>
        <p:nvSpPr>
          <p:cNvPr id="165" name=""/>
          <p:cNvSpPr/>
          <p:nvPr/>
        </p:nvSpPr>
        <p:spPr>
          <a:xfrm>
            <a:off x="214200" y="4019400"/>
            <a:ext cx="949320" cy="272520"/>
          </a:xfrm>
          <a:prstGeom prst="rect">
            <a:avLst/>
          </a:prstGeom>
          <a:noFill/>
          <a:ln w="0">
            <a:noFill/>
          </a:ln>
        </p:spPr>
        <p:style>
          <a:lnRef idx="0"/>
          <a:fillRef idx="0"/>
          <a:effectRef idx="0"/>
          <a:fontRef idx="minor"/>
        </p:style>
        <p:txBody>
          <a:bodyPr wrap="none" lIns="90000" rIns="90000" tIns="46800" bIns="4680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Arial"/>
              </a:rPr>
              <a:t>Pre-Tax Costs</a:t>
            </a:r>
            <a:endParaRPr b="0" lang="en-US" sz="900" strike="noStrike" u="none">
              <a:solidFill>
                <a:srgbClr val="000000"/>
              </a:solidFill>
              <a:effectLst/>
              <a:uFillTx/>
              <a:latin typeface="Times New Roman"/>
            </a:endParaRPr>
          </a:p>
        </p:txBody>
      </p:sp>
      <p:sp>
        <p:nvSpPr>
          <p:cNvPr id="166" name=""/>
          <p:cNvSpPr/>
          <p:nvPr/>
        </p:nvSpPr>
        <p:spPr>
          <a:xfrm>
            <a:off x="6168960" y="1592280"/>
            <a:ext cx="2835360" cy="325764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Employee Productivity Improvements - reduced personal usage of net at the office, improved computer literacy</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Recruiting Benefit</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Increased Retention</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Enhanced Employee Communication Effectiveness</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Enhanced Training Effectiveness - software training on business related applications like Excel, ability to train at home if necessary</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Enhanced Telework Flexibility/Real Estate Savings/Virtual Teams/Travel Savings</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At-home Program Uniformity Savings</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Long Distance Connectivity Savings</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EBS Commercial Value</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Additional Volume Purchasing Leverage</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Best Company to Work For</a:t>
            </a:r>
            <a:endParaRPr b="0" lang="en-US" sz="800" strike="noStrike" u="none">
              <a:solidFill>
                <a:srgbClr val="000000"/>
              </a:solidFill>
              <a:effectLst/>
              <a:uFillTx/>
              <a:latin typeface="Times New Roman"/>
            </a:endParaRPr>
          </a:p>
        </p:txBody>
      </p:sp>
      <p:sp>
        <p:nvSpPr>
          <p:cNvPr id="167" name=""/>
          <p:cNvSpPr/>
          <p:nvPr/>
        </p:nvSpPr>
        <p:spPr>
          <a:xfrm>
            <a:off x="4930920" y="4829040"/>
            <a:ext cx="711000" cy="808200"/>
          </a:xfrm>
          <a:prstGeom prst="rect">
            <a:avLst/>
          </a:prstGeom>
          <a:noFill/>
          <a:ln w="0">
            <a:noFill/>
          </a:ln>
        </p:spPr>
        <p:style>
          <a:lnRef idx="0"/>
          <a:fillRef idx="0"/>
          <a:effectRef idx="0"/>
          <a:fontRef idx="minor"/>
        </p:style>
        <p:txBody>
          <a:bodyPr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$(8.70)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$(23.00)</a:t>
            </a:r>
            <a:endParaRPr b="0" lang="en-US" sz="900" strike="noStrike" u="none">
              <a:solidFill>
                <a:srgbClr val="000000"/>
              </a:solidFill>
              <a:effectLst/>
              <a:uFillTx/>
              <a:latin typeface="Times New Roman"/>
            </a:endParaRPr>
          </a:p>
        </p:txBody>
      </p:sp>
      <p:sp>
        <p:nvSpPr>
          <p:cNvPr id="168" name=""/>
          <p:cNvSpPr/>
          <p:nvPr/>
        </p:nvSpPr>
        <p:spPr>
          <a:xfrm>
            <a:off x="5138640" y="226836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9" name=""/>
          <p:cNvSpPr/>
          <p:nvPr/>
        </p:nvSpPr>
        <p:spPr>
          <a:xfrm>
            <a:off x="5043240" y="4006800"/>
            <a:ext cx="606600" cy="27252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$(15.73)</a:t>
            </a:r>
            <a:endParaRPr b="0" lang="en-US" sz="900" strike="noStrike" u="none">
              <a:solidFill>
                <a:srgbClr val="000000"/>
              </a:solidFill>
              <a:effectLst/>
              <a:uFillTx/>
              <a:latin typeface="Times New Roman"/>
            </a:endParaRPr>
          </a:p>
        </p:txBody>
      </p:sp>
      <p:sp>
        <p:nvSpPr>
          <p:cNvPr id="170" name=""/>
          <p:cNvSpPr/>
          <p:nvPr/>
        </p:nvSpPr>
        <p:spPr>
          <a:xfrm>
            <a:off x="5056200" y="4476600"/>
            <a:ext cx="593640" cy="27252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7.03</a:t>
            </a:r>
            <a:endParaRPr b="0" lang="en-US" sz="900" strike="noStrike" u="none">
              <a:solidFill>
                <a:srgbClr val="000000"/>
              </a:solidFill>
              <a:effectLst/>
              <a:uFillTx/>
              <a:latin typeface="Times New Roman"/>
            </a:endParaRPr>
          </a:p>
        </p:txBody>
      </p:sp>
      <p:sp>
        <p:nvSpPr>
          <p:cNvPr id="171" name=""/>
          <p:cNvSpPr/>
          <p:nvPr/>
        </p:nvSpPr>
        <p:spPr>
          <a:xfrm>
            <a:off x="5056200" y="2495520"/>
            <a:ext cx="594000" cy="152244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9.07</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5.41</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0.08</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1.20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0.30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1.17</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0.35</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17.59</a:t>
            </a:r>
            <a:endParaRPr b="0" lang="en-US" sz="900" strike="noStrike" u="none">
              <a:solidFill>
                <a:srgbClr val="000000"/>
              </a:solidFill>
              <a:effectLst/>
              <a:uFillTx/>
              <a:latin typeface="Times New Roman"/>
            </a:endParaRPr>
          </a:p>
        </p:txBody>
      </p:sp>
      <p:sp>
        <p:nvSpPr>
          <p:cNvPr id="172" name=""/>
          <p:cNvSpPr/>
          <p:nvPr/>
        </p:nvSpPr>
        <p:spPr>
          <a:xfrm>
            <a:off x="5138640" y="379080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3" name=""/>
          <p:cNvSpPr/>
          <p:nvPr/>
        </p:nvSpPr>
        <p:spPr>
          <a:xfrm>
            <a:off x="2670120" y="1187280"/>
            <a:ext cx="331632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4" name=""/>
          <p:cNvSpPr/>
          <p:nvPr/>
        </p:nvSpPr>
        <p:spPr>
          <a:xfrm>
            <a:off x="3911400" y="4829040"/>
            <a:ext cx="606240" cy="80820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(7.00)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75" name=""/>
          <p:cNvSpPr/>
          <p:nvPr/>
        </p:nvSpPr>
        <p:spPr>
          <a:xfrm>
            <a:off x="3933720" y="1477800"/>
            <a:ext cx="593640" cy="100116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0.63</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0.44</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0.00</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0.24</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1.81</a:t>
            </a:r>
            <a:endParaRPr b="0" lang="en-US" sz="900" strike="noStrike" u="none">
              <a:solidFill>
                <a:srgbClr val="000000"/>
              </a:solidFill>
              <a:effectLst/>
              <a:uFillTx/>
              <a:latin typeface="Times New Roman"/>
            </a:endParaRPr>
          </a:p>
        </p:txBody>
      </p:sp>
      <p:sp>
        <p:nvSpPr>
          <p:cNvPr id="176" name=""/>
          <p:cNvSpPr/>
          <p:nvPr/>
        </p:nvSpPr>
        <p:spPr>
          <a:xfrm>
            <a:off x="4016520" y="2268360"/>
            <a:ext cx="428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7" name=""/>
          <p:cNvSpPr/>
          <p:nvPr/>
        </p:nvSpPr>
        <p:spPr>
          <a:xfrm>
            <a:off x="3881520" y="4006800"/>
            <a:ext cx="647640" cy="272520"/>
          </a:xfrm>
          <a:prstGeom prst="rect">
            <a:avLst/>
          </a:prstGeom>
          <a:noFill/>
          <a:ln w="0">
            <a:noFill/>
          </a:ln>
        </p:spPr>
        <p:style>
          <a:lnRef idx="0"/>
          <a:fillRef idx="0"/>
          <a:effectRef idx="0"/>
          <a:fontRef idx="minor"/>
        </p:style>
        <p:txBody>
          <a:bodyPr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$(12.88)</a:t>
            </a:r>
            <a:endParaRPr b="0" lang="en-US" sz="900" strike="noStrike" u="none">
              <a:solidFill>
                <a:srgbClr val="000000"/>
              </a:solidFill>
              <a:effectLst/>
              <a:uFillTx/>
              <a:latin typeface="Times New Roman"/>
            </a:endParaRPr>
          </a:p>
        </p:txBody>
      </p:sp>
      <p:sp>
        <p:nvSpPr>
          <p:cNvPr id="178" name=""/>
          <p:cNvSpPr/>
          <p:nvPr/>
        </p:nvSpPr>
        <p:spPr>
          <a:xfrm>
            <a:off x="3933720" y="4476600"/>
            <a:ext cx="593640" cy="27252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5.88</a:t>
            </a:r>
            <a:endParaRPr b="0" lang="en-US" sz="900" strike="noStrike" u="none">
              <a:solidFill>
                <a:srgbClr val="000000"/>
              </a:solidFill>
              <a:effectLst/>
              <a:uFillTx/>
              <a:latin typeface="Times New Roman"/>
            </a:endParaRPr>
          </a:p>
        </p:txBody>
      </p:sp>
      <p:sp>
        <p:nvSpPr>
          <p:cNvPr id="179" name=""/>
          <p:cNvSpPr/>
          <p:nvPr/>
        </p:nvSpPr>
        <p:spPr>
          <a:xfrm>
            <a:off x="3933720" y="2495520"/>
            <a:ext cx="594000" cy="152244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7.56</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4.45</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0.08</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1.20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0.30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0.81</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0.29</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14.69</a:t>
            </a:r>
            <a:endParaRPr b="0" lang="en-US" sz="900" strike="noStrike" u="none">
              <a:solidFill>
                <a:srgbClr val="000000"/>
              </a:solidFill>
              <a:effectLst/>
              <a:uFillTx/>
              <a:latin typeface="Times New Roman"/>
            </a:endParaRPr>
          </a:p>
        </p:txBody>
      </p:sp>
      <p:sp>
        <p:nvSpPr>
          <p:cNvPr id="180" name=""/>
          <p:cNvSpPr/>
          <p:nvPr/>
        </p:nvSpPr>
        <p:spPr>
          <a:xfrm>
            <a:off x="4016520" y="3803760"/>
            <a:ext cx="428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1" name=""/>
          <p:cNvSpPr/>
          <p:nvPr/>
        </p:nvSpPr>
        <p:spPr>
          <a:xfrm>
            <a:off x="2712960" y="4829040"/>
            <a:ext cx="711360" cy="629640"/>
          </a:xfrm>
          <a:prstGeom prst="rect">
            <a:avLst/>
          </a:prstGeom>
          <a:noFill/>
          <a:ln w="0">
            <a:noFill/>
          </a:ln>
        </p:spPr>
        <p:style>
          <a:lnRef idx="0"/>
          <a:fillRef idx="0"/>
          <a:effectRef idx="0"/>
          <a:fontRef idx="minor"/>
        </p:style>
        <p:txBody>
          <a:bodyPr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$(9.27)</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82" name=""/>
          <p:cNvSpPr/>
          <p:nvPr/>
        </p:nvSpPr>
        <p:spPr>
          <a:xfrm>
            <a:off x="2813040" y="1477800"/>
            <a:ext cx="593640" cy="100116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0.63</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0.44</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0.00</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0.15</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1.72</a:t>
            </a:r>
            <a:endParaRPr b="0" lang="en-US" sz="900" strike="noStrike" u="none">
              <a:solidFill>
                <a:srgbClr val="000000"/>
              </a:solidFill>
              <a:effectLst/>
              <a:uFillTx/>
              <a:latin typeface="Times New Roman"/>
            </a:endParaRPr>
          </a:p>
        </p:txBody>
      </p:sp>
      <p:sp>
        <p:nvSpPr>
          <p:cNvPr id="183" name=""/>
          <p:cNvSpPr/>
          <p:nvPr/>
        </p:nvSpPr>
        <p:spPr>
          <a:xfrm>
            <a:off x="2895480" y="226836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4" name=""/>
          <p:cNvSpPr/>
          <p:nvPr/>
        </p:nvSpPr>
        <p:spPr>
          <a:xfrm>
            <a:off x="2760840" y="4006800"/>
            <a:ext cx="647640" cy="272520"/>
          </a:xfrm>
          <a:prstGeom prst="rect">
            <a:avLst/>
          </a:prstGeom>
          <a:noFill/>
          <a:ln w="0">
            <a:noFill/>
          </a:ln>
        </p:spPr>
        <p:style>
          <a:lnRef idx="0"/>
          <a:fillRef idx="0"/>
          <a:effectRef idx="0"/>
          <a:fontRef idx="minor"/>
        </p:style>
        <p:txBody>
          <a:bodyPr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$(16.60)</a:t>
            </a:r>
            <a:endParaRPr b="0" lang="en-US" sz="900" strike="noStrike" u="none">
              <a:solidFill>
                <a:srgbClr val="000000"/>
              </a:solidFill>
              <a:effectLst/>
              <a:uFillTx/>
              <a:latin typeface="Times New Roman"/>
            </a:endParaRPr>
          </a:p>
        </p:txBody>
      </p:sp>
      <p:sp>
        <p:nvSpPr>
          <p:cNvPr id="185" name=""/>
          <p:cNvSpPr/>
          <p:nvPr/>
        </p:nvSpPr>
        <p:spPr>
          <a:xfrm>
            <a:off x="2813040" y="4476600"/>
            <a:ext cx="593640" cy="27252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7.33</a:t>
            </a:r>
            <a:endParaRPr b="0" lang="en-US" sz="900" strike="noStrike" u="none">
              <a:solidFill>
                <a:srgbClr val="000000"/>
              </a:solidFill>
              <a:effectLst/>
              <a:uFillTx/>
              <a:latin typeface="Times New Roman"/>
            </a:endParaRPr>
          </a:p>
        </p:txBody>
      </p:sp>
      <p:sp>
        <p:nvSpPr>
          <p:cNvPr id="186" name=""/>
          <p:cNvSpPr/>
          <p:nvPr/>
        </p:nvSpPr>
        <p:spPr>
          <a:xfrm>
            <a:off x="2813040" y="2495520"/>
            <a:ext cx="594000" cy="152244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6.30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3.53</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1.00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1.28</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1.50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3.25</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1.47</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18.32</a:t>
            </a:r>
            <a:endParaRPr b="0" lang="en-US" sz="900" strike="noStrike" u="none">
              <a:solidFill>
                <a:srgbClr val="000000"/>
              </a:solidFill>
              <a:effectLst/>
              <a:uFillTx/>
              <a:latin typeface="Times New Roman"/>
            </a:endParaRPr>
          </a:p>
        </p:txBody>
      </p:sp>
      <p:sp>
        <p:nvSpPr>
          <p:cNvPr id="187" name=""/>
          <p:cNvSpPr/>
          <p:nvPr/>
        </p:nvSpPr>
        <p:spPr>
          <a:xfrm>
            <a:off x="2895480" y="380376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8" name=""/>
          <p:cNvSpPr/>
          <p:nvPr/>
        </p:nvSpPr>
        <p:spPr>
          <a:xfrm>
            <a:off x="2969280" y="1282680"/>
            <a:ext cx="462240" cy="26172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Arial"/>
              </a:rPr>
              <a:t>2001</a:t>
            </a:r>
            <a:endParaRPr b="0" lang="en-US" sz="1000" strike="noStrike" u="none">
              <a:solidFill>
                <a:srgbClr val="000000"/>
              </a:solidFill>
              <a:effectLst/>
              <a:uFillTx/>
              <a:latin typeface="Times New Roman"/>
            </a:endParaRPr>
          </a:p>
        </p:txBody>
      </p:sp>
      <p:sp>
        <p:nvSpPr>
          <p:cNvPr id="189" name=""/>
          <p:cNvSpPr/>
          <p:nvPr/>
        </p:nvSpPr>
        <p:spPr>
          <a:xfrm>
            <a:off x="4083480" y="1282680"/>
            <a:ext cx="462240" cy="26172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Arial"/>
              </a:rPr>
              <a:t>2002</a:t>
            </a:r>
            <a:endParaRPr b="0" lang="en-US" sz="1000" strike="noStrike" u="none">
              <a:solidFill>
                <a:srgbClr val="000000"/>
              </a:solidFill>
              <a:effectLst/>
              <a:uFillTx/>
              <a:latin typeface="Times New Roman"/>
            </a:endParaRPr>
          </a:p>
        </p:txBody>
      </p:sp>
      <p:sp>
        <p:nvSpPr>
          <p:cNvPr id="190" name=""/>
          <p:cNvSpPr/>
          <p:nvPr/>
        </p:nvSpPr>
        <p:spPr>
          <a:xfrm>
            <a:off x="5207760" y="1282680"/>
            <a:ext cx="462240" cy="26172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Arial"/>
              </a:rPr>
              <a:t>2003</a:t>
            </a:r>
            <a:endParaRPr b="0" lang="en-US" sz="1000" strike="noStrike" u="none">
              <a:solidFill>
                <a:srgbClr val="000000"/>
              </a:solidFill>
              <a:effectLst/>
              <a:uFillTx/>
              <a:latin typeface="Times New Roman"/>
            </a:endParaRPr>
          </a:p>
        </p:txBody>
      </p:sp>
      <p:sp>
        <p:nvSpPr>
          <p:cNvPr id="191" name=""/>
          <p:cNvSpPr/>
          <p:nvPr/>
        </p:nvSpPr>
        <p:spPr>
          <a:xfrm>
            <a:off x="5138640" y="470232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2" name=""/>
          <p:cNvSpPr/>
          <p:nvPr/>
        </p:nvSpPr>
        <p:spPr>
          <a:xfrm>
            <a:off x="4016520" y="4702320"/>
            <a:ext cx="428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3" name=""/>
          <p:cNvSpPr/>
          <p:nvPr/>
        </p:nvSpPr>
        <p:spPr>
          <a:xfrm>
            <a:off x="2895480" y="470232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4" name=""/>
          <p:cNvSpPr/>
          <p:nvPr/>
        </p:nvSpPr>
        <p:spPr>
          <a:xfrm>
            <a:off x="5138640" y="5064120"/>
            <a:ext cx="42876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5" name=""/>
          <p:cNvSpPr/>
          <p:nvPr/>
        </p:nvSpPr>
        <p:spPr>
          <a:xfrm>
            <a:off x="4016520" y="5064120"/>
            <a:ext cx="42840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6" name=""/>
          <p:cNvSpPr/>
          <p:nvPr/>
        </p:nvSpPr>
        <p:spPr>
          <a:xfrm>
            <a:off x="2895480" y="5064120"/>
            <a:ext cx="42876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 name=""/>
          <p:cNvSpPr/>
          <p:nvPr/>
        </p:nvSpPr>
        <p:spPr>
          <a:xfrm>
            <a:off x="181080" y="5391000"/>
            <a:ext cx="5629320" cy="27648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8" name=""/>
          <p:cNvSpPr/>
          <p:nvPr/>
        </p:nvSpPr>
        <p:spPr>
          <a:xfrm>
            <a:off x="5060880" y="1473120"/>
            <a:ext cx="593640" cy="100116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0.63</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0.44</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0.00</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0.27</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1.85</a:t>
            </a:r>
            <a:endParaRPr b="0" lang="en-US" sz="900" strike="noStrike" u="none">
              <a:solidFill>
                <a:srgbClr val="000000"/>
              </a:solidFill>
              <a:effectLst/>
              <a:uFillTx/>
              <a:latin typeface="Times New Roman"/>
            </a:endParaRPr>
          </a:p>
        </p:txBody>
      </p:sp>
      <p:sp>
        <p:nvSpPr>
          <p:cNvPr id="199" name=""/>
          <p:cNvSpPr/>
          <p:nvPr/>
        </p:nvSpPr>
        <p:spPr>
          <a:xfrm>
            <a:off x="108000" y="5691240"/>
            <a:ext cx="7839000" cy="1029960"/>
          </a:xfrm>
          <a:prstGeom prst="rect">
            <a:avLst/>
          </a:prstGeom>
          <a:noFill/>
          <a:ln w="0">
            <a:noFill/>
          </a:ln>
        </p:spPr>
        <p:style>
          <a:lnRef idx="0"/>
          <a:fillRef idx="0"/>
          <a:effectRef idx="0"/>
          <a:fontRef idx="minor"/>
        </p:style>
        <p:txBody>
          <a:bodyPr lIns="90000" rIns="90000" tIns="46800" bIns="46800" anchor="t">
            <a:spAutoFit/>
          </a:bodyPr>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(1)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These savings eliminate double counting the At Home Program participants who already have some sort of company-paid Internet connection at home (ISDN - 400, DSL - 50, Analog - 500), a conservative estimate</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(2)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These savings reflect a reduced need for an estimated 100 laptops, representing a saving of $4,420 per laptop</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(3)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These savings come from not having to administer and reconfigure existing At Home Program PCs</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(4)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The amount that separated employees pay to Enron if they voluntarily leave before the three year lease is paid in full, assumes a 10% separation rate (terminate within 1 year pays $600, terminates within 2 years pays $300)</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(5)</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Savings are realized by the reduction of printing and distribution costs for mailing information to employees’ homes</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(6)</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Represents company subsidy for hardware at $35/month</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(7)</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Represents company subsidy for connectivity at $45/month for DSL, $10/month for 56K, and $40/month for cable. We assumed a 12% decrease in each connectivity cost per year, except for 56K connections</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(8)</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One time costs</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(9)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Represents additional equipment and maintenance to handle the increased concurrent broadband volume coming through the Enron firewall. One time cost of $81,000 for equipment and $1,200,000 per year for maintenance</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(10)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Costs of additional servers, routers, and the maintenance of this equipment for security purposes</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(11)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Additional hardware to support dual connections into the Enron building; estimated cost of $540 per PC only for those with DSL and cable connections</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(12)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Authentication equipment (estimated cost of $65 per PC) and NIC card (estimated cost of $33 per PC)</a:t>
            </a:r>
            <a:endParaRPr b="0" lang="en-US" sz="500" strike="noStrike" u="none">
              <a:solidFill>
                <a:srgbClr val="000000"/>
              </a:solidFill>
              <a:effectLst/>
              <a:uFillTx/>
              <a:latin typeface="Times New Roman"/>
            </a:endParaRPr>
          </a:p>
          <a:p>
            <a:pPr>
              <a:lnSpc>
                <a:spcPct val="9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500" strike="noStrike" u="none">
              <a:solidFill>
                <a:srgbClr val="000000"/>
              </a:solidFill>
              <a:effectLst/>
              <a:uFillTx/>
              <a:latin typeface="Times New Roman"/>
            </a:endParaRPr>
          </a:p>
        </p:txBody>
      </p:sp>
      <p:sp>
        <p:nvSpPr>
          <p:cNvPr id="2" name="PlaceHolder 1"/>
          <p:cNvSpPr>
            <a:spLocks noGrp="1"/>
          </p:cNvSpPr>
          <p:nvPr>
            <p:ph type="ftr" idx="2"/>
          </p:nvPr>
        </p:nvSpPr>
        <p:spPr/>
        <p:txBody>
          <a:bodyPr/>
          <a:p>
            <a:r>
              <a:t>Confidential &amp; Proprietary</a:t>
            </a:r>
          </a:p>
        </p:txBody>
      </p:sp>
      <p:sp>
        <p:nvSpPr>
          <p:cNvPr id="3" name="PlaceHolder 2"/>
          <p:cNvSpPr>
            <a:spLocks noGrp="1"/>
          </p:cNvSpPr>
          <p:nvPr>
            <p:ph type="sldNum" idx="3"/>
          </p:nvPr>
        </p:nvSpPr>
        <p:spPr/>
        <p:txBody>
          <a:bodyPr/>
          <a:p>
            <a:fld id="{E4399F2B-10DD-4EA7-B81F-6E5C9B3F8609}" type="slidenum">
              <a:t>11</a:t>
            </a:fld>
          </a:p>
        </p:txBody>
      </p:sp>
      <p:sp>
        <p:nvSpPr>
          <p:cNvPr id="4" name="PlaceHolder 3"/>
          <p:cNvSpPr>
            <a:spLocks noGrp="1"/>
          </p:cNvSpPr>
          <p:nvPr>
            <p:ph type="dt" idx="1"/>
          </p:nvPr>
        </p:nvSpPr>
        <p:spPr/>
        <p:txBody>
          <a:bodyPr/>
          <a:p>
            <a:fld id="{ED03CBFD-A7C4-4AE0-9C5F-E343C5D0B67B}" type="datetime8">
              <a:rPr lang="en-US"/>
              <a:t>09/27/25 01:14 AM</a:t>
            </a:fld>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 name="WASH_020" descr=""/>
          <p:cNvPicPr/>
          <p:nvPr/>
        </p:nvPicPr>
        <p:blipFill>
          <a:blip r:embed="rId1"/>
          <a:srcRect l="0" t="30431" r="0" b="33430"/>
          <a:stretch/>
        </p:blipFill>
        <p:spPr>
          <a:xfrm>
            <a:off x="563400" y="3146400"/>
            <a:ext cx="8121960" cy="576360"/>
          </a:xfrm>
          <a:prstGeom prst="rect">
            <a:avLst/>
          </a:prstGeom>
          <a:noFill/>
          <a:ln w="9360">
            <a:solidFill>
              <a:srgbClr val="000000"/>
            </a:solidFill>
            <a:miter/>
          </a:ln>
          <a:effectLst>
            <a:outerShdw dist="17819" dir="2700000" blurRad="0" rotWithShape="0">
              <a:srgbClr val="808080"/>
            </a:outerShdw>
          </a:effectLst>
        </p:spPr>
      </p:pic>
      <p:pic>
        <p:nvPicPr>
          <p:cNvPr id="16" name="Clouds3" descr=""/>
          <p:cNvPicPr/>
          <p:nvPr/>
        </p:nvPicPr>
        <p:blipFill>
          <a:blip r:embed="rId2"/>
          <a:srcRect l="0" t="75715" r="0" b="14772"/>
          <a:stretch/>
        </p:blipFill>
        <p:spPr>
          <a:xfrm>
            <a:off x="571680" y="225360"/>
            <a:ext cx="8096040" cy="571680"/>
          </a:xfrm>
          <a:prstGeom prst="rect">
            <a:avLst/>
          </a:prstGeom>
          <a:noFill/>
          <a:ln w="9360">
            <a:solidFill>
              <a:srgbClr val="000000"/>
            </a:solidFill>
            <a:miter/>
          </a:ln>
          <a:effectLst>
            <a:outerShdw dist="17819" dir="2700000" blurRad="0" rotWithShape="0">
              <a:srgbClr val="808080"/>
            </a:outerShdw>
          </a:effectLst>
        </p:spPr>
      </p:pic>
      <p:sp>
        <p:nvSpPr>
          <p:cNvPr id="17" name="PlaceHolder 1"/>
          <p:cNvSpPr>
            <a:spLocks noGrp="1"/>
          </p:cNvSpPr>
          <p:nvPr>
            <p:ph/>
          </p:nvPr>
        </p:nvSpPr>
        <p:spPr>
          <a:xfrm>
            <a:off x="619200" y="867960"/>
            <a:ext cx="7657920" cy="1971720"/>
          </a:xfrm>
          <a:prstGeom prst="rect">
            <a:avLst/>
          </a:prstGeom>
          <a:noFill/>
          <a:ln w="0">
            <a:noFill/>
          </a:ln>
        </p:spPr>
        <p:txBody>
          <a:bodyPr lIns="90000" rIns="90000" tIns="46800" bIns="46800" anchor="t">
            <a:normAutofit/>
          </a:bodyPr>
          <a:p>
            <a:pPr lvl="1" marL="399960" indent="-285480">
              <a:lnSpc>
                <a:spcPct val="105000"/>
              </a:lnSpc>
              <a:buClr>
                <a:srgbClr val="0000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Provide Enron employees at-home Internet devices, connection, employee-centric portal and support to narrow the digital divide.</a:t>
            </a:r>
            <a:endParaRPr b="1" lang="en-US" sz="1400" strike="noStrike" u="none">
              <a:solidFill>
                <a:srgbClr val="000000"/>
              </a:solidFill>
              <a:effectLst/>
              <a:uFillTx/>
              <a:latin typeface="Arial"/>
            </a:endParaRPr>
          </a:p>
          <a:p>
            <a:pPr lvl="1" marL="399960" indent="0">
              <a:lnSpc>
                <a:spcPct val="105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lvl="1" marL="399960" indent="-285480">
              <a:lnSpc>
                <a:spcPct val="105000"/>
              </a:lnSpc>
              <a:buClr>
                <a:srgbClr val="0000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With this investment, the benefits include:</a:t>
            </a:r>
            <a:endParaRPr b="1" lang="en-US" sz="1400" strike="noStrike" u="none">
              <a:solidFill>
                <a:srgbClr val="000000"/>
              </a:solidFill>
              <a:effectLst/>
              <a:uFillTx/>
              <a:latin typeface="Arial"/>
            </a:endParaRPr>
          </a:p>
          <a:p>
            <a:pPr lvl="2" marL="685800" indent="-17136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broadband connectivity</a:t>
            </a:r>
            <a:endParaRPr b="1" lang="en-US" sz="1200" strike="noStrike" u="none">
              <a:solidFill>
                <a:srgbClr val="000000"/>
              </a:solidFill>
              <a:effectLst/>
              <a:uFillTx/>
              <a:latin typeface="Arial"/>
            </a:endParaRPr>
          </a:p>
          <a:p>
            <a:pPr lvl="2" marL="685800" indent="-17136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improved employee productivity </a:t>
            </a:r>
            <a:endParaRPr b="1" lang="en-US" sz="1200" strike="noStrike" u="none">
              <a:solidFill>
                <a:srgbClr val="000000"/>
              </a:solidFill>
              <a:effectLst/>
              <a:uFillTx/>
              <a:latin typeface="Arial"/>
            </a:endParaRPr>
          </a:p>
          <a:p>
            <a:pPr lvl="2" marL="685800" indent="-17136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improved employee communications</a:t>
            </a:r>
            <a:endParaRPr b="1" lang="en-US" sz="1200" strike="noStrike" u="none">
              <a:solidFill>
                <a:srgbClr val="000000"/>
              </a:solidFill>
              <a:effectLst/>
              <a:uFillTx/>
              <a:latin typeface="Arial"/>
            </a:endParaRPr>
          </a:p>
          <a:p>
            <a:pPr lvl="2" marL="685800" indent="-17136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potential increased ranking on </a:t>
            </a:r>
            <a:r>
              <a:rPr b="0" i="1" lang="en-US" sz="1200" strike="noStrike" u="none">
                <a:solidFill>
                  <a:srgbClr val="000000"/>
                </a:solidFill>
                <a:effectLst/>
                <a:uFillTx/>
                <a:latin typeface="Arial"/>
              </a:rPr>
              <a:t>“Best Company to Work For” </a:t>
            </a:r>
            <a:r>
              <a:rPr b="0" lang="en-US" sz="1200" strike="noStrike" u="none">
                <a:solidFill>
                  <a:srgbClr val="000000"/>
                </a:solidFill>
                <a:effectLst/>
                <a:uFillTx/>
                <a:latin typeface="Arial"/>
              </a:rPr>
              <a:t>(Fortune)</a:t>
            </a:r>
            <a:endParaRPr b="1" lang="en-US" sz="1200" strike="noStrike" u="none">
              <a:solidFill>
                <a:srgbClr val="000000"/>
              </a:solidFill>
              <a:effectLst/>
              <a:uFillTx/>
              <a:latin typeface="Arial"/>
            </a:endParaRPr>
          </a:p>
        </p:txBody>
      </p:sp>
      <p:sp>
        <p:nvSpPr>
          <p:cNvPr id="18" name=""/>
          <p:cNvSpPr/>
          <p:nvPr/>
        </p:nvSpPr>
        <p:spPr>
          <a:xfrm>
            <a:off x="723960" y="3830760"/>
            <a:ext cx="7686720" cy="2571480"/>
          </a:xfrm>
          <a:prstGeom prst="rect">
            <a:avLst/>
          </a:prstGeom>
          <a:noFill/>
          <a:ln w="0">
            <a:noFill/>
          </a:ln>
        </p:spPr>
        <p:style>
          <a:lnRef idx="0"/>
          <a:fillRef idx="0"/>
          <a:effectRef idx="0"/>
          <a:fontRef idx="minor"/>
        </p:style>
        <p:txBody>
          <a:bodyPr lIns="90000" rIns="90000" tIns="46800" bIns="46800" anchor="t">
            <a:normAutofit/>
          </a:bodyPr>
          <a:p>
            <a:pPr marL="285840" indent="-285840">
              <a:lnSpc>
                <a:spcPct val="105000"/>
              </a:lnSpc>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Digital Divide Access to Technology Act of 2000 (House)</a:t>
            </a:r>
            <a:endParaRPr b="0" lang="en-US" sz="14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Legislation introduced in the House of Representatives to allow employers to offer free or subsidized Internet devices and connectivity to employees with a positive tax treatment to employees.</a:t>
            </a:r>
            <a:endParaRPr b="0" lang="en-US" sz="9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The bill allows employers to provide employees as a tax-free benefit like health insurance or pensions a total of $1,260 or $35 per month over three years for computer, software, and peripheral equipment, such as a monitor and printer, according to the description.</a:t>
            </a:r>
            <a:endParaRPr b="0" lang="en-US" sz="9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The bill also provides that internet access charges paid by the company on behalf of the employee are not taxable to employees</a:t>
            </a:r>
            <a:endParaRPr b="0" lang="en-US" sz="9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To participate in the program, the employer would be required to cover “substantially all employees of the company who live and work in the United States…. everyone from the janitor, factory workers, flight attendants and salesmen,” according to Congressman Weller’s description.</a:t>
            </a:r>
            <a:endParaRPr b="0" lang="en-US" sz="9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285840" indent="-285840">
              <a:lnSpc>
                <a:spcPct val="105000"/>
              </a:lnSpc>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Bridging the Digital Divide Act of 2000 (Senate)</a:t>
            </a:r>
            <a:endParaRPr b="0" lang="en-US" sz="14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Senate proposed legislation is even more flexible for employers with no dollar limitation on computer benefit and no time limit on how often computer upgrades may occur</a:t>
            </a:r>
            <a:endParaRPr b="0" lang="en-US" sz="10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New tax law, if approved, would apply to tax years beginning 2001 tax year</a:t>
            </a:r>
            <a:endParaRPr b="0" lang="en-US" sz="1000" strike="noStrike" u="none">
              <a:solidFill>
                <a:srgbClr val="000000"/>
              </a:solidFill>
              <a:effectLst/>
              <a:uFillTx/>
              <a:latin typeface="Times New Roman"/>
            </a:endParaRPr>
          </a:p>
        </p:txBody>
      </p:sp>
      <p:sp>
        <p:nvSpPr>
          <p:cNvPr id="19" name=""/>
          <p:cNvSpPr/>
          <p:nvPr/>
        </p:nvSpPr>
        <p:spPr>
          <a:xfrm>
            <a:off x="685800" y="3211560"/>
            <a:ext cx="2523960" cy="44748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Political Climate</a:t>
            </a:r>
            <a:endParaRPr b="0" lang="en-US" sz="2000" strike="noStrike" u="none">
              <a:solidFill>
                <a:srgbClr val="000000"/>
              </a:solidFill>
              <a:effectLst/>
              <a:uFillTx/>
              <a:latin typeface="Times New Roman"/>
            </a:endParaRPr>
          </a:p>
        </p:txBody>
      </p:sp>
      <p:sp>
        <p:nvSpPr>
          <p:cNvPr id="20" name=""/>
          <p:cNvSpPr/>
          <p:nvPr/>
        </p:nvSpPr>
        <p:spPr>
          <a:xfrm>
            <a:off x="685800" y="271440"/>
            <a:ext cx="2523960" cy="44784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Purpose</a:t>
            </a:r>
            <a:endParaRPr b="0" lang="en-US" sz="2000" strike="noStrike" u="none">
              <a:solidFill>
                <a:srgbClr val="000000"/>
              </a:solidFill>
              <a:effectLst/>
              <a:uFillTx/>
              <a:latin typeface="Times New Roman"/>
            </a:endParaRPr>
          </a:p>
        </p:txBody>
      </p:sp>
      <p:sp>
        <p:nvSpPr>
          <p:cNvPr id="3" name="PlaceHolder 2"/>
          <p:cNvSpPr>
            <a:spLocks noGrp="1"/>
          </p:cNvSpPr>
          <p:nvPr>
            <p:ph type="ftr" idx="2"/>
          </p:nvPr>
        </p:nvSpPr>
        <p:spPr/>
        <p:txBody>
          <a:bodyPr/>
          <a:p>
            <a:r>
              <a:t>Confidential &amp; Proprietary</a:t>
            </a:r>
          </a:p>
        </p:txBody>
      </p:sp>
      <p:sp>
        <p:nvSpPr>
          <p:cNvPr id="4" name="PlaceHolder 3"/>
          <p:cNvSpPr>
            <a:spLocks noGrp="1"/>
          </p:cNvSpPr>
          <p:nvPr>
            <p:ph type="sldNum" idx="3"/>
          </p:nvPr>
        </p:nvSpPr>
        <p:spPr/>
        <p:txBody>
          <a:bodyPr/>
          <a:p>
            <a:fld id="{B82A3123-B50C-49EA-8F10-033DFCAD09F9}" type="slidenum">
              <a:t>2</a:t>
            </a:fld>
          </a:p>
        </p:txBody>
      </p:sp>
      <p:sp>
        <p:nvSpPr>
          <p:cNvPr id="5" name="PlaceHolder 4"/>
          <p:cNvSpPr>
            <a:spLocks noGrp="1"/>
          </p:cNvSpPr>
          <p:nvPr>
            <p:ph type="dt" idx="1"/>
          </p:nvPr>
        </p:nvSpPr>
        <p:spPr/>
        <p:txBody>
          <a:bodyPr/>
          <a:p>
            <a:fld id="{7E6AB27B-A146-4AC7-8B62-0B631A061302}" type="datetime8">
              <a:rPr lang="en-US"/>
              <a:t>09/27/25 01:14 AM</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 name="most%20innovative%205-yrs%20copy" descr=""/>
          <p:cNvPicPr/>
          <p:nvPr/>
        </p:nvPicPr>
        <p:blipFill>
          <a:blip r:embed="rId1"/>
          <a:stretch/>
        </p:blipFill>
        <p:spPr>
          <a:xfrm>
            <a:off x="1200240" y="3851280"/>
            <a:ext cx="1776240" cy="2506680"/>
          </a:xfrm>
          <a:prstGeom prst="rect">
            <a:avLst/>
          </a:prstGeom>
          <a:noFill/>
          <a:ln w="0">
            <a:noFill/>
          </a:ln>
        </p:spPr>
      </p:pic>
      <p:sp>
        <p:nvSpPr>
          <p:cNvPr id="22" name=""/>
          <p:cNvSpPr/>
          <p:nvPr/>
        </p:nvSpPr>
        <p:spPr>
          <a:xfrm>
            <a:off x="6033960" y="741240"/>
            <a:ext cx="1683000" cy="1683000"/>
          </a:xfrm>
          <a:prstGeom prst="ellipse">
            <a:avLst/>
          </a:prstGeom>
          <a:gradFill rotWithShape="0">
            <a:gsLst>
              <a:gs pos="0">
                <a:srgbClr val="ff9933"/>
              </a:gs>
              <a:gs pos="100000">
                <a:srgbClr val="fefefe"/>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3" name=""/>
          <p:cNvSpPr/>
          <p:nvPr/>
        </p:nvSpPr>
        <p:spPr>
          <a:xfrm>
            <a:off x="6033960" y="3174840"/>
            <a:ext cx="1683000" cy="1683000"/>
          </a:xfrm>
          <a:prstGeom prst="ellipse">
            <a:avLst/>
          </a:prstGeom>
          <a:gradFill rotWithShape="0">
            <a:gsLst>
              <a:gs pos="0">
                <a:srgbClr val="ff0000"/>
              </a:gs>
              <a:gs pos="100000">
                <a:srgbClr val="fefefe"/>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4" name=""/>
          <p:cNvSpPr/>
          <p:nvPr/>
        </p:nvSpPr>
        <p:spPr>
          <a:xfrm rot="16200000">
            <a:off x="4822920" y="1960560"/>
            <a:ext cx="1682640" cy="1682640"/>
          </a:xfrm>
          <a:prstGeom prst="ellipse">
            <a:avLst/>
          </a:prstGeom>
          <a:gradFill rotWithShape="0">
            <a:gsLst>
              <a:gs pos="0">
                <a:srgbClr val="008000"/>
              </a:gs>
              <a:gs pos="100000">
                <a:srgbClr val="fefefe"/>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5" name=""/>
          <p:cNvSpPr/>
          <p:nvPr/>
        </p:nvSpPr>
        <p:spPr>
          <a:xfrm rot="16200000">
            <a:off x="7230960" y="1960200"/>
            <a:ext cx="1682640" cy="1683000"/>
          </a:xfrm>
          <a:prstGeom prst="ellipse">
            <a:avLst/>
          </a:prstGeom>
          <a:gradFill rotWithShape="0">
            <a:gsLst>
              <a:gs pos="0">
                <a:srgbClr val="3333cc"/>
              </a:gs>
              <a:gs pos="100000">
                <a:srgbClr val="fefefe"/>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 name=""/>
          <p:cNvSpPr/>
          <p:nvPr/>
        </p:nvSpPr>
        <p:spPr>
          <a:xfrm>
            <a:off x="7802640" y="2679840"/>
            <a:ext cx="5392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Portal</a:t>
            </a:r>
            <a:endParaRPr b="0" lang="en-US" sz="1000" strike="noStrike" u="none">
              <a:solidFill>
                <a:srgbClr val="000000"/>
              </a:solidFill>
              <a:effectLst/>
              <a:uFillTx/>
              <a:latin typeface="Times New Roman"/>
            </a:endParaRPr>
          </a:p>
        </p:txBody>
      </p:sp>
      <p:sp>
        <p:nvSpPr>
          <p:cNvPr id="27" name=""/>
          <p:cNvSpPr/>
          <p:nvPr/>
        </p:nvSpPr>
        <p:spPr>
          <a:xfrm>
            <a:off x="5190120" y="2679840"/>
            <a:ext cx="9399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Connectivity</a:t>
            </a:r>
            <a:endParaRPr b="0" lang="en-US" sz="1000" strike="noStrike" u="none">
              <a:solidFill>
                <a:srgbClr val="000000"/>
              </a:solidFill>
              <a:effectLst/>
              <a:uFillTx/>
              <a:latin typeface="Times New Roman"/>
            </a:endParaRPr>
          </a:p>
        </p:txBody>
      </p:sp>
      <p:sp>
        <p:nvSpPr>
          <p:cNvPr id="28" name=""/>
          <p:cNvSpPr/>
          <p:nvPr/>
        </p:nvSpPr>
        <p:spPr>
          <a:xfrm>
            <a:off x="6552360" y="1376280"/>
            <a:ext cx="644400" cy="3992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Internet</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Device</a:t>
            </a:r>
            <a:endParaRPr b="0" lang="en-US" sz="1000" strike="noStrike" u="none">
              <a:solidFill>
                <a:srgbClr val="000000"/>
              </a:solidFill>
              <a:effectLst/>
              <a:uFillTx/>
              <a:latin typeface="Times New Roman"/>
            </a:endParaRPr>
          </a:p>
        </p:txBody>
      </p:sp>
      <p:sp>
        <p:nvSpPr>
          <p:cNvPr id="29" name=""/>
          <p:cNvSpPr/>
          <p:nvPr/>
        </p:nvSpPr>
        <p:spPr>
          <a:xfrm>
            <a:off x="6541920" y="3894120"/>
            <a:ext cx="6656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Support</a:t>
            </a:r>
            <a:endParaRPr b="0" lang="en-US" sz="1000" strike="noStrike" u="none">
              <a:solidFill>
                <a:srgbClr val="000000"/>
              </a:solidFill>
              <a:effectLst/>
              <a:uFillTx/>
              <a:latin typeface="Times New Roman"/>
            </a:endParaRPr>
          </a:p>
        </p:txBody>
      </p:sp>
      <p:grpSp>
        <p:nvGrpSpPr>
          <p:cNvPr id="30" name=""/>
          <p:cNvGrpSpPr/>
          <p:nvPr/>
        </p:nvGrpSpPr>
        <p:grpSpPr>
          <a:xfrm>
            <a:off x="6505560" y="2432160"/>
            <a:ext cx="739800" cy="739440"/>
            <a:chOff x="6505560" y="2432160"/>
            <a:chExt cx="739800" cy="739440"/>
          </a:xfrm>
        </p:grpSpPr>
        <p:grpSp>
          <p:nvGrpSpPr>
            <p:cNvPr id="31" name=""/>
            <p:cNvGrpSpPr/>
            <p:nvPr/>
          </p:nvGrpSpPr>
          <p:grpSpPr>
            <a:xfrm>
              <a:off x="6505560" y="2705400"/>
              <a:ext cx="739800" cy="466200"/>
              <a:chOff x="6505560" y="2705400"/>
              <a:chExt cx="739800" cy="466200"/>
            </a:xfrm>
          </p:grpSpPr>
          <p:sp>
            <p:nvSpPr>
              <p:cNvPr id="32" name=""/>
              <p:cNvSpPr/>
              <p:nvPr/>
            </p:nvSpPr>
            <p:spPr>
              <a:xfrm>
                <a:off x="6505560" y="2707200"/>
                <a:ext cx="148320" cy="14760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 name=""/>
              <p:cNvSpPr/>
              <p:nvPr/>
            </p:nvSpPr>
            <p:spPr>
              <a:xfrm>
                <a:off x="6577560" y="2779200"/>
                <a:ext cx="157320" cy="15732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 name=""/>
              <p:cNvSpPr/>
              <p:nvPr/>
            </p:nvSpPr>
            <p:spPr>
              <a:xfrm>
                <a:off x="6814080" y="3015360"/>
                <a:ext cx="156960" cy="15624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 name=""/>
              <p:cNvSpPr/>
              <p:nvPr/>
            </p:nvSpPr>
            <p:spPr>
              <a:xfrm>
                <a:off x="6752880" y="2952000"/>
                <a:ext cx="6840" cy="23760"/>
              </a:xfrm>
              <a:custGeom>
                <a:avLst/>
                <a:gdLst/>
                <a:ahLst/>
                <a:rect l="l" t="t" r="r" b="b"/>
                <a:pathLst>
                  <a:path w="17" h="57">
                    <a:moveTo>
                      <a:pt x="0" y="0"/>
                    </a:moveTo>
                    <a:lnTo>
                      <a:pt x="0" y="56"/>
                    </a:lnTo>
                    <a:lnTo>
                      <a:pt x="2" y="53"/>
                    </a:lnTo>
                    <a:lnTo>
                      <a:pt x="16" y="33"/>
                    </a:lnTo>
                    <a:lnTo>
                      <a:pt x="13" y="14"/>
                    </a:lnTo>
                    <a:lnTo>
                      <a:pt x="0" y="0"/>
                    </a:lnTo>
                  </a:path>
                </a:pathLst>
              </a:custGeom>
              <a:solidFill>
                <a:srgbClr val="1c77ff"/>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6" name=""/>
              <p:cNvSpPr/>
              <p:nvPr/>
            </p:nvSpPr>
            <p:spPr>
              <a:xfrm>
                <a:off x="6752880" y="2861640"/>
                <a:ext cx="47880" cy="9396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 name=""/>
              <p:cNvSpPr/>
              <p:nvPr/>
            </p:nvSpPr>
            <p:spPr>
              <a:xfrm>
                <a:off x="6660000" y="2864160"/>
                <a:ext cx="92880" cy="15264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 name=""/>
              <p:cNvSpPr/>
              <p:nvPr/>
            </p:nvSpPr>
            <p:spPr>
              <a:xfrm>
                <a:off x="6813360" y="2952000"/>
                <a:ext cx="63000" cy="118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 name=""/>
              <p:cNvSpPr/>
              <p:nvPr/>
            </p:nvSpPr>
            <p:spPr>
              <a:xfrm>
                <a:off x="6751080" y="2958840"/>
                <a:ext cx="62640" cy="11844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 name=""/>
              <p:cNvSpPr/>
              <p:nvPr/>
            </p:nvSpPr>
            <p:spPr>
              <a:xfrm>
                <a:off x="6950880" y="2705400"/>
                <a:ext cx="294480" cy="37224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41" name=""/>
            <p:cNvSpPr/>
            <p:nvPr/>
          </p:nvSpPr>
          <p:spPr>
            <a:xfrm>
              <a:off x="6600600" y="2432160"/>
              <a:ext cx="372240" cy="37188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001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 name=""/>
            <p:cNvSpPr/>
            <p:nvPr/>
          </p:nvSpPr>
          <p:spPr>
            <a:xfrm>
              <a:off x="6817320" y="2568600"/>
              <a:ext cx="292680" cy="37224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33cc3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43" name=""/>
          <p:cNvSpPr/>
          <p:nvPr/>
        </p:nvSpPr>
        <p:spPr>
          <a:xfrm>
            <a:off x="5329440" y="403200"/>
            <a:ext cx="312084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3 Year Value Program Offering</a:t>
            </a:r>
            <a:endParaRPr b="0" lang="en-US" sz="1600" strike="noStrike" u="none">
              <a:solidFill>
                <a:srgbClr val="000000"/>
              </a:solidFill>
              <a:effectLst/>
              <a:uFillTx/>
              <a:latin typeface="Times New Roman"/>
            </a:endParaRPr>
          </a:p>
        </p:txBody>
      </p:sp>
      <p:sp>
        <p:nvSpPr>
          <p:cNvPr id="44" name=""/>
          <p:cNvSpPr/>
          <p:nvPr/>
        </p:nvSpPr>
        <p:spPr>
          <a:xfrm>
            <a:off x="5312160" y="3270240"/>
            <a:ext cx="567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$1,440</a:t>
            </a:r>
            <a:endParaRPr b="0" lang="en-US" sz="1000" strike="noStrike" u="none">
              <a:solidFill>
                <a:srgbClr val="000000"/>
              </a:solidFill>
              <a:effectLst/>
              <a:uFillTx/>
              <a:latin typeface="Times New Roman"/>
            </a:endParaRPr>
          </a:p>
        </p:txBody>
      </p:sp>
      <p:sp>
        <p:nvSpPr>
          <p:cNvPr id="45" name=""/>
          <p:cNvSpPr/>
          <p:nvPr/>
        </p:nvSpPr>
        <p:spPr>
          <a:xfrm>
            <a:off x="6591600" y="1965240"/>
            <a:ext cx="567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$1,260</a:t>
            </a:r>
            <a:endParaRPr b="0" lang="en-US" sz="1000" strike="noStrike" u="none">
              <a:solidFill>
                <a:srgbClr val="000000"/>
              </a:solidFill>
              <a:effectLst/>
              <a:uFillTx/>
              <a:latin typeface="Times New Roman"/>
            </a:endParaRPr>
          </a:p>
        </p:txBody>
      </p:sp>
      <p:sp>
        <p:nvSpPr>
          <p:cNvPr id="46" name=""/>
          <p:cNvSpPr/>
          <p:nvPr/>
        </p:nvSpPr>
        <p:spPr>
          <a:xfrm>
            <a:off x="5191200" y="4829040"/>
            <a:ext cx="3335400" cy="1600200"/>
          </a:xfrm>
          <a:prstGeom prst="rect">
            <a:avLst/>
          </a:prstGeom>
          <a:noFill/>
          <a:ln w="0">
            <a:noFill/>
          </a:ln>
        </p:spPr>
        <p:style>
          <a:lnRef idx="0"/>
          <a:fillRef idx="0"/>
          <a:effectRef idx="0"/>
          <a:fontRef idx="minor"/>
        </p:style>
        <p:txBody>
          <a:bodyPr lIns="90000" rIns="90000" tIns="46800" bIns="4680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Over a three year period, Enron will provide “ENhome $” in the amount up to $2,700 ($1,260 cost of hardware, $1,440 cost of connectivity) to each employee to lease/purchase hardware, internet service, employee centric portal and technical support.</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Any equipment or service rendered above the value of the “ENhome $”  will be out-of-pocket costs to employees. This allows employees to upgrade as necessary.</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If proposed tax legislation doesn’t pass, employees could be taxed for the value of this benefit.</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47" name=""/>
          <p:cNvSpPr/>
          <p:nvPr/>
        </p:nvSpPr>
        <p:spPr>
          <a:xfrm>
            <a:off x="414360" y="843120"/>
            <a:ext cx="4067280" cy="55720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30000"/>
              </a:lnSpc>
              <a:spcBef>
                <a:spcPts val="26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Company offers broadband connectivity where available</a:t>
            </a:r>
            <a:endParaRPr b="0" lang="en-US" sz="1400" strike="noStrike" u="none">
              <a:solidFill>
                <a:srgbClr val="000000"/>
              </a:solidFill>
              <a:effectLst/>
              <a:uFillTx/>
              <a:latin typeface="Times New Roman"/>
            </a:endParaRPr>
          </a:p>
          <a:p>
            <a:pPr marL="343080" indent="-343080">
              <a:lnSpc>
                <a:spcPct val="130000"/>
              </a:lnSpc>
              <a:spcBef>
                <a:spcPts val="26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30000"/>
              </a:lnSpc>
              <a:spcBef>
                <a:spcPts val="26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Base hardware offerings exceed Intel, Ford, American and Delta</a:t>
            </a:r>
            <a:endParaRPr b="0" lang="en-US" sz="1400" strike="noStrike" u="none">
              <a:solidFill>
                <a:srgbClr val="000000"/>
              </a:solidFill>
              <a:effectLst/>
              <a:uFillTx/>
              <a:latin typeface="Times New Roman"/>
            </a:endParaRPr>
          </a:p>
          <a:p>
            <a:pPr marL="343080" indent="-343080">
              <a:lnSpc>
                <a:spcPct val="130000"/>
              </a:lnSpc>
              <a:spcBef>
                <a:spcPts val="26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30000"/>
              </a:lnSpc>
              <a:spcBef>
                <a:spcPts val="26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48" name=""/>
          <p:cNvSpPr/>
          <p:nvPr/>
        </p:nvSpPr>
        <p:spPr>
          <a:xfrm>
            <a:off x="398520" y="403200"/>
            <a:ext cx="410040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How Enron’s Program Surpasses Others</a:t>
            </a:r>
            <a:endParaRPr b="0" lang="en-US" sz="1600" strike="noStrike" u="none">
              <a:solidFill>
                <a:srgbClr val="000000"/>
              </a:solidFill>
              <a:effectLst/>
              <a:uFillTx/>
              <a:latin typeface="Times New Roman"/>
            </a:endParaRPr>
          </a:p>
        </p:txBody>
      </p:sp>
      <p:sp>
        <p:nvSpPr>
          <p:cNvPr id="49" name=""/>
          <p:cNvSpPr/>
          <p:nvPr/>
        </p:nvSpPr>
        <p:spPr>
          <a:xfrm>
            <a:off x="390600" y="765000"/>
            <a:ext cx="4102200" cy="74880"/>
          </a:xfrm>
          <a:prstGeom prst="rect">
            <a:avLst/>
          </a:prstGeom>
          <a:gradFill rotWithShape="0">
            <a:gsLst>
              <a:gs pos="0">
                <a:srgbClr val="000000"/>
              </a:gs>
              <a:gs pos="100000">
                <a:srgbClr val="fefefe"/>
              </a:gs>
            </a:gsLst>
            <a:lin ang="54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0" name=""/>
          <p:cNvSpPr/>
          <p:nvPr/>
        </p:nvSpPr>
        <p:spPr>
          <a:xfrm>
            <a:off x="4861080" y="765000"/>
            <a:ext cx="4101840" cy="74880"/>
          </a:xfrm>
          <a:prstGeom prst="rect">
            <a:avLst/>
          </a:prstGeom>
          <a:gradFill rotWithShape="0">
            <a:gsLst>
              <a:gs pos="0">
                <a:srgbClr val="000000"/>
              </a:gs>
              <a:gs pos="100000">
                <a:srgbClr val="fefefe"/>
              </a:gs>
            </a:gsLst>
            <a:lin ang="54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pic>
        <p:nvPicPr>
          <p:cNvPr id="51" name="Fortune" descr=""/>
          <p:cNvPicPr/>
          <p:nvPr/>
        </p:nvPicPr>
        <p:blipFill>
          <a:blip r:embed="rId2"/>
          <a:stretch/>
        </p:blipFill>
        <p:spPr>
          <a:xfrm>
            <a:off x="1504800" y="2568600"/>
            <a:ext cx="1285920" cy="998640"/>
          </a:xfrm>
          <a:prstGeom prst="rect">
            <a:avLst/>
          </a:prstGeom>
          <a:noFill/>
          <a:ln w="0">
            <a:noFill/>
          </a:ln>
        </p:spPr>
      </p:pic>
      <p:sp>
        <p:nvSpPr>
          <p:cNvPr id="2" name="PlaceHolder 1"/>
          <p:cNvSpPr>
            <a:spLocks noGrp="1"/>
          </p:cNvSpPr>
          <p:nvPr>
            <p:ph type="ftr" idx="2"/>
          </p:nvPr>
        </p:nvSpPr>
        <p:spPr/>
        <p:txBody>
          <a:bodyPr/>
          <a:p>
            <a:r>
              <a:t>Confidential &amp; Proprietary</a:t>
            </a:r>
          </a:p>
        </p:txBody>
      </p:sp>
      <p:sp>
        <p:nvSpPr>
          <p:cNvPr id="3" name="PlaceHolder 2"/>
          <p:cNvSpPr>
            <a:spLocks noGrp="1"/>
          </p:cNvSpPr>
          <p:nvPr>
            <p:ph type="sldNum" idx="3"/>
          </p:nvPr>
        </p:nvSpPr>
        <p:spPr/>
        <p:txBody>
          <a:bodyPr/>
          <a:p>
            <a:fld id="{794E94B3-B909-4A0D-97EA-3079FEF7481A}" type="slidenum">
              <a:t>3</a:t>
            </a:fld>
          </a:p>
        </p:txBody>
      </p:sp>
      <p:sp>
        <p:nvSpPr>
          <p:cNvPr id="4" name="PlaceHolder 3"/>
          <p:cNvSpPr>
            <a:spLocks noGrp="1"/>
          </p:cNvSpPr>
          <p:nvPr>
            <p:ph type="dt" idx="1"/>
          </p:nvPr>
        </p:nvSpPr>
        <p:spPr/>
        <p:txBody>
          <a:bodyPr/>
          <a:p>
            <a:fld id="{F2EA3312-63B3-4443-97E0-037544143781}" type="datetime8">
              <a:rPr lang="en-US"/>
              <a:t>09/27/25 01:14 AM</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Program Offerings</a:t>
            </a:r>
            <a:endParaRPr b="1" lang="en-US" sz="2400" strike="noStrike" u="none">
              <a:solidFill>
                <a:srgbClr val="000000"/>
              </a:solidFill>
              <a:effectLst/>
              <a:uFillTx/>
              <a:latin typeface="Arial"/>
            </a:endParaRPr>
          </a:p>
        </p:txBody>
      </p:sp>
      <p:sp>
        <p:nvSpPr>
          <p:cNvPr id="53" name="PlaceHolder 2"/>
          <p:cNvSpPr>
            <a:spLocks noGrp="1"/>
          </p:cNvSpPr>
          <p:nvPr>
            <p:ph/>
          </p:nvPr>
        </p:nvSpPr>
        <p:spPr>
          <a:xfrm>
            <a:off x="1018800" y="1036800"/>
            <a:ext cx="3886200" cy="5572080"/>
          </a:xfrm>
          <a:prstGeom prst="rect">
            <a:avLst/>
          </a:prstGeom>
          <a:noFill/>
          <a:ln w="0">
            <a:noFill/>
          </a:ln>
        </p:spPr>
        <p:txBody>
          <a:bodyPr lIns="90000" rIns="90000" tIns="46800" bIns="46800" anchor="t">
            <a:normAutofit/>
          </a:bodyPr>
          <a:p>
            <a:pPr marL="114480" indent="-114480">
              <a:spcBef>
                <a:spcPts val="1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Connectivity</a:t>
            </a:r>
            <a:endParaRPr b="1" lang="en-US" sz="14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DSL (preferred)</a:t>
            </a:r>
            <a:endParaRPr b="1" lang="en-US" sz="12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Cable</a:t>
            </a:r>
            <a:endParaRPr b="1" lang="en-US" sz="12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56K</a:t>
            </a:r>
            <a:endParaRPr b="1" lang="en-US" sz="1200" strike="noStrike" u="none">
              <a:solidFill>
                <a:srgbClr val="000000"/>
              </a:solidFill>
              <a:effectLst/>
              <a:uFillTx/>
              <a:latin typeface="Arial"/>
            </a:endParaRPr>
          </a:p>
          <a:p>
            <a:pPr marL="114480" indent="0">
              <a:spcBef>
                <a:spcPts val="17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114480" indent="-114480">
              <a:spcBef>
                <a:spcPts val="1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Employee Centric Portal</a:t>
            </a:r>
            <a:endParaRPr b="1" lang="en-US" sz="14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Employee communications</a:t>
            </a:r>
            <a:endParaRPr b="1" lang="en-US" sz="12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E-Learning Portal</a:t>
            </a:r>
            <a:endParaRPr b="1" lang="en-US" sz="12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Benefits Election</a:t>
            </a:r>
            <a:endParaRPr b="1" lang="en-US" sz="12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Financial Planning tools</a:t>
            </a:r>
            <a:endParaRPr b="1" lang="en-US" sz="12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Work Life communications</a:t>
            </a:r>
            <a:endParaRPr b="1" lang="en-US" sz="12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Employee Self-service tools</a:t>
            </a:r>
            <a:endParaRPr b="1" lang="en-US" sz="12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Career Opportunities</a:t>
            </a:r>
            <a:endParaRPr b="1" lang="en-US" sz="1200" strike="noStrike" u="none">
              <a:solidFill>
                <a:srgbClr val="000000"/>
              </a:solidFill>
              <a:effectLst/>
              <a:uFillTx/>
              <a:latin typeface="Arial"/>
            </a:endParaRPr>
          </a:p>
          <a:p>
            <a:pPr marL="114480" indent="0">
              <a:spcBef>
                <a:spcPts val="17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114480" indent="-114480">
              <a:spcBef>
                <a:spcPts val="1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Internet Device</a:t>
            </a:r>
            <a:endParaRPr b="1" lang="en-US" sz="14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Model (Desktop)</a:t>
            </a:r>
            <a:endParaRPr b="1" lang="en-US" sz="1200" strike="noStrike" u="none">
              <a:solidFill>
                <a:srgbClr val="000000"/>
              </a:solidFill>
              <a:effectLst/>
              <a:uFillTx/>
              <a:latin typeface="Arial"/>
            </a:endParaRPr>
          </a:p>
          <a:p>
            <a:pPr lvl="2" marL="685800" indent="-114120">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Pentium III 600+MGHz  Processor</a:t>
            </a:r>
            <a:endParaRPr b="1" lang="en-US" sz="1200" strike="noStrike" u="none">
              <a:solidFill>
                <a:srgbClr val="000000"/>
              </a:solidFill>
              <a:effectLst/>
              <a:uFillTx/>
              <a:latin typeface="Arial"/>
            </a:endParaRPr>
          </a:p>
          <a:p>
            <a:pPr lvl="2" marL="685800" indent="-114120">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128 RAM</a:t>
            </a:r>
            <a:endParaRPr b="1" lang="en-US" sz="1200" strike="noStrike" u="none">
              <a:solidFill>
                <a:srgbClr val="000000"/>
              </a:solidFill>
              <a:effectLst/>
              <a:uFillTx/>
              <a:latin typeface="Arial"/>
            </a:endParaRPr>
          </a:p>
          <a:p>
            <a:pPr lvl="2" marL="685800" indent="-114120">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10 GB Hard Drive</a:t>
            </a:r>
            <a:endParaRPr b="1" lang="en-US" sz="1200" strike="noStrike" u="none">
              <a:solidFill>
                <a:srgbClr val="000000"/>
              </a:solidFill>
              <a:effectLst/>
              <a:uFillTx/>
              <a:latin typeface="Arial"/>
            </a:endParaRPr>
          </a:p>
          <a:p>
            <a:pPr lvl="2" marL="685800" indent="-114120">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17” Monitor</a:t>
            </a:r>
            <a:endParaRPr b="1" lang="en-US" sz="1200" strike="noStrike" u="none">
              <a:solidFill>
                <a:srgbClr val="000000"/>
              </a:solidFill>
              <a:effectLst/>
              <a:uFillTx/>
              <a:latin typeface="Arial"/>
            </a:endParaRPr>
          </a:p>
          <a:p>
            <a:pPr lvl="2" marL="685800" indent="-114120">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56K Modem</a:t>
            </a:r>
            <a:endParaRPr b="1" lang="en-US" sz="1200" strike="noStrike" u="none">
              <a:solidFill>
                <a:srgbClr val="000000"/>
              </a:solidFill>
              <a:effectLst/>
              <a:uFillTx/>
              <a:latin typeface="Arial"/>
            </a:endParaRPr>
          </a:p>
          <a:p>
            <a:pPr lvl="2" marL="685800" indent="-114120">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CD ROM</a:t>
            </a:r>
            <a:endParaRPr b="1" lang="en-US" sz="1200" strike="noStrike" u="none">
              <a:solidFill>
                <a:srgbClr val="000000"/>
              </a:solidFill>
              <a:effectLst/>
              <a:uFillTx/>
              <a:latin typeface="Arial"/>
            </a:endParaRPr>
          </a:p>
          <a:p>
            <a:pPr lvl="1" marL="457200" indent="-22860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Upgrade options available</a:t>
            </a:r>
            <a:endParaRPr b="1" lang="en-US" sz="1200" strike="noStrike" u="none">
              <a:solidFill>
                <a:srgbClr val="000000"/>
              </a:solidFill>
              <a:effectLst/>
              <a:uFillTx/>
              <a:latin typeface="Arial"/>
            </a:endParaRPr>
          </a:p>
        </p:txBody>
      </p:sp>
      <p:sp>
        <p:nvSpPr>
          <p:cNvPr id="54" name=""/>
          <p:cNvSpPr/>
          <p:nvPr/>
        </p:nvSpPr>
        <p:spPr>
          <a:xfrm>
            <a:off x="5035680" y="1033560"/>
            <a:ext cx="3822480" cy="5572080"/>
          </a:xfrm>
          <a:prstGeom prst="rect">
            <a:avLst/>
          </a:prstGeom>
          <a:noFill/>
          <a:ln w="0">
            <a:noFill/>
          </a:ln>
        </p:spPr>
        <p:style>
          <a:lnRef idx="0"/>
          <a:fillRef idx="0"/>
          <a:effectRef idx="0"/>
          <a:fontRef idx="minor"/>
        </p:style>
        <p:txBody>
          <a:bodyPr lIns="90000" rIns="90000" tIns="46800" bIns="46800" anchor="t">
            <a:normAutofit/>
          </a:bodyPr>
          <a:p>
            <a:pPr marL="114480" indent="-114480">
              <a:lnSpc>
                <a:spcPct val="100000"/>
              </a:lnSpc>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Support</a:t>
            </a:r>
            <a:endParaRPr b="0" lang="en-US" sz="1400" strike="noStrike" u="none">
              <a:solidFill>
                <a:srgbClr val="000000"/>
              </a:solidFill>
              <a:effectLst/>
              <a:uFillTx/>
              <a:latin typeface="Times New Roman"/>
            </a:endParaRPr>
          </a:p>
          <a:p>
            <a:pPr lvl="1" marL="457200" indent="-22860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Consolidated technical support provided to employees</a:t>
            </a:r>
            <a:endParaRPr b="0" lang="en-US" sz="1200" strike="noStrike" u="none">
              <a:solidFill>
                <a:srgbClr val="000000"/>
              </a:solidFill>
              <a:effectLst/>
              <a:uFillTx/>
              <a:latin typeface="Times New Roman"/>
            </a:endParaRPr>
          </a:p>
          <a:p>
            <a:pPr lvl="1" marL="457200" indent="-22860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114480" indent="-114480">
              <a:lnSpc>
                <a:spcPct val="100000"/>
              </a:lnSpc>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Enron Security</a:t>
            </a:r>
            <a:endParaRPr b="0" lang="en-US" sz="1400" strike="noStrike" u="none">
              <a:solidFill>
                <a:srgbClr val="000000"/>
              </a:solidFill>
              <a:effectLst/>
              <a:uFillTx/>
              <a:latin typeface="Times New Roman"/>
            </a:endParaRPr>
          </a:p>
          <a:p>
            <a:pPr lvl="1" marL="457200" indent="-22860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will not monitor internet usage if outside of firewall</a:t>
            </a:r>
            <a:endParaRPr b="0" lang="en-US" sz="1200" strike="noStrike" u="none">
              <a:solidFill>
                <a:srgbClr val="000000"/>
              </a:solidFill>
              <a:effectLst/>
              <a:uFillTx/>
              <a:latin typeface="Times New Roman"/>
            </a:endParaRPr>
          </a:p>
          <a:p>
            <a:pPr lvl="1" marL="457200" indent="-22860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Security will be considered for entry into Enron domains</a:t>
            </a:r>
            <a:endParaRPr b="0" lang="en-US" sz="1200" strike="noStrike" u="none">
              <a:solidFill>
                <a:srgbClr val="000000"/>
              </a:solidFill>
              <a:effectLst/>
              <a:uFillTx/>
              <a:latin typeface="Times New Roman"/>
            </a:endParaRPr>
          </a:p>
          <a:p>
            <a:pPr lvl="1" marL="457200" indent="-22860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Remove “Enron” from IP address for personal internet usage</a:t>
            </a:r>
            <a:endParaRPr b="0" lang="en-US" sz="1200" strike="noStrike" u="none">
              <a:solidFill>
                <a:srgbClr val="000000"/>
              </a:solidFill>
              <a:effectLst/>
              <a:uFillTx/>
              <a:latin typeface="Times New Roman"/>
            </a:endParaRPr>
          </a:p>
          <a:p>
            <a:pPr marL="114480" indent="-114480">
              <a:lnSpc>
                <a:spcPct val="100000"/>
              </a:lnSpc>
              <a:spcBef>
                <a:spcPts val="1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Pre-loaded Software</a:t>
            </a:r>
            <a:endParaRPr b="0" lang="en-US" sz="1400" strike="noStrike" u="none">
              <a:solidFill>
                <a:srgbClr val="000000"/>
              </a:solidFill>
              <a:effectLst/>
              <a:uFillTx/>
              <a:latin typeface="Times New Roman"/>
            </a:endParaRPr>
          </a:p>
          <a:p>
            <a:pPr lvl="1" marL="457200" indent="-22860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Internet Service Provider</a:t>
            </a:r>
            <a:endParaRPr b="0" lang="en-US" sz="1200" strike="noStrike" u="none">
              <a:solidFill>
                <a:srgbClr val="000000"/>
              </a:solidFill>
              <a:effectLst/>
              <a:uFillTx/>
              <a:latin typeface="Times New Roman"/>
            </a:endParaRPr>
          </a:p>
          <a:p>
            <a:pPr lvl="1" marL="457200" indent="-22860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Windows 2000</a:t>
            </a:r>
            <a:endParaRPr b="0" lang="en-US" sz="1200" strike="noStrike" u="none">
              <a:solidFill>
                <a:srgbClr val="000000"/>
              </a:solidFill>
              <a:effectLst/>
              <a:uFillTx/>
              <a:latin typeface="Times New Roman"/>
            </a:endParaRPr>
          </a:p>
          <a:p>
            <a:pPr lvl="2" marL="685800" indent="-114120">
              <a:lnSpc>
                <a:spcPct val="100000"/>
              </a:lnSpc>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Small Business Edition (Microsoft Word, Excel, Outlook, Publisher and small business tools</a:t>
            </a:r>
            <a:endParaRPr b="0" lang="en-US" sz="1200" strike="noStrike" u="none">
              <a:solidFill>
                <a:srgbClr val="000000"/>
              </a:solidFill>
              <a:effectLst/>
              <a:uFillTx/>
              <a:latin typeface="Times New Roman"/>
            </a:endParaRPr>
          </a:p>
          <a:p>
            <a:pPr lvl="1" marL="457200" indent="-22860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114480" indent="-114480">
              <a:lnSpc>
                <a:spcPct val="100000"/>
              </a:lnSpc>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Company Subsidy</a:t>
            </a:r>
            <a:endParaRPr b="0" lang="en-US" sz="1400" strike="noStrike" u="none">
              <a:solidFill>
                <a:srgbClr val="000000"/>
              </a:solidFill>
              <a:effectLst/>
              <a:uFillTx/>
              <a:latin typeface="Times New Roman"/>
            </a:endParaRPr>
          </a:p>
          <a:p>
            <a:pPr lvl="1" marL="457200" indent="-22860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Company subsidy is intended to be used only for the ENhome program and may not be transferred or exchanged for cash or other benefits.</a:t>
            </a:r>
            <a:endParaRPr b="0" lang="en-US" sz="1200" strike="noStrike" u="none">
              <a:solidFill>
                <a:srgbClr val="000000"/>
              </a:solidFill>
              <a:effectLst/>
              <a:uFillTx/>
              <a:latin typeface="Times New Roman"/>
            </a:endParaRPr>
          </a:p>
        </p:txBody>
      </p:sp>
      <p:pic>
        <p:nvPicPr>
          <p:cNvPr id="55" name="Pentium%20Chip" descr=""/>
          <p:cNvPicPr/>
          <p:nvPr/>
        </p:nvPicPr>
        <p:blipFill>
          <a:blip r:embed="rId1"/>
          <a:stretch/>
        </p:blipFill>
        <p:spPr>
          <a:xfrm>
            <a:off x="387360" y="3849840"/>
            <a:ext cx="544680" cy="544320"/>
          </a:xfrm>
          <a:prstGeom prst="rect">
            <a:avLst/>
          </a:prstGeom>
          <a:noFill/>
          <a:ln w="0">
            <a:noFill/>
          </a:ln>
        </p:spPr>
      </p:pic>
      <p:pic>
        <p:nvPicPr>
          <p:cNvPr id="56" name="Modem%2003" descr=""/>
          <p:cNvPicPr/>
          <p:nvPr/>
        </p:nvPicPr>
        <p:blipFill>
          <a:blip r:embed="rId2"/>
          <a:stretch/>
        </p:blipFill>
        <p:spPr>
          <a:xfrm>
            <a:off x="277920" y="1068480"/>
            <a:ext cx="761760" cy="312480"/>
          </a:xfrm>
          <a:prstGeom prst="rect">
            <a:avLst/>
          </a:prstGeom>
          <a:noFill/>
          <a:ln w="0">
            <a:noFill/>
          </a:ln>
        </p:spPr>
      </p:pic>
      <p:pic>
        <p:nvPicPr>
          <p:cNvPr id="57" name="3%20inch%20Disks%202" descr=""/>
          <p:cNvPicPr/>
          <p:nvPr/>
        </p:nvPicPr>
        <p:blipFill>
          <a:blip r:embed="rId3"/>
          <a:stretch/>
        </p:blipFill>
        <p:spPr>
          <a:xfrm>
            <a:off x="4524480" y="3408480"/>
            <a:ext cx="544320" cy="533160"/>
          </a:xfrm>
          <a:prstGeom prst="rect">
            <a:avLst/>
          </a:prstGeom>
          <a:noFill/>
          <a:ln w="0">
            <a:noFill/>
          </a:ln>
        </p:spPr>
      </p:pic>
      <p:pic>
        <p:nvPicPr>
          <p:cNvPr id="58" name="Access%20the%20World" descr=""/>
          <p:cNvPicPr/>
          <p:nvPr/>
        </p:nvPicPr>
        <p:blipFill>
          <a:blip r:embed="rId4"/>
          <a:stretch/>
        </p:blipFill>
        <p:spPr>
          <a:xfrm>
            <a:off x="369720" y="2033640"/>
            <a:ext cx="578160" cy="449280"/>
          </a:xfrm>
          <a:prstGeom prst="rect">
            <a:avLst/>
          </a:prstGeom>
          <a:noFill/>
          <a:ln w="0">
            <a:noFill/>
          </a:ln>
        </p:spPr>
      </p:pic>
      <p:pic>
        <p:nvPicPr>
          <p:cNvPr id="59" name="At%20the%20Computer%2003" descr=""/>
          <p:cNvPicPr/>
          <p:nvPr/>
        </p:nvPicPr>
        <p:blipFill>
          <a:blip r:embed="rId5"/>
          <a:stretch/>
        </p:blipFill>
        <p:spPr>
          <a:xfrm>
            <a:off x="4584600" y="1004760"/>
            <a:ext cx="425520" cy="409680"/>
          </a:xfrm>
          <a:prstGeom prst="rect">
            <a:avLst/>
          </a:prstGeom>
          <a:noFill/>
          <a:ln w="0">
            <a:noFill/>
          </a:ln>
        </p:spPr>
      </p:pic>
      <p:pic>
        <p:nvPicPr>
          <p:cNvPr id="60" name="Police%20Officer%20&amp;%20Whistle" descr=""/>
          <p:cNvPicPr/>
          <p:nvPr/>
        </p:nvPicPr>
        <p:blipFill>
          <a:blip r:embed="rId6"/>
          <a:stretch/>
        </p:blipFill>
        <p:spPr>
          <a:xfrm>
            <a:off x="4608360" y="1684440"/>
            <a:ext cx="378000" cy="635040"/>
          </a:xfrm>
          <a:prstGeom prst="rect">
            <a:avLst/>
          </a:prstGeom>
          <a:noFill/>
          <a:ln w="0">
            <a:noFill/>
          </a:ln>
        </p:spPr>
      </p:pic>
      <p:pic>
        <p:nvPicPr>
          <p:cNvPr id="61" name="Money%20Bags%201" descr=""/>
          <p:cNvPicPr/>
          <p:nvPr/>
        </p:nvPicPr>
        <p:blipFill>
          <a:blip r:embed="rId7"/>
          <a:stretch/>
        </p:blipFill>
        <p:spPr>
          <a:xfrm>
            <a:off x="4597560" y="4689360"/>
            <a:ext cx="485640" cy="534960"/>
          </a:xfrm>
          <a:prstGeom prst="rect">
            <a:avLst/>
          </a:prstGeom>
          <a:noFill/>
          <a:ln w="0">
            <a:noFill/>
          </a:ln>
        </p:spPr>
      </p:pic>
      <p:sp>
        <p:nvSpPr>
          <p:cNvPr id="4" name="PlaceHolder 3"/>
          <p:cNvSpPr>
            <a:spLocks noGrp="1"/>
          </p:cNvSpPr>
          <p:nvPr>
            <p:ph type="ftr" idx="2"/>
          </p:nvPr>
        </p:nvSpPr>
        <p:spPr/>
        <p:txBody>
          <a:bodyPr/>
          <a:p>
            <a:r>
              <a:t>Confidential &amp; Proprietary</a:t>
            </a:r>
          </a:p>
        </p:txBody>
      </p:sp>
      <p:sp>
        <p:nvSpPr>
          <p:cNvPr id="5" name="PlaceHolder 4"/>
          <p:cNvSpPr>
            <a:spLocks noGrp="1"/>
          </p:cNvSpPr>
          <p:nvPr>
            <p:ph type="sldNum" idx="3"/>
          </p:nvPr>
        </p:nvSpPr>
        <p:spPr/>
        <p:txBody>
          <a:bodyPr/>
          <a:p>
            <a:fld id="{63BCCEA9-9A3E-4D2B-A3BF-1347B0025242}" type="slidenum">
              <a:t>4</a:t>
            </a:fld>
          </a:p>
        </p:txBody>
      </p:sp>
      <p:sp>
        <p:nvSpPr>
          <p:cNvPr id="6" name="PlaceHolder 5"/>
          <p:cNvSpPr>
            <a:spLocks noGrp="1"/>
          </p:cNvSpPr>
          <p:nvPr>
            <p:ph type="dt" idx="1"/>
          </p:nvPr>
        </p:nvSpPr>
        <p:spPr/>
        <p:txBody>
          <a:bodyPr/>
          <a:p>
            <a:fld id="{42047EF2-431D-4589-B65E-26077EC96802}" type="datetime8">
              <a:rPr lang="en-US"/>
              <a:t>09/27/25 01:14 AM</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 name="PlaceHolder 1"/>
          <p:cNvSpPr>
            <a:spLocks noGrp="1"/>
          </p:cNvSpPr>
          <p:nvPr>
            <p:ph/>
          </p:nvPr>
        </p:nvSpPr>
        <p:spPr>
          <a:xfrm>
            <a:off x="596520" y="824040"/>
            <a:ext cx="8102520" cy="5610240"/>
          </a:xfrm>
          <a:prstGeom prst="rect">
            <a:avLst/>
          </a:prstGeom>
          <a:noFill/>
          <a:ln w="0">
            <a:noFill/>
          </a:ln>
        </p:spPr>
        <p:txBody>
          <a:bodyPr lIns="90000" rIns="90000" tIns="46800" bIns="46800" anchor="t">
            <a:normAutofit/>
          </a:bodyPr>
          <a:p>
            <a:pPr marL="343080" indent="-343080">
              <a:spcBef>
                <a:spcPts val="27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sng">
                <a:solidFill>
                  <a:srgbClr val="000000"/>
                </a:solidFill>
                <a:effectLst/>
                <a:uFillTx/>
                <a:latin typeface="Arial"/>
              </a:rPr>
              <a:t>	</a:t>
            </a:r>
            <a:r>
              <a:rPr b="1" lang="en-US" sz="1100" strike="noStrike" u="sng">
                <a:solidFill>
                  <a:srgbClr val="000000"/>
                </a:solidFill>
                <a:effectLst/>
                <a:uFillTx/>
                <a:latin typeface="Arial"/>
              </a:rPr>
              <a:t>	</a:t>
            </a:r>
            <a:r>
              <a:rPr b="1" lang="en-US" sz="1100" strike="noStrike" u="sng">
                <a:solidFill>
                  <a:srgbClr val="000000"/>
                </a:solidFill>
                <a:effectLst/>
                <a:uFillTx/>
                <a:latin typeface="Arial"/>
              </a:rPr>
              <a:t>	</a:t>
            </a:r>
            <a:r>
              <a:rPr b="1" lang="en-US" sz="1100" strike="noStrike" u="sng">
                <a:solidFill>
                  <a:srgbClr val="000000"/>
                </a:solidFill>
                <a:effectLst/>
                <a:uFillTx/>
                <a:latin typeface="Arial"/>
              </a:rPr>
              <a:t>	</a:t>
            </a:r>
            <a:r>
              <a:rPr b="1" lang="en-US" sz="1100" strike="noStrike" u="sng">
                <a:solidFill>
                  <a:srgbClr val="000000"/>
                </a:solidFill>
                <a:effectLst/>
                <a:uFillTx/>
                <a:latin typeface="Arial"/>
              </a:rPr>
              <a:t>	</a:t>
            </a:r>
            <a:r>
              <a:rPr b="1" lang="en-US" sz="1100" strike="noStrike" u="sng">
                <a:solidFill>
                  <a:srgbClr val="000000"/>
                </a:solidFill>
                <a:effectLst/>
                <a:uFillTx/>
                <a:latin typeface="Arial"/>
              </a:rPr>
              <a:t>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             2001                      2001</a:t>
            </a:r>
            <a:endParaRPr b="1" lang="en-US" sz="1100" strike="noStrike" u="none">
              <a:solidFill>
                <a:srgbClr val="000000"/>
              </a:solidFill>
              <a:effectLst/>
              <a:uFillTx/>
              <a:latin typeface="Arial"/>
            </a:endParaRPr>
          </a:p>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sng">
                <a:solidFill>
                  <a:srgbClr val="000000"/>
                </a:solidFill>
                <a:effectLst/>
                <a:uFillTx/>
                <a:latin typeface="Arial"/>
              </a:rPr>
              <a:t>Business Unit</a:t>
            </a:r>
            <a:r>
              <a:rPr b="1" lang="en-US" sz="1100" strike="noStrike" u="none">
                <a:solidFill>
                  <a:srgbClr val="000000"/>
                </a:solidFill>
                <a:effectLst/>
                <a:uFillTx/>
                <a:latin typeface="Arial"/>
              </a:rPr>
              <a:t>    </a:t>
            </a:r>
            <a:r>
              <a:rPr b="1" lang="en-US" sz="1100" strike="noStrike" u="sng">
                <a:solidFill>
                  <a:srgbClr val="000000"/>
                </a:solidFill>
                <a:effectLst/>
                <a:uFillTx/>
                <a:latin typeface="Arial"/>
              </a:rPr>
              <a:t>Domestic Headcount</a:t>
            </a:r>
            <a:r>
              <a:rPr b="1" lang="en-US" sz="1100" strike="noStrike" u="none">
                <a:solidFill>
                  <a:srgbClr val="000000"/>
                </a:solidFill>
                <a:effectLst/>
                <a:uFillTx/>
                <a:latin typeface="Arial"/>
              </a:rPr>
              <a:t>    </a:t>
            </a:r>
            <a:r>
              <a:rPr b="1" lang="en-US" sz="1100" strike="noStrike" u="sng">
                <a:solidFill>
                  <a:srgbClr val="000000"/>
                </a:solidFill>
                <a:effectLst/>
                <a:uFillTx/>
                <a:latin typeface="Arial"/>
              </a:rPr>
              <a:t>International Headcount</a:t>
            </a:r>
            <a:r>
              <a:rPr b="1" lang="en-US" sz="1100" strike="noStrike" u="none">
                <a:solidFill>
                  <a:srgbClr val="000000"/>
                </a:solidFill>
                <a:effectLst/>
                <a:uFillTx/>
                <a:latin typeface="Arial"/>
              </a:rPr>
              <a:t>    </a:t>
            </a:r>
            <a:r>
              <a:rPr b="1" lang="en-US" sz="1100" strike="noStrike" u="sng">
                <a:solidFill>
                  <a:srgbClr val="000000"/>
                </a:solidFill>
                <a:effectLst/>
                <a:uFillTx/>
                <a:latin typeface="Arial"/>
              </a:rPr>
              <a:t>Total Headcount</a:t>
            </a:r>
            <a:r>
              <a:rPr b="1" lang="en-US" sz="1100" strike="noStrike" u="none" baseline="30000">
                <a:solidFill>
                  <a:srgbClr val="000000"/>
                </a:solidFill>
                <a:effectLst/>
                <a:uFillTx/>
                <a:latin typeface="Arial"/>
              </a:rPr>
              <a:t>(1)</a:t>
            </a:r>
            <a:r>
              <a:rPr b="1" lang="en-US" sz="1100" strike="noStrike" u="none">
                <a:solidFill>
                  <a:srgbClr val="000000"/>
                </a:solidFill>
                <a:effectLst/>
                <a:uFillTx/>
                <a:latin typeface="Arial"/>
              </a:rPr>
              <a:t>     </a:t>
            </a:r>
            <a:r>
              <a:rPr b="1" lang="en-US" sz="1100" strike="noStrike" u="sng">
                <a:solidFill>
                  <a:srgbClr val="000000"/>
                </a:solidFill>
                <a:effectLst/>
                <a:uFillTx/>
                <a:latin typeface="Arial"/>
              </a:rPr>
              <a:t>BU Cost</a:t>
            </a:r>
            <a:r>
              <a:rPr b="1" lang="en-US" sz="1100" strike="noStrike" u="none" baseline="30000">
                <a:solidFill>
                  <a:srgbClr val="000000"/>
                </a:solidFill>
                <a:effectLst/>
                <a:uFillTx/>
                <a:latin typeface="Arial"/>
              </a:rPr>
              <a:t>(2)   </a:t>
            </a:r>
            <a:r>
              <a:rPr b="1" lang="en-US" sz="1100" strike="noStrike" u="none">
                <a:solidFill>
                  <a:srgbClr val="000000"/>
                </a:solidFill>
                <a:effectLst/>
                <a:uFillTx/>
                <a:latin typeface="Arial"/>
              </a:rPr>
              <a:t> </a:t>
            </a:r>
            <a:r>
              <a:rPr b="1" lang="en-US" sz="1100" strike="noStrike" u="sng">
                <a:solidFill>
                  <a:srgbClr val="000000"/>
                </a:solidFill>
                <a:effectLst/>
                <a:uFillTx/>
                <a:latin typeface="Arial"/>
              </a:rPr>
              <a:t>Employee CoPay</a:t>
            </a:r>
            <a:r>
              <a:rPr b="1" lang="en-US" sz="1000" strike="noStrike" u="none">
                <a:solidFill>
                  <a:srgbClr val="000000"/>
                </a:solidFill>
                <a:effectLst/>
                <a:uFillTx/>
                <a:latin typeface="Arial"/>
              </a:rPr>
              <a:t>	</a:t>
            </a:r>
            <a:r>
              <a:rPr b="1" lang="en-US" sz="2000" strike="noStrike" u="none">
                <a:solidFill>
                  <a:srgbClr val="000000"/>
                </a:solidFill>
                <a:effectLst/>
                <a:uFillTx/>
                <a:latin typeface="Arial"/>
              </a:rPr>
              <a:t>	</a:t>
            </a:r>
            <a:endParaRPr b="1" lang="en-US" sz="2000" strike="noStrike" u="none">
              <a:solidFill>
                <a:srgbClr val="000000"/>
              </a:solidFill>
              <a:effectLst/>
              <a:uFillTx/>
              <a:latin typeface="Arial"/>
            </a:endParaRPr>
          </a:p>
        </p:txBody>
      </p:sp>
      <p:sp>
        <p:nvSpPr>
          <p:cNvPr id="63" name="PlaceHolder 2"/>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Cost Per Business Unit</a:t>
            </a:r>
            <a:endParaRPr b="1" lang="en-US" sz="2400" strike="noStrike" u="none">
              <a:solidFill>
                <a:srgbClr val="000000"/>
              </a:solidFill>
              <a:effectLst/>
              <a:uFillTx/>
              <a:latin typeface="Arial"/>
            </a:endParaRPr>
          </a:p>
        </p:txBody>
      </p:sp>
      <p:sp>
        <p:nvSpPr>
          <p:cNvPr id="64" name=""/>
          <p:cNvSpPr/>
          <p:nvPr/>
        </p:nvSpPr>
        <p:spPr>
          <a:xfrm>
            <a:off x="520560" y="1295280"/>
            <a:ext cx="1295640" cy="491292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APACHI</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CALME</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Corp./Global</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EBS</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EES</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ENA</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Europe</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GPG</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India</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South America</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TOTAL</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65" name=""/>
          <p:cNvSpPr/>
          <p:nvPr/>
        </p:nvSpPr>
        <p:spPr>
          <a:xfrm>
            <a:off x="1790640" y="1295280"/>
            <a:ext cx="1295640" cy="491292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157</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164</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3,362</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1,100</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2,277</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1,400</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3,421</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48</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60</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11,989</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66" name=""/>
          <p:cNvSpPr/>
          <p:nvPr/>
        </p:nvSpPr>
        <p:spPr>
          <a:xfrm>
            <a:off x="3454560" y="1295280"/>
            <a:ext cx="1295280" cy="491292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104</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330</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1,701</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362</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385</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2,882</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67" name=""/>
          <p:cNvSpPr/>
          <p:nvPr/>
        </p:nvSpPr>
        <p:spPr>
          <a:xfrm>
            <a:off x="4965840" y="1295280"/>
            <a:ext cx="1295280" cy="491292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261</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494</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3,362</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1,100</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2,277</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1,400</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1,701</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3,421</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410</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445</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14,871</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68" name=""/>
          <p:cNvSpPr/>
          <p:nvPr/>
        </p:nvSpPr>
        <p:spPr>
          <a:xfrm>
            <a:off x="6070680" y="1295280"/>
            <a:ext cx="1295280" cy="491292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$109</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$183</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$1,630</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$533</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$1,104</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$679</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$532</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$1,659</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$137</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$150</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$6,716</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69" name=""/>
          <p:cNvSpPr/>
          <p:nvPr/>
        </p:nvSpPr>
        <p:spPr>
          <a:xfrm>
            <a:off x="7238880" y="1295280"/>
            <a:ext cx="1295640" cy="491292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$23</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$38</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$363</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$119</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$246</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$151</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$102</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$370</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$27</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$30</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$1,469</a:t>
            </a:r>
            <a:endParaRPr b="0" lang="en-US" sz="1200" strike="noStrike" u="none">
              <a:solidFill>
                <a:srgbClr val="000000"/>
              </a:solidFill>
              <a:effectLst/>
              <a:uFillTx/>
              <a:latin typeface="Times New Roman"/>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70" name=""/>
          <p:cNvSpPr/>
          <p:nvPr/>
        </p:nvSpPr>
        <p:spPr>
          <a:xfrm>
            <a:off x="1981080" y="5575320"/>
            <a:ext cx="876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 name=""/>
          <p:cNvSpPr/>
          <p:nvPr/>
        </p:nvSpPr>
        <p:spPr>
          <a:xfrm>
            <a:off x="3632040" y="5575320"/>
            <a:ext cx="876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 name=""/>
          <p:cNvSpPr/>
          <p:nvPr/>
        </p:nvSpPr>
        <p:spPr>
          <a:xfrm>
            <a:off x="5130720" y="5575320"/>
            <a:ext cx="8762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 name=""/>
          <p:cNvSpPr/>
          <p:nvPr/>
        </p:nvSpPr>
        <p:spPr>
          <a:xfrm>
            <a:off x="6654960" y="660240"/>
            <a:ext cx="1701720" cy="231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Thousands</a:t>
            </a:r>
            <a:endParaRPr b="0" lang="en-US" sz="900" strike="noStrike" u="none">
              <a:solidFill>
                <a:srgbClr val="000000"/>
              </a:solidFill>
              <a:effectLst/>
              <a:uFillTx/>
              <a:latin typeface="Times New Roman"/>
            </a:endParaRPr>
          </a:p>
        </p:txBody>
      </p:sp>
      <p:sp>
        <p:nvSpPr>
          <p:cNvPr id="74" name=""/>
          <p:cNvSpPr/>
          <p:nvPr/>
        </p:nvSpPr>
        <p:spPr>
          <a:xfrm>
            <a:off x="6489720" y="838080"/>
            <a:ext cx="20318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 name=""/>
          <p:cNvSpPr/>
          <p:nvPr/>
        </p:nvSpPr>
        <p:spPr>
          <a:xfrm>
            <a:off x="6388200" y="5575320"/>
            <a:ext cx="647640" cy="1440"/>
          </a:xfrm>
          <a:custGeom>
            <a:avLst/>
            <a:gdLst/>
            <a:ahLst/>
            <a:rect l="l" t="t" r="r" b="b"/>
            <a:pathLst>
              <a:path w="408" h="1">
                <a:moveTo>
                  <a:pt x="0" y="0"/>
                </a:moveTo>
                <a:lnTo>
                  <a:pt x="408" y="0"/>
                </a:lnTo>
              </a:path>
            </a:pathLst>
          </a:custGeom>
          <a:noFill/>
          <a:ln w="9360">
            <a:solidFill>
              <a:srgbClr val="000000"/>
            </a:solidFill>
            <a:round/>
          </a:ln>
        </p:spPr>
        <p:style>
          <a:lnRef idx="0"/>
          <a:fillRef idx="0"/>
          <a:effectRef idx="0"/>
          <a:fontRef idx="minor"/>
        </p:style>
        <p:txBody>
          <a:bodyPr wrap="none" lIns="90000" rIns="90000" tIns="-45360" bIns="-45360" anchor="ctr">
            <a:noAutofit/>
          </a:bodyPr>
          <a:p>
            <a:endParaRPr b="0" lang="en-US" sz="2400" strike="noStrike" u="none">
              <a:solidFill>
                <a:srgbClr val="000000"/>
              </a:solidFill>
              <a:effectLst/>
              <a:uFillTx/>
              <a:latin typeface="Times New Roman"/>
            </a:endParaRPr>
          </a:p>
        </p:txBody>
      </p:sp>
      <p:sp>
        <p:nvSpPr>
          <p:cNvPr id="76" name=""/>
          <p:cNvSpPr/>
          <p:nvPr/>
        </p:nvSpPr>
        <p:spPr>
          <a:xfrm>
            <a:off x="7429680" y="5575320"/>
            <a:ext cx="8762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7" name=""/>
          <p:cNvSpPr/>
          <p:nvPr/>
        </p:nvSpPr>
        <p:spPr>
          <a:xfrm>
            <a:off x="6324480" y="635040"/>
            <a:ext cx="2298960" cy="542304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a:off x="533520" y="6184800"/>
            <a:ext cx="8102520" cy="3625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baseline="30000">
                <a:solidFill>
                  <a:srgbClr val="000000"/>
                </a:solidFill>
                <a:effectLst/>
                <a:uFillTx/>
                <a:latin typeface="Arial"/>
              </a:rPr>
              <a:t>(1)</a:t>
            </a:r>
            <a:r>
              <a:rPr b="1" lang="en-US" sz="700" strike="noStrike" u="none">
                <a:solidFill>
                  <a:srgbClr val="000000"/>
                </a:solidFill>
                <a:effectLst/>
                <a:uFillTx/>
                <a:latin typeface="Arial"/>
              </a:rPr>
              <a:t> Assumes 100% participation by all BU employees. BU headcounts need to be validated for accuracy.</a:t>
            </a:r>
            <a:endParaRPr b="0" lang="en-US" sz="700" strike="noStrike" u="none">
              <a:solidFill>
                <a:srgbClr val="000000"/>
              </a:solidFill>
              <a:effectLst/>
              <a:uFillTx/>
              <a:latin typeface="Times New Roman"/>
            </a:endParaRPr>
          </a:p>
          <a:p>
            <a:pPr>
              <a:lnSpc>
                <a:spcPct val="10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baseline="30000">
                <a:solidFill>
                  <a:srgbClr val="000000"/>
                </a:solidFill>
                <a:effectLst/>
                <a:uFillTx/>
                <a:latin typeface="Arial"/>
              </a:rPr>
              <a:t>(2)</a:t>
            </a:r>
            <a:r>
              <a:rPr b="1" lang="en-US" sz="700" strike="noStrike" u="none">
                <a:solidFill>
                  <a:srgbClr val="000000"/>
                </a:solidFill>
                <a:effectLst/>
                <a:uFillTx/>
                <a:latin typeface="Arial"/>
              </a:rPr>
              <a:t> Includes tax benefit, separated employee reimbursements, connection co-payments and connectivity savings only. Does </a:t>
            </a:r>
            <a:r>
              <a:rPr b="1" lang="en-US" sz="700" strike="noStrike" u="sng">
                <a:solidFill>
                  <a:srgbClr val="000000"/>
                </a:solidFill>
                <a:effectLst/>
                <a:uFillTx/>
                <a:latin typeface="Arial"/>
              </a:rPr>
              <a:t>not</a:t>
            </a:r>
            <a:r>
              <a:rPr b="1" lang="en-US" sz="700" strike="noStrike" u="none">
                <a:solidFill>
                  <a:srgbClr val="000000"/>
                </a:solidFill>
                <a:effectLst/>
                <a:uFillTx/>
                <a:latin typeface="Arial"/>
              </a:rPr>
              <a:t> benefits listed on the following page.</a:t>
            </a:r>
            <a:endParaRPr b="0" lang="en-US" sz="7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Confidential &amp; Proprietary</a:t>
            </a:r>
          </a:p>
        </p:txBody>
      </p:sp>
      <p:sp>
        <p:nvSpPr>
          <p:cNvPr id="5" name="PlaceHolder 4"/>
          <p:cNvSpPr>
            <a:spLocks noGrp="1"/>
          </p:cNvSpPr>
          <p:nvPr>
            <p:ph type="sldNum" idx="3"/>
          </p:nvPr>
        </p:nvSpPr>
        <p:spPr/>
        <p:txBody>
          <a:bodyPr/>
          <a:p>
            <a:fld id="{35ADD63E-6213-44A6-8F7B-930DC6A42307}" type="slidenum">
              <a:t>5</a:t>
            </a:fld>
          </a:p>
        </p:txBody>
      </p:sp>
      <p:sp>
        <p:nvSpPr>
          <p:cNvPr id="6" name="PlaceHolder 5"/>
          <p:cNvSpPr>
            <a:spLocks noGrp="1"/>
          </p:cNvSpPr>
          <p:nvPr>
            <p:ph type="dt" idx="1"/>
          </p:nvPr>
        </p:nvSpPr>
        <p:spPr/>
        <p:txBody>
          <a:bodyPr/>
          <a:p>
            <a:fld id="{0D1A0C4D-3457-4A9F-B033-F9666D2567BE}" type="datetime8">
              <a:rPr lang="en-US"/>
              <a:t>09/27/25 01:14 AM</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
          <p:cNvSpPr/>
          <p:nvPr/>
        </p:nvSpPr>
        <p:spPr>
          <a:xfrm>
            <a:off x="1533600" y="830160"/>
            <a:ext cx="6073560" cy="564444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Employee Productivity Improvements - reduced personal usage of net at the office, improved computer literacy</a:t>
            </a: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Recruiting Benefit</a:t>
            </a: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Increased Retention</a:t>
            </a: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Enhanced Employee Communication Effectiveness</a:t>
            </a: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Enhanced Training Effectiveness - software training on business related applications like Excel, ability to train at home if necessary</a:t>
            </a: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Enhanced Telework Flexibility/Real Estate Savings/Virtual Teams/Travel Savings</a:t>
            </a: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At-home Program Uniformity Savings</a:t>
            </a: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Long Distance Connectivity Savings</a:t>
            </a: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EBS Commercial Value</a:t>
            </a: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Additional Volume Purchasing Leverage</a:t>
            </a: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Best Company to Work For</a:t>
            </a: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Laptop Savings</a:t>
            </a:r>
            <a:endParaRPr b="0" lang="en-US" sz="1400" strike="noStrike" u="none">
              <a:solidFill>
                <a:srgbClr val="000000"/>
              </a:solidFill>
              <a:effectLst/>
              <a:uFillTx/>
              <a:latin typeface="Times New Roman"/>
            </a:endParaRPr>
          </a:p>
        </p:txBody>
      </p:sp>
      <p:sp>
        <p:nvSpPr>
          <p:cNvPr id="80"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Benefits not Included in Cost Analysis</a:t>
            </a:r>
            <a:endParaRPr b="1" lang="en-US" sz="2400" strike="noStrike" u="none">
              <a:solidFill>
                <a:srgbClr val="000000"/>
              </a:solidFill>
              <a:effectLst/>
              <a:uFillTx/>
              <a:latin typeface="Arial"/>
            </a:endParaRPr>
          </a:p>
        </p:txBody>
      </p:sp>
      <p:sp>
        <p:nvSpPr>
          <p:cNvPr id="3" name="PlaceHolder 2"/>
          <p:cNvSpPr>
            <a:spLocks noGrp="1"/>
          </p:cNvSpPr>
          <p:nvPr>
            <p:ph type="ftr" idx="2"/>
          </p:nvPr>
        </p:nvSpPr>
        <p:spPr/>
        <p:txBody>
          <a:bodyPr/>
          <a:p>
            <a:r>
              <a:t>Confidential &amp; Proprietary</a:t>
            </a:r>
          </a:p>
        </p:txBody>
      </p:sp>
      <p:sp>
        <p:nvSpPr>
          <p:cNvPr id="4" name="PlaceHolder 3"/>
          <p:cNvSpPr>
            <a:spLocks noGrp="1"/>
          </p:cNvSpPr>
          <p:nvPr>
            <p:ph type="sldNum" idx="3"/>
          </p:nvPr>
        </p:nvSpPr>
        <p:spPr/>
        <p:txBody>
          <a:bodyPr/>
          <a:p>
            <a:fld id="{6E8B7507-EC3B-497F-9835-3BA8656864B6}" type="slidenum">
              <a:t>6</a:t>
            </a:fld>
          </a:p>
        </p:txBody>
      </p:sp>
      <p:sp>
        <p:nvSpPr>
          <p:cNvPr id="5" name="PlaceHolder 4"/>
          <p:cNvSpPr>
            <a:spLocks noGrp="1"/>
          </p:cNvSpPr>
          <p:nvPr>
            <p:ph type="dt" idx="1"/>
          </p:nvPr>
        </p:nvSpPr>
        <p:spPr/>
        <p:txBody>
          <a:bodyPr/>
          <a:p>
            <a:fld id="{A40C21F4-69F2-4EC5-BB7D-88140DBC1F0B}" type="datetime8">
              <a:rPr lang="en-US"/>
              <a:t>09/27/25 01:14 AM</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1" name="A_BACKDROP_023" descr=""/>
          <p:cNvPicPr/>
          <p:nvPr/>
        </p:nvPicPr>
        <p:blipFill>
          <a:blip r:embed="rId1"/>
          <a:stretch/>
        </p:blipFill>
        <p:spPr>
          <a:xfrm>
            <a:off x="1360440" y="853920"/>
            <a:ext cx="6227640" cy="2237040"/>
          </a:xfrm>
          <a:prstGeom prst="rect">
            <a:avLst/>
          </a:prstGeom>
          <a:noFill/>
          <a:ln w="28440">
            <a:solidFill>
              <a:srgbClr val="000000"/>
            </a:solidFill>
            <a:miter/>
          </a:ln>
        </p:spPr>
      </p:pic>
      <p:sp>
        <p:nvSpPr>
          <p:cNvPr id="82" name=""/>
          <p:cNvSpPr/>
          <p:nvPr/>
        </p:nvSpPr>
        <p:spPr>
          <a:xfrm>
            <a:off x="4572000" y="844560"/>
            <a:ext cx="0" cy="225756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3" name=""/>
          <p:cNvSpPr/>
          <p:nvPr/>
        </p:nvSpPr>
        <p:spPr>
          <a:xfrm>
            <a:off x="3234960" y="893880"/>
            <a:ext cx="957600" cy="484200"/>
          </a:xfrm>
          <a:prstGeom prst="rect">
            <a:avLst/>
          </a:prstGeom>
          <a:noFill/>
          <a:ln w="0">
            <a:noFill/>
          </a:ln>
        </p:spPr>
        <p:style>
          <a:lnRef idx="0"/>
          <a:fillRef idx="0"/>
          <a:effectRef idx="0"/>
          <a:fontRef idx="minor"/>
        </p:style>
        <p:txBody>
          <a:bodyPr wrap="none" lIns="90000" rIns="90000" tIns="46800" bIns="4680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Monthly</a:t>
            </a:r>
            <a:endParaRPr b="0" lang="en-US" sz="16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Co-pay</a:t>
            </a:r>
            <a:endParaRPr b="0" lang="en-US" sz="1600" strike="noStrike" u="none">
              <a:solidFill>
                <a:srgbClr val="000000"/>
              </a:solidFill>
              <a:effectLst/>
              <a:uFillTx/>
              <a:latin typeface="Times New Roman"/>
            </a:endParaRPr>
          </a:p>
        </p:txBody>
      </p:sp>
      <p:sp>
        <p:nvSpPr>
          <p:cNvPr id="84" name=""/>
          <p:cNvSpPr/>
          <p:nvPr/>
        </p:nvSpPr>
        <p:spPr>
          <a:xfrm>
            <a:off x="5146560" y="1015920"/>
            <a:ext cx="676440" cy="289080"/>
          </a:xfrm>
          <a:prstGeom prst="rect">
            <a:avLst/>
          </a:prstGeom>
          <a:noFill/>
          <a:ln w="0">
            <a:noFill/>
          </a:ln>
        </p:spPr>
        <p:style>
          <a:lnRef idx="0"/>
          <a:fillRef idx="0"/>
          <a:effectRef idx="0"/>
          <a:fontRef idx="minor"/>
        </p:style>
        <p:txBody>
          <a:bodyPr wrap="none" lIns="90000" rIns="90000" tIns="46800" bIns="4680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NPV*</a:t>
            </a:r>
            <a:endParaRPr b="0" lang="en-US" sz="1600" strike="noStrike" u="none">
              <a:solidFill>
                <a:srgbClr val="000000"/>
              </a:solidFill>
              <a:effectLst/>
              <a:uFillTx/>
              <a:latin typeface="Times New Roman"/>
            </a:endParaRPr>
          </a:p>
        </p:txBody>
      </p:sp>
      <p:sp>
        <p:nvSpPr>
          <p:cNvPr id="85" name=""/>
          <p:cNvSpPr/>
          <p:nvPr/>
        </p:nvSpPr>
        <p:spPr>
          <a:xfrm>
            <a:off x="1932120" y="1604880"/>
            <a:ext cx="1881000" cy="1008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$15 Co-pay for broadband connections and a</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 Co-pay for standard dial-up connections</a:t>
            </a:r>
            <a:endParaRPr b="0" lang="en-US" sz="1200" strike="noStrike" u="none">
              <a:solidFill>
                <a:srgbClr val="000000"/>
              </a:solidFill>
              <a:effectLst/>
              <a:uFillTx/>
              <a:latin typeface="Times New Roman"/>
            </a:endParaRPr>
          </a:p>
        </p:txBody>
      </p:sp>
      <p:sp>
        <p:nvSpPr>
          <p:cNvPr id="86" name=""/>
          <p:cNvSpPr/>
          <p:nvPr/>
        </p:nvSpPr>
        <p:spPr>
          <a:xfrm>
            <a:off x="5060520" y="1909800"/>
            <a:ext cx="82296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(16.93)</a:t>
            </a:r>
            <a:endParaRPr b="0" lang="en-US" sz="1600" strike="noStrike" u="none">
              <a:solidFill>
                <a:srgbClr val="000000"/>
              </a:solidFill>
              <a:effectLst/>
              <a:uFillTx/>
              <a:latin typeface="Times New Roman"/>
            </a:endParaRPr>
          </a:p>
        </p:txBody>
      </p:sp>
      <p:sp>
        <p:nvSpPr>
          <p:cNvPr id="87" name=""/>
          <p:cNvSpPr/>
          <p:nvPr/>
        </p:nvSpPr>
        <p:spPr>
          <a:xfrm>
            <a:off x="2701440" y="3174840"/>
            <a:ext cx="34095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 An administrative cost of $50,000 is included in co-pay scenarios</a:t>
            </a:r>
            <a:endParaRPr b="0" lang="en-US" sz="800" strike="noStrike" u="none">
              <a:solidFill>
                <a:srgbClr val="000000"/>
              </a:solidFill>
              <a:effectLst/>
              <a:uFillTx/>
              <a:latin typeface="Times New Roman"/>
            </a:endParaRPr>
          </a:p>
        </p:txBody>
      </p:sp>
      <p:sp>
        <p:nvSpPr>
          <p:cNvPr id="88"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Employee Monthly Co-pay Scenarios</a:t>
            </a:r>
            <a:endParaRPr b="1" lang="en-US" sz="2400" strike="noStrike" u="none">
              <a:solidFill>
                <a:srgbClr val="000000"/>
              </a:solidFill>
              <a:effectLst/>
              <a:uFillTx/>
              <a:latin typeface="Arial"/>
            </a:endParaRPr>
          </a:p>
        </p:txBody>
      </p:sp>
      <p:sp>
        <p:nvSpPr>
          <p:cNvPr id="89" name=""/>
          <p:cNvSpPr/>
          <p:nvPr/>
        </p:nvSpPr>
        <p:spPr>
          <a:xfrm>
            <a:off x="2755800" y="1422360"/>
            <a:ext cx="36194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0" name=""/>
          <p:cNvSpPr/>
          <p:nvPr/>
        </p:nvSpPr>
        <p:spPr>
          <a:xfrm>
            <a:off x="2017440" y="3541680"/>
            <a:ext cx="5372280" cy="734400"/>
          </a:xfrm>
          <a:prstGeom prst="rect">
            <a:avLst/>
          </a:prstGeom>
          <a:solidFill>
            <a:srgbClr val="808080"/>
          </a:solidFill>
          <a:ln w="38160">
            <a:solidFill>
              <a:srgbClr val="000000"/>
            </a:solidFill>
            <a:miter/>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The approved monthly employee out-of-pocket costs will be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$15</a:t>
            </a: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DSL/Cable connectivity</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$ 5</a:t>
            </a: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Standard 56K Dial up</a:t>
            </a:r>
            <a:endParaRPr b="0" lang="en-US" sz="1400" strike="noStrike" u="none">
              <a:solidFill>
                <a:srgbClr val="000000"/>
              </a:solidFill>
              <a:effectLst/>
              <a:uFillTx/>
              <a:latin typeface="Times New Roman"/>
            </a:endParaRPr>
          </a:p>
        </p:txBody>
      </p:sp>
      <p:sp>
        <p:nvSpPr>
          <p:cNvPr id="91" name=""/>
          <p:cNvSpPr/>
          <p:nvPr/>
        </p:nvSpPr>
        <p:spPr>
          <a:xfrm>
            <a:off x="1294200" y="4621320"/>
            <a:ext cx="7036560" cy="7344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For international employees, research is underway to understand the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connectivity cost and feasibility in employee locations.  </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The international co-pays may be adjusted for total cost and indexed to the ORC.</a:t>
            </a:r>
            <a:endParaRPr b="0" lang="en-US" sz="1400" strike="noStrike" u="none">
              <a:solidFill>
                <a:srgbClr val="000000"/>
              </a:solidFill>
              <a:effectLst/>
              <a:uFillTx/>
              <a:latin typeface="Times New Roman"/>
            </a:endParaRPr>
          </a:p>
        </p:txBody>
      </p:sp>
      <p:sp>
        <p:nvSpPr>
          <p:cNvPr id="3" name="PlaceHolder 2"/>
          <p:cNvSpPr>
            <a:spLocks noGrp="1"/>
          </p:cNvSpPr>
          <p:nvPr>
            <p:ph type="ftr" idx="2"/>
          </p:nvPr>
        </p:nvSpPr>
        <p:spPr/>
        <p:txBody>
          <a:bodyPr/>
          <a:p>
            <a:r>
              <a:t>Confidential &amp; Proprietary</a:t>
            </a:r>
          </a:p>
        </p:txBody>
      </p:sp>
      <p:sp>
        <p:nvSpPr>
          <p:cNvPr id="4" name="PlaceHolder 3"/>
          <p:cNvSpPr>
            <a:spLocks noGrp="1"/>
          </p:cNvSpPr>
          <p:nvPr>
            <p:ph type="sldNum" idx="3"/>
          </p:nvPr>
        </p:nvSpPr>
        <p:spPr/>
        <p:txBody>
          <a:bodyPr/>
          <a:p>
            <a:fld id="{4EFED615-C46D-4468-9D2E-5E23154D01A9}" type="slidenum">
              <a:t>7</a:t>
            </a:fld>
          </a:p>
        </p:txBody>
      </p:sp>
      <p:sp>
        <p:nvSpPr>
          <p:cNvPr id="5" name="PlaceHolder 4"/>
          <p:cNvSpPr>
            <a:spLocks noGrp="1"/>
          </p:cNvSpPr>
          <p:nvPr>
            <p:ph type="dt" idx="1"/>
          </p:nvPr>
        </p:nvSpPr>
        <p:spPr/>
        <p:txBody>
          <a:bodyPr/>
          <a:p>
            <a:fld id="{DCF3C232-99AE-4B93-A0B7-D1DF9219408F}" type="datetime8">
              <a:rPr lang="en-US"/>
              <a:t>09/27/25 01:14 AM</a:t>
            </a:fld>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2" name="UScover" descr=""/>
          <p:cNvPicPr/>
          <p:nvPr/>
        </p:nvPicPr>
        <p:blipFill>
          <a:blip r:embed="rId1"/>
          <a:stretch/>
        </p:blipFill>
        <p:spPr>
          <a:xfrm>
            <a:off x="3014640" y="4546440"/>
            <a:ext cx="3200400" cy="2011680"/>
          </a:xfrm>
          <a:prstGeom prst="rect">
            <a:avLst/>
          </a:prstGeom>
          <a:noFill/>
          <a:ln w="0">
            <a:noFill/>
          </a:ln>
        </p:spPr>
      </p:pic>
      <p:sp>
        <p:nvSpPr>
          <p:cNvPr id="93" name=""/>
          <p:cNvSpPr/>
          <p:nvPr/>
        </p:nvSpPr>
        <p:spPr>
          <a:xfrm>
            <a:off x="8250120" y="38160"/>
            <a:ext cx="871560" cy="323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 name=""/>
          <p:cNvSpPr/>
          <p:nvPr/>
        </p:nvSpPr>
        <p:spPr>
          <a:xfrm>
            <a:off x="685800" y="141120"/>
            <a:ext cx="7772400" cy="648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Broadband Connection Coverage</a:t>
            </a:r>
            <a:endParaRPr b="0" lang="en-US" sz="2400" strike="noStrike" u="none">
              <a:solidFill>
                <a:srgbClr val="000000"/>
              </a:solidFill>
              <a:effectLst/>
              <a:uFillTx/>
              <a:latin typeface="Times New Roman"/>
            </a:endParaRPr>
          </a:p>
        </p:txBody>
      </p:sp>
      <p:sp>
        <p:nvSpPr>
          <p:cNvPr id="95" name=""/>
          <p:cNvSpPr/>
          <p:nvPr/>
        </p:nvSpPr>
        <p:spPr>
          <a:xfrm>
            <a:off x="698400" y="947880"/>
            <a:ext cx="7953480" cy="1285560"/>
          </a:xfrm>
          <a:prstGeom prst="rect">
            <a:avLst/>
          </a:prstGeom>
          <a:noFill/>
          <a:ln w="0">
            <a:noFill/>
          </a:ln>
        </p:spPr>
        <p:style>
          <a:lnRef idx="0"/>
          <a:fillRef idx="0"/>
          <a:effectRef idx="0"/>
          <a:fontRef idx="minor"/>
        </p:style>
        <p:txBody>
          <a:bodyPr lIns="90000" rIns="90000" tIns="46800" bIns="46800" anchor="t">
            <a:normAutofit fontScale="25000" lnSpcReduction="19999"/>
          </a:bodyPr>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To provide a true broadband experience, the ENhome program intends to offer employees the highest speed connections available in their area:</a:t>
            </a:r>
            <a:endParaRPr b="0" lang="en-US" sz="1800" strike="noStrike" u="none">
              <a:solidFill>
                <a:srgbClr val="000000"/>
              </a:solidFill>
              <a:effectLst/>
              <a:uFillTx/>
              <a:latin typeface="Times New Roman"/>
            </a:endParaRPr>
          </a:p>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Of the domestic program participants:</a:t>
            </a:r>
            <a:endParaRPr b="0" lang="en-US" sz="1800" strike="noStrike" u="none">
              <a:solidFill>
                <a:srgbClr val="000000"/>
              </a:solidFill>
              <a:effectLst/>
              <a:uFillTx/>
              <a:latin typeface="Times New Roman"/>
            </a:endParaRPr>
          </a:p>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International connectivity is still an issue to be discussed</a:t>
            </a:r>
            <a:endParaRPr b="0" lang="en-US" sz="1800" strike="noStrike" u="none">
              <a:solidFill>
                <a:srgbClr val="000000"/>
              </a:solidFill>
              <a:effectLst/>
              <a:uFillTx/>
              <a:latin typeface="Times New Roman"/>
            </a:endParaRPr>
          </a:p>
        </p:txBody>
      </p:sp>
      <p:sp>
        <p:nvSpPr>
          <p:cNvPr id="96" name=""/>
          <p:cNvSpPr/>
          <p:nvPr/>
        </p:nvSpPr>
        <p:spPr>
          <a:xfrm>
            <a:off x="1317600" y="2881440"/>
            <a:ext cx="2847960" cy="115236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Qualify for DSL connections</a:t>
            </a:r>
            <a:endParaRPr b="0" lang="en-US" sz="1300" strike="noStrike" u="none">
              <a:solidFill>
                <a:srgbClr val="000000"/>
              </a:solidFill>
              <a:effectLst/>
              <a:uFillTx/>
              <a:latin typeface="Times New Roman"/>
            </a:endParaRPr>
          </a:p>
          <a:p>
            <a:pPr marL="343080" indent="-34308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Times New Roman"/>
            </a:endParaRPr>
          </a:p>
          <a:p>
            <a:pPr marL="343080" indent="-34308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Qualify for broadband access </a:t>
            </a:r>
            <a:endParaRPr b="0" lang="en-US" sz="1300" strike="noStrike" u="none">
              <a:solidFill>
                <a:srgbClr val="000000"/>
              </a:solidFill>
              <a:effectLst/>
              <a:uFillTx/>
              <a:latin typeface="Times New Roman"/>
            </a:endParaRPr>
          </a:p>
          <a:p>
            <a:pPr marL="343080" indent="-34308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via cable connections</a:t>
            </a:r>
            <a:endParaRPr b="0" lang="en-US" sz="1300" strike="noStrike" u="none">
              <a:solidFill>
                <a:srgbClr val="000000"/>
              </a:solidFill>
              <a:effectLst/>
              <a:uFillTx/>
              <a:latin typeface="Times New Roman"/>
            </a:endParaRPr>
          </a:p>
          <a:p>
            <a:pPr marL="343080" indent="-34308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Times New Roman"/>
            </a:endParaRPr>
          </a:p>
          <a:p>
            <a:pPr marL="343080" indent="-343080">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Receive standard dial-up service</a:t>
            </a:r>
            <a:endParaRPr b="0" lang="en-US" sz="1300" strike="noStrike" u="none">
              <a:solidFill>
                <a:srgbClr val="000000"/>
              </a:solidFill>
              <a:effectLst/>
              <a:uFillTx/>
              <a:latin typeface="Times New Roman"/>
            </a:endParaRPr>
          </a:p>
        </p:txBody>
      </p:sp>
      <p:grpSp>
        <p:nvGrpSpPr>
          <p:cNvPr id="97" name=""/>
          <p:cNvGrpSpPr/>
          <p:nvPr/>
        </p:nvGrpSpPr>
        <p:grpSpPr>
          <a:xfrm>
            <a:off x="4203720" y="2544840"/>
            <a:ext cx="577440" cy="1393200"/>
            <a:chOff x="4203720" y="2544840"/>
            <a:chExt cx="577440" cy="1393200"/>
          </a:xfrm>
        </p:grpSpPr>
        <p:sp>
          <p:nvSpPr>
            <p:cNvPr id="98" name=""/>
            <p:cNvSpPr/>
            <p:nvPr/>
          </p:nvSpPr>
          <p:spPr>
            <a:xfrm>
              <a:off x="4203720" y="2544840"/>
              <a:ext cx="5774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sng">
                  <a:solidFill>
                    <a:srgbClr val="000000"/>
                  </a:solidFill>
                  <a:effectLst/>
                  <a:uFillTx/>
                  <a:latin typeface="Arial"/>
                </a:rPr>
                <a:t>2001</a:t>
              </a:r>
              <a:endParaRPr b="0" lang="en-US" sz="1400" strike="noStrike" u="none">
                <a:solidFill>
                  <a:srgbClr val="000000"/>
                </a:solidFill>
                <a:effectLst/>
                <a:uFillTx/>
                <a:latin typeface="Times New Roman"/>
              </a:endParaRPr>
            </a:p>
          </p:txBody>
        </p:sp>
        <p:sp>
          <p:nvSpPr>
            <p:cNvPr id="99" name=""/>
            <p:cNvSpPr/>
            <p:nvPr/>
          </p:nvSpPr>
          <p:spPr>
            <a:xfrm>
              <a:off x="4223880" y="2830680"/>
              <a:ext cx="5374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10%</a:t>
              </a:r>
              <a:endParaRPr b="0" lang="en-US" sz="1400" strike="noStrike" u="none">
                <a:solidFill>
                  <a:srgbClr val="000000"/>
                </a:solidFill>
                <a:effectLst/>
                <a:uFillTx/>
                <a:latin typeface="Times New Roman"/>
              </a:endParaRPr>
            </a:p>
          </p:txBody>
        </p:sp>
        <p:sp>
          <p:nvSpPr>
            <p:cNvPr id="100" name=""/>
            <p:cNvSpPr/>
            <p:nvPr/>
          </p:nvSpPr>
          <p:spPr>
            <a:xfrm>
              <a:off x="4223880" y="3230640"/>
              <a:ext cx="5374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30%</a:t>
              </a:r>
              <a:endParaRPr b="0" lang="en-US" sz="1400" strike="noStrike" u="none">
                <a:solidFill>
                  <a:srgbClr val="000000"/>
                </a:solidFill>
                <a:effectLst/>
                <a:uFillTx/>
                <a:latin typeface="Times New Roman"/>
              </a:endParaRPr>
            </a:p>
          </p:txBody>
        </p:sp>
        <p:sp>
          <p:nvSpPr>
            <p:cNvPr id="101" name=""/>
            <p:cNvSpPr/>
            <p:nvPr/>
          </p:nvSpPr>
          <p:spPr>
            <a:xfrm>
              <a:off x="4223880" y="3630600"/>
              <a:ext cx="5374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60%</a:t>
              </a:r>
              <a:endParaRPr b="0" lang="en-US" sz="1400" strike="noStrike" u="none">
                <a:solidFill>
                  <a:srgbClr val="000000"/>
                </a:solidFill>
                <a:effectLst/>
                <a:uFillTx/>
                <a:latin typeface="Times New Roman"/>
              </a:endParaRPr>
            </a:p>
          </p:txBody>
        </p:sp>
      </p:grpSp>
      <p:grpSp>
        <p:nvGrpSpPr>
          <p:cNvPr id="102" name=""/>
          <p:cNvGrpSpPr/>
          <p:nvPr/>
        </p:nvGrpSpPr>
        <p:grpSpPr>
          <a:xfrm>
            <a:off x="5027760" y="2544840"/>
            <a:ext cx="577440" cy="1393200"/>
            <a:chOff x="5027760" y="2544840"/>
            <a:chExt cx="577440" cy="1393200"/>
          </a:xfrm>
        </p:grpSpPr>
        <p:sp>
          <p:nvSpPr>
            <p:cNvPr id="103" name=""/>
            <p:cNvSpPr/>
            <p:nvPr/>
          </p:nvSpPr>
          <p:spPr>
            <a:xfrm>
              <a:off x="5027760" y="2544840"/>
              <a:ext cx="5774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sng">
                  <a:solidFill>
                    <a:srgbClr val="000000"/>
                  </a:solidFill>
                  <a:effectLst/>
                  <a:uFillTx/>
                  <a:latin typeface="Arial"/>
                </a:rPr>
                <a:t>2002</a:t>
              </a:r>
              <a:endParaRPr b="0" lang="en-US" sz="1400" strike="noStrike" u="none">
                <a:solidFill>
                  <a:srgbClr val="000000"/>
                </a:solidFill>
                <a:effectLst/>
                <a:uFillTx/>
                <a:latin typeface="Times New Roman"/>
              </a:endParaRPr>
            </a:p>
          </p:txBody>
        </p:sp>
        <p:sp>
          <p:nvSpPr>
            <p:cNvPr id="104" name=""/>
            <p:cNvSpPr/>
            <p:nvPr/>
          </p:nvSpPr>
          <p:spPr>
            <a:xfrm>
              <a:off x="5047920" y="2830680"/>
              <a:ext cx="5374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20%</a:t>
              </a:r>
              <a:endParaRPr b="0" lang="en-US" sz="1400" strike="noStrike" u="none">
                <a:solidFill>
                  <a:srgbClr val="000000"/>
                </a:solidFill>
                <a:effectLst/>
                <a:uFillTx/>
                <a:latin typeface="Times New Roman"/>
              </a:endParaRPr>
            </a:p>
          </p:txBody>
        </p:sp>
        <p:sp>
          <p:nvSpPr>
            <p:cNvPr id="105" name=""/>
            <p:cNvSpPr/>
            <p:nvPr/>
          </p:nvSpPr>
          <p:spPr>
            <a:xfrm>
              <a:off x="5047920" y="3230640"/>
              <a:ext cx="5374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30%</a:t>
              </a:r>
              <a:endParaRPr b="0" lang="en-US" sz="1400" strike="noStrike" u="none">
                <a:solidFill>
                  <a:srgbClr val="000000"/>
                </a:solidFill>
                <a:effectLst/>
                <a:uFillTx/>
                <a:latin typeface="Times New Roman"/>
              </a:endParaRPr>
            </a:p>
          </p:txBody>
        </p:sp>
        <p:sp>
          <p:nvSpPr>
            <p:cNvPr id="106" name=""/>
            <p:cNvSpPr/>
            <p:nvPr/>
          </p:nvSpPr>
          <p:spPr>
            <a:xfrm>
              <a:off x="5047920" y="3630600"/>
              <a:ext cx="5374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50%</a:t>
              </a:r>
              <a:endParaRPr b="0" lang="en-US" sz="1400" strike="noStrike" u="none">
                <a:solidFill>
                  <a:srgbClr val="000000"/>
                </a:solidFill>
                <a:effectLst/>
                <a:uFillTx/>
                <a:latin typeface="Times New Roman"/>
              </a:endParaRPr>
            </a:p>
          </p:txBody>
        </p:sp>
      </p:grpSp>
      <p:grpSp>
        <p:nvGrpSpPr>
          <p:cNvPr id="107" name=""/>
          <p:cNvGrpSpPr/>
          <p:nvPr/>
        </p:nvGrpSpPr>
        <p:grpSpPr>
          <a:xfrm>
            <a:off x="5851440" y="2544840"/>
            <a:ext cx="577440" cy="1393200"/>
            <a:chOff x="5851440" y="2544840"/>
            <a:chExt cx="577440" cy="1393200"/>
          </a:xfrm>
        </p:grpSpPr>
        <p:sp>
          <p:nvSpPr>
            <p:cNvPr id="108" name=""/>
            <p:cNvSpPr/>
            <p:nvPr/>
          </p:nvSpPr>
          <p:spPr>
            <a:xfrm>
              <a:off x="5851440" y="2544840"/>
              <a:ext cx="5774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sng">
                  <a:solidFill>
                    <a:srgbClr val="000000"/>
                  </a:solidFill>
                  <a:effectLst/>
                  <a:uFillTx/>
                  <a:latin typeface="Arial"/>
                </a:rPr>
                <a:t>2003</a:t>
              </a:r>
              <a:endParaRPr b="0" lang="en-US" sz="1400" strike="noStrike" u="none">
                <a:solidFill>
                  <a:srgbClr val="000000"/>
                </a:solidFill>
                <a:effectLst/>
                <a:uFillTx/>
                <a:latin typeface="Times New Roman"/>
              </a:endParaRPr>
            </a:p>
          </p:txBody>
        </p:sp>
        <p:sp>
          <p:nvSpPr>
            <p:cNvPr id="109" name=""/>
            <p:cNvSpPr/>
            <p:nvPr/>
          </p:nvSpPr>
          <p:spPr>
            <a:xfrm>
              <a:off x="5871600" y="2830680"/>
              <a:ext cx="5374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30%</a:t>
              </a:r>
              <a:endParaRPr b="0" lang="en-US" sz="1400" strike="noStrike" u="none">
                <a:solidFill>
                  <a:srgbClr val="000000"/>
                </a:solidFill>
                <a:effectLst/>
                <a:uFillTx/>
                <a:latin typeface="Times New Roman"/>
              </a:endParaRPr>
            </a:p>
          </p:txBody>
        </p:sp>
        <p:sp>
          <p:nvSpPr>
            <p:cNvPr id="110" name=""/>
            <p:cNvSpPr/>
            <p:nvPr/>
          </p:nvSpPr>
          <p:spPr>
            <a:xfrm>
              <a:off x="5871600" y="3230640"/>
              <a:ext cx="5374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30%</a:t>
              </a:r>
              <a:endParaRPr b="0" lang="en-US" sz="1400" strike="noStrike" u="none">
                <a:solidFill>
                  <a:srgbClr val="000000"/>
                </a:solidFill>
                <a:effectLst/>
                <a:uFillTx/>
                <a:latin typeface="Times New Roman"/>
              </a:endParaRPr>
            </a:p>
          </p:txBody>
        </p:sp>
        <p:sp>
          <p:nvSpPr>
            <p:cNvPr id="111" name=""/>
            <p:cNvSpPr/>
            <p:nvPr/>
          </p:nvSpPr>
          <p:spPr>
            <a:xfrm>
              <a:off x="5871600" y="3630600"/>
              <a:ext cx="5374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40%</a:t>
              </a:r>
              <a:endParaRPr b="0" lang="en-US" sz="1400" strike="noStrike" u="none">
                <a:solidFill>
                  <a:srgbClr val="000000"/>
                </a:solidFill>
                <a:effectLst/>
                <a:uFillTx/>
                <a:latin typeface="Times New Roman"/>
              </a:endParaRPr>
            </a:p>
          </p:txBody>
        </p:sp>
      </p:grpSp>
      <p:sp>
        <p:nvSpPr>
          <p:cNvPr id="2" name="PlaceHolder 1"/>
          <p:cNvSpPr>
            <a:spLocks noGrp="1"/>
          </p:cNvSpPr>
          <p:nvPr>
            <p:ph type="ftr" idx="2"/>
          </p:nvPr>
        </p:nvSpPr>
        <p:spPr/>
        <p:txBody>
          <a:bodyPr/>
          <a:p>
            <a:r>
              <a:t>Confidential &amp; Proprietary</a:t>
            </a:r>
          </a:p>
        </p:txBody>
      </p:sp>
      <p:sp>
        <p:nvSpPr>
          <p:cNvPr id="3" name="PlaceHolder 2"/>
          <p:cNvSpPr>
            <a:spLocks noGrp="1"/>
          </p:cNvSpPr>
          <p:nvPr>
            <p:ph type="sldNum" idx="3"/>
          </p:nvPr>
        </p:nvSpPr>
        <p:spPr/>
        <p:txBody>
          <a:bodyPr/>
          <a:p>
            <a:fld id="{F11F428F-B276-4F4B-867B-E492207C6771}" type="slidenum">
              <a:t>8</a:t>
            </a:fld>
          </a:p>
        </p:txBody>
      </p:sp>
      <p:sp>
        <p:nvSpPr>
          <p:cNvPr id="4" name="PlaceHolder 3"/>
          <p:cNvSpPr>
            <a:spLocks noGrp="1"/>
          </p:cNvSpPr>
          <p:nvPr>
            <p:ph type="dt" idx="1"/>
          </p:nvPr>
        </p:nvSpPr>
        <p:spPr/>
        <p:txBody>
          <a:bodyPr/>
          <a:p>
            <a:fld id="{B2427FCE-9D2D-42B5-A580-E4EE72CB1FCE}" type="datetime8">
              <a:rPr lang="en-US"/>
              <a:t>09/27/25 01:14 AM</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
          <p:cNvSpPr/>
          <p:nvPr/>
        </p:nvSpPr>
        <p:spPr>
          <a:xfrm>
            <a:off x="814392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3" name=""/>
          <p:cNvSpPr/>
          <p:nvPr/>
        </p:nvSpPr>
        <p:spPr>
          <a:xfrm>
            <a:off x="748332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4" name=""/>
          <p:cNvSpPr/>
          <p:nvPr/>
        </p:nvSpPr>
        <p:spPr>
          <a:xfrm>
            <a:off x="682308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5" name=""/>
          <p:cNvSpPr/>
          <p:nvPr/>
        </p:nvSpPr>
        <p:spPr>
          <a:xfrm>
            <a:off x="616428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6" name=""/>
          <p:cNvSpPr/>
          <p:nvPr/>
        </p:nvSpPr>
        <p:spPr>
          <a:xfrm>
            <a:off x="550404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7" name=""/>
          <p:cNvSpPr/>
          <p:nvPr/>
        </p:nvSpPr>
        <p:spPr>
          <a:xfrm>
            <a:off x="484344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8" name=""/>
          <p:cNvSpPr/>
          <p:nvPr/>
        </p:nvSpPr>
        <p:spPr>
          <a:xfrm>
            <a:off x="418464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9" name=""/>
          <p:cNvSpPr/>
          <p:nvPr/>
        </p:nvSpPr>
        <p:spPr>
          <a:xfrm>
            <a:off x="352440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0" name=""/>
          <p:cNvSpPr/>
          <p:nvPr/>
        </p:nvSpPr>
        <p:spPr>
          <a:xfrm>
            <a:off x="286380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1" name=""/>
          <p:cNvSpPr/>
          <p:nvPr/>
        </p:nvSpPr>
        <p:spPr>
          <a:xfrm>
            <a:off x="220500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2" name=""/>
          <p:cNvSpPr/>
          <p:nvPr/>
        </p:nvSpPr>
        <p:spPr>
          <a:xfrm>
            <a:off x="154476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3" name=""/>
          <p:cNvSpPr/>
          <p:nvPr/>
        </p:nvSpPr>
        <p:spPr>
          <a:xfrm>
            <a:off x="88596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4"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Timeline</a:t>
            </a:r>
            <a:endParaRPr b="1" lang="en-US" sz="2400" strike="noStrike" u="none">
              <a:solidFill>
                <a:srgbClr val="000000"/>
              </a:solidFill>
              <a:effectLst/>
              <a:uFillTx/>
              <a:latin typeface="Arial"/>
            </a:endParaRPr>
          </a:p>
        </p:txBody>
      </p:sp>
      <p:grpSp>
        <p:nvGrpSpPr>
          <p:cNvPr id="125" name=""/>
          <p:cNvGrpSpPr/>
          <p:nvPr/>
        </p:nvGrpSpPr>
        <p:grpSpPr>
          <a:xfrm>
            <a:off x="866880" y="2038320"/>
            <a:ext cx="5336640" cy="276840"/>
            <a:chOff x="866880" y="2038320"/>
            <a:chExt cx="5336640" cy="276840"/>
          </a:xfrm>
        </p:grpSpPr>
        <p:sp>
          <p:nvSpPr>
            <p:cNvPr id="126" name=""/>
            <p:cNvSpPr/>
            <p:nvPr/>
          </p:nvSpPr>
          <p:spPr>
            <a:xfrm>
              <a:off x="3575160" y="2038320"/>
              <a:ext cx="2628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Design &amp; Development (120 days)</a:t>
              </a:r>
              <a:endParaRPr b="0" lang="en-US" sz="1200" strike="noStrike" u="none">
                <a:solidFill>
                  <a:srgbClr val="000000"/>
                </a:solidFill>
                <a:effectLst/>
                <a:uFillTx/>
                <a:latin typeface="Times New Roman"/>
              </a:endParaRPr>
            </a:p>
          </p:txBody>
        </p:sp>
        <p:sp>
          <p:nvSpPr>
            <p:cNvPr id="127" name=""/>
            <p:cNvSpPr/>
            <p:nvPr/>
          </p:nvSpPr>
          <p:spPr>
            <a:xfrm>
              <a:off x="866880" y="2049480"/>
              <a:ext cx="2644560" cy="254160"/>
            </a:xfrm>
            <a:prstGeom prst="rect">
              <a:avLst/>
            </a:prstGeom>
            <a:blipFill rotWithShape="0">
              <a:blip r:embed="rId1"/>
              <a:srcRect/>
              <a:tile tx="0" ty="0" sx="100000" sy="100000" algn="ctr"/>
            </a:blip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128" name=""/>
          <p:cNvGrpSpPr/>
          <p:nvPr/>
        </p:nvGrpSpPr>
        <p:grpSpPr>
          <a:xfrm>
            <a:off x="2854440" y="2809800"/>
            <a:ext cx="3767760" cy="276840"/>
            <a:chOff x="2854440" y="2809800"/>
            <a:chExt cx="3767760" cy="276840"/>
          </a:xfrm>
        </p:grpSpPr>
        <p:sp>
          <p:nvSpPr>
            <p:cNvPr id="129" name=""/>
            <p:cNvSpPr/>
            <p:nvPr/>
          </p:nvSpPr>
          <p:spPr>
            <a:xfrm>
              <a:off x="4891680" y="2809800"/>
              <a:ext cx="17305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Pilot Period (90 days)</a:t>
              </a:r>
              <a:endParaRPr b="0" lang="en-US" sz="1200" strike="noStrike" u="none">
                <a:solidFill>
                  <a:srgbClr val="000000"/>
                </a:solidFill>
                <a:effectLst/>
                <a:uFillTx/>
                <a:latin typeface="Times New Roman"/>
              </a:endParaRPr>
            </a:p>
          </p:txBody>
        </p:sp>
        <p:sp>
          <p:nvSpPr>
            <p:cNvPr id="130" name=""/>
            <p:cNvSpPr/>
            <p:nvPr/>
          </p:nvSpPr>
          <p:spPr>
            <a:xfrm>
              <a:off x="2854440" y="2820960"/>
              <a:ext cx="2003400" cy="253800"/>
            </a:xfrm>
            <a:prstGeom prst="rect">
              <a:avLst/>
            </a:prstGeom>
            <a:blipFill rotWithShape="0">
              <a:blip r:embed="rId2"/>
              <a:srcRect/>
              <a:tile tx="0" ty="0" sx="100000" sy="100000" algn="ctr"/>
            </a:blip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131" name=""/>
          <p:cNvGrpSpPr/>
          <p:nvPr/>
        </p:nvGrpSpPr>
        <p:grpSpPr>
          <a:xfrm>
            <a:off x="5495760" y="3581280"/>
            <a:ext cx="2943360" cy="276840"/>
            <a:chOff x="5495760" y="3581280"/>
            <a:chExt cx="2943360" cy="276840"/>
          </a:xfrm>
        </p:grpSpPr>
        <p:sp>
          <p:nvSpPr>
            <p:cNvPr id="132" name=""/>
            <p:cNvSpPr/>
            <p:nvPr/>
          </p:nvSpPr>
          <p:spPr>
            <a:xfrm>
              <a:off x="6378480" y="3581280"/>
              <a:ext cx="20606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Employee Sign-up Begins</a:t>
              </a:r>
              <a:endParaRPr b="0" lang="en-US" sz="1200" strike="noStrike" u="none">
                <a:solidFill>
                  <a:srgbClr val="000000"/>
                </a:solidFill>
                <a:effectLst/>
                <a:uFillTx/>
                <a:latin typeface="Times New Roman"/>
              </a:endParaRPr>
            </a:p>
          </p:txBody>
        </p:sp>
        <p:sp>
          <p:nvSpPr>
            <p:cNvPr id="133" name=""/>
            <p:cNvSpPr/>
            <p:nvPr/>
          </p:nvSpPr>
          <p:spPr>
            <a:xfrm>
              <a:off x="5495760" y="3592440"/>
              <a:ext cx="892440" cy="254160"/>
            </a:xfrm>
            <a:custGeom>
              <a:avLst/>
              <a:gdLst>
                <a:gd name="textAreaLeft" fmla="*/ 0 w 892440"/>
                <a:gd name="textAreaRight" fmla="*/ 892800 w 892440"/>
                <a:gd name="textAreaTop" fmla="*/ 0 h 254160"/>
                <a:gd name="textAreaBottom" fmla="*/ 254520 h 25416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blipFill rotWithShape="0">
              <a:blip r:embed="rId3"/>
              <a:srcRect/>
              <a:tile tx="0" ty="0" sx="100000" sy="100000" algn="ctr"/>
            </a:blip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134" name=""/>
          <p:cNvGrpSpPr/>
          <p:nvPr/>
        </p:nvGrpSpPr>
        <p:grpSpPr>
          <a:xfrm>
            <a:off x="6159600" y="4352760"/>
            <a:ext cx="2501640" cy="276840"/>
            <a:chOff x="6159600" y="4352760"/>
            <a:chExt cx="2501640" cy="276840"/>
          </a:xfrm>
        </p:grpSpPr>
        <p:sp>
          <p:nvSpPr>
            <p:cNvPr id="135" name=""/>
            <p:cNvSpPr/>
            <p:nvPr/>
          </p:nvSpPr>
          <p:spPr>
            <a:xfrm>
              <a:off x="7057800" y="4352760"/>
              <a:ext cx="16034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Deployment Begins</a:t>
              </a:r>
              <a:endParaRPr b="0" lang="en-US" sz="1200" strike="noStrike" u="none">
                <a:solidFill>
                  <a:srgbClr val="000000"/>
                </a:solidFill>
                <a:effectLst/>
                <a:uFillTx/>
                <a:latin typeface="Times New Roman"/>
              </a:endParaRPr>
            </a:p>
          </p:txBody>
        </p:sp>
        <p:sp>
          <p:nvSpPr>
            <p:cNvPr id="136" name=""/>
            <p:cNvSpPr/>
            <p:nvPr/>
          </p:nvSpPr>
          <p:spPr>
            <a:xfrm>
              <a:off x="6159600" y="4363920"/>
              <a:ext cx="892080" cy="254160"/>
            </a:xfrm>
            <a:custGeom>
              <a:avLst/>
              <a:gdLst>
                <a:gd name="textAreaLeft" fmla="*/ 0 w 892080"/>
                <a:gd name="textAreaRight" fmla="*/ 892440 w 892080"/>
                <a:gd name="textAreaTop" fmla="*/ 0 h 254160"/>
                <a:gd name="textAreaBottom" fmla="*/ 254520 h 25416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blipFill rotWithShape="0">
              <a:blip r:embed="rId4"/>
              <a:srcRect/>
              <a:tile tx="0" ty="0" sx="100000" sy="100000" algn="ctr"/>
            </a:blip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137" name=""/>
          <p:cNvSpPr/>
          <p:nvPr/>
        </p:nvSpPr>
        <p:spPr>
          <a:xfrm>
            <a:off x="581040" y="1047600"/>
            <a:ext cx="7934400" cy="657360"/>
          </a:xfrm>
          <a:prstGeom prst="rect">
            <a:avLst/>
          </a:prstGeom>
          <a:blipFill rotWithShape="0">
            <a:blip r:embed="rId5"/>
            <a:srcRect/>
            <a:tile tx="0" ty="0" sx="100000" sy="100000" algn="ctr"/>
          </a:blip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8" name=""/>
          <p:cNvSpPr/>
          <p:nvPr/>
        </p:nvSpPr>
        <p:spPr>
          <a:xfrm>
            <a:off x="646200" y="1147680"/>
            <a:ext cx="45180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Jun</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39" name=""/>
          <p:cNvSpPr/>
          <p:nvPr/>
        </p:nvSpPr>
        <p:spPr>
          <a:xfrm>
            <a:off x="1332000" y="1147680"/>
            <a:ext cx="40104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Jul</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40" name=""/>
          <p:cNvSpPr/>
          <p:nvPr/>
        </p:nvSpPr>
        <p:spPr>
          <a:xfrm>
            <a:off x="1953000" y="1147680"/>
            <a:ext cx="47700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Aug</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41" name=""/>
          <p:cNvSpPr/>
          <p:nvPr/>
        </p:nvSpPr>
        <p:spPr>
          <a:xfrm>
            <a:off x="2629080" y="1147680"/>
            <a:ext cx="46008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Sep</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42" name=""/>
          <p:cNvSpPr/>
          <p:nvPr/>
        </p:nvSpPr>
        <p:spPr>
          <a:xfrm>
            <a:off x="3297240" y="1147680"/>
            <a:ext cx="43488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Oct</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43" name=""/>
          <p:cNvSpPr/>
          <p:nvPr/>
        </p:nvSpPr>
        <p:spPr>
          <a:xfrm>
            <a:off x="3947760" y="1147680"/>
            <a:ext cx="46872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Nov</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44" name=""/>
          <p:cNvSpPr/>
          <p:nvPr/>
        </p:nvSpPr>
        <p:spPr>
          <a:xfrm>
            <a:off x="4609080" y="1147680"/>
            <a:ext cx="46044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Dec</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45" name=""/>
          <p:cNvSpPr/>
          <p:nvPr/>
        </p:nvSpPr>
        <p:spPr>
          <a:xfrm>
            <a:off x="5275080" y="1147680"/>
            <a:ext cx="44316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Jan</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01</a:t>
            </a:r>
            <a:endParaRPr b="0" lang="en-US" sz="1200" strike="noStrike" u="none">
              <a:solidFill>
                <a:srgbClr val="000000"/>
              </a:solidFill>
              <a:effectLst/>
              <a:uFillTx/>
              <a:latin typeface="Times New Roman"/>
            </a:endParaRPr>
          </a:p>
        </p:txBody>
      </p:sp>
      <p:sp>
        <p:nvSpPr>
          <p:cNvPr id="146" name=""/>
          <p:cNvSpPr/>
          <p:nvPr/>
        </p:nvSpPr>
        <p:spPr>
          <a:xfrm>
            <a:off x="5927760" y="1147680"/>
            <a:ext cx="45180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Feb</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01</a:t>
            </a:r>
            <a:endParaRPr b="0" lang="en-US" sz="1200" strike="noStrike" u="none">
              <a:solidFill>
                <a:srgbClr val="000000"/>
              </a:solidFill>
              <a:effectLst/>
              <a:uFillTx/>
              <a:latin typeface="Times New Roman"/>
            </a:endParaRPr>
          </a:p>
        </p:txBody>
      </p:sp>
      <p:sp>
        <p:nvSpPr>
          <p:cNvPr id="147" name=""/>
          <p:cNvSpPr/>
          <p:nvPr/>
        </p:nvSpPr>
        <p:spPr>
          <a:xfrm>
            <a:off x="6586200" y="1147680"/>
            <a:ext cx="45180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01</a:t>
            </a:r>
            <a:endParaRPr b="0" lang="en-US" sz="1200" strike="noStrike" u="none">
              <a:solidFill>
                <a:srgbClr val="000000"/>
              </a:solidFill>
              <a:effectLst/>
              <a:uFillTx/>
              <a:latin typeface="Times New Roman"/>
            </a:endParaRPr>
          </a:p>
        </p:txBody>
      </p:sp>
      <p:sp>
        <p:nvSpPr>
          <p:cNvPr id="148" name=""/>
          <p:cNvSpPr/>
          <p:nvPr/>
        </p:nvSpPr>
        <p:spPr>
          <a:xfrm>
            <a:off x="7256160" y="1147680"/>
            <a:ext cx="44316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Apr</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01</a:t>
            </a:r>
            <a:endParaRPr b="0" lang="en-US" sz="1200" strike="noStrike" u="none">
              <a:solidFill>
                <a:srgbClr val="000000"/>
              </a:solidFill>
              <a:effectLst/>
              <a:uFillTx/>
              <a:latin typeface="Times New Roman"/>
            </a:endParaRPr>
          </a:p>
        </p:txBody>
      </p:sp>
      <p:sp>
        <p:nvSpPr>
          <p:cNvPr id="149" name=""/>
          <p:cNvSpPr/>
          <p:nvPr/>
        </p:nvSpPr>
        <p:spPr>
          <a:xfrm>
            <a:off x="7897320" y="1147680"/>
            <a:ext cx="47736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May</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01</a:t>
            </a:r>
            <a:endParaRPr b="0" lang="en-US" sz="1200" strike="noStrike" u="none">
              <a:solidFill>
                <a:srgbClr val="000000"/>
              </a:solidFill>
              <a:effectLst/>
              <a:uFillTx/>
              <a:latin typeface="Times New Roman"/>
            </a:endParaRPr>
          </a:p>
        </p:txBody>
      </p:sp>
      <p:sp>
        <p:nvSpPr>
          <p:cNvPr id="3" name="PlaceHolder 2"/>
          <p:cNvSpPr>
            <a:spLocks noGrp="1"/>
          </p:cNvSpPr>
          <p:nvPr>
            <p:ph type="ftr" idx="2"/>
          </p:nvPr>
        </p:nvSpPr>
        <p:spPr/>
        <p:txBody>
          <a:bodyPr/>
          <a:p>
            <a:r>
              <a:t>Confidential &amp; Proprietary</a:t>
            </a:r>
          </a:p>
        </p:txBody>
      </p:sp>
      <p:sp>
        <p:nvSpPr>
          <p:cNvPr id="4" name="PlaceHolder 3"/>
          <p:cNvSpPr>
            <a:spLocks noGrp="1"/>
          </p:cNvSpPr>
          <p:nvPr>
            <p:ph type="sldNum" idx="3"/>
          </p:nvPr>
        </p:nvSpPr>
        <p:spPr/>
        <p:txBody>
          <a:bodyPr/>
          <a:p>
            <a:fld id="{FA241C02-D2DD-43D3-BDBF-F0C286F0A103}" type="slidenum">
              <a:t>9</a:t>
            </a:fld>
          </a:p>
        </p:txBody>
      </p:sp>
      <p:sp>
        <p:nvSpPr>
          <p:cNvPr id="5" name="PlaceHolder 4"/>
          <p:cNvSpPr>
            <a:spLocks noGrp="1"/>
          </p:cNvSpPr>
          <p:nvPr>
            <p:ph type="dt" idx="1"/>
          </p:nvPr>
        </p:nvSpPr>
        <p:spPr/>
        <p:txBody>
          <a:bodyPr/>
          <a:p>
            <a:fld id="{3BF828B2-5385-42ED-8545-06429FE44EDA}" type="datetime8">
              <a:rPr lang="en-US"/>
              <a:t>09/27/25 01:14 AM</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4825</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2000-05-04T11:50:41Z</dcterms:created>
  <dc:creator>jrios</dc:creator>
  <dc:description/>
  <dc:language>en-US</dc:language>
  <cp:lastModifiedBy>sbrown</cp:lastModifiedBy>
  <cp:lastPrinted>2000-06-30T10:34:58Z</cp:lastPrinted>
  <dcterms:modified xsi:type="dcterms:W3CDTF">2000-06-30T10:58:04Z</dcterms:modified>
  <cp:revision>209</cp:revision>
  <dc:subject/>
  <dc:title>Enron PC Program</dc:title>
</cp:coreProperties>
</file>