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jpeg" ContentType="image/jpeg"/>
  <Override PartName="/ppt/media/image4.png" ContentType="image/png"/>
  <Override PartName="/ppt/media/image3.png" ContentType="image/png"/>
  <Override PartName="/ppt/media/image5.wmf" ContentType="image/x-wmf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940550" cy="90789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sldNum" idx="1"/>
          </p:nvPr>
        </p:nvSpPr>
        <p:spPr>
          <a:xfrm>
            <a:off x="7619760" y="6172200"/>
            <a:ext cx="152388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3AAF64D-1245-427F-9354-AA9F6A429AD3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2057040" y="723960"/>
            <a:ext cx="6629400" cy="799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92160" bIns="921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 ExtraBold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 ExtraBold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2057040" y="1676520"/>
            <a:ext cx="670572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1" marL="514440" indent="-163440">
              <a:spcBef>
                <a:spcPts val="1125"/>
              </a:spcBef>
              <a:buClr>
                <a:srgbClr val="1c316a"/>
              </a:buClr>
              <a:buSzPct val="80000"/>
              <a:buFont typeface="Monotype Sorts" charset="2"/>
              <a:buChar char="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800280" indent="-114480">
              <a:spcBef>
                <a:spcPts val="1125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3" marL="1143000" indent="-101520">
              <a:spcBef>
                <a:spcPts val="1125"/>
              </a:spcBef>
              <a:buClr>
                <a:srgbClr val="000000"/>
              </a:buClr>
              <a:buFont typeface="Symbol" charset="2"/>
              <a:buChar char="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4" marL="1779480" indent="-228600">
              <a:spcBef>
                <a:spcPts val="1125"/>
              </a:spcBef>
              <a:buClr>
                <a:srgbClr val="000000"/>
              </a:buClr>
              <a:buFont typeface="Symbol" charset="2"/>
              <a:buChar char="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5" marL="1779480" indent="-228600">
              <a:spcBef>
                <a:spcPts val="1125"/>
              </a:spcBef>
              <a:buClr>
                <a:srgbClr val="000000"/>
              </a:buClr>
              <a:buFont typeface="Symbol" charset="2"/>
              <a:buChar char="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6" marL="1779480" indent="-228600">
              <a:spcBef>
                <a:spcPts val="1125"/>
              </a:spcBef>
              <a:buClr>
                <a:srgbClr val="000000"/>
              </a:buClr>
              <a:buFont typeface="Symbol" charset="2"/>
              <a:buChar char="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</p:txBody>
      </p:sp>
      <p:sp>
        <p:nvSpPr>
          <p:cNvPr id="3" name=""/>
          <p:cNvSpPr/>
          <p:nvPr/>
        </p:nvSpPr>
        <p:spPr>
          <a:xfrm>
            <a:off x="2057400" y="163440"/>
            <a:ext cx="0" cy="66121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63440" y="1600200"/>
            <a:ext cx="85168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3"/>
          <a:stretch/>
        </p:blipFill>
        <p:spPr>
          <a:xfrm>
            <a:off x="152280" y="171360"/>
            <a:ext cx="1905120" cy="1428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" name="LogoWh" descr=""/>
          <p:cNvPicPr/>
          <p:nvPr/>
        </p:nvPicPr>
        <p:blipFill>
          <a:blip r:embed="rId4"/>
          <a:stretch/>
        </p:blipFill>
        <p:spPr>
          <a:xfrm>
            <a:off x="762120" y="5425920"/>
            <a:ext cx="739800" cy="74628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sldNum" idx="2"/>
          </p:nvPr>
        </p:nvSpPr>
        <p:spPr>
          <a:xfrm>
            <a:off x="7619760" y="6172200"/>
            <a:ext cx="152388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72B845E-FA4E-465D-8A12-9F87041E5250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title"/>
          </p:nvPr>
        </p:nvSpPr>
        <p:spPr>
          <a:xfrm>
            <a:off x="2057040" y="723960"/>
            <a:ext cx="6629400" cy="799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92160" bIns="921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 ExtraBold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 ExtraBold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2057040" y="1676520"/>
            <a:ext cx="670572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1" marL="514440" indent="-163440">
              <a:spcBef>
                <a:spcPts val="1125"/>
              </a:spcBef>
              <a:buClr>
                <a:srgbClr val="1c316a"/>
              </a:buClr>
              <a:buSzPct val="80000"/>
              <a:buFont typeface="Monotype Sorts" charset="2"/>
              <a:buChar char="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800280" indent="-114480">
              <a:spcBef>
                <a:spcPts val="1125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3" marL="1143000" indent="-101520">
              <a:spcBef>
                <a:spcPts val="1125"/>
              </a:spcBef>
              <a:buClr>
                <a:srgbClr val="000000"/>
              </a:buClr>
              <a:buFont typeface="Symbol" charset="2"/>
              <a:buChar char="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4" marL="1779480" indent="-228600">
              <a:spcBef>
                <a:spcPts val="1125"/>
              </a:spcBef>
              <a:buClr>
                <a:srgbClr val="000000"/>
              </a:buClr>
              <a:buFont typeface="Symbol" charset="2"/>
              <a:buChar char="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5" marL="1779480" indent="-228600">
              <a:spcBef>
                <a:spcPts val="1125"/>
              </a:spcBef>
              <a:buClr>
                <a:srgbClr val="000000"/>
              </a:buClr>
              <a:buFont typeface="Symbol" charset="2"/>
              <a:buChar char="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6" marL="1779480" indent="-228600">
              <a:spcBef>
                <a:spcPts val="1125"/>
              </a:spcBef>
              <a:buClr>
                <a:srgbClr val="000000"/>
              </a:buClr>
              <a:buFont typeface="Symbol" charset="2"/>
              <a:buChar char="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</p:txBody>
      </p:sp>
      <p:sp>
        <p:nvSpPr>
          <p:cNvPr id="10" name=""/>
          <p:cNvSpPr/>
          <p:nvPr/>
        </p:nvSpPr>
        <p:spPr>
          <a:xfrm>
            <a:off x="2057400" y="163440"/>
            <a:ext cx="0" cy="66121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63440" y="1600200"/>
            <a:ext cx="85168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" descr=""/>
          <p:cNvPicPr/>
          <p:nvPr/>
        </p:nvPicPr>
        <p:blipFill>
          <a:blip r:embed="rId3"/>
          <a:stretch/>
        </p:blipFill>
        <p:spPr>
          <a:xfrm>
            <a:off x="152280" y="171360"/>
            <a:ext cx="1905120" cy="1428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LogoWh" descr=""/>
          <p:cNvPicPr/>
          <p:nvPr/>
        </p:nvPicPr>
        <p:blipFill>
          <a:blip r:embed="rId4"/>
          <a:stretch/>
        </p:blipFill>
        <p:spPr>
          <a:xfrm>
            <a:off x="762120" y="5425920"/>
            <a:ext cx="739800" cy="74628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5.wmf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" descr=""/>
          <p:cNvPicPr/>
          <p:nvPr/>
        </p:nvPicPr>
        <p:blipFill>
          <a:blip r:embed="rId2"/>
          <a:stretch/>
        </p:blipFill>
        <p:spPr>
          <a:xfrm>
            <a:off x="0" y="0"/>
            <a:ext cx="9145440" cy="6859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"/>
          <p:cNvSpPr/>
          <p:nvPr/>
        </p:nvSpPr>
        <p:spPr>
          <a:xfrm>
            <a:off x="0" y="5181480"/>
            <a:ext cx="9144000" cy="137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a78"/>
                </a:solidFill>
                <a:effectLst/>
                <a:uFillTx/>
                <a:latin typeface="RotisSansSerif"/>
              </a:rPr>
              <a:t>Staffing Update for Enron Net Works Engagement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ca78"/>
                </a:solidFill>
                <a:effectLst/>
                <a:uFillTx/>
                <a:latin typeface="RotisSansSerif"/>
              </a:rPr>
              <a:t>Jeff Huff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ca78"/>
                </a:solidFill>
                <a:effectLst/>
                <a:uFillTx/>
                <a:latin typeface="RotisSansSerif"/>
              </a:rPr>
              <a:t>October 13th,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2057040" y="723960"/>
            <a:ext cx="6629400" cy="799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92160" bIns="921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 ExtraBold"/>
              </a:rPr>
              <a:t>Table of Contents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 ExtraBold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2057040" y="1676520"/>
            <a:ext cx="670572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100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 ExtraBold"/>
              </a:rPr>
              <a:t>Executive 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indent="0">
              <a:lnSpc>
                <a:spcPct val="100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 ExtraBold"/>
              </a:rPr>
              <a:t>Staffing Update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indent="0">
              <a:lnSpc>
                <a:spcPct val="100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 ExtraBold"/>
              </a:rPr>
              <a:t>Timeline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</p:txBody>
      </p:sp>
      <p:sp>
        <p:nvSpPr>
          <p:cNvPr id="18" name=""/>
          <p:cNvSpPr/>
          <p:nvPr/>
        </p:nvSpPr>
        <p:spPr>
          <a:xfrm>
            <a:off x="395280" y="1752480"/>
            <a:ext cx="1349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57217"/>
                </a:solidFill>
                <a:effectLst/>
                <a:uFillTx/>
                <a:latin typeface="BankGothic Md BT"/>
              </a:rPr>
              <a:t>Status Report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3B29C27-B6E1-4188-8713-D4A9D09ABF9C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057040" y="469800"/>
            <a:ext cx="6629400" cy="1054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92160" bIns="921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 ExtraBold"/>
              </a:rPr>
              <a:t>Executive 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 ExtraBold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2133720" y="1676520"/>
            <a:ext cx="670536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lvl="1" marL="514440" indent="-163440">
              <a:lnSpc>
                <a:spcPct val="160000"/>
              </a:lnSpc>
              <a:buClr>
                <a:srgbClr val="1c316a"/>
              </a:buClr>
              <a:buSzPct val="80000"/>
              <a:buFont typeface="Monotype Sorts" charset="2"/>
              <a:buChar char="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Engagement began October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1" marL="514440" indent="-163440">
              <a:lnSpc>
                <a:spcPct val="160000"/>
              </a:lnSpc>
              <a:buClr>
                <a:srgbClr val="1c316a"/>
              </a:buClr>
              <a:buSzPct val="80000"/>
              <a:buFont typeface="Monotype Sorts" charset="2"/>
              <a:buChar char="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Current staffing level at 12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1" marL="514440" indent="-163440">
              <a:lnSpc>
                <a:spcPct val="160000"/>
              </a:lnSpc>
              <a:buClr>
                <a:srgbClr val="1c316a"/>
              </a:buClr>
              <a:buSzPct val="80000"/>
              <a:buFont typeface="Monotype Sorts" charset="2"/>
              <a:buChar char="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Projects include: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800280" indent="-114480">
              <a:spcBef>
                <a:spcPts val="300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Confirm Central (CC)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800280" indent="-114480">
              <a:spcBef>
                <a:spcPts val="300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Financial Invoice Exchange (FIX)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800280" indent="-114480">
              <a:spcBef>
                <a:spcPts val="300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Contract Exchange (KX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800280" indent="-114480">
              <a:spcBef>
                <a:spcPts val="300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Deal Database (DDB)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1" marL="514440" indent="-163440">
              <a:lnSpc>
                <a:spcPct val="110000"/>
              </a:lnSpc>
              <a:buClr>
                <a:srgbClr val="1c316a"/>
              </a:buClr>
              <a:buSzPct val="80000"/>
              <a:buFont typeface="Monotype Sorts" charset="2"/>
              <a:buChar char="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First 2 weeks focused on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RotisSansSerif"/>
              </a:rPr>
              <a:t>business requirements,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RotisSansSerif"/>
              </a:rPr>
              <a:t>demo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 and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RotisSansSerif"/>
              </a:rPr>
              <a:t>development environment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1" marL="514440" indent="-163440">
              <a:lnSpc>
                <a:spcPct val="160000"/>
              </a:lnSpc>
              <a:buClr>
                <a:srgbClr val="1c316a"/>
              </a:buClr>
              <a:buSzPct val="80000"/>
              <a:buFont typeface="Monotype Sorts" charset="2"/>
              <a:buChar char="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Key accomplishments: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800280" indent="-114480">
              <a:spcBef>
                <a:spcPts val="300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Product Roadmaps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800280" indent="-114480">
              <a:spcBef>
                <a:spcPts val="300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Working demo constructed (using Java, JSP, Jrun, ORACLE, …)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800280" indent="-114480">
              <a:spcBef>
                <a:spcPts val="300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First drafts of FRS’s completed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800280" indent="-114480">
              <a:spcBef>
                <a:spcPts val="300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Diamond staffing completed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8002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1" marL="514440" indent="-163440">
              <a:lnSpc>
                <a:spcPct val="160000"/>
              </a:lnSpc>
              <a:buClr>
                <a:srgbClr val="1c316a"/>
              </a:buClr>
              <a:buSzPct val="80000"/>
              <a:buFont typeface="Monotype Sorts" charset="2"/>
              <a:buChar char="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Risks: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800280" indent="-114480">
              <a:spcBef>
                <a:spcPts val="300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Legacy interfaces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</p:txBody>
      </p:sp>
      <p:sp>
        <p:nvSpPr>
          <p:cNvPr id="21" name=""/>
          <p:cNvSpPr/>
          <p:nvPr/>
        </p:nvSpPr>
        <p:spPr>
          <a:xfrm>
            <a:off x="564840" y="1752480"/>
            <a:ext cx="1013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57217"/>
                </a:solidFill>
                <a:effectLst/>
                <a:uFillTx/>
                <a:latin typeface="BankGothic Md BT"/>
              </a:rPr>
              <a:t>Executive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57217"/>
                </a:solidFill>
                <a:effectLst/>
                <a:uFillTx/>
                <a:latin typeface="BankGothic Md BT"/>
              </a:rPr>
              <a:t>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D1454AF-F61D-4D38-BF8F-16071DE7E9F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2133720" y="1752480"/>
            <a:ext cx="6400800" cy="1752840"/>
          </a:xfrm>
          <a:prstGeom prst="roundRect">
            <a:avLst>
              <a:gd name="adj" fmla="val 16667"/>
            </a:avLst>
          </a:prstGeom>
          <a:solidFill>
            <a:srgbClr val="ffca7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133720" y="3962520"/>
            <a:ext cx="6400800" cy="1295280"/>
          </a:xfrm>
          <a:prstGeom prst="roundRect">
            <a:avLst>
              <a:gd name="adj" fmla="val 16667"/>
            </a:avLst>
          </a:prstGeom>
          <a:solidFill>
            <a:srgbClr val="ffca7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/>
          </p:nvPr>
        </p:nvSpPr>
        <p:spPr>
          <a:xfrm>
            <a:off x="2133360" y="1752480"/>
            <a:ext cx="6476760" cy="3353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lvl="1" marL="277920" indent="-163440">
              <a:lnSpc>
                <a:spcPct val="130000"/>
              </a:lnSpc>
              <a:buClr>
                <a:srgbClr val="1c316a"/>
              </a:buClr>
              <a:buSzPct val="80000"/>
              <a:buFont typeface="Monotype Sorts" charset="2"/>
              <a:buChar char="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Diamond started engagement with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Enron Broadband Services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 in </a:t>
            </a: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RotisSansSerif"/>
              </a:rPr>
              <a:t>March 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1" marL="277920" indent="-163440">
              <a:lnSpc>
                <a:spcPct val="120000"/>
              </a:lnSpc>
              <a:buClr>
                <a:srgbClr val="1c316a"/>
              </a:buClr>
              <a:buSzPct val="80000"/>
              <a:buFont typeface="Monotype Sorts" charset="2"/>
              <a:buChar char="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Diamond has been involved in ten (10) major projects at Enron: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506520" indent="-114480">
              <a:lnSpc>
                <a:spcPct val="120000"/>
              </a:lnSpc>
              <a:spcBef>
                <a:spcPts val="300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EBS:  Media Cast, Media Transport, Product Development, EIN, OSS/Billing, OSS/Extranet, Bandwidth Trading, EBS Strategic Plan, Capital / Risk 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506520" indent="-114480">
              <a:lnSpc>
                <a:spcPct val="120000"/>
              </a:lnSpc>
              <a:spcBef>
                <a:spcPts val="300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ENW: CommodityLogic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1" marL="277920" indent="-163440">
              <a:lnSpc>
                <a:spcPct val="12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1" marL="277920" indent="-163440">
              <a:lnSpc>
                <a:spcPct val="12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1" marL="277920" indent="-163440">
              <a:lnSpc>
                <a:spcPct val="12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1" marL="277920" indent="-163440">
              <a:lnSpc>
                <a:spcPct val="12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1" marL="277920" indent="-163440">
              <a:lnSpc>
                <a:spcPct val="120000"/>
              </a:lnSpc>
              <a:buClr>
                <a:srgbClr val="1c316a"/>
              </a:buClr>
              <a:buSzPct val="80000"/>
              <a:buFont typeface="Monotype Sorts" charset="2"/>
              <a:buChar char="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Diamond-developed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Bandwidth Trading System (BTAS)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 went “live” in December 1999, followed by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four more successful releases (on time, on budget)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1" marL="277920" indent="-163440">
              <a:lnSpc>
                <a:spcPct val="120000"/>
              </a:lnSpc>
              <a:buClr>
                <a:srgbClr val="1c316a"/>
              </a:buClr>
              <a:buSzPct val="80000"/>
              <a:buFont typeface="Monotype Sorts" charset="2"/>
              <a:buChar char="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Diamond architected and built key components for early releases of Media Cast product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title"/>
          </p:nvPr>
        </p:nvSpPr>
        <p:spPr>
          <a:xfrm>
            <a:off x="2057040" y="469800"/>
            <a:ext cx="6629400" cy="1054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92160" bIns="921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 ExtraBold"/>
              </a:rPr>
              <a:t>A quick look back at Diamond’s history at Enron over past 20 months...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 ExtraBold"/>
            </a:endParaRPr>
          </a:p>
        </p:txBody>
      </p:sp>
      <p:sp>
        <p:nvSpPr>
          <p:cNvPr id="26" name=""/>
          <p:cNvSpPr/>
          <p:nvPr/>
        </p:nvSpPr>
        <p:spPr>
          <a:xfrm>
            <a:off x="247320" y="4343400"/>
            <a:ext cx="1721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ACCOMPLISHMENTS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55040" y="2438280"/>
            <a:ext cx="1315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“SOUND BITES”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2D8C33F-BEAF-4825-A769-8064B39B10EE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2057040" y="469800"/>
            <a:ext cx="6629400" cy="1054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92160" bIns="921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 ExtraBold"/>
              </a:rPr>
              <a:t>Staffing 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 ExtraBold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980720" y="1599840"/>
            <a:ext cx="67057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lvl="1" marL="514440" indent="-163440">
              <a:lnSpc>
                <a:spcPct val="160000"/>
              </a:lnSpc>
              <a:buClr>
                <a:srgbClr val="1c316a"/>
              </a:buClr>
              <a:buSzPct val="80000"/>
              <a:buFont typeface="Monotype Sorts" charset="2"/>
              <a:buChar char="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Current staffing level at 12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1" marL="514440" indent="-163440">
              <a:lnSpc>
                <a:spcPct val="160000"/>
              </a:lnSpc>
              <a:buClr>
                <a:srgbClr val="1c316a"/>
              </a:buClr>
              <a:buSzPct val="80000"/>
              <a:buFont typeface="Monotype Sorts" charset="2"/>
              <a:buChar char="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Diamond team divided into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business and technology tracks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304920" y="3809880"/>
          <a:ext cx="1676160" cy="10717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04920" y="3809880"/>
                    <a:ext cx="1676160" cy="1071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" name=""/>
          <p:cNvSpPr/>
          <p:nvPr/>
        </p:nvSpPr>
        <p:spPr>
          <a:xfrm>
            <a:off x="4114800" y="2590920"/>
            <a:ext cx="2133720" cy="685800"/>
          </a:xfrm>
          <a:prstGeom prst="rect">
            <a:avLst/>
          </a:prstGeom>
          <a:solidFill>
            <a:srgbClr val="ffca7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Engagement Lead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Jeff Huff, Partner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666880" y="3809880"/>
            <a:ext cx="2133720" cy="685800"/>
          </a:xfrm>
          <a:prstGeom prst="rect">
            <a:avLst/>
          </a:prstGeom>
          <a:solidFill>
            <a:srgbClr val="ffca7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Business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638680" y="3809880"/>
            <a:ext cx="2133720" cy="685800"/>
          </a:xfrm>
          <a:prstGeom prst="rect">
            <a:avLst/>
          </a:prstGeom>
          <a:solidFill>
            <a:srgbClr val="ffca7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Technology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5" name=""/>
          <p:cNvCxnSpPr>
            <a:stCxn id="32" idx="2"/>
            <a:endCxn id="33" idx="0"/>
          </p:cNvCxnSpPr>
          <p:nvPr/>
        </p:nvCxnSpPr>
        <p:spPr>
          <a:xfrm rot="5400000">
            <a:off x="4190400" y="2819160"/>
            <a:ext cx="533880" cy="1448280"/>
          </a:xfrm>
          <a:prstGeom prst="bentConnector3">
            <a:avLst>
              <a:gd name="adj1" fmla="val 50000"/>
            </a:avLst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36" name=""/>
          <p:cNvCxnSpPr>
            <a:stCxn id="32" idx="2"/>
            <a:endCxn id="34" idx="0"/>
          </p:cNvCxnSpPr>
          <p:nvPr/>
        </p:nvCxnSpPr>
        <p:spPr>
          <a:xfrm flipH="1" rot="16200000">
            <a:off x="5676840" y="2780640"/>
            <a:ext cx="533880" cy="1524960"/>
          </a:xfrm>
          <a:prstGeom prst="bentConnector3">
            <a:avLst>
              <a:gd name="adj1" fmla="val 50000"/>
            </a:avLst>
          </a:prstGeom>
          <a:ln w="12600">
            <a:solidFill>
              <a:srgbClr val="000000"/>
            </a:solidFill>
            <a:miter/>
          </a:ln>
        </p:spPr>
      </p:cxnSp>
      <p:sp>
        <p:nvSpPr>
          <p:cNvPr id="37" name=""/>
          <p:cNvSpPr/>
          <p:nvPr/>
        </p:nvSpPr>
        <p:spPr>
          <a:xfrm>
            <a:off x="2989080" y="4572000"/>
            <a:ext cx="17499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RotisSansSerif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 </a:t>
            </a:r>
            <a:r>
              <a:rPr b="0" lang="en-US" sz="1200" strike="noStrike" u="none">
                <a:solidFill>
                  <a:srgbClr val="003399"/>
                </a:solidFill>
                <a:effectLst/>
                <a:uFillTx/>
                <a:latin typeface="RotisSansSerif"/>
              </a:rPr>
              <a:t>John Coyle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RotisSansSerif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 Amy Schneider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RotisSansSerif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 Chris Cocks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c57217"/>
              </a:buClr>
              <a:buFont typeface="RotisSansSerif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c57217"/>
                </a:solidFill>
                <a:effectLst/>
                <a:uFillTx/>
                <a:latin typeface="RotisSansSerif"/>
              </a:rPr>
              <a:t> Steve Rubin (no fees)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100920" y="4572000"/>
            <a:ext cx="169884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RotisSansSerif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 </a:t>
            </a:r>
            <a:r>
              <a:rPr b="0" lang="en-US" sz="1200" strike="noStrike" u="none">
                <a:solidFill>
                  <a:srgbClr val="003399"/>
                </a:solidFill>
                <a:effectLst/>
                <a:uFillTx/>
                <a:latin typeface="RotisSansSerif"/>
              </a:rPr>
              <a:t>Thede Loder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RotisSansSerif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 Mohan Pattabiraman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RotisSansSerif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 Nicolas Lam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RotisSansSerif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 Jeff Catalina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RotisSansSerif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 Snooky Tiedje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RotisSansSerif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 Jenny Lim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RotisSansSerif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 Jeff Ledgerwood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c57217"/>
              </a:buClr>
              <a:buFont typeface="RotisSansSerif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c57217"/>
                </a:solidFill>
                <a:effectLst/>
                <a:uFillTx/>
                <a:latin typeface="RotisSansSerif"/>
              </a:rPr>
              <a:t> Erik Treese (no fees)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747880" y="5791320"/>
            <a:ext cx="2908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c57217"/>
                </a:solidFill>
                <a:effectLst/>
                <a:uFillTx/>
                <a:latin typeface="RotisSansSerif"/>
              </a:rPr>
              <a:t>Denotes Diamond investments in Enron,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c57217"/>
                </a:solidFill>
                <a:effectLst/>
                <a:uFillTx/>
                <a:latin typeface="RotisSansSerif"/>
              </a:rPr>
              <a:t>not charging fees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76360" y="1752480"/>
            <a:ext cx="993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57217"/>
                </a:solidFill>
                <a:effectLst/>
                <a:uFillTx/>
                <a:latin typeface="BankGothic Md BT"/>
              </a:rPr>
              <a:t>Staffing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57217"/>
                </a:solidFill>
                <a:effectLst/>
                <a:uFillTx/>
                <a:latin typeface="BankGothic Md BT"/>
              </a:rPr>
              <a:t>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690080" y="3505320"/>
            <a:ext cx="105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99"/>
                </a:solidFill>
                <a:effectLst/>
                <a:uFillTx/>
                <a:latin typeface="RotisSansSerif"/>
              </a:rPr>
              <a:t>John Coyle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99"/>
                </a:solidFill>
                <a:effectLst/>
                <a:uFillTx/>
                <a:latin typeface="RotisSansSerif"/>
              </a:rPr>
              <a:t>(Team Lead)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0934FE8-6994-4A80-AD60-4C4229C16F3C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2057040" y="469800"/>
            <a:ext cx="6629400" cy="1054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92160" bIns="921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 ExtraBold"/>
              </a:rPr>
              <a:t>Current staffing assignments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 ExtraBold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1980720" y="1600200"/>
            <a:ext cx="670572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lvl="1" marL="277920" indent="-163440">
              <a:lnSpc>
                <a:spcPct val="120000"/>
              </a:lnSpc>
              <a:buClr>
                <a:srgbClr val="1c316a"/>
              </a:buClr>
              <a:buSzPct val="80000"/>
              <a:buFont typeface="Monotype Sorts" charset="2"/>
              <a:buChar char="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Confirm Central (CC):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506520" indent="-114480">
              <a:lnSpc>
                <a:spcPct val="120000"/>
              </a:lnSpc>
              <a:spcBef>
                <a:spcPts val="300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Chris Cox (business analyst)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506520" indent="-114480">
              <a:lnSpc>
                <a:spcPct val="120000"/>
              </a:lnSpc>
              <a:spcBef>
                <a:spcPts val="300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Jeff Catalina (web developer)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506520" indent="-114480">
              <a:lnSpc>
                <a:spcPct val="120000"/>
              </a:lnSpc>
              <a:spcBef>
                <a:spcPts val="300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Jenny Lim (web developer)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1" marL="277920" indent="-163440">
              <a:lnSpc>
                <a:spcPct val="120000"/>
              </a:lnSpc>
              <a:buClr>
                <a:srgbClr val="1c316a"/>
              </a:buClr>
              <a:buSzPct val="80000"/>
              <a:buFont typeface="Monotype Sorts" charset="2"/>
              <a:buChar char="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Financial Invoice Exchange (FIX):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506520" indent="-114480">
              <a:lnSpc>
                <a:spcPct val="120000"/>
              </a:lnSpc>
              <a:spcBef>
                <a:spcPts val="300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Amy Schneider (business analyst)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506520" indent="-114480">
              <a:lnSpc>
                <a:spcPct val="120000"/>
              </a:lnSpc>
              <a:spcBef>
                <a:spcPts val="300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Nicolas Lam (web developer)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506520" indent="-114480">
              <a:lnSpc>
                <a:spcPct val="120000"/>
              </a:lnSpc>
              <a:spcBef>
                <a:spcPts val="300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Erik Treese (web developer)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1" marL="277920" indent="-163440">
              <a:lnSpc>
                <a:spcPct val="120000"/>
              </a:lnSpc>
              <a:buClr>
                <a:srgbClr val="1c316a"/>
              </a:buClr>
              <a:buSzPct val="80000"/>
              <a:buFont typeface="Monotype Sorts" charset="2"/>
              <a:buChar char="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Contract Exchange (KX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506520" indent="-114480">
              <a:lnSpc>
                <a:spcPct val="120000"/>
              </a:lnSpc>
              <a:spcBef>
                <a:spcPts val="300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John Coyle (business analyst)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506520" indent="-114480">
              <a:lnSpc>
                <a:spcPct val="120000"/>
              </a:lnSpc>
              <a:spcBef>
                <a:spcPts val="300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Steve Rubin (business analyst)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506520" indent="-114480">
              <a:lnSpc>
                <a:spcPct val="120000"/>
              </a:lnSpc>
              <a:spcBef>
                <a:spcPts val="300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Mohan Pattabiraman (web developer)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506520" indent="-114480">
              <a:lnSpc>
                <a:spcPct val="120000"/>
              </a:lnSpc>
              <a:spcBef>
                <a:spcPts val="300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Jeff Ledgerwood (web developer)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1" marL="277920" indent="-163440">
              <a:lnSpc>
                <a:spcPct val="120000"/>
              </a:lnSpc>
              <a:buClr>
                <a:srgbClr val="1c316a"/>
              </a:buClr>
              <a:buSzPct val="80000"/>
              <a:buFont typeface="Monotype Sorts" charset="2"/>
              <a:buChar char="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Deal Database (Technical Architecture)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506520" indent="-114480">
              <a:lnSpc>
                <a:spcPct val="120000"/>
              </a:lnSpc>
              <a:spcBef>
                <a:spcPts val="300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Thede Loder (technical architect)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  <a:p>
            <a:pPr lvl="2" marL="506520" indent="-114480">
              <a:lnSpc>
                <a:spcPct val="120000"/>
              </a:lnSpc>
              <a:spcBef>
                <a:spcPts val="300"/>
              </a:spcBef>
              <a:buClr>
                <a:srgbClr val="c57217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RotisSansSerif"/>
              </a:rPr>
              <a:t>Snooky Tiedje (data base)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RotisSansSerif"/>
            </a:endParaRPr>
          </a:p>
        </p:txBody>
      </p:sp>
      <p:sp>
        <p:nvSpPr>
          <p:cNvPr id="44" name=""/>
          <p:cNvSpPr/>
          <p:nvPr/>
        </p:nvSpPr>
        <p:spPr>
          <a:xfrm>
            <a:off x="576360" y="1752480"/>
            <a:ext cx="993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57217"/>
                </a:solidFill>
                <a:effectLst/>
                <a:uFillTx/>
                <a:latin typeface="BankGothic Md BT"/>
              </a:rPr>
              <a:t>Staffing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57217"/>
                </a:solidFill>
                <a:effectLst/>
                <a:uFillTx/>
                <a:latin typeface="BankGothic Md BT"/>
              </a:rPr>
              <a:t>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" name=""/>
          <p:cNvGraphicFramePr/>
          <p:nvPr/>
        </p:nvGraphicFramePr>
        <p:xfrm>
          <a:off x="5715000" y="2514600"/>
          <a:ext cx="2668680" cy="22478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5715000" y="2514600"/>
                    <a:ext cx="2668680" cy="2247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2D9F4F8-5327-4C17-A37E-FEA607B359CE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2362320" y="2057400"/>
            <a:ext cx="6172200" cy="3733920"/>
          </a:xfrm>
          <a:prstGeom prst="rect">
            <a:avLst/>
          </a:prstGeom>
          <a:solidFill>
            <a:srgbClr val="ffedd1"/>
          </a:solidFill>
          <a:ln w="12600">
            <a:solidFill>
              <a:srgbClr val="989b9f"/>
            </a:solidFill>
            <a:miter/>
          </a:ln>
          <a:effectLst>
            <a:outerShdw dist="107932" dir="18900000" blurRad="0" rotWithShape="0">
              <a:srgbClr val="989b9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991040" y="2413080"/>
            <a:ext cx="0" cy="2133360"/>
          </a:xfrm>
          <a:prstGeom prst="line">
            <a:avLst/>
          </a:prstGeom>
          <a:ln w="12600">
            <a:solidFill>
              <a:srgbClr val="989b9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753160" y="2387520"/>
            <a:ext cx="0" cy="2133720"/>
          </a:xfrm>
          <a:prstGeom prst="line">
            <a:avLst/>
          </a:prstGeom>
          <a:ln w="12600">
            <a:solidFill>
              <a:srgbClr val="989b9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772400" y="2387520"/>
            <a:ext cx="0" cy="2133720"/>
          </a:xfrm>
          <a:prstGeom prst="line">
            <a:avLst/>
          </a:prstGeom>
          <a:ln w="12600">
            <a:solidFill>
              <a:srgbClr val="989b9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457880" y="2387520"/>
            <a:ext cx="0" cy="2133720"/>
          </a:xfrm>
          <a:prstGeom prst="line">
            <a:avLst/>
          </a:prstGeom>
          <a:ln w="12600">
            <a:solidFill>
              <a:srgbClr val="989b9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2057040" y="469800"/>
            <a:ext cx="6629400" cy="1054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92160" bIns="921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RotisSansSerif ExtraBold"/>
              </a:rPr>
              <a:t>The CommodityLogic schedule is aggressive, yet doable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RotisSansSerif ExtraBold"/>
            </a:endParaRPr>
          </a:p>
        </p:txBody>
      </p:sp>
      <p:sp>
        <p:nvSpPr>
          <p:cNvPr id="53" name=""/>
          <p:cNvSpPr/>
          <p:nvPr/>
        </p:nvSpPr>
        <p:spPr>
          <a:xfrm>
            <a:off x="622800" y="1752480"/>
            <a:ext cx="903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57217"/>
                </a:solidFill>
                <a:effectLst/>
                <a:uFillTx/>
                <a:latin typeface="BankGothic Md BT"/>
              </a:rPr>
              <a:t>Overall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57217"/>
                </a:solidFill>
                <a:effectLst/>
                <a:uFillTx/>
                <a:latin typeface="BankGothic Md BT"/>
              </a:rPr>
              <a:t>Timeline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971800" y="2590920"/>
            <a:ext cx="1447920" cy="304560"/>
          </a:xfrm>
          <a:prstGeom prst="rect">
            <a:avLst/>
          </a:prstGeom>
          <a:solidFill>
            <a:srgbClr val="ffca7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FIX 1.0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971800" y="2971800"/>
            <a:ext cx="1981080" cy="304920"/>
          </a:xfrm>
          <a:prstGeom prst="rect">
            <a:avLst/>
          </a:prstGeom>
          <a:solidFill>
            <a:srgbClr val="ffca7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CC 1.0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971800" y="3352680"/>
            <a:ext cx="3429000" cy="304920"/>
          </a:xfrm>
          <a:prstGeom prst="rect">
            <a:avLst/>
          </a:prstGeom>
          <a:solidFill>
            <a:srgbClr val="ffca7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KX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1.0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971800" y="3733920"/>
            <a:ext cx="1447920" cy="304560"/>
          </a:xfrm>
          <a:prstGeom prst="rect">
            <a:avLst/>
          </a:prstGeom>
          <a:solidFill>
            <a:srgbClr val="ffca7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DDB 1.0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495680" y="2590920"/>
            <a:ext cx="3276720" cy="304560"/>
          </a:xfrm>
          <a:prstGeom prst="rect">
            <a:avLst/>
          </a:prstGeom>
          <a:gradFill rotWithShape="0">
            <a:gsLst>
              <a:gs pos="0">
                <a:srgbClr val="989b9f"/>
              </a:gs>
              <a:gs pos="100000">
                <a:srgbClr val="ffffff"/>
              </a:gs>
            </a:gsLst>
            <a:lin ang="10800000"/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FIX 2.0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029200" y="2971800"/>
            <a:ext cx="2743200" cy="304920"/>
          </a:xfrm>
          <a:prstGeom prst="rect">
            <a:avLst/>
          </a:prstGeom>
          <a:gradFill rotWithShape="0">
            <a:gsLst>
              <a:gs pos="0">
                <a:srgbClr val="989b9f"/>
              </a:gs>
              <a:gs pos="100000">
                <a:srgbClr val="ffffff"/>
              </a:gs>
            </a:gsLst>
            <a:lin ang="10800000"/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CC 2.0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400800" y="3352680"/>
            <a:ext cx="1371600" cy="304920"/>
          </a:xfrm>
          <a:prstGeom prst="rect">
            <a:avLst/>
          </a:prstGeom>
          <a:gradFill rotWithShape="0">
            <a:gsLst>
              <a:gs pos="0">
                <a:srgbClr val="989b9f"/>
              </a:gs>
              <a:gs pos="100000">
                <a:srgbClr val="ffffff"/>
              </a:gs>
            </a:gsLst>
            <a:lin ang="10800000"/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KX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2.0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495680" y="3733920"/>
            <a:ext cx="1981440" cy="304560"/>
          </a:xfrm>
          <a:prstGeom prst="rect">
            <a:avLst/>
          </a:prstGeom>
          <a:gradFill rotWithShape="0">
            <a:gsLst>
              <a:gs pos="0">
                <a:srgbClr val="989b9f"/>
              </a:gs>
              <a:gs pos="100000">
                <a:srgbClr val="ffffff"/>
              </a:gs>
            </a:gsLst>
            <a:lin ang="10800000"/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DDB 2.0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199040" y="4495680"/>
            <a:ext cx="542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Nov 15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803120" y="4495680"/>
            <a:ext cx="4791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Dec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507280" y="4495680"/>
            <a:ext cx="542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Dec 15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7558920" y="4495680"/>
            <a:ext cx="453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Apr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419720" y="4876920"/>
            <a:ext cx="1295280" cy="228600"/>
          </a:xfrm>
          <a:prstGeom prst="leftRightArrow">
            <a:avLst>
              <a:gd name="adj1" fmla="val 50000"/>
              <a:gd name="adj2" fmla="val 112798"/>
            </a:avLst>
          </a:prstGeom>
          <a:solidFill>
            <a:srgbClr val="ffca7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266720" y="5165640"/>
            <a:ext cx="1783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Soft Launches (Release 1.0)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Limited user set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7186680" y="4800600"/>
            <a:ext cx="1193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Release 2.0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Unlimited user set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352680" y="2438280"/>
            <a:ext cx="0" cy="2057400"/>
          </a:xfrm>
          <a:prstGeom prst="line">
            <a:avLst/>
          </a:prstGeom>
          <a:ln w="38160">
            <a:solidFill>
              <a:srgbClr val="00353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119040" y="4495680"/>
            <a:ext cx="498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Today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261120" y="3200400"/>
            <a:ext cx="1752480" cy="609480"/>
          </a:xfrm>
          <a:custGeom>
            <a:avLst/>
            <a:gdLst/>
            <a:ahLst/>
            <a:rect l="l" t="t" r="r" b="b"/>
            <a:pathLst>
              <a:path w="1104" h="384">
                <a:moveTo>
                  <a:pt x="1104" y="48"/>
                </a:moveTo>
                <a:cubicBezTo>
                  <a:pt x="1005" y="20"/>
                  <a:pt x="910" y="9"/>
                  <a:pt x="808" y="0"/>
                </a:cubicBezTo>
                <a:cubicBezTo>
                  <a:pt x="572" y="9"/>
                  <a:pt x="340" y="19"/>
                  <a:pt x="104" y="24"/>
                </a:cubicBezTo>
                <a:cubicBezTo>
                  <a:pt x="63" y="38"/>
                  <a:pt x="35" y="44"/>
                  <a:pt x="16" y="88"/>
                </a:cubicBezTo>
                <a:cubicBezTo>
                  <a:pt x="9" y="103"/>
                  <a:pt x="0" y="136"/>
                  <a:pt x="0" y="136"/>
                </a:cubicBezTo>
                <a:cubicBezTo>
                  <a:pt x="6" y="173"/>
                  <a:pt x="7" y="253"/>
                  <a:pt x="40" y="280"/>
                </a:cubicBezTo>
                <a:cubicBezTo>
                  <a:pt x="60" y="296"/>
                  <a:pt x="97" y="303"/>
                  <a:pt x="120" y="312"/>
                </a:cubicBezTo>
                <a:cubicBezTo>
                  <a:pt x="252" y="362"/>
                  <a:pt x="387" y="373"/>
                  <a:pt x="528" y="384"/>
                </a:cubicBezTo>
                <a:cubicBezTo>
                  <a:pt x="621" y="379"/>
                  <a:pt x="715" y="381"/>
                  <a:pt x="808" y="368"/>
                </a:cubicBezTo>
                <a:cubicBezTo>
                  <a:pt x="827" y="365"/>
                  <a:pt x="845" y="362"/>
                  <a:pt x="864" y="360"/>
                </a:cubicBezTo>
                <a:cubicBezTo>
                  <a:pt x="902" y="355"/>
                  <a:pt x="939" y="354"/>
                  <a:pt x="976" y="344"/>
                </a:cubicBezTo>
                <a:cubicBezTo>
                  <a:pt x="992" y="340"/>
                  <a:pt x="1024" y="328"/>
                  <a:pt x="1024" y="328"/>
                </a:cubicBezTo>
                <a:cubicBezTo>
                  <a:pt x="1040" y="312"/>
                  <a:pt x="1056" y="296"/>
                  <a:pt x="1072" y="280"/>
                </a:cubicBezTo>
                <a:cubicBezTo>
                  <a:pt x="1086" y="266"/>
                  <a:pt x="1104" y="232"/>
                  <a:pt x="1104" y="232"/>
                </a:cubicBezTo>
                <a:cubicBezTo>
                  <a:pt x="1100" y="211"/>
                  <a:pt x="1079" y="107"/>
                  <a:pt x="1064" y="88"/>
                </a:cubicBezTo>
                <a:cubicBezTo>
                  <a:pt x="1058" y="80"/>
                  <a:pt x="1048" y="77"/>
                  <a:pt x="1040" y="72"/>
                </a:cubicBezTo>
                <a:cubicBezTo>
                  <a:pt x="1030" y="41"/>
                  <a:pt x="1038" y="54"/>
                  <a:pt x="1016" y="32"/>
                </a:cubicBezTo>
              </a:path>
            </a:pathLst>
          </a:custGeom>
          <a:noFill/>
          <a:ln w="57240">
            <a:solidFill>
              <a:srgbClr val="aa020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781680" y="2133720"/>
            <a:ext cx="172728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aa0202"/>
                </a:solidFill>
                <a:effectLst/>
                <a:uFillTx/>
                <a:latin typeface="Arial Narrow"/>
              </a:rPr>
              <a:t>Without sufficient development resources, KX</a:t>
            </a:r>
            <a:r>
              <a:rPr b="0" lang="en-US" sz="900" strike="noStrike" u="none">
                <a:solidFill>
                  <a:srgbClr val="aa0202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900" strike="noStrike" u="none">
                <a:solidFill>
                  <a:srgbClr val="aa0202"/>
                </a:solidFill>
                <a:effectLst/>
                <a:uFillTx/>
                <a:latin typeface="Arial Narrow"/>
              </a:rPr>
              <a:t> is likely to slip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H="1">
            <a:off x="7467120" y="2438280"/>
            <a:ext cx="304920" cy="685800"/>
          </a:xfrm>
          <a:prstGeom prst="line">
            <a:avLst/>
          </a:prstGeom>
          <a:ln w="12600">
            <a:solidFill>
              <a:srgbClr val="aa0202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3D00BD4-1667-4FB8-A224-926CD2A12FCF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1999-06-03T02:59:27Z</dcterms:created>
  <dc:creator>Jeffery Huff</dc:creator>
  <dc:description/>
  <dc:language>en-US</dc:language>
  <cp:lastModifiedBy>Jeffery Huff</cp:lastModifiedBy>
  <cp:lastPrinted>1999-03-17T17:54:53Z</cp:lastPrinted>
  <dcterms:modified xsi:type="dcterms:W3CDTF">2000-10-17T04:29:37Z</dcterms:modified>
  <cp:revision>124</cp:revision>
  <dc:subject/>
  <dc:title>No Slide Title</dc:title>
</cp:coreProperties>
</file>