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lideLogo"/>
          <p:cNvSpPr/>
          <p:nvPr/>
        </p:nvSpPr>
        <p:spPr>
          <a:xfrm>
            <a:off x="1875960" y="6229440"/>
            <a:ext cx="481320" cy="44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BSWarburgLogo"/>
              </a:rPr>
              <a:t>a</a:t>
            </a: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UBSWarburgLogo"/>
              </a:rPr>
              <a:t>bcd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06360">
              <a:lnSpc>
                <a:spcPts val="799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SlideImage"/>
          <p:cNvSpPr/>
          <p:nvPr/>
        </p:nvSpPr>
        <p:spPr>
          <a:xfrm>
            <a:off x="0" y="0"/>
            <a:ext cx="914400" cy="68580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>
          <a:xfrm>
            <a:off x="7391520" y="6303600"/>
            <a:ext cx="914400" cy="34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ddf2fa"/>
                </a:solidFill>
                <a:effectLst/>
                <a:uFillTx/>
                <a:latin typeface="Frutiger 55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ddf2fa"/>
                </a:solidFill>
                <a:effectLst/>
                <a:uFillTx/>
                <a:latin typeface="Frutiger 55 Roman"/>
              </a:rPr>
              <a:t>&lt;footer&gt;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Click to edit the title text format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2200"/>
              </a:spcBef>
              <a:buClr>
                <a:srgbClr val="000000"/>
              </a:buClr>
              <a:buSzPct val="77000"/>
              <a:buFont typeface="Frutiger 55 Roman"/>
              <a:buChar char="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07964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47312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66960" indent="-279360">
              <a:spcBef>
                <a:spcPts val="22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"/>
          <p:cNvSpPr/>
          <p:nvPr/>
        </p:nvSpPr>
        <p:spPr>
          <a:xfrm>
            <a:off x="912960" y="779400"/>
            <a:ext cx="7759440" cy="0"/>
          </a:xfrm>
          <a:prstGeom prst="line">
            <a:avLst/>
          </a:prstGeom>
          <a:ln w="25560">
            <a:solidFill>
              <a:srgbClr val="2d519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2"/>
          </p:nvPr>
        </p:nvSpPr>
        <p:spPr>
          <a:xfrm>
            <a:off x="8305920" y="6303600"/>
            <a:ext cx="374400" cy="34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 anchorCtr="1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ddf2fa"/>
                </a:solidFill>
                <a:effectLst/>
                <a:uFillTx/>
                <a:latin typeface="Frutiger 55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086F57-518E-4F59-9FA1-D42BBED5B450}" type="slidenum">
              <a:rPr b="0" lang="en-US" sz="900" strike="noStrike" u="none">
                <a:solidFill>
                  <a:srgbClr val="ddf2fa"/>
                </a:solidFill>
                <a:effectLst/>
                <a:uFillTx/>
                <a:latin typeface="Frutiger 55 Roman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7800" y="779400"/>
            <a:ext cx="605160" cy="0"/>
          </a:xfrm>
          <a:prstGeom prst="line">
            <a:avLst/>
          </a:prstGeom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AlignRight"/>
          <p:cNvGrpSpPr/>
          <p:nvPr/>
        </p:nvGrpSpPr>
        <p:grpSpPr>
          <a:xfrm>
            <a:off x="-1932120" y="1460520"/>
            <a:ext cx="189000" cy="212760"/>
            <a:chOff x="-1932120" y="1460520"/>
            <a:chExt cx="189000" cy="212760"/>
          </a:xfrm>
        </p:grpSpPr>
        <p:sp>
          <p:nvSpPr>
            <p:cNvPr id="9" name="" hidden="1"/>
            <p:cNvSpPr/>
            <p:nvPr/>
          </p:nvSpPr>
          <p:spPr>
            <a:xfrm flipH="1">
              <a:off x="-1878480" y="1460520"/>
              <a:ext cx="96840" cy="39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 hidden="1"/>
            <p:cNvSpPr/>
            <p:nvPr/>
          </p:nvSpPr>
          <p:spPr>
            <a:xfrm flipH="1">
              <a:off x="-1929600" y="1538280"/>
              <a:ext cx="147960" cy="460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932120" y="1646280"/>
              <a:ext cx="160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 flipH="1">
              <a:off x="-1744560" y="1460520"/>
              <a:ext cx="1440" cy="21276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" name="Alignleft"/>
          <p:cNvGrpSpPr/>
          <p:nvPr/>
        </p:nvGrpSpPr>
        <p:grpSpPr>
          <a:xfrm>
            <a:off x="-1641600" y="1460520"/>
            <a:ext cx="179280" cy="212760"/>
            <a:chOff x="-1641600" y="1460520"/>
            <a:chExt cx="179280" cy="212760"/>
          </a:xfrm>
        </p:grpSpPr>
        <p:sp>
          <p:nvSpPr>
            <p:cNvPr id="14" name="" hidden="1"/>
            <p:cNvSpPr/>
            <p:nvPr/>
          </p:nvSpPr>
          <p:spPr>
            <a:xfrm>
              <a:off x="-1612800" y="1460520"/>
              <a:ext cx="96840" cy="39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 hidden="1"/>
            <p:cNvSpPr/>
            <p:nvPr/>
          </p:nvSpPr>
          <p:spPr>
            <a:xfrm>
              <a:off x="-1612800" y="1538280"/>
              <a:ext cx="147600" cy="460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 flipH="1">
              <a:off x="-1622520" y="1646280"/>
              <a:ext cx="160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1641600" y="1460520"/>
              <a:ext cx="1440" cy="21276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" name="Aligntop"/>
          <p:cNvGrpSpPr/>
          <p:nvPr/>
        </p:nvGrpSpPr>
        <p:grpSpPr>
          <a:xfrm>
            <a:off x="-1351800" y="1471680"/>
            <a:ext cx="212760" cy="179280"/>
            <a:chOff x="-1351800" y="1471680"/>
            <a:chExt cx="212760" cy="179280"/>
          </a:xfrm>
        </p:grpSpPr>
        <p:sp>
          <p:nvSpPr>
            <p:cNvPr id="19" name="" hidden="1"/>
            <p:cNvSpPr/>
            <p:nvPr/>
          </p:nvSpPr>
          <p:spPr>
            <a:xfrm flipH="1" rot="16200000">
              <a:off x="-1379160" y="1528200"/>
              <a:ext cx="96840" cy="39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 hidden="1"/>
            <p:cNvSpPr/>
            <p:nvPr/>
          </p:nvSpPr>
          <p:spPr>
            <a:xfrm flipH="1" rot="16200000">
              <a:off x="-1321920" y="1545480"/>
              <a:ext cx="139680" cy="460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V="1">
              <a:off x="-1164960" y="1490760"/>
              <a:ext cx="0" cy="1602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1351800" y="1471680"/>
              <a:ext cx="212760" cy="144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Alignbottom"/>
          <p:cNvGrpSpPr/>
          <p:nvPr/>
        </p:nvGrpSpPr>
        <p:grpSpPr>
          <a:xfrm>
            <a:off x="-1022040" y="1461960"/>
            <a:ext cx="215640" cy="192240"/>
            <a:chOff x="-1022040" y="1461960"/>
            <a:chExt cx="215640" cy="192240"/>
          </a:xfrm>
        </p:grpSpPr>
        <p:sp>
          <p:nvSpPr>
            <p:cNvPr id="24" name="" hidden="1"/>
            <p:cNvSpPr/>
            <p:nvPr/>
          </p:nvSpPr>
          <p:spPr>
            <a:xfrm rot="16200000">
              <a:off x="-1050480" y="1547640"/>
              <a:ext cx="96840" cy="399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840" bIns="-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 hidden="1"/>
            <p:cNvSpPr/>
            <p:nvPr/>
          </p:nvSpPr>
          <p:spPr>
            <a:xfrm rot="16200000">
              <a:off x="-995040" y="1519200"/>
              <a:ext cx="147600" cy="457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080" bIns="-1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-833400" y="1461960"/>
              <a:ext cx="0" cy="160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 flipV="1">
              <a:off x="-1019160" y="1652760"/>
              <a:ext cx="212760" cy="144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Alignvcenter"/>
          <p:cNvGrpSpPr/>
          <p:nvPr/>
        </p:nvGrpSpPr>
        <p:grpSpPr>
          <a:xfrm>
            <a:off x="-665280" y="1460520"/>
            <a:ext cx="147600" cy="212760"/>
            <a:chOff x="-665280" y="1460520"/>
            <a:chExt cx="147600" cy="212760"/>
          </a:xfrm>
        </p:grpSpPr>
        <p:sp>
          <p:nvSpPr>
            <p:cNvPr id="29" name=""/>
            <p:cNvSpPr/>
            <p:nvPr/>
          </p:nvSpPr>
          <p:spPr>
            <a:xfrm>
              <a:off x="-587520" y="1460520"/>
              <a:ext cx="1440" cy="21276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 hidden="1"/>
            <p:cNvSpPr/>
            <p:nvPr/>
          </p:nvSpPr>
          <p:spPr>
            <a:xfrm>
              <a:off x="-635400" y="1498680"/>
              <a:ext cx="96840" cy="39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0" bIns="-7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 hidden="1"/>
            <p:cNvSpPr/>
            <p:nvPr/>
          </p:nvSpPr>
          <p:spPr>
            <a:xfrm>
              <a:off x="-665280" y="1576440"/>
              <a:ext cx="147600" cy="460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" name="Alignhcenter"/>
          <p:cNvGrpSpPr/>
          <p:nvPr/>
        </p:nvGrpSpPr>
        <p:grpSpPr>
          <a:xfrm>
            <a:off x="-365040" y="1488960"/>
            <a:ext cx="212760" cy="147600"/>
            <a:chOff x="-365040" y="1488960"/>
            <a:chExt cx="212760" cy="147600"/>
          </a:xfrm>
        </p:grpSpPr>
        <p:sp>
          <p:nvSpPr>
            <p:cNvPr id="33" name=""/>
            <p:cNvSpPr/>
            <p:nvPr/>
          </p:nvSpPr>
          <p:spPr>
            <a:xfrm flipV="1">
              <a:off x="-365040" y="1573200"/>
              <a:ext cx="212760" cy="144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 hidden="1"/>
            <p:cNvSpPr/>
            <p:nvPr/>
          </p:nvSpPr>
          <p:spPr>
            <a:xfrm rot="16200000">
              <a:off x="-365400" y="1546920"/>
              <a:ext cx="96840" cy="316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 hidden="1"/>
            <p:cNvSpPr/>
            <p:nvPr/>
          </p:nvSpPr>
          <p:spPr>
            <a:xfrm rot="16200000">
              <a:off x="-307080" y="1535760"/>
              <a:ext cx="147600" cy="54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7200" bIns="7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" name="CopyToWord"/>
          <p:cNvGrpSpPr/>
          <p:nvPr/>
        </p:nvGrpSpPr>
        <p:grpSpPr>
          <a:xfrm>
            <a:off x="-1658880" y="1749600"/>
            <a:ext cx="210960" cy="223560"/>
            <a:chOff x="-1658880" y="1749600"/>
            <a:chExt cx="210960" cy="223560"/>
          </a:xfrm>
        </p:grpSpPr>
        <p:sp>
          <p:nvSpPr>
            <p:cNvPr id="37" name="" hidden="1"/>
            <p:cNvSpPr/>
            <p:nvPr/>
          </p:nvSpPr>
          <p:spPr>
            <a:xfrm>
              <a:off x="-1582560" y="1754280"/>
              <a:ext cx="134640" cy="114120"/>
            </a:xfrm>
            <a:custGeom>
              <a:avLst/>
              <a:gdLst/>
              <a:ahLst/>
              <a:rect l="l" t="t" r="r" b="b"/>
              <a:pathLst>
                <a:path w="85" h="72">
                  <a:moveTo>
                    <a:pt x="84" y="72"/>
                  </a:moveTo>
                  <a:cubicBezTo>
                    <a:pt x="84" y="29"/>
                    <a:pt x="85" y="12"/>
                    <a:pt x="71" y="6"/>
                  </a:cubicBezTo>
                  <a:cubicBezTo>
                    <a:pt x="57" y="0"/>
                    <a:pt x="15" y="29"/>
                    <a:pt x="0" y="35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8" name="" descr=""/>
            <p:cNvPicPr/>
            <p:nvPr/>
          </p:nvPicPr>
          <p:blipFill>
            <a:blip r:embed="rId2"/>
            <a:srcRect l="34255" t="0" r="36168" b="49397"/>
            <a:stretch/>
          </p:blipFill>
          <p:spPr>
            <a:xfrm>
              <a:off x="-1658880" y="1800360"/>
              <a:ext cx="191880" cy="172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9" name=""/>
            <p:cNvSpPr/>
            <p:nvPr/>
          </p:nvSpPr>
          <p:spPr>
            <a:xfrm>
              <a:off x="-1649160" y="1776240"/>
              <a:ext cx="53640" cy="0"/>
            </a:xfrm>
            <a:prstGeom prst="line">
              <a:avLst/>
            </a:prstGeom>
            <a:ln w="1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 flipV="1">
              <a:off x="-1621800" y="1749600"/>
              <a:ext cx="0" cy="53640"/>
            </a:xfrm>
            <a:prstGeom prst="line">
              <a:avLst/>
            </a:prstGeom>
            <a:ln w="1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 hidden="1"/>
          <p:cNvSpPr/>
          <p:nvPr/>
        </p:nvSpPr>
        <p:spPr>
          <a:xfrm>
            <a:off x="-1089720" y="1524240"/>
            <a:ext cx="768600" cy="22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Line Charts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Steel" hidden="1"/>
          <p:cNvSpPr/>
          <p:nvPr/>
        </p:nvSpPr>
        <p:spPr>
          <a:xfrm>
            <a:off x="-2087640" y="768240"/>
            <a:ext cx="252360" cy="25236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Grape" hidden="1"/>
          <p:cNvSpPr/>
          <p:nvPr/>
        </p:nvSpPr>
        <p:spPr>
          <a:xfrm>
            <a:off x="-1782720" y="762120"/>
            <a:ext cx="252360" cy="252360"/>
          </a:xfrm>
          <a:prstGeom prst="rect">
            <a:avLst/>
          </a:prstGeom>
          <a:solidFill>
            <a:srgbClr val="4d33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Tangerine" hidden="1"/>
          <p:cNvSpPr/>
          <p:nvPr/>
        </p:nvSpPr>
        <p:spPr>
          <a:xfrm>
            <a:off x="-1477800" y="762120"/>
            <a:ext cx="252360" cy="252360"/>
          </a:xfrm>
          <a:prstGeom prst="rect">
            <a:avLst/>
          </a:prstGeom>
          <a:solidFill>
            <a:srgbClr val="ff7f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Forest" hidden="1"/>
          <p:cNvSpPr/>
          <p:nvPr/>
        </p:nvSpPr>
        <p:spPr>
          <a:xfrm flipH="1">
            <a:off x="-2392920" y="768240"/>
            <a:ext cx="252360" cy="252360"/>
          </a:xfrm>
          <a:prstGeom prst="rect">
            <a:avLst/>
          </a:prstGeom>
          <a:solidFill>
            <a:srgbClr val="00b48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Sky" hidden="1"/>
          <p:cNvSpPr/>
          <p:nvPr/>
        </p:nvSpPr>
        <p:spPr>
          <a:xfrm flipH="1">
            <a:off x="-2697840" y="1066680"/>
            <a:ext cx="252360" cy="252360"/>
          </a:xfrm>
          <a:prstGeom prst="rect">
            <a:avLst/>
          </a:prstGeom>
          <a:solidFill>
            <a:srgbClr val="7dd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Ocean" hidden="1"/>
          <p:cNvSpPr/>
          <p:nvPr/>
        </p:nvSpPr>
        <p:spPr>
          <a:xfrm flipH="1">
            <a:off x="-2697840" y="768240"/>
            <a:ext cx="252360" cy="252360"/>
          </a:xfrm>
          <a:prstGeom prst="rect">
            <a:avLst/>
          </a:prstGeom>
          <a:solidFill>
            <a:srgbClr val="265dc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Buttercup" hidden="1"/>
          <p:cNvSpPr/>
          <p:nvPr/>
        </p:nvSpPr>
        <p:spPr>
          <a:xfrm>
            <a:off x="-3000240" y="1082520"/>
            <a:ext cx="252360" cy="252720"/>
          </a:xfrm>
          <a:prstGeom prst="rect">
            <a:avLst/>
          </a:prstGeom>
          <a:solidFill>
            <a:srgbClr val="fae66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Silver" hidden="1"/>
          <p:cNvSpPr/>
          <p:nvPr/>
        </p:nvSpPr>
        <p:spPr>
          <a:xfrm>
            <a:off x="-2087640" y="1066680"/>
            <a:ext cx="252360" cy="252360"/>
          </a:xfrm>
          <a:prstGeom prst="rect">
            <a:avLst/>
          </a:prstGeom>
          <a:solidFill>
            <a:srgbClr val="d4d4d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Heather" hidden="1"/>
          <p:cNvSpPr/>
          <p:nvPr/>
        </p:nvSpPr>
        <p:spPr>
          <a:xfrm>
            <a:off x="-1782720" y="1066680"/>
            <a:ext cx="252360" cy="252360"/>
          </a:xfrm>
          <a:prstGeom prst="rect">
            <a:avLst/>
          </a:prstGeom>
          <a:solidFill>
            <a:srgbClr val="b8a6d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each" hidden="1"/>
          <p:cNvSpPr/>
          <p:nvPr/>
        </p:nvSpPr>
        <p:spPr>
          <a:xfrm>
            <a:off x="-1477800" y="1066680"/>
            <a:ext cx="252360" cy="252360"/>
          </a:xfrm>
          <a:prstGeom prst="rect">
            <a:avLst/>
          </a:prstGeom>
          <a:solidFill>
            <a:srgbClr val="ffb3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Sunflower" hidden="1"/>
          <p:cNvSpPr/>
          <p:nvPr/>
        </p:nvSpPr>
        <p:spPr>
          <a:xfrm>
            <a:off x="-3000240" y="768240"/>
            <a:ext cx="252360" cy="252360"/>
          </a:xfrm>
          <a:prstGeom prst="rect">
            <a:avLst/>
          </a:prstGeom>
          <a:solidFill>
            <a:srgbClr val="ffcc1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Leaf" hidden="1"/>
          <p:cNvSpPr/>
          <p:nvPr/>
        </p:nvSpPr>
        <p:spPr>
          <a:xfrm flipH="1">
            <a:off x="-2392920" y="1066680"/>
            <a:ext cx="252360" cy="252360"/>
          </a:xfrm>
          <a:prstGeom prst="rect">
            <a:avLst/>
          </a:prstGeom>
          <a:solidFill>
            <a:srgbClr val="87e1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Lemon" hidden="1"/>
          <p:cNvSpPr/>
          <p:nvPr/>
        </p:nvSpPr>
        <p:spPr>
          <a:xfrm>
            <a:off x="-3000240" y="1371600"/>
            <a:ext cx="252360" cy="252360"/>
          </a:xfrm>
          <a:prstGeom prst="rect">
            <a:avLst/>
          </a:prstGeom>
          <a:solidFill>
            <a:srgbClr val="fff5a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Chrome" hidden="1"/>
          <p:cNvSpPr/>
          <p:nvPr/>
        </p:nvSpPr>
        <p:spPr>
          <a:xfrm>
            <a:off x="-2087640" y="1371600"/>
            <a:ext cx="252360" cy="252360"/>
          </a:xfrm>
          <a:prstGeom prst="rect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Lavender" hidden="1"/>
          <p:cNvSpPr/>
          <p:nvPr/>
        </p:nvSpPr>
        <p:spPr>
          <a:xfrm>
            <a:off x="-1782720" y="1371600"/>
            <a:ext cx="252360" cy="252360"/>
          </a:xfrm>
          <a:prstGeom prst="rect">
            <a:avLst/>
          </a:prstGeom>
          <a:solidFill>
            <a:srgbClr val="d7cde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Mango" hidden="1"/>
          <p:cNvSpPr/>
          <p:nvPr/>
        </p:nvSpPr>
        <p:spPr>
          <a:xfrm>
            <a:off x="-1477800" y="1371600"/>
            <a:ext cx="252360" cy="252360"/>
          </a:xfrm>
          <a:prstGeom prst="rect">
            <a:avLst/>
          </a:prstGeom>
          <a:solidFill>
            <a:srgbClr val="ffdcc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Lime" hidden="1"/>
          <p:cNvSpPr/>
          <p:nvPr/>
        </p:nvSpPr>
        <p:spPr>
          <a:xfrm flipH="1">
            <a:off x="-2392920" y="1371600"/>
            <a:ext cx="252360" cy="252360"/>
          </a:xfrm>
          <a:prstGeom prst="rect">
            <a:avLst/>
          </a:prstGeom>
          <a:solidFill>
            <a:srgbClr val="dbfeb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Ice" hidden="1"/>
          <p:cNvSpPr/>
          <p:nvPr/>
        </p:nvSpPr>
        <p:spPr>
          <a:xfrm flipH="1">
            <a:off x="-2697840" y="1371600"/>
            <a:ext cx="252360" cy="252360"/>
          </a:xfrm>
          <a:prstGeom prst="rect">
            <a:avLst/>
          </a:prstGeom>
          <a:solidFill>
            <a:srgbClr val="ddf2f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OceanIce" hidden="1"/>
          <p:cNvSpPr/>
          <p:nvPr/>
        </p:nvSpPr>
        <p:spPr>
          <a:xfrm>
            <a:off x="-2697120" y="433440"/>
            <a:ext cx="252360" cy="252360"/>
          </a:xfrm>
          <a:prstGeom prst="rect">
            <a:avLst/>
          </a:prstGeom>
          <a:solidFill>
            <a:srgbClr val="ddf2fa"/>
          </a:solidFill>
          <a:ln w="190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SunflowerLemon" hidden="1"/>
          <p:cNvSpPr/>
          <p:nvPr/>
        </p:nvSpPr>
        <p:spPr>
          <a:xfrm>
            <a:off x="-3000240" y="433440"/>
            <a:ext cx="252360" cy="252360"/>
          </a:xfrm>
          <a:prstGeom prst="rect">
            <a:avLst/>
          </a:prstGeom>
          <a:solidFill>
            <a:srgbClr val="fff5ad"/>
          </a:solidFill>
          <a:ln w="1908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ForestLime" hidden="1"/>
          <p:cNvSpPr/>
          <p:nvPr/>
        </p:nvSpPr>
        <p:spPr>
          <a:xfrm>
            <a:off x="-2392200" y="433440"/>
            <a:ext cx="252360" cy="252360"/>
          </a:xfrm>
          <a:prstGeom prst="rect">
            <a:avLst/>
          </a:prstGeom>
          <a:solidFill>
            <a:srgbClr val="dbfebc"/>
          </a:solidFill>
          <a:ln w="19080">
            <a:solidFill>
              <a:srgbClr val="00d5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TangerineMango" hidden="1"/>
          <p:cNvSpPr/>
          <p:nvPr/>
        </p:nvSpPr>
        <p:spPr>
          <a:xfrm>
            <a:off x="-1477800" y="433440"/>
            <a:ext cx="252360" cy="252360"/>
          </a:xfrm>
          <a:prstGeom prst="rect">
            <a:avLst/>
          </a:prstGeom>
          <a:solidFill>
            <a:srgbClr val="ffdcc7"/>
          </a:solidFill>
          <a:ln w="19080">
            <a:solidFill>
              <a:srgbClr val="ff7f1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GrapeLavender" hidden="1"/>
          <p:cNvSpPr/>
          <p:nvPr/>
        </p:nvSpPr>
        <p:spPr>
          <a:xfrm>
            <a:off x="-1782720" y="433440"/>
            <a:ext cx="252360" cy="252360"/>
          </a:xfrm>
          <a:prstGeom prst="rect">
            <a:avLst/>
          </a:prstGeom>
          <a:solidFill>
            <a:srgbClr val="d7cdeb"/>
          </a:solidFill>
          <a:ln w="1908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SteelChrome" hidden="1"/>
          <p:cNvSpPr/>
          <p:nvPr/>
        </p:nvSpPr>
        <p:spPr>
          <a:xfrm flipH="1">
            <a:off x="-2088360" y="433440"/>
            <a:ext cx="252360" cy="252360"/>
          </a:xfrm>
          <a:prstGeom prst="rect">
            <a:avLst/>
          </a:prstGeom>
          <a:solidFill>
            <a:srgbClr val="e6e6e6"/>
          </a:solidFill>
          <a:ln w="1908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" name="ResizeProportionally"/>
          <p:cNvGrpSpPr/>
          <p:nvPr/>
        </p:nvGrpSpPr>
        <p:grpSpPr>
          <a:xfrm>
            <a:off x="-2064240" y="2209680"/>
            <a:ext cx="1048320" cy="986040"/>
            <a:chOff x="-2064240" y="2209680"/>
            <a:chExt cx="1048320" cy="986040"/>
          </a:xfrm>
        </p:grpSpPr>
        <p:sp>
          <p:nvSpPr>
            <p:cNvPr id="67" name=""/>
            <p:cNvSpPr/>
            <p:nvPr/>
          </p:nvSpPr>
          <p:spPr>
            <a:xfrm>
              <a:off x="-1015920" y="2209680"/>
              <a:ext cx="0" cy="83340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  <a:headEnd len="lg" type="triangle" w="lg"/>
              <a:tailEnd len="lg" type="triangle" w="lg"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 flipH="1">
              <a:off x="-2064240" y="3195720"/>
              <a:ext cx="85716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  <a:headEnd len="lg" type="triangle" w="lg"/>
              <a:tailEnd len="lg" type="triangle" w="lg"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 hidden="1"/>
            <p:cNvSpPr/>
            <p:nvPr/>
          </p:nvSpPr>
          <p:spPr>
            <a:xfrm flipH="1">
              <a:off x="-1933560" y="2344680"/>
              <a:ext cx="650880" cy="633600"/>
            </a:xfrm>
            <a:prstGeom prst="bevel">
              <a:avLst>
                <a:gd name="adj" fmla="val 12500"/>
              </a:avLst>
            </a:prstGeom>
            <a:solidFill>
              <a:srgbClr val="265dca"/>
            </a:solidFill>
            <a:ln w="19080">
              <a:solidFill>
                <a:srgbClr val="265dc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Resize"/>
          <p:cNvGrpSpPr/>
          <p:nvPr/>
        </p:nvGrpSpPr>
        <p:grpSpPr>
          <a:xfrm>
            <a:off x="-2750040" y="3505320"/>
            <a:ext cx="1048320" cy="985680"/>
            <a:chOff x="-2750040" y="3505320"/>
            <a:chExt cx="1048320" cy="985680"/>
          </a:xfrm>
        </p:grpSpPr>
        <p:sp>
          <p:nvSpPr>
            <p:cNvPr id="71" name=""/>
            <p:cNvSpPr/>
            <p:nvPr/>
          </p:nvSpPr>
          <p:spPr>
            <a:xfrm>
              <a:off x="-1701720" y="3505320"/>
              <a:ext cx="0" cy="83340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  <a:headEnd len="lg" type="triangle" w="lg"/>
              <a:tailEnd len="lg" type="triangle" w="lg"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flipH="1">
              <a:off x="-2750040" y="4491000"/>
              <a:ext cx="85716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  <a:headEnd len="lg" type="triangle" w="lg"/>
              <a:tailEnd len="lg" type="triangle" w="lg"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 hidden="1"/>
            <p:cNvSpPr/>
            <p:nvPr/>
          </p:nvSpPr>
          <p:spPr>
            <a:xfrm flipH="1" rot="16200000">
              <a:off x="-2702520" y="3690720"/>
              <a:ext cx="833400" cy="471240"/>
            </a:xfrm>
            <a:prstGeom prst="ellipse">
              <a:avLst/>
            </a:prstGeom>
            <a:solidFill>
              <a:srgbClr val="265dca"/>
            </a:solidFill>
            <a:ln w="19080">
              <a:solidFill>
                <a:srgbClr val="265dc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 anchorCtr="1" vert="eaVer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" name="Blob" hidden="1"/>
          <p:cNvSpPr/>
          <p:nvPr/>
        </p:nvSpPr>
        <p:spPr>
          <a:xfrm>
            <a:off x="-1530360" y="3809880"/>
            <a:ext cx="368280" cy="381240"/>
          </a:xfrm>
          <a:prstGeom prst="ellipse">
            <a:avLst/>
          </a:prstGeom>
          <a:solidFill>
            <a:srgbClr val="fae66e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" name="PasteSpecial"/>
          <p:cNvGrpSpPr/>
          <p:nvPr/>
        </p:nvGrpSpPr>
        <p:grpSpPr>
          <a:xfrm>
            <a:off x="-2901960" y="4876560"/>
            <a:ext cx="762120" cy="909720"/>
            <a:chOff x="-2901960" y="4876560"/>
            <a:chExt cx="762120" cy="909720"/>
          </a:xfrm>
        </p:grpSpPr>
        <p:sp>
          <p:nvSpPr>
            <p:cNvPr id="76" name="" hidden="1"/>
            <p:cNvSpPr/>
            <p:nvPr/>
          </p:nvSpPr>
          <p:spPr>
            <a:xfrm>
              <a:off x="-2901960" y="4965840"/>
              <a:ext cx="685800" cy="744480"/>
            </a:xfrm>
            <a:custGeom>
              <a:avLst/>
              <a:gdLst>
                <a:gd name="textAreaLeft" fmla="*/ 59040 w 685800"/>
                <a:gd name="textAreaRight" fmla="*/ 626760 w 685800"/>
                <a:gd name="textAreaTop" fmla="*/ 59040 h 744480"/>
                <a:gd name="textAreaBottom" fmla="*/ 685440 h 744480"/>
              </a:gdLst>
              <a:ahLst/>
              <a:cxnLst/>
              <a:rect l="textAreaLeft" t="textAreaTop" r="textAreaRight" b="textAreaBottom"/>
              <a:pathLst>
                <a:path w="21600" h="23447">
                  <a:moveTo>
                    <a:pt x="6350" y="0"/>
                  </a:moveTo>
                  <a:arcTo wR="6350" hR="6350" stAng="16200000" swAng="-5400000"/>
                  <a:lnTo>
                    <a:pt x="0" y="17097"/>
                  </a:lnTo>
                  <a:arcTo wR="6350" hR="6350" stAng="10800000" swAng="-5400000"/>
                  <a:lnTo>
                    <a:pt x="15250" y="23447"/>
                  </a:lnTo>
                  <a:arcTo wR="6350" hR="6350" stAng="5400000" swAng="-5400000"/>
                  <a:lnTo>
                    <a:pt x="21600" y="6350"/>
                  </a:lnTo>
                  <a:arcTo wR="6350" hR="6350" stAng="0" swAng="-5400000"/>
                  <a:close/>
                </a:path>
              </a:pathLst>
            </a:custGeom>
            <a:solidFill>
              <a:srgbClr val="7dd9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 hidden="1"/>
            <p:cNvSpPr/>
            <p:nvPr/>
          </p:nvSpPr>
          <p:spPr>
            <a:xfrm flipV="1">
              <a:off x="-2782800" y="4876200"/>
              <a:ext cx="466920" cy="223560"/>
            </a:xfrm>
            <a:custGeom>
              <a:avLst/>
              <a:gdLst>
                <a:gd name="textAreaLeft" fmla="*/ 122760 w 466920"/>
                <a:gd name="textAreaRight" fmla="*/ 344160 w 466920"/>
                <a:gd name="textAreaTop" fmla="*/ 58680 h 223560"/>
                <a:gd name="textAreaBottom" fmla="*/ 164880 h 2235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4513" y="21600"/>
                  </a:lnTo>
                  <a:lnTo>
                    <a:pt x="7087" y="21600"/>
                  </a:lnTo>
                  <a:close/>
                </a:path>
              </a:pathLst>
            </a:cu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36000" rIns="36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-2597040" y="4989600"/>
              <a:ext cx="12240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36000" bIns="-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9" name=""/>
            <p:cNvGrpSpPr/>
            <p:nvPr/>
          </p:nvGrpSpPr>
          <p:grpSpPr>
            <a:xfrm>
              <a:off x="-2597040" y="5329080"/>
              <a:ext cx="457200" cy="457200"/>
              <a:chOff x="-2597040" y="5329080"/>
              <a:chExt cx="457200" cy="457200"/>
            </a:xfrm>
          </p:grpSpPr>
          <p:grpSp>
            <p:nvGrpSpPr>
              <p:cNvPr id="80" name=""/>
              <p:cNvGrpSpPr/>
              <p:nvPr/>
            </p:nvGrpSpPr>
            <p:grpSpPr>
              <a:xfrm>
                <a:off x="-2597040" y="5329080"/>
                <a:ext cx="457200" cy="457200"/>
                <a:chOff x="-2597040" y="5329080"/>
                <a:chExt cx="457200" cy="457200"/>
              </a:xfrm>
            </p:grpSpPr>
            <p:sp>
              <p:nvSpPr>
                <p:cNvPr id="81" name="" hidden="1"/>
                <p:cNvSpPr/>
                <p:nvPr/>
              </p:nvSpPr>
              <p:spPr>
                <a:xfrm>
                  <a:off x="-2597040" y="5329080"/>
                  <a:ext cx="457200" cy="457200"/>
                </a:xfrm>
                <a:custGeom>
                  <a:avLst/>
                  <a:gdLst/>
                  <a:ahLst/>
                  <a:rect l="l" t="t" r="r" b="b"/>
                  <a:pathLst>
                    <a:path w="336" h="288">
                      <a:moveTo>
                        <a:pt x="0" y="288"/>
                      </a:moveTo>
                      <a:lnTo>
                        <a:pt x="0" y="0"/>
                      </a:lnTo>
                      <a:lnTo>
                        <a:pt x="240" y="0"/>
                      </a:lnTo>
                      <a:lnTo>
                        <a:pt x="336" y="96"/>
                      </a:lnTo>
                      <a:lnTo>
                        <a:pt x="336" y="288"/>
                      </a:lnTo>
                      <a:lnTo>
                        <a:pt x="0" y="28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90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36000" rIns="36000" tIns="36000" bIns="36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2" name=""/>
                <p:cNvSpPr/>
                <p:nvPr/>
              </p:nvSpPr>
              <p:spPr>
                <a:xfrm>
                  <a:off x="-2520720" y="5476680"/>
                  <a:ext cx="185040" cy="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36000" rIns="36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3" name=""/>
                <p:cNvSpPr/>
                <p:nvPr/>
              </p:nvSpPr>
              <p:spPr>
                <a:xfrm>
                  <a:off x="-2520720" y="5643360"/>
                  <a:ext cx="304560" cy="0"/>
                </a:xfrm>
                <a:prstGeom prst="line">
                  <a:avLst/>
                </a:prstGeom>
                <a:ln w="190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36000" rIns="36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84" name="" hidden="1"/>
              <p:cNvSpPr/>
              <p:nvPr/>
            </p:nvSpPr>
            <p:spPr>
              <a:xfrm>
                <a:off x="-2270520" y="5329080"/>
                <a:ext cx="130680" cy="152280"/>
              </a:xfrm>
              <a:custGeom>
                <a:avLst/>
                <a:gdLst/>
                <a:ahLst/>
                <a:rect l="l" t="t" r="r" b="b"/>
                <a:pathLst>
                  <a:path w="96" h="96">
                    <a:moveTo>
                      <a:pt x="0" y="0"/>
                    </a:moveTo>
                    <a:lnTo>
                      <a:pt x="0" y="96"/>
                    </a:lnTo>
                    <a:lnTo>
                      <a:pt x="96" y="96"/>
                    </a:lnTo>
                  </a:path>
                </a:pathLst>
              </a:custGeom>
              <a:noFill/>
              <a:ln w="190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36000" rIns="36000" tIns="36000" bIns="360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85" name="GotoExcelChart"/>
          <p:cNvGrpSpPr/>
          <p:nvPr/>
        </p:nvGrpSpPr>
        <p:grpSpPr>
          <a:xfrm>
            <a:off x="-1911240" y="5029200"/>
            <a:ext cx="910440" cy="914400"/>
            <a:chOff x="-1911240" y="5029200"/>
            <a:chExt cx="910440" cy="914400"/>
          </a:xfrm>
        </p:grpSpPr>
        <p:sp>
          <p:nvSpPr>
            <p:cNvPr id="86" name="" hidden="1"/>
            <p:cNvSpPr/>
            <p:nvPr/>
          </p:nvSpPr>
          <p:spPr>
            <a:xfrm>
              <a:off x="-1288800" y="5235480"/>
              <a:ext cx="163440" cy="639720"/>
            </a:xfrm>
            <a:prstGeom prst="rect">
              <a:avLst/>
            </a:prstGeom>
            <a:solidFill>
              <a:srgbClr val="00b481"/>
            </a:solidFill>
            <a:ln w="19080">
              <a:solidFill>
                <a:srgbClr val="00b48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 hidden="1"/>
            <p:cNvSpPr/>
            <p:nvPr/>
          </p:nvSpPr>
          <p:spPr>
            <a:xfrm>
              <a:off x="-1560240" y="5052960"/>
              <a:ext cx="150480" cy="822240"/>
            </a:xfrm>
            <a:prstGeom prst="rect">
              <a:avLst/>
            </a:prstGeom>
            <a:solidFill>
              <a:srgbClr val="ffcc11"/>
            </a:solidFill>
            <a:ln w="19080">
              <a:solidFill>
                <a:srgbClr val="ffcc1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 hidden="1"/>
            <p:cNvSpPr/>
            <p:nvPr/>
          </p:nvSpPr>
          <p:spPr>
            <a:xfrm>
              <a:off x="-1833480" y="5653080"/>
              <a:ext cx="160200" cy="222120"/>
            </a:xfrm>
            <a:prstGeom prst="rect">
              <a:avLst/>
            </a:prstGeom>
            <a:solidFill>
              <a:srgbClr val="265dca"/>
            </a:solidFill>
            <a:ln w="19080">
              <a:solidFill>
                <a:srgbClr val="265dc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 hidden="1"/>
            <p:cNvSpPr/>
            <p:nvPr/>
          </p:nvSpPr>
          <p:spPr>
            <a:xfrm>
              <a:off x="-1911240" y="5029200"/>
              <a:ext cx="838080" cy="914400"/>
            </a:xfrm>
            <a:custGeom>
              <a:avLst/>
              <a:gdLst/>
              <a:ahLst/>
              <a:rect l="l" t="t" r="r" b="b"/>
              <a:pathLst>
                <a:path w="336" h="480">
                  <a:moveTo>
                    <a:pt x="336" y="480"/>
                  </a:moveTo>
                  <a:lnTo>
                    <a:pt x="0" y="480"/>
                  </a:lnTo>
                  <a:lnTo>
                    <a:pt x="0" y="0"/>
                  </a:lnTo>
                </a:path>
              </a:pathLst>
            </a:custGeom>
            <a:noFill/>
            <a:ln w="190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36000" rIns="36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 hidden="1"/>
            <p:cNvSpPr/>
            <p:nvPr/>
          </p:nvSpPr>
          <p:spPr>
            <a:xfrm>
              <a:off x="-1809360" y="5153400"/>
              <a:ext cx="808560" cy="707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800" strike="noStrike" u="none">
                  <a:solidFill>
                    <a:srgbClr val="000000"/>
                  </a:solidFill>
                  <a:effectLst/>
                  <a:uFillTx/>
                  <a:latin typeface="Impact"/>
                </a:rPr>
                <a:t>GO</a:t>
              </a:r>
              <a:endParaRPr b="0" lang="en-US" sz="5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" name="MapTools"/>
          <p:cNvGrpSpPr/>
          <p:nvPr/>
        </p:nvGrpSpPr>
        <p:grpSpPr>
          <a:xfrm>
            <a:off x="-1454040" y="4572000"/>
            <a:ext cx="444600" cy="762120"/>
            <a:chOff x="-1454040" y="4572000"/>
            <a:chExt cx="444600" cy="762120"/>
          </a:xfrm>
        </p:grpSpPr>
        <p:sp>
          <p:nvSpPr>
            <p:cNvPr id="92" name="" hidden="1"/>
            <p:cNvSpPr/>
            <p:nvPr/>
          </p:nvSpPr>
          <p:spPr>
            <a:xfrm>
              <a:off x="-1379880" y="4572000"/>
              <a:ext cx="129600" cy="111240"/>
            </a:xfrm>
            <a:custGeom>
              <a:avLst/>
              <a:gdLst/>
              <a:ahLst/>
              <a:rect l="l" t="t" r="r" b="b"/>
              <a:pathLst>
                <a:path w="35" h="30">
                  <a:moveTo>
                    <a:pt x="5" y="1"/>
                  </a:moveTo>
                  <a:lnTo>
                    <a:pt x="4" y="2"/>
                  </a:lnTo>
                  <a:lnTo>
                    <a:pt x="5" y="4"/>
                  </a:lnTo>
                  <a:lnTo>
                    <a:pt x="5" y="5"/>
                  </a:lnTo>
                  <a:lnTo>
                    <a:pt x="4" y="6"/>
                  </a:lnTo>
                  <a:lnTo>
                    <a:pt x="4" y="7"/>
                  </a:lnTo>
                  <a:lnTo>
                    <a:pt x="4" y="7"/>
                  </a:lnTo>
                  <a:lnTo>
                    <a:pt x="5" y="8"/>
                  </a:lnTo>
                  <a:lnTo>
                    <a:pt x="5" y="8"/>
                  </a:lnTo>
                  <a:lnTo>
                    <a:pt x="6" y="8"/>
                  </a:lnTo>
                  <a:lnTo>
                    <a:pt x="6" y="6"/>
                  </a:lnTo>
                  <a:lnTo>
                    <a:pt x="5" y="5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9" y="2"/>
                  </a:lnTo>
                  <a:lnTo>
                    <a:pt x="8" y="1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0"/>
                  </a:lnTo>
                  <a:lnTo>
                    <a:pt x="10" y="2"/>
                  </a:lnTo>
                  <a:lnTo>
                    <a:pt x="13" y="3"/>
                  </a:lnTo>
                  <a:lnTo>
                    <a:pt x="14" y="4"/>
                  </a:lnTo>
                  <a:lnTo>
                    <a:pt x="14" y="5"/>
                  </a:lnTo>
                  <a:lnTo>
                    <a:pt x="19" y="4"/>
                  </a:lnTo>
                  <a:lnTo>
                    <a:pt x="20" y="5"/>
                  </a:lnTo>
                  <a:lnTo>
                    <a:pt x="21" y="5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5" y="5"/>
                  </a:lnTo>
                  <a:lnTo>
                    <a:pt x="25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9" y="4"/>
                  </a:lnTo>
                  <a:lnTo>
                    <a:pt x="29" y="5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28" y="5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8"/>
                  </a:lnTo>
                  <a:lnTo>
                    <a:pt x="33" y="9"/>
                  </a:lnTo>
                  <a:lnTo>
                    <a:pt x="32" y="10"/>
                  </a:lnTo>
                  <a:lnTo>
                    <a:pt x="32" y="10"/>
                  </a:lnTo>
                  <a:lnTo>
                    <a:pt x="33" y="10"/>
                  </a:lnTo>
                  <a:lnTo>
                    <a:pt x="34" y="10"/>
                  </a:lnTo>
                  <a:lnTo>
                    <a:pt x="35" y="10"/>
                  </a:lnTo>
                  <a:lnTo>
                    <a:pt x="35" y="11"/>
                  </a:lnTo>
                  <a:lnTo>
                    <a:pt x="33" y="12"/>
                  </a:lnTo>
                  <a:lnTo>
                    <a:pt x="33" y="13"/>
                  </a:lnTo>
                  <a:lnTo>
                    <a:pt x="34" y="13"/>
                  </a:lnTo>
                  <a:lnTo>
                    <a:pt x="32" y="14"/>
                  </a:lnTo>
                  <a:lnTo>
                    <a:pt x="32" y="15"/>
                  </a:lnTo>
                  <a:lnTo>
                    <a:pt x="31" y="16"/>
                  </a:lnTo>
                  <a:lnTo>
                    <a:pt x="31" y="16"/>
                  </a:lnTo>
                  <a:lnTo>
                    <a:pt x="33" y="18"/>
                  </a:lnTo>
                  <a:lnTo>
                    <a:pt x="33" y="19"/>
                  </a:lnTo>
                  <a:lnTo>
                    <a:pt x="32" y="20"/>
                  </a:lnTo>
                  <a:lnTo>
                    <a:pt x="31" y="20"/>
                  </a:lnTo>
                  <a:lnTo>
                    <a:pt x="30" y="21"/>
                  </a:lnTo>
                  <a:lnTo>
                    <a:pt x="28" y="21"/>
                  </a:lnTo>
                  <a:lnTo>
                    <a:pt x="27" y="22"/>
                  </a:lnTo>
                  <a:lnTo>
                    <a:pt x="26" y="22"/>
                  </a:lnTo>
                  <a:lnTo>
                    <a:pt x="24" y="21"/>
                  </a:lnTo>
                  <a:lnTo>
                    <a:pt x="22" y="21"/>
                  </a:lnTo>
                  <a:lnTo>
                    <a:pt x="23" y="22"/>
                  </a:lnTo>
                  <a:lnTo>
                    <a:pt x="24" y="22"/>
                  </a:lnTo>
                  <a:lnTo>
                    <a:pt x="24" y="24"/>
                  </a:lnTo>
                  <a:lnTo>
                    <a:pt x="24" y="25"/>
                  </a:lnTo>
                  <a:lnTo>
                    <a:pt x="26" y="26"/>
                  </a:lnTo>
                  <a:lnTo>
                    <a:pt x="26" y="26"/>
                  </a:lnTo>
                  <a:lnTo>
                    <a:pt x="24" y="27"/>
                  </a:lnTo>
                  <a:lnTo>
                    <a:pt x="24" y="28"/>
                  </a:lnTo>
                  <a:lnTo>
                    <a:pt x="21" y="29"/>
                  </a:lnTo>
                  <a:lnTo>
                    <a:pt x="20" y="30"/>
                  </a:lnTo>
                  <a:lnTo>
                    <a:pt x="18" y="30"/>
                  </a:lnTo>
                  <a:lnTo>
                    <a:pt x="17" y="28"/>
                  </a:lnTo>
                  <a:lnTo>
                    <a:pt x="16" y="26"/>
                  </a:lnTo>
                  <a:lnTo>
                    <a:pt x="15" y="25"/>
                  </a:lnTo>
                  <a:lnTo>
                    <a:pt x="16" y="23"/>
                  </a:lnTo>
                  <a:lnTo>
                    <a:pt x="15" y="22"/>
                  </a:lnTo>
                  <a:lnTo>
                    <a:pt x="15" y="21"/>
                  </a:lnTo>
                  <a:lnTo>
                    <a:pt x="14" y="20"/>
                  </a:lnTo>
                  <a:lnTo>
                    <a:pt x="15" y="18"/>
                  </a:lnTo>
                  <a:lnTo>
                    <a:pt x="15" y="16"/>
                  </a:lnTo>
                  <a:lnTo>
                    <a:pt x="15" y="16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12" y="16"/>
                  </a:lnTo>
                  <a:lnTo>
                    <a:pt x="10" y="16"/>
                  </a:lnTo>
                  <a:lnTo>
                    <a:pt x="9" y="14"/>
                  </a:lnTo>
                  <a:lnTo>
                    <a:pt x="7" y="13"/>
                  </a:lnTo>
                  <a:lnTo>
                    <a:pt x="5" y="14"/>
                  </a:lnTo>
                  <a:lnTo>
                    <a:pt x="4" y="13"/>
                  </a:lnTo>
                  <a:lnTo>
                    <a:pt x="3" y="13"/>
                  </a:lnTo>
                  <a:lnTo>
                    <a:pt x="3" y="10"/>
                  </a:lnTo>
                  <a:lnTo>
                    <a:pt x="2" y="9"/>
                  </a:lnTo>
                  <a:lnTo>
                    <a:pt x="1" y="8"/>
                  </a:lnTo>
                  <a:lnTo>
                    <a:pt x="0" y="8"/>
                  </a:lnTo>
                  <a:lnTo>
                    <a:pt x="1" y="7"/>
                  </a:lnTo>
                  <a:lnTo>
                    <a:pt x="1" y="5"/>
                  </a:lnTo>
                  <a:lnTo>
                    <a:pt x="2" y="4"/>
                  </a:lnTo>
                  <a:lnTo>
                    <a:pt x="4" y="1"/>
                  </a:lnTo>
                  <a:lnTo>
                    <a:pt x="5" y="1"/>
                  </a:lnTo>
                  <a:lnTo>
                    <a:pt x="5" y="1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 hidden="1"/>
            <p:cNvSpPr/>
            <p:nvPr/>
          </p:nvSpPr>
          <p:spPr>
            <a:xfrm>
              <a:off x="-1450080" y="4676040"/>
              <a:ext cx="51840" cy="63000"/>
            </a:xfrm>
            <a:custGeom>
              <a:avLst/>
              <a:gdLst/>
              <a:ahLst/>
              <a:rect l="l" t="t" r="r" b="b"/>
              <a:pathLst>
                <a:path w="14" h="17">
                  <a:moveTo>
                    <a:pt x="14" y="4"/>
                  </a:moveTo>
                  <a:lnTo>
                    <a:pt x="12" y="3"/>
                  </a:lnTo>
                  <a:lnTo>
                    <a:pt x="12" y="3"/>
                  </a:lnTo>
                  <a:lnTo>
                    <a:pt x="9" y="3"/>
                  </a:lnTo>
                  <a:lnTo>
                    <a:pt x="9" y="2"/>
                  </a:lnTo>
                  <a:lnTo>
                    <a:pt x="8" y="2"/>
                  </a:lnTo>
                  <a:lnTo>
                    <a:pt x="6" y="1"/>
                  </a:lnTo>
                  <a:lnTo>
                    <a:pt x="5" y="0"/>
                  </a:lnTo>
                  <a:lnTo>
                    <a:pt x="3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3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1"/>
                  </a:lnTo>
                  <a:lnTo>
                    <a:pt x="2" y="9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1" y="13"/>
                  </a:lnTo>
                  <a:lnTo>
                    <a:pt x="1" y="14"/>
                  </a:lnTo>
                  <a:lnTo>
                    <a:pt x="0" y="14"/>
                  </a:lnTo>
                  <a:lnTo>
                    <a:pt x="1" y="15"/>
                  </a:lnTo>
                  <a:lnTo>
                    <a:pt x="2" y="15"/>
                  </a:lnTo>
                  <a:lnTo>
                    <a:pt x="2" y="16"/>
                  </a:lnTo>
                  <a:lnTo>
                    <a:pt x="3" y="16"/>
                  </a:lnTo>
                  <a:lnTo>
                    <a:pt x="3" y="17"/>
                  </a:lnTo>
                  <a:lnTo>
                    <a:pt x="4" y="16"/>
                  </a:lnTo>
                  <a:lnTo>
                    <a:pt x="5" y="16"/>
                  </a:lnTo>
                  <a:lnTo>
                    <a:pt x="5" y="14"/>
                  </a:lnTo>
                  <a:lnTo>
                    <a:pt x="6" y="13"/>
                  </a:lnTo>
                  <a:lnTo>
                    <a:pt x="7" y="13"/>
                  </a:lnTo>
                  <a:lnTo>
                    <a:pt x="7" y="12"/>
                  </a:lnTo>
                  <a:lnTo>
                    <a:pt x="11" y="10"/>
                  </a:lnTo>
                  <a:lnTo>
                    <a:pt x="13" y="8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3" y="4"/>
                  </a:lnTo>
                  <a:lnTo>
                    <a:pt x="13" y="4"/>
                  </a:lnTo>
                  <a:lnTo>
                    <a:pt x="14" y="4"/>
                  </a:lnTo>
                  <a:lnTo>
                    <a:pt x="14" y="4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 hidden="1"/>
            <p:cNvSpPr/>
            <p:nvPr/>
          </p:nvSpPr>
          <p:spPr>
            <a:xfrm>
              <a:off x="-1276200" y="4876560"/>
              <a:ext cx="77400" cy="85320"/>
            </a:xfrm>
            <a:custGeom>
              <a:avLst/>
              <a:gdLst/>
              <a:ahLst/>
              <a:rect l="l" t="t" r="r" b="b"/>
              <a:pathLst>
                <a:path w="21" h="23">
                  <a:moveTo>
                    <a:pt x="0" y="9"/>
                  </a:moveTo>
                  <a:lnTo>
                    <a:pt x="1" y="6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2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12" y="4"/>
                  </a:lnTo>
                  <a:lnTo>
                    <a:pt x="12" y="7"/>
                  </a:lnTo>
                  <a:lnTo>
                    <a:pt x="12" y="8"/>
                  </a:lnTo>
                  <a:lnTo>
                    <a:pt x="14" y="8"/>
                  </a:lnTo>
                  <a:lnTo>
                    <a:pt x="16" y="8"/>
                  </a:lnTo>
                  <a:lnTo>
                    <a:pt x="18" y="9"/>
                  </a:lnTo>
                  <a:lnTo>
                    <a:pt x="18" y="9"/>
                  </a:lnTo>
                  <a:lnTo>
                    <a:pt x="18" y="12"/>
                  </a:lnTo>
                  <a:lnTo>
                    <a:pt x="19" y="13"/>
                  </a:lnTo>
                  <a:lnTo>
                    <a:pt x="19" y="13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21" y="18"/>
                  </a:lnTo>
                  <a:lnTo>
                    <a:pt x="20" y="20"/>
                  </a:lnTo>
                  <a:lnTo>
                    <a:pt x="18" y="23"/>
                  </a:lnTo>
                  <a:lnTo>
                    <a:pt x="15" y="23"/>
                  </a:lnTo>
                  <a:lnTo>
                    <a:pt x="13" y="23"/>
                  </a:lnTo>
                  <a:lnTo>
                    <a:pt x="11" y="22"/>
                  </a:lnTo>
                  <a:lnTo>
                    <a:pt x="11" y="22"/>
                  </a:lnTo>
                  <a:lnTo>
                    <a:pt x="11" y="21"/>
                  </a:lnTo>
                  <a:lnTo>
                    <a:pt x="13" y="18"/>
                  </a:lnTo>
                  <a:lnTo>
                    <a:pt x="12" y="17"/>
                  </a:lnTo>
                  <a:lnTo>
                    <a:pt x="11" y="16"/>
                  </a:lnTo>
                  <a:lnTo>
                    <a:pt x="8" y="14"/>
                  </a:lnTo>
                  <a:lnTo>
                    <a:pt x="5" y="13"/>
                  </a:lnTo>
                  <a:lnTo>
                    <a:pt x="4" y="12"/>
                  </a:lnTo>
                  <a:lnTo>
                    <a:pt x="2" y="11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 hidden="1"/>
            <p:cNvSpPr/>
            <p:nvPr/>
          </p:nvSpPr>
          <p:spPr>
            <a:xfrm>
              <a:off x="-1198440" y="4635000"/>
              <a:ext cx="29520" cy="37080"/>
            </a:xfrm>
            <a:custGeom>
              <a:avLst/>
              <a:gdLst/>
              <a:ahLst/>
              <a:rect l="l" t="t" r="r" b="b"/>
              <a:pathLst>
                <a:path w="8" h="10">
                  <a:moveTo>
                    <a:pt x="8" y="4"/>
                  </a:moveTo>
                  <a:lnTo>
                    <a:pt x="8" y="4"/>
                  </a:lnTo>
                  <a:lnTo>
                    <a:pt x="7" y="3"/>
                  </a:lnTo>
                  <a:lnTo>
                    <a:pt x="5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5"/>
                  </a:lnTo>
                  <a:lnTo>
                    <a:pt x="1" y="8"/>
                  </a:lnTo>
                  <a:lnTo>
                    <a:pt x="0" y="9"/>
                  </a:lnTo>
                  <a:lnTo>
                    <a:pt x="1" y="10"/>
                  </a:lnTo>
                  <a:lnTo>
                    <a:pt x="3" y="9"/>
                  </a:lnTo>
                  <a:lnTo>
                    <a:pt x="4" y="9"/>
                  </a:lnTo>
                  <a:lnTo>
                    <a:pt x="5" y="8"/>
                  </a:lnTo>
                  <a:lnTo>
                    <a:pt x="6" y="7"/>
                  </a:lnTo>
                  <a:lnTo>
                    <a:pt x="8" y="4"/>
                  </a:lnTo>
                  <a:lnTo>
                    <a:pt x="8" y="4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 hidden="1"/>
            <p:cNvSpPr/>
            <p:nvPr/>
          </p:nvSpPr>
          <p:spPr>
            <a:xfrm>
              <a:off x="-1235520" y="4991760"/>
              <a:ext cx="51840" cy="55800"/>
            </a:xfrm>
            <a:custGeom>
              <a:avLst/>
              <a:gdLst/>
              <a:ahLst/>
              <a:rect l="l" t="t" r="r" b="b"/>
              <a:pathLst>
                <a:path w="14" h="15">
                  <a:moveTo>
                    <a:pt x="2" y="0"/>
                  </a:moveTo>
                  <a:lnTo>
                    <a:pt x="1" y="1"/>
                  </a:lnTo>
                  <a:lnTo>
                    <a:pt x="1" y="4"/>
                  </a:lnTo>
                  <a:lnTo>
                    <a:pt x="1" y="6"/>
                  </a:lnTo>
                  <a:lnTo>
                    <a:pt x="1" y="9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" y="13"/>
                  </a:lnTo>
                  <a:lnTo>
                    <a:pt x="3" y="13"/>
                  </a:lnTo>
                  <a:lnTo>
                    <a:pt x="6" y="15"/>
                  </a:lnTo>
                  <a:lnTo>
                    <a:pt x="7" y="14"/>
                  </a:lnTo>
                  <a:lnTo>
                    <a:pt x="9" y="15"/>
                  </a:lnTo>
                  <a:lnTo>
                    <a:pt x="11" y="14"/>
                  </a:lnTo>
                  <a:lnTo>
                    <a:pt x="13" y="11"/>
                  </a:lnTo>
                  <a:lnTo>
                    <a:pt x="13" y="11"/>
                  </a:lnTo>
                  <a:lnTo>
                    <a:pt x="13" y="9"/>
                  </a:lnTo>
                  <a:lnTo>
                    <a:pt x="14" y="8"/>
                  </a:lnTo>
                  <a:lnTo>
                    <a:pt x="12" y="7"/>
                  </a:lnTo>
                  <a:lnTo>
                    <a:pt x="12" y="6"/>
                  </a:lnTo>
                  <a:lnTo>
                    <a:pt x="10" y="5"/>
                  </a:lnTo>
                  <a:lnTo>
                    <a:pt x="10" y="4"/>
                  </a:lnTo>
                  <a:lnTo>
                    <a:pt x="8" y="4"/>
                  </a:lnTo>
                  <a:lnTo>
                    <a:pt x="7" y="2"/>
                  </a:lnTo>
                  <a:lnTo>
                    <a:pt x="7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 hidden="1"/>
            <p:cNvSpPr/>
            <p:nvPr/>
          </p:nvSpPr>
          <p:spPr>
            <a:xfrm>
              <a:off x="-1276200" y="4876560"/>
              <a:ext cx="77400" cy="85320"/>
            </a:xfrm>
            <a:custGeom>
              <a:avLst/>
              <a:gdLst/>
              <a:ahLst/>
              <a:rect l="l" t="t" r="r" b="b"/>
              <a:pathLst>
                <a:path w="21" h="23">
                  <a:moveTo>
                    <a:pt x="12" y="3"/>
                  </a:moveTo>
                  <a:lnTo>
                    <a:pt x="12" y="3"/>
                  </a:lnTo>
                  <a:lnTo>
                    <a:pt x="12" y="4"/>
                  </a:lnTo>
                  <a:lnTo>
                    <a:pt x="12" y="7"/>
                  </a:lnTo>
                  <a:lnTo>
                    <a:pt x="12" y="8"/>
                  </a:lnTo>
                  <a:lnTo>
                    <a:pt x="14" y="8"/>
                  </a:lnTo>
                  <a:lnTo>
                    <a:pt x="16" y="8"/>
                  </a:lnTo>
                  <a:lnTo>
                    <a:pt x="18" y="9"/>
                  </a:lnTo>
                  <a:lnTo>
                    <a:pt x="18" y="9"/>
                  </a:lnTo>
                  <a:lnTo>
                    <a:pt x="18" y="12"/>
                  </a:lnTo>
                  <a:lnTo>
                    <a:pt x="19" y="13"/>
                  </a:lnTo>
                  <a:lnTo>
                    <a:pt x="19" y="13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21" y="18"/>
                  </a:lnTo>
                  <a:lnTo>
                    <a:pt x="20" y="20"/>
                  </a:lnTo>
                  <a:lnTo>
                    <a:pt x="18" y="23"/>
                  </a:lnTo>
                  <a:lnTo>
                    <a:pt x="15" y="23"/>
                  </a:lnTo>
                  <a:lnTo>
                    <a:pt x="13" y="23"/>
                  </a:lnTo>
                  <a:lnTo>
                    <a:pt x="11" y="22"/>
                  </a:lnTo>
                  <a:lnTo>
                    <a:pt x="11" y="22"/>
                  </a:lnTo>
                  <a:lnTo>
                    <a:pt x="11" y="21"/>
                  </a:lnTo>
                  <a:lnTo>
                    <a:pt x="13" y="18"/>
                  </a:lnTo>
                  <a:lnTo>
                    <a:pt x="12" y="17"/>
                  </a:lnTo>
                  <a:lnTo>
                    <a:pt x="11" y="16"/>
                  </a:lnTo>
                  <a:lnTo>
                    <a:pt x="8" y="14"/>
                  </a:lnTo>
                  <a:lnTo>
                    <a:pt x="5" y="13"/>
                  </a:lnTo>
                  <a:lnTo>
                    <a:pt x="4" y="12"/>
                  </a:lnTo>
                  <a:lnTo>
                    <a:pt x="2" y="11"/>
                  </a:lnTo>
                  <a:lnTo>
                    <a:pt x="0" y="9"/>
                  </a:lnTo>
                  <a:lnTo>
                    <a:pt x="0" y="9"/>
                  </a:lnTo>
                  <a:lnTo>
                    <a:pt x="1" y="6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2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12" y="3"/>
                  </a:lnTo>
                  <a:lnTo>
                    <a:pt x="12" y="3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 hidden="1"/>
            <p:cNvSpPr/>
            <p:nvPr/>
          </p:nvSpPr>
          <p:spPr>
            <a:xfrm>
              <a:off x="-1261440" y="5263200"/>
              <a:ext cx="18360" cy="1476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1"/>
                  </a:moveTo>
                  <a:lnTo>
                    <a:pt x="5" y="1"/>
                  </a:lnTo>
                  <a:lnTo>
                    <a:pt x="5" y="1"/>
                  </a:lnTo>
                  <a:lnTo>
                    <a:pt x="3" y="3"/>
                  </a:lnTo>
                  <a:lnTo>
                    <a:pt x="2" y="3"/>
                  </a:lnTo>
                  <a:lnTo>
                    <a:pt x="2" y="4"/>
                  </a:lnTo>
                  <a:lnTo>
                    <a:pt x="1" y="4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1"/>
                  </a:lnTo>
                  <a:lnTo>
                    <a:pt x="1" y="0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1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 hidden="1"/>
            <p:cNvSpPr/>
            <p:nvPr/>
          </p:nvSpPr>
          <p:spPr>
            <a:xfrm>
              <a:off x="-1246320" y="5263200"/>
              <a:ext cx="18360" cy="1836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4" y="2"/>
                  </a:moveTo>
                  <a:lnTo>
                    <a:pt x="3" y="3"/>
                  </a:lnTo>
                  <a:lnTo>
                    <a:pt x="2" y="3"/>
                  </a:lnTo>
                  <a:lnTo>
                    <a:pt x="2" y="4"/>
                  </a:lnTo>
                  <a:lnTo>
                    <a:pt x="1" y="3"/>
                  </a:lnTo>
                  <a:lnTo>
                    <a:pt x="1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2"/>
                  </a:lnTo>
                  <a:lnTo>
                    <a:pt x="1" y="1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4" y="1"/>
                  </a:lnTo>
                  <a:lnTo>
                    <a:pt x="5" y="2"/>
                  </a:lnTo>
                  <a:lnTo>
                    <a:pt x="4" y="2"/>
                  </a:lnTo>
                  <a:lnTo>
                    <a:pt x="4" y="2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 hidden="1"/>
            <p:cNvSpPr/>
            <p:nvPr/>
          </p:nvSpPr>
          <p:spPr>
            <a:xfrm>
              <a:off x="-1342800" y="4783680"/>
              <a:ext cx="114480" cy="129960"/>
            </a:xfrm>
            <a:custGeom>
              <a:avLst/>
              <a:gdLst/>
              <a:ahLst/>
              <a:rect l="l" t="t" r="r" b="b"/>
              <a:pathLst>
                <a:path w="31" h="35">
                  <a:moveTo>
                    <a:pt x="0" y="3"/>
                  </a:moveTo>
                  <a:lnTo>
                    <a:pt x="3" y="3"/>
                  </a:lnTo>
                  <a:lnTo>
                    <a:pt x="5" y="2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1"/>
                  </a:lnTo>
                  <a:lnTo>
                    <a:pt x="11" y="2"/>
                  </a:lnTo>
                  <a:lnTo>
                    <a:pt x="11" y="4"/>
                  </a:lnTo>
                  <a:lnTo>
                    <a:pt x="11" y="6"/>
                  </a:lnTo>
                  <a:lnTo>
                    <a:pt x="13" y="7"/>
                  </a:lnTo>
                  <a:lnTo>
                    <a:pt x="16" y="7"/>
                  </a:lnTo>
                  <a:lnTo>
                    <a:pt x="17" y="8"/>
                  </a:lnTo>
                  <a:lnTo>
                    <a:pt x="19" y="9"/>
                  </a:lnTo>
                  <a:lnTo>
                    <a:pt x="20" y="10"/>
                  </a:lnTo>
                  <a:lnTo>
                    <a:pt x="22" y="10"/>
                  </a:lnTo>
                  <a:lnTo>
                    <a:pt x="23" y="10"/>
                  </a:lnTo>
                  <a:lnTo>
                    <a:pt x="23" y="11"/>
                  </a:lnTo>
                  <a:lnTo>
                    <a:pt x="24" y="13"/>
                  </a:lnTo>
                  <a:lnTo>
                    <a:pt x="24" y="14"/>
                  </a:lnTo>
                  <a:lnTo>
                    <a:pt x="23" y="14"/>
                  </a:lnTo>
                  <a:lnTo>
                    <a:pt x="24" y="17"/>
                  </a:lnTo>
                  <a:lnTo>
                    <a:pt x="29" y="17"/>
                  </a:lnTo>
                  <a:lnTo>
                    <a:pt x="29" y="19"/>
                  </a:lnTo>
                  <a:lnTo>
                    <a:pt x="29" y="20"/>
                  </a:lnTo>
                  <a:lnTo>
                    <a:pt x="30" y="20"/>
                  </a:lnTo>
                  <a:lnTo>
                    <a:pt x="31" y="22"/>
                  </a:lnTo>
                  <a:lnTo>
                    <a:pt x="31" y="25"/>
                  </a:lnTo>
                  <a:lnTo>
                    <a:pt x="30" y="26"/>
                  </a:lnTo>
                  <a:lnTo>
                    <a:pt x="30" y="27"/>
                  </a:lnTo>
                  <a:lnTo>
                    <a:pt x="30" y="28"/>
                  </a:lnTo>
                  <a:lnTo>
                    <a:pt x="28" y="26"/>
                  </a:lnTo>
                  <a:lnTo>
                    <a:pt x="27" y="25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19" y="29"/>
                  </a:lnTo>
                  <a:lnTo>
                    <a:pt x="19" y="31"/>
                  </a:lnTo>
                  <a:lnTo>
                    <a:pt x="18" y="34"/>
                  </a:lnTo>
                  <a:lnTo>
                    <a:pt x="17" y="33"/>
                  </a:lnTo>
                  <a:lnTo>
                    <a:pt x="14" y="33"/>
                  </a:lnTo>
                  <a:lnTo>
                    <a:pt x="13" y="35"/>
                  </a:lnTo>
                  <a:lnTo>
                    <a:pt x="12" y="33"/>
                  </a:lnTo>
                  <a:lnTo>
                    <a:pt x="10" y="33"/>
                  </a:lnTo>
                  <a:lnTo>
                    <a:pt x="9" y="32"/>
                  </a:lnTo>
                  <a:lnTo>
                    <a:pt x="6" y="35"/>
                  </a:lnTo>
                  <a:lnTo>
                    <a:pt x="5" y="35"/>
                  </a:lnTo>
                  <a:lnTo>
                    <a:pt x="4" y="35"/>
                  </a:lnTo>
                  <a:lnTo>
                    <a:pt x="3" y="30"/>
                  </a:lnTo>
                  <a:lnTo>
                    <a:pt x="2" y="29"/>
                  </a:lnTo>
                  <a:lnTo>
                    <a:pt x="2" y="28"/>
                  </a:lnTo>
                  <a:lnTo>
                    <a:pt x="2" y="28"/>
                  </a:lnTo>
                  <a:lnTo>
                    <a:pt x="2" y="27"/>
                  </a:lnTo>
                  <a:lnTo>
                    <a:pt x="2" y="27"/>
                  </a:lnTo>
                  <a:lnTo>
                    <a:pt x="2" y="25"/>
                  </a:lnTo>
                  <a:lnTo>
                    <a:pt x="1" y="24"/>
                  </a:lnTo>
                  <a:lnTo>
                    <a:pt x="1" y="22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1" y="18"/>
                  </a:lnTo>
                  <a:lnTo>
                    <a:pt x="1" y="17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4"/>
                  </a:lnTo>
                  <a:lnTo>
                    <a:pt x="0" y="13"/>
                  </a:lnTo>
                  <a:lnTo>
                    <a:pt x="1" y="12"/>
                  </a:lnTo>
                  <a:lnTo>
                    <a:pt x="1" y="8"/>
                  </a:lnTo>
                  <a:lnTo>
                    <a:pt x="2" y="7"/>
                  </a:lnTo>
                  <a:lnTo>
                    <a:pt x="0" y="3"/>
                  </a:lnTo>
                  <a:lnTo>
                    <a:pt x="0" y="3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 hidden="1"/>
            <p:cNvSpPr/>
            <p:nvPr/>
          </p:nvSpPr>
          <p:spPr>
            <a:xfrm>
              <a:off x="-1161360" y="4690800"/>
              <a:ext cx="22320" cy="14400"/>
            </a:xfrm>
            <a:custGeom>
              <a:avLst/>
              <a:gdLst/>
              <a:ahLst/>
              <a:rect l="l" t="t" r="r" b="b"/>
              <a:pathLst>
                <a:path w="6" h="4">
                  <a:moveTo>
                    <a:pt x="6" y="1"/>
                  </a:moveTo>
                  <a:lnTo>
                    <a:pt x="6" y="2"/>
                  </a:lnTo>
                  <a:lnTo>
                    <a:pt x="4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0" y="1"/>
                  </a:lnTo>
                  <a:lnTo>
                    <a:pt x="1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1"/>
                  </a:lnTo>
                  <a:lnTo>
                    <a:pt x="6" y="1"/>
                  </a:lnTo>
                </a:path>
              </a:pathLst>
            </a:cu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 hidden="1"/>
            <p:cNvSpPr/>
            <p:nvPr/>
          </p:nvSpPr>
          <p:spPr>
            <a:xfrm>
              <a:off x="-1335240" y="5285880"/>
              <a:ext cx="33120" cy="3708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2" y="4"/>
                  </a:lnTo>
                  <a:lnTo>
                    <a:pt x="7" y="8"/>
                  </a:lnTo>
                  <a:lnTo>
                    <a:pt x="9" y="9"/>
                  </a:lnTo>
                  <a:lnTo>
                    <a:pt x="9" y="10"/>
                  </a:lnTo>
                  <a:lnTo>
                    <a:pt x="9" y="10"/>
                  </a:lnTo>
                  <a:lnTo>
                    <a:pt x="8" y="10"/>
                  </a:lnTo>
                  <a:lnTo>
                    <a:pt x="6" y="10"/>
                  </a:lnTo>
                  <a:lnTo>
                    <a:pt x="2" y="9"/>
                  </a:lnTo>
                  <a:lnTo>
                    <a:pt x="0" y="10"/>
                  </a:lnTo>
                  <a:lnTo>
                    <a:pt x="0" y="10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1080" bIns="1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 hidden="1"/>
            <p:cNvSpPr/>
            <p:nvPr/>
          </p:nvSpPr>
          <p:spPr>
            <a:xfrm>
              <a:off x="-1401840" y="4861800"/>
              <a:ext cx="81360" cy="442440"/>
            </a:xfrm>
            <a:custGeom>
              <a:avLst/>
              <a:gdLst/>
              <a:ahLst/>
              <a:rect l="l" t="t" r="r" b="b"/>
              <a:pathLst>
                <a:path w="22" h="119">
                  <a:moveTo>
                    <a:pt x="16" y="0"/>
                  </a:moveTo>
                  <a:lnTo>
                    <a:pt x="17" y="1"/>
                  </a:lnTo>
                  <a:lnTo>
                    <a:pt x="17" y="3"/>
                  </a:lnTo>
                  <a:lnTo>
                    <a:pt x="18" y="4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18" y="7"/>
                  </a:lnTo>
                  <a:lnTo>
                    <a:pt x="18" y="7"/>
                  </a:lnTo>
                  <a:lnTo>
                    <a:pt x="18" y="8"/>
                  </a:lnTo>
                  <a:lnTo>
                    <a:pt x="19" y="9"/>
                  </a:lnTo>
                  <a:lnTo>
                    <a:pt x="20" y="14"/>
                  </a:lnTo>
                  <a:lnTo>
                    <a:pt x="21" y="14"/>
                  </a:lnTo>
                  <a:lnTo>
                    <a:pt x="22" y="14"/>
                  </a:lnTo>
                  <a:lnTo>
                    <a:pt x="22" y="15"/>
                  </a:lnTo>
                  <a:lnTo>
                    <a:pt x="22" y="17"/>
                  </a:lnTo>
                  <a:lnTo>
                    <a:pt x="19" y="19"/>
                  </a:lnTo>
                  <a:lnTo>
                    <a:pt x="19" y="20"/>
                  </a:lnTo>
                  <a:lnTo>
                    <a:pt x="18" y="21"/>
                  </a:lnTo>
                  <a:lnTo>
                    <a:pt x="18" y="22"/>
                  </a:lnTo>
                  <a:lnTo>
                    <a:pt x="19" y="26"/>
                  </a:lnTo>
                  <a:lnTo>
                    <a:pt x="18" y="27"/>
                  </a:lnTo>
                  <a:lnTo>
                    <a:pt x="17" y="28"/>
                  </a:lnTo>
                  <a:lnTo>
                    <a:pt x="16" y="29"/>
                  </a:lnTo>
                  <a:lnTo>
                    <a:pt x="15" y="33"/>
                  </a:lnTo>
                  <a:lnTo>
                    <a:pt x="15" y="35"/>
                  </a:lnTo>
                  <a:lnTo>
                    <a:pt x="13" y="38"/>
                  </a:lnTo>
                  <a:lnTo>
                    <a:pt x="13" y="40"/>
                  </a:lnTo>
                  <a:lnTo>
                    <a:pt x="14" y="40"/>
                  </a:lnTo>
                  <a:lnTo>
                    <a:pt x="14" y="42"/>
                  </a:lnTo>
                  <a:lnTo>
                    <a:pt x="14" y="43"/>
                  </a:lnTo>
                  <a:lnTo>
                    <a:pt x="14" y="44"/>
                  </a:lnTo>
                  <a:lnTo>
                    <a:pt x="15" y="45"/>
                  </a:lnTo>
                  <a:lnTo>
                    <a:pt x="15" y="47"/>
                  </a:lnTo>
                  <a:lnTo>
                    <a:pt x="14" y="49"/>
                  </a:lnTo>
                  <a:lnTo>
                    <a:pt x="14" y="50"/>
                  </a:lnTo>
                  <a:lnTo>
                    <a:pt x="13" y="51"/>
                  </a:lnTo>
                  <a:lnTo>
                    <a:pt x="14" y="53"/>
                  </a:lnTo>
                  <a:lnTo>
                    <a:pt x="12" y="55"/>
                  </a:lnTo>
                  <a:lnTo>
                    <a:pt x="12" y="56"/>
                  </a:lnTo>
                  <a:lnTo>
                    <a:pt x="12" y="59"/>
                  </a:lnTo>
                  <a:lnTo>
                    <a:pt x="12" y="62"/>
                  </a:lnTo>
                  <a:lnTo>
                    <a:pt x="11" y="63"/>
                  </a:lnTo>
                  <a:lnTo>
                    <a:pt x="10" y="67"/>
                  </a:lnTo>
                  <a:lnTo>
                    <a:pt x="10" y="71"/>
                  </a:lnTo>
                  <a:lnTo>
                    <a:pt x="10" y="72"/>
                  </a:lnTo>
                  <a:lnTo>
                    <a:pt x="10" y="73"/>
                  </a:lnTo>
                  <a:lnTo>
                    <a:pt x="9" y="75"/>
                  </a:lnTo>
                  <a:lnTo>
                    <a:pt x="9" y="77"/>
                  </a:lnTo>
                  <a:lnTo>
                    <a:pt x="10" y="77"/>
                  </a:lnTo>
                  <a:lnTo>
                    <a:pt x="10" y="79"/>
                  </a:lnTo>
                  <a:lnTo>
                    <a:pt x="10" y="80"/>
                  </a:lnTo>
                  <a:lnTo>
                    <a:pt x="10" y="82"/>
                  </a:lnTo>
                  <a:lnTo>
                    <a:pt x="11" y="82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0" y="83"/>
                  </a:lnTo>
                  <a:lnTo>
                    <a:pt x="10" y="84"/>
                  </a:lnTo>
                  <a:lnTo>
                    <a:pt x="11" y="84"/>
                  </a:lnTo>
                  <a:lnTo>
                    <a:pt x="10" y="86"/>
                  </a:lnTo>
                  <a:lnTo>
                    <a:pt x="10" y="90"/>
                  </a:lnTo>
                  <a:lnTo>
                    <a:pt x="10" y="92"/>
                  </a:lnTo>
                  <a:lnTo>
                    <a:pt x="9" y="94"/>
                  </a:lnTo>
                  <a:lnTo>
                    <a:pt x="9" y="96"/>
                  </a:lnTo>
                  <a:lnTo>
                    <a:pt x="8" y="98"/>
                  </a:lnTo>
                  <a:lnTo>
                    <a:pt x="6" y="101"/>
                  </a:lnTo>
                  <a:lnTo>
                    <a:pt x="6" y="104"/>
                  </a:lnTo>
                  <a:lnTo>
                    <a:pt x="6" y="106"/>
                  </a:lnTo>
                  <a:lnTo>
                    <a:pt x="7" y="106"/>
                  </a:lnTo>
                  <a:lnTo>
                    <a:pt x="9" y="106"/>
                  </a:lnTo>
                  <a:lnTo>
                    <a:pt x="9" y="110"/>
                  </a:lnTo>
                  <a:lnTo>
                    <a:pt x="9" y="111"/>
                  </a:lnTo>
                  <a:lnTo>
                    <a:pt x="15" y="111"/>
                  </a:lnTo>
                  <a:lnTo>
                    <a:pt x="19" y="112"/>
                  </a:lnTo>
                  <a:lnTo>
                    <a:pt x="19" y="113"/>
                  </a:lnTo>
                  <a:lnTo>
                    <a:pt x="17" y="113"/>
                  </a:lnTo>
                  <a:lnTo>
                    <a:pt x="16" y="112"/>
                  </a:lnTo>
                  <a:lnTo>
                    <a:pt x="16" y="113"/>
                  </a:lnTo>
                  <a:lnTo>
                    <a:pt x="13" y="114"/>
                  </a:lnTo>
                  <a:lnTo>
                    <a:pt x="12" y="119"/>
                  </a:lnTo>
                  <a:lnTo>
                    <a:pt x="11" y="119"/>
                  </a:lnTo>
                  <a:lnTo>
                    <a:pt x="9" y="118"/>
                  </a:lnTo>
                  <a:lnTo>
                    <a:pt x="9" y="117"/>
                  </a:lnTo>
                  <a:lnTo>
                    <a:pt x="9" y="117"/>
                  </a:lnTo>
                  <a:lnTo>
                    <a:pt x="9" y="117"/>
                  </a:lnTo>
                  <a:lnTo>
                    <a:pt x="11" y="116"/>
                  </a:lnTo>
                  <a:lnTo>
                    <a:pt x="12" y="115"/>
                  </a:lnTo>
                  <a:lnTo>
                    <a:pt x="11" y="114"/>
                  </a:lnTo>
                  <a:lnTo>
                    <a:pt x="9" y="113"/>
                  </a:lnTo>
                  <a:lnTo>
                    <a:pt x="8" y="114"/>
                  </a:lnTo>
                  <a:lnTo>
                    <a:pt x="8" y="113"/>
                  </a:lnTo>
                  <a:lnTo>
                    <a:pt x="8" y="114"/>
                  </a:lnTo>
                  <a:lnTo>
                    <a:pt x="8" y="112"/>
                  </a:lnTo>
                  <a:lnTo>
                    <a:pt x="8" y="111"/>
                  </a:lnTo>
                  <a:lnTo>
                    <a:pt x="8" y="111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7" y="110"/>
                  </a:lnTo>
                  <a:lnTo>
                    <a:pt x="7" y="111"/>
                  </a:lnTo>
                  <a:lnTo>
                    <a:pt x="7" y="111"/>
                  </a:lnTo>
                  <a:lnTo>
                    <a:pt x="6" y="110"/>
                  </a:lnTo>
                  <a:lnTo>
                    <a:pt x="6" y="111"/>
                  </a:lnTo>
                  <a:lnTo>
                    <a:pt x="6" y="111"/>
                  </a:lnTo>
                  <a:lnTo>
                    <a:pt x="6" y="110"/>
                  </a:lnTo>
                  <a:lnTo>
                    <a:pt x="5" y="109"/>
                  </a:lnTo>
                  <a:lnTo>
                    <a:pt x="4" y="107"/>
                  </a:lnTo>
                  <a:lnTo>
                    <a:pt x="4" y="107"/>
                  </a:lnTo>
                  <a:lnTo>
                    <a:pt x="5" y="106"/>
                  </a:lnTo>
                  <a:lnTo>
                    <a:pt x="5" y="106"/>
                  </a:lnTo>
                  <a:lnTo>
                    <a:pt x="4" y="106"/>
                  </a:lnTo>
                  <a:lnTo>
                    <a:pt x="4" y="105"/>
                  </a:lnTo>
                  <a:lnTo>
                    <a:pt x="5" y="105"/>
                  </a:lnTo>
                  <a:lnTo>
                    <a:pt x="4" y="104"/>
                  </a:lnTo>
                  <a:lnTo>
                    <a:pt x="3" y="104"/>
                  </a:lnTo>
                  <a:lnTo>
                    <a:pt x="4" y="103"/>
                  </a:lnTo>
                  <a:lnTo>
                    <a:pt x="4" y="102"/>
                  </a:lnTo>
                  <a:lnTo>
                    <a:pt x="5" y="101"/>
                  </a:lnTo>
                  <a:lnTo>
                    <a:pt x="5" y="101"/>
                  </a:lnTo>
                  <a:lnTo>
                    <a:pt x="5" y="99"/>
                  </a:lnTo>
                  <a:lnTo>
                    <a:pt x="4" y="100"/>
                  </a:lnTo>
                  <a:lnTo>
                    <a:pt x="4" y="101"/>
                  </a:lnTo>
                  <a:lnTo>
                    <a:pt x="4" y="101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8"/>
                  </a:lnTo>
                  <a:lnTo>
                    <a:pt x="4" y="97"/>
                  </a:lnTo>
                  <a:lnTo>
                    <a:pt x="5" y="97"/>
                  </a:lnTo>
                  <a:lnTo>
                    <a:pt x="5" y="96"/>
                  </a:lnTo>
                  <a:lnTo>
                    <a:pt x="3" y="97"/>
                  </a:lnTo>
                  <a:lnTo>
                    <a:pt x="3" y="95"/>
                  </a:lnTo>
                  <a:lnTo>
                    <a:pt x="4" y="95"/>
                  </a:lnTo>
                  <a:lnTo>
                    <a:pt x="4" y="96"/>
                  </a:lnTo>
                  <a:lnTo>
                    <a:pt x="4" y="95"/>
                  </a:lnTo>
                  <a:lnTo>
                    <a:pt x="6" y="95"/>
                  </a:lnTo>
                  <a:lnTo>
                    <a:pt x="5" y="94"/>
                  </a:lnTo>
                  <a:lnTo>
                    <a:pt x="5" y="94"/>
                  </a:lnTo>
                  <a:lnTo>
                    <a:pt x="4" y="94"/>
                  </a:lnTo>
                  <a:lnTo>
                    <a:pt x="4" y="94"/>
                  </a:lnTo>
                  <a:lnTo>
                    <a:pt x="4" y="93"/>
                  </a:lnTo>
                  <a:lnTo>
                    <a:pt x="3" y="93"/>
                  </a:lnTo>
                  <a:lnTo>
                    <a:pt x="4" y="92"/>
                  </a:lnTo>
                  <a:lnTo>
                    <a:pt x="4" y="92"/>
                  </a:lnTo>
                  <a:lnTo>
                    <a:pt x="4" y="91"/>
                  </a:lnTo>
                  <a:lnTo>
                    <a:pt x="4" y="90"/>
                  </a:lnTo>
                  <a:lnTo>
                    <a:pt x="3" y="90"/>
                  </a:lnTo>
                  <a:lnTo>
                    <a:pt x="3" y="91"/>
                  </a:lnTo>
                  <a:lnTo>
                    <a:pt x="1" y="90"/>
                  </a:lnTo>
                  <a:lnTo>
                    <a:pt x="1" y="90"/>
                  </a:lnTo>
                  <a:lnTo>
                    <a:pt x="1" y="91"/>
                  </a:lnTo>
                  <a:lnTo>
                    <a:pt x="1" y="91"/>
                  </a:lnTo>
                  <a:lnTo>
                    <a:pt x="0" y="91"/>
                  </a:lnTo>
                  <a:lnTo>
                    <a:pt x="0" y="91"/>
                  </a:lnTo>
                  <a:lnTo>
                    <a:pt x="1" y="90"/>
                  </a:lnTo>
                  <a:lnTo>
                    <a:pt x="2" y="88"/>
                  </a:lnTo>
                  <a:lnTo>
                    <a:pt x="2" y="88"/>
                  </a:lnTo>
                  <a:lnTo>
                    <a:pt x="2" y="88"/>
                  </a:lnTo>
                  <a:lnTo>
                    <a:pt x="2" y="87"/>
                  </a:lnTo>
                  <a:lnTo>
                    <a:pt x="4" y="87"/>
                  </a:lnTo>
                  <a:lnTo>
                    <a:pt x="4" y="88"/>
                  </a:lnTo>
                  <a:lnTo>
                    <a:pt x="4" y="89"/>
                  </a:lnTo>
                  <a:lnTo>
                    <a:pt x="4" y="89"/>
                  </a:lnTo>
                  <a:lnTo>
                    <a:pt x="5" y="88"/>
                  </a:lnTo>
                  <a:lnTo>
                    <a:pt x="5" y="89"/>
                  </a:lnTo>
                  <a:lnTo>
                    <a:pt x="6" y="88"/>
                  </a:lnTo>
                  <a:lnTo>
                    <a:pt x="5" y="88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6" y="86"/>
                  </a:lnTo>
                  <a:lnTo>
                    <a:pt x="7" y="86"/>
                  </a:lnTo>
                  <a:lnTo>
                    <a:pt x="6" y="86"/>
                  </a:lnTo>
                  <a:lnTo>
                    <a:pt x="6" y="86"/>
                  </a:lnTo>
                  <a:lnTo>
                    <a:pt x="6" y="85"/>
                  </a:lnTo>
                  <a:lnTo>
                    <a:pt x="7" y="85"/>
                  </a:lnTo>
                  <a:lnTo>
                    <a:pt x="7" y="86"/>
                  </a:lnTo>
                  <a:lnTo>
                    <a:pt x="7" y="86"/>
                  </a:lnTo>
                  <a:lnTo>
                    <a:pt x="7" y="85"/>
                  </a:lnTo>
                  <a:lnTo>
                    <a:pt x="6" y="85"/>
                  </a:lnTo>
                  <a:lnTo>
                    <a:pt x="6" y="84"/>
                  </a:lnTo>
                  <a:lnTo>
                    <a:pt x="7" y="84"/>
                  </a:lnTo>
                  <a:lnTo>
                    <a:pt x="8" y="83"/>
                  </a:lnTo>
                  <a:lnTo>
                    <a:pt x="8" y="82"/>
                  </a:lnTo>
                  <a:lnTo>
                    <a:pt x="6" y="81"/>
                  </a:lnTo>
                  <a:lnTo>
                    <a:pt x="7" y="79"/>
                  </a:lnTo>
                  <a:lnTo>
                    <a:pt x="7" y="78"/>
                  </a:lnTo>
                  <a:lnTo>
                    <a:pt x="8" y="77"/>
                  </a:lnTo>
                  <a:lnTo>
                    <a:pt x="8" y="76"/>
                  </a:lnTo>
                  <a:lnTo>
                    <a:pt x="8" y="75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8" y="74"/>
                  </a:lnTo>
                  <a:lnTo>
                    <a:pt x="8" y="74"/>
                  </a:lnTo>
                  <a:lnTo>
                    <a:pt x="9" y="75"/>
                  </a:lnTo>
                  <a:lnTo>
                    <a:pt x="8" y="73"/>
                  </a:lnTo>
                  <a:lnTo>
                    <a:pt x="8" y="73"/>
                  </a:lnTo>
                  <a:lnTo>
                    <a:pt x="8" y="73"/>
                  </a:lnTo>
                  <a:lnTo>
                    <a:pt x="9" y="72"/>
                  </a:lnTo>
                  <a:lnTo>
                    <a:pt x="8" y="72"/>
                  </a:lnTo>
                  <a:lnTo>
                    <a:pt x="7" y="71"/>
                  </a:lnTo>
                  <a:lnTo>
                    <a:pt x="7" y="72"/>
                  </a:lnTo>
                  <a:lnTo>
                    <a:pt x="6" y="72"/>
                  </a:lnTo>
                  <a:lnTo>
                    <a:pt x="5" y="72"/>
                  </a:lnTo>
                  <a:lnTo>
                    <a:pt x="5" y="71"/>
                  </a:lnTo>
                  <a:lnTo>
                    <a:pt x="5" y="66"/>
                  </a:lnTo>
                  <a:lnTo>
                    <a:pt x="6" y="66"/>
                  </a:lnTo>
                  <a:lnTo>
                    <a:pt x="6" y="65"/>
                  </a:lnTo>
                  <a:lnTo>
                    <a:pt x="6" y="63"/>
                  </a:lnTo>
                  <a:lnTo>
                    <a:pt x="5" y="62"/>
                  </a:lnTo>
                  <a:lnTo>
                    <a:pt x="6" y="60"/>
                  </a:lnTo>
                  <a:lnTo>
                    <a:pt x="5" y="59"/>
                  </a:lnTo>
                  <a:lnTo>
                    <a:pt x="5" y="57"/>
                  </a:lnTo>
                  <a:lnTo>
                    <a:pt x="6" y="57"/>
                  </a:lnTo>
                  <a:lnTo>
                    <a:pt x="7" y="57"/>
                  </a:lnTo>
                  <a:lnTo>
                    <a:pt x="6" y="55"/>
                  </a:lnTo>
                  <a:lnTo>
                    <a:pt x="7" y="55"/>
                  </a:lnTo>
                  <a:lnTo>
                    <a:pt x="8" y="52"/>
                  </a:lnTo>
                  <a:lnTo>
                    <a:pt x="9" y="50"/>
                  </a:lnTo>
                  <a:lnTo>
                    <a:pt x="10" y="46"/>
                  </a:lnTo>
                  <a:lnTo>
                    <a:pt x="10" y="46"/>
                  </a:lnTo>
                  <a:lnTo>
                    <a:pt x="10" y="44"/>
                  </a:lnTo>
                  <a:lnTo>
                    <a:pt x="11" y="43"/>
                  </a:lnTo>
                  <a:lnTo>
                    <a:pt x="11" y="42"/>
                  </a:lnTo>
                  <a:lnTo>
                    <a:pt x="10" y="37"/>
                  </a:lnTo>
                  <a:lnTo>
                    <a:pt x="10" y="36"/>
                  </a:lnTo>
                  <a:lnTo>
                    <a:pt x="11" y="35"/>
                  </a:lnTo>
                  <a:lnTo>
                    <a:pt x="11" y="34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1" y="31"/>
                  </a:lnTo>
                  <a:lnTo>
                    <a:pt x="12" y="28"/>
                  </a:lnTo>
                  <a:lnTo>
                    <a:pt x="12" y="27"/>
                  </a:lnTo>
                  <a:lnTo>
                    <a:pt x="12" y="26"/>
                  </a:lnTo>
                  <a:lnTo>
                    <a:pt x="13" y="25"/>
                  </a:lnTo>
                  <a:lnTo>
                    <a:pt x="13" y="22"/>
                  </a:lnTo>
                  <a:lnTo>
                    <a:pt x="13" y="21"/>
                  </a:lnTo>
                  <a:lnTo>
                    <a:pt x="13" y="16"/>
                  </a:lnTo>
                  <a:lnTo>
                    <a:pt x="13" y="15"/>
                  </a:lnTo>
                  <a:lnTo>
                    <a:pt x="14" y="14"/>
                  </a:lnTo>
                  <a:lnTo>
                    <a:pt x="14" y="11"/>
                  </a:lnTo>
                  <a:lnTo>
                    <a:pt x="14" y="9"/>
                  </a:lnTo>
                  <a:lnTo>
                    <a:pt x="14" y="6"/>
                  </a:lnTo>
                  <a:lnTo>
                    <a:pt x="13" y="1"/>
                  </a:lnTo>
                  <a:lnTo>
                    <a:pt x="14" y="1"/>
                  </a:lnTo>
                  <a:lnTo>
                    <a:pt x="15" y="1"/>
                  </a:lnTo>
                  <a:lnTo>
                    <a:pt x="16" y="0"/>
                  </a:lnTo>
                  <a:lnTo>
                    <a:pt x="16" y="0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 hidden="1"/>
            <p:cNvSpPr/>
            <p:nvPr/>
          </p:nvSpPr>
          <p:spPr>
            <a:xfrm>
              <a:off x="-1361160" y="5281920"/>
              <a:ext cx="25920" cy="41040"/>
            </a:xfrm>
            <a:custGeom>
              <a:avLst/>
              <a:gdLst/>
              <a:ahLst/>
              <a:rect l="l" t="t" r="r" b="b"/>
              <a:pathLst>
                <a:path w="7" h="11">
                  <a:moveTo>
                    <a:pt x="7" y="11"/>
                  </a:moveTo>
                  <a:lnTo>
                    <a:pt x="6" y="11"/>
                  </a:lnTo>
                  <a:lnTo>
                    <a:pt x="5" y="10"/>
                  </a:lnTo>
                  <a:lnTo>
                    <a:pt x="1" y="10"/>
                  </a:lnTo>
                  <a:lnTo>
                    <a:pt x="1" y="10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0" y="9"/>
                  </a:lnTo>
                  <a:lnTo>
                    <a:pt x="2" y="8"/>
                  </a:lnTo>
                  <a:lnTo>
                    <a:pt x="1" y="7"/>
                  </a:lnTo>
                  <a:lnTo>
                    <a:pt x="3" y="9"/>
                  </a:lnTo>
                  <a:lnTo>
                    <a:pt x="4" y="8"/>
                  </a:lnTo>
                  <a:lnTo>
                    <a:pt x="3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5" y="9"/>
                  </a:lnTo>
                  <a:lnTo>
                    <a:pt x="5" y="8"/>
                  </a:lnTo>
                  <a:lnTo>
                    <a:pt x="4" y="7"/>
                  </a:lnTo>
                  <a:lnTo>
                    <a:pt x="3" y="6"/>
                  </a:lnTo>
                  <a:lnTo>
                    <a:pt x="5" y="5"/>
                  </a:lnTo>
                  <a:lnTo>
                    <a:pt x="6" y="4"/>
                  </a:lnTo>
                  <a:lnTo>
                    <a:pt x="5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4" y="2"/>
                  </a:lnTo>
                  <a:lnTo>
                    <a:pt x="3" y="2"/>
                  </a:lnTo>
                  <a:lnTo>
                    <a:pt x="3" y="1"/>
                  </a:lnTo>
                  <a:lnTo>
                    <a:pt x="4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6" y="1"/>
                  </a:lnTo>
                  <a:lnTo>
                    <a:pt x="7" y="0"/>
                  </a:lnTo>
                  <a:lnTo>
                    <a:pt x="7" y="1"/>
                  </a:lnTo>
                  <a:lnTo>
                    <a:pt x="7" y="11"/>
                  </a:lnTo>
                  <a:lnTo>
                    <a:pt x="7" y="11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 hidden="1"/>
            <p:cNvSpPr/>
            <p:nvPr/>
          </p:nvSpPr>
          <p:spPr>
            <a:xfrm>
              <a:off x="-1331640" y="5323320"/>
              <a:ext cx="10800" cy="7200"/>
            </a:xfrm>
            <a:custGeom>
              <a:avLst/>
              <a:gdLst/>
              <a:ahLst/>
              <a:rect l="l" t="t" r="r" b="b"/>
              <a:pathLst>
                <a:path w="3" h="2">
                  <a:moveTo>
                    <a:pt x="1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28800" bIns="-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 hidden="1"/>
            <p:cNvSpPr/>
            <p:nvPr/>
          </p:nvSpPr>
          <p:spPr>
            <a:xfrm>
              <a:off x="-1390680" y="5129640"/>
              <a:ext cx="11160" cy="22320"/>
            </a:xfrm>
            <a:custGeom>
              <a:avLst/>
              <a:gdLst/>
              <a:ahLst/>
              <a:rect l="l" t="t" r="r" b="b"/>
              <a:pathLst>
                <a:path w="3" h="6">
                  <a:moveTo>
                    <a:pt x="2" y="0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3" y="2"/>
                  </a:lnTo>
                  <a:lnTo>
                    <a:pt x="2" y="3"/>
                  </a:lnTo>
                  <a:lnTo>
                    <a:pt x="3" y="4"/>
                  </a:lnTo>
                  <a:lnTo>
                    <a:pt x="2" y="4"/>
                  </a:lnTo>
                  <a:lnTo>
                    <a:pt x="3" y="5"/>
                  </a:lnTo>
                  <a:lnTo>
                    <a:pt x="2" y="5"/>
                  </a:lnTo>
                  <a:lnTo>
                    <a:pt x="2" y="6"/>
                  </a:lnTo>
                  <a:lnTo>
                    <a:pt x="1" y="6"/>
                  </a:lnTo>
                  <a:lnTo>
                    <a:pt x="0" y="5"/>
                  </a:lnTo>
                  <a:lnTo>
                    <a:pt x="1" y="4"/>
                  </a:lnTo>
                  <a:lnTo>
                    <a:pt x="1" y="1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13680" bIns="-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 hidden="1"/>
            <p:cNvSpPr/>
            <p:nvPr/>
          </p:nvSpPr>
          <p:spPr>
            <a:xfrm>
              <a:off x="-1398240" y="5226480"/>
              <a:ext cx="7200" cy="18360"/>
            </a:xfrm>
            <a:custGeom>
              <a:avLst/>
              <a:gdLst/>
              <a:ahLst/>
              <a:rect l="l" t="t" r="r" b="b"/>
              <a:pathLst>
                <a:path w="2" h="5">
                  <a:moveTo>
                    <a:pt x="1" y="1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" y="1"/>
                  </a:lnTo>
                  <a:lnTo>
                    <a:pt x="2" y="4"/>
                  </a:lnTo>
                  <a:lnTo>
                    <a:pt x="2" y="5"/>
                  </a:lnTo>
                  <a:lnTo>
                    <a:pt x="2" y="5"/>
                  </a:lnTo>
                  <a:lnTo>
                    <a:pt x="1" y="5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17640" bIns="-17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 hidden="1"/>
            <p:cNvSpPr/>
            <p:nvPr/>
          </p:nvSpPr>
          <p:spPr>
            <a:xfrm>
              <a:off x="-1394640" y="5256360"/>
              <a:ext cx="3600" cy="7200"/>
            </a:xfrm>
            <a:custGeom>
              <a:avLst/>
              <a:gdLst/>
              <a:ahLst/>
              <a:rect l="l" t="t" r="r" b="b"/>
              <a:pathLst>
                <a:path w="1" h="2">
                  <a:moveTo>
                    <a:pt x="1" y="1"/>
                  </a:moveTo>
                  <a:lnTo>
                    <a:pt x="1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28800" bIns="-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 hidden="1"/>
            <p:cNvSpPr/>
            <p:nvPr/>
          </p:nvSpPr>
          <p:spPr>
            <a:xfrm>
              <a:off x="-1383120" y="5274720"/>
              <a:ext cx="21960" cy="25920"/>
            </a:xfrm>
            <a:custGeom>
              <a:avLst/>
              <a:gdLst/>
              <a:ahLst/>
              <a:rect l="l" t="t" r="r" b="b"/>
              <a:pathLst>
                <a:path w="6" h="7">
                  <a:moveTo>
                    <a:pt x="1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2" y="3"/>
                  </a:lnTo>
                  <a:lnTo>
                    <a:pt x="3" y="4"/>
                  </a:lnTo>
                  <a:lnTo>
                    <a:pt x="5" y="3"/>
                  </a:lnTo>
                  <a:lnTo>
                    <a:pt x="6" y="3"/>
                  </a:lnTo>
                  <a:lnTo>
                    <a:pt x="6" y="4"/>
                  </a:lnTo>
                  <a:lnTo>
                    <a:pt x="3" y="5"/>
                  </a:lnTo>
                  <a:lnTo>
                    <a:pt x="3" y="7"/>
                  </a:lnTo>
                  <a:lnTo>
                    <a:pt x="3" y="6"/>
                  </a:lnTo>
                  <a:lnTo>
                    <a:pt x="2" y="5"/>
                  </a:lnTo>
                  <a:lnTo>
                    <a:pt x="3" y="5"/>
                  </a:lnTo>
                  <a:lnTo>
                    <a:pt x="2" y="4"/>
                  </a:lnTo>
                  <a:lnTo>
                    <a:pt x="2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0" y="3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10080" bIns="-10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 hidden="1"/>
            <p:cNvSpPr/>
            <p:nvPr/>
          </p:nvSpPr>
          <p:spPr>
            <a:xfrm>
              <a:off x="-1390680" y="5285880"/>
              <a:ext cx="14760" cy="1080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4" y="3"/>
                  </a:lnTo>
                  <a:lnTo>
                    <a:pt x="3" y="3"/>
                  </a:lnTo>
                  <a:lnTo>
                    <a:pt x="2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25200" bIns="-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 hidden="1"/>
            <p:cNvSpPr/>
            <p:nvPr/>
          </p:nvSpPr>
          <p:spPr>
            <a:xfrm>
              <a:off x="-1383120" y="5297040"/>
              <a:ext cx="14400" cy="1080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2" y="1"/>
                  </a:lnTo>
                  <a:lnTo>
                    <a:pt x="2" y="0"/>
                  </a:lnTo>
                  <a:lnTo>
                    <a:pt x="3" y="1"/>
                  </a:lnTo>
                  <a:lnTo>
                    <a:pt x="3" y="1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2" y="3"/>
                  </a:lnTo>
                  <a:lnTo>
                    <a:pt x="3" y="3"/>
                  </a:lnTo>
                  <a:lnTo>
                    <a:pt x="1" y="3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25200" bIns="-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 hidden="1"/>
            <p:cNvSpPr/>
            <p:nvPr/>
          </p:nvSpPr>
          <p:spPr>
            <a:xfrm>
              <a:off x="-1368360" y="5304600"/>
              <a:ext cx="10800" cy="7200"/>
            </a:xfrm>
            <a:custGeom>
              <a:avLst/>
              <a:gdLst/>
              <a:ahLst/>
              <a:rect l="l" t="t" r="r" b="b"/>
              <a:pathLst>
                <a:path w="3" h="2">
                  <a:moveTo>
                    <a:pt x="1" y="0"/>
                  </a:moveTo>
                  <a:lnTo>
                    <a:pt x="1" y="1"/>
                  </a:lnTo>
                  <a:lnTo>
                    <a:pt x="2" y="1"/>
                  </a:lnTo>
                  <a:lnTo>
                    <a:pt x="2" y="1"/>
                  </a:lnTo>
                  <a:lnTo>
                    <a:pt x="3" y="2"/>
                  </a:lnTo>
                  <a:lnTo>
                    <a:pt x="3" y="1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28800" bIns="-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 hidden="1"/>
            <p:cNvSpPr/>
            <p:nvPr/>
          </p:nvSpPr>
          <p:spPr>
            <a:xfrm>
              <a:off x="-1346040" y="5323320"/>
              <a:ext cx="18360" cy="10800"/>
            </a:xfrm>
            <a:custGeom>
              <a:avLst/>
              <a:gdLst/>
              <a:ahLst/>
              <a:rect l="l" t="t" r="r" b="b"/>
              <a:pathLst>
                <a:path w="5" h="3">
                  <a:moveTo>
                    <a:pt x="0" y="1"/>
                  </a:moveTo>
                  <a:lnTo>
                    <a:pt x="4" y="0"/>
                  </a:lnTo>
                  <a:lnTo>
                    <a:pt x="4" y="1"/>
                  </a:lnTo>
                  <a:lnTo>
                    <a:pt x="5" y="1"/>
                  </a:lnTo>
                  <a:lnTo>
                    <a:pt x="5" y="2"/>
                  </a:lnTo>
                  <a:lnTo>
                    <a:pt x="5" y="2"/>
                  </a:lnTo>
                  <a:lnTo>
                    <a:pt x="5" y="3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2"/>
                  </a:lnTo>
                  <a:lnTo>
                    <a:pt x="2" y="3"/>
                  </a:lnTo>
                  <a:lnTo>
                    <a:pt x="1" y="3"/>
                  </a:lnTo>
                  <a:lnTo>
                    <a:pt x="1" y="2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-25200" bIns="-25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 hidden="1"/>
            <p:cNvSpPr/>
            <p:nvPr/>
          </p:nvSpPr>
          <p:spPr>
            <a:xfrm>
              <a:off x="-1379520" y="4902840"/>
              <a:ext cx="188640" cy="375480"/>
            </a:xfrm>
            <a:custGeom>
              <a:avLst/>
              <a:gdLst/>
              <a:ahLst/>
              <a:rect l="l" t="t" r="r" b="b"/>
              <a:pathLst>
                <a:path w="51" h="101">
                  <a:moveTo>
                    <a:pt x="13" y="101"/>
                  </a:moveTo>
                  <a:lnTo>
                    <a:pt x="9" y="100"/>
                  </a:lnTo>
                  <a:lnTo>
                    <a:pt x="3" y="100"/>
                  </a:lnTo>
                  <a:lnTo>
                    <a:pt x="3" y="99"/>
                  </a:lnTo>
                  <a:lnTo>
                    <a:pt x="3" y="95"/>
                  </a:lnTo>
                  <a:lnTo>
                    <a:pt x="1" y="95"/>
                  </a:lnTo>
                  <a:lnTo>
                    <a:pt x="0" y="95"/>
                  </a:lnTo>
                  <a:lnTo>
                    <a:pt x="0" y="93"/>
                  </a:lnTo>
                  <a:lnTo>
                    <a:pt x="0" y="90"/>
                  </a:lnTo>
                  <a:lnTo>
                    <a:pt x="2" y="87"/>
                  </a:lnTo>
                  <a:lnTo>
                    <a:pt x="3" y="85"/>
                  </a:lnTo>
                  <a:lnTo>
                    <a:pt x="3" y="83"/>
                  </a:lnTo>
                  <a:lnTo>
                    <a:pt x="4" y="81"/>
                  </a:lnTo>
                  <a:lnTo>
                    <a:pt x="4" y="79"/>
                  </a:lnTo>
                  <a:lnTo>
                    <a:pt x="4" y="75"/>
                  </a:lnTo>
                  <a:lnTo>
                    <a:pt x="5" y="73"/>
                  </a:lnTo>
                  <a:lnTo>
                    <a:pt x="4" y="73"/>
                  </a:lnTo>
                  <a:lnTo>
                    <a:pt x="4" y="72"/>
                  </a:lnTo>
                  <a:lnTo>
                    <a:pt x="5" y="72"/>
                  </a:lnTo>
                  <a:lnTo>
                    <a:pt x="5" y="72"/>
                  </a:lnTo>
                  <a:lnTo>
                    <a:pt x="5" y="71"/>
                  </a:lnTo>
                  <a:lnTo>
                    <a:pt x="4" y="71"/>
                  </a:lnTo>
                  <a:lnTo>
                    <a:pt x="4" y="69"/>
                  </a:lnTo>
                  <a:lnTo>
                    <a:pt x="4" y="68"/>
                  </a:lnTo>
                  <a:lnTo>
                    <a:pt x="4" y="66"/>
                  </a:lnTo>
                  <a:lnTo>
                    <a:pt x="3" y="66"/>
                  </a:lnTo>
                  <a:lnTo>
                    <a:pt x="3" y="64"/>
                  </a:lnTo>
                  <a:lnTo>
                    <a:pt x="4" y="62"/>
                  </a:lnTo>
                  <a:lnTo>
                    <a:pt x="4" y="61"/>
                  </a:lnTo>
                  <a:lnTo>
                    <a:pt x="4" y="60"/>
                  </a:lnTo>
                  <a:lnTo>
                    <a:pt x="4" y="56"/>
                  </a:lnTo>
                  <a:lnTo>
                    <a:pt x="5" y="52"/>
                  </a:lnTo>
                  <a:lnTo>
                    <a:pt x="6" y="51"/>
                  </a:lnTo>
                  <a:lnTo>
                    <a:pt x="6" y="48"/>
                  </a:lnTo>
                  <a:lnTo>
                    <a:pt x="6" y="45"/>
                  </a:lnTo>
                  <a:lnTo>
                    <a:pt x="6" y="44"/>
                  </a:lnTo>
                  <a:lnTo>
                    <a:pt x="8" y="42"/>
                  </a:lnTo>
                  <a:lnTo>
                    <a:pt x="7" y="40"/>
                  </a:lnTo>
                  <a:lnTo>
                    <a:pt x="8" y="39"/>
                  </a:lnTo>
                  <a:lnTo>
                    <a:pt x="8" y="38"/>
                  </a:lnTo>
                  <a:lnTo>
                    <a:pt x="9" y="36"/>
                  </a:lnTo>
                  <a:lnTo>
                    <a:pt x="9" y="34"/>
                  </a:lnTo>
                  <a:lnTo>
                    <a:pt x="8" y="33"/>
                  </a:lnTo>
                  <a:lnTo>
                    <a:pt x="8" y="32"/>
                  </a:lnTo>
                  <a:lnTo>
                    <a:pt x="8" y="31"/>
                  </a:lnTo>
                  <a:lnTo>
                    <a:pt x="8" y="29"/>
                  </a:lnTo>
                  <a:lnTo>
                    <a:pt x="7" y="29"/>
                  </a:lnTo>
                  <a:lnTo>
                    <a:pt x="7" y="27"/>
                  </a:lnTo>
                  <a:lnTo>
                    <a:pt x="9" y="24"/>
                  </a:lnTo>
                  <a:lnTo>
                    <a:pt x="9" y="22"/>
                  </a:lnTo>
                  <a:lnTo>
                    <a:pt x="10" y="18"/>
                  </a:lnTo>
                  <a:lnTo>
                    <a:pt x="11" y="17"/>
                  </a:lnTo>
                  <a:lnTo>
                    <a:pt x="12" y="16"/>
                  </a:lnTo>
                  <a:lnTo>
                    <a:pt x="13" y="15"/>
                  </a:lnTo>
                  <a:lnTo>
                    <a:pt x="12" y="11"/>
                  </a:lnTo>
                  <a:lnTo>
                    <a:pt x="12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6" y="6"/>
                  </a:lnTo>
                  <a:lnTo>
                    <a:pt x="16" y="4"/>
                  </a:lnTo>
                  <a:lnTo>
                    <a:pt x="16" y="3"/>
                  </a:lnTo>
                  <a:lnTo>
                    <a:pt x="19" y="0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3" y="3"/>
                  </a:lnTo>
                  <a:lnTo>
                    <a:pt x="24" y="1"/>
                  </a:lnTo>
                  <a:lnTo>
                    <a:pt x="27" y="1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30" y="4"/>
                  </a:lnTo>
                  <a:lnTo>
                    <a:pt x="32" y="5"/>
                  </a:lnTo>
                  <a:lnTo>
                    <a:pt x="33" y="6"/>
                  </a:lnTo>
                  <a:lnTo>
                    <a:pt x="36" y="7"/>
                  </a:lnTo>
                  <a:lnTo>
                    <a:pt x="39" y="9"/>
                  </a:lnTo>
                  <a:lnTo>
                    <a:pt x="40" y="10"/>
                  </a:lnTo>
                  <a:lnTo>
                    <a:pt x="41" y="11"/>
                  </a:lnTo>
                  <a:lnTo>
                    <a:pt x="39" y="14"/>
                  </a:lnTo>
                  <a:lnTo>
                    <a:pt x="39" y="15"/>
                  </a:lnTo>
                  <a:lnTo>
                    <a:pt x="39" y="15"/>
                  </a:lnTo>
                  <a:lnTo>
                    <a:pt x="41" y="16"/>
                  </a:lnTo>
                  <a:lnTo>
                    <a:pt x="43" y="16"/>
                  </a:lnTo>
                  <a:lnTo>
                    <a:pt x="46" y="16"/>
                  </a:lnTo>
                  <a:lnTo>
                    <a:pt x="48" y="13"/>
                  </a:lnTo>
                  <a:lnTo>
                    <a:pt x="49" y="11"/>
                  </a:lnTo>
                  <a:lnTo>
                    <a:pt x="50" y="11"/>
                  </a:lnTo>
                  <a:lnTo>
                    <a:pt x="51" y="11"/>
                  </a:lnTo>
                  <a:lnTo>
                    <a:pt x="51" y="13"/>
                  </a:lnTo>
                  <a:lnTo>
                    <a:pt x="51" y="15"/>
                  </a:lnTo>
                  <a:lnTo>
                    <a:pt x="50" y="16"/>
                  </a:lnTo>
                  <a:lnTo>
                    <a:pt x="48" y="16"/>
                  </a:lnTo>
                  <a:lnTo>
                    <a:pt x="45" y="19"/>
                  </a:lnTo>
                  <a:lnTo>
                    <a:pt x="43" y="22"/>
                  </a:lnTo>
                  <a:lnTo>
                    <a:pt x="41" y="24"/>
                  </a:lnTo>
                  <a:lnTo>
                    <a:pt x="40" y="25"/>
                  </a:lnTo>
                  <a:lnTo>
                    <a:pt x="40" y="28"/>
                  </a:lnTo>
                  <a:lnTo>
                    <a:pt x="40" y="30"/>
                  </a:lnTo>
                  <a:lnTo>
                    <a:pt x="40" y="33"/>
                  </a:lnTo>
                  <a:lnTo>
                    <a:pt x="39" y="34"/>
                  </a:lnTo>
                  <a:lnTo>
                    <a:pt x="39" y="36"/>
                  </a:lnTo>
                  <a:lnTo>
                    <a:pt x="39" y="37"/>
                  </a:lnTo>
                  <a:lnTo>
                    <a:pt x="39" y="38"/>
                  </a:lnTo>
                  <a:lnTo>
                    <a:pt x="41" y="39"/>
                  </a:lnTo>
                  <a:lnTo>
                    <a:pt x="42" y="40"/>
                  </a:lnTo>
                  <a:lnTo>
                    <a:pt x="41" y="42"/>
                  </a:lnTo>
                  <a:lnTo>
                    <a:pt x="42" y="43"/>
                  </a:lnTo>
                  <a:lnTo>
                    <a:pt x="43" y="43"/>
                  </a:lnTo>
                  <a:lnTo>
                    <a:pt x="43" y="45"/>
                  </a:lnTo>
                  <a:lnTo>
                    <a:pt x="43" y="46"/>
                  </a:lnTo>
                  <a:lnTo>
                    <a:pt x="41" y="48"/>
                  </a:lnTo>
                  <a:lnTo>
                    <a:pt x="41" y="49"/>
                  </a:lnTo>
                  <a:lnTo>
                    <a:pt x="40" y="50"/>
                  </a:lnTo>
                  <a:lnTo>
                    <a:pt x="36" y="51"/>
                  </a:lnTo>
                  <a:lnTo>
                    <a:pt x="32" y="52"/>
                  </a:lnTo>
                  <a:lnTo>
                    <a:pt x="29" y="52"/>
                  </a:lnTo>
                  <a:lnTo>
                    <a:pt x="29" y="51"/>
                  </a:lnTo>
                  <a:lnTo>
                    <a:pt x="29" y="53"/>
                  </a:lnTo>
                  <a:lnTo>
                    <a:pt x="29" y="53"/>
                  </a:lnTo>
                  <a:lnTo>
                    <a:pt x="29" y="54"/>
                  </a:lnTo>
                  <a:lnTo>
                    <a:pt x="29" y="55"/>
                  </a:lnTo>
                  <a:lnTo>
                    <a:pt x="29" y="55"/>
                  </a:lnTo>
                  <a:lnTo>
                    <a:pt x="29" y="58"/>
                  </a:lnTo>
                  <a:lnTo>
                    <a:pt x="28" y="59"/>
                  </a:lnTo>
                  <a:lnTo>
                    <a:pt x="28" y="59"/>
                  </a:lnTo>
                  <a:lnTo>
                    <a:pt x="27" y="59"/>
                  </a:lnTo>
                  <a:lnTo>
                    <a:pt x="25" y="59"/>
                  </a:lnTo>
                  <a:lnTo>
                    <a:pt x="22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22" y="62"/>
                  </a:lnTo>
                  <a:lnTo>
                    <a:pt x="23" y="63"/>
                  </a:lnTo>
                  <a:lnTo>
                    <a:pt x="23" y="63"/>
                  </a:lnTo>
                  <a:lnTo>
                    <a:pt x="23" y="64"/>
                  </a:lnTo>
                  <a:lnTo>
                    <a:pt x="24" y="63"/>
                  </a:lnTo>
                  <a:lnTo>
                    <a:pt x="24" y="63"/>
                  </a:lnTo>
                  <a:lnTo>
                    <a:pt x="25" y="62"/>
                  </a:lnTo>
                  <a:lnTo>
                    <a:pt x="25" y="63"/>
                  </a:lnTo>
                  <a:lnTo>
                    <a:pt x="25" y="64"/>
                  </a:lnTo>
                  <a:lnTo>
                    <a:pt x="25" y="65"/>
                  </a:lnTo>
                  <a:lnTo>
                    <a:pt x="24" y="65"/>
                  </a:lnTo>
                  <a:lnTo>
                    <a:pt x="24" y="64"/>
                  </a:lnTo>
                  <a:lnTo>
                    <a:pt x="23" y="64"/>
                  </a:lnTo>
                  <a:lnTo>
                    <a:pt x="22" y="65"/>
                  </a:lnTo>
                  <a:lnTo>
                    <a:pt x="22" y="65"/>
                  </a:lnTo>
                  <a:lnTo>
                    <a:pt x="24" y="66"/>
                  </a:lnTo>
                  <a:lnTo>
                    <a:pt x="22" y="67"/>
                  </a:lnTo>
                  <a:lnTo>
                    <a:pt x="22" y="67"/>
                  </a:lnTo>
                  <a:lnTo>
                    <a:pt x="21" y="68"/>
                  </a:lnTo>
                  <a:lnTo>
                    <a:pt x="21" y="70"/>
                  </a:lnTo>
                  <a:lnTo>
                    <a:pt x="20" y="72"/>
                  </a:lnTo>
                  <a:lnTo>
                    <a:pt x="20" y="73"/>
                  </a:lnTo>
                  <a:lnTo>
                    <a:pt x="19" y="73"/>
                  </a:lnTo>
                  <a:lnTo>
                    <a:pt x="18" y="74"/>
                  </a:lnTo>
                  <a:lnTo>
                    <a:pt x="17" y="74"/>
                  </a:lnTo>
                  <a:lnTo>
                    <a:pt x="15" y="76"/>
                  </a:lnTo>
                  <a:lnTo>
                    <a:pt x="15" y="77"/>
                  </a:lnTo>
                  <a:lnTo>
                    <a:pt x="16" y="79"/>
                  </a:lnTo>
                  <a:lnTo>
                    <a:pt x="17" y="80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20" y="82"/>
                  </a:lnTo>
                  <a:lnTo>
                    <a:pt x="20" y="83"/>
                  </a:lnTo>
                  <a:lnTo>
                    <a:pt x="20" y="84"/>
                  </a:lnTo>
                  <a:lnTo>
                    <a:pt x="19" y="84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15" y="88"/>
                  </a:lnTo>
                  <a:lnTo>
                    <a:pt x="15" y="89"/>
                  </a:lnTo>
                  <a:lnTo>
                    <a:pt x="15" y="90"/>
                  </a:lnTo>
                  <a:lnTo>
                    <a:pt x="15" y="89"/>
                  </a:lnTo>
                  <a:lnTo>
                    <a:pt x="14" y="92"/>
                  </a:lnTo>
                  <a:lnTo>
                    <a:pt x="13" y="92"/>
                  </a:lnTo>
                  <a:lnTo>
                    <a:pt x="12" y="91"/>
                  </a:lnTo>
                  <a:lnTo>
                    <a:pt x="12" y="92"/>
                  </a:lnTo>
                  <a:lnTo>
                    <a:pt x="13" y="93"/>
                  </a:lnTo>
                  <a:lnTo>
                    <a:pt x="11" y="94"/>
                  </a:lnTo>
                  <a:lnTo>
                    <a:pt x="10" y="96"/>
                  </a:lnTo>
                  <a:lnTo>
                    <a:pt x="11" y="96"/>
                  </a:lnTo>
                  <a:lnTo>
                    <a:pt x="11" y="98"/>
                  </a:lnTo>
                  <a:lnTo>
                    <a:pt x="10" y="98"/>
                  </a:lnTo>
                  <a:lnTo>
                    <a:pt x="11" y="99"/>
                  </a:lnTo>
                  <a:lnTo>
                    <a:pt x="13" y="101"/>
                  </a:lnTo>
                  <a:lnTo>
                    <a:pt x="13" y="101"/>
                  </a:lnTo>
                </a:path>
              </a:pathLst>
            </a:custGeom>
            <a:solidFill>
              <a:srgbClr val="fff5ad"/>
            </a:solidFill>
            <a:ln w="6480">
              <a:solidFill>
                <a:srgbClr val="ffcc1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 hidden="1"/>
            <p:cNvSpPr/>
            <p:nvPr/>
          </p:nvSpPr>
          <p:spPr>
            <a:xfrm>
              <a:off x="-1454040" y="4690800"/>
              <a:ext cx="118440" cy="174600"/>
            </a:xfrm>
            <a:custGeom>
              <a:avLst/>
              <a:gdLst/>
              <a:ahLst/>
              <a:rect l="l" t="t" r="r" b="b"/>
              <a:pathLst>
                <a:path w="32" h="47">
                  <a:moveTo>
                    <a:pt x="27" y="47"/>
                  </a:moveTo>
                  <a:lnTo>
                    <a:pt x="28" y="47"/>
                  </a:lnTo>
                  <a:lnTo>
                    <a:pt x="29" y="47"/>
                  </a:lnTo>
                  <a:lnTo>
                    <a:pt x="30" y="46"/>
                  </a:lnTo>
                  <a:lnTo>
                    <a:pt x="30" y="45"/>
                  </a:lnTo>
                  <a:lnTo>
                    <a:pt x="31" y="43"/>
                  </a:lnTo>
                  <a:lnTo>
                    <a:pt x="31" y="42"/>
                  </a:lnTo>
                  <a:lnTo>
                    <a:pt x="30" y="41"/>
                  </a:lnTo>
                  <a:lnTo>
                    <a:pt x="30" y="40"/>
                  </a:lnTo>
                  <a:lnTo>
                    <a:pt x="31" y="39"/>
                  </a:lnTo>
                  <a:lnTo>
                    <a:pt x="30" y="38"/>
                  </a:lnTo>
                  <a:lnTo>
                    <a:pt x="31" y="37"/>
                  </a:lnTo>
                  <a:lnTo>
                    <a:pt x="31" y="33"/>
                  </a:lnTo>
                  <a:lnTo>
                    <a:pt x="32" y="32"/>
                  </a:lnTo>
                  <a:lnTo>
                    <a:pt x="30" y="28"/>
                  </a:lnTo>
                  <a:lnTo>
                    <a:pt x="28" y="28"/>
                  </a:lnTo>
                  <a:lnTo>
                    <a:pt x="27" y="28"/>
                  </a:lnTo>
                  <a:lnTo>
                    <a:pt x="27" y="24"/>
                  </a:lnTo>
                  <a:lnTo>
                    <a:pt x="26" y="25"/>
                  </a:lnTo>
                  <a:lnTo>
                    <a:pt x="25" y="25"/>
                  </a:lnTo>
                  <a:lnTo>
                    <a:pt x="23" y="25"/>
                  </a:lnTo>
                  <a:lnTo>
                    <a:pt x="23" y="24"/>
                  </a:lnTo>
                  <a:lnTo>
                    <a:pt x="21" y="24"/>
                  </a:lnTo>
                  <a:lnTo>
                    <a:pt x="21" y="23"/>
                  </a:lnTo>
                  <a:lnTo>
                    <a:pt x="20" y="21"/>
                  </a:lnTo>
                  <a:lnTo>
                    <a:pt x="19" y="19"/>
                  </a:lnTo>
                  <a:lnTo>
                    <a:pt x="20" y="17"/>
                  </a:lnTo>
                  <a:lnTo>
                    <a:pt x="21" y="17"/>
                  </a:lnTo>
                  <a:lnTo>
                    <a:pt x="21" y="15"/>
                  </a:lnTo>
                  <a:lnTo>
                    <a:pt x="22" y="13"/>
                  </a:lnTo>
                  <a:lnTo>
                    <a:pt x="24" y="12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29" y="10"/>
                  </a:lnTo>
                  <a:lnTo>
                    <a:pt x="28" y="10"/>
                  </a:lnTo>
                  <a:lnTo>
                    <a:pt x="27" y="10"/>
                  </a:lnTo>
                  <a:lnTo>
                    <a:pt x="27" y="9"/>
                  </a:lnTo>
                  <a:lnTo>
                    <a:pt x="29" y="7"/>
                  </a:lnTo>
                  <a:lnTo>
                    <a:pt x="28" y="6"/>
                  </a:lnTo>
                  <a:lnTo>
                    <a:pt x="26" y="6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3" y="6"/>
                  </a:lnTo>
                  <a:lnTo>
                    <a:pt x="21" y="6"/>
                  </a:lnTo>
                  <a:lnTo>
                    <a:pt x="20" y="6"/>
                  </a:lnTo>
                  <a:lnTo>
                    <a:pt x="20" y="5"/>
                  </a:lnTo>
                  <a:lnTo>
                    <a:pt x="20" y="4"/>
                  </a:lnTo>
                  <a:lnTo>
                    <a:pt x="19" y="3"/>
                  </a:lnTo>
                  <a:lnTo>
                    <a:pt x="18" y="3"/>
                  </a:lnTo>
                  <a:lnTo>
                    <a:pt x="17" y="1"/>
                  </a:lnTo>
                  <a:lnTo>
                    <a:pt x="16" y="0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4" y="4"/>
                  </a:lnTo>
                  <a:lnTo>
                    <a:pt x="12" y="6"/>
                  </a:lnTo>
                  <a:lnTo>
                    <a:pt x="8" y="8"/>
                  </a:lnTo>
                  <a:lnTo>
                    <a:pt x="8" y="9"/>
                  </a:lnTo>
                  <a:lnTo>
                    <a:pt x="7" y="9"/>
                  </a:lnTo>
                  <a:lnTo>
                    <a:pt x="6" y="10"/>
                  </a:lnTo>
                  <a:lnTo>
                    <a:pt x="6" y="12"/>
                  </a:lnTo>
                  <a:lnTo>
                    <a:pt x="5" y="12"/>
                  </a:lnTo>
                  <a:lnTo>
                    <a:pt x="4" y="13"/>
                  </a:lnTo>
                  <a:lnTo>
                    <a:pt x="4" y="12"/>
                  </a:lnTo>
                  <a:lnTo>
                    <a:pt x="3" y="12"/>
                  </a:lnTo>
                  <a:lnTo>
                    <a:pt x="3" y="11"/>
                  </a:lnTo>
                  <a:lnTo>
                    <a:pt x="2" y="11"/>
                  </a:lnTo>
                  <a:lnTo>
                    <a:pt x="1" y="10"/>
                  </a:lnTo>
                  <a:lnTo>
                    <a:pt x="2" y="10"/>
                  </a:lnTo>
                  <a:lnTo>
                    <a:pt x="2" y="9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0" y="15"/>
                  </a:lnTo>
                  <a:lnTo>
                    <a:pt x="3" y="17"/>
                  </a:lnTo>
                  <a:lnTo>
                    <a:pt x="4" y="18"/>
                  </a:lnTo>
                  <a:lnTo>
                    <a:pt x="4" y="20"/>
                  </a:lnTo>
                  <a:lnTo>
                    <a:pt x="6" y="21"/>
                  </a:lnTo>
                  <a:lnTo>
                    <a:pt x="8" y="26"/>
                  </a:lnTo>
                  <a:lnTo>
                    <a:pt x="8" y="27"/>
                  </a:lnTo>
                  <a:lnTo>
                    <a:pt x="9" y="29"/>
                  </a:lnTo>
                  <a:lnTo>
                    <a:pt x="10" y="30"/>
                  </a:lnTo>
                  <a:lnTo>
                    <a:pt x="12" y="33"/>
                  </a:lnTo>
                  <a:lnTo>
                    <a:pt x="12" y="34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7"/>
                  </a:lnTo>
                  <a:lnTo>
                    <a:pt x="15" y="40"/>
                  </a:lnTo>
                  <a:lnTo>
                    <a:pt x="19" y="42"/>
                  </a:lnTo>
                  <a:lnTo>
                    <a:pt x="23" y="44"/>
                  </a:lnTo>
                  <a:lnTo>
                    <a:pt x="24" y="45"/>
                  </a:lnTo>
                  <a:lnTo>
                    <a:pt x="26" y="47"/>
                  </a:lnTo>
                  <a:lnTo>
                    <a:pt x="27" y="47"/>
                  </a:lnTo>
                  <a:lnTo>
                    <a:pt x="27" y="47"/>
                  </a:lnTo>
                </a:path>
              </a:pathLst>
            </a:custGeom>
            <a:solidFill>
              <a:srgbClr val="dbfebc"/>
            </a:solidFill>
            <a:ln w="6480">
              <a:solidFill>
                <a:srgbClr val="00b48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 hidden="1"/>
            <p:cNvSpPr/>
            <p:nvPr/>
          </p:nvSpPr>
          <p:spPr>
            <a:xfrm>
              <a:off x="-1264680" y="4609080"/>
              <a:ext cx="47880" cy="66600"/>
            </a:xfrm>
            <a:custGeom>
              <a:avLst/>
              <a:gdLst/>
              <a:ahLst/>
              <a:rect l="l" t="t" r="r" b="b"/>
              <a:pathLst>
                <a:path w="13" h="18">
                  <a:moveTo>
                    <a:pt x="13" y="17"/>
                  </a:moveTo>
                  <a:lnTo>
                    <a:pt x="12" y="17"/>
                  </a:lnTo>
                  <a:lnTo>
                    <a:pt x="11" y="17"/>
                  </a:lnTo>
                  <a:lnTo>
                    <a:pt x="10" y="17"/>
                  </a:lnTo>
                  <a:lnTo>
                    <a:pt x="8" y="18"/>
                  </a:lnTo>
                  <a:lnTo>
                    <a:pt x="7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5" y="17"/>
                  </a:lnTo>
                  <a:lnTo>
                    <a:pt x="5" y="16"/>
                  </a:lnTo>
                  <a:lnTo>
                    <a:pt x="4" y="15"/>
                  </a:lnTo>
                  <a:lnTo>
                    <a:pt x="5" y="12"/>
                  </a:lnTo>
                  <a:lnTo>
                    <a:pt x="5" y="12"/>
                  </a:lnTo>
                  <a:lnTo>
                    <a:pt x="5" y="10"/>
                  </a:lnTo>
                  <a:lnTo>
                    <a:pt x="4" y="10"/>
                  </a:lnTo>
                  <a:lnTo>
                    <a:pt x="4" y="9"/>
                  </a:lnTo>
                  <a:lnTo>
                    <a:pt x="4" y="8"/>
                  </a:lnTo>
                  <a:lnTo>
                    <a:pt x="2" y="8"/>
                  </a:lnTo>
                  <a:lnTo>
                    <a:pt x="0" y="6"/>
                  </a:lnTo>
                  <a:lnTo>
                    <a:pt x="0" y="6"/>
                  </a:lnTo>
                  <a:lnTo>
                    <a:pt x="1" y="5"/>
                  </a:lnTo>
                  <a:lnTo>
                    <a:pt x="1" y="4"/>
                  </a:lnTo>
                  <a:lnTo>
                    <a:pt x="3" y="3"/>
                  </a:lnTo>
                  <a:lnTo>
                    <a:pt x="2" y="3"/>
                  </a:lnTo>
                  <a:lnTo>
                    <a:pt x="2" y="2"/>
                  </a:lnTo>
                  <a:lnTo>
                    <a:pt x="4" y="1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2"/>
                  </a:lnTo>
                  <a:lnTo>
                    <a:pt x="8" y="3"/>
                  </a:lnTo>
                  <a:lnTo>
                    <a:pt x="8" y="4"/>
                  </a:lnTo>
                  <a:lnTo>
                    <a:pt x="8" y="4"/>
                  </a:lnTo>
                  <a:lnTo>
                    <a:pt x="9" y="4"/>
                  </a:lnTo>
                  <a:lnTo>
                    <a:pt x="10" y="5"/>
                  </a:lnTo>
                  <a:lnTo>
                    <a:pt x="11" y="6"/>
                  </a:lnTo>
                  <a:lnTo>
                    <a:pt x="11" y="7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11" y="9"/>
                  </a:lnTo>
                  <a:lnTo>
                    <a:pt x="9" y="9"/>
                  </a:lnTo>
                  <a:lnTo>
                    <a:pt x="9" y="11"/>
                  </a:lnTo>
                  <a:lnTo>
                    <a:pt x="10" y="13"/>
                  </a:lnTo>
                  <a:lnTo>
                    <a:pt x="11" y="13"/>
                  </a:lnTo>
                  <a:lnTo>
                    <a:pt x="12" y="15"/>
                  </a:lnTo>
                  <a:lnTo>
                    <a:pt x="13" y="17"/>
                  </a:lnTo>
                  <a:lnTo>
                    <a:pt x="13" y="17"/>
                  </a:lnTo>
                </a:path>
              </a:pathLst>
            </a:custGeom>
            <a:solidFill>
              <a:srgbClr val="ddf2fa"/>
            </a:solidFill>
            <a:ln w="6480">
              <a:solidFill>
                <a:srgbClr val="265dc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0600" bIns="30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 hidden="1"/>
            <p:cNvSpPr/>
            <p:nvPr/>
          </p:nvSpPr>
          <p:spPr>
            <a:xfrm>
              <a:off x="-1231560" y="4631400"/>
              <a:ext cx="36720" cy="406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9" y="10"/>
                  </a:moveTo>
                  <a:lnTo>
                    <a:pt x="8" y="9"/>
                  </a:lnTo>
                  <a:lnTo>
                    <a:pt x="7" y="10"/>
                  </a:lnTo>
                  <a:lnTo>
                    <a:pt x="6" y="9"/>
                  </a:lnTo>
                  <a:lnTo>
                    <a:pt x="6" y="10"/>
                  </a:lnTo>
                  <a:lnTo>
                    <a:pt x="5" y="11"/>
                  </a:lnTo>
                  <a:lnTo>
                    <a:pt x="4" y="11"/>
                  </a:lnTo>
                  <a:lnTo>
                    <a:pt x="3" y="9"/>
                  </a:lnTo>
                  <a:lnTo>
                    <a:pt x="2" y="7"/>
                  </a:lnTo>
                  <a:lnTo>
                    <a:pt x="1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1"/>
                  </a:lnTo>
                  <a:lnTo>
                    <a:pt x="3" y="0"/>
                  </a:lnTo>
                  <a:lnTo>
                    <a:pt x="4" y="1"/>
                  </a:lnTo>
                  <a:lnTo>
                    <a:pt x="8" y="0"/>
                  </a:lnTo>
                  <a:lnTo>
                    <a:pt x="10" y="1"/>
                  </a:lnTo>
                  <a:lnTo>
                    <a:pt x="10" y="2"/>
                  </a:lnTo>
                  <a:lnTo>
                    <a:pt x="9" y="3"/>
                  </a:lnTo>
                  <a:lnTo>
                    <a:pt x="10" y="5"/>
                  </a:lnTo>
                  <a:lnTo>
                    <a:pt x="10" y="6"/>
                  </a:lnTo>
                  <a:lnTo>
                    <a:pt x="10" y="9"/>
                  </a:lnTo>
                  <a:lnTo>
                    <a:pt x="9" y="10"/>
                  </a:lnTo>
                  <a:lnTo>
                    <a:pt x="9" y="10"/>
                  </a:lnTo>
                </a:path>
              </a:pathLst>
            </a:custGeom>
            <a:solidFill>
              <a:srgbClr val="ddf2fa"/>
            </a:solidFill>
            <a:ln w="6480">
              <a:solidFill>
                <a:srgbClr val="265dc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4680" bIns="4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 hidden="1"/>
            <p:cNvSpPr/>
            <p:nvPr/>
          </p:nvSpPr>
          <p:spPr>
            <a:xfrm>
              <a:off x="-1383480" y="4638600"/>
              <a:ext cx="374040" cy="394200"/>
            </a:xfrm>
            <a:custGeom>
              <a:avLst/>
              <a:gdLst/>
              <a:ahLst/>
              <a:rect l="l" t="t" r="r" b="b"/>
              <a:pathLst>
                <a:path w="101" h="106">
                  <a:moveTo>
                    <a:pt x="53" y="106"/>
                  </a:moveTo>
                  <a:lnTo>
                    <a:pt x="54" y="105"/>
                  </a:lnTo>
                  <a:lnTo>
                    <a:pt x="55" y="103"/>
                  </a:lnTo>
                  <a:lnTo>
                    <a:pt x="56" y="102"/>
                  </a:lnTo>
                  <a:lnTo>
                    <a:pt x="59" y="99"/>
                  </a:lnTo>
                  <a:lnTo>
                    <a:pt x="61" y="96"/>
                  </a:lnTo>
                  <a:lnTo>
                    <a:pt x="61" y="95"/>
                  </a:lnTo>
                  <a:lnTo>
                    <a:pt x="62" y="93"/>
                  </a:lnTo>
                  <a:lnTo>
                    <a:pt x="63" y="91"/>
                  </a:lnTo>
                  <a:lnTo>
                    <a:pt x="64" y="91"/>
                  </a:lnTo>
                  <a:lnTo>
                    <a:pt x="65" y="90"/>
                  </a:lnTo>
                  <a:lnTo>
                    <a:pt x="65" y="87"/>
                  </a:lnTo>
                  <a:lnTo>
                    <a:pt x="66" y="86"/>
                  </a:lnTo>
                  <a:lnTo>
                    <a:pt x="65" y="86"/>
                  </a:lnTo>
                  <a:lnTo>
                    <a:pt x="65" y="83"/>
                  </a:lnTo>
                  <a:lnTo>
                    <a:pt x="66" y="81"/>
                  </a:lnTo>
                  <a:lnTo>
                    <a:pt x="70" y="78"/>
                  </a:lnTo>
                  <a:lnTo>
                    <a:pt x="72" y="77"/>
                  </a:lnTo>
                  <a:lnTo>
                    <a:pt x="73" y="76"/>
                  </a:lnTo>
                  <a:lnTo>
                    <a:pt x="75" y="75"/>
                  </a:lnTo>
                  <a:lnTo>
                    <a:pt x="76" y="75"/>
                  </a:lnTo>
                  <a:lnTo>
                    <a:pt x="76" y="75"/>
                  </a:lnTo>
                  <a:lnTo>
                    <a:pt x="76" y="74"/>
                  </a:lnTo>
                  <a:lnTo>
                    <a:pt x="76" y="75"/>
                  </a:lnTo>
                  <a:lnTo>
                    <a:pt x="77" y="74"/>
                  </a:lnTo>
                  <a:lnTo>
                    <a:pt x="78" y="74"/>
                  </a:lnTo>
                  <a:lnTo>
                    <a:pt x="79" y="74"/>
                  </a:lnTo>
                  <a:lnTo>
                    <a:pt x="82" y="74"/>
                  </a:lnTo>
                  <a:lnTo>
                    <a:pt x="82" y="73"/>
                  </a:lnTo>
                  <a:lnTo>
                    <a:pt x="85" y="72"/>
                  </a:lnTo>
                  <a:lnTo>
                    <a:pt x="85" y="70"/>
                  </a:lnTo>
                  <a:lnTo>
                    <a:pt x="86" y="68"/>
                  </a:lnTo>
                  <a:lnTo>
                    <a:pt x="87" y="66"/>
                  </a:lnTo>
                  <a:lnTo>
                    <a:pt x="88" y="65"/>
                  </a:lnTo>
                  <a:lnTo>
                    <a:pt x="89" y="61"/>
                  </a:lnTo>
                  <a:lnTo>
                    <a:pt x="90" y="60"/>
                  </a:lnTo>
                  <a:lnTo>
                    <a:pt x="90" y="55"/>
                  </a:lnTo>
                  <a:lnTo>
                    <a:pt x="90" y="51"/>
                  </a:lnTo>
                  <a:lnTo>
                    <a:pt x="90" y="48"/>
                  </a:lnTo>
                  <a:lnTo>
                    <a:pt x="91" y="47"/>
                  </a:lnTo>
                  <a:lnTo>
                    <a:pt x="92" y="47"/>
                  </a:lnTo>
                  <a:lnTo>
                    <a:pt x="92" y="47"/>
                  </a:lnTo>
                  <a:lnTo>
                    <a:pt x="94" y="43"/>
                  </a:lnTo>
                  <a:lnTo>
                    <a:pt x="97" y="41"/>
                  </a:lnTo>
                  <a:lnTo>
                    <a:pt x="97" y="41"/>
                  </a:lnTo>
                  <a:lnTo>
                    <a:pt x="100" y="37"/>
                  </a:lnTo>
                  <a:lnTo>
                    <a:pt x="101" y="34"/>
                  </a:lnTo>
                  <a:lnTo>
                    <a:pt x="101" y="32"/>
                  </a:lnTo>
                  <a:lnTo>
                    <a:pt x="101" y="31"/>
                  </a:lnTo>
                  <a:lnTo>
                    <a:pt x="100" y="28"/>
                  </a:lnTo>
                  <a:lnTo>
                    <a:pt x="99" y="27"/>
                  </a:lnTo>
                  <a:lnTo>
                    <a:pt x="95" y="27"/>
                  </a:lnTo>
                  <a:lnTo>
                    <a:pt x="91" y="23"/>
                  </a:lnTo>
                  <a:lnTo>
                    <a:pt x="89" y="22"/>
                  </a:lnTo>
                  <a:lnTo>
                    <a:pt x="88" y="21"/>
                  </a:lnTo>
                  <a:lnTo>
                    <a:pt x="83" y="21"/>
                  </a:lnTo>
                  <a:lnTo>
                    <a:pt x="79" y="20"/>
                  </a:lnTo>
                  <a:lnTo>
                    <a:pt x="78" y="20"/>
                  </a:lnTo>
                  <a:lnTo>
                    <a:pt x="76" y="21"/>
                  </a:lnTo>
                  <a:lnTo>
                    <a:pt x="77" y="20"/>
                  </a:lnTo>
                  <a:lnTo>
                    <a:pt x="76" y="19"/>
                  </a:lnTo>
                  <a:lnTo>
                    <a:pt x="76" y="19"/>
                  </a:lnTo>
                  <a:lnTo>
                    <a:pt x="76" y="19"/>
                  </a:lnTo>
                  <a:lnTo>
                    <a:pt x="75" y="18"/>
                  </a:lnTo>
                  <a:lnTo>
                    <a:pt x="74" y="18"/>
                  </a:lnTo>
                  <a:lnTo>
                    <a:pt x="74" y="17"/>
                  </a:lnTo>
                  <a:lnTo>
                    <a:pt x="72" y="16"/>
                  </a:lnTo>
                  <a:lnTo>
                    <a:pt x="71" y="16"/>
                  </a:lnTo>
                  <a:lnTo>
                    <a:pt x="69" y="15"/>
                  </a:lnTo>
                  <a:lnTo>
                    <a:pt x="67" y="15"/>
                  </a:lnTo>
                  <a:lnTo>
                    <a:pt x="67" y="16"/>
                  </a:lnTo>
                  <a:lnTo>
                    <a:pt x="66" y="18"/>
                  </a:lnTo>
                  <a:lnTo>
                    <a:pt x="65" y="18"/>
                  </a:lnTo>
                  <a:lnTo>
                    <a:pt x="64" y="20"/>
                  </a:lnTo>
                  <a:lnTo>
                    <a:pt x="63" y="18"/>
                  </a:lnTo>
                  <a:lnTo>
                    <a:pt x="60" y="19"/>
                  </a:lnTo>
                  <a:lnTo>
                    <a:pt x="59" y="19"/>
                  </a:lnTo>
                  <a:lnTo>
                    <a:pt x="58" y="19"/>
                  </a:lnTo>
                  <a:lnTo>
                    <a:pt x="58" y="19"/>
                  </a:lnTo>
                  <a:lnTo>
                    <a:pt x="58" y="18"/>
                  </a:lnTo>
                  <a:lnTo>
                    <a:pt x="60" y="19"/>
                  </a:lnTo>
                  <a:lnTo>
                    <a:pt x="60" y="18"/>
                  </a:lnTo>
                  <a:lnTo>
                    <a:pt x="60" y="17"/>
                  </a:lnTo>
                  <a:lnTo>
                    <a:pt x="59" y="17"/>
                  </a:lnTo>
                  <a:lnTo>
                    <a:pt x="60" y="16"/>
                  </a:lnTo>
                  <a:lnTo>
                    <a:pt x="59" y="16"/>
                  </a:lnTo>
                  <a:lnTo>
                    <a:pt x="59" y="17"/>
                  </a:lnTo>
                  <a:lnTo>
                    <a:pt x="58" y="17"/>
                  </a:lnTo>
                  <a:lnTo>
                    <a:pt x="58" y="15"/>
                  </a:lnTo>
                  <a:lnTo>
                    <a:pt x="62" y="11"/>
                  </a:lnTo>
                  <a:lnTo>
                    <a:pt x="62" y="9"/>
                  </a:lnTo>
                  <a:lnTo>
                    <a:pt x="61" y="9"/>
                  </a:lnTo>
                  <a:lnTo>
                    <a:pt x="60" y="6"/>
                  </a:lnTo>
                  <a:lnTo>
                    <a:pt x="59" y="4"/>
                  </a:lnTo>
                  <a:lnTo>
                    <a:pt x="58" y="3"/>
                  </a:lnTo>
                  <a:lnTo>
                    <a:pt x="58" y="3"/>
                  </a:lnTo>
                  <a:lnTo>
                    <a:pt x="56" y="6"/>
                  </a:lnTo>
                  <a:lnTo>
                    <a:pt x="55" y="7"/>
                  </a:lnTo>
                  <a:lnTo>
                    <a:pt x="54" y="8"/>
                  </a:lnTo>
                  <a:lnTo>
                    <a:pt x="53" y="8"/>
                  </a:lnTo>
                  <a:lnTo>
                    <a:pt x="51" y="9"/>
                  </a:lnTo>
                  <a:lnTo>
                    <a:pt x="50" y="8"/>
                  </a:lnTo>
                  <a:lnTo>
                    <a:pt x="49" y="7"/>
                  </a:lnTo>
                  <a:lnTo>
                    <a:pt x="48" y="8"/>
                  </a:lnTo>
                  <a:lnTo>
                    <a:pt x="47" y="7"/>
                  </a:lnTo>
                  <a:lnTo>
                    <a:pt x="47" y="8"/>
                  </a:lnTo>
                  <a:lnTo>
                    <a:pt x="46" y="9"/>
                  </a:lnTo>
                  <a:lnTo>
                    <a:pt x="45" y="9"/>
                  </a:lnTo>
                  <a:lnTo>
                    <a:pt x="44" y="9"/>
                  </a:lnTo>
                  <a:lnTo>
                    <a:pt x="43" y="9"/>
                  </a:lnTo>
                  <a:lnTo>
                    <a:pt x="42" y="9"/>
                  </a:lnTo>
                  <a:lnTo>
                    <a:pt x="40" y="10"/>
                  </a:lnTo>
                  <a:lnTo>
                    <a:pt x="39" y="10"/>
                  </a:lnTo>
                  <a:lnTo>
                    <a:pt x="38" y="10"/>
                  </a:lnTo>
                  <a:lnTo>
                    <a:pt x="38" y="10"/>
                  </a:lnTo>
                  <a:lnTo>
                    <a:pt x="37" y="9"/>
                  </a:lnTo>
                  <a:lnTo>
                    <a:pt x="37" y="8"/>
                  </a:lnTo>
                  <a:lnTo>
                    <a:pt x="36" y="7"/>
                  </a:lnTo>
                  <a:lnTo>
                    <a:pt x="37" y="4"/>
                  </a:lnTo>
                  <a:lnTo>
                    <a:pt x="37" y="4"/>
                  </a:lnTo>
                  <a:lnTo>
                    <a:pt x="37" y="2"/>
                  </a:lnTo>
                  <a:lnTo>
                    <a:pt x="36" y="2"/>
                  </a:lnTo>
                  <a:lnTo>
                    <a:pt x="36" y="1"/>
                  </a:lnTo>
                  <a:lnTo>
                    <a:pt x="36" y="0"/>
                  </a:lnTo>
                  <a:lnTo>
                    <a:pt x="34" y="0"/>
                  </a:lnTo>
                  <a:lnTo>
                    <a:pt x="34" y="1"/>
                  </a:lnTo>
                  <a:lnTo>
                    <a:pt x="33" y="2"/>
                  </a:lnTo>
                  <a:lnTo>
                    <a:pt x="32" y="2"/>
                  </a:lnTo>
                  <a:lnTo>
                    <a:pt x="31" y="3"/>
                  </a:lnTo>
                  <a:lnTo>
                    <a:pt x="29" y="3"/>
                  </a:lnTo>
                  <a:lnTo>
                    <a:pt x="28" y="4"/>
                  </a:lnTo>
                  <a:lnTo>
                    <a:pt x="27" y="4"/>
                  </a:lnTo>
                  <a:lnTo>
                    <a:pt x="25" y="3"/>
                  </a:lnTo>
                  <a:lnTo>
                    <a:pt x="23" y="3"/>
                  </a:lnTo>
                  <a:lnTo>
                    <a:pt x="24" y="4"/>
                  </a:lnTo>
                  <a:lnTo>
                    <a:pt x="25" y="4"/>
                  </a:lnTo>
                  <a:lnTo>
                    <a:pt x="25" y="6"/>
                  </a:lnTo>
                  <a:lnTo>
                    <a:pt x="25" y="7"/>
                  </a:lnTo>
                  <a:lnTo>
                    <a:pt x="27" y="8"/>
                  </a:lnTo>
                  <a:lnTo>
                    <a:pt x="27" y="8"/>
                  </a:lnTo>
                  <a:lnTo>
                    <a:pt x="25" y="9"/>
                  </a:lnTo>
                  <a:lnTo>
                    <a:pt x="25" y="10"/>
                  </a:lnTo>
                  <a:lnTo>
                    <a:pt x="22" y="11"/>
                  </a:lnTo>
                  <a:lnTo>
                    <a:pt x="21" y="12"/>
                  </a:lnTo>
                  <a:lnTo>
                    <a:pt x="19" y="12"/>
                  </a:lnTo>
                  <a:lnTo>
                    <a:pt x="18" y="10"/>
                  </a:lnTo>
                  <a:lnTo>
                    <a:pt x="17" y="11"/>
                  </a:lnTo>
                  <a:lnTo>
                    <a:pt x="17" y="9"/>
                  </a:lnTo>
                  <a:lnTo>
                    <a:pt x="16" y="9"/>
                  </a:lnTo>
                  <a:lnTo>
                    <a:pt x="15" y="9"/>
                  </a:lnTo>
                  <a:lnTo>
                    <a:pt x="14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1"/>
                  </a:lnTo>
                  <a:lnTo>
                    <a:pt x="11" y="11"/>
                  </a:lnTo>
                  <a:lnTo>
                    <a:pt x="11" y="11"/>
                  </a:lnTo>
                  <a:lnTo>
                    <a:pt x="12" y="12"/>
                  </a:lnTo>
                  <a:lnTo>
                    <a:pt x="11" y="12"/>
                  </a:lnTo>
                  <a:lnTo>
                    <a:pt x="10" y="12"/>
                  </a:lnTo>
                  <a:lnTo>
                    <a:pt x="10" y="14"/>
                  </a:lnTo>
                  <a:lnTo>
                    <a:pt x="11" y="15"/>
                  </a:lnTo>
                  <a:lnTo>
                    <a:pt x="11" y="17"/>
                  </a:lnTo>
                  <a:lnTo>
                    <a:pt x="11" y="19"/>
                  </a:lnTo>
                  <a:lnTo>
                    <a:pt x="10" y="22"/>
                  </a:lnTo>
                  <a:lnTo>
                    <a:pt x="10" y="24"/>
                  </a:lnTo>
                  <a:lnTo>
                    <a:pt x="9" y="25"/>
                  </a:lnTo>
                  <a:lnTo>
                    <a:pt x="9" y="25"/>
                  </a:lnTo>
                  <a:lnTo>
                    <a:pt x="5" y="26"/>
                  </a:lnTo>
                  <a:lnTo>
                    <a:pt x="3" y="27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1" y="31"/>
                  </a:lnTo>
                  <a:lnTo>
                    <a:pt x="0" y="33"/>
                  </a:lnTo>
                  <a:lnTo>
                    <a:pt x="1" y="35"/>
                  </a:lnTo>
                  <a:lnTo>
                    <a:pt x="2" y="37"/>
                  </a:lnTo>
                  <a:lnTo>
                    <a:pt x="2" y="38"/>
                  </a:lnTo>
                  <a:lnTo>
                    <a:pt x="4" y="38"/>
                  </a:lnTo>
                  <a:lnTo>
                    <a:pt x="4" y="39"/>
                  </a:lnTo>
                  <a:lnTo>
                    <a:pt x="6" y="39"/>
                  </a:lnTo>
                  <a:lnTo>
                    <a:pt x="7" y="39"/>
                  </a:lnTo>
                  <a:lnTo>
                    <a:pt x="8" y="38"/>
                  </a:lnTo>
                  <a:lnTo>
                    <a:pt x="8" y="42"/>
                  </a:lnTo>
                  <a:lnTo>
                    <a:pt x="9" y="42"/>
                  </a:lnTo>
                  <a:lnTo>
                    <a:pt x="11" y="42"/>
                  </a:lnTo>
                  <a:lnTo>
                    <a:pt x="14" y="42"/>
                  </a:lnTo>
                  <a:lnTo>
                    <a:pt x="16" y="41"/>
                  </a:lnTo>
                  <a:lnTo>
                    <a:pt x="18" y="39"/>
                  </a:lnTo>
                  <a:lnTo>
                    <a:pt x="22" y="39"/>
                  </a:lnTo>
                  <a:lnTo>
                    <a:pt x="22" y="39"/>
                  </a:lnTo>
                  <a:lnTo>
                    <a:pt x="22" y="40"/>
                  </a:lnTo>
                  <a:lnTo>
                    <a:pt x="22" y="41"/>
                  </a:lnTo>
                  <a:lnTo>
                    <a:pt x="22" y="43"/>
                  </a:lnTo>
                  <a:lnTo>
                    <a:pt x="22" y="45"/>
                  </a:lnTo>
                  <a:lnTo>
                    <a:pt x="24" y="46"/>
                  </a:lnTo>
                  <a:lnTo>
                    <a:pt x="27" y="46"/>
                  </a:lnTo>
                  <a:lnTo>
                    <a:pt x="28" y="47"/>
                  </a:lnTo>
                  <a:lnTo>
                    <a:pt x="30" y="48"/>
                  </a:lnTo>
                  <a:lnTo>
                    <a:pt x="31" y="49"/>
                  </a:lnTo>
                  <a:lnTo>
                    <a:pt x="33" y="49"/>
                  </a:lnTo>
                  <a:lnTo>
                    <a:pt x="34" y="49"/>
                  </a:lnTo>
                  <a:lnTo>
                    <a:pt x="34" y="50"/>
                  </a:lnTo>
                  <a:lnTo>
                    <a:pt x="35" y="52"/>
                  </a:lnTo>
                  <a:lnTo>
                    <a:pt x="35" y="53"/>
                  </a:lnTo>
                  <a:lnTo>
                    <a:pt x="34" y="53"/>
                  </a:lnTo>
                  <a:lnTo>
                    <a:pt x="35" y="56"/>
                  </a:lnTo>
                  <a:lnTo>
                    <a:pt x="40" y="56"/>
                  </a:lnTo>
                  <a:lnTo>
                    <a:pt x="40" y="58"/>
                  </a:lnTo>
                  <a:lnTo>
                    <a:pt x="40" y="59"/>
                  </a:lnTo>
                  <a:lnTo>
                    <a:pt x="41" y="59"/>
                  </a:lnTo>
                  <a:lnTo>
                    <a:pt x="42" y="61"/>
                  </a:lnTo>
                  <a:lnTo>
                    <a:pt x="42" y="64"/>
                  </a:lnTo>
                  <a:lnTo>
                    <a:pt x="41" y="65"/>
                  </a:lnTo>
                  <a:lnTo>
                    <a:pt x="41" y="66"/>
                  </a:lnTo>
                  <a:lnTo>
                    <a:pt x="41" y="67"/>
                  </a:lnTo>
                  <a:lnTo>
                    <a:pt x="41" y="67"/>
                  </a:lnTo>
                  <a:lnTo>
                    <a:pt x="41" y="68"/>
                  </a:lnTo>
                  <a:lnTo>
                    <a:pt x="41" y="71"/>
                  </a:lnTo>
                  <a:lnTo>
                    <a:pt x="41" y="72"/>
                  </a:lnTo>
                  <a:lnTo>
                    <a:pt x="43" y="72"/>
                  </a:lnTo>
                  <a:lnTo>
                    <a:pt x="45" y="72"/>
                  </a:lnTo>
                  <a:lnTo>
                    <a:pt x="47" y="73"/>
                  </a:lnTo>
                  <a:lnTo>
                    <a:pt x="47" y="73"/>
                  </a:lnTo>
                  <a:lnTo>
                    <a:pt x="47" y="76"/>
                  </a:lnTo>
                  <a:lnTo>
                    <a:pt x="48" y="77"/>
                  </a:lnTo>
                  <a:lnTo>
                    <a:pt x="48" y="77"/>
                  </a:lnTo>
                  <a:lnTo>
                    <a:pt x="50" y="77"/>
                  </a:lnTo>
                  <a:lnTo>
                    <a:pt x="50" y="77"/>
                  </a:lnTo>
                  <a:lnTo>
                    <a:pt x="50" y="79"/>
                  </a:lnTo>
                  <a:lnTo>
                    <a:pt x="50" y="82"/>
                  </a:lnTo>
                  <a:lnTo>
                    <a:pt x="51" y="82"/>
                  </a:lnTo>
                  <a:lnTo>
                    <a:pt x="52" y="82"/>
                  </a:lnTo>
                  <a:lnTo>
                    <a:pt x="52" y="84"/>
                  </a:lnTo>
                  <a:lnTo>
                    <a:pt x="52" y="86"/>
                  </a:lnTo>
                  <a:lnTo>
                    <a:pt x="51" y="87"/>
                  </a:lnTo>
                  <a:lnTo>
                    <a:pt x="49" y="87"/>
                  </a:lnTo>
                  <a:lnTo>
                    <a:pt x="46" y="90"/>
                  </a:lnTo>
                  <a:lnTo>
                    <a:pt x="44" y="93"/>
                  </a:lnTo>
                  <a:lnTo>
                    <a:pt x="42" y="95"/>
                  </a:lnTo>
                  <a:lnTo>
                    <a:pt x="43" y="95"/>
                  </a:lnTo>
                  <a:lnTo>
                    <a:pt x="43" y="95"/>
                  </a:lnTo>
                  <a:lnTo>
                    <a:pt x="44" y="95"/>
                  </a:lnTo>
                  <a:lnTo>
                    <a:pt x="46" y="97"/>
                  </a:lnTo>
                  <a:lnTo>
                    <a:pt x="46" y="98"/>
                  </a:lnTo>
                  <a:lnTo>
                    <a:pt x="47" y="98"/>
                  </a:lnTo>
                  <a:lnTo>
                    <a:pt x="47" y="97"/>
                  </a:lnTo>
                  <a:lnTo>
                    <a:pt x="48" y="99"/>
                  </a:lnTo>
                  <a:lnTo>
                    <a:pt x="50" y="99"/>
                  </a:lnTo>
                  <a:lnTo>
                    <a:pt x="50" y="100"/>
                  </a:lnTo>
                  <a:lnTo>
                    <a:pt x="52" y="101"/>
                  </a:lnTo>
                  <a:lnTo>
                    <a:pt x="52" y="102"/>
                  </a:lnTo>
                  <a:lnTo>
                    <a:pt x="54" y="103"/>
                  </a:lnTo>
                  <a:lnTo>
                    <a:pt x="53" y="104"/>
                  </a:lnTo>
                  <a:lnTo>
                    <a:pt x="53" y="106"/>
                  </a:lnTo>
                  <a:lnTo>
                    <a:pt x="53" y="106"/>
                  </a:lnTo>
                  <a:lnTo>
                    <a:pt x="53" y="106"/>
                  </a:lnTo>
                </a:path>
              </a:pathLst>
            </a:custGeom>
            <a:solidFill>
              <a:srgbClr val="7dd9ff"/>
            </a:solidFill>
            <a:ln w="6480">
              <a:solidFill>
                <a:srgbClr val="265dca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 hidden="1"/>
            <p:cNvSpPr/>
            <p:nvPr/>
          </p:nvSpPr>
          <p:spPr>
            <a:xfrm>
              <a:off x="-1435320" y="4572000"/>
              <a:ext cx="118080" cy="155880"/>
            </a:xfrm>
            <a:custGeom>
              <a:avLst/>
              <a:gdLst/>
              <a:ahLst/>
              <a:rect l="l" t="t" r="r" b="b"/>
              <a:pathLst>
                <a:path w="32" h="42">
                  <a:moveTo>
                    <a:pt x="25" y="37"/>
                  </a:moveTo>
                  <a:lnTo>
                    <a:pt x="24" y="40"/>
                  </a:lnTo>
                  <a:lnTo>
                    <a:pt x="24" y="42"/>
                  </a:lnTo>
                  <a:lnTo>
                    <a:pt x="23" y="42"/>
                  </a:lnTo>
                  <a:lnTo>
                    <a:pt x="22" y="42"/>
                  </a:lnTo>
                  <a:lnTo>
                    <a:pt x="22" y="41"/>
                  </a:lnTo>
                  <a:lnTo>
                    <a:pt x="24" y="39"/>
                  </a:lnTo>
                  <a:lnTo>
                    <a:pt x="23" y="38"/>
                  </a:lnTo>
                  <a:lnTo>
                    <a:pt x="21" y="38"/>
                  </a:lnTo>
                  <a:lnTo>
                    <a:pt x="20" y="38"/>
                  </a:lnTo>
                  <a:lnTo>
                    <a:pt x="19" y="38"/>
                  </a:lnTo>
                  <a:lnTo>
                    <a:pt x="18" y="38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5" y="37"/>
                  </a:lnTo>
                  <a:lnTo>
                    <a:pt x="15" y="36"/>
                  </a:lnTo>
                  <a:lnTo>
                    <a:pt x="14" y="35"/>
                  </a:lnTo>
                  <a:lnTo>
                    <a:pt x="13" y="35"/>
                  </a:lnTo>
                  <a:lnTo>
                    <a:pt x="12" y="33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8" y="31"/>
                  </a:lnTo>
                  <a:lnTo>
                    <a:pt x="8" y="31"/>
                  </a:lnTo>
                  <a:lnTo>
                    <a:pt x="5" y="31"/>
                  </a:lnTo>
                  <a:lnTo>
                    <a:pt x="5" y="30"/>
                  </a:lnTo>
                  <a:lnTo>
                    <a:pt x="4" y="30"/>
                  </a:lnTo>
                  <a:lnTo>
                    <a:pt x="2" y="29"/>
                  </a:lnTo>
                  <a:lnTo>
                    <a:pt x="1" y="28"/>
                  </a:lnTo>
                  <a:lnTo>
                    <a:pt x="0" y="28"/>
                  </a:lnTo>
                  <a:lnTo>
                    <a:pt x="1" y="27"/>
                  </a:lnTo>
                  <a:lnTo>
                    <a:pt x="1" y="27"/>
                  </a:lnTo>
                  <a:lnTo>
                    <a:pt x="2" y="25"/>
                  </a:lnTo>
                  <a:lnTo>
                    <a:pt x="4" y="25"/>
                  </a:lnTo>
                  <a:lnTo>
                    <a:pt x="4" y="23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5" y="22"/>
                  </a:lnTo>
                  <a:lnTo>
                    <a:pt x="4" y="22"/>
                  </a:lnTo>
                  <a:lnTo>
                    <a:pt x="5" y="20"/>
                  </a:lnTo>
                  <a:lnTo>
                    <a:pt x="4" y="18"/>
                  </a:lnTo>
                  <a:lnTo>
                    <a:pt x="5" y="17"/>
                  </a:lnTo>
                  <a:lnTo>
                    <a:pt x="5" y="15"/>
                  </a:lnTo>
                  <a:lnTo>
                    <a:pt x="4" y="14"/>
                  </a:lnTo>
                  <a:lnTo>
                    <a:pt x="3" y="13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5" y="11"/>
                  </a:lnTo>
                  <a:lnTo>
                    <a:pt x="4" y="10"/>
                  </a:lnTo>
                  <a:lnTo>
                    <a:pt x="5" y="9"/>
                  </a:lnTo>
                  <a:lnTo>
                    <a:pt x="6" y="11"/>
                  </a:lnTo>
                  <a:lnTo>
                    <a:pt x="6" y="9"/>
                  </a:lnTo>
                  <a:lnTo>
                    <a:pt x="7" y="9"/>
                  </a:lnTo>
                  <a:lnTo>
                    <a:pt x="8" y="7"/>
                  </a:lnTo>
                  <a:lnTo>
                    <a:pt x="9" y="7"/>
                  </a:lnTo>
                  <a:lnTo>
                    <a:pt x="9" y="5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12" y="3"/>
                  </a:lnTo>
                  <a:lnTo>
                    <a:pt x="12" y="4"/>
                  </a:lnTo>
                  <a:lnTo>
                    <a:pt x="13" y="2"/>
                  </a:lnTo>
                  <a:lnTo>
                    <a:pt x="14" y="3"/>
                  </a:lnTo>
                  <a:lnTo>
                    <a:pt x="15" y="2"/>
                  </a:lnTo>
                  <a:lnTo>
                    <a:pt x="18" y="1"/>
                  </a:lnTo>
                  <a:lnTo>
                    <a:pt x="18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20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0" y="1"/>
                  </a:lnTo>
                  <a:lnTo>
                    <a:pt x="19" y="1"/>
                  </a:lnTo>
                  <a:lnTo>
                    <a:pt x="17" y="4"/>
                  </a:lnTo>
                  <a:lnTo>
                    <a:pt x="16" y="5"/>
                  </a:lnTo>
                  <a:lnTo>
                    <a:pt x="16" y="7"/>
                  </a:lnTo>
                  <a:lnTo>
                    <a:pt x="15" y="8"/>
                  </a:lnTo>
                  <a:lnTo>
                    <a:pt x="16" y="8"/>
                  </a:lnTo>
                  <a:lnTo>
                    <a:pt x="17" y="9"/>
                  </a:lnTo>
                  <a:lnTo>
                    <a:pt x="18" y="10"/>
                  </a:lnTo>
                  <a:lnTo>
                    <a:pt x="18" y="13"/>
                  </a:lnTo>
                  <a:lnTo>
                    <a:pt x="19" y="13"/>
                  </a:lnTo>
                  <a:lnTo>
                    <a:pt x="20" y="14"/>
                  </a:lnTo>
                  <a:lnTo>
                    <a:pt x="22" y="13"/>
                  </a:lnTo>
                  <a:lnTo>
                    <a:pt x="24" y="14"/>
                  </a:lnTo>
                  <a:lnTo>
                    <a:pt x="25" y="16"/>
                  </a:lnTo>
                  <a:lnTo>
                    <a:pt x="27" y="16"/>
                  </a:lnTo>
                  <a:lnTo>
                    <a:pt x="28" y="16"/>
                  </a:lnTo>
                  <a:lnTo>
                    <a:pt x="30" y="16"/>
                  </a:lnTo>
                  <a:lnTo>
                    <a:pt x="30" y="16"/>
                  </a:lnTo>
                  <a:lnTo>
                    <a:pt x="30" y="16"/>
                  </a:lnTo>
                  <a:lnTo>
                    <a:pt x="30" y="18"/>
                  </a:lnTo>
                  <a:lnTo>
                    <a:pt x="29" y="20"/>
                  </a:lnTo>
                  <a:lnTo>
                    <a:pt x="30" y="21"/>
                  </a:lnTo>
                  <a:lnTo>
                    <a:pt x="30" y="22"/>
                  </a:lnTo>
                  <a:lnTo>
                    <a:pt x="31" y="23"/>
                  </a:lnTo>
                  <a:lnTo>
                    <a:pt x="30" y="25"/>
                  </a:lnTo>
                  <a:lnTo>
                    <a:pt x="31" y="26"/>
                  </a:lnTo>
                  <a:lnTo>
                    <a:pt x="32" y="28"/>
                  </a:lnTo>
                  <a:lnTo>
                    <a:pt x="31" y="29"/>
                  </a:lnTo>
                  <a:lnTo>
                    <a:pt x="31" y="27"/>
                  </a:lnTo>
                  <a:lnTo>
                    <a:pt x="30" y="27"/>
                  </a:lnTo>
                  <a:lnTo>
                    <a:pt x="29" y="27"/>
                  </a:lnTo>
                  <a:lnTo>
                    <a:pt x="28" y="27"/>
                  </a:lnTo>
                  <a:lnTo>
                    <a:pt x="28" y="27"/>
                  </a:lnTo>
                  <a:lnTo>
                    <a:pt x="24" y="27"/>
                  </a:lnTo>
                  <a:lnTo>
                    <a:pt x="24" y="29"/>
                  </a:lnTo>
                  <a:lnTo>
                    <a:pt x="25" y="29"/>
                  </a:lnTo>
                  <a:lnTo>
                    <a:pt x="25" y="29"/>
                  </a:lnTo>
                  <a:lnTo>
                    <a:pt x="26" y="30"/>
                  </a:lnTo>
                  <a:lnTo>
                    <a:pt x="25" y="30"/>
                  </a:lnTo>
                  <a:lnTo>
                    <a:pt x="24" y="30"/>
                  </a:lnTo>
                  <a:lnTo>
                    <a:pt x="24" y="32"/>
                  </a:lnTo>
                  <a:lnTo>
                    <a:pt x="25" y="33"/>
                  </a:lnTo>
                  <a:lnTo>
                    <a:pt x="25" y="35"/>
                  </a:lnTo>
                  <a:lnTo>
                    <a:pt x="25" y="37"/>
                  </a:lnTo>
                  <a:lnTo>
                    <a:pt x="25" y="37"/>
                  </a:lnTo>
                </a:path>
              </a:pathLst>
            </a:custGeom>
            <a:solidFill>
              <a:srgbClr val="d7cdeb"/>
            </a:solidFill>
            <a:ln w="6480">
              <a:solidFill>
                <a:srgbClr val="4d33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0" name="LimeCircle1" hidden="1"/>
          <p:cNvSpPr/>
          <p:nvPr/>
        </p:nvSpPr>
        <p:spPr>
          <a:xfrm>
            <a:off x="-2749680" y="4786200"/>
            <a:ext cx="179640" cy="179640"/>
          </a:xfrm>
          <a:prstGeom prst="ellipse">
            <a:avLst/>
          </a:prstGeom>
          <a:solidFill>
            <a:srgbClr val="dbfebc"/>
          </a:solidFill>
          <a:ln w="12600">
            <a:solidFill>
              <a:srgbClr val="00b4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LavenderCircle1" hidden="1"/>
          <p:cNvSpPr/>
          <p:nvPr/>
        </p:nvSpPr>
        <p:spPr>
          <a:xfrm>
            <a:off x="-2749680" y="5143680"/>
            <a:ext cx="179640" cy="179280"/>
          </a:xfrm>
          <a:prstGeom prst="ellipse">
            <a:avLst/>
          </a:prstGeom>
          <a:solidFill>
            <a:srgbClr val="d7cdeb"/>
          </a:solidFill>
          <a:ln w="1260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LemonCircle1" hidden="1"/>
          <p:cNvSpPr/>
          <p:nvPr/>
        </p:nvSpPr>
        <p:spPr>
          <a:xfrm>
            <a:off x="-2749680" y="5518080"/>
            <a:ext cx="179640" cy="179280"/>
          </a:xfrm>
          <a:prstGeom prst="ellipse">
            <a:avLst/>
          </a:prstGeom>
          <a:solidFill>
            <a:srgbClr val="fff5ad"/>
          </a:solidFill>
          <a:ln w="1260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eachCircle1" hidden="1"/>
          <p:cNvSpPr/>
          <p:nvPr/>
        </p:nvSpPr>
        <p:spPr>
          <a:xfrm>
            <a:off x="-2749680" y="5864400"/>
            <a:ext cx="179640" cy="179280"/>
          </a:xfrm>
          <a:prstGeom prst="ellipse">
            <a:avLst/>
          </a:prstGeom>
          <a:solidFill>
            <a:srgbClr val="ffb385"/>
          </a:solidFill>
          <a:ln w="12600">
            <a:solidFill>
              <a:srgbClr val="ff7c2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IceCircle1" hidden="1"/>
          <p:cNvSpPr/>
          <p:nvPr/>
        </p:nvSpPr>
        <p:spPr>
          <a:xfrm>
            <a:off x="-2749680" y="6202440"/>
            <a:ext cx="179640" cy="179280"/>
          </a:xfrm>
          <a:prstGeom prst="ellipse">
            <a:avLst/>
          </a:prstGeom>
          <a:solidFill>
            <a:srgbClr val="ddf2fa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LimeCircle2" hidden="1"/>
          <p:cNvSpPr/>
          <p:nvPr/>
        </p:nvSpPr>
        <p:spPr>
          <a:xfrm>
            <a:off x="-2490840" y="4805280"/>
            <a:ext cx="144360" cy="144720"/>
          </a:xfrm>
          <a:prstGeom prst="ellipse">
            <a:avLst/>
          </a:prstGeom>
          <a:solidFill>
            <a:srgbClr val="dbfebc"/>
          </a:solidFill>
          <a:ln w="12600">
            <a:solidFill>
              <a:srgbClr val="00b4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LavenderCircle2" hidden="1"/>
          <p:cNvSpPr/>
          <p:nvPr/>
        </p:nvSpPr>
        <p:spPr>
          <a:xfrm>
            <a:off x="-2490840" y="5162400"/>
            <a:ext cx="144360" cy="144720"/>
          </a:xfrm>
          <a:prstGeom prst="ellipse">
            <a:avLst/>
          </a:prstGeom>
          <a:solidFill>
            <a:srgbClr val="d7cdeb"/>
          </a:solidFill>
          <a:ln w="1260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LemonCircle2" hidden="1"/>
          <p:cNvSpPr/>
          <p:nvPr/>
        </p:nvSpPr>
        <p:spPr>
          <a:xfrm>
            <a:off x="-2490840" y="5537160"/>
            <a:ext cx="144360" cy="144360"/>
          </a:xfrm>
          <a:prstGeom prst="ellipse">
            <a:avLst/>
          </a:prstGeom>
          <a:solidFill>
            <a:srgbClr val="fff5ad"/>
          </a:solidFill>
          <a:ln w="1260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eachCircle2" hidden="1"/>
          <p:cNvSpPr/>
          <p:nvPr/>
        </p:nvSpPr>
        <p:spPr>
          <a:xfrm>
            <a:off x="-2490840" y="5881680"/>
            <a:ext cx="144360" cy="144360"/>
          </a:xfrm>
          <a:prstGeom prst="ellipse">
            <a:avLst/>
          </a:prstGeom>
          <a:solidFill>
            <a:srgbClr val="ffb385"/>
          </a:solidFill>
          <a:ln w="12600">
            <a:solidFill>
              <a:srgbClr val="ff7c2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IceCircle2" hidden="1"/>
          <p:cNvSpPr/>
          <p:nvPr/>
        </p:nvSpPr>
        <p:spPr>
          <a:xfrm>
            <a:off x="-2490840" y="6221520"/>
            <a:ext cx="144360" cy="144360"/>
          </a:xfrm>
          <a:prstGeom prst="ellipse">
            <a:avLst/>
          </a:prstGeom>
          <a:solidFill>
            <a:srgbClr val="ddf2fa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LimeCircle3" hidden="1"/>
          <p:cNvSpPr/>
          <p:nvPr/>
        </p:nvSpPr>
        <p:spPr>
          <a:xfrm>
            <a:off x="-2265480" y="4830840"/>
            <a:ext cx="88920" cy="90360"/>
          </a:xfrm>
          <a:prstGeom prst="ellipse">
            <a:avLst/>
          </a:prstGeom>
          <a:solidFill>
            <a:srgbClr val="dbfebc"/>
          </a:solidFill>
          <a:ln w="12600">
            <a:solidFill>
              <a:srgbClr val="00b4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LavenderCircle3" hidden="1"/>
          <p:cNvSpPr/>
          <p:nvPr/>
        </p:nvSpPr>
        <p:spPr>
          <a:xfrm>
            <a:off x="-2266920" y="5189400"/>
            <a:ext cx="90360" cy="90720"/>
          </a:xfrm>
          <a:prstGeom prst="ellipse">
            <a:avLst/>
          </a:prstGeom>
          <a:solidFill>
            <a:srgbClr val="d7cdeb"/>
          </a:solidFill>
          <a:ln w="1260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LemonCircle3" hidden="1"/>
          <p:cNvSpPr/>
          <p:nvPr/>
        </p:nvSpPr>
        <p:spPr>
          <a:xfrm>
            <a:off x="-2266920" y="5564160"/>
            <a:ext cx="90360" cy="90360"/>
          </a:xfrm>
          <a:prstGeom prst="ellipse">
            <a:avLst/>
          </a:prstGeom>
          <a:solidFill>
            <a:srgbClr val="fff5ad"/>
          </a:solidFill>
          <a:ln w="1260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eachCircle3" hidden="1"/>
          <p:cNvSpPr/>
          <p:nvPr/>
        </p:nvSpPr>
        <p:spPr>
          <a:xfrm>
            <a:off x="-2265480" y="5908680"/>
            <a:ext cx="88920" cy="90360"/>
          </a:xfrm>
          <a:prstGeom prst="ellipse">
            <a:avLst/>
          </a:prstGeom>
          <a:solidFill>
            <a:srgbClr val="ffb385"/>
          </a:solidFill>
          <a:ln w="12600">
            <a:solidFill>
              <a:srgbClr val="ff7c2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IceCircle3" hidden="1"/>
          <p:cNvSpPr/>
          <p:nvPr/>
        </p:nvSpPr>
        <p:spPr>
          <a:xfrm>
            <a:off x="-2266920" y="6248520"/>
            <a:ext cx="90360" cy="90360"/>
          </a:xfrm>
          <a:prstGeom prst="ellipse">
            <a:avLst/>
          </a:prstGeom>
          <a:solidFill>
            <a:srgbClr val="ddf2fa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LimeCircle4" hidden="1"/>
          <p:cNvSpPr/>
          <p:nvPr/>
        </p:nvSpPr>
        <p:spPr>
          <a:xfrm>
            <a:off x="-2095560" y="4844880"/>
            <a:ext cx="65160" cy="65160"/>
          </a:xfrm>
          <a:prstGeom prst="ellipse">
            <a:avLst/>
          </a:prstGeom>
          <a:solidFill>
            <a:srgbClr val="dbfebc"/>
          </a:solidFill>
          <a:ln w="12600">
            <a:solidFill>
              <a:srgbClr val="00b4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LavenderCircle4" hidden="1"/>
          <p:cNvSpPr/>
          <p:nvPr/>
        </p:nvSpPr>
        <p:spPr>
          <a:xfrm>
            <a:off x="-2095560" y="5202360"/>
            <a:ext cx="65160" cy="64800"/>
          </a:xfrm>
          <a:prstGeom prst="ellipse">
            <a:avLst/>
          </a:prstGeom>
          <a:solidFill>
            <a:srgbClr val="d7cdeb"/>
          </a:solidFill>
          <a:ln w="1260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LemonCircle4" hidden="1"/>
          <p:cNvSpPr/>
          <p:nvPr/>
        </p:nvSpPr>
        <p:spPr>
          <a:xfrm>
            <a:off x="-2095560" y="5576760"/>
            <a:ext cx="65160" cy="65160"/>
          </a:xfrm>
          <a:prstGeom prst="ellipse">
            <a:avLst/>
          </a:prstGeom>
          <a:solidFill>
            <a:srgbClr val="fff5ad"/>
          </a:solidFill>
          <a:ln w="1260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eachCircle4" hidden="1"/>
          <p:cNvSpPr/>
          <p:nvPr/>
        </p:nvSpPr>
        <p:spPr>
          <a:xfrm>
            <a:off x="-2095560" y="5921280"/>
            <a:ext cx="63720" cy="65160"/>
          </a:xfrm>
          <a:prstGeom prst="ellipse">
            <a:avLst/>
          </a:prstGeom>
          <a:solidFill>
            <a:srgbClr val="ffb385"/>
          </a:solidFill>
          <a:ln w="12600">
            <a:solidFill>
              <a:srgbClr val="ff7c2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IceCircle4" hidden="1"/>
          <p:cNvSpPr/>
          <p:nvPr/>
        </p:nvSpPr>
        <p:spPr>
          <a:xfrm>
            <a:off x="-2095560" y="6261120"/>
            <a:ext cx="65160" cy="65160"/>
          </a:xfrm>
          <a:prstGeom prst="ellipse">
            <a:avLst/>
          </a:prstGeom>
          <a:solidFill>
            <a:srgbClr val="ddf2fa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LimeSquare1" hidden="1"/>
          <p:cNvSpPr/>
          <p:nvPr/>
        </p:nvSpPr>
        <p:spPr>
          <a:xfrm>
            <a:off x="-1782720" y="4788000"/>
            <a:ext cx="179280" cy="179280"/>
          </a:xfrm>
          <a:prstGeom prst="rect">
            <a:avLst/>
          </a:prstGeom>
          <a:solidFill>
            <a:srgbClr val="dbfebc"/>
          </a:solidFill>
          <a:ln w="12600">
            <a:solidFill>
              <a:srgbClr val="00b4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LavenderSquare1" hidden="1"/>
          <p:cNvSpPr/>
          <p:nvPr/>
        </p:nvSpPr>
        <p:spPr>
          <a:xfrm>
            <a:off x="-1782720" y="5146560"/>
            <a:ext cx="179280" cy="179640"/>
          </a:xfrm>
          <a:prstGeom prst="rect">
            <a:avLst/>
          </a:prstGeom>
          <a:solidFill>
            <a:srgbClr val="d7cdeb"/>
          </a:solidFill>
          <a:ln w="1260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LemonSquare1" hidden="1"/>
          <p:cNvSpPr/>
          <p:nvPr/>
        </p:nvSpPr>
        <p:spPr>
          <a:xfrm>
            <a:off x="-1782720" y="5521320"/>
            <a:ext cx="179280" cy="179280"/>
          </a:xfrm>
          <a:prstGeom prst="rect">
            <a:avLst/>
          </a:prstGeom>
          <a:solidFill>
            <a:srgbClr val="fff5ad"/>
          </a:solidFill>
          <a:ln w="1260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eachSquare1" hidden="1"/>
          <p:cNvSpPr/>
          <p:nvPr/>
        </p:nvSpPr>
        <p:spPr>
          <a:xfrm>
            <a:off x="-1782720" y="5865840"/>
            <a:ext cx="179280" cy="179280"/>
          </a:xfrm>
          <a:prstGeom prst="rect">
            <a:avLst/>
          </a:prstGeom>
          <a:solidFill>
            <a:srgbClr val="ffb385"/>
          </a:solidFill>
          <a:ln w="12600">
            <a:solidFill>
              <a:srgbClr val="ff7c2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IceSquare1" hidden="1"/>
          <p:cNvSpPr/>
          <p:nvPr/>
        </p:nvSpPr>
        <p:spPr>
          <a:xfrm>
            <a:off x="-1782720" y="6203880"/>
            <a:ext cx="179280" cy="179280"/>
          </a:xfrm>
          <a:prstGeom prst="rect">
            <a:avLst/>
          </a:prstGeom>
          <a:solidFill>
            <a:srgbClr val="ddf2fa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LimeSquare2" hidden="1"/>
          <p:cNvSpPr/>
          <p:nvPr/>
        </p:nvSpPr>
        <p:spPr>
          <a:xfrm>
            <a:off x="-1523880" y="4816440"/>
            <a:ext cx="144360" cy="144360"/>
          </a:xfrm>
          <a:prstGeom prst="rect">
            <a:avLst/>
          </a:prstGeom>
          <a:solidFill>
            <a:srgbClr val="dbfebc"/>
          </a:solidFill>
          <a:ln w="12600">
            <a:solidFill>
              <a:srgbClr val="00b4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LavenderSquare2" hidden="1"/>
          <p:cNvSpPr/>
          <p:nvPr/>
        </p:nvSpPr>
        <p:spPr>
          <a:xfrm>
            <a:off x="-1523880" y="5173560"/>
            <a:ext cx="144360" cy="144720"/>
          </a:xfrm>
          <a:prstGeom prst="rect">
            <a:avLst/>
          </a:prstGeom>
          <a:solidFill>
            <a:srgbClr val="d7cdeb"/>
          </a:solidFill>
          <a:ln w="1260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LemonSquare2" hidden="1"/>
          <p:cNvSpPr/>
          <p:nvPr/>
        </p:nvSpPr>
        <p:spPr>
          <a:xfrm>
            <a:off x="-1523880" y="5548320"/>
            <a:ext cx="144360" cy="144360"/>
          </a:xfrm>
          <a:prstGeom prst="rect">
            <a:avLst/>
          </a:prstGeom>
          <a:solidFill>
            <a:srgbClr val="fff5ad"/>
          </a:solidFill>
          <a:ln w="1260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eachSquare2" hidden="1"/>
          <p:cNvSpPr/>
          <p:nvPr/>
        </p:nvSpPr>
        <p:spPr>
          <a:xfrm>
            <a:off x="-1523880" y="5892840"/>
            <a:ext cx="144360" cy="144360"/>
          </a:xfrm>
          <a:prstGeom prst="rect">
            <a:avLst/>
          </a:prstGeom>
          <a:solidFill>
            <a:srgbClr val="ffb385"/>
          </a:solidFill>
          <a:ln w="12600">
            <a:solidFill>
              <a:srgbClr val="ff7c2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IceSquare2" hidden="1"/>
          <p:cNvSpPr/>
          <p:nvPr/>
        </p:nvSpPr>
        <p:spPr>
          <a:xfrm>
            <a:off x="-1523880" y="6232680"/>
            <a:ext cx="144360" cy="144360"/>
          </a:xfrm>
          <a:prstGeom prst="rect">
            <a:avLst/>
          </a:prstGeom>
          <a:solidFill>
            <a:srgbClr val="ddf2fa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LimeSquare3" hidden="1"/>
          <p:cNvSpPr/>
          <p:nvPr/>
        </p:nvSpPr>
        <p:spPr>
          <a:xfrm>
            <a:off x="-1300320" y="4834080"/>
            <a:ext cx="90720" cy="90360"/>
          </a:xfrm>
          <a:prstGeom prst="rect">
            <a:avLst/>
          </a:prstGeom>
          <a:solidFill>
            <a:srgbClr val="dbfebc"/>
          </a:solidFill>
          <a:ln w="12600">
            <a:solidFill>
              <a:srgbClr val="00b4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LavenderSquare3" hidden="1"/>
          <p:cNvSpPr/>
          <p:nvPr/>
        </p:nvSpPr>
        <p:spPr>
          <a:xfrm>
            <a:off x="-1298520" y="5191200"/>
            <a:ext cx="88920" cy="90360"/>
          </a:xfrm>
          <a:prstGeom prst="rect">
            <a:avLst/>
          </a:prstGeom>
          <a:solidFill>
            <a:srgbClr val="d7cdeb"/>
          </a:solidFill>
          <a:ln w="1260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LemonSquare3" hidden="1"/>
          <p:cNvSpPr/>
          <p:nvPr/>
        </p:nvSpPr>
        <p:spPr>
          <a:xfrm>
            <a:off x="-1298520" y="5565600"/>
            <a:ext cx="88920" cy="90720"/>
          </a:xfrm>
          <a:prstGeom prst="rect">
            <a:avLst/>
          </a:prstGeom>
          <a:solidFill>
            <a:srgbClr val="fff5ad"/>
          </a:solidFill>
          <a:ln w="1260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eachSquare3" hidden="1"/>
          <p:cNvSpPr/>
          <p:nvPr/>
        </p:nvSpPr>
        <p:spPr>
          <a:xfrm>
            <a:off x="-1298520" y="5910120"/>
            <a:ext cx="88920" cy="90720"/>
          </a:xfrm>
          <a:prstGeom prst="rect">
            <a:avLst/>
          </a:prstGeom>
          <a:solidFill>
            <a:srgbClr val="ffb385"/>
          </a:solidFill>
          <a:ln w="12600">
            <a:solidFill>
              <a:srgbClr val="ff7c2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IceSquare3" hidden="1"/>
          <p:cNvSpPr/>
          <p:nvPr/>
        </p:nvSpPr>
        <p:spPr>
          <a:xfrm>
            <a:off x="-1300320" y="6249960"/>
            <a:ext cx="90720" cy="90360"/>
          </a:xfrm>
          <a:prstGeom prst="rect">
            <a:avLst/>
          </a:prstGeom>
          <a:solidFill>
            <a:srgbClr val="ddf2fa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LimeSquare4" hidden="1"/>
          <p:cNvSpPr/>
          <p:nvPr/>
        </p:nvSpPr>
        <p:spPr>
          <a:xfrm>
            <a:off x="-1128600" y="4844880"/>
            <a:ext cx="64800" cy="65160"/>
          </a:xfrm>
          <a:prstGeom prst="rect">
            <a:avLst/>
          </a:prstGeom>
          <a:solidFill>
            <a:srgbClr val="dbfebc"/>
          </a:solidFill>
          <a:ln w="12600">
            <a:solidFill>
              <a:srgbClr val="00b4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LavenderSquare4" hidden="1"/>
          <p:cNvSpPr/>
          <p:nvPr/>
        </p:nvSpPr>
        <p:spPr>
          <a:xfrm>
            <a:off x="-1128600" y="5202360"/>
            <a:ext cx="64800" cy="64800"/>
          </a:xfrm>
          <a:prstGeom prst="rect">
            <a:avLst/>
          </a:prstGeom>
          <a:solidFill>
            <a:srgbClr val="d7cdeb"/>
          </a:solidFill>
          <a:ln w="1260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LemonSquare4" hidden="1"/>
          <p:cNvSpPr/>
          <p:nvPr/>
        </p:nvSpPr>
        <p:spPr>
          <a:xfrm>
            <a:off x="-1128600" y="5576760"/>
            <a:ext cx="64800" cy="65160"/>
          </a:xfrm>
          <a:prstGeom prst="rect">
            <a:avLst/>
          </a:prstGeom>
          <a:solidFill>
            <a:srgbClr val="fff5ad"/>
          </a:solidFill>
          <a:ln w="1260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eachSquare4" hidden="1"/>
          <p:cNvSpPr/>
          <p:nvPr/>
        </p:nvSpPr>
        <p:spPr>
          <a:xfrm>
            <a:off x="-1128600" y="5921280"/>
            <a:ext cx="63360" cy="65160"/>
          </a:xfrm>
          <a:prstGeom prst="rect">
            <a:avLst/>
          </a:prstGeom>
          <a:solidFill>
            <a:srgbClr val="ffb385"/>
          </a:solidFill>
          <a:ln w="12600">
            <a:solidFill>
              <a:srgbClr val="ff7c2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IceSquare4" hidden="1"/>
          <p:cNvSpPr/>
          <p:nvPr/>
        </p:nvSpPr>
        <p:spPr>
          <a:xfrm>
            <a:off x="-1128600" y="6261120"/>
            <a:ext cx="64800" cy="65160"/>
          </a:xfrm>
          <a:prstGeom prst="rect">
            <a:avLst/>
          </a:prstGeom>
          <a:solidFill>
            <a:srgbClr val="ddf2fa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ChromeCircle1" hidden="1"/>
          <p:cNvSpPr/>
          <p:nvPr/>
        </p:nvSpPr>
        <p:spPr>
          <a:xfrm>
            <a:off x="-2749680" y="6600960"/>
            <a:ext cx="179640" cy="179280"/>
          </a:xfrm>
          <a:prstGeom prst="ellipse">
            <a:avLst/>
          </a:prstGeom>
          <a:solidFill>
            <a:srgbClr val="e6e6e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ChromeCircle2" hidden="1"/>
          <p:cNvSpPr/>
          <p:nvPr/>
        </p:nvSpPr>
        <p:spPr>
          <a:xfrm>
            <a:off x="-2490840" y="6618240"/>
            <a:ext cx="144360" cy="144360"/>
          </a:xfrm>
          <a:prstGeom prst="ellipse">
            <a:avLst/>
          </a:prstGeom>
          <a:solidFill>
            <a:srgbClr val="e6e6e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ChromeCircle3" hidden="1"/>
          <p:cNvSpPr/>
          <p:nvPr/>
        </p:nvSpPr>
        <p:spPr>
          <a:xfrm>
            <a:off x="-2266920" y="6645240"/>
            <a:ext cx="90360" cy="90360"/>
          </a:xfrm>
          <a:prstGeom prst="ellipse">
            <a:avLst/>
          </a:prstGeom>
          <a:solidFill>
            <a:srgbClr val="e6e6e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ChromeCircle4" hidden="1"/>
          <p:cNvSpPr/>
          <p:nvPr/>
        </p:nvSpPr>
        <p:spPr>
          <a:xfrm>
            <a:off x="-2095560" y="6657840"/>
            <a:ext cx="65160" cy="65160"/>
          </a:xfrm>
          <a:prstGeom prst="ellipse">
            <a:avLst/>
          </a:prstGeom>
          <a:solidFill>
            <a:srgbClr val="e6e6e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ChromeSquare1" hidden="1"/>
          <p:cNvSpPr/>
          <p:nvPr/>
        </p:nvSpPr>
        <p:spPr>
          <a:xfrm>
            <a:off x="-1782720" y="6602400"/>
            <a:ext cx="179280" cy="179280"/>
          </a:xfrm>
          <a:prstGeom prst="rect">
            <a:avLst/>
          </a:prstGeom>
          <a:solidFill>
            <a:srgbClr val="e6e6e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ChromeSquare2" hidden="1"/>
          <p:cNvSpPr/>
          <p:nvPr/>
        </p:nvSpPr>
        <p:spPr>
          <a:xfrm>
            <a:off x="-1523880" y="6629400"/>
            <a:ext cx="144360" cy="144360"/>
          </a:xfrm>
          <a:prstGeom prst="rect">
            <a:avLst/>
          </a:prstGeom>
          <a:solidFill>
            <a:srgbClr val="e6e6e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ChromeSquare3" hidden="1"/>
          <p:cNvSpPr/>
          <p:nvPr/>
        </p:nvSpPr>
        <p:spPr>
          <a:xfrm>
            <a:off x="-1298520" y="6647040"/>
            <a:ext cx="88920" cy="90360"/>
          </a:xfrm>
          <a:prstGeom prst="rect">
            <a:avLst/>
          </a:prstGeom>
          <a:solidFill>
            <a:srgbClr val="e6e6e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ChromeSquare4" hidden="1"/>
          <p:cNvSpPr/>
          <p:nvPr/>
        </p:nvSpPr>
        <p:spPr>
          <a:xfrm>
            <a:off x="-1128600" y="6657840"/>
            <a:ext cx="64800" cy="65160"/>
          </a:xfrm>
          <a:prstGeom prst="rect">
            <a:avLst/>
          </a:prstGeom>
          <a:solidFill>
            <a:srgbClr val="e6e6e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LemonMap" hidden="1"/>
          <p:cNvSpPr/>
          <p:nvPr/>
        </p:nvSpPr>
        <p:spPr>
          <a:xfrm>
            <a:off x="-1225440" y="4876920"/>
            <a:ext cx="306360" cy="306360"/>
          </a:xfrm>
          <a:prstGeom prst="rect">
            <a:avLst/>
          </a:prstGeom>
          <a:solidFill>
            <a:srgbClr val="fff5ad"/>
          </a:solidFill>
          <a:ln w="648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LimeMap" hidden="1"/>
          <p:cNvSpPr/>
          <p:nvPr/>
        </p:nvSpPr>
        <p:spPr>
          <a:xfrm>
            <a:off x="-1225440" y="5257800"/>
            <a:ext cx="306360" cy="306360"/>
          </a:xfrm>
          <a:prstGeom prst="rect">
            <a:avLst/>
          </a:prstGeom>
          <a:solidFill>
            <a:srgbClr val="dbfebc"/>
          </a:solidFill>
          <a:ln w="6480">
            <a:solidFill>
              <a:srgbClr val="00b4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IceMap" hidden="1"/>
          <p:cNvSpPr/>
          <p:nvPr/>
        </p:nvSpPr>
        <p:spPr>
          <a:xfrm>
            <a:off x="-1225440" y="5638680"/>
            <a:ext cx="306360" cy="306360"/>
          </a:xfrm>
          <a:prstGeom prst="rect">
            <a:avLst/>
          </a:prstGeom>
          <a:solidFill>
            <a:srgbClr val="ddf2fa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LavenderMap" hidden="1"/>
          <p:cNvSpPr/>
          <p:nvPr/>
        </p:nvSpPr>
        <p:spPr>
          <a:xfrm>
            <a:off x="-1225440" y="6019920"/>
            <a:ext cx="306360" cy="306360"/>
          </a:xfrm>
          <a:prstGeom prst="rect">
            <a:avLst/>
          </a:prstGeom>
          <a:solidFill>
            <a:srgbClr val="d7cdeb"/>
          </a:solidFill>
          <a:ln w="648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SkyMap" hidden="1"/>
          <p:cNvSpPr/>
          <p:nvPr/>
        </p:nvSpPr>
        <p:spPr>
          <a:xfrm>
            <a:off x="-1225440" y="4495680"/>
            <a:ext cx="306360" cy="306360"/>
          </a:xfrm>
          <a:prstGeom prst="rect">
            <a:avLst/>
          </a:prstGeom>
          <a:solidFill>
            <a:srgbClr val="7dd9ff"/>
          </a:solidFill>
          <a:ln w="64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SilverMap" hidden="1"/>
          <p:cNvSpPr/>
          <p:nvPr/>
        </p:nvSpPr>
        <p:spPr>
          <a:xfrm>
            <a:off x="-1225440" y="6400800"/>
            <a:ext cx="306360" cy="306360"/>
          </a:xfrm>
          <a:prstGeom prst="rect">
            <a:avLst/>
          </a:prstGeom>
          <a:solidFill>
            <a:srgbClr val="d4d4d4"/>
          </a:solidFill>
          <a:ln w="648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OceanBorder" hidden="1"/>
          <p:cNvSpPr/>
          <p:nvPr/>
        </p:nvSpPr>
        <p:spPr>
          <a:xfrm>
            <a:off x="-2697120" y="76320"/>
            <a:ext cx="252360" cy="252360"/>
          </a:xfrm>
          <a:prstGeom prst="rect">
            <a:avLst/>
          </a:prstGeom>
          <a:noFill/>
          <a:ln w="19080">
            <a:solidFill>
              <a:srgbClr val="265dc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SunflowerBorder" hidden="1"/>
          <p:cNvSpPr/>
          <p:nvPr/>
        </p:nvSpPr>
        <p:spPr>
          <a:xfrm>
            <a:off x="-3000240" y="76320"/>
            <a:ext cx="252360" cy="252360"/>
          </a:xfrm>
          <a:prstGeom prst="rect">
            <a:avLst/>
          </a:prstGeom>
          <a:noFill/>
          <a:ln w="19080">
            <a:solidFill>
              <a:srgbClr val="ffcc1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ForestBorder" hidden="1"/>
          <p:cNvSpPr/>
          <p:nvPr/>
        </p:nvSpPr>
        <p:spPr>
          <a:xfrm>
            <a:off x="-2392200" y="76320"/>
            <a:ext cx="252360" cy="252360"/>
          </a:xfrm>
          <a:prstGeom prst="rect">
            <a:avLst/>
          </a:prstGeom>
          <a:noFill/>
          <a:ln w="19080">
            <a:solidFill>
              <a:srgbClr val="00d58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TangerineBorder" hidden="1"/>
          <p:cNvSpPr/>
          <p:nvPr/>
        </p:nvSpPr>
        <p:spPr>
          <a:xfrm>
            <a:off x="-1477800" y="76320"/>
            <a:ext cx="252360" cy="252360"/>
          </a:xfrm>
          <a:prstGeom prst="rect">
            <a:avLst/>
          </a:prstGeom>
          <a:noFill/>
          <a:ln w="19080">
            <a:solidFill>
              <a:srgbClr val="ff7f1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GrapeBorder" hidden="1"/>
          <p:cNvSpPr/>
          <p:nvPr/>
        </p:nvSpPr>
        <p:spPr>
          <a:xfrm>
            <a:off x="-1782720" y="76320"/>
            <a:ext cx="252360" cy="252360"/>
          </a:xfrm>
          <a:prstGeom prst="rect">
            <a:avLst/>
          </a:prstGeom>
          <a:noFill/>
          <a:ln w="19080">
            <a:solidFill>
              <a:srgbClr val="4d33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SteelBorder" hidden="1"/>
          <p:cNvSpPr/>
          <p:nvPr/>
        </p:nvSpPr>
        <p:spPr>
          <a:xfrm flipH="1">
            <a:off x="-2088360" y="76320"/>
            <a:ext cx="252360" cy="252360"/>
          </a:xfrm>
          <a:prstGeom prst="rect">
            <a:avLst/>
          </a:prstGeom>
          <a:noFill/>
          <a:ln w="1908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Black" hidden="1"/>
          <p:cNvSpPr/>
          <p:nvPr/>
        </p:nvSpPr>
        <p:spPr>
          <a:xfrm>
            <a:off x="-2976480" y="1905120"/>
            <a:ext cx="252360" cy="252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White" hidden="1"/>
          <p:cNvSpPr/>
          <p:nvPr/>
        </p:nvSpPr>
        <p:spPr>
          <a:xfrm flipH="1">
            <a:off x="-2674080" y="1905120"/>
            <a:ext cx="252360" cy="252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18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overLogo"/>
          <p:cNvSpPr/>
          <p:nvPr/>
        </p:nvSpPr>
        <p:spPr>
          <a:xfrm>
            <a:off x="1205640" y="270000"/>
            <a:ext cx="624960" cy="59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UBSWarburgLogo"/>
              </a:rPr>
              <a:t>a</a:t>
            </a:r>
            <a:r>
              <a:rPr b="0" lang="en-US" sz="2600" strike="noStrike" u="none">
                <a:solidFill>
                  <a:srgbClr val="ff0000"/>
                </a:solidFill>
                <a:effectLst/>
                <a:uFillTx/>
                <a:latin typeface="UBSWarburgLogo"/>
              </a:rPr>
              <a:t>bcd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95280">
              <a:lnSpc>
                <a:spcPts val="998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0" y="1417680"/>
            <a:ext cx="6780240" cy="284652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762120" y="1727280"/>
            <a:ext cx="5943600" cy="8748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UBSHeadline"/>
              </a:rPr>
              <a:t>Click to edit the title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UBSHeadline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d539"/>
                </a:solidFill>
                <a:effectLst/>
                <a:uFillTx/>
                <a:latin typeface="UBSHeadline"/>
              </a:rPr>
              <a:t>Click to edit the outline text format</a:t>
            </a:r>
            <a:endParaRPr b="0" lang="en-US" sz="24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  <a:p>
            <a:pPr lvl="1" marL="401760" indent="4680" algn="ctr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793800" indent="6480" algn="ctr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163520" indent="30240" algn="ctr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558800" indent="28800" algn="ctr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558800" indent="28800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558800" indent="28800">
              <a:spcBef>
                <a:spcPts val="400"/>
              </a:spcBef>
              <a:buClr>
                <a:srgbClr val="000000"/>
              </a:buClr>
              <a:buSzPct val="84000"/>
              <a:buFont typeface="Frutiger 55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762120" y="1727280"/>
            <a:ext cx="5943600" cy="874800"/>
          </a:xfrm>
          <a:prstGeom prst="rect">
            <a:avLst/>
          </a:prstGeom>
          <a:solidFill>
            <a:srgbClr val="2d5195"/>
          </a:solidFill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ffffff"/>
                </a:solidFill>
                <a:effectLst/>
                <a:uFillTx/>
                <a:latin typeface="UBSHeadline"/>
              </a:rPr>
              <a:t>New Business Process</a:t>
            </a:r>
            <a:br>
              <a:rPr sz="3200"/>
            </a:br>
            <a:br>
              <a:rPr sz="3200"/>
            </a:br>
            <a:endParaRPr b="0" lang="en-US" sz="3200" strike="noStrike" u="none">
              <a:solidFill>
                <a:srgbClr val="ffffff"/>
              </a:solidFill>
              <a:effectLst/>
              <a:uFillTx/>
              <a:latin typeface="UBSHeadline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ubTitle"/>
          </p:nvPr>
        </p:nvSpPr>
        <p:spPr>
          <a:xfrm>
            <a:off x="762120" y="2741760"/>
            <a:ext cx="5943600" cy="1371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d539"/>
                </a:solidFill>
                <a:effectLst/>
                <a:uFillTx/>
                <a:latin typeface="UBSHeadline"/>
              </a:rPr>
              <a:t>February 2002</a:t>
            </a:r>
            <a:endParaRPr b="0" lang="en-US" sz="2400" strike="noStrike" u="none">
              <a:solidFill>
                <a:srgbClr val="ffd539"/>
              </a:solidFill>
              <a:effectLst/>
              <a:uFillTx/>
              <a:latin typeface="UBSHeadline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CE1B41-4560-421F-8B64-84D6C3622C89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UBS Warburg New Business Group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90" name=""/>
          <p:cNvSpPr/>
          <p:nvPr/>
        </p:nvSpPr>
        <p:spPr>
          <a:xfrm flipH="1">
            <a:off x="5176440" y="3619440"/>
            <a:ext cx="4680" cy="504720"/>
          </a:xfrm>
          <a:prstGeom prst="line">
            <a:avLst/>
          </a:prstGeom>
          <a:ln w="284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UBS Warburg New Business Group (NBG)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057400" y="1066680"/>
            <a:ext cx="2209680" cy="635040"/>
          </a:xfrm>
          <a:prstGeom prst="rect">
            <a:avLst/>
          </a:prstGeom>
          <a:solidFill>
            <a:srgbClr val="faa1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UBS Warburg</a:t>
            </a:r>
            <a:br>
              <a:rPr sz="1200"/>
            </a:b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Chief Risk Officer</a:t>
            </a:r>
            <a:br>
              <a:rPr sz="1200"/>
            </a:b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Mark Wallace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715000" y="1066680"/>
            <a:ext cx="2209680" cy="635040"/>
          </a:xfrm>
          <a:prstGeom prst="rect">
            <a:avLst/>
          </a:prstGeom>
          <a:solidFill>
            <a:srgbClr val="faa1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UBS Warburg</a:t>
            </a:r>
            <a:br>
              <a:rPr sz="1200"/>
            </a:b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Chief Credit Officer</a:t>
            </a:r>
            <a:br>
              <a:rPr sz="1200"/>
            </a:b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Ian Drew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852720" y="2057400"/>
            <a:ext cx="2667240" cy="635040"/>
          </a:xfrm>
          <a:prstGeom prst="rect">
            <a:avLst/>
          </a:prstGeom>
          <a:solidFill>
            <a:srgbClr val="1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Global Head of New Business</a:t>
            </a:r>
            <a:br>
              <a:rPr sz="1200"/>
            </a:b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Joel Forbes</a:t>
            </a:r>
            <a:br>
              <a:rPr sz="1200"/>
            </a:b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Stamford x5978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191120" y="3022560"/>
            <a:ext cx="1981080" cy="635040"/>
          </a:xfrm>
          <a:prstGeom prst="rect">
            <a:avLst/>
          </a:prstGeom>
          <a:solidFill>
            <a:srgbClr val="007e3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Regional Head Asia Pacific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Martin Goodman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Sydney x2323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705720" y="3022560"/>
            <a:ext cx="1981080" cy="635040"/>
          </a:xfrm>
          <a:prstGeom prst="rect">
            <a:avLst/>
          </a:prstGeom>
          <a:solidFill>
            <a:srgbClr val="007e3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Regional Head Americas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Alex Fusco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Stamford x5550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828800" y="3022560"/>
            <a:ext cx="1981080" cy="635040"/>
          </a:xfrm>
          <a:prstGeom prst="rect">
            <a:avLst/>
          </a:prstGeom>
          <a:solidFill>
            <a:srgbClr val="007e3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Regional Head 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Mana Abedi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London x84290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009960" y="4743360"/>
            <a:ext cx="1143000" cy="558720"/>
          </a:xfrm>
          <a:prstGeom prst="rect">
            <a:avLst/>
          </a:prstGeom>
          <a:solidFill>
            <a:srgbClr val="64646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Jeff See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London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x77218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538280" y="3951360"/>
            <a:ext cx="1143000" cy="557280"/>
          </a:xfrm>
          <a:prstGeom prst="rect">
            <a:avLst/>
          </a:prstGeom>
          <a:solidFill>
            <a:srgbClr val="64646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Rainer Haeberle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Zurich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x95870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009960" y="3967200"/>
            <a:ext cx="1143000" cy="558720"/>
          </a:xfrm>
          <a:prstGeom prst="rect">
            <a:avLst/>
          </a:prstGeom>
          <a:solidFill>
            <a:srgbClr val="64646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Paul Nathan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London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x87306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610160" y="4076640"/>
            <a:ext cx="1143000" cy="557280"/>
          </a:xfrm>
          <a:prstGeom prst="rect">
            <a:avLst/>
          </a:prstGeom>
          <a:solidFill>
            <a:srgbClr val="64646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Jason Hope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Tokyo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x7330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2" name=""/>
          <p:cNvCxnSpPr>
            <a:stCxn id="192" idx="2"/>
            <a:endCxn id="194" idx="0"/>
          </p:cNvCxnSpPr>
          <p:nvPr/>
        </p:nvCxnSpPr>
        <p:spPr>
          <a:xfrm flipH="1" rot="16200000">
            <a:off x="3995640" y="867240"/>
            <a:ext cx="356400" cy="2025000"/>
          </a:xfrm>
          <a:prstGeom prst="bentConnector3">
            <a:avLst>
              <a:gd name="adj1" fmla="val 49949"/>
            </a:avLst>
          </a:prstGeom>
          <a:ln w="28440">
            <a:solidFill>
              <a:srgbClr val="969696"/>
            </a:solidFill>
            <a:miter/>
          </a:ln>
        </p:spPr>
      </p:cxnSp>
      <p:cxnSp>
        <p:nvCxnSpPr>
          <p:cNvPr id="203" name=""/>
          <p:cNvCxnSpPr>
            <a:stCxn id="193" idx="2"/>
            <a:endCxn id="194" idx="0"/>
          </p:cNvCxnSpPr>
          <p:nvPr/>
        </p:nvCxnSpPr>
        <p:spPr>
          <a:xfrm rot="5400000">
            <a:off x="5824440" y="1062720"/>
            <a:ext cx="356400" cy="1634040"/>
          </a:xfrm>
          <a:prstGeom prst="bentConnector3">
            <a:avLst>
              <a:gd name="adj1" fmla="val 49949"/>
            </a:avLst>
          </a:prstGeom>
          <a:ln w="28440">
            <a:solidFill>
              <a:srgbClr val="969696"/>
            </a:solidFill>
            <a:miter/>
          </a:ln>
        </p:spPr>
      </p:cxnSp>
      <p:cxnSp>
        <p:nvCxnSpPr>
          <p:cNvPr id="204" name=""/>
          <p:cNvCxnSpPr>
            <a:stCxn id="194" idx="2"/>
            <a:endCxn id="197" idx="0"/>
          </p:cNvCxnSpPr>
          <p:nvPr/>
        </p:nvCxnSpPr>
        <p:spPr>
          <a:xfrm rot="5400000">
            <a:off x="3837240" y="1673640"/>
            <a:ext cx="330840" cy="2367720"/>
          </a:xfrm>
          <a:prstGeom prst="bentConnector3">
            <a:avLst>
              <a:gd name="adj1" fmla="val 50000"/>
            </a:avLst>
          </a:prstGeom>
          <a:ln w="28440">
            <a:solidFill>
              <a:srgbClr val="969696"/>
            </a:solidFill>
            <a:miter/>
          </a:ln>
        </p:spPr>
      </p:cxnSp>
      <p:cxnSp>
        <p:nvCxnSpPr>
          <p:cNvPr id="205" name=""/>
          <p:cNvCxnSpPr>
            <a:stCxn id="194" idx="2"/>
            <a:endCxn id="195" idx="0"/>
          </p:cNvCxnSpPr>
          <p:nvPr/>
        </p:nvCxnSpPr>
        <p:spPr>
          <a:xfrm rot="5400000">
            <a:off x="5018400" y="2854800"/>
            <a:ext cx="330840" cy="5760"/>
          </a:xfrm>
          <a:prstGeom prst="bentConnector3">
            <a:avLst>
              <a:gd name="adj1" fmla="val 50000"/>
            </a:avLst>
          </a:prstGeom>
          <a:ln w="28440">
            <a:solidFill>
              <a:srgbClr val="969696"/>
            </a:solidFill>
            <a:miter/>
          </a:ln>
        </p:spPr>
      </p:cxnSp>
      <p:cxnSp>
        <p:nvCxnSpPr>
          <p:cNvPr id="206" name=""/>
          <p:cNvCxnSpPr>
            <a:stCxn id="194" idx="2"/>
            <a:endCxn id="196" idx="0"/>
          </p:cNvCxnSpPr>
          <p:nvPr/>
        </p:nvCxnSpPr>
        <p:spPr>
          <a:xfrm flipH="1" rot="16200000">
            <a:off x="6275160" y="1602360"/>
            <a:ext cx="330840" cy="2510280"/>
          </a:xfrm>
          <a:prstGeom prst="bentConnector3">
            <a:avLst>
              <a:gd name="adj1" fmla="val 50000"/>
            </a:avLst>
          </a:prstGeom>
          <a:ln w="28440">
            <a:solidFill>
              <a:srgbClr val="969696"/>
            </a:solidFill>
            <a:miter/>
          </a:ln>
        </p:spPr>
      </p:cxnSp>
      <p:cxnSp>
        <p:nvCxnSpPr>
          <p:cNvPr id="207" name=""/>
          <p:cNvCxnSpPr>
            <a:stCxn id="197" idx="2"/>
            <a:endCxn id="199" idx="0"/>
          </p:cNvCxnSpPr>
          <p:nvPr/>
        </p:nvCxnSpPr>
        <p:spPr>
          <a:xfrm rot="5400000">
            <a:off x="2316960" y="3449520"/>
            <a:ext cx="294480" cy="710280"/>
          </a:xfrm>
          <a:prstGeom prst="bentConnector3">
            <a:avLst>
              <a:gd name="adj1" fmla="val 49694"/>
            </a:avLst>
          </a:prstGeom>
          <a:ln w="28440">
            <a:solidFill>
              <a:srgbClr val="969696"/>
            </a:solidFill>
            <a:miter/>
          </a:ln>
        </p:spPr>
      </p:cxnSp>
      <p:cxnSp>
        <p:nvCxnSpPr>
          <p:cNvPr id="208" name=""/>
          <p:cNvCxnSpPr>
            <a:stCxn id="197" idx="2"/>
            <a:endCxn id="200" idx="1"/>
          </p:cNvCxnSpPr>
          <p:nvPr/>
        </p:nvCxnSpPr>
        <p:spPr>
          <a:xfrm flipH="1" rot="16200000">
            <a:off x="2619360" y="3856680"/>
            <a:ext cx="589680" cy="191160"/>
          </a:xfrm>
          <a:prstGeom prst="bentConnector2">
            <a:avLst/>
          </a:prstGeom>
          <a:ln w="28440">
            <a:solidFill>
              <a:srgbClr val="969696"/>
            </a:solidFill>
            <a:miter/>
          </a:ln>
        </p:spPr>
      </p:cxnSp>
      <p:cxnSp>
        <p:nvCxnSpPr>
          <p:cNvPr id="209" name=""/>
          <p:cNvCxnSpPr>
            <a:stCxn id="197" idx="2"/>
            <a:endCxn id="198" idx="1"/>
          </p:cNvCxnSpPr>
          <p:nvPr/>
        </p:nvCxnSpPr>
        <p:spPr>
          <a:xfrm flipH="1" rot="16200000">
            <a:off x="2231280" y="4244760"/>
            <a:ext cx="1365840" cy="191160"/>
          </a:xfrm>
          <a:prstGeom prst="bentConnector2">
            <a:avLst/>
          </a:prstGeom>
          <a:ln w="28440">
            <a:solidFill>
              <a:srgbClr val="969696"/>
            </a:solidFill>
            <a:miter/>
          </a:ln>
        </p:spPr>
      </p:cxnSp>
      <p:sp>
        <p:nvSpPr>
          <p:cNvPr id="210" name=""/>
          <p:cNvSpPr/>
          <p:nvPr/>
        </p:nvSpPr>
        <p:spPr>
          <a:xfrm>
            <a:off x="6489720" y="2362320"/>
            <a:ext cx="507960" cy="0"/>
          </a:xfrm>
          <a:prstGeom prst="line">
            <a:avLst/>
          </a:prstGeom>
          <a:ln w="284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985080" y="2044800"/>
            <a:ext cx="1879560" cy="633240"/>
          </a:xfrm>
          <a:prstGeom prst="rect">
            <a:avLst/>
          </a:prstGeom>
          <a:solidFill>
            <a:srgbClr val="193d8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Global - Admin. Assistant </a:t>
            </a:r>
            <a:r>
              <a:rPr b="0" lang="en-GB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Stacey Tate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Stamford x 6728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8A4BFF-7751-4EF8-B222-979ABE30956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Applicable Policies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/>
          </p:nvPr>
        </p:nvSpPr>
        <p:spPr>
          <a:xfrm>
            <a:off x="1143000" y="1143000"/>
            <a:ext cx="7696080" cy="4952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 algn="just"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NBG is primarily concerned with Risk Identification, and      ensures adherence to the following policies: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</a:t>
            </a:r>
            <a:r>
              <a:rPr b="1" lang="en-GB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New Business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ensures that all risks are considered and analysed before any new business (or new product or significant change) is undertaken.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requires all relevant support functions to sign off before the business starts.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</a:t>
            </a:r>
            <a:r>
              <a:rPr b="1" lang="en-GB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Transactions Requiring Pre-Approval (TRPA)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ensures that transactions which are large/ complex/ heavily structured/ tax, legal, accounting or regulatory sensitive/ non-vanilla are reviewed by all appropriate support functions before they are executed.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</a:t>
            </a:r>
            <a:r>
              <a:rPr b="1" lang="en-GB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Special Purpose Vehicles &amp; Client Created Vehicles policy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ensures that appropriate controls are applied to the establishment, maintenance and routing of transactions through SPVs.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400503-6ECB-450C-922A-BEBA68CA090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6f4bb7"/>
                </a:solidFill>
                <a:effectLst/>
                <a:uFillTx/>
                <a:latin typeface="UBSHeadline"/>
              </a:rPr>
              <a:t>New Business Policy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lnSpc>
                <a:spcPct val="140000"/>
              </a:lnSpc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New Business: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lnSpc>
                <a:spcPct val="140000"/>
              </a:lnSpc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Entry into a new market, 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lnSpc>
                <a:spcPct val="140000"/>
              </a:lnSpc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Trading within a product class in which UBS Warburg has little or no existing activity.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lnSpc>
                <a:spcPct val="140000"/>
              </a:lnSpc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421C3D-D70F-46FE-B365-8018D2C6E9E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1294920" y="241200"/>
            <a:ext cx="7380360" cy="470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New Business Policy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spcAft>
                <a:spcPts val="601"/>
              </a:spcAft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New Product: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Introduces a risk exposure that is not captured within the existing risk management or risk control framework, 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Requires a new model for its valuation, 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Requires modification to processing systems to accommodate trade input, transaction recording, accounting, or other steps along the trade flow, 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Introduces unique credit, legal, tax, regulatory or reputational considerations,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spcAft>
                <a:spcPts val="1199"/>
              </a:spcAft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definition of a new product includes the opening up of exposure to a new country, new currency or new exchange (including a new exchange traded instrument).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DF43A1-D30E-492B-BC92-D6E3351399A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1294920" y="241200"/>
            <a:ext cx="7380360" cy="470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New Business Policy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spcAft>
                <a:spcPts val="601"/>
              </a:spcAft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Significant Change: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 material development within an existing business and product range. This would include a significant expansion of the business; a change in the support arrangements for the business; or a widening of the target client base.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spcAft>
                <a:spcPts val="601"/>
              </a:spcAft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Establishment of a new SPV 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spcAft>
                <a:spcPts val="1199"/>
              </a:spcAft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Discontinuation or sale of a product line or business, or closure of an office, branch or subsidiary.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AEE89B-9D6A-409C-BD2B-22C7137204C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1294920" y="241200"/>
            <a:ext cx="7380360" cy="470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Transactions Requiring Pre-Approval (TRPA)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1294920" y="866520"/>
            <a:ext cx="739476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291960" indent="-291960">
              <a:spcBef>
                <a:spcPts val="2200"/>
              </a:spcBef>
              <a:spcAft>
                <a:spcPts val="601"/>
              </a:spcAft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Large Transactions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potential loss in excess of CHF 20m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spcAft>
                <a:spcPts val="601"/>
              </a:spcAft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Heavily Structured or Complex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highly tailored to requirements of a counterparty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involving bespoke models for valuation and 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concentration of non financial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Corporate Finance code named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Tax, Legal, Accounting or Regulatory Sensitive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Non Vanilla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non-standard cashflows, terms or conditions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off market pricing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valuation and risk management model not yet approved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not automatically captured in CRC or MRC risk measurement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requiring exceptional processing by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685800" indent="-279360">
              <a:spcBef>
                <a:spcPts val="400"/>
              </a:spcBef>
              <a:buClr>
                <a:srgbClr val="000000"/>
              </a:buClr>
              <a:buSzPct val="77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non-standard UBS Warburg booking entity or SPV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C90F303-9035-40C8-ADD4-33490F27F91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TRPA - Process 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3353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85840" indent="-28584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It is the responsibility of the business to obtain pre-approval where necessary.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85840" indent="-28584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 is most often the first point of contact for all transactions requiring pre-approval.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85840" indent="-28584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Credit Officer can identify if a transaction involves credit risk and/or market risk only or if other risk categories are involved.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85840" indent="-28584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If other risks are involved, NBG facilitates the approval process.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85840" indent="-28584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NBG act as co-ordinators.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8584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179EDE-D3B4-43E4-A57C-53076D229AA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1295280" y="250920"/>
            <a:ext cx="7391520" cy="44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193d85"/>
                </a:solidFill>
                <a:effectLst/>
                <a:uFillTx/>
                <a:latin typeface="UBSHeadline"/>
              </a:rPr>
              <a:t>Further Reading</a:t>
            </a:r>
            <a:endParaRPr b="0" lang="en-US" sz="2800" strike="noStrike" u="none">
              <a:solidFill>
                <a:srgbClr val="193d85"/>
              </a:solidFill>
              <a:effectLst/>
              <a:uFillTx/>
              <a:latin typeface="UBSHeadline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1292400" y="1295280"/>
            <a:ext cx="7394400" cy="472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New Business policy, 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GMCP 010-001.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Transactions Requiring Pre-Approval policy, 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GMCP 010-002.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Special Purpose Vehicles and Client Created Vehicles policy, 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GMCP</a:t>
            </a:r>
            <a:r>
              <a:rPr b="0" lang="en-US" sz="1800" strike="noStrike" u="none">
                <a:solidFill>
                  <a:srgbClr val="3783ff"/>
                </a:solidFill>
                <a:effectLst/>
                <a:uFillTx/>
                <a:latin typeface="Frutiger 55 Roman"/>
              </a:rPr>
              <a:t> 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010‑004.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-291960">
              <a:spcBef>
                <a:spcPts val="2200"/>
              </a:spcBef>
              <a:buClr>
                <a:srgbClr val="3783ff"/>
              </a:buClr>
              <a:buSzPct val="123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Policies to be found at: 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 http://bw.ubs.com/cro/rpra/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within Global Market &amp; Credit Risk Policies.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291960" indent="0">
              <a:spcBef>
                <a:spcPts val="22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283470-14C0-49C4-8CDA-789F7289BA6F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2000-09-01T08:27:16Z</dcterms:created>
  <dc:creator>Gray Carrey</dc:creator>
  <dc:description>v1.30</dc:description>
  <dc:language>en-US</dc:language>
  <cp:lastModifiedBy>Jacqueline S. Tate</cp:lastModifiedBy>
  <cp:lastPrinted>2002-02-04T20:12:18Z</cp:lastPrinted>
  <dcterms:modified xsi:type="dcterms:W3CDTF">2002-02-04T20:19:26Z</dcterms:modified>
  <cp:revision>47</cp:revision>
  <dc:subject/>
  <dc:title>Principal Finance and Credit Arbitrage</dc:title>
</cp:coreProperties>
</file>