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27.xml.rels" ContentType="application/vnd.openxmlformats-package.relationships+xml"/>
  <Override PartName="/ppt/slides/_rels/slide11.xml.rels" ContentType="application/vnd.openxmlformats-package.relationships+xml"/>
  <Override PartName="/ppt/slides/_rels/slide26.xml.rels" ContentType="application/vnd.openxmlformats-package.relationships+xml"/>
  <Override PartName="/ppt/slides/_rels/slide9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5.xml.rels" ContentType="application/vnd.openxmlformats-package.relationships+xml"/>
  <Override PartName="/ppt/slides/_rels/slide22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1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24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  <Override PartName="/ppt/slides/slide25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embeddings/oleObject1.pptx" ContentType="application/vnd.openxmlformats-officedocument.presentationml.presentation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D05F58F-2A9C-49E2-9DED-A85C8142498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F36002F-5C40-4DF8-96CB-4FD78E5EE38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961A5EF-8A7B-4829-8B8D-88CBA6F4D0C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293DB06-E8AE-4919-A01A-35F92671695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DB043DD-689B-4CFC-B857-B1B2CBECBA4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image" Target="../media/image6.png"/><Relationship Id="rId4" Type="http://schemas.openxmlformats.org/officeDocument/2006/relationships/image" Target="../media/image6.png"/><Relationship Id="rId5" Type="http://schemas.openxmlformats.org/officeDocument/2006/relationships/image" Target="../media/image6.png"/><Relationship Id="rId6" Type="http://schemas.openxmlformats.org/officeDocument/2006/relationships/slideLayout" Target="../slideLayouts/slideLayout2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image" Target="../media/image7.png"/><Relationship Id="rId3" Type="http://schemas.openxmlformats.org/officeDocument/2006/relationships/image" Target="../media/image7.png"/><Relationship Id="rId4" Type="http://schemas.openxmlformats.org/officeDocument/2006/relationships/image" Target="../media/image7.png"/><Relationship Id="rId5" Type="http://schemas.openxmlformats.org/officeDocument/2006/relationships/image" Target="../media/image7.png"/><Relationship Id="rId6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Investor Update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[date]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10/31/2001 7:40 PM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Azurix/Marlin Value Analysis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0" name=""/>
          <p:cNvGraphicFramePr/>
          <p:nvPr/>
        </p:nvGraphicFramePr>
        <p:xfrm>
          <a:off x="1552680" y="617400"/>
          <a:ext cx="6387840" cy="64389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52680" y="617400"/>
                    <a:ext cx="6387840" cy="6438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Osprey Transaction Rationale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598320" y="1447560"/>
            <a:ext cx="813456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3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Bridge for sale of non-core assets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3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partnership provides a vehicle to efficiently monetize these investments and raise capital (on an off-balance sheet basis) for continuing growth while sale process occurs.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15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"/>
          <p:cNvSpPr/>
          <p:nvPr/>
        </p:nvSpPr>
        <p:spPr>
          <a:xfrm>
            <a:off x="0" y="152280"/>
            <a:ext cx="9144000" cy="66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685800" y="311040"/>
            <a:ext cx="8140680" cy="75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 for Senior Notes: Marlin &amp; Osprey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733320" y="855720"/>
            <a:ext cx="8116920" cy="482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5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Principal Repayment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901"/>
              </a:spcBef>
              <a:buClr>
                <a:srgbClr val="000000"/>
              </a:buClr>
              <a:buSzPct val="11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Sale of Assets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901"/>
              </a:spcBef>
              <a:buClr>
                <a:srgbClr val="000000"/>
              </a:buClr>
              <a:buSzPct val="11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Mandatorily Convertible Preferred Stock (“EMCPS”) and Enron Remarketing Agreement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57160" indent="-399960">
              <a:lnSpc>
                <a:spcPct val="105000"/>
              </a:lnSpc>
              <a:spcBef>
                <a:spcPts val="799"/>
              </a:spcBef>
              <a:buClr>
                <a:srgbClr val="000000"/>
              </a:buClr>
              <a:buSzPct val="11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has an obligation to repay the Notes in full should the proceeds of the EMCPS not be sufficient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57160" indent="-399960">
              <a:lnSpc>
                <a:spcPct val="105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Interest Payment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901"/>
              </a:spcBef>
              <a:buClr>
                <a:srgbClr val="000000"/>
              </a:buClr>
              <a:buSzPct val="11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Overfund Amount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200240" indent="-228600">
              <a:lnSpc>
                <a:spcPct val="105000"/>
              </a:lnSpc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portion of the proceeds were invested in Enron debt securities in an amount sufficient to pay interest on the Senior Notes and yield on the Trust Certificates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"/>
          <p:cNvSpPr/>
          <p:nvPr/>
        </p:nvSpPr>
        <p:spPr>
          <a:xfrm>
            <a:off x="685800" y="463680"/>
            <a:ext cx="8032680" cy="75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 for Senior Notes: Marlin &amp; Osprey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990720" y="1752480"/>
            <a:ext cx="7086600" cy="407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2" marL="228600">
              <a:lnSpc>
                <a:spcPct val="95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Trigger Events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28600">
              <a:lnSpc>
                <a:spcPct val="95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“Note Trigger Events” are designed to provide timely access to collateral for repayment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28600">
              <a:lnSpc>
                <a:spcPct val="95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Amount sufficient to redeem Senior Notes not deposited within 120 days prior to maturity.  (Osprey: Sept. 17, 2002; Marlin: March 17, 2003)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28600">
              <a:lnSpc>
                <a:spcPct val="95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Event of Default under the Senior Note Indenture, including a cross-default to Enron senior obligations greater than US$100 million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228600">
              <a:lnSpc>
                <a:spcPct val="95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is rated below investment grade by Moody’s, S&amp;P or Fitch concurrent with a decline in Enron’s common stock price below: Osprey $59.78; Marlin $34.13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Osprey/Whitewing Structure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0" name=""/>
          <p:cNvGraphicFramePr/>
          <p:nvPr/>
        </p:nvGraphicFramePr>
        <p:xfrm>
          <a:off x="990720" y="1676520"/>
          <a:ext cx="7162560" cy="478152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8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90720" y="1676520"/>
                    <a:ext cx="7162560" cy="4781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Osprey/Whitewing Data Sheet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(Source: IR)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Purpose of vehicle…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Capital Structure…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 of repayment of debt obligations…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Contingent equity obligations of Enron…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Underlying assets…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Early redemption triggers…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statement reporting…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Summary of Osprey’s Major Assets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5" name=""/>
          <p:cNvGraphicFramePr/>
          <p:nvPr/>
        </p:nvGraphicFramePr>
        <p:xfrm>
          <a:off x="1847880" y="1220760"/>
          <a:ext cx="8964720" cy="7180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847880" y="1220760"/>
                    <a:ext cx="8964720" cy="7180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Osprey Value Analysis - June 30, 2001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8" name=""/>
          <p:cNvGraphicFramePr/>
          <p:nvPr/>
        </p:nvGraphicFramePr>
        <p:xfrm>
          <a:off x="479520" y="826920"/>
          <a:ext cx="7962840" cy="3930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79520" y="826920"/>
                    <a:ext cx="7962840" cy="3930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0" name=""/>
          <p:cNvSpPr/>
          <p:nvPr/>
        </p:nvSpPr>
        <p:spPr>
          <a:xfrm>
            <a:off x="838080" y="5486400"/>
            <a:ext cx="5486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[Need to discuss accounting rule change]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LJM &amp; LJM2 Vehicles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were they?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Private equity funds created to facilitate off-balance sheet transactions designed to mitigate risk to Enron shareholders.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Why was Fastow the GP?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assets being hedged were very illiquid, hard to value assets. Fastow knew the assets and could move quickly.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Were other Enron employees involved?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Michael Kopper, MD, Enron Global Finance, Participated in LJM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 did Enron address the inherent conflict?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Governance mechanisms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Internal and external legal and accounting and Board review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Andy Fastow’s fiduciary responsibilities were to Enron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could ask for Fastow’s resignation from LJM at any time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Annual Audit and Compliance Committee review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obligation for Enron to transact with LJM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“Market” mechanisms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measures performance by business unit; powerful incentives to negotiate best 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LJM &amp; LJM2 Vehicles’ Status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Did # of transactions with LJM &amp; LJM2 with a value of $XXX million.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date, all have performed to the benefit of Enron shareholders, except one: Raptor.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Fastow asked to resign from LJM and did so in July 2001.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Kopper buys Fastow out of LJM; currently serves as LJM GP.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Kopper commences wind-down of LJM.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Agenda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 of Structured Capital Markets Financings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Impact on Enron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 Update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Outlook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we’re going to change at Enron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Q&amp;A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Raptor Summary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Terminated in Q3 rather than dilute shareholders by issuing 62 million shares of equity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Took $35 million earnings hit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Shareholders’ Equity of $1.2 billion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Raptor Summary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Purpose: To shield Enron shareholders from the volatility and market risk of non-core investments, i.e., New Power Company, Broadband.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swapped the risk of its investment portfolio for the risk of ENE stock.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 the time, ENE had risen XX% over past YY years and was trading $XX below consensus 12-month price targets.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Raptor would have achieved it’s purpose except in the scenario that both Enron stock and the hedged investment portfolio declined.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deal went against us, but there was nothing inherently wrong with it: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Most scrutinized deal we’ve ever done.  Reviewed by outside counsel, AA, internal accounting staff, Board of Directors and the COO.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Contrary to some people’s assumptions, perhaps, LJM was not betting against Enron.  LJM made a massively bullish bet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on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Enron.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Reviewed by Rating Agencies.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Terminated Raptor in Q3 rather than dilute shareholders by issuing 62 million shares to fund its obligations to the Raptor transaction.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 effect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$35 million earnings hit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$1.2 billion adjustment to shareholders’ equity [though one could argue that $8XX million of that adjustment was simply the reversal of the upward adjustment made [when] reflecting this same transaction.]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Yosemite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[Need to provide similar treatment to Osprey/Marlin]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 Potential Impact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[Insert “Pro Forma Effect to Equity” analysis]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Discuss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Worst case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Conservative case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Earnings impact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Accounting impact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 </a:t>
            </a: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total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potential impact of all Enron structured finance vehicles.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 Balance Sheet Transactions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Sound business purpose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Reviewed by internal and external legal counsel and auditors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Problem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value of the underlying assets declined.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Poor execution.  We waited for sale of assets that never happened and lost opportunity to issue equity.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Lack of transparency and complicated disclosure magnified the perceived potential liability and created perception of impropriety.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Worst case, net potential impact is manageable.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Business Update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Today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#1 market-maker in domestic power &amp; gas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Most flexible, reliable and valuable energy network [in North America]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Preeminent company in expanding retail energy sector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Diverse portfolio of international assets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Liquidity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0" name=""/>
          <p:cNvGraphicFramePr/>
          <p:nvPr/>
        </p:nvGraphicFramePr>
        <p:xfrm>
          <a:off x="449280" y="838080"/>
          <a:ext cx="8356680" cy="5170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49280" y="838080"/>
                    <a:ext cx="8356680" cy="5170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2" name=""/>
          <p:cNvSpPr/>
          <p:nvPr/>
        </p:nvSpPr>
        <p:spPr>
          <a:xfrm>
            <a:off x="609480" y="6032520"/>
            <a:ext cx="849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 1999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7818480" y="6032520"/>
            <a:ext cx="816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1883160" y="6040440"/>
            <a:ext cx="833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3030840" y="6040440"/>
            <a:ext cx="782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4190040" y="6045120"/>
            <a:ext cx="816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7" name=""/>
          <p:cNvGrpSpPr/>
          <p:nvPr/>
        </p:nvGrpSpPr>
        <p:grpSpPr>
          <a:xfrm>
            <a:off x="1353960" y="1657440"/>
            <a:ext cx="2449440" cy="2102040"/>
            <a:chOff x="1353960" y="1657440"/>
            <a:chExt cx="2449440" cy="2102040"/>
          </a:xfrm>
        </p:grpSpPr>
        <p:grpSp>
          <p:nvGrpSpPr>
            <p:cNvPr id="118" name=""/>
            <p:cNvGrpSpPr/>
            <p:nvPr/>
          </p:nvGrpSpPr>
          <p:grpSpPr>
            <a:xfrm>
              <a:off x="1353960" y="1657440"/>
              <a:ext cx="2449440" cy="2102040"/>
              <a:chOff x="1353960" y="1657440"/>
              <a:chExt cx="2449440" cy="2102040"/>
            </a:xfrm>
          </p:grpSpPr>
          <p:sp>
            <p:nvSpPr>
              <p:cNvPr id="119" name=""/>
              <p:cNvSpPr/>
              <p:nvPr/>
            </p:nvSpPr>
            <p:spPr>
              <a:xfrm>
                <a:off x="1365120" y="1949040"/>
                <a:ext cx="2438280" cy="1810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marL="177840" indent="-177840">
                  <a:lnSpc>
                    <a:spcPct val="100000"/>
                  </a:lnSpc>
                  <a:spcAft>
                    <a:spcPts val="1001"/>
                  </a:spcAft>
                  <a:buSzPct val="100000"/>
                  <a:buBlip>
                    <a:blip r:embed="rId3"/>
                  </a:buBlip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1,550,000 Transactions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marL="177840" indent="-177840">
                  <a:lnSpc>
                    <a:spcPct val="100000"/>
                  </a:lnSpc>
                  <a:spcAft>
                    <a:spcPts val="1001"/>
                  </a:spcAft>
                  <a:buSzPct val="100000"/>
                  <a:buBlip>
                    <a:blip r:embed="rId4"/>
                  </a:buBlip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$860 Billion Gross Value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marL="177840" indent="-177840">
                  <a:lnSpc>
                    <a:spcPct val="100000"/>
                  </a:lnSpc>
                  <a:spcAft>
                    <a:spcPts val="1001"/>
                  </a:spcAft>
                  <a:buSzPct val="100000"/>
                  <a:buBlip>
                    <a:blip r:embed="rId5"/>
                  </a:buBlip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&gt;1,800 Products Offered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" name=""/>
              <p:cNvSpPr/>
              <p:nvPr/>
            </p:nvSpPr>
            <p:spPr>
              <a:xfrm>
                <a:off x="1749240" y="1657440"/>
                <a:ext cx="1678680" cy="337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sng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Since Inception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" name=""/>
              <p:cNvSpPr/>
              <p:nvPr/>
            </p:nvSpPr>
            <p:spPr>
              <a:xfrm>
                <a:off x="1353960" y="1661760"/>
                <a:ext cx="2404440" cy="1429920"/>
              </a:xfrm>
              <a:prstGeom prst="rect">
                <a:avLst/>
              </a:prstGeom>
              <a:noFill/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22" name=""/>
            <p:cNvSpPr/>
            <p:nvPr/>
          </p:nvSpPr>
          <p:spPr>
            <a:xfrm>
              <a:off x="1760040" y="2863440"/>
              <a:ext cx="1964160" cy="48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1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677880" y="152280"/>
            <a:ext cx="8229600" cy="952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anchorCtr="1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EnronOnline</a:t>
            </a:r>
            <a:br>
              <a:rPr sz="36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Average Daily Transactions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5316840" y="6032520"/>
            <a:ext cx="824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6546960" y="6019920"/>
            <a:ext cx="858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5410080" y="3352680"/>
            <a:ext cx="274320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What can we say about volume over the past few weeks or days to show business is strong?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60948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Road to Recovery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/>
          </p:nvPr>
        </p:nvSpPr>
        <p:spPr>
          <a:xfrm>
            <a:off x="1599840" y="1142640"/>
            <a:ext cx="6791400" cy="2438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457200" indent="-457200">
              <a:lnSpc>
                <a:spcPct val="10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Terminated LJM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Named Jeff McMahon CFO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Drew down on bank revolver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Retired $X billion of Commercial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Secured $1.2 BN additional liquidity support from banks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5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Expanded disclosure and segment reporting in Q3 with a commitment to do more going forward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838440" y="857160"/>
            <a:ext cx="11707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Stage 1: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1600200" y="4067280"/>
            <a:ext cx="6791400" cy="24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457200" indent="-457200">
              <a:lnSpc>
                <a:spcPct val="105000"/>
              </a:lnSpc>
              <a:spcBef>
                <a:spcPts val="499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Design mid and long-term recapitalization plan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5000"/>
              </a:lnSpc>
              <a:spcBef>
                <a:spcPts val="49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Ratings agencies affirm investment grade rating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5000"/>
              </a:lnSpc>
              <a:spcBef>
                <a:spcPts val="499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Investor/lender meetings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5000"/>
              </a:lnSpc>
              <a:spcBef>
                <a:spcPts val="499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Raise equity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5000"/>
              </a:lnSpc>
              <a:spcBef>
                <a:spcPts val="499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 sales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838440" y="3657600"/>
            <a:ext cx="11707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Stage 2: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903240" y="809640"/>
            <a:ext cx="330120" cy="2657520"/>
          </a:xfrm>
          <a:custGeom>
            <a:avLst/>
            <a:gdLst>
              <a:gd name="textAreaLeft" fmla="*/ 96840 w 330120"/>
              <a:gd name="textAreaRight" fmla="*/ 330480 w 330120"/>
              <a:gd name="textAreaTop" fmla="*/ 110520 h 2657520"/>
              <a:gd name="textAreaBottom" fmla="*/ 2547000 h 265752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0800" y="0"/>
                  <a:pt x="0" y="900"/>
                  <a:pt x="0" y="1800"/>
                </a:cubicBezTo>
                <a:lnTo>
                  <a:pt x="0" y="19800"/>
                </a:lnTo>
                <a:cubicBezTo>
                  <a:pt x="0" y="20700"/>
                  <a:pt x="10800" y="21600"/>
                  <a:pt x="21600" y="21600"/>
                </a:cubicBezTo>
              </a:path>
            </a:pathLst>
          </a:cu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 rot="16200000">
            <a:off x="-359640" y="1907280"/>
            <a:ext cx="2094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Financing Enron’s Growth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 one of the fastest-growing companies of the past 10 years, Enron consumed a significant amount of capital to fund its growth.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Two different types of businesses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Asset-driven: Capital Intensive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Trading: Credit ratings sensitive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 to finance the growth?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ensure access to the lowest-cost capital across economic and market cycles, Enron has cultivated both the bank and capital markets.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Capacity in the bank market is constrained.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Questions TBA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Will there be other writedowns?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EPS outlook?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Lessons Learned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609480" indent="-6094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Focus on our core business.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Prove concepts work before committing significant capital.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Creativity and simplicity are not mutually exclusive.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Transparency is good.  More transparency is better.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need to balance a risk-taking culture with greater business discipline.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Structured Capital Markets Transactions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Accordingly, Enron has turned to off- balance sheet transactions, a commonly used method of sourcing  credit from the capital markets.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Structured Financings Overview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Contingent Equity Deals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Marlin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Osprey/Whitewing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LJM Transactions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Yosemite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proprietary vehicles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</a:t>
            </a:r>
            <a:r>
              <a:rPr b="0" lang="en-US" sz="24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rd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parties involved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 do they work?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Conceptually the same as any asset-backed transaction, except the assets were larger and less liquid.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Standard risk management vehicle common to major corporations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[Insert basic, conceptual, three-box diagram]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Marlin Transaction Overview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09480" y="1782720"/>
            <a:ext cx="7925040" cy="454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2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acquired 100% of Wessex Water Plc (“Wessex”) in October 1998 for $2.4 billion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December 1998, Enron executed the original Marlin transaction to: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Fund the Wessex acquisition on a non-dilutive off-credit basis to 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Deconsolidate a non-core business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Allowed Azurix flexibility to operate and grow its business without being encumbered by Enron return requirements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Deferred issuance of equity at a time when Enron viewed its equity as undervalued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>
              <a:lnSpc>
                <a:spcPct val="120000"/>
              </a:lnSpc>
              <a:spcBef>
                <a:spcPts val="224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Refinancing in July 2001 allowed Enron  to continue to achieve deconsolidation of Azurix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Marlin structure fully disclosed in Azurix IPO Prospectus.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Marlin Structure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738440" y="194328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693800" y="212400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952720" y="2112840"/>
            <a:ext cx="1071720" cy="43200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256200" y="2168640"/>
            <a:ext cx="3942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3304080" y="2328840"/>
            <a:ext cx="3168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Trust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890800" y="3591000"/>
            <a:ext cx="1071720" cy="431640"/>
          </a:xfrm>
          <a:prstGeom prst="rect">
            <a:avLst/>
          </a:prstGeom>
          <a:solidFill>
            <a:srgbClr val="00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194280" y="3645000"/>
            <a:ext cx="4644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Atlantic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074040" y="3807000"/>
            <a:ext cx="7034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Water Trust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890800" y="4362480"/>
            <a:ext cx="1071720" cy="431640"/>
          </a:xfrm>
          <a:prstGeom prst="rect">
            <a:avLst/>
          </a:prstGeom>
          <a:solidFill>
            <a:srgbClr val="00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232080" y="4497480"/>
            <a:ext cx="3873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Azurix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890800" y="5130720"/>
            <a:ext cx="1071720" cy="432000"/>
          </a:xfrm>
          <a:prstGeom prst="rect">
            <a:avLst/>
          </a:prstGeom>
          <a:solidFill>
            <a:srgbClr val="00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3231000" y="5237280"/>
            <a:ext cx="4719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Wessex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797360" y="2833560"/>
            <a:ext cx="1160640" cy="430200"/>
          </a:xfrm>
          <a:prstGeom prst="rect">
            <a:avLst/>
          </a:prstGeom>
          <a:solidFill>
            <a:srgbClr val="00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5208120" y="2886120"/>
            <a:ext cx="3373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Marlin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059080" y="3046320"/>
            <a:ext cx="6357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Water Trust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181160" y="2833560"/>
            <a:ext cx="1103400" cy="430200"/>
          </a:xfrm>
          <a:prstGeom prst="rect">
            <a:avLst/>
          </a:prstGeom>
          <a:solidFill>
            <a:srgbClr val="00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462680" y="2967120"/>
            <a:ext cx="4575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 flipV="1">
            <a:off x="3427560" y="4828680"/>
            <a:ext cx="2880" cy="266760"/>
          </a:xfrm>
          <a:prstGeom prst="line">
            <a:avLst/>
          </a:prstGeom>
          <a:ln w="22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flipV="1">
            <a:off x="3427560" y="4056120"/>
            <a:ext cx="2880" cy="272880"/>
          </a:xfrm>
          <a:prstGeom prst="line">
            <a:avLst/>
          </a:prstGeom>
          <a:ln w="22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916280" y="3297240"/>
            <a:ext cx="934920" cy="511200"/>
          </a:xfrm>
          <a:prstGeom prst="line">
            <a:avLst/>
          </a:prstGeom>
          <a:ln w="22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 flipH="1">
            <a:off x="4001760" y="3297240"/>
            <a:ext cx="1181160" cy="511200"/>
          </a:xfrm>
          <a:prstGeom prst="line">
            <a:avLst/>
          </a:prstGeom>
          <a:ln w="22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V="1">
            <a:off x="1731960" y="2381400"/>
            <a:ext cx="1050840" cy="419040"/>
          </a:xfrm>
          <a:prstGeom prst="line">
            <a:avLst/>
          </a:prstGeom>
          <a:ln w="22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2733840" y="2320920"/>
            <a:ext cx="179280" cy="130320"/>
          </a:xfrm>
          <a:custGeom>
            <a:avLst/>
            <a:gdLst/>
            <a:ahLst/>
            <a:rect l="l" t="t" r="r" b="b"/>
            <a:pathLst>
              <a:path w="94" h="78">
                <a:moveTo>
                  <a:pt x="0" y="0"/>
                </a:moveTo>
                <a:lnTo>
                  <a:pt x="94" y="4"/>
                </a:lnTo>
                <a:lnTo>
                  <a:pt x="34" y="7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064040" y="2327400"/>
            <a:ext cx="1119240" cy="473040"/>
          </a:xfrm>
          <a:prstGeom prst="line">
            <a:avLst/>
          </a:prstGeom>
          <a:ln w="22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862680" y="2212920"/>
            <a:ext cx="1162080" cy="43344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7062840" y="2268360"/>
            <a:ext cx="7599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Marlin Notes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7302600" y="2428920"/>
            <a:ext cx="2822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$915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 flipV="1">
            <a:off x="5986440" y="2428920"/>
            <a:ext cx="839880" cy="379440"/>
          </a:xfrm>
          <a:prstGeom prst="line">
            <a:avLst/>
          </a:prstGeom>
          <a:ln w="22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1192320" y="2217600"/>
            <a:ext cx="1190520" cy="30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Convertible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Preferred Stock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4564080" y="2190600"/>
            <a:ext cx="7178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Remarketing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563000" y="2327400"/>
            <a:ext cx="6195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326840" y="3360600"/>
            <a:ext cx="2538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883560" y="3535200"/>
            <a:ext cx="1160280" cy="432000"/>
          </a:xfrm>
          <a:prstGeom prst="rect">
            <a:avLst/>
          </a:prstGeom>
          <a:solidFill>
            <a:srgbClr val="00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967080" y="3610080"/>
            <a:ext cx="9918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Marlin Certificates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7335360" y="3747960"/>
            <a:ext cx="2548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$125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5986440" y="3289320"/>
            <a:ext cx="858960" cy="463680"/>
          </a:xfrm>
          <a:prstGeom prst="line">
            <a:avLst/>
          </a:prstGeom>
          <a:ln w="22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418840" y="3333600"/>
            <a:ext cx="2538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1433520" y="3936960"/>
            <a:ext cx="9558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33% Common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646440" y="4103640"/>
            <a:ext cx="8020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67% Common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610440" y="4878360"/>
            <a:ext cx="3243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1508040" y="3284640"/>
            <a:ext cx="1371600" cy="1251000"/>
          </a:xfrm>
          <a:prstGeom prst="line">
            <a:avLst/>
          </a:prstGeom>
          <a:ln w="22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452840" y="3633840"/>
            <a:ext cx="10065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Preferred Return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Marlin Data Sheet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(Source: IR)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Purpose of vehicle…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Capital Structure…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 of repayment of debt obligations…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Contingent equity obligations of Enron…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Underlying assets…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Early redemption triggers…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statement reporting…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2001-10-31T00:10:52Z</dcterms:created>
  <dc:creator>Josh Pekarsky</dc:creator>
  <dc:description/>
  <dc:language>en-US</dc:language>
  <cp:lastModifiedBy>Josh Pekarsky</cp:lastModifiedBy>
  <dcterms:modified xsi:type="dcterms:W3CDTF">2001-10-31T23:10:33Z</dcterms:modified>
  <cp:revision>18</cp:revision>
  <dc:subject/>
  <dc:title>ENRON Investor Update</dc:title>
</cp:coreProperties>
</file>