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embeddings/oleObject3.bin" ContentType="application/vnd.openxmlformats-officedocument.oleObject"/>
  <Override PartName="/ppt/media/image29.jpeg" ContentType="image/jpeg"/>
  <Override PartName="/ppt/media/image27.jpeg" ContentType="image/jpeg"/>
  <Override PartName="/ppt/media/image26.jpeg" ContentType="image/jpeg"/>
  <Override PartName="/ppt/media/image6.wmf" ContentType="image/x-wmf"/>
  <Override PartName="/ppt/media/image25.jpeg" ContentType="image/jpeg"/>
  <Override PartName="/ppt/media/image23.wmf" ContentType="image/x-wmf"/>
  <Override PartName="/ppt/media/image22.png" ContentType="image/png"/>
  <Override PartName="/ppt/media/image28.jpeg" ContentType="image/jpeg"/>
  <Override PartName="/ppt/media/image17.wmf" ContentType="image/x-wmf"/>
  <Override PartName="/ppt/media/image8.wmf" ContentType="image/x-wmf"/>
  <Override PartName="/ppt/media/image9.wmf" ContentType="image/x-wmf"/>
  <Override PartName="/ppt/media/image20.wmf" ContentType="image/x-wmf"/>
  <Override PartName="/ppt/media/image13.wmf" ContentType="image/x-wmf"/>
  <Override PartName="/ppt/media/image30.wmf" ContentType="image/x-wmf"/>
  <Override PartName="/ppt/media/image31.jpeg" ContentType="image/jpeg"/>
  <Override PartName="/ppt/media/image32.wmf" ContentType="image/x-wmf"/>
  <Override PartName="/ppt/media/image35.jpeg" ContentType="image/jpeg"/>
  <Override PartName="/ppt/media/image12.png" ContentType="image/png"/>
  <Override PartName="/ppt/media/image33.jpeg" ContentType="image/jpeg"/>
  <Override PartName="/ppt/media/image4.wmf" ContentType="image/x-wmf"/>
  <Override PartName="/ppt/media/image36.wmf" ContentType="image/x-wmf"/>
  <Override PartName="/ppt/media/image7.wmf" ContentType="image/x-wmf"/>
  <Override PartName="/ppt/media/image16.wmf" ContentType="image/x-wmf"/>
  <Override PartName="/ppt/media/image11.png" ContentType="image/png"/>
  <Override PartName="/ppt/media/image10.wmf" ContentType="image/x-wmf"/>
  <Override PartName="/ppt/media/image1.wmf" ContentType="image/x-wmf"/>
  <Override PartName="/ppt/media/image15.wmf" ContentType="image/x-wmf"/>
  <Override PartName="/ppt/media/image5.wmf" ContentType="image/x-wmf"/>
  <Override PartName="/ppt/media/image14.wmf" ContentType="image/x-wmf"/>
  <Override PartName="/ppt/media/image18.wmf" ContentType="image/x-wmf"/>
  <Override PartName="/ppt/media/image24.jpeg" ContentType="image/jpeg"/>
  <Override PartName="/ppt/media/image3.wmf" ContentType="image/x-wmf"/>
  <Override PartName="/ppt/media/image34.jpeg" ContentType="image/jpeg"/>
  <Override PartName="/ppt/media/image2.wmf" ContentType="image/x-wmf"/>
  <Override PartName="/ppt/media/image19.wmf" ContentType="image/x-wmf"/>
  <Override PartName="/ppt/media/image21.png" ContentType="image/png"/>
  <Override PartName="/ppt/slides/_rels/slide27.xml.rels" ContentType="application/vnd.openxmlformats-package.relationships+xml"/>
  <Override PartName="/ppt/slides/_rels/slide18.xml.rels" ContentType="application/vnd.openxmlformats-package.relationships+xml"/>
  <Override PartName="/ppt/slides/_rels/slide11.xml.rels" ContentType="application/vnd.openxmlformats-package.relationships+xml"/>
  <Override PartName="/ppt/slides/_rels/slide28.xml.rels" ContentType="application/vnd.openxmlformats-package.relationships+xml"/>
  <Override PartName="/ppt/slides/_rels/slide30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29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15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slide29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19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24.xml" ContentType="application/vnd.openxmlformats-officedocument.presentationml.slide+xml"/>
  <Override PartName="/ppt/slides/slide5.xml" ContentType="application/vnd.openxmlformats-officedocument.presentationml.slide+xml"/>
  <Override PartName="/ppt/slides/slide13.xml" ContentType="application/vnd.openxmlformats-officedocument.presentationml.slide+xml"/>
  <Override PartName="/ppt/slides/slide25.xml" ContentType="application/vnd.openxmlformats-officedocument.presentationml.slide+xml"/>
  <Override PartName="/ppt/slides/slide30.xml" ContentType="application/vnd.openxmlformats-officedocument.presentationml.slide+xml"/>
  <Override PartName="/ppt/slides/slide28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Slides/notesSlide30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_rels/notesSlide30.xml.rels" ContentType="application/vnd.openxmlformats-package.relationships+xml"/>
  <Override PartName="/ppt/notesSlides/_rels/notesSlide17.xml.rels" ContentType="application/vnd.openxmlformats-package.relationships+xml"/>
  <Override PartName="/ppt/notesSlides/_rels/notesSlide14.xml.rels" ContentType="application/vnd.openxmlformats-package.relationships+xml"/>
  <Override PartName="/ppt/notesSlides/_rels/notesSlide7.xml.rels" ContentType="application/vnd.openxmlformats-package.relationships+xml"/>
  <Override PartName="/ppt/notesSlides/_rels/notesSlide13.xml.rels" ContentType="application/vnd.openxmlformats-package.relationships+xml"/>
  <Override PartName="/ppt/notesSlides/_rels/notesSlide12.xml.rels" ContentType="application/vnd.openxmlformats-package.relationships+xml"/>
  <Override PartName="/ppt/notesSlides/_rels/notesSlide5.xml.rels" ContentType="application/vnd.openxmlformats-package.relationships+xml"/>
  <Override PartName="/ppt/notesSlides/_rels/notesSlide23.xml.rels" ContentType="application/vnd.openxmlformats-package.relationships+xml"/>
  <Override PartName="/ppt/notesSlides/_rels/notesSlide11.xml.rels" ContentType="application/vnd.openxmlformats-package.relationships+xml"/>
  <Override PartName="/ppt/notesSlides/_rels/notesSlide9.xml.rels" ContentType="application/vnd.openxmlformats-package.relationships+xml"/>
  <Override PartName="/ppt/notesSlides/_rels/notesSlide10.xml.rels" ContentType="application/vnd.openxmlformats-package.relationships+xml"/>
  <Override PartName="/ppt/notesSlides/_rels/notesSlide8.xml.rels" ContentType="application/vnd.openxmlformats-package.relationships+xml"/>
  <Override PartName="/ppt/notesSlides/_rels/notesSlide1.xml.rels" ContentType="application/vnd.openxmlformats-package.relationships+xml"/>
  <Override PartName="/ppt/notesSlides/notesSlide1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</p:sldIdLst>
  <p:sldSz cx="9144000" cy="6858000"/>
  <p:notesSz cx="6858000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0" y="0"/>
            <a:ext cx="6858000" cy="9295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1"/>
          <p:cNvSpPr>
            <a:spLocks noGrp="1"/>
          </p:cNvSpPr>
          <p:nvPr>
            <p:ph type="hdr"/>
          </p:nvPr>
        </p:nvSpPr>
        <p:spPr>
          <a:xfrm>
            <a:off x="14040" y="201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indent="0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dt" idx="1"/>
          </p:nvPr>
        </p:nvSpPr>
        <p:spPr>
          <a:xfrm>
            <a:off x="3876480" y="201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lstStyle>
            <a:lvl1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sldImg"/>
          </p:nvPr>
        </p:nvSpPr>
        <p:spPr>
          <a:xfrm>
            <a:off x="1135080" y="716040"/>
            <a:ext cx="4619520" cy="346536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move the slide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body"/>
          </p:nvPr>
        </p:nvSpPr>
        <p:spPr>
          <a:xfrm>
            <a:off x="900000" y="4411440"/>
            <a:ext cx="5058000" cy="41749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5360" bIns="4536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ftr" idx="2"/>
          </p:nvPr>
        </p:nvSpPr>
        <p:spPr>
          <a:xfrm>
            <a:off x="14040" y="88149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lstStyle>
            <a:lvl1pPr indent="0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6"/>
          <p:cNvSpPr>
            <a:spLocks noGrp="1"/>
          </p:cNvSpPr>
          <p:nvPr>
            <p:ph type="sldNum" idx="3"/>
          </p:nvPr>
        </p:nvSpPr>
        <p:spPr>
          <a:xfrm>
            <a:off x="3876480" y="88149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lstStyle>
            <a:lvl1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30634720-066E-4B54-8DC3-03FBBBC6EFED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_rels/notesSlide13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
</Relationships>
</file>

<file path=ppt/notesSlides/_rels/notesSlide14.xml.rels><?xml version="1.0" encoding="UTF-8"?>
<Relationships xmlns="http://schemas.openxmlformats.org/package/2006/relationships"><Relationship Id="rId1" Type="http://schemas.openxmlformats.org/officeDocument/2006/relationships/slide" Target="../slides/slide14.xml"/><Relationship Id="rId2" Type="http://schemas.openxmlformats.org/officeDocument/2006/relationships/notesMaster" Target="../notesMasters/notesMaster1.xml"/>
</Relationships>
</file>

<file path=ppt/notesSlides/_rels/notesSlide17.xml.rels><?xml version="1.0" encoding="UTF-8"?>
<Relationships xmlns="http://schemas.openxmlformats.org/package/2006/relationships"><Relationship Id="rId1" Type="http://schemas.openxmlformats.org/officeDocument/2006/relationships/slide" Target="../slides/slide17.xml"/><Relationship Id="rId2" Type="http://schemas.openxmlformats.org/officeDocument/2006/relationships/notesMaster" Target="../notesMasters/notesMaster1.xml"/>
</Relationships>
</file>

<file path=ppt/notesSlides/_rels/notesSlide23.xml.rels><?xml version="1.0" encoding="UTF-8"?>
<Relationships xmlns="http://schemas.openxmlformats.org/package/2006/relationships"><Relationship Id="rId1" Type="http://schemas.openxmlformats.org/officeDocument/2006/relationships/slide" Target="../slides/slide23.xml"/><Relationship Id="rId2" Type="http://schemas.openxmlformats.org/officeDocument/2006/relationships/notesMaster" Target="../notesMasters/notesMaster1.xml"/>
</Relationships>
</file>

<file path=ppt/notesSlides/_rels/notesSlide30.xml.rels><?xml version="1.0" encoding="UTF-8"?>
<Relationships xmlns="http://schemas.openxmlformats.org/package/2006/relationships"><Relationship Id="rId1" Type="http://schemas.openxmlformats.org/officeDocument/2006/relationships/slide" Target="../slides/slide30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"/>
          <p:cNvSpPr txBox="1"/>
          <p:nvPr/>
        </p:nvSpPr>
        <p:spPr>
          <a:xfrm>
            <a:off x="3876480" y="88149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0F2CF1E4-2307-4746-8C4F-3010F47E3E2D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4" name=""/>
          <p:cNvSpPr txBox="1"/>
          <p:nvPr/>
        </p:nvSpPr>
        <p:spPr>
          <a:xfrm>
            <a:off x="14040" y="88149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5" name=""/>
          <p:cNvSpPr txBox="1"/>
          <p:nvPr/>
        </p:nvSpPr>
        <p:spPr>
          <a:xfrm>
            <a:off x="14040" y="201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6" name=""/>
          <p:cNvSpPr txBox="1"/>
          <p:nvPr/>
        </p:nvSpPr>
        <p:spPr>
          <a:xfrm>
            <a:off x="3876480" y="201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7" name=""/>
          <p:cNvSpPr/>
          <p:nvPr/>
        </p:nvSpPr>
        <p:spPr>
          <a:xfrm>
            <a:off x="3889440" y="-3240"/>
            <a:ext cx="296856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8" name=""/>
          <p:cNvSpPr/>
          <p:nvPr/>
        </p:nvSpPr>
        <p:spPr>
          <a:xfrm>
            <a:off x="3889440" y="8834400"/>
            <a:ext cx="2968560" cy="4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25560"/>
                <a:tab algn="l" pos="1851120"/>
                <a:tab algn="l" pos="2776680"/>
                <a:tab algn="l" pos="3701880"/>
                <a:tab algn="l" pos="4627440"/>
                <a:tab algn="l" pos="5553000"/>
                <a:tab algn="l" pos="6478560"/>
                <a:tab algn="l" pos="7404120"/>
                <a:tab algn="l" pos="8329680"/>
                <a:tab algn="l" pos="9255240"/>
                <a:tab algn="l" pos="101808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9" name=""/>
          <p:cNvSpPr/>
          <p:nvPr/>
        </p:nvSpPr>
        <p:spPr>
          <a:xfrm>
            <a:off x="-1440" y="8834400"/>
            <a:ext cx="2966760" cy="4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0" name=""/>
          <p:cNvSpPr/>
          <p:nvPr/>
        </p:nvSpPr>
        <p:spPr>
          <a:xfrm>
            <a:off x="-1440" y="-3240"/>
            <a:ext cx="296676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1" name=""/>
          <p:cNvSpPr/>
          <p:nvPr/>
        </p:nvSpPr>
        <p:spPr>
          <a:xfrm>
            <a:off x="3889440" y="-3240"/>
            <a:ext cx="2968560" cy="46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2" name=""/>
          <p:cNvSpPr/>
          <p:nvPr/>
        </p:nvSpPr>
        <p:spPr>
          <a:xfrm>
            <a:off x="-1440" y="8834400"/>
            <a:ext cx="2966760" cy="4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3" name=""/>
          <p:cNvSpPr/>
          <p:nvPr/>
        </p:nvSpPr>
        <p:spPr>
          <a:xfrm>
            <a:off x="-1440" y="-3240"/>
            <a:ext cx="2966760" cy="46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4" name="PlaceHolder 1"/>
          <p:cNvSpPr>
            <a:spLocks noGrp="1"/>
          </p:cNvSpPr>
          <p:nvPr>
            <p:ph type="sldImg"/>
          </p:nvPr>
        </p:nvSpPr>
        <p:spPr>
          <a:xfrm>
            <a:off x="1116000" y="700200"/>
            <a:ext cx="4633920" cy="3475080"/>
          </a:xfrm>
          <a:prstGeom prst="rect">
            <a:avLst/>
          </a:prstGeom>
          <a:ln w="0">
            <a:noFill/>
          </a:ln>
        </p:spPr>
      </p:sp>
      <p:sp>
        <p:nvSpPr>
          <p:cNvPr id="345" name="PlaceHolder 2"/>
          <p:cNvSpPr>
            <a:spLocks noGrp="1"/>
          </p:cNvSpPr>
          <p:nvPr>
            <p:ph type="body"/>
          </p:nvPr>
        </p:nvSpPr>
        <p:spPr>
          <a:xfrm>
            <a:off x="907920" y="4406760"/>
            <a:ext cx="5037120" cy="4189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"/>
          <p:cNvSpPr txBox="1"/>
          <p:nvPr/>
        </p:nvSpPr>
        <p:spPr>
          <a:xfrm>
            <a:off x="3876480" y="88149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9796F464-B0E4-4294-AF8F-8DA83EBE4C52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1" name=""/>
          <p:cNvSpPr txBox="1"/>
          <p:nvPr/>
        </p:nvSpPr>
        <p:spPr>
          <a:xfrm>
            <a:off x="14040" y="88149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2" name=""/>
          <p:cNvSpPr txBox="1"/>
          <p:nvPr/>
        </p:nvSpPr>
        <p:spPr>
          <a:xfrm>
            <a:off x="14040" y="201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3" name=""/>
          <p:cNvSpPr txBox="1"/>
          <p:nvPr/>
        </p:nvSpPr>
        <p:spPr>
          <a:xfrm>
            <a:off x="3876480" y="201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4" name="PlaceHolder 1"/>
          <p:cNvSpPr>
            <a:spLocks noGrp="1"/>
          </p:cNvSpPr>
          <p:nvPr>
            <p:ph type="sldImg"/>
          </p:nvPr>
        </p:nvSpPr>
        <p:spPr>
          <a:xfrm>
            <a:off x="1106640" y="698400"/>
            <a:ext cx="4646520" cy="3484800"/>
          </a:xfrm>
          <a:prstGeom prst="rect">
            <a:avLst/>
          </a:prstGeom>
          <a:ln w="0">
            <a:noFill/>
          </a:ln>
        </p:spPr>
      </p:sp>
      <p:sp>
        <p:nvSpPr>
          <p:cNvPr id="375" name="PlaceHolder 2"/>
          <p:cNvSpPr>
            <a:spLocks noGrp="1"/>
          </p:cNvSpPr>
          <p:nvPr>
            <p:ph type="body"/>
          </p:nvPr>
        </p:nvSpPr>
        <p:spPr>
          <a:xfrm>
            <a:off x="914400" y="4416120"/>
            <a:ext cx="5029200" cy="4181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"/>
          <p:cNvSpPr txBox="1"/>
          <p:nvPr/>
        </p:nvSpPr>
        <p:spPr>
          <a:xfrm>
            <a:off x="3876480" y="88149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55DF2C76-A08C-4EFA-943C-93D7AA4B97E8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7" name=""/>
          <p:cNvSpPr txBox="1"/>
          <p:nvPr/>
        </p:nvSpPr>
        <p:spPr>
          <a:xfrm>
            <a:off x="14040" y="88149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8" name=""/>
          <p:cNvSpPr txBox="1"/>
          <p:nvPr/>
        </p:nvSpPr>
        <p:spPr>
          <a:xfrm>
            <a:off x="14040" y="201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9" name=""/>
          <p:cNvSpPr txBox="1"/>
          <p:nvPr/>
        </p:nvSpPr>
        <p:spPr>
          <a:xfrm>
            <a:off x="3876480" y="201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0" name="PlaceHolder 1"/>
          <p:cNvSpPr>
            <a:spLocks noGrp="1"/>
          </p:cNvSpPr>
          <p:nvPr>
            <p:ph type="sldImg"/>
          </p:nvPr>
        </p:nvSpPr>
        <p:spPr>
          <a:xfrm>
            <a:off x="1106640" y="698400"/>
            <a:ext cx="4646520" cy="3484800"/>
          </a:xfrm>
          <a:prstGeom prst="rect">
            <a:avLst/>
          </a:prstGeom>
          <a:ln w="0">
            <a:noFill/>
          </a:ln>
        </p:spPr>
      </p:sp>
      <p:sp>
        <p:nvSpPr>
          <p:cNvPr id="381" name="PlaceHolder 2"/>
          <p:cNvSpPr>
            <a:spLocks noGrp="1"/>
          </p:cNvSpPr>
          <p:nvPr>
            <p:ph type="body"/>
          </p:nvPr>
        </p:nvSpPr>
        <p:spPr>
          <a:xfrm>
            <a:off x="914400" y="4416120"/>
            <a:ext cx="5029200" cy="4181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"/>
          <p:cNvSpPr txBox="1"/>
          <p:nvPr/>
        </p:nvSpPr>
        <p:spPr>
          <a:xfrm>
            <a:off x="3876480" y="88149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9428C3C1-BD0A-4A11-B7E0-083E2B66EB66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3" name=""/>
          <p:cNvSpPr txBox="1"/>
          <p:nvPr/>
        </p:nvSpPr>
        <p:spPr>
          <a:xfrm>
            <a:off x="14040" y="88149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4" name=""/>
          <p:cNvSpPr txBox="1"/>
          <p:nvPr/>
        </p:nvSpPr>
        <p:spPr>
          <a:xfrm>
            <a:off x="14040" y="201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5" name=""/>
          <p:cNvSpPr txBox="1"/>
          <p:nvPr/>
        </p:nvSpPr>
        <p:spPr>
          <a:xfrm>
            <a:off x="3876480" y="201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6" name="PlaceHolder 1"/>
          <p:cNvSpPr>
            <a:spLocks noGrp="1"/>
          </p:cNvSpPr>
          <p:nvPr>
            <p:ph type="sldImg"/>
          </p:nvPr>
        </p:nvSpPr>
        <p:spPr>
          <a:xfrm>
            <a:off x="1106640" y="698400"/>
            <a:ext cx="4646520" cy="3484800"/>
          </a:xfrm>
          <a:prstGeom prst="rect">
            <a:avLst/>
          </a:prstGeom>
          <a:ln w="0">
            <a:noFill/>
          </a:ln>
        </p:spPr>
      </p:sp>
      <p:sp>
        <p:nvSpPr>
          <p:cNvPr id="387" name="PlaceHolder 2"/>
          <p:cNvSpPr>
            <a:spLocks noGrp="1"/>
          </p:cNvSpPr>
          <p:nvPr>
            <p:ph type="body"/>
          </p:nvPr>
        </p:nvSpPr>
        <p:spPr>
          <a:xfrm>
            <a:off x="914400" y="4416120"/>
            <a:ext cx="5029200" cy="4181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"/>
          <p:cNvSpPr txBox="1"/>
          <p:nvPr/>
        </p:nvSpPr>
        <p:spPr>
          <a:xfrm>
            <a:off x="3876480" y="88149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F42C1A02-E974-4C46-B1F8-FAE800B29F99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9" name=""/>
          <p:cNvSpPr txBox="1"/>
          <p:nvPr/>
        </p:nvSpPr>
        <p:spPr>
          <a:xfrm>
            <a:off x="14040" y="88149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0" name=""/>
          <p:cNvSpPr txBox="1"/>
          <p:nvPr/>
        </p:nvSpPr>
        <p:spPr>
          <a:xfrm>
            <a:off x="14040" y="201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1" name=""/>
          <p:cNvSpPr txBox="1"/>
          <p:nvPr/>
        </p:nvSpPr>
        <p:spPr>
          <a:xfrm>
            <a:off x="3876480" y="201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2" name="PlaceHolder 1"/>
          <p:cNvSpPr>
            <a:spLocks noGrp="1"/>
          </p:cNvSpPr>
          <p:nvPr>
            <p:ph type="sldImg"/>
          </p:nvPr>
        </p:nvSpPr>
        <p:spPr>
          <a:xfrm>
            <a:off x="1106640" y="698400"/>
            <a:ext cx="4646520" cy="3484800"/>
          </a:xfrm>
          <a:prstGeom prst="rect">
            <a:avLst/>
          </a:prstGeom>
          <a:ln w="0">
            <a:noFill/>
          </a:ln>
        </p:spPr>
      </p:sp>
      <p:sp>
        <p:nvSpPr>
          <p:cNvPr id="393" name="PlaceHolder 2"/>
          <p:cNvSpPr>
            <a:spLocks noGrp="1"/>
          </p:cNvSpPr>
          <p:nvPr>
            <p:ph type="body"/>
          </p:nvPr>
        </p:nvSpPr>
        <p:spPr>
          <a:xfrm>
            <a:off x="914400" y="4416120"/>
            <a:ext cx="5029200" cy="4181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"/>
          <p:cNvSpPr txBox="1"/>
          <p:nvPr/>
        </p:nvSpPr>
        <p:spPr>
          <a:xfrm>
            <a:off x="3876480" y="88149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DE727B9C-3B0A-4666-98D8-8FEDCF0FCFA0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5" name=""/>
          <p:cNvSpPr txBox="1"/>
          <p:nvPr/>
        </p:nvSpPr>
        <p:spPr>
          <a:xfrm>
            <a:off x="14040" y="88149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6" name=""/>
          <p:cNvSpPr txBox="1"/>
          <p:nvPr/>
        </p:nvSpPr>
        <p:spPr>
          <a:xfrm>
            <a:off x="14040" y="201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7" name=""/>
          <p:cNvSpPr txBox="1"/>
          <p:nvPr/>
        </p:nvSpPr>
        <p:spPr>
          <a:xfrm>
            <a:off x="3876480" y="201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8" name="PlaceHolder 1"/>
          <p:cNvSpPr>
            <a:spLocks noGrp="1"/>
          </p:cNvSpPr>
          <p:nvPr>
            <p:ph type="sldImg"/>
          </p:nvPr>
        </p:nvSpPr>
        <p:spPr>
          <a:xfrm>
            <a:off x="1106640" y="698400"/>
            <a:ext cx="4646520" cy="3484800"/>
          </a:xfrm>
          <a:prstGeom prst="rect">
            <a:avLst/>
          </a:prstGeom>
          <a:ln w="0">
            <a:noFill/>
          </a:ln>
        </p:spPr>
      </p:sp>
      <p:sp>
        <p:nvSpPr>
          <p:cNvPr id="399" name="PlaceHolder 2"/>
          <p:cNvSpPr>
            <a:spLocks noGrp="1"/>
          </p:cNvSpPr>
          <p:nvPr>
            <p:ph type="body"/>
          </p:nvPr>
        </p:nvSpPr>
        <p:spPr>
          <a:xfrm>
            <a:off x="914400" y="4416120"/>
            <a:ext cx="5029200" cy="4181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"/>
          <p:cNvSpPr txBox="1"/>
          <p:nvPr/>
        </p:nvSpPr>
        <p:spPr>
          <a:xfrm>
            <a:off x="3876480" y="88149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22674A33-65AE-4A5A-A682-32F67657D599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1" name=""/>
          <p:cNvSpPr txBox="1"/>
          <p:nvPr/>
        </p:nvSpPr>
        <p:spPr>
          <a:xfrm>
            <a:off x="14040" y="88149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2" name=""/>
          <p:cNvSpPr txBox="1"/>
          <p:nvPr/>
        </p:nvSpPr>
        <p:spPr>
          <a:xfrm>
            <a:off x="14040" y="201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3" name=""/>
          <p:cNvSpPr txBox="1"/>
          <p:nvPr/>
        </p:nvSpPr>
        <p:spPr>
          <a:xfrm>
            <a:off x="3876480" y="201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4" name="PlaceHolder 1"/>
          <p:cNvSpPr>
            <a:spLocks noGrp="1"/>
          </p:cNvSpPr>
          <p:nvPr>
            <p:ph type="sldImg"/>
          </p:nvPr>
        </p:nvSpPr>
        <p:spPr>
          <a:xfrm>
            <a:off x="1139760" y="695160"/>
            <a:ext cx="4653000" cy="3489480"/>
          </a:xfrm>
          <a:prstGeom prst="rect">
            <a:avLst/>
          </a:prstGeom>
          <a:ln w="0">
            <a:noFill/>
          </a:ln>
        </p:spPr>
      </p:sp>
      <p:sp>
        <p:nvSpPr>
          <p:cNvPr id="405" name="PlaceHolder 2"/>
          <p:cNvSpPr>
            <a:spLocks noGrp="1"/>
          </p:cNvSpPr>
          <p:nvPr>
            <p:ph type="body"/>
          </p:nvPr>
        </p:nvSpPr>
        <p:spPr>
          <a:xfrm>
            <a:off x="917640" y="4416480"/>
            <a:ext cx="5022720" cy="4184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"/>
          <p:cNvSpPr txBox="1"/>
          <p:nvPr/>
        </p:nvSpPr>
        <p:spPr>
          <a:xfrm>
            <a:off x="3876480" y="88149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2F83041D-823B-4760-A1DB-32189543DB73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7" name=""/>
          <p:cNvSpPr txBox="1"/>
          <p:nvPr/>
        </p:nvSpPr>
        <p:spPr>
          <a:xfrm>
            <a:off x="14040" y="88149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8" name=""/>
          <p:cNvSpPr txBox="1"/>
          <p:nvPr/>
        </p:nvSpPr>
        <p:spPr>
          <a:xfrm>
            <a:off x="14040" y="201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9" name=""/>
          <p:cNvSpPr txBox="1"/>
          <p:nvPr/>
        </p:nvSpPr>
        <p:spPr>
          <a:xfrm>
            <a:off x="3876480" y="201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0" name="PlaceHolder 1"/>
          <p:cNvSpPr>
            <a:spLocks noGrp="1"/>
          </p:cNvSpPr>
          <p:nvPr>
            <p:ph type="sldImg"/>
          </p:nvPr>
        </p:nvSpPr>
        <p:spPr>
          <a:xfrm>
            <a:off x="1104840" y="696960"/>
            <a:ext cx="4648320" cy="3486240"/>
          </a:xfrm>
          <a:prstGeom prst="rect">
            <a:avLst/>
          </a:prstGeom>
          <a:ln w="0">
            <a:noFill/>
          </a:ln>
        </p:spPr>
      </p:sp>
      <p:sp>
        <p:nvSpPr>
          <p:cNvPr id="411" name="PlaceHolder 2"/>
          <p:cNvSpPr>
            <a:spLocks noGrp="1"/>
          </p:cNvSpPr>
          <p:nvPr>
            <p:ph type="body"/>
          </p:nvPr>
        </p:nvSpPr>
        <p:spPr>
          <a:xfrm>
            <a:off x="914400" y="4416120"/>
            <a:ext cx="5029200" cy="4182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"/>
          <p:cNvSpPr txBox="1"/>
          <p:nvPr/>
        </p:nvSpPr>
        <p:spPr>
          <a:xfrm>
            <a:off x="3876480" y="88149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202B5E11-60DF-4FE9-ADB5-3706A6E49DDD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3" name=""/>
          <p:cNvSpPr txBox="1"/>
          <p:nvPr/>
        </p:nvSpPr>
        <p:spPr>
          <a:xfrm>
            <a:off x="14040" y="88149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4" name=""/>
          <p:cNvSpPr txBox="1"/>
          <p:nvPr/>
        </p:nvSpPr>
        <p:spPr>
          <a:xfrm>
            <a:off x="14040" y="201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5" name=""/>
          <p:cNvSpPr txBox="1"/>
          <p:nvPr/>
        </p:nvSpPr>
        <p:spPr>
          <a:xfrm>
            <a:off x="3876480" y="201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6" name=""/>
          <p:cNvSpPr/>
          <p:nvPr/>
        </p:nvSpPr>
        <p:spPr>
          <a:xfrm>
            <a:off x="3889440" y="-3240"/>
            <a:ext cx="296856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7" name=""/>
          <p:cNvSpPr/>
          <p:nvPr/>
        </p:nvSpPr>
        <p:spPr>
          <a:xfrm>
            <a:off x="3889440" y="8834400"/>
            <a:ext cx="2968560" cy="4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25560"/>
                <a:tab algn="l" pos="1851120"/>
                <a:tab algn="l" pos="2776680"/>
                <a:tab algn="l" pos="3701880"/>
                <a:tab algn="l" pos="4627440"/>
                <a:tab algn="l" pos="5553000"/>
                <a:tab algn="l" pos="6478560"/>
                <a:tab algn="l" pos="7404120"/>
                <a:tab algn="l" pos="8329680"/>
                <a:tab algn="l" pos="9255240"/>
                <a:tab algn="l" pos="101808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8" name=""/>
          <p:cNvSpPr/>
          <p:nvPr/>
        </p:nvSpPr>
        <p:spPr>
          <a:xfrm>
            <a:off x="-1440" y="8834400"/>
            <a:ext cx="2966760" cy="4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9" name=""/>
          <p:cNvSpPr/>
          <p:nvPr/>
        </p:nvSpPr>
        <p:spPr>
          <a:xfrm>
            <a:off x="-1440" y="-3240"/>
            <a:ext cx="296676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0" name=""/>
          <p:cNvSpPr/>
          <p:nvPr/>
        </p:nvSpPr>
        <p:spPr>
          <a:xfrm>
            <a:off x="3889440" y="-3240"/>
            <a:ext cx="2968560" cy="46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1" name=""/>
          <p:cNvSpPr/>
          <p:nvPr/>
        </p:nvSpPr>
        <p:spPr>
          <a:xfrm>
            <a:off x="-1440" y="8834400"/>
            <a:ext cx="2966760" cy="4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2" name=""/>
          <p:cNvSpPr/>
          <p:nvPr/>
        </p:nvSpPr>
        <p:spPr>
          <a:xfrm>
            <a:off x="-1440" y="-3240"/>
            <a:ext cx="2966760" cy="46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3" name="PlaceHolder 1"/>
          <p:cNvSpPr>
            <a:spLocks noGrp="1"/>
          </p:cNvSpPr>
          <p:nvPr>
            <p:ph type="sldImg"/>
          </p:nvPr>
        </p:nvSpPr>
        <p:spPr>
          <a:xfrm>
            <a:off x="1116000" y="700200"/>
            <a:ext cx="4633920" cy="3475080"/>
          </a:xfrm>
          <a:prstGeom prst="rect">
            <a:avLst/>
          </a:prstGeom>
          <a:ln w="0">
            <a:noFill/>
          </a:ln>
        </p:spPr>
      </p:sp>
      <p:sp>
        <p:nvSpPr>
          <p:cNvPr id="424" name="PlaceHolder 2"/>
          <p:cNvSpPr>
            <a:spLocks noGrp="1"/>
          </p:cNvSpPr>
          <p:nvPr>
            <p:ph type="body"/>
          </p:nvPr>
        </p:nvSpPr>
        <p:spPr>
          <a:xfrm>
            <a:off x="907920" y="4406760"/>
            <a:ext cx="5037120" cy="4189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"/>
          <p:cNvSpPr txBox="1"/>
          <p:nvPr/>
        </p:nvSpPr>
        <p:spPr>
          <a:xfrm>
            <a:off x="3876480" y="88149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FC43E5D7-2F18-4204-831D-CC1C2749D856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7" name=""/>
          <p:cNvSpPr txBox="1"/>
          <p:nvPr/>
        </p:nvSpPr>
        <p:spPr>
          <a:xfrm>
            <a:off x="14040" y="88149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8" name=""/>
          <p:cNvSpPr txBox="1"/>
          <p:nvPr/>
        </p:nvSpPr>
        <p:spPr>
          <a:xfrm>
            <a:off x="14040" y="201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9" name=""/>
          <p:cNvSpPr txBox="1"/>
          <p:nvPr/>
        </p:nvSpPr>
        <p:spPr>
          <a:xfrm>
            <a:off x="3876480" y="201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0" name="PlaceHolder 1"/>
          <p:cNvSpPr>
            <a:spLocks noGrp="1"/>
          </p:cNvSpPr>
          <p:nvPr>
            <p:ph type="sldImg"/>
          </p:nvPr>
        </p:nvSpPr>
        <p:spPr>
          <a:xfrm>
            <a:off x="1117440" y="704880"/>
            <a:ext cx="4635720" cy="3476520"/>
          </a:xfrm>
          <a:prstGeom prst="rect">
            <a:avLst/>
          </a:prstGeom>
          <a:ln w="0">
            <a:noFill/>
          </a:ln>
        </p:spPr>
      </p:sp>
      <p:sp>
        <p:nvSpPr>
          <p:cNvPr id="351" name="PlaceHolder 2"/>
          <p:cNvSpPr>
            <a:spLocks noGrp="1"/>
          </p:cNvSpPr>
          <p:nvPr>
            <p:ph type="body"/>
          </p:nvPr>
        </p:nvSpPr>
        <p:spPr>
          <a:xfrm>
            <a:off x="914400" y="4414320"/>
            <a:ext cx="5029200" cy="41799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"/>
          <p:cNvSpPr txBox="1"/>
          <p:nvPr/>
        </p:nvSpPr>
        <p:spPr>
          <a:xfrm>
            <a:off x="3876480" y="88149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19A4AEBD-8659-4A28-86AD-F2AB1EF1E023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3" name=""/>
          <p:cNvSpPr txBox="1"/>
          <p:nvPr/>
        </p:nvSpPr>
        <p:spPr>
          <a:xfrm>
            <a:off x="14040" y="88149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4" name=""/>
          <p:cNvSpPr txBox="1"/>
          <p:nvPr/>
        </p:nvSpPr>
        <p:spPr>
          <a:xfrm>
            <a:off x="14040" y="201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5" name=""/>
          <p:cNvSpPr txBox="1"/>
          <p:nvPr/>
        </p:nvSpPr>
        <p:spPr>
          <a:xfrm>
            <a:off x="3876480" y="201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6" name="PlaceHolder 1"/>
          <p:cNvSpPr>
            <a:spLocks noGrp="1"/>
          </p:cNvSpPr>
          <p:nvPr>
            <p:ph type="sldImg"/>
          </p:nvPr>
        </p:nvSpPr>
        <p:spPr>
          <a:xfrm>
            <a:off x="1106640" y="698400"/>
            <a:ext cx="4646520" cy="3484800"/>
          </a:xfrm>
          <a:prstGeom prst="rect">
            <a:avLst/>
          </a:prstGeom>
          <a:ln w="0">
            <a:noFill/>
          </a:ln>
        </p:spPr>
      </p:sp>
      <p:sp>
        <p:nvSpPr>
          <p:cNvPr id="357" name="PlaceHolder 2"/>
          <p:cNvSpPr>
            <a:spLocks noGrp="1"/>
          </p:cNvSpPr>
          <p:nvPr>
            <p:ph type="body"/>
          </p:nvPr>
        </p:nvSpPr>
        <p:spPr>
          <a:xfrm>
            <a:off x="914400" y="4416120"/>
            <a:ext cx="5029200" cy="4181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"/>
          <p:cNvSpPr txBox="1"/>
          <p:nvPr/>
        </p:nvSpPr>
        <p:spPr>
          <a:xfrm>
            <a:off x="3876480" y="88149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96C7DB69-8B1C-42B9-A03B-061433ABE7A4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9" name=""/>
          <p:cNvSpPr txBox="1"/>
          <p:nvPr/>
        </p:nvSpPr>
        <p:spPr>
          <a:xfrm>
            <a:off x="14040" y="88149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0" name=""/>
          <p:cNvSpPr txBox="1"/>
          <p:nvPr/>
        </p:nvSpPr>
        <p:spPr>
          <a:xfrm>
            <a:off x="14040" y="201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1" name=""/>
          <p:cNvSpPr txBox="1"/>
          <p:nvPr/>
        </p:nvSpPr>
        <p:spPr>
          <a:xfrm>
            <a:off x="3876480" y="201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2" name="PlaceHolder 1"/>
          <p:cNvSpPr>
            <a:spLocks noGrp="1"/>
          </p:cNvSpPr>
          <p:nvPr>
            <p:ph type="sldImg"/>
          </p:nvPr>
        </p:nvSpPr>
        <p:spPr>
          <a:xfrm>
            <a:off x="1106640" y="698400"/>
            <a:ext cx="4646520" cy="3484800"/>
          </a:xfrm>
          <a:prstGeom prst="rect">
            <a:avLst/>
          </a:prstGeom>
          <a:ln w="0">
            <a:noFill/>
          </a:ln>
        </p:spPr>
      </p:sp>
      <p:sp>
        <p:nvSpPr>
          <p:cNvPr id="363" name="PlaceHolder 2"/>
          <p:cNvSpPr>
            <a:spLocks noGrp="1"/>
          </p:cNvSpPr>
          <p:nvPr>
            <p:ph type="body"/>
          </p:nvPr>
        </p:nvSpPr>
        <p:spPr>
          <a:xfrm>
            <a:off x="914400" y="4416120"/>
            <a:ext cx="5029200" cy="4181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"/>
          <p:cNvSpPr txBox="1"/>
          <p:nvPr/>
        </p:nvSpPr>
        <p:spPr>
          <a:xfrm>
            <a:off x="3876480" y="88149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19CCD20D-610C-4467-BD64-8FCCA88EB66C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5" name=""/>
          <p:cNvSpPr txBox="1"/>
          <p:nvPr/>
        </p:nvSpPr>
        <p:spPr>
          <a:xfrm>
            <a:off x="14040" y="88149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6" name=""/>
          <p:cNvSpPr txBox="1"/>
          <p:nvPr/>
        </p:nvSpPr>
        <p:spPr>
          <a:xfrm>
            <a:off x="14040" y="201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7" name=""/>
          <p:cNvSpPr txBox="1"/>
          <p:nvPr/>
        </p:nvSpPr>
        <p:spPr>
          <a:xfrm>
            <a:off x="3876480" y="201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8" name="PlaceHolder 1"/>
          <p:cNvSpPr>
            <a:spLocks noGrp="1"/>
          </p:cNvSpPr>
          <p:nvPr>
            <p:ph type="sldImg"/>
          </p:nvPr>
        </p:nvSpPr>
        <p:spPr>
          <a:xfrm>
            <a:off x="1106640" y="698400"/>
            <a:ext cx="4646520" cy="3484800"/>
          </a:xfrm>
          <a:prstGeom prst="rect">
            <a:avLst/>
          </a:prstGeom>
          <a:ln w="0">
            <a:noFill/>
          </a:ln>
        </p:spPr>
      </p:sp>
      <p:sp>
        <p:nvSpPr>
          <p:cNvPr id="369" name="PlaceHolder 2"/>
          <p:cNvSpPr>
            <a:spLocks noGrp="1"/>
          </p:cNvSpPr>
          <p:nvPr>
            <p:ph type="body"/>
          </p:nvPr>
        </p:nvSpPr>
        <p:spPr>
          <a:xfrm>
            <a:off x="914400" y="4416120"/>
            <a:ext cx="5029200" cy="4181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0" y="14940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0" y="14940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/>
          </p:nvPr>
        </p:nvSpPr>
        <p:spPr>
          <a:xfrm>
            <a:off x="782640" y="118692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0" y="14940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82640" y="118692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3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3440" indent="-23184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01960" indent="-1731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3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01960" indent="-1731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0000"/>
              </a:buClr>
              <a:buSzPct val="13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01960" indent="-1731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0000"/>
              </a:buClr>
              <a:buSzPct val="13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6.wmf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1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8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9.wmf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1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1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12.png"/><Relationship Id="rId5" Type="http://schemas.openxmlformats.org/officeDocument/2006/relationships/slideLayout" Target="../slideLayouts/slideLayout2.xml"/><Relationship Id="rId6" Type="http://schemas.openxmlformats.org/officeDocument/2006/relationships/notesSlide" Target="../notesSlides/notesSlide17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3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14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15.wmf"/><Relationship Id="rId7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6.wmf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7.wmf"/><Relationship Id="rId3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8.wmf"/><Relationship Id="rId3" Type="http://schemas.openxmlformats.org/officeDocument/2006/relationships/slideLayout" Target="../slideLayouts/slideLayout2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9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20.wmf"/><Relationship Id="rId5" Type="http://schemas.openxmlformats.org/officeDocument/2006/relationships/slideLayout" Target="../slideLayouts/slideLayout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21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2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image" Target="../media/image23.wmf"/><Relationship Id="rId2" Type="http://schemas.openxmlformats.org/officeDocument/2006/relationships/slideLayout" Target="../slideLayouts/slideLayout3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image" Target="../media/image23.wmf"/><Relationship Id="rId2" Type="http://schemas.openxmlformats.org/officeDocument/2006/relationships/image" Target="../media/image24.jpeg"/><Relationship Id="rId3" Type="http://schemas.openxmlformats.org/officeDocument/2006/relationships/image" Target="../media/image25.jpeg"/><Relationship Id="rId4" Type="http://schemas.openxmlformats.org/officeDocument/2006/relationships/image" Target="../media/image26.jpeg"/><Relationship Id="rId5" Type="http://schemas.openxmlformats.org/officeDocument/2006/relationships/image" Target="../media/image27.jpeg"/><Relationship Id="rId6" Type="http://schemas.openxmlformats.org/officeDocument/2006/relationships/image" Target="../media/image28.jpeg"/><Relationship Id="rId7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image" Target="../media/image23.wmf"/><Relationship Id="rId2" Type="http://schemas.openxmlformats.org/officeDocument/2006/relationships/image" Target="../media/image29.jpeg"/><Relationship Id="rId3" Type="http://schemas.openxmlformats.org/officeDocument/2006/relationships/image" Target="../media/image30.wmf"/><Relationship Id="rId4" Type="http://schemas.openxmlformats.org/officeDocument/2006/relationships/image" Target="../media/image31.jpeg"/><Relationship Id="rId5" Type="http://schemas.openxmlformats.org/officeDocument/2006/relationships/image" Target="../media/image32.wmf"/><Relationship Id="rId6" Type="http://schemas.openxmlformats.org/officeDocument/2006/relationships/image" Target="../media/image33.jpeg"/><Relationship Id="rId7" Type="http://schemas.openxmlformats.org/officeDocument/2006/relationships/image" Target="../media/image34.jpeg"/><Relationship Id="rId8" Type="http://schemas.openxmlformats.org/officeDocument/2006/relationships/image" Target="../media/image35.jpeg"/><Relationship Id="rId9" Type="http://schemas.openxmlformats.org/officeDocument/2006/relationships/image" Target="../media/image36.wmf"/><Relationship Id="rId10" Type="http://schemas.openxmlformats.org/officeDocument/2006/relationships/slideLayout" Target="../slideLayouts/slideLayout1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0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3.wmf"/><Relationship Id="rId5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0" y="5106600"/>
            <a:ext cx="9144000" cy="1508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Enron Americas</a:t>
            </a:r>
            <a:endParaRPr b="1" lang="en-US" sz="51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pSp>
        <p:nvGrpSpPr>
          <p:cNvPr id="13" name=""/>
          <p:cNvGrpSpPr/>
          <p:nvPr/>
        </p:nvGrpSpPr>
        <p:grpSpPr>
          <a:xfrm>
            <a:off x="2959200" y="1359000"/>
            <a:ext cx="3253680" cy="3227040"/>
            <a:chOff x="2959200" y="1359000"/>
            <a:chExt cx="3253680" cy="3227040"/>
          </a:xfrm>
        </p:grpSpPr>
        <p:grpSp>
          <p:nvGrpSpPr>
            <p:cNvPr id="14" name=""/>
            <p:cNvGrpSpPr/>
            <p:nvPr/>
          </p:nvGrpSpPr>
          <p:grpSpPr>
            <a:xfrm>
              <a:off x="2959200" y="2562120"/>
              <a:ext cx="3253680" cy="2023920"/>
              <a:chOff x="2959200" y="2562120"/>
              <a:chExt cx="3253680" cy="2023920"/>
            </a:xfrm>
          </p:grpSpPr>
          <p:sp>
            <p:nvSpPr>
              <p:cNvPr id="15" name=""/>
              <p:cNvSpPr/>
              <p:nvPr/>
            </p:nvSpPr>
            <p:spPr>
              <a:xfrm>
                <a:off x="2959200" y="2571120"/>
                <a:ext cx="652320" cy="64152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" name=""/>
              <p:cNvSpPr/>
              <p:nvPr/>
            </p:nvSpPr>
            <p:spPr>
              <a:xfrm>
                <a:off x="3276000" y="2883600"/>
                <a:ext cx="693360" cy="68364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7" name=""/>
              <p:cNvSpPr/>
              <p:nvPr/>
            </p:nvSpPr>
            <p:spPr>
              <a:xfrm>
                <a:off x="4315680" y="3907800"/>
                <a:ext cx="691200" cy="67824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4047120" y="3633480"/>
                <a:ext cx="31320" cy="10404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9" name=""/>
              <p:cNvSpPr/>
              <p:nvPr/>
            </p:nvSpPr>
            <p:spPr>
              <a:xfrm>
                <a:off x="4047120" y="3240360"/>
                <a:ext cx="211320" cy="40752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0" name=""/>
              <p:cNvSpPr/>
              <p:nvPr/>
            </p:nvSpPr>
            <p:spPr>
              <a:xfrm>
                <a:off x="3639240" y="3251160"/>
                <a:ext cx="408960" cy="66384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1" name=""/>
              <p:cNvSpPr/>
              <p:nvPr/>
            </p:nvSpPr>
            <p:spPr>
              <a:xfrm>
                <a:off x="4313880" y="3633480"/>
                <a:ext cx="277560" cy="51372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2" name=""/>
              <p:cNvSpPr/>
              <p:nvPr/>
            </p:nvSpPr>
            <p:spPr>
              <a:xfrm>
                <a:off x="4039560" y="3662640"/>
                <a:ext cx="275760" cy="51588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3" name=""/>
              <p:cNvSpPr/>
              <p:nvPr/>
            </p:nvSpPr>
            <p:spPr>
              <a:xfrm>
                <a:off x="4917600" y="2562120"/>
                <a:ext cx="1295280" cy="161640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24" name=""/>
            <p:cNvGrpSpPr/>
            <p:nvPr/>
          </p:nvGrpSpPr>
          <p:grpSpPr>
            <a:xfrm>
              <a:off x="3378240" y="1359000"/>
              <a:ext cx="2239920" cy="2208240"/>
              <a:chOff x="3378240" y="1359000"/>
              <a:chExt cx="2239920" cy="2208240"/>
            </a:xfrm>
          </p:grpSpPr>
          <p:sp>
            <p:nvSpPr>
              <p:cNvPr id="25" name=""/>
              <p:cNvSpPr/>
              <p:nvPr/>
            </p:nvSpPr>
            <p:spPr>
              <a:xfrm>
                <a:off x="3378240" y="1359000"/>
                <a:ext cx="1638360" cy="1614240"/>
              </a:xfrm>
              <a:custGeom>
                <a:avLst/>
                <a:gdLst/>
                <a:ahLst/>
                <a:rect l="l" t="t" r="r" b="b"/>
                <a:pathLst>
                  <a:path w="884" h="883">
                    <a:moveTo>
                      <a:pt x="561" y="835"/>
                    </a:moveTo>
                    <a:lnTo>
                      <a:pt x="419" y="694"/>
                    </a:lnTo>
                    <a:lnTo>
                      <a:pt x="883" y="230"/>
                    </a:lnTo>
                    <a:lnTo>
                      <a:pt x="653" y="0"/>
                    </a:lnTo>
                    <a:lnTo>
                      <a:pt x="0" y="654"/>
                    </a:lnTo>
                    <a:lnTo>
                      <a:pt x="47" y="701"/>
                    </a:lnTo>
                    <a:lnTo>
                      <a:pt x="653" y="95"/>
                    </a:lnTo>
                    <a:lnTo>
                      <a:pt x="788" y="230"/>
                    </a:lnTo>
                    <a:lnTo>
                      <a:pt x="325" y="694"/>
                    </a:lnTo>
                    <a:lnTo>
                      <a:pt x="514" y="882"/>
                    </a:lnTo>
                    <a:lnTo>
                      <a:pt x="561" y="835"/>
                    </a:lnTo>
                  </a:path>
                </a:pathLst>
              </a:custGeom>
              <a:solidFill>
                <a:srgbClr val="cc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6" name=""/>
              <p:cNvSpPr/>
              <p:nvPr/>
            </p:nvSpPr>
            <p:spPr>
              <a:xfrm>
                <a:off x="4330800" y="1951200"/>
                <a:ext cx="1287360" cy="1616040"/>
              </a:xfrm>
              <a:custGeom>
                <a:avLst/>
                <a:gdLst/>
                <a:ahLst/>
                <a:rect l="l" t="t" r="r" b="b"/>
                <a:pathLst>
                  <a:path w="695" h="884">
                    <a:moveTo>
                      <a:pt x="371" y="835"/>
                    </a:moveTo>
                    <a:lnTo>
                      <a:pt x="230" y="694"/>
                    </a:lnTo>
                    <a:lnTo>
                      <a:pt x="694" y="231"/>
                    </a:lnTo>
                    <a:lnTo>
                      <a:pt x="463" y="0"/>
                    </a:lnTo>
                    <a:lnTo>
                      <a:pt x="0" y="464"/>
                    </a:lnTo>
                    <a:lnTo>
                      <a:pt x="47" y="511"/>
                    </a:lnTo>
                    <a:lnTo>
                      <a:pt x="463" y="95"/>
                    </a:lnTo>
                    <a:lnTo>
                      <a:pt x="599" y="231"/>
                    </a:lnTo>
                    <a:lnTo>
                      <a:pt x="136" y="694"/>
                    </a:lnTo>
                    <a:lnTo>
                      <a:pt x="324" y="883"/>
                    </a:lnTo>
                    <a:lnTo>
                      <a:pt x="371" y="835"/>
                    </a:lnTo>
                  </a:path>
                </a:pathLst>
              </a:custGeom>
              <a:solidFill>
                <a:srgbClr val="00b0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7" name=""/>
          <p:cNvGraphicFramePr/>
          <p:nvPr/>
        </p:nvGraphicFramePr>
        <p:xfrm>
          <a:off x="228600" y="0"/>
          <a:ext cx="8458200" cy="3838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0"/>
                    <a:ext cx="8458200" cy="3838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9" name=""/>
          <p:cNvGraphicFramePr/>
          <p:nvPr/>
        </p:nvGraphicFramePr>
        <p:xfrm>
          <a:off x="0" y="3657600"/>
          <a:ext cx="8880480" cy="320040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9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0" y="3657600"/>
                    <a:ext cx="8880480" cy="3200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U.S. Power Price Volatility - East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92" name=""/>
          <p:cNvGraphicFramePr/>
          <p:nvPr/>
        </p:nvGraphicFramePr>
        <p:xfrm>
          <a:off x="457200" y="1295280"/>
          <a:ext cx="8077320" cy="5193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9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295280"/>
                    <a:ext cx="8077320" cy="5193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Key Fundamental Events</a:t>
            </a:r>
            <a:br>
              <a:rPr sz="3000"/>
            </a:b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West Power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95" name=""/>
          <p:cNvSpPr/>
          <p:nvPr/>
        </p:nvSpPr>
        <p:spPr>
          <a:xfrm>
            <a:off x="228600" y="1143000"/>
            <a:ext cx="8686800" cy="426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5960" indent="-345960">
              <a:lnSpc>
                <a:spcPct val="90000"/>
              </a:lnSpc>
              <a:spcBef>
                <a:spcPts val="550"/>
              </a:spcBef>
              <a:buClr>
                <a:srgbClr val="33cc3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Supply factors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3800" indent="-333360">
              <a:lnSpc>
                <a:spcPct val="90000"/>
              </a:lnSpc>
              <a:spcBef>
                <a:spcPts val="550"/>
              </a:spcBef>
              <a:buClr>
                <a:srgbClr val="33cc3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Added 9,000 MW of gas-fired generation over the last 21 months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3800" indent="-333360">
              <a:lnSpc>
                <a:spcPct val="90000"/>
              </a:lnSpc>
              <a:spcBef>
                <a:spcPts val="550"/>
              </a:spcBef>
              <a:buClr>
                <a:srgbClr val="33cc3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Nuclear utilization up 2,300 MW vs. 2000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3800" indent="-333360">
              <a:lnSpc>
                <a:spcPct val="90000"/>
              </a:lnSpc>
              <a:spcBef>
                <a:spcPts val="550"/>
              </a:spcBef>
              <a:buClr>
                <a:srgbClr val="33cc3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Hydro down 8,500 MW vs. 2000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546200" indent="-538200">
              <a:lnSpc>
                <a:spcPct val="90000"/>
              </a:lnSpc>
              <a:spcBef>
                <a:spcPts val="601"/>
              </a:spcBef>
              <a:buClr>
                <a:srgbClr val="33cc33"/>
              </a:buClr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Net + 3,000 MW more supply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546200" indent="-538200">
              <a:lnSpc>
                <a:spcPct val="90000"/>
              </a:lnSpc>
              <a:spcBef>
                <a:spcPts val="601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90000"/>
              </a:lnSpc>
              <a:spcBef>
                <a:spcPts val="601"/>
              </a:spcBef>
              <a:buClr>
                <a:srgbClr val="33cc3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Demand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3800" indent="-333360">
              <a:lnSpc>
                <a:spcPct val="90000"/>
              </a:lnSpc>
              <a:spcBef>
                <a:spcPts val="550"/>
              </a:spcBef>
              <a:buClr>
                <a:srgbClr val="33cc3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Lost 2,300 MW due to residential/commercial conservation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3800" indent="-333360">
              <a:lnSpc>
                <a:spcPct val="90000"/>
              </a:lnSpc>
              <a:spcBef>
                <a:spcPts val="550"/>
              </a:spcBef>
              <a:buClr>
                <a:srgbClr val="33cc3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Lost 1,500 MW from load shedding in Pacific Northwest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3800" indent="-333360">
              <a:lnSpc>
                <a:spcPct val="90000"/>
              </a:lnSpc>
              <a:spcBef>
                <a:spcPts val="550"/>
              </a:spcBef>
              <a:buClr>
                <a:srgbClr val="33cc3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Lost 1,000-3,000 MW due to slowing economy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3800" indent="-333360">
              <a:lnSpc>
                <a:spcPct val="90000"/>
              </a:lnSpc>
              <a:spcBef>
                <a:spcPts val="499"/>
              </a:spcBef>
              <a:buClr>
                <a:srgbClr val="33cc3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Added 1,000 MW due to hotter summer than 2000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546200" indent="-538200">
              <a:lnSpc>
                <a:spcPct val="90000"/>
              </a:lnSpc>
              <a:spcBef>
                <a:spcPts val="601"/>
              </a:spcBef>
              <a:buClr>
                <a:srgbClr val="33cc33"/>
              </a:buClr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Net 5,000 MW less demand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9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9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6" name=""/>
          <p:cNvGraphicFramePr/>
          <p:nvPr/>
        </p:nvGraphicFramePr>
        <p:xfrm>
          <a:off x="228600" y="0"/>
          <a:ext cx="7924680" cy="38638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9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0"/>
                    <a:ext cx="7924680" cy="3863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98" name=""/>
          <p:cNvGraphicFramePr/>
          <p:nvPr/>
        </p:nvGraphicFramePr>
        <p:xfrm>
          <a:off x="128520" y="3529080"/>
          <a:ext cx="8885160" cy="342900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99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28520" y="3529080"/>
                    <a:ext cx="8885160" cy="3429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U.S. Power Price Volatility - West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01" name=""/>
          <p:cNvGraphicFramePr/>
          <p:nvPr/>
        </p:nvGraphicFramePr>
        <p:xfrm>
          <a:off x="0" y="1371600"/>
          <a:ext cx="9144000" cy="44355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0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1371600"/>
                    <a:ext cx="9144000" cy="4435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"/>
          <p:cNvSpPr/>
          <p:nvPr/>
        </p:nvSpPr>
        <p:spPr>
          <a:xfrm>
            <a:off x="4889520" y="1211400"/>
            <a:ext cx="1808280" cy="4303440"/>
          </a:xfrm>
          <a:custGeom>
            <a:avLst/>
            <a:gdLst/>
            <a:ahLst/>
            <a:rect l="l" t="t" r="r" b="b"/>
            <a:pathLst>
              <a:path w="1103" h="2711">
                <a:moveTo>
                  <a:pt x="0" y="1887"/>
                </a:moveTo>
                <a:lnTo>
                  <a:pt x="537" y="0"/>
                </a:lnTo>
                <a:lnTo>
                  <a:pt x="1103" y="1877"/>
                </a:lnTo>
                <a:lnTo>
                  <a:pt x="537" y="2711"/>
                </a:lnTo>
                <a:lnTo>
                  <a:pt x="0" y="1887"/>
                </a:lnTo>
                <a:close/>
              </a:path>
            </a:pathLst>
          </a:custGeom>
          <a:solidFill>
            <a:srgbClr val="008000"/>
          </a:solidFill>
          <a:ln w="0">
            <a:noFill/>
          </a:ln>
          <a:effectLst>
            <a:outerShdw dist="71785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"/>
          <p:cNvSpPr/>
          <p:nvPr/>
        </p:nvSpPr>
        <p:spPr>
          <a:xfrm>
            <a:off x="1873080" y="1143000"/>
            <a:ext cx="1447920" cy="4305240"/>
          </a:xfrm>
          <a:custGeom>
            <a:avLst/>
            <a:gdLst/>
            <a:ahLst/>
            <a:rect l="l" t="t" r="r" b="b"/>
            <a:pathLst>
              <a:path w="1104" h="2872">
                <a:moveTo>
                  <a:pt x="552" y="0"/>
                </a:moveTo>
                <a:lnTo>
                  <a:pt x="0" y="1440"/>
                </a:lnTo>
                <a:lnTo>
                  <a:pt x="248" y="2072"/>
                </a:lnTo>
                <a:lnTo>
                  <a:pt x="72" y="2872"/>
                </a:lnTo>
                <a:lnTo>
                  <a:pt x="1056" y="2872"/>
                </a:lnTo>
                <a:lnTo>
                  <a:pt x="848" y="2088"/>
                </a:lnTo>
                <a:lnTo>
                  <a:pt x="1104" y="1440"/>
                </a:lnTo>
                <a:lnTo>
                  <a:pt x="552" y="0"/>
                </a:lnTo>
                <a:close/>
              </a:path>
            </a:pathLst>
          </a:custGeom>
          <a:solidFill>
            <a:srgbClr val="008000"/>
          </a:solidFill>
          <a:ln w="0">
            <a:noFill/>
          </a:ln>
          <a:effectLst>
            <a:outerShdw dist="81185" dir="307803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>
            <a:off x="6477120" y="1170000"/>
            <a:ext cx="2527200" cy="4324320"/>
          </a:xfrm>
          <a:prstGeom prst="triangle">
            <a:avLst>
              <a:gd name="adj" fmla="val 50000"/>
            </a:avLst>
          </a:prstGeom>
          <a:solidFill>
            <a:srgbClr val="3399ff"/>
          </a:solidFill>
          <a:ln w="0">
            <a:noFill/>
          </a:ln>
          <a:effectLst>
            <a:outerShdw dist="81185" dir="307803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0" y="14940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North America Commercial Headcount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07" name=""/>
          <p:cNvSpPr/>
          <p:nvPr/>
        </p:nvSpPr>
        <p:spPr>
          <a:xfrm>
            <a:off x="2573280" y="1801800"/>
            <a:ext cx="2090880" cy="3913200"/>
          </a:xfrm>
          <a:custGeom>
            <a:avLst/>
            <a:gdLst/>
            <a:ahLst/>
            <a:rect l="l" t="t" r="r" b="b"/>
            <a:pathLst>
              <a:path w="1317" h="1984">
                <a:moveTo>
                  <a:pt x="0" y="1316"/>
                </a:moveTo>
                <a:lnTo>
                  <a:pt x="695" y="0"/>
                </a:lnTo>
                <a:lnTo>
                  <a:pt x="1317" y="1298"/>
                </a:lnTo>
                <a:lnTo>
                  <a:pt x="713" y="1984"/>
                </a:lnTo>
                <a:lnTo>
                  <a:pt x="0" y="1316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"/>
          <p:cNvSpPr/>
          <p:nvPr/>
        </p:nvSpPr>
        <p:spPr>
          <a:xfrm>
            <a:off x="-39240" y="1952640"/>
            <a:ext cx="2093400" cy="340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Managing Directors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Vice Presidents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Directors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Managers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Analysts &amp; Associates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TOTAL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"/>
          <p:cNvSpPr/>
          <p:nvPr/>
        </p:nvSpPr>
        <p:spPr>
          <a:xfrm>
            <a:off x="7408800" y="1614600"/>
            <a:ext cx="725400" cy="380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174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24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433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"/>
          <p:cNvSpPr/>
          <p:nvPr/>
        </p:nvSpPr>
        <p:spPr>
          <a:xfrm>
            <a:off x="5353200" y="1573200"/>
            <a:ext cx="904680" cy="380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139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155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113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24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472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"/>
          <p:cNvSpPr/>
          <p:nvPr/>
        </p:nvSpPr>
        <p:spPr>
          <a:xfrm>
            <a:off x="3448080" y="1185840"/>
            <a:ext cx="1450800" cy="4270320"/>
          </a:xfrm>
          <a:prstGeom prst="triangle">
            <a:avLst>
              <a:gd name="adj" fmla="val 50000"/>
            </a:avLst>
          </a:prstGeom>
          <a:solidFill>
            <a:srgbClr val="3399ff"/>
          </a:solidFill>
          <a:ln w="0">
            <a:noFill/>
          </a:ln>
          <a:effectLst>
            <a:outerShdw dist="81185" dir="307803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"/>
          <p:cNvSpPr/>
          <p:nvPr/>
        </p:nvSpPr>
        <p:spPr>
          <a:xfrm>
            <a:off x="3840120" y="1604880"/>
            <a:ext cx="725400" cy="380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24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370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"/>
          <p:cNvSpPr/>
          <p:nvPr/>
        </p:nvSpPr>
        <p:spPr>
          <a:xfrm>
            <a:off x="2233440" y="1604880"/>
            <a:ext cx="725760" cy="380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111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24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357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14" name=""/>
          <p:cNvGrpSpPr/>
          <p:nvPr/>
        </p:nvGrpSpPr>
        <p:grpSpPr>
          <a:xfrm>
            <a:off x="76320" y="2216160"/>
            <a:ext cx="8965800" cy="2577960"/>
            <a:chOff x="76320" y="2216160"/>
            <a:chExt cx="8965800" cy="2577960"/>
          </a:xfrm>
        </p:grpSpPr>
        <p:sp>
          <p:nvSpPr>
            <p:cNvPr id="115" name=""/>
            <p:cNvSpPr/>
            <p:nvPr/>
          </p:nvSpPr>
          <p:spPr>
            <a:xfrm>
              <a:off x="76320" y="2216160"/>
              <a:ext cx="8965800" cy="0"/>
            </a:xfrm>
            <a:prstGeom prst="line">
              <a:avLst/>
            </a:prstGeom>
            <a:ln w="9360">
              <a:solidFill>
                <a:srgbClr val="b2b2b2"/>
              </a:solidFill>
              <a:prstDash val="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76320" y="2876400"/>
              <a:ext cx="8965800" cy="0"/>
            </a:xfrm>
            <a:prstGeom prst="line">
              <a:avLst/>
            </a:prstGeom>
            <a:ln w="9360">
              <a:solidFill>
                <a:srgbClr val="b2b2b2"/>
              </a:solidFill>
              <a:prstDash val="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76320" y="3511440"/>
              <a:ext cx="8965800" cy="0"/>
            </a:xfrm>
            <a:prstGeom prst="line">
              <a:avLst/>
            </a:prstGeom>
            <a:ln w="9360">
              <a:solidFill>
                <a:srgbClr val="b2b2b2"/>
              </a:solidFill>
              <a:prstDash val="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76320" y="4159080"/>
              <a:ext cx="8965800" cy="0"/>
            </a:xfrm>
            <a:prstGeom prst="line">
              <a:avLst/>
            </a:prstGeom>
            <a:ln w="9360">
              <a:solidFill>
                <a:srgbClr val="b2b2b2"/>
              </a:solidFill>
              <a:prstDash val="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76320" y="4794120"/>
              <a:ext cx="8965800" cy="0"/>
            </a:xfrm>
            <a:prstGeom prst="line">
              <a:avLst/>
            </a:prstGeom>
            <a:ln w="9360">
              <a:solidFill>
                <a:srgbClr val="b2b2b2"/>
              </a:solidFill>
              <a:prstDash val="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20" name=""/>
          <p:cNvSpPr/>
          <p:nvPr/>
        </p:nvSpPr>
        <p:spPr>
          <a:xfrm>
            <a:off x="2223720" y="5506920"/>
            <a:ext cx="747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1998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"/>
          <p:cNvSpPr/>
          <p:nvPr/>
        </p:nvSpPr>
        <p:spPr>
          <a:xfrm>
            <a:off x="3817440" y="5487840"/>
            <a:ext cx="747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1999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"/>
          <p:cNvSpPr/>
          <p:nvPr/>
        </p:nvSpPr>
        <p:spPr>
          <a:xfrm>
            <a:off x="5427000" y="5497560"/>
            <a:ext cx="747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"/>
          <p:cNvSpPr/>
          <p:nvPr/>
        </p:nvSpPr>
        <p:spPr>
          <a:xfrm>
            <a:off x="7435800" y="5526000"/>
            <a:ext cx="7495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"/>
          <p:cNvSpPr/>
          <p:nvPr/>
        </p:nvSpPr>
        <p:spPr>
          <a:xfrm>
            <a:off x="4740120" y="1949400"/>
            <a:ext cx="3459240" cy="3016440"/>
          </a:xfrm>
          <a:prstGeom prst="rect">
            <a:avLst/>
          </a:prstGeom>
          <a:solidFill>
            <a:srgbClr val="00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"/>
          <p:cNvSpPr/>
          <p:nvPr/>
        </p:nvSpPr>
        <p:spPr>
          <a:xfrm>
            <a:off x="1685880" y="1933560"/>
            <a:ext cx="2095560" cy="3025800"/>
          </a:xfrm>
          <a:prstGeom prst="rect">
            <a:avLst/>
          </a:prstGeom>
          <a:solidFill>
            <a:srgbClr val="00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0" y="41580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Employment Agreement Statistics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27" name=""/>
          <p:cNvSpPr/>
          <p:nvPr/>
        </p:nvSpPr>
        <p:spPr>
          <a:xfrm>
            <a:off x="152280" y="2235240"/>
            <a:ext cx="8850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457200">
              <a:lnSpc>
                <a:spcPct val="100000"/>
              </a:lnSpc>
              <a:spcBef>
                <a:spcPts val="1800"/>
              </a:spcBef>
              <a:tabLst>
                <a:tab algn="l" pos="0"/>
                <a:tab algn="ctr" pos="2798640"/>
                <a:tab algn="ctr" pos="67388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        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Overall Totals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                      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Agreement Details 2001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"/>
          <p:cNvSpPr/>
          <p:nvPr/>
        </p:nvSpPr>
        <p:spPr>
          <a:xfrm>
            <a:off x="343080" y="2711520"/>
            <a:ext cx="88009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457200">
              <a:lnSpc>
                <a:spcPct val="100000"/>
              </a:lnSpc>
              <a:tabLst>
                <a:tab algn="l" pos="0"/>
                <a:tab algn="ctr" pos="1771560"/>
                <a:tab algn="ctr" pos="2800440"/>
                <a:tab algn="ctr" pos="3714840"/>
                <a:tab algn="ctr" pos="4857840"/>
                <a:tab algn="ctr" pos="6000840"/>
                <a:tab algn="ctr" pos="7143840"/>
                <a:tab algn="ctr" pos="816768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Number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% Under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ctr" pos="1771560"/>
                <a:tab algn="ctr" pos="2800440"/>
                <a:tab algn="ctr" pos="3714840"/>
                <a:tab algn="ctr" pos="4857840"/>
                <a:tab algn="ctr" pos="6000840"/>
                <a:tab algn="ctr" pos="7143840"/>
                <a:tab algn="ctr" pos="816768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Job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Employment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Employment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ctr" pos="1771560"/>
                <a:tab algn="ctr" pos="2800440"/>
                <a:tab algn="ctr" pos="3714840"/>
                <a:tab algn="ctr" pos="4857840"/>
                <a:tab algn="ctr" pos="6000840"/>
                <a:tab algn="ctr" pos="7143840"/>
                <a:tab algn="ctr" pos="816768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Group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Agreement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Agreements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Cash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"/>
          <p:cNvSpPr/>
          <p:nvPr/>
        </p:nvSpPr>
        <p:spPr>
          <a:xfrm>
            <a:off x="1704960" y="3481560"/>
            <a:ext cx="20732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"/>
          <p:cNvSpPr/>
          <p:nvPr/>
        </p:nvSpPr>
        <p:spPr>
          <a:xfrm>
            <a:off x="228600" y="4959360"/>
            <a:ext cx="8001000" cy="488880"/>
          </a:xfrm>
          <a:prstGeom prst="rect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"/>
          <p:cNvSpPr/>
          <p:nvPr/>
        </p:nvSpPr>
        <p:spPr>
          <a:xfrm>
            <a:off x="185760" y="3529080"/>
            <a:ext cx="8958240" cy="198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764"/>
              </a:spcBef>
              <a:tabLst>
                <a:tab algn="l" pos="0"/>
                <a:tab algn="ctr" pos="1881360"/>
                <a:tab algn="ctr" pos="2971800"/>
                <a:tab algn="ctr" pos="3886200"/>
                <a:tab algn="ctr" pos="5029200"/>
                <a:tab algn="ctr" pos="6172200"/>
                <a:tab algn="dec" pos="7543800"/>
                <a:tab algn="dec" pos="86868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Mng. Directors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88%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$400,000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$3,850,006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2764"/>
              </a:spcBef>
              <a:tabLst>
                <a:tab algn="l" pos="0"/>
                <a:tab algn="ctr" pos="1881360"/>
                <a:tab algn="ctr" pos="2971800"/>
                <a:tab algn="ctr" pos="3886200"/>
                <a:tab algn="ctr" pos="5029200"/>
                <a:tab algn="ctr" pos="6172200"/>
                <a:tab algn="dec" pos="7543800"/>
                <a:tab algn="dec" pos="86868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Vice Presidents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41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80%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$1,700,000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$8,345,012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2764"/>
              </a:spcBef>
              <a:tabLst>
                <a:tab algn="l" pos="0"/>
                <a:tab algn="ctr" pos="1881360"/>
                <a:tab algn="ctr" pos="2971800"/>
                <a:tab algn="ctr" pos="3886200"/>
                <a:tab algn="ctr" pos="5029200"/>
                <a:tab algn="ctr" pos="6172200"/>
                <a:tab algn="dec" pos="7543800"/>
                <a:tab algn="dec" pos="86868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Directors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104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44%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26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$1,530,000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$3,170,000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2976"/>
              </a:spcBef>
              <a:tabLst>
                <a:tab algn="l" pos="0"/>
                <a:tab algn="ctr" pos="1881360"/>
                <a:tab algn="ctr" pos="2971800"/>
                <a:tab algn="ctr" pos="3886200"/>
                <a:tab algn="ctr" pos="5029200"/>
                <a:tab algn="ctr" pos="6172200"/>
                <a:tab algn="dec" pos="7543800"/>
                <a:tab algn="dec" pos="86868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TOTAL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150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70%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                 51            $3,630,000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$15,365,018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"/>
          <p:cNvSpPr/>
          <p:nvPr/>
        </p:nvSpPr>
        <p:spPr>
          <a:xfrm>
            <a:off x="4746600" y="3481560"/>
            <a:ext cx="34574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" name=""/>
          <p:cNvGraphicFramePr/>
          <p:nvPr/>
        </p:nvGraphicFramePr>
        <p:xfrm>
          <a:off x="-219240" y="1066680"/>
          <a:ext cx="4753080" cy="4724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3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-219240" y="1066680"/>
                    <a:ext cx="4753080" cy="4724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35" name=""/>
          <p:cNvSpPr/>
          <p:nvPr/>
        </p:nvSpPr>
        <p:spPr>
          <a:xfrm>
            <a:off x="0" y="457920"/>
            <a:ext cx="91440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Quarter 2000 vs Second Quarter 2001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(TBtue/d)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0" y="-4140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Enron’s Leading Market Position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37" name=""/>
          <p:cNvSpPr/>
          <p:nvPr/>
        </p:nvSpPr>
        <p:spPr>
          <a:xfrm flipV="1">
            <a:off x="4649760" y="1403280"/>
            <a:ext cx="0" cy="5391360"/>
          </a:xfrm>
          <a:prstGeom prst="line">
            <a:avLst/>
          </a:prstGeom>
          <a:ln w="6480">
            <a:solidFill>
              <a:srgbClr val="ffffff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8" name=""/>
          <p:cNvSpPr/>
          <p:nvPr/>
        </p:nvSpPr>
        <p:spPr>
          <a:xfrm>
            <a:off x="46080" y="1095480"/>
            <a:ext cx="9144000" cy="41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100"/>
              </a:spcBef>
              <a:tabLst>
                <a:tab algn="l" pos="0"/>
                <a:tab algn="ctr" pos="2174760"/>
                <a:tab algn="ctr" pos="680076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1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Gas</a:t>
            </a:r>
            <a:r>
              <a:rPr b="1" lang="en-US" sz="21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1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Power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9" name=""/>
          <p:cNvSpPr/>
          <p:nvPr/>
        </p:nvSpPr>
        <p:spPr>
          <a:xfrm>
            <a:off x="1943280" y="1517760"/>
            <a:ext cx="61704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2Q01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2Q00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"/>
          <p:cNvSpPr/>
          <p:nvPr/>
        </p:nvSpPr>
        <p:spPr>
          <a:xfrm>
            <a:off x="1784520" y="1592280"/>
            <a:ext cx="156960" cy="14292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1" name=""/>
          <p:cNvSpPr/>
          <p:nvPr/>
        </p:nvSpPr>
        <p:spPr>
          <a:xfrm>
            <a:off x="1778040" y="1903320"/>
            <a:ext cx="156960" cy="1429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"/>
          <p:cNvSpPr/>
          <p:nvPr/>
        </p:nvSpPr>
        <p:spPr>
          <a:xfrm>
            <a:off x="6677280" y="1517760"/>
            <a:ext cx="61704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2Q01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2Q00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3" name=""/>
          <p:cNvSpPr/>
          <p:nvPr/>
        </p:nvSpPr>
        <p:spPr>
          <a:xfrm>
            <a:off x="6508800" y="1611360"/>
            <a:ext cx="156960" cy="142920"/>
          </a:xfrm>
          <a:prstGeom prst="rect">
            <a:avLst/>
          </a:prstGeom>
          <a:solidFill>
            <a:srgbClr val="66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4" name=""/>
          <p:cNvSpPr/>
          <p:nvPr/>
        </p:nvSpPr>
        <p:spPr>
          <a:xfrm>
            <a:off x="6502320" y="1913040"/>
            <a:ext cx="157320" cy="1429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45" name=""/>
          <p:cNvGraphicFramePr/>
          <p:nvPr/>
        </p:nvGraphicFramePr>
        <p:xfrm>
          <a:off x="4314960" y="1076400"/>
          <a:ext cx="4752720" cy="4724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46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314960" y="1076400"/>
                    <a:ext cx="4752720" cy="4724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7" name=""/>
          <p:cNvGraphicFramePr/>
          <p:nvPr/>
        </p:nvGraphicFramePr>
        <p:xfrm>
          <a:off x="476280" y="2733840"/>
          <a:ext cx="7962840" cy="1819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76280" y="2733840"/>
                    <a:ext cx="7962840" cy="1819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9" name=""/>
          <p:cNvSpPr/>
          <p:nvPr/>
        </p:nvSpPr>
        <p:spPr>
          <a:xfrm>
            <a:off x="1146240" y="2933640"/>
            <a:ext cx="1473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Financial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0" y="14292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Enron North America Volumes</a:t>
            </a:r>
            <a:br>
              <a:rPr sz="3000"/>
            </a:b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(Bbtue/d)</a:t>
            </a:r>
            <a:endParaRPr b="1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51" name=""/>
          <p:cNvGraphicFramePr/>
          <p:nvPr/>
        </p:nvGraphicFramePr>
        <p:xfrm>
          <a:off x="600120" y="771480"/>
          <a:ext cx="7943760" cy="16383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52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600120" y="771480"/>
                    <a:ext cx="7943760" cy="1638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53" name=""/>
          <p:cNvSpPr/>
          <p:nvPr/>
        </p:nvSpPr>
        <p:spPr>
          <a:xfrm>
            <a:off x="-150840" y="2752560"/>
            <a:ext cx="9444240" cy="0"/>
          </a:xfrm>
          <a:prstGeom prst="line">
            <a:avLst/>
          </a:prstGeom>
          <a:ln w="9360">
            <a:solidFill>
              <a:srgbClr val="969696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4" name=""/>
          <p:cNvSpPr/>
          <p:nvPr/>
        </p:nvSpPr>
        <p:spPr>
          <a:xfrm>
            <a:off x="-179280" y="4789440"/>
            <a:ext cx="9443880" cy="0"/>
          </a:xfrm>
          <a:prstGeom prst="line">
            <a:avLst/>
          </a:prstGeom>
          <a:ln w="9360">
            <a:solidFill>
              <a:srgbClr val="969696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55" name=""/>
          <p:cNvGraphicFramePr/>
          <p:nvPr/>
        </p:nvGraphicFramePr>
        <p:xfrm>
          <a:off x="542880" y="4800600"/>
          <a:ext cx="7962840" cy="176220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156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542880" y="4800600"/>
                    <a:ext cx="7962840" cy="1762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57" name=""/>
          <p:cNvSpPr/>
          <p:nvPr/>
        </p:nvSpPr>
        <p:spPr>
          <a:xfrm>
            <a:off x="1176480" y="839880"/>
            <a:ext cx="1473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Physical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8" name=""/>
          <p:cNvSpPr/>
          <p:nvPr/>
        </p:nvSpPr>
        <p:spPr>
          <a:xfrm>
            <a:off x="982800" y="4923000"/>
            <a:ext cx="1778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Physical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9" name=""/>
          <p:cNvSpPr/>
          <p:nvPr/>
        </p:nvSpPr>
        <p:spPr>
          <a:xfrm rot="5400000">
            <a:off x="5243040" y="1223640"/>
            <a:ext cx="209880" cy="2476440"/>
          </a:xfrm>
          <a:custGeom>
            <a:avLst/>
            <a:gdLst>
              <a:gd name="textAreaLeft" fmla="*/ 0 w 209880"/>
              <a:gd name="textAreaRight" fmla="*/ 75600 w 209880"/>
              <a:gd name="textAreaTop" fmla="*/ 64440 h 2476440"/>
              <a:gd name="textAreaBottom" fmla="*/ 2412000 h 247644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96"/>
                </a:lnTo>
                <a:cubicBezTo>
                  <a:pt x="10800" y="9996"/>
                  <a:pt x="16200" y="10896"/>
                  <a:pt x="21600" y="10896"/>
                </a:cubicBezTo>
                <a:cubicBezTo>
                  <a:pt x="16200" y="10896"/>
                  <a:pt x="10800" y="11796"/>
                  <a:pt x="10800" y="12696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0" name=""/>
          <p:cNvSpPr/>
          <p:nvPr/>
        </p:nvSpPr>
        <p:spPr>
          <a:xfrm>
            <a:off x="5147280" y="2535120"/>
            <a:ext cx="46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1" name=""/>
          <p:cNvSpPr/>
          <p:nvPr/>
        </p:nvSpPr>
        <p:spPr>
          <a:xfrm rot="5400000">
            <a:off x="7409880" y="1542960"/>
            <a:ext cx="209520" cy="1857240"/>
          </a:xfrm>
          <a:custGeom>
            <a:avLst/>
            <a:gdLst>
              <a:gd name="textAreaLeft" fmla="*/ 0 w 209520"/>
              <a:gd name="textAreaRight" fmla="*/ 75600 w 209520"/>
              <a:gd name="textAreaTop" fmla="*/ 48240 h 1857240"/>
              <a:gd name="textAreaBottom" fmla="*/ 1809000 h 185724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96"/>
                </a:lnTo>
                <a:cubicBezTo>
                  <a:pt x="10800" y="9996"/>
                  <a:pt x="16200" y="10896"/>
                  <a:pt x="21600" y="10896"/>
                </a:cubicBezTo>
                <a:cubicBezTo>
                  <a:pt x="16200" y="10896"/>
                  <a:pt x="10800" y="11796"/>
                  <a:pt x="10800" y="12696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2" name=""/>
          <p:cNvSpPr/>
          <p:nvPr/>
        </p:nvSpPr>
        <p:spPr>
          <a:xfrm>
            <a:off x="7309440" y="2535120"/>
            <a:ext cx="46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3" name=""/>
          <p:cNvSpPr/>
          <p:nvPr/>
        </p:nvSpPr>
        <p:spPr>
          <a:xfrm rot="5400000">
            <a:off x="5196600" y="3275640"/>
            <a:ext cx="223920" cy="2454480"/>
          </a:xfrm>
          <a:custGeom>
            <a:avLst/>
            <a:gdLst>
              <a:gd name="textAreaLeft" fmla="*/ 0 w 223920"/>
              <a:gd name="textAreaRight" fmla="*/ 80640 w 223920"/>
              <a:gd name="textAreaTop" fmla="*/ 63720 h 2454480"/>
              <a:gd name="textAreaBottom" fmla="*/ 2390760 h 245448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96"/>
                </a:lnTo>
                <a:cubicBezTo>
                  <a:pt x="10800" y="9996"/>
                  <a:pt x="16200" y="10896"/>
                  <a:pt x="21600" y="10896"/>
                </a:cubicBezTo>
                <a:cubicBezTo>
                  <a:pt x="16200" y="10896"/>
                  <a:pt x="10800" y="11796"/>
                  <a:pt x="10800" y="12696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4" name=""/>
          <p:cNvSpPr/>
          <p:nvPr/>
        </p:nvSpPr>
        <p:spPr>
          <a:xfrm>
            <a:off x="5090040" y="4573440"/>
            <a:ext cx="46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5" name=""/>
          <p:cNvSpPr/>
          <p:nvPr/>
        </p:nvSpPr>
        <p:spPr>
          <a:xfrm rot="5400000">
            <a:off x="7362360" y="3562200"/>
            <a:ext cx="209520" cy="1857240"/>
          </a:xfrm>
          <a:custGeom>
            <a:avLst/>
            <a:gdLst>
              <a:gd name="textAreaLeft" fmla="*/ 0 w 209520"/>
              <a:gd name="textAreaRight" fmla="*/ 75600 w 209520"/>
              <a:gd name="textAreaTop" fmla="*/ 48240 h 1857240"/>
              <a:gd name="textAreaBottom" fmla="*/ 1809000 h 185724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96"/>
                </a:lnTo>
                <a:cubicBezTo>
                  <a:pt x="10800" y="9996"/>
                  <a:pt x="16200" y="10896"/>
                  <a:pt x="21600" y="10896"/>
                </a:cubicBezTo>
                <a:cubicBezTo>
                  <a:pt x="16200" y="10896"/>
                  <a:pt x="10800" y="11796"/>
                  <a:pt x="10800" y="12696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6" name=""/>
          <p:cNvSpPr/>
          <p:nvPr/>
        </p:nvSpPr>
        <p:spPr>
          <a:xfrm>
            <a:off x="7256880" y="4573440"/>
            <a:ext cx="46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7" name=""/>
          <p:cNvSpPr/>
          <p:nvPr/>
        </p:nvSpPr>
        <p:spPr>
          <a:xfrm rot="5400000">
            <a:off x="5262120" y="5260680"/>
            <a:ext cx="209520" cy="2476440"/>
          </a:xfrm>
          <a:custGeom>
            <a:avLst/>
            <a:gdLst>
              <a:gd name="textAreaLeft" fmla="*/ 0 w 209520"/>
              <a:gd name="textAreaRight" fmla="*/ 75600 w 209520"/>
              <a:gd name="textAreaTop" fmla="*/ 64440 h 2476440"/>
              <a:gd name="textAreaBottom" fmla="*/ 2412000 h 247644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96"/>
                </a:lnTo>
                <a:cubicBezTo>
                  <a:pt x="10800" y="9996"/>
                  <a:pt x="16200" y="10896"/>
                  <a:pt x="21600" y="10896"/>
                </a:cubicBezTo>
                <a:cubicBezTo>
                  <a:pt x="16200" y="10896"/>
                  <a:pt x="10800" y="11796"/>
                  <a:pt x="10800" y="12696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8" name=""/>
          <p:cNvSpPr/>
          <p:nvPr/>
        </p:nvSpPr>
        <p:spPr>
          <a:xfrm>
            <a:off x="5166360" y="6546960"/>
            <a:ext cx="46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9" name=""/>
          <p:cNvSpPr/>
          <p:nvPr/>
        </p:nvSpPr>
        <p:spPr>
          <a:xfrm rot="5400000">
            <a:off x="7428960" y="5554440"/>
            <a:ext cx="209520" cy="1857240"/>
          </a:xfrm>
          <a:custGeom>
            <a:avLst/>
            <a:gdLst>
              <a:gd name="textAreaLeft" fmla="*/ 0 w 209520"/>
              <a:gd name="textAreaRight" fmla="*/ 75600 w 209520"/>
              <a:gd name="textAreaTop" fmla="*/ 48240 h 1857240"/>
              <a:gd name="textAreaBottom" fmla="*/ 1809000 h 185724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96"/>
                </a:lnTo>
                <a:cubicBezTo>
                  <a:pt x="10800" y="9996"/>
                  <a:pt x="16200" y="10896"/>
                  <a:pt x="21600" y="10896"/>
                </a:cubicBezTo>
                <a:cubicBezTo>
                  <a:pt x="16200" y="10896"/>
                  <a:pt x="10800" y="11796"/>
                  <a:pt x="10800" y="12696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0" name=""/>
          <p:cNvSpPr/>
          <p:nvPr/>
        </p:nvSpPr>
        <p:spPr>
          <a:xfrm>
            <a:off x="7328520" y="6546960"/>
            <a:ext cx="46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0" y="14292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Enron North America Volumes</a:t>
            </a:r>
            <a:br>
              <a:rPr sz="3000"/>
            </a:b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(Bbtue/d)</a:t>
            </a:r>
            <a:endParaRPr b="1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72" name=""/>
          <p:cNvGraphicFramePr/>
          <p:nvPr/>
        </p:nvGraphicFramePr>
        <p:xfrm>
          <a:off x="174600" y="984240"/>
          <a:ext cx="8810640" cy="5127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7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74600" y="984240"/>
                    <a:ext cx="8810640" cy="5127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74" name=""/>
          <p:cNvSpPr/>
          <p:nvPr/>
        </p:nvSpPr>
        <p:spPr>
          <a:xfrm>
            <a:off x="766800" y="5934240"/>
            <a:ext cx="8007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400"/>
              </a:spcBef>
              <a:tabLst>
                <a:tab algn="l" pos="0"/>
                <a:tab algn="ctr" pos="227160"/>
                <a:tab algn="ctr" pos="976320"/>
                <a:tab algn="ctr" pos="1655640"/>
                <a:tab algn="ctr" pos="2738520"/>
                <a:tab algn="ctr" pos="4167360"/>
                <a:tab algn="ctr" pos="5548320"/>
                <a:tab algn="ctr" pos="697716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1995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1996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1997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" name=""/>
          <p:cNvSpPr/>
          <p:nvPr/>
        </p:nvSpPr>
        <p:spPr>
          <a:xfrm>
            <a:off x="8143560" y="1025640"/>
            <a:ext cx="694800" cy="429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spcBef>
                <a:spcPts val="11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Margin</a:t>
            </a:r>
            <a:br>
              <a:rPr sz="1100"/>
            </a:b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in MM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6" name=""/>
          <p:cNvSpPr/>
          <p:nvPr/>
        </p:nvSpPr>
        <p:spPr>
          <a:xfrm>
            <a:off x="365760" y="1025640"/>
            <a:ext cx="765000" cy="429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spcBef>
                <a:spcPts val="11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Volumes</a:t>
            </a:r>
            <a:br>
              <a:rPr sz="1100"/>
            </a:b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‘000s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7" name=""/>
          <p:cNvSpPr/>
          <p:nvPr/>
        </p:nvSpPr>
        <p:spPr>
          <a:xfrm rot="5400000">
            <a:off x="3380040" y="5577480"/>
            <a:ext cx="342720" cy="1173240"/>
          </a:xfrm>
          <a:custGeom>
            <a:avLst/>
            <a:gdLst>
              <a:gd name="textAreaLeft" fmla="*/ 0 w 342720"/>
              <a:gd name="textAreaRight" fmla="*/ 123840 w 342720"/>
              <a:gd name="textAreaTop" fmla="*/ 30600 h 1173240"/>
              <a:gd name="textAreaBottom" fmla="*/ 1142640 h 117324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96"/>
                </a:lnTo>
                <a:cubicBezTo>
                  <a:pt x="10800" y="9996"/>
                  <a:pt x="16200" y="10896"/>
                  <a:pt x="21600" y="10896"/>
                </a:cubicBezTo>
                <a:cubicBezTo>
                  <a:pt x="16200" y="10896"/>
                  <a:pt x="10800" y="11796"/>
                  <a:pt x="10800" y="12696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8" name=""/>
          <p:cNvSpPr/>
          <p:nvPr/>
        </p:nvSpPr>
        <p:spPr>
          <a:xfrm>
            <a:off x="3284640" y="634356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9" name=""/>
          <p:cNvSpPr/>
          <p:nvPr/>
        </p:nvSpPr>
        <p:spPr>
          <a:xfrm rot="5400000">
            <a:off x="4808880" y="5561640"/>
            <a:ext cx="342720" cy="1204920"/>
          </a:xfrm>
          <a:custGeom>
            <a:avLst/>
            <a:gdLst>
              <a:gd name="textAreaLeft" fmla="*/ 0 w 342720"/>
              <a:gd name="textAreaRight" fmla="*/ 123840 w 342720"/>
              <a:gd name="textAreaTop" fmla="*/ 31320 h 1204920"/>
              <a:gd name="textAreaBottom" fmla="*/ 1173600 h 120492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96"/>
                </a:lnTo>
                <a:cubicBezTo>
                  <a:pt x="10800" y="9996"/>
                  <a:pt x="16200" y="10896"/>
                  <a:pt x="21600" y="10896"/>
                </a:cubicBezTo>
                <a:cubicBezTo>
                  <a:pt x="16200" y="10896"/>
                  <a:pt x="10800" y="11796"/>
                  <a:pt x="10800" y="12696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0" name=""/>
          <p:cNvSpPr/>
          <p:nvPr/>
        </p:nvSpPr>
        <p:spPr>
          <a:xfrm rot="5400000">
            <a:off x="6175800" y="5561640"/>
            <a:ext cx="342720" cy="1204920"/>
          </a:xfrm>
          <a:custGeom>
            <a:avLst/>
            <a:gdLst>
              <a:gd name="textAreaLeft" fmla="*/ 0 w 342720"/>
              <a:gd name="textAreaRight" fmla="*/ 123840 w 342720"/>
              <a:gd name="textAreaTop" fmla="*/ 31320 h 1204920"/>
              <a:gd name="textAreaBottom" fmla="*/ 1173600 h 120492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96"/>
                </a:lnTo>
                <a:cubicBezTo>
                  <a:pt x="10800" y="9996"/>
                  <a:pt x="16200" y="10896"/>
                  <a:pt x="21600" y="10896"/>
                </a:cubicBezTo>
                <a:cubicBezTo>
                  <a:pt x="16200" y="10896"/>
                  <a:pt x="10800" y="11796"/>
                  <a:pt x="10800" y="12696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1" name=""/>
          <p:cNvSpPr/>
          <p:nvPr/>
        </p:nvSpPr>
        <p:spPr>
          <a:xfrm rot="5400000">
            <a:off x="7579080" y="5561640"/>
            <a:ext cx="342720" cy="1204920"/>
          </a:xfrm>
          <a:custGeom>
            <a:avLst/>
            <a:gdLst>
              <a:gd name="textAreaLeft" fmla="*/ 0 w 342720"/>
              <a:gd name="textAreaRight" fmla="*/ 123840 w 342720"/>
              <a:gd name="textAreaTop" fmla="*/ 31320 h 1204920"/>
              <a:gd name="textAreaBottom" fmla="*/ 1173600 h 120492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96"/>
                </a:lnTo>
                <a:cubicBezTo>
                  <a:pt x="10800" y="9996"/>
                  <a:pt x="16200" y="10896"/>
                  <a:pt x="21600" y="10896"/>
                </a:cubicBezTo>
                <a:cubicBezTo>
                  <a:pt x="16200" y="10896"/>
                  <a:pt x="10800" y="11796"/>
                  <a:pt x="10800" y="12696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2" name=""/>
          <p:cNvSpPr/>
          <p:nvPr/>
        </p:nvSpPr>
        <p:spPr>
          <a:xfrm>
            <a:off x="4713480" y="634356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3" name=""/>
          <p:cNvSpPr/>
          <p:nvPr/>
        </p:nvSpPr>
        <p:spPr>
          <a:xfrm>
            <a:off x="6102360" y="634356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4" name=""/>
          <p:cNvSpPr/>
          <p:nvPr/>
        </p:nvSpPr>
        <p:spPr>
          <a:xfrm>
            <a:off x="7505640" y="634356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5" name=""/>
          <p:cNvSpPr/>
          <p:nvPr/>
        </p:nvSpPr>
        <p:spPr>
          <a:xfrm>
            <a:off x="1724040" y="1212840"/>
            <a:ext cx="123840" cy="12384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6" name=""/>
          <p:cNvSpPr/>
          <p:nvPr/>
        </p:nvSpPr>
        <p:spPr>
          <a:xfrm>
            <a:off x="1896480" y="1155600"/>
            <a:ext cx="8791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Financial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7" name=""/>
          <p:cNvSpPr/>
          <p:nvPr/>
        </p:nvSpPr>
        <p:spPr>
          <a:xfrm>
            <a:off x="3133800" y="1212840"/>
            <a:ext cx="123840" cy="12384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8" name=""/>
          <p:cNvSpPr/>
          <p:nvPr/>
        </p:nvSpPr>
        <p:spPr>
          <a:xfrm>
            <a:off x="3305520" y="1155600"/>
            <a:ext cx="8233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Physical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9" name=""/>
          <p:cNvSpPr/>
          <p:nvPr/>
        </p:nvSpPr>
        <p:spPr>
          <a:xfrm>
            <a:off x="4486320" y="1212840"/>
            <a:ext cx="123840" cy="123840"/>
          </a:xfrm>
          <a:prstGeom prst="rect">
            <a:avLst/>
          </a:prstGeom>
          <a:solidFill>
            <a:srgbClr val="00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0" name=""/>
          <p:cNvSpPr/>
          <p:nvPr/>
        </p:nvSpPr>
        <p:spPr>
          <a:xfrm>
            <a:off x="4659120" y="1155600"/>
            <a:ext cx="14878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Physical 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1" name=""/>
          <p:cNvSpPr/>
          <p:nvPr/>
        </p:nvSpPr>
        <p:spPr>
          <a:xfrm>
            <a:off x="6486480" y="1212840"/>
            <a:ext cx="123840" cy="123840"/>
          </a:xfrm>
          <a:prstGeom prst="rect">
            <a:avLst/>
          </a:prstGeom>
          <a:solidFill>
            <a:srgbClr val="008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2" name=""/>
          <p:cNvSpPr/>
          <p:nvPr/>
        </p:nvSpPr>
        <p:spPr>
          <a:xfrm>
            <a:off x="6658560" y="1155600"/>
            <a:ext cx="6652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Margin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0" y="14940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Agenda</a:t>
            </a: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792000" y="178704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Business Principles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Financial Results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Gas &amp; Power Fundamentals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North America Business Discussion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Retail Risk Management Discussion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South America Merchant Discussion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PlaceHolder 1"/>
          <p:cNvSpPr>
            <a:spLocks noGrp="1"/>
          </p:cNvSpPr>
          <p:nvPr>
            <p:ph type="title"/>
          </p:nvPr>
        </p:nvSpPr>
        <p:spPr>
          <a:xfrm>
            <a:off x="0" y="14940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North America Gas Transactions Per Day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94" name=""/>
          <p:cNvGraphicFramePr/>
          <p:nvPr/>
        </p:nvGraphicFramePr>
        <p:xfrm>
          <a:off x="254160" y="1368360"/>
          <a:ext cx="8429400" cy="4826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9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54160" y="1368360"/>
                    <a:ext cx="8429400" cy="4826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96" name=""/>
          <p:cNvSpPr/>
          <p:nvPr/>
        </p:nvSpPr>
        <p:spPr>
          <a:xfrm>
            <a:off x="1484280" y="614664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7" name=""/>
          <p:cNvSpPr/>
          <p:nvPr/>
        </p:nvSpPr>
        <p:spPr>
          <a:xfrm rot="16200000">
            <a:off x="1653120" y="531684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8" name=""/>
          <p:cNvSpPr/>
          <p:nvPr/>
        </p:nvSpPr>
        <p:spPr>
          <a:xfrm rot="16200000">
            <a:off x="3218400" y="531036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9" name=""/>
          <p:cNvSpPr/>
          <p:nvPr/>
        </p:nvSpPr>
        <p:spPr>
          <a:xfrm rot="16200000">
            <a:off x="4783680" y="532008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0" name=""/>
          <p:cNvSpPr/>
          <p:nvPr/>
        </p:nvSpPr>
        <p:spPr>
          <a:xfrm rot="16200000">
            <a:off x="6348960" y="531360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1" name=""/>
          <p:cNvSpPr/>
          <p:nvPr/>
        </p:nvSpPr>
        <p:spPr>
          <a:xfrm rot="16200000">
            <a:off x="7717680" y="5536080"/>
            <a:ext cx="220680" cy="1025640"/>
          </a:xfrm>
          <a:custGeom>
            <a:avLst/>
            <a:gdLst>
              <a:gd name="textAreaLeft" fmla="*/ 141120 w 220680"/>
              <a:gd name="textAreaRight" fmla="*/ 221040 w 220680"/>
              <a:gd name="textAreaTop" fmla="*/ 26640 h 1025640"/>
              <a:gd name="textAreaBottom" fmla="*/ 999000 h 102564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2" name=""/>
          <p:cNvSpPr/>
          <p:nvPr/>
        </p:nvSpPr>
        <p:spPr>
          <a:xfrm>
            <a:off x="3049560" y="615636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3" name=""/>
          <p:cNvSpPr/>
          <p:nvPr/>
        </p:nvSpPr>
        <p:spPr>
          <a:xfrm>
            <a:off x="4630680" y="614988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4" name=""/>
          <p:cNvSpPr/>
          <p:nvPr/>
        </p:nvSpPr>
        <p:spPr>
          <a:xfrm>
            <a:off x="6195960" y="614376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5" name=""/>
          <p:cNvSpPr/>
          <p:nvPr/>
        </p:nvSpPr>
        <p:spPr>
          <a:xfrm>
            <a:off x="7538760" y="615312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6" name=""/>
          <p:cNvSpPr/>
          <p:nvPr/>
        </p:nvSpPr>
        <p:spPr>
          <a:xfrm>
            <a:off x="1734840" y="1660680"/>
            <a:ext cx="94356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Non EOL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7" name=""/>
          <p:cNvSpPr/>
          <p:nvPr/>
        </p:nvSpPr>
        <p:spPr>
          <a:xfrm>
            <a:off x="1576440" y="1735200"/>
            <a:ext cx="156960" cy="1429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8" name=""/>
          <p:cNvSpPr/>
          <p:nvPr/>
        </p:nvSpPr>
        <p:spPr>
          <a:xfrm>
            <a:off x="1569960" y="2046240"/>
            <a:ext cx="157320" cy="14292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PlaceHolder 1"/>
          <p:cNvSpPr>
            <a:spLocks noGrp="1"/>
          </p:cNvSpPr>
          <p:nvPr>
            <p:ph type="title"/>
          </p:nvPr>
        </p:nvSpPr>
        <p:spPr>
          <a:xfrm>
            <a:off x="0" y="14940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9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North America Power Transactions Per Day</a:t>
            </a:r>
            <a:endParaRPr b="1" lang="en-US" sz="29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10" name=""/>
          <p:cNvGraphicFramePr/>
          <p:nvPr/>
        </p:nvGraphicFramePr>
        <p:xfrm>
          <a:off x="254160" y="1380960"/>
          <a:ext cx="8429400" cy="4826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1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54160" y="1380960"/>
                    <a:ext cx="8429400" cy="4826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12" name=""/>
          <p:cNvSpPr/>
          <p:nvPr/>
        </p:nvSpPr>
        <p:spPr>
          <a:xfrm>
            <a:off x="1484280" y="613260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3" name=""/>
          <p:cNvSpPr/>
          <p:nvPr/>
        </p:nvSpPr>
        <p:spPr>
          <a:xfrm rot="16200000">
            <a:off x="1653120" y="530244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4" name=""/>
          <p:cNvSpPr/>
          <p:nvPr/>
        </p:nvSpPr>
        <p:spPr>
          <a:xfrm rot="16200000">
            <a:off x="3218400" y="529632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5" name=""/>
          <p:cNvSpPr/>
          <p:nvPr/>
        </p:nvSpPr>
        <p:spPr>
          <a:xfrm rot="16200000">
            <a:off x="4783680" y="530568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6" name=""/>
          <p:cNvSpPr/>
          <p:nvPr/>
        </p:nvSpPr>
        <p:spPr>
          <a:xfrm rot="16200000">
            <a:off x="6348960" y="529956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7" name=""/>
          <p:cNvSpPr/>
          <p:nvPr/>
        </p:nvSpPr>
        <p:spPr>
          <a:xfrm rot="16200000">
            <a:off x="7717680" y="5521680"/>
            <a:ext cx="220680" cy="1025640"/>
          </a:xfrm>
          <a:custGeom>
            <a:avLst/>
            <a:gdLst>
              <a:gd name="textAreaLeft" fmla="*/ 141120 w 220680"/>
              <a:gd name="textAreaRight" fmla="*/ 221040 w 220680"/>
              <a:gd name="textAreaTop" fmla="*/ 26640 h 1025640"/>
              <a:gd name="textAreaBottom" fmla="*/ 999000 h 102564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8" name=""/>
          <p:cNvSpPr/>
          <p:nvPr/>
        </p:nvSpPr>
        <p:spPr>
          <a:xfrm>
            <a:off x="3049560" y="614196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9" name=""/>
          <p:cNvSpPr/>
          <p:nvPr/>
        </p:nvSpPr>
        <p:spPr>
          <a:xfrm>
            <a:off x="4630680" y="613584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0" name=""/>
          <p:cNvSpPr/>
          <p:nvPr/>
        </p:nvSpPr>
        <p:spPr>
          <a:xfrm>
            <a:off x="6195960" y="612936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1" name=""/>
          <p:cNvSpPr/>
          <p:nvPr/>
        </p:nvSpPr>
        <p:spPr>
          <a:xfrm>
            <a:off x="7538760" y="613872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2" name=""/>
          <p:cNvSpPr/>
          <p:nvPr/>
        </p:nvSpPr>
        <p:spPr>
          <a:xfrm>
            <a:off x="1428480" y="1574640"/>
            <a:ext cx="94356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Non EOL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3" name=""/>
          <p:cNvSpPr/>
          <p:nvPr/>
        </p:nvSpPr>
        <p:spPr>
          <a:xfrm>
            <a:off x="1270080" y="1649520"/>
            <a:ext cx="156960" cy="1429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4" name=""/>
          <p:cNvSpPr/>
          <p:nvPr/>
        </p:nvSpPr>
        <p:spPr>
          <a:xfrm>
            <a:off x="1263600" y="1960560"/>
            <a:ext cx="157320" cy="14292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title"/>
          </p:nvPr>
        </p:nvSpPr>
        <p:spPr>
          <a:xfrm>
            <a:off x="0" y="14940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North America EOL Counterparties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26" name=""/>
          <p:cNvGraphicFramePr/>
          <p:nvPr/>
        </p:nvGraphicFramePr>
        <p:xfrm>
          <a:off x="0" y="1484280"/>
          <a:ext cx="4570560" cy="4124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2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1484280"/>
                    <a:ext cx="4570560" cy="4124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28" name=""/>
          <p:cNvSpPr/>
          <p:nvPr/>
        </p:nvSpPr>
        <p:spPr>
          <a:xfrm rot="16200000">
            <a:off x="3647880" y="4908240"/>
            <a:ext cx="220680" cy="13824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6000 h 1382400"/>
              <a:gd name="textAreaBottom" fmla="*/ 1346400 h 13824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9" name=""/>
          <p:cNvSpPr/>
          <p:nvPr/>
        </p:nvSpPr>
        <p:spPr>
          <a:xfrm>
            <a:off x="344520" y="578628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0" name=""/>
          <p:cNvSpPr/>
          <p:nvPr/>
        </p:nvSpPr>
        <p:spPr>
          <a:xfrm>
            <a:off x="1639800" y="578016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1" name=""/>
          <p:cNvSpPr/>
          <p:nvPr/>
        </p:nvSpPr>
        <p:spPr>
          <a:xfrm>
            <a:off x="3497040" y="579924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2" name=""/>
          <p:cNvSpPr/>
          <p:nvPr/>
        </p:nvSpPr>
        <p:spPr>
          <a:xfrm rot="16200000">
            <a:off x="515880" y="5414400"/>
            <a:ext cx="207720" cy="395280"/>
          </a:xfrm>
          <a:custGeom>
            <a:avLst/>
            <a:gdLst>
              <a:gd name="textAreaLeft" fmla="*/ 132840 w 207720"/>
              <a:gd name="textAreaRight" fmla="*/ 208080 w 207720"/>
              <a:gd name="textAreaTop" fmla="*/ 10080 h 395280"/>
              <a:gd name="textAreaBottom" fmla="*/ 385200 h 39528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3" name=""/>
          <p:cNvSpPr/>
          <p:nvPr/>
        </p:nvSpPr>
        <p:spPr>
          <a:xfrm rot="16200000">
            <a:off x="1817640" y="4665240"/>
            <a:ext cx="220680" cy="1887480"/>
          </a:xfrm>
          <a:custGeom>
            <a:avLst/>
            <a:gdLst>
              <a:gd name="textAreaLeft" fmla="*/ 141120 w 220680"/>
              <a:gd name="textAreaRight" fmla="*/ 221040 w 220680"/>
              <a:gd name="textAreaTop" fmla="*/ 48960 h 1887480"/>
              <a:gd name="textAreaBottom" fmla="*/ 1838520 h 188748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34" name=""/>
          <p:cNvGraphicFramePr/>
          <p:nvPr/>
        </p:nvGraphicFramePr>
        <p:xfrm>
          <a:off x="4525920" y="1484280"/>
          <a:ext cx="4618080" cy="40863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235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525920" y="1484280"/>
                    <a:ext cx="4618080" cy="4086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36" name=""/>
          <p:cNvSpPr/>
          <p:nvPr/>
        </p:nvSpPr>
        <p:spPr>
          <a:xfrm rot="16200000">
            <a:off x="8148600" y="4833360"/>
            <a:ext cx="220680" cy="144936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49360"/>
              <a:gd name="textAreaBottom" fmla="*/ 1411560 h 144936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7" name=""/>
          <p:cNvSpPr/>
          <p:nvPr/>
        </p:nvSpPr>
        <p:spPr>
          <a:xfrm>
            <a:off x="4830480" y="578340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8" name=""/>
          <p:cNvSpPr/>
          <p:nvPr/>
        </p:nvSpPr>
        <p:spPr>
          <a:xfrm>
            <a:off x="6161040" y="580536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9" name=""/>
          <p:cNvSpPr/>
          <p:nvPr/>
        </p:nvSpPr>
        <p:spPr>
          <a:xfrm>
            <a:off x="7983360" y="581508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0" name=""/>
          <p:cNvSpPr/>
          <p:nvPr/>
        </p:nvSpPr>
        <p:spPr>
          <a:xfrm rot="16200000">
            <a:off x="5005440" y="5344920"/>
            <a:ext cx="220680" cy="446040"/>
          </a:xfrm>
          <a:custGeom>
            <a:avLst/>
            <a:gdLst>
              <a:gd name="textAreaLeft" fmla="*/ 141120 w 220680"/>
              <a:gd name="textAreaRight" fmla="*/ 221040 w 220680"/>
              <a:gd name="textAreaTop" fmla="*/ 11520 h 446040"/>
              <a:gd name="textAreaBottom" fmla="*/ 434520 h 44604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1" name=""/>
          <p:cNvSpPr/>
          <p:nvPr/>
        </p:nvSpPr>
        <p:spPr>
          <a:xfrm rot="16200000">
            <a:off x="6332400" y="4601880"/>
            <a:ext cx="220680" cy="1931760"/>
          </a:xfrm>
          <a:custGeom>
            <a:avLst/>
            <a:gdLst>
              <a:gd name="textAreaLeft" fmla="*/ 141120 w 220680"/>
              <a:gd name="textAreaRight" fmla="*/ 221040 w 220680"/>
              <a:gd name="textAreaTop" fmla="*/ 50040 h 1931760"/>
              <a:gd name="textAreaBottom" fmla="*/ 1881720 h 193176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2" name=""/>
          <p:cNvSpPr/>
          <p:nvPr/>
        </p:nvSpPr>
        <p:spPr>
          <a:xfrm>
            <a:off x="2176200" y="1101600"/>
            <a:ext cx="684720" cy="41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21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Gas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3" name=""/>
          <p:cNvSpPr/>
          <p:nvPr/>
        </p:nvSpPr>
        <p:spPr>
          <a:xfrm>
            <a:off x="6424560" y="1123920"/>
            <a:ext cx="981000" cy="41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21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Power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4" name="" descr=""/>
          <p:cNvPicPr/>
          <p:nvPr/>
        </p:nvPicPr>
        <p:blipFill>
          <a:blip r:embed="rId1"/>
          <a:stretch/>
        </p:blipFill>
        <p:spPr>
          <a:xfrm>
            <a:off x="304920" y="0"/>
            <a:ext cx="8229600" cy="358776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245" name=""/>
          <p:cNvGraphicFramePr/>
          <p:nvPr/>
        </p:nvGraphicFramePr>
        <p:xfrm>
          <a:off x="324000" y="3867120"/>
          <a:ext cx="8324640" cy="268596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24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324000" y="3867120"/>
                    <a:ext cx="8324640" cy="2685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"/>
          <p:cNvSpPr/>
          <p:nvPr/>
        </p:nvSpPr>
        <p:spPr>
          <a:xfrm>
            <a:off x="1800360" y="4446720"/>
            <a:ext cx="4225680" cy="1788840"/>
          </a:xfrm>
          <a:custGeom>
            <a:avLst/>
            <a:gdLst/>
            <a:ahLst/>
            <a:rect l="l" t="t" r="r" b="b"/>
            <a:pathLst>
              <a:path w="822" h="527">
                <a:moveTo>
                  <a:pt x="9" y="25"/>
                </a:moveTo>
                <a:lnTo>
                  <a:pt x="29" y="64"/>
                </a:lnTo>
                <a:lnTo>
                  <a:pt x="44" y="89"/>
                </a:lnTo>
                <a:lnTo>
                  <a:pt x="61" y="101"/>
                </a:lnTo>
                <a:lnTo>
                  <a:pt x="70" y="105"/>
                </a:lnTo>
                <a:lnTo>
                  <a:pt x="73" y="121"/>
                </a:lnTo>
                <a:lnTo>
                  <a:pt x="77" y="145"/>
                </a:lnTo>
                <a:lnTo>
                  <a:pt x="53" y="149"/>
                </a:lnTo>
                <a:lnTo>
                  <a:pt x="97" y="177"/>
                </a:lnTo>
                <a:lnTo>
                  <a:pt x="105" y="169"/>
                </a:lnTo>
                <a:lnTo>
                  <a:pt x="134" y="213"/>
                </a:lnTo>
                <a:lnTo>
                  <a:pt x="129" y="222"/>
                </a:lnTo>
                <a:lnTo>
                  <a:pt x="129" y="233"/>
                </a:lnTo>
                <a:lnTo>
                  <a:pt x="137" y="242"/>
                </a:lnTo>
                <a:lnTo>
                  <a:pt x="161" y="258"/>
                </a:lnTo>
                <a:lnTo>
                  <a:pt x="169" y="262"/>
                </a:lnTo>
                <a:lnTo>
                  <a:pt x="193" y="290"/>
                </a:lnTo>
                <a:lnTo>
                  <a:pt x="202" y="282"/>
                </a:lnTo>
                <a:lnTo>
                  <a:pt x="202" y="254"/>
                </a:lnTo>
                <a:lnTo>
                  <a:pt x="182" y="258"/>
                </a:lnTo>
                <a:lnTo>
                  <a:pt x="166" y="230"/>
                </a:lnTo>
                <a:lnTo>
                  <a:pt x="161" y="213"/>
                </a:lnTo>
                <a:lnTo>
                  <a:pt x="161" y="209"/>
                </a:lnTo>
                <a:lnTo>
                  <a:pt x="154" y="198"/>
                </a:lnTo>
                <a:lnTo>
                  <a:pt x="149" y="189"/>
                </a:lnTo>
                <a:lnTo>
                  <a:pt x="137" y="162"/>
                </a:lnTo>
                <a:lnTo>
                  <a:pt x="129" y="153"/>
                </a:lnTo>
                <a:lnTo>
                  <a:pt x="73" y="89"/>
                </a:lnTo>
                <a:lnTo>
                  <a:pt x="65" y="69"/>
                </a:lnTo>
                <a:lnTo>
                  <a:pt x="56" y="57"/>
                </a:lnTo>
                <a:lnTo>
                  <a:pt x="61" y="25"/>
                </a:lnTo>
                <a:lnTo>
                  <a:pt x="100" y="44"/>
                </a:lnTo>
                <a:lnTo>
                  <a:pt x="117" y="81"/>
                </a:lnTo>
                <a:lnTo>
                  <a:pt x="129" y="101"/>
                </a:lnTo>
                <a:lnTo>
                  <a:pt x="137" y="117"/>
                </a:lnTo>
                <a:lnTo>
                  <a:pt x="205" y="189"/>
                </a:lnTo>
                <a:lnTo>
                  <a:pt x="202" y="198"/>
                </a:lnTo>
                <a:lnTo>
                  <a:pt x="202" y="206"/>
                </a:lnTo>
                <a:lnTo>
                  <a:pt x="210" y="213"/>
                </a:lnTo>
                <a:lnTo>
                  <a:pt x="222" y="218"/>
                </a:lnTo>
                <a:lnTo>
                  <a:pt x="234" y="222"/>
                </a:lnTo>
                <a:lnTo>
                  <a:pt x="262" y="254"/>
                </a:lnTo>
                <a:lnTo>
                  <a:pt x="298" y="302"/>
                </a:lnTo>
                <a:lnTo>
                  <a:pt x="315" y="338"/>
                </a:lnTo>
                <a:lnTo>
                  <a:pt x="315" y="347"/>
                </a:lnTo>
                <a:lnTo>
                  <a:pt x="310" y="382"/>
                </a:lnTo>
                <a:lnTo>
                  <a:pt x="330" y="399"/>
                </a:lnTo>
                <a:lnTo>
                  <a:pt x="355" y="414"/>
                </a:lnTo>
                <a:lnTo>
                  <a:pt x="363" y="423"/>
                </a:lnTo>
                <a:lnTo>
                  <a:pt x="379" y="428"/>
                </a:lnTo>
                <a:lnTo>
                  <a:pt x="383" y="428"/>
                </a:lnTo>
                <a:lnTo>
                  <a:pt x="543" y="495"/>
                </a:lnTo>
                <a:lnTo>
                  <a:pt x="564" y="499"/>
                </a:lnTo>
                <a:lnTo>
                  <a:pt x="577" y="495"/>
                </a:lnTo>
                <a:lnTo>
                  <a:pt x="604" y="487"/>
                </a:lnTo>
                <a:lnTo>
                  <a:pt x="616" y="484"/>
                </a:lnTo>
                <a:lnTo>
                  <a:pt x="629" y="487"/>
                </a:lnTo>
                <a:lnTo>
                  <a:pt x="669" y="524"/>
                </a:lnTo>
                <a:lnTo>
                  <a:pt x="677" y="527"/>
                </a:lnTo>
                <a:lnTo>
                  <a:pt x="677" y="495"/>
                </a:lnTo>
                <a:lnTo>
                  <a:pt x="693" y="475"/>
                </a:lnTo>
                <a:lnTo>
                  <a:pt x="726" y="475"/>
                </a:lnTo>
                <a:lnTo>
                  <a:pt x="717" y="471"/>
                </a:lnTo>
                <a:lnTo>
                  <a:pt x="705" y="463"/>
                </a:lnTo>
                <a:lnTo>
                  <a:pt x="705" y="451"/>
                </a:lnTo>
                <a:lnTo>
                  <a:pt x="714" y="447"/>
                </a:lnTo>
                <a:lnTo>
                  <a:pt x="714" y="435"/>
                </a:lnTo>
                <a:lnTo>
                  <a:pt x="761" y="435"/>
                </a:lnTo>
                <a:lnTo>
                  <a:pt x="774" y="428"/>
                </a:lnTo>
                <a:lnTo>
                  <a:pt x="794" y="423"/>
                </a:lnTo>
                <a:lnTo>
                  <a:pt x="794" y="419"/>
                </a:lnTo>
                <a:lnTo>
                  <a:pt x="798" y="411"/>
                </a:lnTo>
                <a:lnTo>
                  <a:pt x="805" y="370"/>
                </a:lnTo>
                <a:lnTo>
                  <a:pt x="817" y="362"/>
                </a:lnTo>
                <a:lnTo>
                  <a:pt x="822" y="350"/>
                </a:lnTo>
                <a:lnTo>
                  <a:pt x="822" y="330"/>
                </a:lnTo>
                <a:lnTo>
                  <a:pt x="805" y="330"/>
                </a:lnTo>
                <a:lnTo>
                  <a:pt x="798" y="323"/>
                </a:lnTo>
                <a:lnTo>
                  <a:pt x="785" y="323"/>
                </a:lnTo>
                <a:lnTo>
                  <a:pt x="778" y="330"/>
                </a:lnTo>
                <a:lnTo>
                  <a:pt x="746" y="330"/>
                </a:lnTo>
                <a:lnTo>
                  <a:pt x="734" y="338"/>
                </a:lnTo>
                <a:lnTo>
                  <a:pt x="726" y="355"/>
                </a:lnTo>
                <a:lnTo>
                  <a:pt x="726" y="379"/>
                </a:lnTo>
                <a:lnTo>
                  <a:pt x="717" y="394"/>
                </a:lnTo>
                <a:lnTo>
                  <a:pt x="701" y="403"/>
                </a:lnTo>
                <a:lnTo>
                  <a:pt x="705" y="414"/>
                </a:lnTo>
                <a:lnTo>
                  <a:pt x="693" y="419"/>
                </a:lnTo>
                <a:lnTo>
                  <a:pt x="689" y="414"/>
                </a:lnTo>
                <a:lnTo>
                  <a:pt x="673" y="414"/>
                </a:lnTo>
                <a:lnTo>
                  <a:pt x="645" y="419"/>
                </a:lnTo>
                <a:lnTo>
                  <a:pt x="616" y="423"/>
                </a:lnTo>
                <a:lnTo>
                  <a:pt x="609" y="414"/>
                </a:lnTo>
                <a:lnTo>
                  <a:pt x="577" y="394"/>
                </a:lnTo>
                <a:lnTo>
                  <a:pt x="552" y="379"/>
                </a:lnTo>
                <a:lnTo>
                  <a:pt x="543" y="367"/>
                </a:lnTo>
                <a:lnTo>
                  <a:pt x="536" y="347"/>
                </a:lnTo>
                <a:lnTo>
                  <a:pt x="532" y="335"/>
                </a:lnTo>
                <a:lnTo>
                  <a:pt x="528" y="311"/>
                </a:lnTo>
                <a:lnTo>
                  <a:pt x="520" y="279"/>
                </a:lnTo>
                <a:lnTo>
                  <a:pt x="520" y="270"/>
                </a:lnTo>
                <a:lnTo>
                  <a:pt x="532" y="233"/>
                </a:lnTo>
                <a:lnTo>
                  <a:pt x="536" y="201"/>
                </a:lnTo>
                <a:lnTo>
                  <a:pt x="516" y="201"/>
                </a:lnTo>
                <a:lnTo>
                  <a:pt x="511" y="194"/>
                </a:lnTo>
                <a:lnTo>
                  <a:pt x="484" y="174"/>
                </a:lnTo>
                <a:lnTo>
                  <a:pt x="484" y="162"/>
                </a:lnTo>
                <a:lnTo>
                  <a:pt x="440" y="89"/>
                </a:lnTo>
                <a:lnTo>
                  <a:pt x="431" y="84"/>
                </a:lnTo>
                <a:lnTo>
                  <a:pt x="415" y="81"/>
                </a:lnTo>
                <a:lnTo>
                  <a:pt x="399" y="81"/>
                </a:lnTo>
                <a:lnTo>
                  <a:pt x="387" y="101"/>
                </a:lnTo>
                <a:lnTo>
                  <a:pt x="383" y="105"/>
                </a:lnTo>
                <a:lnTo>
                  <a:pt x="374" y="105"/>
                </a:lnTo>
                <a:lnTo>
                  <a:pt x="367" y="101"/>
                </a:lnTo>
                <a:lnTo>
                  <a:pt x="359" y="96"/>
                </a:lnTo>
                <a:lnTo>
                  <a:pt x="351" y="93"/>
                </a:lnTo>
                <a:lnTo>
                  <a:pt x="342" y="89"/>
                </a:lnTo>
                <a:lnTo>
                  <a:pt x="339" y="64"/>
                </a:lnTo>
                <a:lnTo>
                  <a:pt x="298" y="25"/>
                </a:lnTo>
                <a:lnTo>
                  <a:pt x="242" y="20"/>
                </a:lnTo>
                <a:lnTo>
                  <a:pt x="239" y="32"/>
                </a:lnTo>
                <a:lnTo>
                  <a:pt x="146" y="32"/>
                </a:lnTo>
                <a:lnTo>
                  <a:pt x="56" y="0"/>
                </a:lnTo>
                <a:lnTo>
                  <a:pt x="0" y="0"/>
                </a:lnTo>
                <a:lnTo>
                  <a:pt x="9" y="25"/>
                </a:lnTo>
                <a:lnTo>
                  <a:pt x="9" y="25"/>
                </a:lnTo>
                <a:lnTo>
                  <a:pt x="9" y="25"/>
                </a:lnTo>
                <a:close/>
              </a:path>
            </a:pathLst>
          </a:custGeom>
          <a:solidFill>
            <a:srgbClr val="008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48" name="USA%20&amp;%20Canada" descr=""/>
          <p:cNvPicPr/>
          <p:nvPr/>
        </p:nvPicPr>
        <p:blipFill>
          <a:blip r:embed="rId1"/>
          <a:srcRect l="0" t="42167" r="0" b="0"/>
          <a:stretch/>
        </p:blipFill>
        <p:spPr>
          <a:xfrm>
            <a:off x="-1143000" y="965160"/>
            <a:ext cx="10287000" cy="4556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49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906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Origination </a:t>
            </a:r>
            <a:br>
              <a:rPr sz="3000"/>
            </a:b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50" name=""/>
          <p:cNvSpPr/>
          <p:nvPr/>
        </p:nvSpPr>
        <p:spPr>
          <a:xfrm>
            <a:off x="419040" y="5286240"/>
            <a:ext cx="266760" cy="324000"/>
          </a:xfrm>
          <a:prstGeom prst="flowChartMagneticDisk">
            <a:avLst/>
          </a:prstGeom>
          <a:solidFill>
            <a:srgbClr val="ff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1" name=""/>
          <p:cNvSpPr/>
          <p:nvPr/>
        </p:nvSpPr>
        <p:spPr>
          <a:xfrm>
            <a:off x="399960" y="5991120"/>
            <a:ext cx="276480" cy="314280"/>
          </a:xfrm>
          <a:prstGeom prst="flowChartMagneticDisk">
            <a:avLst/>
          </a:prstGeom>
          <a:solidFill>
            <a:srgbClr val="66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2" name=""/>
          <p:cNvSpPr/>
          <p:nvPr/>
        </p:nvSpPr>
        <p:spPr>
          <a:xfrm>
            <a:off x="409680" y="5648400"/>
            <a:ext cx="276120" cy="304560"/>
          </a:xfrm>
          <a:prstGeom prst="can">
            <a:avLst>
              <a:gd name="adj" fmla="val 25000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3" name=""/>
          <p:cNvSpPr/>
          <p:nvPr/>
        </p:nvSpPr>
        <p:spPr>
          <a:xfrm>
            <a:off x="3508200" y="5249880"/>
            <a:ext cx="338400" cy="307800"/>
          </a:xfrm>
          <a:prstGeom prst="flowChartMagneticDisk">
            <a:avLst/>
          </a:prstGeom>
          <a:solidFill>
            <a:srgbClr val="ff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4" name=""/>
          <p:cNvSpPr/>
          <p:nvPr/>
        </p:nvSpPr>
        <p:spPr>
          <a:xfrm>
            <a:off x="1095480" y="2413080"/>
            <a:ext cx="861840" cy="1195200"/>
          </a:xfrm>
          <a:prstGeom prst="can">
            <a:avLst>
              <a:gd name="adj" fmla="val 25000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175MM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5" name=""/>
          <p:cNvSpPr/>
          <p:nvPr/>
        </p:nvSpPr>
        <p:spPr>
          <a:xfrm>
            <a:off x="2070000" y="2709720"/>
            <a:ext cx="596880" cy="879480"/>
          </a:xfrm>
          <a:prstGeom prst="flowChartMagneticDisk">
            <a:avLst/>
          </a:prstGeom>
          <a:solidFill>
            <a:srgbClr val="ff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6" name=""/>
          <p:cNvSpPr/>
          <p:nvPr/>
        </p:nvSpPr>
        <p:spPr>
          <a:xfrm>
            <a:off x="3787920" y="4476600"/>
            <a:ext cx="636480" cy="530280"/>
          </a:xfrm>
          <a:prstGeom prst="can">
            <a:avLst>
              <a:gd name="adj" fmla="val 25000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29MM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7" name=""/>
          <p:cNvSpPr/>
          <p:nvPr/>
        </p:nvSpPr>
        <p:spPr>
          <a:xfrm>
            <a:off x="6924600" y="2498760"/>
            <a:ext cx="466920" cy="474480"/>
          </a:xfrm>
          <a:prstGeom prst="can">
            <a:avLst>
              <a:gd name="adj" fmla="val 25000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8" name=""/>
          <p:cNvSpPr/>
          <p:nvPr/>
        </p:nvSpPr>
        <p:spPr>
          <a:xfrm>
            <a:off x="5987880" y="3273480"/>
            <a:ext cx="427320" cy="438120"/>
          </a:xfrm>
          <a:prstGeom prst="flowChartMagneticDisk">
            <a:avLst/>
          </a:prstGeom>
          <a:solidFill>
            <a:srgbClr val="ff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9" name=""/>
          <p:cNvSpPr/>
          <p:nvPr/>
        </p:nvSpPr>
        <p:spPr>
          <a:xfrm>
            <a:off x="4971960" y="2589120"/>
            <a:ext cx="451080" cy="476280"/>
          </a:xfrm>
          <a:prstGeom prst="flowChartMagneticDisk">
            <a:avLst/>
          </a:prstGeom>
          <a:solidFill>
            <a:srgbClr val="ff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0" name=""/>
          <p:cNvSpPr/>
          <p:nvPr/>
        </p:nvSpPr>
        <p:spPr>
          <a:xfrm>
            <a:off x="4489560" y="2759040"/>
            <a:ext cx="403200" cy="297000"/>
          </a:xfrm>
          <a:prstGeom prst="can">
            <a:avLst>
              <a:gd name="adj" fmla="val 25000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1" name=""/>
          <p:cNvSpPr/>
          <p:nvPr/>
        </p:nvSpPr>
        <p:spPr>
          <a:xfrm>
            <a:off x="5880240" y="4349880"/>
            <a:ext cx="434880" cy="380880"/>
          </a:xfrm>
          <a:prstGeom prst="can">
            <a:avLst>
              <a:gd name="adj" fmla="val 25000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2" name=""/>
          <p:cNvSpPr/>
          <p:nvPr/>
        </p:nvSpPr>
        <p:spPr>
          <a:xfrm>
            <a:off x="879480" y="5295960"/>
            <a:ext cx="2138400" cy="109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 Development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3" name=""/>
          <p:cNvSpPr/>
          <p:nvPr/>
        </p:nvSpPr>
        <p:spPr>
          <a:xfrm>
            <a:off x="3486240" y="828720"/>
            <a:ext cx="990360" cy="1114560"/>
          </a:xfrm>
          <a:prstGeom prst="can">
            <a:avLst>
              <a:gd name="adj" fmla="val 25000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320MM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4" name=""/>
          <p:cNvSpPr/>
          <p:nvPr/>
        </p:nvSpPr>
        <p:spPr>
          <a:xfrm>
            <a:off x="3324240" y="3238560"/>
            <a:ext cx="809640" cy="743040"/>
          </a:xfrm>
          <a:prstGeom prst="flowChartMagneticDisk">
            <a:avLst/>
          </a:prstGeom>
          <a:solidFill>
            <a:srgbClr val="66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17MM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5" name=""/>
          <p:cNvSpPr/>
          <p:nvPr/>
        </p:nvSpPr>
        <p:spPr>
          <a:xfrm>
            <a:off x="3314520" y="6294600"/>
            <a:ext cx="45820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2001 YTD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i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$700mm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r>
              <a:rPr b="1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(excluding sold peakers)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6" name=""/>
          <p:cNvSpPr/>
          <p:nvPr/>
        </p:nvSpPr>
        <p:spPr>
          <a:xfrm>
            <a:off x="5092560" y="4029120"/>
            <a:ext cx="635040" cy="628560"/>
          </a:xfrm>
          <a:prstGeom prst="flowChartMagneticDisk">
            <a:avLst/>
          </a:prstGeom>
          <a:solidFill>
            <a:srgbClr val="ff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28MM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"/>
          <p:cNvSpPr/>
          <p:nvPr/>
        </p:nvSpPr>
        <p:spPr>
          <a:xfrm>
            <a:off x="1628640" y="4951440"/>
            <a:ext cx="4226040" cy="1789200"/>
          </a:xfrm>
          <a:custGeom>
            <a:avLst/>
            <a:gdLst/>
            <a:ahLst/>
            <a:rect l="l" t="t" r="r" b="b"/>
            <a:pathLst>
              <a:path w="822" h="527">
                <a:moveTo>
                  <a:pt x="9" y="25"/>
                </a:moveTo>
                <a:lnTo>
                  <a:pt x="29" y="64"/>
                </a:lnTo>
                <a:lnTo>
                  <a:pt x="44" y="89"/>
                </a:lnTo>
                <a:lnTo>
                  <a:pt x="61" y="101"/>
                </a:lnTo>
                <a:lnTo>
                  <a:pt x="70" y="105"/>
                </a:lnTo>
                <a:lnTo>
                  <a:pt x="73" y="121"/>
                </a:lnTo>
                <a:lnTo>
                  <a:pt x="77" y="145"/>
                </a:lnTo>
                <a:lnTo>
                  <a:pt x="53" y="149"/>
                </a:lnTo>
                <a:lnTo>
                  <a:pt x="97" y="177"/>
                </a:lnTo>
                <a:lnTo>
                  <a:pt x="105" y="169"/>
                </a:lnTo>
                <a:lnTo>
                  <a:pt x="134" y="213"/>
                </a:lnTo>
                <a:lnTo>
                  <a:pt x="129" y="222"/>
                </a:lnTo>
                <a:lnTo>
                  <a:pt x="129" y="233"/>
                </a:lnTo>
                <a:lnTo>
                  <a:pt x="137" y="242"/>
                </a:lnTo>
                <a:lnTo>
                  <a:pt x="161" y="258"/>
                </a:lnTo>
                <a:lnTo>
                  <a:pt x="169" y="262"/>
                </a:lnTo>
                <a:lnTo>
                  <a:pt x="193" y="290"/>
                </a:lnTo>
                <a:lnTo>
                  <a:pt x="202" y="282"/>
                </a:lnTo>
                <a:lnTo>
                  <a:pt x="202" y="254"/>
                </a:lnTo>
                <a:lnTo>
                  <a:pt x="182" y="258"/>
                </a:lnTo>
                <a:lnTo>
                  <a:pt x="166" y="230"/>
                </a:lnTo>
                <a:lnTo>
                  <a:pt x="161" y="213"/>
                </a:lnTo>
                <a:lnTo>
                  <a:pt x="161" y="209"/>
                </a:lnTo>
                <a:lnTo>
                  <a:pt x="154" y="198"/>
                </a:lnTo>
                <a:lnTo>
                  <a:pt x="149" y="189"/>
                </a:lnTo>
                <a:lnTo>
                  <a:pt x="137" y="162"/>
                </a:lnTo>
                <a:lnTo>
                  <a:pt x="129" y="153"/>
                </a:lnTo>
                <a:lnTo>
                  <a:pt x="73" y="89"/>
                </a:lnTo>
                <a:lnTo>
                  <a:pt x="65" y="69"/>
                </a:lnTo>
                <a:lnTo>
                  <a:pt x="56" y="57"/>
                </a:lnTo>
                <a:lnTo>
                  <a:pt x="61" y="25"/>
                </a:lnTo>
                <a:lnTo>
                  <a:pt x="100" y="44"/>
                </a:lnTo>
                <a:lnTo>
                  <a:pt x="117" y="81"/>
                </a:lnTo>
                <a:lnTo>
                  <a:pt x="129" y="101"/>
                </a:lnTo>
                <a:lnTo>
                  <a:pt x="137" y="117"/>
                </a:lnTo>
                <a:lnTo>
                  <a:pt x="205" y="189"/>
                </a:lnTo>
                <a:lnTo>
                  <a:pt x="202" y="198"/>
                </a:lnTo>
                <a:lnTo>
                  <a:pt x="202" y="206"/>
                </a:lnTo>
                <a:lnTo>
                  <a:pt x="210" y="213"/>
                </a:lnTo>
                <a:lnTo>
                  <a:pt x="222" y="218"/>
                </a:lnTo>
                <a:lnTo>
                  <a:pt x="234" y="222"/>
                </a:lnTo>
                <a:lnTo>
                  <a:pt x="262" y="254"/>
                </a:lnTo>
                <a:lnTo>
                  <a:pt x="298" y="302"/>
                </a:lnTo>
                <a:lnTo>
                  <a:pt x="315" y="338"/>
                </a:lnTo>
                <a:lnTo>
                  <a:pt x="315" y="347"/>
                </a:lnTo>
                <a:lnTo>
                  <a:pt x="310" y="382"/>
                </a:lnTo>
                <a:lnTo>
                  <a:pt x="330" y="399"/>
                </a:lnTo>
                <a:lnTo>
                  <a:pt x="355" y="414"/>
                </a:lnTo>
                <a:lnTo>
                  <a:pt x="363" y="423"/>
                </a:lnTo>
                <a:lnTo>
                  <a:pt x="379" y="428"/>
                </a:lnTo>
                <a:lnTo>
                  <a:pt x="383" y="428"/>
                </a:lnTo>
                <a:lnTo>
                  <a:pt x="543" y="495"/>
                </a:lnTo>
                <a:lnTo>
                  <a:pt x="564" y="499"/>
                </a:lnTo>
                <a:lnTo>
                  <a:pt x="577" y="495"/>
                </a:lnTo>
                <a:lnTo>
                  <a:pt x="604" y="487"/>
                </a:lnTo>
                <a:lnTo>
                  <a:pt x="616" y="484"/>
                </a:lnTo>
                <a:lnTo>
                  <a:pt x="629" y="487"/>
                </a:lnTo>
                <a:lnTo>
                  <a:pt x="669" y="524"/>
                </a:lnTo>
                <a:lnTo>
                  <a:pt x="677" y="527"/>
                </a:lnTo>
                <a:lnTo>
                  <a:pt x="677" y="495"/>
                </a:lnTo>
                <a:lnTo>
                  <a:pt x="693" y="475"/>
                </a:lnTo>
                <a:lnTo>
                  <a:pt x="726" y="475"/>
                </a:lnTo>
                <a:lnTo>
                  <a:pt x="717" y="471"/>
                </a:lnTo>
                <a:lnTo>
                  <a:pt x="705" y="463"/>
                </a:lnTo>
                <a:lnTo>
                  <a:pt x="705" y="451"/>
                </a:lnTo>
                <a:lnTo>
                  <a:pt x="714" y="447"/>
                </a:lnTo>
                <a:lnTo>
                  <a:pt x="714" y="435"/>
                </a:lnTo>
                <a:lnTo>
                  <a:pt x="761" y="435"/>
                </a:lnTo>
                <a:lnTo>
                  <a:pt x="774" y="428"/>
                </a:lnTo>
                <a:lnTo>
                  <a:pt x="794" y="423"/>
                </a:lnTo>
                <a:lnTo>
                  <a:pt x="794" y="419"/>
                </a:lnTo>
                <a:lnTo>
                  <a:pt x="798" y="411"/>
                </a:lnTo>
                <a:lnTo>
                  <a:pt x="805" y="370"/>
                </a:lnTo>
                <a:lnTo>
                  <a:pt x="817" y="362"/>
                </a:lnTo>
                <a:lnTo>
                  <a:pt x="822" y="350"/>
                </a:lnTo>
                <a:lnTo>
                  <a:pt x="822" y="330"/>
                </a:lnTo>
                <a:lnTo>
                  <a:pt x="805" y="330"/>
                </a:lnTo>
                <a:lnTo>
                  <a:pt x="798" y="323"/>
                </a:lnTo>
                <a:lnTo>
                  <a:pt x="785" y="323"/>
                </a:lnTo>
                <a:lnTo>
                  <a:pt x="778" y="330"/>
                </a:lnTo>
                <a:lnTo>
                  <a:pt x="746" y="330"/>
                </a:lnTo>
                <a:lnTo>
                  <a:pt x="734" y="338"/>
                </a:lnTo>
                <a:lnTo>
                  <a:pt x="726" y="355"/>
                </a:lnTo>
                <a:lnTo>
                  <a:pt x="726" y="379"/>
                </a:lnTo>
                <a:lnTo>
                  <a:pt x="717" y="394"/>
                </a:lnTo>
                <a:lnTo>
                  <a:pt x="701" y="403"/>
                </a:lnTo>
                <a:lnTo>
                  <a:pt x="705" y="414"/>
                </a:lnTo>
                <a:lnTo>
                  <a:pt x="693" y="419"/>
                </a:lnTo>
                <a:lnTo>
                  <a:pt x="689" y="414"/>
                </a:lnTo>
                <a:lnTo>
                  <a:pt x="673" y="414"/>
                </a:lnTo>
                <a:lnTo>
                  <a:pt x="645" y="419"/>
                </a:lnTo>
                <a:lnTo>
                  <a:pt x="616" y="423"/>
                </a:lnTo>
                <a:lnTo>
                  <a:pt x="609" y="414"/>
                </a:lnTo>
                <a:lnTo>
                  <a:pt x="577" y="394"/>
                </a:lnTo>
                <a:lnTo>
                  <a:pt x="552" y="379"/>
                </a:lnTo>
                <a:lnTo>
                  <a:pt x="543" y="367"/>
                </a:lnTo>
                <a:lnTo>
                  <a:pt x="536" y="347"/>
                </a:lnTo>
                <a:lnTo>
                  <a:pt x="532" y="335"/>
                </a:lnTo>
                <a:lnTo>
                  <a:pt x="528" y="311"/>
                </a:lnTo>
                <a:lnTo>
                  <a:pt x="520" y="279"/>
                </a:lnTo>
                <a:lnTo>
                  <a:pt x="520" y="270"/>
                </a:lnTo>
                <a:lnTo>
                  <a:pt x="532" y="233"/>
                </a:lnTo>
                <a:lnTo>
                  <a:pt x="536" y="201"/>
                </a:lnTo>
                <a:lnTo>
                  <a:pt x="516" y="201"/>
                </a:lnTo>
                <a:lnTo>
                  <a:pt x="511" y="194"/>
                </a:lnTo>
                <a:lnTo>
                  <a:pt x="484" y="174"/>
                </a:lnTo>
                <a:lnTo>
                  <a:pt x="484" y="162"/>
                </a:lnTo>
                <a:lnTo>
                  <a:pt x="440" y="89"/>
                </a:lnTo>
                <a:lnTo>
                  <a:pt x="431" y="84"/>
                </a:lnTo>
                <a:lnTo>
                  <a:pt x="415" y="81"/>
                </a:lnTo>
                <a:lnTo>
                  <a:pt x="399" y="81"/>
                </a:lnTo>
                <a:lnTo>
                  <a:pt x="387" y="101"/>
                </a:lnTo>
                <a:lnTo>
                  <a:pt x="383" y="105"/>
                </a:lnTo>
                <a:lnTo>
                  <a:pt x="374" y="105"/>
                </a:lnTo>
                <a:lnTo>
                  <a:pt x="367" y="101"/>
                </a:lnTo>
                <a:lnTo>
                  <a:pt x="359" y="96"/>
                </a:lnTo>
                <a:lnTo>
                  <a:pt x="351" y="93"/>
                </a:lnTo>
                <a:lnTo>
                  <a:pt x="342" y="89"/>
                </a:lnTo>
                <a:lnTo>
                  <a:pt x="339" y="64"/>
                </a:lnTo>
                <a:lnTo>
                  <a:pt x="298" y="25"/>
                </a:lnTo>
                <a:lnTo>
                  <a:pt x="242" y="20"/>
                </a:lnTo>
                <a:lnTo>
                  <a:pt x="239" y="32"/>
                </a:lnTo>
                <a:lnTo>
                  <a:pt x="146" y="32"/>
                </a:lnTo>
                <a:lnTo>
                  <a:pt x="56" y="0"/>
                </a:lnTo>
                <a:lnTo>
                  <a:pt x="0" y="0"/>
                </a:lnTo>
                <a:lnTo>
                  <a:pt x="9" y="25"/>
                </a:lnTo>
                <a:lnTo>
                  <a:pt x="9" y="25"/>
                </a:lnTo>
                <a:lnTo>
                  <a:pt x="9" y="25"/>
                </a:lnTo>
                <a:close/>
              </a:path>
            </a:pathLst>
          </a:custGeom>
          <a:solidFill>
            <a:srgbClr val="008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68" name="USA%20&amp;%20Canada" descr=""/>
          <p:cNvPicPr/>
          <p:nvPr/>
        </p:nvPicPr>
        <p:blipFill>
          <a:blip r:embed="rId1"/>
          <a:srcRect l="0" t="42167" r="0" b="0"/>
          <a:stretch/>
        </p:blipFill>
        <p:spPr>
          <a:xfrm>
            <a:off x="-1285920" y="1546200"/>
            <a:ext cx="10287000" cy="4556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69" name=""/>
          <p:cNvSpPr/>
          <p:nvPr/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Structured Natural Gas Transactions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0" name=""/>
          <p:cNvSpPr/>
          <p:nvPr/>
        </p:nvSpPr>
        <p:spPr>
          <a:xfrm flipH="1" flipV="1">
            <a:off x="5718240" y="3615840"/>
            <a:ext cx="1892160" cy="187560"/>
          </a:xfrm>
          <a:prstGeom prst="line">
            <a:avLst/>
          </a:prstGeom>
          <a:ln w="381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1" name=""/>
          <p:cNvSpPr/>
          <p:nvPr/>
        </p:nvSpPr>
        <p:spPr>
          <a:xfrm>
            <a:off x="7327800" y="3868560"/>
            <a:ext cx="1816200" cy="1767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Michigan Gas Utilities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480" indent="-114480"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 year Outsourcing Transaction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480" indent="-114480"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EPMI provides power for MGU’s supply needs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480" indent="-114480"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MGU releases all upstream gas supply assets to EPMI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14400" indent="-342720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72" name="j0182213" descr=""/>
          <p:cNvPicPr/>
          <p:nvPr/>
        </p:nvPicPr>
        <p:blipFill>
          <a:blip r:embed="rId2"/>
          <a:stretch/>
        </p:blipFill>
        <p:spPr>
          <a:xfrm>
            <a:off x="7792920" y="2924280"/>
            <a:ext cx="1211400" cy="7952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</p:pic>
      <p:pic>
        <p:nvPicPr>
          <p:cNvPr id="273" name="PH02152K" descr=""/>
          <p:cNvPicPr/>
          <p:nvPr/>
        </p:nvPicPr>
        <p:blipFill>
          <a:blip r:embed="rId3"/>
          <a:stretch/>
        </p:blipFill>
        <p:spPr>
          <a:xfrm>
            <a:off x="177840" y="5137200"/>
            <a:ext cx="1447920" cy="9525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</p:pic>
      <p:sp>
        <p:nvSpPr>
          <p:cNvPr id="274" name=""/>
          <p:cNvSpPr/>
          <p:nvPr/>
        </p:nvSpPr>
        <p:spPr>
          <a:xfrm flipV="1">
            <a:off x="1041480" y="4076280"/>
            <a:ext cx="1498680" cy="939960"/>
          </a:xfrm>
          <a:prstGeom prst="line">
            <a:avLst/>
          </a:prstGeom>
          <a:ln w="381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5" name=""/>
          <p:cNvSpPr/>
          <p:nvPr/>
        </p:nvSpPr>
        <p:spPr>
          <a:xfrm>
            <a:off x="165240" y="6064200"/>
            <a:ext cx="2476440" cy="66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Kern Transport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Syndication to 7 shippers of  Kern River from emergency open season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76" name="j0181051" descr=""/>
          <p:cNvPicPr/>
          <p:nvPr/>
        </p:nvPicPr>
        <p:blipFill>
          <a:blip r:embed="rId4"/>
          <a:stretch/>
        </p:blipFill>
        <p:spPr>
          <a:xfrm>
            <a:off x="120600" y="1312920"/>
            <a:ext cx="1251000" cy="7999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</p:pic>
      <p:sp>
        <p:nvSpPr>
          <p:cNvPr id="277" name=""/>
          <p:cNvSpPr/>
          <p:nvPr/>
        </p:nvSpPr>
        <p:spPr>
          <a:xfrm>
            <a:off x="1104840" y="2884320"/>
            <a:ext cx="790560" cy="1249560"/>
          </a:xfrm>
          <a:prstGeom prst="line">
            <a:avLst/>
          </a:prstGeom>
          <a:ln w="381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8" name=""/>
          <p:cNvSpPr/>
          <p:nvPr/>
        </p:nvSpPr>
        <p:spPr>
          <a:xfrm>
            <a:off x="38160" y="2157480"/>
            <a:ext cx="1420920" cy="115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Sierra Pacific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30000"/>
              </a:lnSpc>
              <a:spcAft>
                <a:spcPts val="45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5000"/>
              </a:lnSpc>
              <a:spcAft>
                <a:spcPts val="49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Long term assignment of PGT capacity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79" name="j0285068" descr=""/>
          <p:cNvPicPr/>
          <p:nvPr/>
        </p:nvPicPr>
        <p:blipFill>
          <a:blip r:embed="rId5"/>
          <a:stretch/>
        </p:blipFill>
        <p:spPr>
          <a:xfrm>
            <a:off x="2813040" y="666720"/>
            <a:ext cx="704880" cy="866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</p:pic>
      <p:sp>
        <p:nvSpPr>
          <p:cNvPr id="280" name=""/>
          <p:cNvSpPr/>
          <p:nvPr/>
        </p:nvSpPr>
        <p:spPr>
          <a:xfrm>
            <a:off x="3409920" y="880920"/>
            <a:ext cx="3557520" cy="49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SunCor Service Agreement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Petro Canada Services Agreement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1" name=""/>
          <p:cNvSpPr/>
          <p:nvPr/>
        </p:nvSpPr>
        <p:spPr>
          <a:xfrm>
            <a:off x="5896080" y="5910120"/>
            <a:ext cx="4073400" cy="64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Financial Transactions in Mexico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200 bcf Natural Gas ($4mm Origination)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Financial Zinc, Fuel Oil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2" name=""/>
          <p:cNvSpPr/>
          <p:nvPr/>
        </p:nvSpPr>
        <p:spPr>
          <a:xfrm flipH="1" flipV="1">
            <a:off x="3648240" y="6076440"/>
            <a:ext cx="1095120" cy="104760"/>
          </a:xfrm>
          <a:prstGeom prst="line">
            <a:avLst/>
          </a:prstGeom>
          <a:ln w="381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3" name=""/>
          <p:cNvSpPr/>
          <p:nvPr/>
        </p:nvSpPr>
        <p:spPr>
          <a:xfrm flipH="1">
            <a:off x="2685600" y="1409760"/>
            <a:ext cx="1257480" cy="1095480"/>
          </a:xfrm>
          <a:prstGeom prst="line">
            <a:avLst/>
          </a:prstGeom>
          <a:ln w="381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84" name="j0309658" descr=""/>
          <p:cNvPicPr/>
          <p:nvPr/>
        </p:nvPicPr>
        <p:blipFill>
          <a:blip r:embed="rId6"/>
          <a:stretch/>
        </p:blipFill>
        <p:spPr>
          <a:xfrm>
            <a:off x="4924440" y="5904000"/>
            <a:ext cx="990720" cy="706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5" name="USA%20&amp;%20Canada" descr=""/>
          <p:cNvPicPr/>
          <p:nvPr/>
        </p:nvPicPr>
        <p:blipFill>
          <a:blip r:embed="rId1"/>
          <a:srcRect l="0" t="42167" r="0" b="0"/>
          <a:stretch/>
        </p:blipFill>
        <p:spPr>
          <a:xfrm>
            <a:off x="-1201680" y="1546200"/>
            <a:ext cx="10287000" cy="4556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6" name="j0144483" descr=""/>
          <p:cNvPicPr/>
          <p:nvPr/>
        </p:nvPicPr>
        <p:blipFill>
          <a:blip r:embed="rId2"/>
          <a:stretch/>
        </p:blipFill>
        <p:spPr>
          <a:xfrm>
            <a:off x="422280" y="5126040"/>
            <a:ext cx="746280" cy="11350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</p:pic>
      <p:sp>
        <p:nvSpPr>
          <p:cNvPr id="287" name=""/>
          <p:cNvSpPr/>
          <p:nvPr/>
        </p:nvSpPr>
        <p:spPr>
          <a:xfrm>
            <a:off x="1181160" y="5421240"/>
            <a:ext cx="1789200" cy="68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City of San Antonio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25 year wind PPA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88" name="BD10379_" descr=""/>
          <p:cNvPicPr/>
          <p:nvPr/>
        </p:nvPicPr>
        <p:blipFill>
          <a:blip r:embed="rId3"/>
          <a:stretch/>
        </p:blipFill>
        <p:spPr>
          <a:xfrm>
            <a:off x="312840" y="1947960"/>
            <a:ext cx="517320" cy="517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9" name="j0145861" descr=""/>
          <p:cNvPicPr/>
          <p:nvPr/>
        </p:nvPicPr>
        <p:blipFill>
          <a:blip r:embed="rId4"/>
          <a:srcRect l="29429" t="0" r="28907" b="40635"/>
          <a:stretch/>
        </p:blipFill>
        <p:spPr>
          <a:xfrm>
            <a:off x="965160" y="627120"/>
            <a:ext cx="754200" cy="7095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</p:pic>
      <p:sp>
        <p:nvSpPr>
          <p:cNvPr id="290" name=""/>
          <p:cNvSpPr/>
          <p:nvPr/>
        </p:nvSpPr>
        <p:spPr>
          <a:xfrm flipV="1">
            <a:off x="2774880" y="5405040"/>
            <a:ext cx="1330560" cy="152280"/>
          </a:xfrm>
          <a:prstGeom prst="line">
            <a:avLst/>
          </a:prstGeom>
          <a:ln w="381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1" name=""/>
          <p:cNvSpPr/>
          <p:nvPr/>
        </p:nvSpPr>
        <p:spPr>
          <a:xfrm>
            <a:off x="0" y="2496960"/>
            <a:ext cx="1574640" cy="109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WAPA Edwards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WAPA Navy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50000"/>
              </a:lnSpc>
              <a:spcAft>
                <a:spcPts val="24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5000"/>
              </a:lnSpc>
              <a:spcAft>
                <a:spcPts val="49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 year transactions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including ‘green’ energy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2" name=""/>
          <p:cNvSpPr/>
          <p:nvPr/>
        </p:nvSpPr>
        <p:spPr>
          <a:xfrm>
            <a:off x="762120" y="3483000"/>
            <a:ext cx="428400" cy="695160"/>
          </a:xfrm>
          <a:prstGeom prst="line">
            <a:avLst/>
          </a:prstGeom>
          <a:ln w="381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3" name=""/>
          <p:cNvSpPr/>
          <p:nvPr/>
        </p:nvSpPr>
        <p:spPr>
          <a:xfrm>
            <a:off x="1692360" y="662040"/>
            <a:ext cx="2768400" cy="79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Alberta PPA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Purchase of output of 700MW plant for 20 years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4" name=""/>
          <p:cNvSpPr/>
          <p:nvPr/>
        </p:nvSpPr>
        <p:spPr>
          <a:xfrm>
            <a:off x="2155680" y="1254240"/>
            <a:ext cx="425520" cy="1184040"/>
          </a:xfrm>
          <a:prstGeom prst="line">
            <a:avLst/>
          </a:prstGeom>
          <a:ln w="381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5" name=""/>
          <p:cNvSpPr/>
          <p:nvPr/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Structured Power Transactions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96" name="BS01992_" descr=""/>
          <p:cNvPicPr/>
          <p:nvPr/>
        </p:nvPicPr>
        <p:blipFill>
          <a:blip r:embed="rId5"/>
          <a:stretch/>
        </p:blipFill>
        <p:spPr>
          <a:xfrm>
            <a:off x="8345520" y="3576600"/>
            <a:ext cx="754200" cy="1017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</p:pic>
      <p:sp>
        <p:nvSpPr>
          <p:cNvPr id="297" name=""/>
          <p:cNvSpPr/>
          <p:nvPr/>
        </p:nvSpPr>
        <p:spPr>
          <a:xfrm>
            <a:off x="7389720" y="3121200"/>
            <a:ext cx="2001960" cy="64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Central Maine Power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Load following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transaction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8" name=""/>
          <p:cNvSpPr/>
          <p:nvPr/>
        </p:nvSpPr>
        <p:spPr>
          <a:xfrm flipH="1" flipV="1">
            <a:off x="7594200" y="2813040"/>
            <a:ext cx="514440" cy="333360"/>
          </a:xfrm>
          <a:prstGeom prst="line">
            <a:avLst/>
          </a:prstGeom>
          <a:ln w="381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9" name=""/>
          <p:cNvSpPr/>
          <p:nvPr/>
        </p:nvSpPr>
        <p:spPr>
          <a:xfrm flipH="1" flipV="1">
            <a:off x="5638320" y="4667040"/>
            <a:ext cx="1791000" cy="314280"/>
          </a:xfrm>
          <a:prstGeom prst="line">
            <a:avLst/>
          </a:prstGeom>
          <a:ln w="381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0" name=""/>
          <p:cNvSpPr/>
          <p:nvPr/>
        </p:nvSpPr>
        <p:spPr>
          <a:xfrm>
            <a:off x="7375680" y="4768920"/>
            <a:ext cx="1423800" cy="46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Heywood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 plant site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01" name="j0144461" descr=""/>
          <p:cNvPicPr/>
          <p:nvPr/>
        </p:nvPicPr>
        <p:blipFill>
          <a:blip r:embed="rId6"/>
          <a:stretch/>
        </p:blipFill>
        <p:spPr>
          <a:xfrm>
            <a:off x="7477200" y="5221440"/>
            <a:ext cx="1066680" cy="704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</p:pic>
      <p:sp>
        <p:nvSpPr>
          <p:cNvPr id="302" name=""/>
          <p:cNvSpPr/>
          <p:nvPr/>
        </p:nvSpPr>
        <p:spPr>
          <a:xfrm flipH="1" flipV="1">
            <a:off x="5486040" y="5143320"/>
            <a:ext cx="431640" cy="765000"/>
          </a:xfrm>
          <a:prstGeom prst="line">
            <a:avLst/>
          </a:prstGeom>
          <a:ln w="381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3" name=""/>
          <p:cNvSpPr/>
          <p:nvPr/>
        </p:nvSpPr>
        <p:spPr>
          <a:xfrm>
            <a:off x="5337000" y="5916600"/>
            <a:ext cx="2613240" cy="163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300"/>
              </a:spcBef>
              <a:spcAft>
                <a:spcPts val="6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Mississippi Delta Energy Agency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Asset Management Transaction for 85 MW of load and 90 MW generating capacity and outside supply contracts of 26 MW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95000"/>
              </a:lnSpc>
              <a:spcAft>
                <a:spcPts val="49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4" name=""/>
          <p:cNvSpPr/>
          <p:nvPr/>
        </p:nvSpPr>
        <p:spPr>
          <a:xfrm flipH="1">
            <a:off x="2082960" y="1434960"/>
            <a:ext cx="2409840" cy="3079800"/>
          </a:xfrm>
          <a:prstGeom prst="line">
            <a:avLst/>
          </a:prstGeom>
          <a:ln w="381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05" name="PH02916J" descr=""/>
          <p:cNvPicPr/>
          <p:nvPr/>
        </p:nvPicPr>
        <p:blipFill>
          <a:blip r:embed="rId7"/>
          <a:srcRect l="0" t="0" r="31260" b="37734"/>
          <a:stretch/>
        </p:blipFill>
        <p:spPr>
          <a:xfrm>
            <a:off x="4565520" y="635040"/>
            <a:ext cx="568440" cy="7430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</p:pic>
      <p:sp>
        <p:nvSpPr>
          <p:cNvPr id="306" name=""/>
          <p:cNvSpPr/>
          <p:nvPr/>
        </p:nvSpPr>
        <p:spPr>
          <a:xfrm>
            <a:off x="5006520" y="811080"/>
            <a:ext cx="1705320" cy="46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Las Vegas Cogen II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QF expansion and sale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07" name="PH02238J" descr=""/>
          <p:cNvPicPr/>
          <p:nvPr/>
        </p:nvPicPr>
        <p:blipFill>
          <a:blip r:embed="rId8"/>
          <a:stretch/>
        </p:blipFill>
        <p:spPr>
          <a:xfrm>
            <a:off x="4572000" y="5823000"/>
            <a:ext cx="743040" cy="901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</p:pic>
      <p:pic>
        <p:nvPicPr>
          <p:cNvPr id="308" name="BD07625_" descr=""/>
          <p:cNvPicPr/>
          <p:nvPr/>
        </p:nvPicPr>
        <p:blipFill>
          <a:blip r:embed="rId9"/>
          <a:stretch/>
        </p:blipFill>
        <p:spPr>
          <a:xfrm>
            <a:off x="8018640" y="708120"/>
            <a:ext cx="744480" cy="765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09" name=""/>
          <p:cNvSpPr/>
          <p:nvPr/>
        </p:nvSpPr>
        <p:spPr>
          <a:xfrm flipH="1">
            <a:off x="7124760" y="1295280"/>
            <a:ext cx="164880" cy="2362320"/>
          </a:xfrm>
          <a:prstGeom prst="line">
            <a:avLst/>
          </a:prstGeom>
          <a:ln w="381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0" name=""/>
          <p:cNvSpPr/>
          <p:nvPr/>
        </p:nvSpPr>
        <p:spPr>
          <a:xfrm>
            <a:off x="6834240" y="1025640"/>
            <a:ext cx="1247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Turbine Book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PlaceHolder 1"/>
          <p:cNvSpPr>
            <a:spLocks noGrp="1"/>
          </p:cNvSpPr>
          <p:nvPr>
            <p:ph type="title"/>
          </p:nvPr>
        </p:nvSpPr>
        <p:spPr>
          <a:xfrm>
            <a:off x="542880" y="-360"/>
            <a:ext cx="8128080" cy="94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Summary of 2001 Asset Sales</a:t>
            </a:r>
            <a:br>
              <a:rPr sz="2600"/>
            </a:br>
            <a:r>
              <a:rPr b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r>
              <a:rPr b="1" lang="en-US" sz="15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($ in millions, excludes items &lt;$10million)</a:t>
            </a:r>
            <a:br>
              <a:rPr sz="1500"/>
            </a:br>
            <a:endParaRPr b="1" lang="en-US" sz="15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312" name="PlaceHolder 2"/>
          <p:cNvSpPr>
            <a:spLocks noGrp="1"/>
          </p:cNvSpPr>
          <p:nvPr>
            <p:ph/>
          </p:nvPr>
        </p:nvSpPr>
        <p:spPr>
          <a:xfrm>
            <a:off x="735120" y="858600"/>
            <a:ext cx="8408880" cy="5841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lnSpc>
                <a:spcPct val="85000"/>
              </a:lnSpc>
              <a:spcBef>
                <a:spcPts val="524"/>
              </a:spcBef>
              <a:spcAft>
                <a:spcPts val="700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65000"/>
              </a:lnSpc>
              <a:spcBef>
                <a:spcPts val="524"/>
              </a:spcBef>
              <a:spcAft>
                <a:spcPts val="700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sng">
                <a:solidFill>
                  <a:srgbClr val="ffff00"/>
                </a:solidFill>
                <a:effectLst/>
                <a:uFillTx/>
                <a:latin typeface="Arial"/>
              </a:rPr>
              <a:t>Historical Assets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65000"/>
              </a:lnSpc>
              <a:spcBef>
                <a:spcPts val="349"/>
              </a:spcBef>
              <a:spcAft>
                <a:spcPts val="349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HPL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   364.2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   352.5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  (11.7)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50000"/>
              </a:lnSpc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524"/>
              </a:spcBef>
              <a:spcAft>
                <a:spcPts val="700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sng">
                <a:solidFill>
                  <a:srgbClr val="ffff00"/>
                </a:solidFill>
                <a:effectLst/>
                <a:uFillTx/>
                <a:latin typeface="Arial"/>
              </a:rPr>
              <a:t>Development Projects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349"/>
              </a:spcBef>
              <a:spcAft>
                <a:spcPts val="349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Peakers                                                                1,045.0                       1,682.0                  637.0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349"/>
              </a:spcBef>
              <a:spcAft>
                <a:spcPts val="349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Pastoria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72.5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112.9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40.4 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349"/>
              </a:spcBef>
              <a:spcAft>
                <a:spcPts val="349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Fountain Valley PSCO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115.6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130.6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18.0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349"/>
              </a:spcBef>
              <a:spcAft>
                <a:spcPts val="349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SW  Power /Las Vegas Cogen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120.1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142.8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22.7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349"/>
              </a:spcBef>
              <a:spcAft>
                <a:spcPts val="349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Heywood Site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1.0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12.7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11.7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349"/>
              </a:spcBef>
              <a:spcAft>
                <a:spcPts val="349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Turbines – 2 x  7 EAs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40.3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49.5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9.2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50000"/>
              </a:lnSpc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349"/>
              </a:spcBef>
              <a:spcAft>
                <a:spcPts val="349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sng">
                <a:solidFill>
                  <a:srgbClr val="ffff00"/>
                </a:solidFill>
                <a:effectLst/>
                <a:uFillTx/>
                <a:latin typeface="Arial"/>
              </a:rPr>
              <a:t>Power Assets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349"/>
              </a:spcBef>
              <a:spcAft>
                <a:spcPts val="349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Alamac / NCPH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7.5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22.0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14.5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349"/>
              </a:spcBef>
              <a:spcAft>
                <a:spcPts val="349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Saguoro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18.5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20.7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1.5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50000"/>
              </a:lnSpc>
              <a:spcBef>
                <a:spcPts val="349"/>
              </a:spcBef>
              <a:spcAft>
                <a:spcPts val="349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524"/>
              </a:spcBef>
              <a:spcAft>
                <a:spcPts val="700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sng">
                <a:solidFill>
                  <a:srgbClr val="ffff00"/>
                </a:solidFill>
                <a:effectLst/>
                <a:uFillTx/>
                <a:latin typeface="Arial"/>
              </a:rPr>
              <a:t>Forecast Q4 2001 disposals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349"/>
              </a:spcBef>
              <a:spcAft>
                <a:spcPts val="349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Vitro Sale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24.0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39.5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14.0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349"/>
              </a:spcBef>
              <a:spcAft>
                <a:spcPts val="349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Onondaga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7.9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10.0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2.1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349"/>
              </a:spcBef>
              <a:spcAft>
                <a:spcPts val="349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Doyle                                                                              -                               4.8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4.7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75000"/>
              </a:lnSpc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100000"/>
              </a:lnSpc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TOTALS                                                              </a:t>
            </a:r>
            <a:r>
              <a:rPr b="1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$   1,817               $   2,580             $  764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3" name=""/>
          <p:cNvSpPr/>
          <p:nvPr/>
        </p:nvSpPr>
        <p:spPr>
          <a:xfrm>
            <a:off x="4586400" y="689040"/>
            <a:ext cx="4174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ctr" pos="345960"/>
                <a:tab algn="ctr" pos="1947960"/>
                <a:tab algn="ctr" pos="3376440"/>
                <a:tab algn="ctr" pos="37720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Book          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 Sales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ctr" pos="345960"/>
                <a:tab algn="ctr" pos="1947960"/>
                <a:tab algn="ctr" pos="3376440"/>
                <a:tab algn="ctr" pos="37720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Basis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 Proceeds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Gain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4" name=""/>
          <p:cNvSpPr/>
          <p:nvPr/>
        </p:nvSpPr>
        <p:spPr>
          <a:xfrm>
            <a:off x="4527720" y="1176480"/>
            <a:ext cx="3929040" cy="0"/>
          </a:xfrm>
          <a:prstGeom prst="line">
            <a:avLst/>
          </a:prstGeom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5" name=""/>
          <p:cNvSpPr/>
          <p:nvPr/>
        </p:nvSpPr>
        <p:spPr>
          <a:xfrm flipV="1">
            <a:off x="4491000" y="6148080"/>
            <a:ext cx="3924360" cy="3240"/>
          </a:xfrm>
          <a:prstGeom prst="line">
            <a:avLst/>
          </a:prstGeom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"/>
          <p:cNvSpPr/>
          <p:nvPr/>
        </p:nvSpPr>
        <p:spPr>
          <a:xfrm>
            <a:off x="1206360" y="3040200"/>
            <a:ext cx="670248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9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Retail Risk Management Discussion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"/>
          <p:cNvSpPr/>
          <p:nvPr/>
        </p:nvSpPr>
        <p:spPr>
          <a:xfrm>
            <a:off x="1173600" y="3040200"/>
            <a:ext cx="68076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29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South America Merchant Discussion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0" y="29196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Business Principles</a:t>
            </a:r>
            <a:br>
              <a:rPr sz="3000"/>
            </a:b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(Merchant Natural Gas and Power Business)</a:t>
            </a:r>
            <a:endParaRPr b="1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782640" y="128700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lnSpc>
                <a:spcPct val="85000"/>
              </a:lnSpc>
              <a:spcBef>
                <a:spcPts val="751"/>
              </a:spcBef>
              <a:spcAft>
                <a:spcPts val="1001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Goals are to expand and enhance our capabilities in: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spcBef>
                <a:spcPts val="400"/>
              </a:spcBef>
              <a:spcAft>
                <a:spcPts val="400"/>
              </a:spcAft>
              <a:buClr>
                <a:srgbClr val="00cc00"/>
              </a:buClr>
              <a:buSzPct val="130000"/>
              <a:buFont typeface="Wingdings" charset="2"/>
              <a:buChar char="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RECRUIT AND RETAIN THE BEST TALENT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spcBef>
                <a:spcPts val="400"/>
              </a:spcBef>
              <a:spcAft>
                <a:spcPts val="400"/>
              </a:spcAft>
              <a:buClr>
                <a:srgbClr val="00cc00"/>
              </a:buClr>
              <a:buSzPct val="130000"/>
              <a:buFont typeface="Wingdings" charset="2"/>
              <a:buChar char="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CONSTANTLY EXPAND LIQUIDITY - PRODUCTS AND LOCATIONS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spcBef>
                <a:spcPts val="400"/>
              </a:spcBef>
              <a:spcAft>
                <a:spcPts val="400"/>
              </a:spcAft>
              <a:buClr>
                <a:srgbClr val="00cc00"/>
              </a:buClr>
              <a:buSzPct val="130000"/>
              <a:buFont typeface="Wingdings" charset="2"/>
              <a:buChar char="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BE THE LEADING MARKET MAKER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spcBef>
                <a:spcPts val="400"/>
              </a:spcBef>
              <a:spcAft>
                <a:spcPts val="400"/>
              </a:spcAft>
              <a:buClr>
                <a:srgbClr val="00cc00"/>
              </a:buClr>
              <a:buSzPct val="130000"/>
              <a:buFont typeface="Wingdings" charset="2"/>
              <a:buChar char="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COVER ALL THE WHOLESALE CUSTOMERS TO ENSURE SIZEABLE DEAL FLOW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spcBef>
                <a:spcPts val="400"/>
              </a:spcBef>
              <a:spcAft>
                <a:spcPts val="400"/>
              </a:spcAft>
              <a:buClr>
                <a:srgbClr val="00cc00"/>
              </a:buClr>
              <a:buSzPct val="130000"/>
              <a:buFont typeface="Wingdings" charset="2"/>
              <a:buChar char="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CONTINUALLY EXPAND OUR OUTSOURCING RELATIONSHIPS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spcBef>
                <a:spcPts val="400"/>
              </a:spcBef>
              <a:spcAft>
                <a:spcPts val="400"/>
              </a:spcAft>
              <a:buClr>
                <a:srgbClr val="00cc00"/>
              </a:buClr>
              <a:buSzPct val="130000"/>
              <a:buFont typeface="Wingdings" charset="2"/>
              <a:buChar char="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CREATE A WORLD CLASS INTERNAL RESEARCH CAPABILITY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0">
              <a:lnSpc>
                <a:spcPct val="85000"/>
              </a:lnSpc>
              <a:spcBef>
                <a:spcPts val="337"/>
              </a:spcBef>
              <a:spcAft>
                <a:spcPts val="901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751"/>
              </a:spcBef>
              <a:spcAft>
                <a:spcPts val="1001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ACCOMPLISHING THESE GOALS LEADS TO: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spcBef>
                <a:spcPts val="400"/>
              </a:spcBef>
              <a:spcAft>
                <a:spcPts val="400"/>
              </a:spcAft>
              <a:buClr>
                <a:srgbClr val="00cc00"/>
              </a:buClr>
              <a:buSzPct val="13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ABILITY TO IDENTIFY AND EXECUTE HIGHLY STRUCTURED TRANSACTIONS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spcBef>
                <a:spcPts val="400"/>
              </a:spcBef>
              <a:spcAft>
                <a:spcPts val="400"/>
              </a:spcAft>
              <a:buClr>
                <a:srgbClr val="00cc00"/>
              </a:buClr>
              <a:buSzPct val="13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ABILITY TO SUCCESSFULLY TAKE POSITIONS ON MARKET DIRECTION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PlaceHolder 1"/>
          <p:cNvSpPr>
            <a:spLocks noGrp="1"/>
          </p:cNvSpPr>
          <p:nvPr>
            <p:ph type="title"/>
          </p:nvPr>
        </p:nvSpPr>
        <p:spPr>
          <a:xfrm>
            <a:off x="0" y="5106600"/>
            <a:ext cx="9144000" cy="1508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Enron Americas</a:t>
            </a:r>
            <a:endParaRPr b="1" lang="en-US" sz="51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pSp>
        <p:nvGrpSpPr>
          <p:cNvPr id="319" name=""/>
          <p:cNvGrpSpPr/>
          <p:nvPr/>
        </p:nvGrpSpPr>
        <p:grpSpPr>
          <a:xfrm>
            <a:off x="2959200" y="1359000"/>
            <a:ext cx="3253680" cy="3227040"/>
            <a:chOff x="2959200" y="1359000"/>
            <a:chExt cx="3253680" cy="3227040"/>
          </a:xfrm>
        </p:grpSpPr>
        <p:grpSp>
          <p:nvGrpSpPr>
            <p:cNvPr id="320" name=""/>
            <p:cNvGrpSpPr/>
            <p:nvPr/>
          </p:nvGrpSpPr>
          <p:grpSpPr>
            <a:xfrm>
              <a:off x="2959200" y="2562120"/>
              <a:ext cx="3253680" cy="2023920"/>
              <a:chOff x="2959200" y="2562120"/>
              <a:chExt cx="3253680" cy="2023920"/>
            </a:xfrm>
          </p:grpSpPr>
          <p:sp>
            <p:nvSpPr>
              <p:cNvPr id="321" name=""/>
              <p:cNvSpPr/>
              <p:nvPr/>
            </p:nvSpPr>
            <p:spPr>
              <a:xfrm>
                <a:off x="2959200" y="2571120"/>
                <a:ext cx="652320" cy="64152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22" name=""/>
              <p:cNvSpPr/>
              <p:nvPr/>
            </p:nvSpPr>
            <p:spPr>
              <a:xfrm>
                <a:off x="3276000" y="2883600"/>
                <a:ext cx="693360" cy="68364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23" name=""/>
              <p:cNvSpPr/>
              <p:nvPr/>
            </p:nvSpPr>
            <p:spPr>
              <a:xfrm>
                <a:off x="4315680" y="3907800"/>
                <a:ext cx="691200" cy="67824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24" name=""/>
              <p:cNvSpPr/>
              <p:nvPr/>
            </p:nvSpPr>
            <p:spPr>
              <a:xfrm>
                <a:off x="4047120" y="3633480"/>
                <a:ext cx="31320" cy="10404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25" name=""/>
              <p:cNvSpPr/>
              <p:nvPr/>
            </p:nvSpPr>
            <p:spPr>
              <a:xfrm>
                <a:off x="4047120" y="3240360"/>
                <a:ext cx="211320" cy="40752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26" name=""/>
              <p:cNvSpPr/>
              <p:nvPr/>
            </p:nvSpPr>
            <p:spPr>
              <a:xfrm>
                <a:off x="3639240" y="3251160"/>
                <a:ext cx="408960" cy="66384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27" name=""/>
              <p:cNvSpPr/>
              <p:nvPr/>
            </p:nvSpPr>
            <p:spPr>
              <a:xfrm>
                <a:off x="4313880" y="3633480"/>
                <a:ext cx="277560" cy="51372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28" name=""/>
              <p:cNvSpPr/>
              <p:nvPr/>
            </p:nvSpPr>
            <p:spPr>
              <a:xfrm>
                <a:off x="4039560" y="3662640"/>
                <a:ext cx="275760" cy="51588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29" name=""/>
              <p:cNvSpPr/>
              <p:nvPr/>
            </p:nvSpPr>
            <p:spPr>
              <a:xfrm>
                <a:off x="4917600" y="2562120"/>
                <a:ext cx="1295280" cy="161640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330" name=""/>
            <p:cNvGrpSpPr/>
            <p:nvPr/>
          </p:nvGrpSpPr>
          <p:grpSpPr>
            <a:xfrm>
              <a:off x="3378240" y="1359000"/>
              <a:ext cx="2239920" cy="2208240"/>
              <a:chOff x="3378240" y="1359000"/>
              <a:chExt cx="2239920" cy="2208240"/>
            </a:xfrm>
          </p:grpSpPr>
          <p:sp>
            <p:nvSpPr>
              <p:cNvPr id="331" name=""/>
              <p:cNvSpPr/>
              <p:nvPr/>
            </p:nvSpPr>
            <p:spPr>
              <a:xfrm>
                <a:off x="3378240" y="1359000"/>
                <a:ext cx="1638360" cy="1614240"/>
              </a:xfrm>
              <a:custGeom>
                <a:avLst/>
                <a:gdLst/>
                <a:ahLst/>
                <a:rect l="l" t="t" r="r" b="b"/>
                <a:pathLst>
                  <a:path w="884" h="883">
                    <a:moveTo>
                      <a:pt x="561" y="835"/>
                    </a:moveTo>
                    <a:lnTo>
                      <a:pt x="419" y="694"/>
                    </a:lnTo>
                    <a:lnTo>
                      <a:pt x="883" y="230"/>
                    </a:lnTo>
                    <a:lnTo>
                      <a:pt x="653" y="0"/>
                    </a:lnTo>
                    <a:lnTo>
                      <a:pt x="0" y="654"/>
                    </a:lnTo>
                    <a:lnTo>
                      <a:pt x="47" y="701"/>
                    </a:lnTo>
                    <a:lnTo>
                      <a:pt x="653" y="95"/>
                    </a:lnTo>
                    <a:lnTo>
                      <a:pt x="788" y="230"/>
                    </a:lnTo>
                    <a:lnTo>
                      <a:pt x="325" y="694"/>
                    </a:lnTo>
                    <a:lnTo>
                      <a:pt x="514" y="882"/>
                    </a:lnTo>
                    <a:lnTo>
                      <a:pt x="561" y="835"/>
                    </a:lnTo>
                  </a:path>
                </a:pathLst>
              </a:custGeom>
              <a:solidFill>
                <a:srgbClr val="cc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32" name=""/>
              <p:cNvSpPr/>
              <p:nvPr/>
            </p:nvSpPr>
            <p:spPr>
              <a:xfrm>
                <a:off x="4330800" y="1951200"/>
                <a:ext cx="1287360" cy="1616040"/>
              </a:xfrm>
              <a:custGeom>
                <a:avLst/>
                <a:gdLst/>
                <a:ahLst/>
                <a:rect l="l" t="t" r="r" b="b"/>
                <a:pathLst>
                  <a:path w="695" h="884">
                    <a:moveTo>
                      <a:pt x="371" y="835"/>
                    </a:moveTo>
                    <a:lnTo>
                      <a:pt x="230" y="694"/>
                    </a:lnTo>
                    <a:lnTo>
                      <a:pt x="694" y="231"/>
                    </a:lnTo>
                    <a:lnTo>
                      <a:pt x="463" y="0"/>
                    </a:lnTo>
                    <a:lnTo>
                      <a:pt x="0" y="464"/>
                    </a:lnTo>
                    <a:lnTo>
                      <a:pt x="47" y="511"/>
                    </a:lnTo>
                    <a:lnTo>
                      <a:pt x="463" y="95"/>
                    </a:lnTo>
                    <a:lnTo>
                      <a:pt x="599" y="231"/>
                    </a:lnTo>
                    <a:lnTo>
                      <a:pt x="136" y="694"/>
                    </a:lnTo>
                    <a:lnTo>
                      <a:pt x="324" y="883"/>
                    </a:lnTo>
                    <a:lnTo>
                      <a:pt x="371" y="835"/>
                    </a:lnTo>
                  </a:path>
                </a:pathLst>
              </a:custGeom>
              <a:solidFill>
                <a:srgbClr val="00b0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" name=""/>
          <p:cNvGraphicFramePr/>
          <p:nvPr/>
        </p:nvGraphicFramePr>
        <p:xfrm>
          <a:off x="142920" y="1914480"/>
          <a:ext cx="8258040" cy="4705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2920" y="1914480"/>
                    <a:ext cx="8258040" cy="4705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3" name=""/>
          <p:cNvSpPr/>
          <p:nvPr/>
        </p:nvSpPr>
        <p:spPr>
          <a:xfrm>
            <a:off x="7288200" y="2306520"/>
            <a:ext cx="500040" cy="160020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0" y="36504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North America EBIT Without Reductions</a:t>
            </a:r>
            <a:br>
              <a:rPr sz="3000"/>
            </a:b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($ in millions)</a:t>
            </a:r>
            <a:endParaRPr b="1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>
            <a:off x="7206120" y="2013120"/>
            <a:ext cx="687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3,843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>
            <a:off x="7289640" y="3425760"/>
            <a:ext cx="4953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"/>
          <p:cNvSpPr/>
          <p:nvPr/>
        </p:nvSpPr>
        <p:spPr>
          <a:xfrm>
            <a:off x="7238880" y="364644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2,220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8" name=""/>
          <p:cNvGrpSpPr/>
          <p:nvPr/>
        </p:nvGrpSpPr>
        <p:grpSpPr>
          <a:xfrm>
            <a:off x="7791480" y="2817720"/>
            <a:ext cx="999000" cy="1112400"/>
            <a:chOff x="7791480" y="2817720"/>
            <a:chExt cx="999000" cy="1112400"/>
          </a:xfrm>
        </p:grpSpPr>
        <p:grpSp>
          <p:nvGrpSpPr>
            <p:cNvPr id="39" name=""/>
            <p:cNvGrpSpPr/>
            <p:nvPr/>
          </p:nvGrpSpPr>
          <p:grpSpPr>
            <a:xfrm>
              <a:off x="7810560" y="3470400"/>
              <a:ext cx="970560" cy="459720"/>
              <a:chOff x="7810560" y="3470400"/>
              <a:chExt cx="970560" cy="459720"/>
            </a:xfrm>
          </p:grpSpPr>
          <p:sp>
            <p:nvSpPr>
              <p:cNvPr id="40" name=""/>
              <p:cNvSpPr/>
              <p:nvPr/>
            </p:nvSpPr>
            <p:spPr>
              <a:xfrm>
                <a:off x="7990560" y="3470400"/>
                <a:ext cx="790560" cy="4597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EES 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 ($665M)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1" name=""/>
              <p:cNvSpPr/>
              <p:nvPr/>
            </p:nvSpPr>
            <p:spPr>
              <a:xfrm flipH="1" flipV="1">
                <a:off x="7810560" y="3595320"/>
                <a:ext cx="241200" cy="12600"/>
              </a:xfrm>
              <a:prstGeom prst="line">
                <a:avLst/>
              </a:prstGeom>
              <a:ln w="19080">
                <a:solidFill>
                  <a:srgbClr val="ffffff"/>
                </a:solidFill>
                <a:miter/>
                <a:tailEnd len="sm" type="triangle" w="med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200" bIns="-342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42" name=""/>
            <p:cNvGrpSpPr/>
            <p:nvPr/>
          </p:nvGrpSpPr>
          <p:grpSpPr>
            <a:xfrm>
              <a:off x="7791480" y="2817720"/>
              <a:ext cx="999000" cy="459720"/>
              <a:chOff x="7791480" y="2817720"/>
              <a:chExt cx="999000" cy="459720"/>
            </a:xfrm>
          </p:grpSpPr>
          <p:sp>
            <p:nvSpPr>
              <p:cNvPr id="43" name=""/>
              <p:cNvSpPr/>
              <p:nvPr/>
            </p:nvSpPr>
            <p:spPr>
              <a:xfrm>
                <a:off x="7957440" y="2817720"/>
                <a:ext cx="833040" cy="4597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Reserve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  ($958M)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4" name=""/>
              <p:cNvSpPr/>
              <p:nvPr/>
            </p:nvSpPr>
            <p:spPr>
              <a:xfrm flipH="1" flipV="1">
                <a:off x="7791480" y="2952360"/>
                <a:ext cx="241200" cy="12600"/>
              </a:xfrm>
              <a:prstGeom prst="line">
                <a:avLst/>
              </a:prstGeom>
              <a:ln w="19080">
                <a:solidFill>
                  <a:srgbClr val="ffffff"/>
                </a:solidFill>
                <a:miter/>
                <a:tailEnd len="sm" type="triangle" w="med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200" bIns="-342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  <p:sp>
        <p:nvSpPr>
          <p:cNvPr id="45" name=""/>
          <p:cNvSpPr/>
          <p:nvPr/>
        </p:nvSpPr>
        <p:spPr>
          <a:xfrm>
            <a:off x="1278000" y="1771560"/>
            <a:ext cx="6027840" cy="123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289080" indent="-289080">
              <a:spcBef>
                <a:spcPts val="224"/>
              </a:spcBef>
              <a:spcAft>
                <a:spcPts val="901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EGM and EIM transferred out 3Q 2000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224"/>
              </a:spcBef>
              <a:spcAft>
                <a:spcPts val="901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Includes ($665M) of EES Wholesale 2001 YTD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224"/>
              </a:spcBef>
              <a:spcAft>
                <a:spcPts val="901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Generated additional $958M in prudency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"/>
          <p:cNvSpPr/>
          <p:nvPr/>
        </p:nvSpPr>
        <p:spPr>
          <a:xfrm>
            <a:off x="228600" y="380880"/>
            <a:ext cx="8915400" cy="83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Financial Highlights</a:t>
            </a:r>
            <a:br>
              <a:rPr sz="3000"/>
            </a:b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($ in millions)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>
            <a:off x="190440" y="5834160"/>
            <a:ext cx="2961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*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Excludes Goodwill and HPL FV $3.0B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>
            <a:off x="63360" y="2611440"/>
            <a:ext cx="9080640" cy="222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588"/>
              </a:spcBef>
              <a:spcAft>
                <a:spcPts val="113"/>
              </a:spcAft>
              <a:tabLst>
                <a:tab algn="l" pos="0"/>
                <a:tab algn="dec" pos="4805280"/>
                <a:tab algn="dec" pos="6451560"/>
                <a:tab algn="dec" pos="7432560"/>
                <a:tab algn="dec" pos="857268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Earnings Before Interest &amp; Taxes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$ 1,362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$ 2,885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(665)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$ 2,220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2588"/>
              </a:spcBef>
              <a:spcAft>
                <a:spcPts val="113"/>
              </a:spcAft>
              <a:tabLst>
                <a:tab algn="l" pos="0"/>
                <a:tab algn="dec" pos="4805280"/>
                <a:tab algn="dec" pos="6451560"/>
                <a:tab algn="dec" pos="7432560"/>
                <a:tab algn="dec" pos="857268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Funds Flow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   937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$ 2,101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   30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$ 2,131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2588"/>
              </a:spcBef>
              <a:spcAft>
                <a:spcPts val="113"/>
              </a:spcAft>
              <a:tabLst>
                <a:tab algn="l" pos="0"/>
                <a:tab algn="dec" pos="4805280"/>
                <a:tab algn="dec" pos="6451560"/>
                <a:tab algn="dec" pos="7432560"/>
                <a:tab algn="dec" pos="857268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Cash Flow from Operations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$ 2,988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    (36)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(538)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  (574)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2588"/>
              </a:spcBef>
              <a:spcAft>
                <a:spcPts val="113"/>
              </a:spcAft>
              <a:tabLst>
                <a:tab algn="l" pos="0"/>
                <a:tab algn="dec" pos="4805280"/>
                <a:tab algn="dec" pos="6451560"/>
                <a:tab algn="dec" pos="7432560"/>
                <a:tab algn="dec" pos="857268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Capital Deployed*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$ 3,252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$ 3,194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 750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$ 3,944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"/>
          <p:cNvSpPr/>
          <p:nvPr/>
        </p:nvSpPr>
        <p:spPr>
          <a:xfrm>
            <a:off x="120600" y="1687680"/>
            <a:ext cx="908064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457200">
              <a:lnSpc>
                <a:spcPct val="100000"/>
              </a:lnSpc>
              <a:tabLst>
                <a:tab algn="l" pos="0"/>
                <a:tab algn="ctr" pos="4229280"/>
                <a:tab algn="ctr" pos="6060960"/>
                <a:tab algn="ctr" pos="7143840"/>
                <a:tab algn="ctr" pos="822816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ctr" pos="4229280"/>
                <a:tab algn="ctr" pos="6060960"/>
                <a:tab algn="ctr" pos="7143840"/>
                <a:tab algn="ctr" pos="822816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ctr" pos="4229280"/>
                <a:tab algn="ctr" pos="6060960"/>
                <a:tab algn="ctr" pos="7143840"/>
                <a:tab algn="ctr" pos="822816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    EA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EA 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EES W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YTD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>
            <a:off x="5829480" y="1814400"/>
            <a:ext cx="28098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9/30 YTD 2001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>
            <a:off x="4149720" y="2583000"/>
            <a:ext cx="843120" cy="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7978680" y="2583000"/>
            <a:ext cx="739800" cy="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>
            <a:off x="5783400" y="2170080"/>
            <a:ext cx="2992320" cy="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>
            <a:off x="3784680" y="1539720"/>
            <a:ext cx="15048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Total</a:t>
            </a:r>
            <a:br>
              <a:rPr sz="1800"/>
            </a:b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Year 2000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>
            <a:off x="3941640" y="2170080"/>
            <a:ext cx="1185840" cy="1260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"/>
          <p:cNvSpPr/>
          <p:nvPr/>
        </p:nvSpPr>
        <p:spPr>
          <a:xfrm>
            <a:off x="5911920" y="2576520"/>
            <a:ext cx="739800" cy="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>
            <a:off x="6977160" y="2583000"/>
            <a:ext cx="739800" cy="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0" y="22536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North America Net Assets</a:t>
            </a:r>
            <a:br>
              <a:rPr sz="3000"/>
            </a:b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(excludes Retail Risk Management)</a:t>
            </a:r>
            <a:br>
              <a:rPr sz="1800"/>
            </a:b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r>
              <a:rPr b="0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($ in millions)</a:t>
            </a:r>
            <a:endParaRPr b="1" lang="en-US" sz="1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59" name=""/>
          <p:cNvGraphicFramePr/>
          <p:nvPr/>
        </p:nvGraphicFramePr>
        <p:xfrm>
          <a:off x="0" y="1860480"/>
          <a:ext cx="7738920" cy="48387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1860480"/>
                    <a:ext cx="7738920" cy="4838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1" name=""/>
          <p:cNvSpPr/>
          <p:nvPr/>
        </p:nvSpPr>
        <p:spPr>
          <a:xfrm>
            <a:off x="1699200" y="1330200"/>
            <a:ext cx="2647440" cy="956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Property, Plant &amp; Equipment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Merchant Assets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Other Investments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>
            <a:off x="1544760" y="1736640"/>
            <a:ext cx="156960" cy="14292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"/>
          <p:cNvSpPr/>
          <p:nvPr/>
        </p:nvSpPr>
        <p:spPr>
          <a:xfrm>
            <a:off x="1536840" y="2065320"/>
            <a:ext cx="156960" cy="1429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>
            <a:off x="1536840" y="1414440"/>
            <a:ext cx="156960" cy="14292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>
            <a:off x="824400" y="4502160"/>
            <a:ext cx="646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$1,321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"/>
          <p:cNvSpPr/>
          <p:nvPr/>
        </p:nvSpPr>
        <p:spPr>
          <a:xfrm>
            <a:off x="2238840" y="3738600"/>
            <a:ext cx="646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$2,190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"/>
          <p:cNvSpPr/>
          <p:nvPr/>
        </p:nvSpPr>
        <p:spPr>
          <a:xfrm>
            <a:off x="3657960" y="3046320"/>
            <a:ext cx="646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$3,014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"/>
          <p:cNvSpPr/>
          <p:nvPr/>
        </p:nvSpPr>
        <p:spPr>
          <a:xfrm>
            <a:off x="5061240" y="1979640"/>
            <a:ext cx="646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$4,279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>
            <a:off x="6471000" y="3344760"/>
            <a:ext cx="646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$2,696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70" name=""/>
          <p:cNvGraphicFramePr/>
          <p:nvPr/>
        </p:nvGraphicFramePr>
        <p:xfrm>
          <a:off x="7493040" y="1452600"/>
          <a:ext cx="1520640" cy="48420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71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493040" y="1452600"/>
                    <a:ext cx="1520640" cy="4842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2" name=""/>
          <p:cNvSpPr/>
          <p:nvPr/>
        </p:nvSpPr>
        <p:spPr>
          <a:xfrm>
            <a:off x="7926840" y="3728880"/>
            <a:ext cx="646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$1,943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"/>
          <p:cNvSpPr/>
          <p:nvPr/>
        </p:nvSpPr>
        <p:spPr>
          <a:xfrm>
            <a:off x="7667280" y="6008760"/>
            <a:ext cx="151488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Legacy Assets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>
            <a:off x="8006040" y="5272200"/>
            <a:ext cx="553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Sithe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"/>
          <p:cNvSpPr/>
          <p:nvPr/>
        </p:nvSpPr>
        <p:spPr>
          <a:xfrm>
            <a:off x="7886160" y="4611600"/>
            <a:ext cx="731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Mariner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"/>
          <p:cNvSpPr/>
          <p:nvPr/>
        </p:nvSpPr>
        <p:spPr>
          <a:xfrm>
            <a:off x="8035920" y="4259160"/>
            <a:ext cx="48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HPL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>
            <a:off x="7885080" y="3992400"/>
            <a:ext cx="9810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Bridgeline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0" y="27612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Key Fundamental Events</a:t>
            </a:r>
            <a:br>
              <a:rPr sz="3000"/>
            </a:b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Gas Market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744480" y="1649520"/>
            <a:ext cx="7848720" cy="3533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Gas rig count peaked at 1,058 in July 2001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Bef>
                <a:spcPts val="374"/>
              </a:spcBef>
              <a:spcAft>
                <a:spcPts val="1001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Domestic production of gas increased by 2 Bcf/day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2.5 Bcf/day of industrial gas demand was lost from March 2000 to January 2001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Injected 2,130 Bcf this season; 4.9 Bcf/day more than last year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0" name=""/>
          <p:cNvGraphicFramePr/>
          <p:nvPr/>
        </p:nvGraphicFramePr>
        <p:xfrm>
          <a:off x="0" y="1295280"/>
          <a:ext cx="8534520" cy="50072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1295280"/>
                    <a:ext cx="8534520" cy="5007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NG Forward Curve Comparison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0" y="27612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Key Fundamental Events </a:t>
            </a:r>
            <a:br>
              <a:rPr sz="3000"/>
            </a:b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East Power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814320" y="144108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Supply Factors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Bef>
                <a:spcPts val="374"/>
              </a:spcBef>
              <a:spcAft>
                <a:spcPts val="1001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Over 60,000 MW of gas-fired generation came on in the last 21 months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Bef>
                <a:spcPts val="374"/>
              </a:spcBef>
              <a:spcAft>
                <a:spcPts val="1001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Nuclear generation up by </a:t>
            </a: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5.8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% over 2000</a:t>
            </a: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– 4,364 MW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Demand Factors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Bef>
                <a:spcPts val="374"/>
              </a:spcBef>
              <a:spcAft>
                <a:spcPts val="1001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Lower than expected load growth</a:t>
            </a: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– 1-2% actual vs. 4-5% forecast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Bef>
                <a:spcPts val="374"/>
              </a:spcBef>
              <a:spcAft>
                <a:spcPts val="1001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Slowing economy/ Industrial recession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Stabilizing prices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5" name=""/>
          <p:cNvSpPr/>
          <p:nvPr/>
        </p:nvSpPr>
        <p:spPr>
          <a:xfrm>
            <a:off x="380880" y="1676520"/>
            <a:ext cx="8382240" cy="380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"/>
          <p:cNvSpPr/>
          <p:nvPr/>
        </p:nvSpPr>
        <p:spPr>
          <a:xfrm>
            <a:off x="4172040" y="303840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8736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2000-11-27T15:52:57Z</dcterms:created>
  <dc:creator>tshepperd</dc:creator>
  <dc:description/>
  <dc:language>en-US</dc:language>
  <cp:lastModifiedBy>twest</cp:lastModifiedBy>
  <cp:lastPrinted>2000-12-11T22:20:53Z</cp:lastPrinted>
  <dcterms:modified xsi:type="dcterms:W3CDTF">2001-10-09T18:27:54Z</dcterms:modified>
  <cp:revision>530</cp:revision>
  <dc:subject/>
  <dc:title>Presentation to the Board of Directors</dc:title>
</cp:coreProperties>
</file>