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bin" ContentType="application/vnd.openxmlformats-officedocument.oleObject"/>
  <Override PartName="/ppt/media/image9.wmf" ContentType="image/x-wmf"/>
  <Override PartName="/ppt/media/image5.jpeg" ContentType="image/jpeg"/>
  <Override PartName="/ppt/media/image18.wmf" ContentType="image/x-wmf"/>
  <Override PartName="/ppt/media/image20.wmf" ContentType="image/x-wmf"/>
  <Override PartName="/ppt/media/image13.png" ContentType="image/png"/>
  <Override PartName="/ppt/media/image8.wmf" ContentType="image/x-wmf"/>
  <Override PartName="/ppt/media/image17.wmf" ContentType="image/x-wmf"/>
  <Override PartName="/ppt/media/image12.png" ContentType="image/png"/>
  <Override PartName="/ppt/media/image11.wmf" ContentType="image/x-wmf"/>
  <Override PartName="/ppt/media/image2.wmf" ContentType="image/x-wmf"/>
  <Override PartName="/ppt/media/image23.wmf" ContentType="image/x-wmf"/>
  <Override PartName="/ppt/media/image22.wmf" ContentType="image/x-wmf"/>
  <Override PartName="/ppt/media/image21.wmf" ContentType="image/x-wmf"/>
  <Override PartName="/ppt/media/image19.wmf" ContentType="image/x-wmf"/>
  <Override PartName="/ppt/media/image14.wmf" ContentType="image/x-wmf"/>
  <Override PartName="/ppt/media/image3.wmf" ContentType="image/x-wmf"/>
  <Override PartName="/ppt/media/image4.wmf" ContentType="image/x-wmf"/>
  <Override PartName="/ppt/media/image6.wmf" ContentType="image/x-wmf"/>
  <Override PartName="/ppt/media/image15.wmf" ContentType="image/x-wmf"/>
  <Override PartName="/ppt/media/image10.wmf" ContentType="image/x-wmf"/>
  <Override PartName="/ppt/media/image1.wmf" ContentType="image/x-wmf"/>
  <Override PartName="/ppt/media/image7.wmf" ContentType="image/x-wmf"/>
  <Override PartName="/ppt/media/image16.wmf" ContentType="image/x-wmf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4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dt" idx="1"/>
          </p:nvPr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Img"/>
          </p:nvPr>
        </p:nvSpPr>
        <p:spPr>
          <a:xfrm>
            <a:off x="1206000" y="714240"/>
            <a:ext cx="4614840" cy="346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917640" y="4405320"/>
            <a:ext cx="5160960" cy="4168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2"/>
          </p:nvPr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3"/>
          </p:nvPr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E5BB537-C298-41D6-9FDE-EA7DE218AB17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20B97CE-9257-4E57-8670-79AE5F2C262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3967200" y="-3240"/>
            <a:ext cx="3029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3967200" y="8820000"/>
            <a:ext cx="30290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-1440" y="-3240"/>
            <a:ext cx="3027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3967200" y="-3240"/>
            <a:ext cx="30290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-1440" y="-3240"/>
            <a:ext cx="3027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1189080" y="698400"/>
            <a:ext cx="4627440" cy="347040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927000" y="4400280"/>
            <a:ext cx="513720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B24211CE-221F-496C-B5A8-9A6A8390203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C6421CAC-0917-462E-AB19-C7E5A546452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902972B-E0D4-4586-A5FD-6A43659223B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PlaceHolder 1"/>
          <p:cNvSpPr>
            <a:spLocks noGrp="1"/>
          </p:cNvSpPr>
          <p:nvPr>
            <p:ph type="sldImg"/>
          </p:nvPr>
        </p:nvSpPr>
        <p:spPr>
          <a:xfrm>
            <a:off x="1212840" y="693720"/>
            <a:ext cx="4646520" cy="3484440"/>
          </a:xfrm>
          <a:prstGeom prst="rect">
            <a:avLst/>
          </a:prstGeom>
          <a:ln w="0">
            <a:noFill/>
          </a:ln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936720" y="4409640"/>
            <a:ext cx="5122800" cy="4178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B6271177-33D8-46A5-A8A2-06E017C59EC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15752EC9-0834-46AC-81E2-A6B5FC0CD9E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42A725B9-352D-45E2-A131-6D9F8921733B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CBEDD665-2111-4C05-8DC1-8FDAB963271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4E22E5A5-874F-47D5-A5C4-9E471901F0F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A8FF4869-E7C0-4992-8DD1-8744C2A217C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sldImg"/>
          </p:nvPr>
        </p:nvSpPr>
        <p:spPr>
          <a:xfrm>
            <a:off x="1179360" y="696960"/>
            <a:ext cx="4638960" cy="3479760"/>
          </a:xfrm>
          <a:prstGeom prst="rect">
            <a:avLst/>
          </a:prstGeom>
          <a:ln w="0">
            <a:noFill/>
          </a:ln>
        </p:spPr>
      </p:sp>
      <p:sp>
        <p:nvSpPr>
          <p:cNvPr id="280" name="PlaceHolder 2"/>
          <p:cNvSpPr>
            <a:spLocks noGrp="1"/>
          </p:cNvSpPr>
          <p:nvPr>
            <p:ph type="body"/>
          </p:nvPr>
        </p:nvSpPr>
        <p:spPr>
          <a:xfrm>
            <a:off x="933480" y="4410000"/>
            <a:ext cx="5129280" cy="417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" name=""/>
          <p:cNvSpPr/>
          <p:nvPr/>
        </p:nvSpPr>
        <p:spPr>
          <a:xfrm>
            <a:off x="7780320" y="6583320"/>
            <a:ext cx="91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C42EE4-91F3-4F91-ADEA-27B698E09032}" type="slidenum"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0.wmf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6.wmf"/><Relationship Id="rId7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wmf"/><Relationship Id="rId5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31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2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1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42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0" name=""/>
          <p:cNvGraphicFramePr/>
          <p:nvPr/>
        </p:nvGraphicFramePr>
        <p:xfrm>
          <a:off x="0" y="304920"/>
          <a:ext cx="7924680" cy="31240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304920"/>
                    <a:ext cx="792468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2" name=""/>
          <p:cNvGraphicFramePr/>
          <p:nvPr/>
        </p:nvGraphicFramePr>
        <p:xfrm>
          <a:off x="0" y="3200400"/>
          <a:ext cx="8885160" cy="34290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0" y="3200400"/>
                    <a:ext cx="888516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Power Price Volatility - West</a:t>
            </a:r>
            <a:endParaRPr b="1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pic>
        <p:nvPicPr>
          <p:cNvPr id="95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6" name=""/>
          <p:cNvGraphicFramePr/>
          <p:nvPr/>
        </p:nvGraphicFramePr>
        <p:xfrm>
          <a:off x="0" y="1371600"/>
          <a:ext cx="9144000" cy="44355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1371600"/>
                    <a:ext cx="9144000" cy="443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5197320" y="1163520"/>
            <a:ext cx="1884600" cy="430380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1679400" y="113364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042320" y="1122480"/>
            <a:ext cx="2041200" cy="430524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-154440" y="195120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769464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667480" y="160164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3346560" y="1109520"/>
            <a:ext cx="1812960" cy="43182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9355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05596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76320" y="2184480"/>
            <a:ext cx="8965800" cy="2577960"/>
            <a:chOff x="76320" y="2184480"/>
            <a:chExt cx="8965800" cy="2577960"/>
          </a:xfrm>
        </p:grpSpPr>
        <p:sp>
          <p:nvSpPr>
            <p:cNvPr id="110" name=""/>
            <p:cNvSpPr/>
            <p:nvPr/>
          </p:nvSpPr>
          <p:spPr>
            <a:xfrm>
              <a:off x="76320" y="21844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6320" y="28447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6320" y="34797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6320" y="4127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6320" y="4762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2035080" y="5506920"/>
            <a:ext cx="6616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ctr" pos="2114640"/>
                <a:tab algn="ctr" pos="400068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4616280" y="1654200"/>
            <a:ext cx="4383360" cy="3311640"/>
          </a:xfrm>
          <a:prstGeom prst="rect">
            <a:avLst/>
          </a:prstGeom>
          <a:solidFill>
            <a:srgbClr val="0058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590840" y="1657440"/>
            <a:ext cx="3028680" cy="330192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Employment Agreement Statistics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23840" y="1644480"/>
            <a:ext cx="885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1800"/>
              </a:spcBef>
              <a:tabLst>
                <a:tab algn="l" pos="0"/>
                <a:tab algn="ctr" pos="2798640"/>
                <a:tab algn="ctr" pos="6738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Overall Totals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 Details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233280" y="2120760"/>
            <a:ext cx="880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1655640"/>
                <a:tab algn="ctr" pos="263196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% Under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% Under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1655640"/>
                <a:tab algn="ctr" pos="263196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 Job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Employment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Employment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Employment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Employment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1655640"/>
                <a:tab algn="ctr" pos="263196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Group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Agreements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Agreement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Agreements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Agreements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Cash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590840" y="2833560"/>
            <a:ext cx="3028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4610160" y="2830680"/>
            <a:ext cx="4379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3" name=""/>
          <p:cNvGrpSpPr/>
          <p:nvPr/>
        </p:nvGrpSpPr>
        <p:grpSpPr>
          <a:xfrm>
            <a:off x="1587600" y="2060640"/>
            <a:ext cx="7398720" cy="3240"/>
            <a:chOff x="1587600" y="2060640"/>
            <a:chExt cx="7398720" cy="3240"/>
          </a:xfrm>
        </p:grpSpPr>
        <p:sp>
          <p:nvSpPr>
            <p:cNvPr id="124" name=""/>
            <p:cNvSpPr/>
            <p:nvPr/>
          </p:nvSpPr>
          <p:spPr>
            <a:xfrm>
              <a:off x="1587600" y="2063880"/>
              <a:ext cx="30286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606560" y="2060640"/>
              <a:ext cx="43797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76320" y="4959360"/>
            <a:ext cx="8915400" cy="4888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96840" y="2919240"/>
            <a:ext cx="8958240" cy="266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8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88%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16%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$400,000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$3,850,006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41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33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80%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49%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$1,700,000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$8,345,012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104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46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44%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26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25%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$1,530,000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$3,170,000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103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$330,000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$400,000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976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br>
              <a:rPr sz="9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256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102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40%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22%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$3,960,000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$15,765,018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"/>
          <p:cNvGraphicFramePr/>
          <p:nvPr/>
        </p:nvGraphicFramePr>
        <p:xfrm>
          <a:off x="-142920" y="895320"/>
          <a:ext cx="4753080" cy="472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42920" y="89532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4390920" y="895320"/>
          <a:ext cx="475308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90920" y="89532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"/>
          <p:cNvGraphicFramePr/>
          <p:nvPr/>
        </p:nvGraphicFramePr>
        <p:xfrm>
          <a:off x="476280" y="2733840"/>
          <a:ext cx="7962840" cy="181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33840"/>
                    <a:ext cx="7962840" cy="181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 rot="16200000">
            <a:off x="-447480" y="345636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523800" y="866880"/>
          <a:ext cx="7943760" cy="163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3800" y="866880"/>
                    <a:ext cx="794376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8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0" name=""/>
          <p:cNvGraphicFramePr/>
          <p:nvPr/>
        </p:nvGraphicFramePr>
        <p:xfrm>
          <a:off x="542880" y="480060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5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0060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2" name=""/>
          <p:cNvSpPr/>
          <p:nvPr/>
        </p:nvSpPr>
        <p:spPr>
          <a:xfrm rot="16200000">
            <a:off x="-447480" y="15368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 rot="16200000">
            <a:off x="-340920" y="5268600"/>
            <a:ext cx="147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51220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72842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 rot="5400000">
            <a:off x="5223960" y="326232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510300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 rot="5400000">
            <a:off x="7390800" y="358128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726516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 rot="5400000">
            <a:off x="5262120" y="52606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51411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73033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9" name=""/>
          <p:cNvSpPr/>
          <p:nvPr/>
        </p:nvSpPr>
        <p:spPr>
          <a:xfrm>
            <a:off x="1443240" y="6145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3008520" y="61545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4589640" y="6148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61549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7497720" y="6151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1734840" y="917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1576440" y="99216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569960" y="1303200"/>
            <a:ext cx="15732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5" name=""/>
          <p:cNvSpPr/>
          <p:nvPr/>
        </p:nvSpPr>
        <p:spPr>
          <a:xfrm>
            <a:off x="1443240" y="61308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3008520" y="61405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4589640" y="61340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6154920" y="6127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7497720" y="6137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1428480" y="92700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270080" y="1001880"/>
            <a:ext cx="156960" cy="1425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1263600" y="1312920"/>
            <a:ext cx="157320" cy="1429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EOL Counterparties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9" name=""/>
          <p:cNvGraphicFramePr/>
          <p:nvPr/>
        </p:nvGraphicFramePr>
        <p:xfrm>
          <a:off x="0" y="1484280"/>
          <a:ext cx="4570560" cy="412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84280"/>
                    <a:ext cx="457056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 rot="16200000">
            <a:off x="3647880" y="4908240"/>
            <a:ext cx="220680" cy="13824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6000 h 1382400"/>
              <a:gd name="textAreaBottom" fmla="*/ 1346400 h 1382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303480" y="5784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1598760" y="5778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3456000" y="5797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 rot="16200000">
            <a:off x="515880" y="5414400"/>
            <a:ext cx="207720" cy="395280"/>
          </a:xfrm>
          <a:custGeom>
            <a:avLst/>
            <a:gdLst>
              <a:gd name="textAreaLeft" fmla="*/ 132840 w 207720"/>
              <a:gd name="textAreaRight" fmla="*/ 208080 w 207720"/>
              <a:gd name="textAreaTop" fmla="*/ 10080 h 395280"/>
              <a:gd name="textAreaBottom" fmla="*/ 385200 h 395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 rot="16200000">
            <a:off x="1817640" y="4665240"/>
            <a:ext cx="220680" cy="1887480"/>
          </a:xfrm>
          <a:custGeom>
            <a:avLst/>
            <a:gdLst>
              <a:gd name="textAreaLeft" fmla="*/ 141120 w 220680"/>
              <a:gd name="textAreaRight" fmla="*/ 221040 w 220680"/>
              <a:gd name="textAreaTop" fmla="*/ 48960 h 1887480"/>
              <a:gd name="textAreaBottom" fmla="*/ 1838520 h 18874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7" name=""/>
          <p:cNvGraphicFramePr/>
          <p:nvPr/>
        </p:nvGraphicFramePr>
        <p:xfrm>
          <a:off x="4525920" y="1484280"/>
          <a:ext cx="4618080" cy="408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25920" y="1484280"/>
                    <a:ext cx="4618080" cy="408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9" name=""/>
          <p:cNvSpPr/>
          <p:nvPr/>
        </p:nvSpPr>
        <p:spPr>
          <a:xfrm rot="16200000">
            <a:off x="8148600" y="4833360"/>
            <a:ext cx="220680" cy="14493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49360"/>
              <a:gd name="textAreaBottom" fmla="*/ 1411560 h 1449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4789440" y="5781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6120000" y="5803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7942320" y="5813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 rot="16200000">
            <a:off x="5005440" y="5344920"/>
            <a:ext cx="220680" cy="446040"/>
          </a:xfrm>
          <a:custGeom>
            <a:avLst/>
            <a:gdLst>
              <a:gd name="textAreaLeft" fmla="*/ 141120 w 220680"/>
              <a:gd name="textAreaRight" fmla="*/ 221040 w 220680"/>
              <a:gd name="textAreaTop" fmla="*/ 11520 h 446040"/>
              <a:gd name="textAreaBottom" fmla="*/ 434520 h 446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 rot="16200000">
            <a:off x="6332400" y="4601880"/>
            <a:ext cx="220680" cy="1931760"/>
          </a:xfrm>
          <a:custGeom>
            <a:avLst/>
            <a:gdLst>
              <a:gd name="textAreaLeft" fmla="*/ 141120 w 220680"/>
              <a:gd name="textAreaRight" fmla="*/ 221040 w 220680"/>
              <a:gd name="textAreaTop" fmla="*/ 50040 h 1931760"/>
              <a:gd name="textAreaBottom" fmla="*/ 1881720 h 193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2176200" y="1101600"/>
            <a:ext cx="68472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6424560" y="1123920"/>
            <a:ext cx="981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" name=""/>
          <p:cNvGraphicFramePr/>
          <p:nvPr/>
        </p:nvGraphicFramePr>
        <p:xfrm>
          <a:off x="542880" y="885960"/>
          <a:ext cx="819144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2880" y="885960"/>
                    <a:ext cx="819144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9" name=""/>
          <p:cNvGraphicFramePr/>
          <p:nvPr/>
        </p:nvGraphicFramePr>
        <p:xfrm>
          <a:off x="399960" y="3333600"/>
          <a:ext cx="8134560" cy="32767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99960" y="3333600"/>
                    <a:ext cx="8134560" cy="327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1" name=""/>
          <p:cNvSpPr/>
          <p:nvPr/>
        </p:nvSpPr>
        <p:spPr>
          <a:xfrm>
            <a:off x="3265200" y="633240"/>
            <a:ext cx="2619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 vs Other Platforms – NA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Volume per 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95400" y="1460520"/>
          <a:ext cx="8848440" cy="497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400" y="1460520"/>
                    <a:ext cx="8848440" cy="49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1515960" y="1257480"/>
            <a:ext cx="60278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($503M) of EES Wholesale 2001 YTD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$780M in prudency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 and Power Development</a:t>
            </a: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401760" y="939600"/>
            <a:ext cx="8742240" cy="538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Closed in 2001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 Peakers (Allegheny)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Brownsville and Caledonia (Cinergy)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(AES)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 (Calpine)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$72.5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$112.9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$40.4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 / NCPH (AIG Highstar)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Fountain Valley PSCO (Black Hills)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$115.6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$130.6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$18.0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/Las Vegas Cogen (Black Hills)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 Site (AEP)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$12.7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$11.7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Albany (Duke)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Saguoro (NRG)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$18.5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$20.7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$1.5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(excludes items &lt;$10mm)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Forecast Q4 2001 disposals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*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Onondaga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$7.9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$2.1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Doyle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                          $4.8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$4.7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576680" y="795240"/>
            <a:ext cx="475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0" y="85320"/>
            <a:ext cx="9144000" cy="104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400"/>
            </a:br>
            <a:br>
              <a:rPr sz="3400"/>
            </a:br>
            <a:br>
              <a:rPr sz="3400"/>
            </a:b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Origination YTD</a:t>
            </a:r>
            <a:br>
              <a:rPr sz="3400"/>
            </a:br>
            <a:br>
              <a:rPr sz="3400"/>
            </a:br>
            <a:br>
              <a:rPr sz="3400"/>
            </a:br>
            <a:br>
              <a:rPr sz="3400"/>
            </a:br>
            <a:endParaRPr b="1" lang="en-US" sz="3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1219320" y="-743040"/>
          <a:ext cx="9477360" cy="717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-743040"/>
                    <a:ext cx="9477360" cy="717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/>
          </p:nvPr>
        </p:nvSpPr>
        <p:spPr>
          <a:xfrm>
            <a:off x="563400" y="109188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Development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Heywood, Las Vegas Cogen II, Equipment Sales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WAPA Edwards/WAPA Navy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 transactions including ‘green’ energy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PPA to San Antonio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25 year wind PPA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 Maine Power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following transaction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Kaiser/BPA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6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Aluminium smelter resold energy during summer ’01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Mississippi Delta Energy Agency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Management Transaction for 85 MW of load and 90 MW generating capacity and outside supply contracts of 26 MW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Power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Natural Gas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782640" y="863640"/>
            <a:ext cx="7848720" cy="539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Sierra Pacific Transportation Transaction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term assignment of PGT capacity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Kern Transportation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to 7 shippers of  Kern River from emergency open season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Michigan Gas Utilities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Outsourcing Transaction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provides power for MGU’s supply needs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MGU releases all upstream gas supply assets to EPMI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Transactions in Mexico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 bcf Natural Gas ($4mm Origination)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Zinc, Fuel Oil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5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of output of 700MW Coal plant for 20 years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Assets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38160" y="1971720"/>
          <a:ext cx="7738920" cy="4838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160" y="1971720"/>
                    <a:ext cx="7738920" cy="483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51" name=""/>
          <p:cNvGrpSpPr/>
          <p:nvPr/>
        </p:nvGrpSpPr>
        <p:grpSpPr>
          <a:xfrm>
            <a:off x="1139760" y="917640"/>
            <a:ext cx="2809800" cy="956880"/>
            <a:chOff x="1139760" y="917640"/>
            <a:chExt cx="2809800" cy="956880"/>
          </a:xfrm>
        </p:grpSpPr>
        <p:sp>
          <p:nvSpPr>
            <p:cNvPr id="52" name=""/>
            <p:cNvSpPr/>
            <p:nvPr/>
          </p:nvSpPr>
          <p:spPr>
            <a:xfrm>
              <a:off x="1302120" y="917640"/>
              <a:ext cx="2647440" cy="956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Property, Plant &amp; Equipment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 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Other 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147680" y="1323720"/>
              <a:ext cx="156960" cy="142560"/>
            </a:xfrm>
            <a:prstGeom prst="rect">
              <a:avLst/>
            </a:pr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139760" y="1652400"/>
              <a:ext cx="156960" cy="1425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139760" y="1001520"/>
              <a:ext cx="156960" cy="142560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6" name=""/>
          <p:cNvSpPr/>
          <p:nvPr/>
        </p:nvSpPr>
        <p:spPr>
          <a:xfrm>
            <a:off x="1062360" y="46292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$1,321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2446920" y="388152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$2,190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3804120" y="32050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$3,014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5129640" y="21160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$4,279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6502680" y="345600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$2,696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7512120" y="1477800"/>
          <a:ext cx="1520640" cy="4842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512120" y="1477800"/>
                    <a:ext cx="1520640" cy="484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" name=""/>
          <p:cNvSpPr/>
          <p:nvPr/>
        </p:nvSpPr>
        <p:spPr>
          <a:xfrm>
            <a:off x="7915680" y="38116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$1,943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547760" y="6118200"/>
            <a:ext cx="1514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Legacy Assets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7972920" y="5383080"/>
            <a:ext cx="55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7895880" y="47037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8009280" y="431316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7820280" y="4065480"/>
            <a:ext cx="866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Bridgeline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</a:t>
            </a:r>
            <a:br>
              <a:rPr sz="3000"/>
            </a:b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Market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04920" y="1447560"/>
            <a:ext cx="861048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 rig count peaked at 1058 in July’01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5000"/>
              </a:lnSpc>
              <a:spcAft>
                <a:spcPts val="1100"/>
              </a:spcAft>
              <a:buClr>
                <a:srgbClr val="00cc00"/>
              </a:buClr>
              <a:buSzPct val="13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Domestic production of gas increased by 2 Bcf/Day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2.5 Bcf/Day of industrial gas demand was lost from March 2000 to January 2001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Injected 2130 Bcf this season; 4.9 Bcf/Day more than last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0" y="1295280"/>
          <a:ext cx="8534520" cy="5007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95280"/>
                    <a:ext cx="8534520" cy="500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3" name="enronBlueBkrnd1" descr=""/>
          <p:cNvPicPr/>
          <p:nvPr/>
        </p:nvPicPr>
        <p:blipFill>
          <a:blip r:embed="rId3"/>
          <a:stretch/>
        </p:blipFill>
        <p:spPr>
          <a:xfrm>
            <a:off x="8464680" y="6172200"/>
            <a:ext cx="679320" cy="68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NG Forward Curve Comparison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 </a:t>
            </a:r>
            <a:br>
              <a:rPr sz="3000"/>
            </a:b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East Power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380880" y="1676520"/>
            <a:ext cx="838224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Factors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Over 60,000 MW of gas-fired generation came on in the last 21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Nuclear generation up by 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5.8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% over 2000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– 4,364 MW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 Factors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Lower than expected load growth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– 1-2% actual vs. 4-5% forecast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Slowing economy/ Industrial recession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Stabilizing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4172040" y="30384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enronBlueBkrnd1" descr=""/>
          <p:cNvPicPr/>
          <p:nvPr/>
        </p:nvPicPr>
        <p:blipFill>
          <a:blip r:embed="rId1"/>
          <a:stretch/>
        </p:blipFill>
        <p:spPr>
          <a:xfrm>
            <a:off x="8313840" y="6019920"/>
            <a:ext cx="830160" cy="8380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9" name=""/>
          <p:cNvGraphicFramePr/>
          <p:nvPr/>
        </p:nvGraphicFramePr>
        <p:xfrm>
          <a:off x="228600" y="304920"/>
          <a:ext cx="8458200" cy="3200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304920"/>
                    <a:ext cx="84582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" name=""/>
          <p:cNvGraphicFramePr/>
          <p:nvPr/>
        </p:nvGraphicFramePr>
        <p:xfrm>
          <a:off x="131760" y="3429000"/>
          <a:ext cx="9012240" cy="32004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31760" y="3429000"/>
                    <a:ext cx="901224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Power Price Volatility - East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pic>
        <p:nvPicPr>
          <p:cNvPr id="84" name="enronBlueBkrnd1" descr=""/>
          <p:cNvPicPr/>
          <p:nvPr/>
        </p:nvPicPr>
        <p:blipFill>
          <a:blip r:embed="rId1"/>
          <a:stretch/>
        </p:blipFill>
        <p:spPr>
          <a:xfrm>
            <a:off x="8464680" y="6172200"/>
            <a:ext cx="679320" cy="685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85" name=""/>
          <p:cNvGraphicFramePr/>
          <p:nvPr/>
        </p:nvGraphicFramePr>
        <p:xfrm>
          <a:off x="457200" y="1295280"/>
          <a:ext cx="8077320" cy="51930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295280"/>
                    <a:ext cx="8077320" cy="519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</a:t>
            </a:r>
            <a:br>
              <a:rPr sz="3000"/>
            </a:br>
            <a:r>
              <a:rPr b="0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West Power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228600" y="1143000"/>
            <a:ext cx="868680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factors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Added 9,000 MW of gas-fired generation over the last 21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Nuclear utilization up 2,300 MW vs.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Hydro down 8,500 MW vs.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1600" indent="-45720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Net + 3,000 MW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Lost 2,300 MW due to residential/commercial conservation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Lost 1,500 MW from load shedding in Pacific Northwest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550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Lost 1,000-3,000 MW due to slowing economy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90720" indent="-53352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Added 1,000 MW due to hotter summer than 2000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Net 5,000 MW less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Tammie Schoppe</cp:lastModifiedBy>
  <cp:lastPrinted>2000-12-11T22:20:53Z</cp:lastPrinted>
  <dcterms:modified xsi:type="dcterms:W3CDTF">2001-10-02T19:56:51Z</dcterms:modified>
  <cp:revision>468</cp:revision>
  <dc:subject/>
  <dc:title>Presentation to the Board of Directors</dc:title>
</cp:coreProperties>
</file>