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media/image1.wmf" ContentType="image/x-wmf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dt" idx="1"/>
          </p:nvPr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Img"/>
          </p:nvPr>
        </p:nvSpPr>
        <p:spPr>
          <a:xfrm>
            <a:off x="1206000" y="714240"/>
            <a:ext cx="4614840" cy="3461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917640" y="4405320"/>
            <a:ext cx="5160960" cy="4168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ftr" idx="2"/>
          </p:nvPr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sldNum" idx="3"/>
          </p:nvPr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84E6300F-1A94-4721-99AB-DD9639F15324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B3B3E2BF-617C-4146-ACAC-7D5263EC5979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3967200" y="-3240"/>
            <a:ext cx="30290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3967200" y="8820000"/>
            <a:ext cx="30290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-1440" y="-3240"/>
            <a:ext cx="30272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3967200" y="-3240"/>
            <a:ext cx="30290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-1440" y="-3240"/>
            <a:ext cx="30272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sldImg"/>
          </p:nvPr>
        </p:nvSpPr>
        <p:spPr>
          <a:xfrm>
            <a:off x="1189080" y="698400"/>
            <a:ext cx="4627440" cy="3470400"/>
          </a:xfrm>
          <a:prstGeom prst="rect">
            <a:avLst/>
          </a:prstGeom>
          <a:ln w="0">
            <a:noFill/>
          </a:ln>
        </p:spPr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927000" y="4400280"/>
            <a:ext cx="5137200" cy="418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539200" y="6305400"/>
            <a:ext cx="511200" cy="511200"/>
            <a:chOff x="8539200" y="6305400"/>
            <a:chExt cx="511200" cy="511200"/>
          </a:xfrm>
        </p:grpSpPr>
        <p:grpSp>
          <p:nvGrpSpPr>
            <p:cNvPr id="3" name=""/>
            <p:cNvGrpSpPr/>
            <p:nvPr/>
          </p:nvGrpSpPr>
          <p:grpSpPr>
            <a:xfrm>
              <a:off x="8539200" y="6494400"/>
              <a:ext cx="511200" cy="322200"/>
              <a:chOff x="8539200" y="6494400"/>
              <a:chExt cx="511200" cy="322200"/>
            </a:xfrm>
          </p:grpSpPr>
          <p:sp>
            <p:nvSpPr>
              <p:cNvPr id="4" name=""/>
              <p:cNvSpPr/>
              <p:nvPr/>
            </p:nvSpPr>
            <p:spPr>
              <a:xfrm>
                <a:off x="8539200" y="6495840"/>
                <a:ext cx="102240" cy="1018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588880" y="6545520"/>
                <a:ext cx="108720" cy="10872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752320" y="6708600"/>
                <a:ext cx="108360" cy="10800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710200" y="6665040"/>
                <a:ext cx="4680" cy="165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10200" y="6602400"/>
                <a:ext cx="33120" cy="6480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646120" y="6604200"/>
                <a:ext cx="64080" cy="105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51960" y="6665040"/>
                <a:ext cx="43560" cy="81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920" bIns="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08760" y="6669720"/>
                <a:ext cx="43200" cy="820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280" bIns="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47000" y="6494400"/>
                <a:ext cx="203400" cy="257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604720" y="6305400"/>
              <a:ext cx="257400" cy="2570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754480" y="6399720"/>
              <a:ext cx="202320" cy="2574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Americas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29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30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9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40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Summary of 2001 Asset Sales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01760" y="939600"/>
            <a:ext cx="8742240" cy="5384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601"/>
              </a:spcBef>
              <a:spcAft>
                <a:spcPts val="79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Closed in 2001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 Peakers (Allegheny)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$635.5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$1,047.7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$412.2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Brownsville and Caledonia (Cinergy)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$274.3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$499.6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$225.3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HPL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(AES)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$364.2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$352.5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($11.7)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Alamac / NCPH (AIG Highstar)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$7.5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$22.0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$14.5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SW  Power /Las Vegas Cogen (Black Hills)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$120.1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$142.8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$22.7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Turbines – 2 x  7 EAs (Northwestern)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$40.3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$49.5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 Albany (Duke)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$136.1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$135.0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0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Saguoro (NRG)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$18.5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$20.7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$1.5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(excludes items &lt;$10mm)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601"/>
              </a:spcBef>
              <a:spcAft>
                <a:spcPts val="79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Forecast Q4 2001 disposals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Vitro Sale *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$24.0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$39.5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$14.0 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Onondaga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$7.9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$10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$2.1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88"/>
              </a:spcBef>
              <a:spcAft>
                <a:spcPts val="64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Doyle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0                        $4.7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$4.7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4576680" y="795240"/>
            <a:ext cx="475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Sales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Basis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Proceeds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Gain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0" y="85320"/>
            <a:ext cx="9144000" cy="1049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Origination YTD</a:t>
            </a:r>
            <a:br>
              <a:rPr sz="34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$405 mm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(excluding Peakers and reserves)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657360" y="1022400"/>
          <a:ext cx="7848360" cy="5688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57360" y="1022400"/>
                    <a:ext cx="7848360" cy="568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 Development Transactions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792000" y="920880"/>
            <a:ext cx="7848720" cy="5070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9080" indent="-289080">
              <a:lnSpc>
                <a:spcPct val="85000"/>
              </a:lnSpc>
              <a:spcBef>
                <a:spcPts val="601"/>
              </a:spcBef>
              <a:spcAft>
                <a:spcPts val="799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Americas has successfully developed power projects and disposed of them at differing stages of development based on the state of the marketplace.  Different projects included </a:t>
            </a:r>
            <a:r>
              <a:rPr b="1" i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some or all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of the elements below: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Own or option land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Own or option equipment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 into EPC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Permit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Obtain connection agreements and utilities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 into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300"/>
              </a:spcBef>
              <a:buClr>
                <a:srgbClr val="00cc00"/>
              </a:buClr>
              <a:buSzPct val="13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Fuel supply agreements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300"/>
              </a:spcBef>
              <a:buClr>
                <a:srgbClr val="00cc00"/>
              </a:buClr>
              <a:buSzPct val="13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purchase agreement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300"/>
              </a:spcBef>
              <a:buClr>
                <a:srgbClr val="00cc00"/>
              </a:buClr>
              <a:buSzPct val="13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Tolling 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0">
              <a:lnSpc>
                <a:spcPct val="85000"/>
              </a:lnSpc>
              <a:spcAft>
                <a:spcPts val="7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601"/>
              </a:spcBef>
              <a:spcAft>
                <a:spcPts val="799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Examples of Completed 2001 transactions 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Basis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Gain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Pastoria (Calpine)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$72.5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$40.4 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Fountain Valley PSCO (Black Hills)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$115.6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$18.0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 x 7FA Turbines (Delta Power)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$56.8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$11.0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Heywood Site (AES)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$1.0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$11.7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/>
          </p:nvPr>
        </p:nvSpPr>
        <p:spPr>
          <a:xfrm>
            <a:off x="563400" y="109188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WAPA Edwards/WAPA Navy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year transactions including ‘green’ energy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PPA to San Antonio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25 year wind PPA 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Kaiser/BPA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Aluminium smelter resold energy during summer ’01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Mississippi Delta Energy Agency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Management Transaction for 85 MW of load and 90 MW generating capacity and outside supply contracts of 26 MW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Central Maine Power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 following transaction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0">
              <a:lnSpc>
                <a:spcPct val="95000"/>
              </a:lnSpc>
              <a:spcAft>
                <a:spcPts val="7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0">
              <a:lnSpc>
                <a:spcPct val="95000"/>
              </a:lnSpc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Structured Power Transactions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Structured Natural Gas Transactions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782640" y="863640"/>
            <a:ext cx="7848720" cy="539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Sierra Pacific Transportation Transaction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term assignment of PGT capacity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Kern Transportation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Syndication to 7 shippers of  Kern River from emergency open season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Michigan Gas Utilities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 year Outsourcing Transaction 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EPMI provides power for MGU’s supply needs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MGU releases all upstream gas supply assets to EPMI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Transactions in Mexico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 bcf Natural Gas ($4mm Origination)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Zinc, Fuel Oil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Alberta PPA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5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Purchase of output of 700MW Coal plant for 20 years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Louise Kitchen</cp:lastModifiedBy>
  <cp:lastPrinted>2000-12-11T22:20:53Z</cp:lastPrinted>
  <dcterms:modified xsi:type="dcterms:W3CDTF">2001-10-01T20:04:56Z</dcterms:modified>
  <cp:revision>455</cp:revision>
  <dc:subject/>
  <dc:title>Presentation to the Board of Directors</dc:title>
</cp:coreProperties>
</file>