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embeddings/oleObject2.xlsx" ContentType="application/vnd.openxmlformats-officedocument.spreadsheetml.sheet"/>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media/image13.wmf" ContentType="image/x-wmf"/>
  <Override PartName="/ppt/media/image4.wmf" ContentType="image/x-wmf"/>
  <Override PartName="/ppt/media/image9.wmf" ContentType="image/x-wmf"/>
  <Override PartName="/ppt/media/image18.wmf" ContentType="image/x-wmf"/>
  <Override PartName="/ppt/media/image12.wmf" ContentType="image/x-wmf"/>
  <Override PartName="/ppt/media/image3.wmf" ContentType="image/x-wmf"/>
  <Override PartName="/ppt/media/image19.wmf" ContentType="image/x-wmf"/>
  <Override PartName="/ppt/media/image2.wmf" ContentType="image/x-wmf"/>
  <Override PartName="/ppt/media/image1.wmf" ContentType="image/x-wmf"/>
  <Override PartName="/ppt/media/image14.wmf" ContentType="image/x-wmf"/>
  <Override PartName="/ppt/media/image5.wmf" ContentType="image/x-wmf"/>
  <Override PartName="/ppt/media/image10.png" ContentType="image/png"/>
  <Override PartName="/ppt/media/image15.wmf" ContentType="image/x-wmf"/>
  <Override PartName="/ppt/media/image6.wmf" ContentType="image/x-wmf"/>
  <Override PartName="/ppt/media/image11.png" ContentType="image/png"/>
  <Override PartName="/ppt/media/image16.wmf" ContentType="image/x-wmf"/>
  <Override PartName="/ppt/media/image7.wmf" ContentType="image/x-wmf"/>
  <Override PartName="/ppt/media/image17.wmf" ContentType="image/x-wmf"/>
  <Override PartName="/ppt/media/image8.wmf" ContentType="image/x-wmf"/>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_rels/notesSlide13.xml.rels" ContentType="application/vnd.openxmlformats-package.relationships+xml"/>
  <Override PartName="/ppt/notesSlides/_rels/notesSlide6.xml.rels" ContentType="application/vnd.openxmlformats-package.relationships+xml"/>
  <Override PartName="/ppt/notesSlides/_rels/notesSlide23.xml.rels" ContentType="application/vnd.openxmlformats-package.relationships+xml"/>
  <Override PartName="/ppt/notesSlides/_rels/notesSlide11.xml.rels" ContentType="application/vnd.openxmlformats-package.relationships+xml"/>
  <Override PartName="/ppt/notesSlides/_rels/notesSlide4.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3.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5.xml.rels" ContentType="application/vnd.openxmlformats-package.relationships+xml"/>
  <Override PartName="/ppt/notesSlides/_rels/notesSlide1.xml.rels" ContentType="application/vnd.openxmlformats-package.relationships+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13.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 name=""/>
          <p:cNvSpPr/>
          <p:nvPr/>
        </p:nvSpPr>
        <p:spPr>
          <a:xfrm>
            <a:off x="0" y="0"/>
            <a:ext cx="69948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19" name="PlaceHolder 1"/>
          <p:cNvSpPr>
            <a:spLocks noGrp="1"/>
          </p:cNvSpPr>
          <p:nvPr>
            <p:ph type="hdr"/>
          </p:nvPr>
        </p:nvSpPr>
        <p:spPr>
          <a:xfrm>
            <a:off x="14040" y="20160"/>
            <a:ext cx="3027240" cy="460440"/>
          </a:xfrm>
          <a:prstGeom prst="rect">
            <a:avLst/>
          </a:prstGeom>
          <a:noFill/>
          <a:ln w="0">
            <a:noFill/>
          </a:ln>
        </p:spPr>
        <p:txBody>
          <a:bodyPr lIns="18720" rIns="18720" tIns="0" bIns="0" anchor="t">
            <a:noAutofit/>
          </a:bodyPr>
          <a:p>
            <a:pPr indent="0">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0" name="PlaceHolder 2"/>
          <p:cNvSpPr>
            <a:spLocks noGrp="1"/>
          </p:cNvSpPr>
          <p:nvPr>
            <p:ph type="dt" idx="1"/>
          </p:nvPr>
        </p:nvSpPr>
        <p:spPr>
          <a:xfrm>
            <a:off x="3954240" y="20160"/>
            <a:ext cx="3027240" cy="460440"/>
          </a:xfrm>
          <a:prstGeom prst="rect">
            <a:avLst/>
          </a:prstGeom>
          <a:noFill/>
          <a:ln w="0">
            <a:noFill/>
          </a:ln>
        </p:spPr>
        <p:txBody>
          <a:bodyPr lIns="18720" rIns="18720" tIns="0" bIns="0" anchor="t">
            <a:noAutofit/>
          </a:bodyPr>
          <a:lstStyle>
            <a:lvl1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defRPr b="0" i="1" lang="en-US" sz="1000" strike="noStrike" u="none">
                <a:solidFill>
                  <a:srgbClr val="000000"/>
                </a:solidFill>
                <a:effectLst/>
                <a:uFillTx/>
                <a:latin typeface="Arial"/>
              </a:defRPr>
            </a:lvl1pPr>
          </a:lstStyle>
          <a:p>
            <a: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1" name="PlaceHolder 3"/>
          <p:cNvSpPr>
            <a:spLocks noGrp="1"/>
          </p:cNvSpPr>
          <p:nvPr>
            <p:ph type="sldImg"/>
          </p:nvPr>
        </p:nvSpPr>
        <p:spPr>
          <a:xfrm>
            <a:off x="1206000" y="714240"/>
            <a:ext cx="4614840" cy="3461040"/>
          </a:xfrm>
          <a:prstGeom prst="rect">
            <a:avLst/>
          </a:prstGeom>
          <a:noFill/>
          <a:ln w="12600">
            <a:solidFill>
              <a:srgbClr val="000000"/>
            </a:solidFill>
            <a:miter/>
          </a:ln>
        </p:spPr>
        <p:txBody>
          <a:bodyPr lIns="90000" rIns="90000" tIns="46800" bIns="4680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Click to move the slide</a:t>
            </a:r>
            <a:endParaRPr b="1" lang="en-US" sz="3000" strike="noStrike" u="none">
              <a:solidFill>
                <a:srgbClr val="ffff00"/>
              </a:solidFill>
              <a:effectLst/>
              <a:uFillTx/>
              <a:latin typeface="Arial"/>
            </a:endParaRPr>
          </a:p>
        </p:txBody>
      </p:sp>
      <p:sp>
        <p:nvSpPr>
          <p:cNvPr id="22" name="PlaceHolder 4"/>
          <p:cNvSpPr>
            <a:spLocks noGrp="1"/>
          </p:cNvSpPr>
          <p:nvPr>
            <p:ph type="body"/>
          </p:nvPr>
        </p:nvSpPr>
        <p:spPr>
          <a:xfrm>
            <a:off x="917640" y="4405320"/>
            <a:ext cx="5160960" cy="4168800"/>
          </a:xfrm>
          <a:prstGeom prst="rect">
            <a:avLst/>
          </a:prstGeom>
          <a:noFill/>
          <a:ln w="0">
            <a:noFill/>
          </a:ln>
        </p:spPr>
        <p:txBody>
          <a:bodyPr lIns="90360" rIns="90360" tIns="45360" bIns="45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23" name="PlaceHolder 5"/>
          <p:cNvSpPr>
            <a:spLocks noGrp="1"/>
          </p:cNvSpPr>
          <p:nvPr>
            <p:ph type="ftr" idx="2"/>
          </p:nvPr>
        </p:nvSpPr>
        <p:spPr>
          <a:xfrm>
            <a:off x="14040" y="8801280"/>
            <a:ext cx="3027240" cy="460080"/>
          </a:xfrm>
          <a:prstGeom prst="rect">
            <a:avLst/>
          </a:prstGeom>
          <a:noFill/>
          <a:ln w="0">
            <a:noFill/>
          </a:ln>
        </p:spPr>
        <p:txBody>
          <a:bodyPr lIns="18720" rIns="18720" tIns="0" bIns="0" anchor="b">
            <a:noAutofit/>
          </a:bodyPr>
          <a:lstStyle>
            <a:lvl1pPr indent="0">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defRPr b="0" i="1" lang="en-US" sz="1000" strike="noStrike" u="none">
                <a:solidFill>
                  <a:srgbClr val="000000"/>
                </a:solidFill>
                <a:effectLst/>
                <a:uFillTx/>
                <a:latin typeface="Arial"/>
              </a:defRPr>
            </a:lvl1pPr>
          </a:lstStyle>
          <a:p>
            <a:pPr indent="0">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4" name="PlaceHolder 6"/>
          <p:cNvSpPr>
            <a:spLocks noGrp="1"/>
          </p:cNvSpPr>
          <p:nvPr>
            <p:ph type="sldNum" idx="3"/>
          </p:nvPr>
        </p:nvSpPr>
        <p:spPr>
          <a:xfrm>
            <a:off x="3954240" y="8801280"/>
            <a:ext cx="3027240" cy="460080"/>
          </a:xfrm>
          <a:prstGeom prst="rect">
            <a:avLst/>
          </a:prstGeom>
          <a:noFill/>
          <a:ln w="0">
            <a:noFill/>
          </a:ln>
        </p:spPr>
        <p:txBody>
          <a:bodyPr lIns="18720" rIns="18720" tIns="0" bIns="0" anchor="b">
            <a:noAutofit/>
          </a:bodyPr>
          <a:lstStyle>
            <a:lvl1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defRPr b="0" i="1" lang="en-US" sz="1000" strike="noStrike" u="none">
                <a:solidFill>
                  <a:srgbClr val="000000"/>
                </a:solidFill>
                <a:effectLst/>
                <a:uFillTx/>
                <a:latin typeface="Arial"/>
              </a:defRPr>
            </a:lvl1pPr>
          </a:lstStyle>
          <a:p>
            <a: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8365B5C9-E1CF-4EED-AD79-6FE006145D39}"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F0D54559-0FE6-4DBE-92E3-78B05EB4591B}"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19"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20"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21"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22" name=""/>
          <p:cNvSpPr/>
          <p:nvPr/>
        </p:nvSpPr>
        <p:spPr>
          <a:xfrm>
            <a:off x="3967200" y="-3240"/>
            <a:ext cx="302904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3" name=""/>
          <p:cNvSpPr/>
          <p:nvPr/>
        </p:nvSpPr>
        <p:spPr>
          <a:xfrm>
            <a:off x="3967200" y="8820000"/>
            <a:ext cx="3029040" cy="463680"/>
          </a:xfrm>
          <a:prstGeom prst="rect">
            <a:avLst/>
          </a:prstGeom>
          <a:noFill/>
          <a:ln w="0">
            <a:noFill/>
          </a:ln>
        </p:spPr>
        <p:style>
          <a:lnRef idx="0"/>
          <a:fillRef idx="0"/>
          <a:effectRef idx="0"/>
          <a:fontRef idx="minor"/>
        </p:style>
        <p:txBody>
          <a:bodyPr lIns="19080" rIns="19080" tIns="0" bIns="0" anchor="b">
            <a:noAutofit/>
          </a:bodyPr>
          <a:p>
            <a:pPr algn="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endParaRPr b="0" lang="en-US" sz="2400" strike="noStrike" u="none">
              <a:solidFill>
                <a:srgbClr val="000000"/>
              </a:solidFill>
              <a:effectLst/>
              <a:uFillTx/>
              <a:latin typeface="Arial"/>
            </a:endParaRPr>
          </a:p>
        </p:txBody>
      </p:sp>
      <p:sp>
        <p:nvSpPr>
          <p:cNvPr id="224" name=""/>
          <p:cNvSpPr/>
          <p:nvPr/>
        </p:nvSpPr>
        <p:spPr>
          <a:xfrm>
            <a:off x="-1440" y="8820000"/>
            <a:ext cx="302724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5" name=""/>
          <p:cNvSpPr/>
          <p:nvPr/>
        </p:nvSpPr>
        <p:spPr>
          <a:xfrm>
            <a:off x="-1440" y="-3240"/>
            <a:ext cx="302724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6" name=""/>
          <p:cNvSpPr/>
          <p:nvPr/>
        </p:nvSpPr>
        <p:spPr>
          <a:xfrm>
            <a:off x="3967200" y="-3240"/>
            <a:ext cx="3029040" cy="460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7" name=""/>
          <p:cNvSpPr/>
          <p:nvPr/>
        </p:nvSpPr>
        <p:spPr>
          <a:xfrm>
            <a:off x="-1440" y="8820000"/>
            <a:ext cx="302724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8" name=""/>
          <p:cNvSpPr/>
          <p:nvPr/>
        </p:nvSpPr>
        <p:spPr>
          <a:xfrm>
            <a:off x="-1440" y="-3240"/>
            <a:ext cx="3027240" cy="460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9" name="PlaceHolder 1"/>
          <p:cNvSpPr>
            <a:spLocks noGrp="1"/>
          </p:cNvSpPr>
          <p:nvPr>
            <p:ph type="sldImg"/>
          </p:nvPr>
        </p:nvSpPr>
        <p:spPr>
          <a:xfrm>
            <a:off x="1189080" y="698400"/>
            <a:ext cx="4627440" cy="3470400"/>
          </a:xfrm>
          <a:prstGeom prst="rect">
            <a:avLst/>
          </a:prstGeom>
          <a:ln w="0">
            <a:noFill/>
          </a:ln>
        </p:spPr>
      </p:sp>
      <p:sp>
        <p:nvSpPr>
          <p:cNvPr id="230" name="PlaceHolder 2"/>
          <p:cNvSpPr>
            <a:spLocks noGrp="1"/>
          </p:cNvSpPr>
          <p:nvPr>
            <p:ph type="body"/>
          </p:nvPr>
        </p:nvSpPr>
        <p:spPr>
          <a:xfrm>
            <a:off x="927000" y="4400280"/>
            <a:ext cx="5137200" cy="41828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43257686-83A2-42A6-B3C8-DD514B799856}"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74"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75"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76"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77" name="PlaceHolder 1"/>
          <p:cNvSpPr>
            <a:spLocks noGrp="1"/>
          </p:cNvSpPr>
          <p:nvPr>
            <p:ph type="sldImg"/>
          </p:nvPr>
        </p:nvSpPr>
        <p:spPr>
          <a:xfrm>
            <a:off x="1179360" y="696960"/>
            <a:ext cx="4638960" cy="3479760"/>
          </a:xfrm>
          <a:prstGeom prst="rect">
            <a:avLst/>
          </a:prstGeom>
          <a:ln w="0">
            <a:noFill/>
          </a:ln>
        </p:spPr>
      </p:sp>
      <p:sp>
        <p:nvSpPr>
          <p:cNvPr id="278"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4056CD59-25D4-4EDC-A51E-9994B70BCE58}"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80"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81"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82"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83" name="PlaceHolder 1"/>
          <p:cNvSpPr>
            <a:spLocks noGrp="1"/>
          </p:cNvSpPr>
          <p:nvPr>
            <p:ph type="sldImg"/>
          </p:nvPr>
        </p:nvSpPr>
        <p:spPr>
          <a:xfrm>
            <a:off x="1179360" y="696960"/>
            <a:ext cx="4638960" cy="3479760"/>
          </a:xfrm>
          <a:prstGeom prst="rect">
            <a:avLst/>
          </a:prstGeom>
          <a:ln w="0">
            <a:noFill/>
          </a:ln>
        </p:spPr>
      </p:sp>
      <p:sp>
        <p:nvSpPr>
          <p:cNvPr id="284"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71B54B04-A3BF-4130-950C-019B8643D1C9}"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86"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87"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88"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89" name="PlaceHolder 1"/>
          <p:cNvSpPr>
            <a:spLocks noGrp="1"/>
          </p:cNvSpPr>
          <p:nvPr>
            <p:ph type="sldImg"/>
          </p:nvPr>
        </p:nvSpPr>
        <p:spPr>
          <a:xfrm>
            <a:off x="1212840" y="693720"/>
            <a:ext cx="4646520" cy="3484440"/>
          </a:xfrm>
          <a:prstGeom prst="rect">
            <a:avLst/>
          </a:prstGeom>
          <a:ln w="0">
            <a:noFill/>
          </a:ln>
        </p:spPr>
      </p:sp>
      <p:sp>
        <p:nvSpPr>
          <p:cNvPr id="290" name="PlaceHolder 2"/>
          <p:cNvSpPr>
            <a:spLocks noGrp="1"/>
          </p:cNvSpPr>
          <p:nvPr>
            <p:ph type="body"/>
          </p:nvPr>
        </p:nvSpPr>
        <p:spPr>
          <a:xfrm>
            <a:off x="936720" y="4409640"/>
            <a:ext cx="5122800" cy="417852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1"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D20610EE-9343-4FD9-A08E-41EB8A23D1D9}"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92"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93"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94"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95" name=""/>
          <p:cNvSpPr/>
          <p:nvPr/>
        </p:nvSpPr>
        <p:spPr>
          <a:xfrm>
            <a:off x="3967200" y="-3240"/>
            <a:ext cx="302904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6" name=""/>
          <p:cNvSpPr/>
          <p:nvPr/>
        </p:nvSpPr>
        <p:spPr>
          <a:xfrm>
            <a:off x="3967200" y="8820000"/>
            <a:ext cx="3029040" cy="463680"/>
          </a:xfrm>
          <a:prstGeom prst="rect">
            <a:avLst/>
          </a:prstGeom>
          <a:noFill/>
          <a:ln w="0">
            <a:noFill/>
          </a:ln>
        </p:spPr>
        <p:style>
          <a:lnRef idx="0"/>
          <a:fillRef idx="0"/>
          <a:effectRef idx="0"/>
          <a:fontRef idx="minor"/>
        </p:style>
        <p:txBody>
          <a:bodyPr lIns="19080" rIns="19080" tIns="0" bIns="0" anchor="b">
            <a:noAutofit/>
          </a:bodyPr>
          <a:p>
            <a:pPr algn="r">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endParaRPr b="0" lang="en-US" sz="2400" strike="noStrike" u="none">
              <a:solidFill>
                <a:srgbClr val="000000"/>
              </a:solidFill>
              <a:effectLst/>
              <a:uFillTx/>
              <a:latin typeface="Arial"/>
            </a:endParaRPr>
          </a:p>
        </p:txBody>
      </p:sp>
      <p:sp>
        <p:nvSpPr>
          <p:cNvPr id="297" name=""/>
          <p:cNvSpPr/>
          <p:nvPr/>
        </p:nvSpPr>
        <p:spPr>
          <a:xfrm>
            <a:off x="-1440" y="8820000"/>
            <a:ext cx="302724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8" name=""/>
          <p:cNvSpPr/>
          <p:nvPr/>
        </p:nvSpPr>
        <p:spPr>
          <a:xfrm>
            <a:off x="-1440" y="-3240"/>
            <a:ext cx="3027240" cy="461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9" name=""/>
          <p:cNvSpPr/>
          <p:nvPr/>
        </p:nvSpPr>
        <p:spPr>
          <a:xfrm>
            <a:off x="3967200" y="-3240"/>
            <a:ext cx="3029040" cy="460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0" name=""/>
          <p:cNvSpPr/>
          <p:nvPr/>
        </p:nvSpPr>
        <p:spPr>
          <a:xfrm>
            <a:off x="-1440" y="8820000"/>
            <a:ext cx="302724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1" name=""/>
          <p:cNvSpPr/>
          <p:nvPr/>
        </p:nvSpPr>
        <p:spPr>
          <a:xfrm>
            <a:off x="-1440" y="-3240"/>
            <a:ext cx="3027240" cy="460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2" name="PlaceHolder 1"/>
          <p:cNvSpPr>
            <a:spLocks noGrp="1"/>
          </p:cNvSpPr>
          <p:nvPr>
            <p:ph type="sldImg"/>
          </p:nvPr>
        </p:nvSpPr>
        <p:spPr>
          <a:xfrm>
            <a:off x="1189080" y="698400"/>
            <a:ext cx="4627440" cy="3470400"/>
          </a:xfrm>
          <a:prstGeom prst="rect">
            <a:avLst/>
          </a:prstGeom>
          <a:ln w="0">
            <a:noFill/>
          </a:ln>
        </p:spPr>
      </p:sp>
      <p:sp>
        <p:nvSpPr>
          <p:cNvPr id="303" name="PlaceHolder 2"/>
          <p:cNvSpPr>
            <a:spLocks noGrp="1"/>
          </p:cNvSpPr>
          <p:nvPr>
            <p:ph type="body"/>
          </p:nvPr>
        </p:nvSpPr>
        <p:spPr>
          <a:xfrm>
            <a:off x="927000" y="4400280"/>
            <a:ext cx="5137200" cy="418284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BB1B1BEF-DA6F-4903-BC94-8502968949E7}"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32"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33"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34"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35" name="PlaceHolder 1"/>
          <p:cNvSpPr>
            <a:spLocks noGrp="1"/>
          </p:cNvSpPr>
          <p:nvPr>
            <p:ph type="sldImg"/>
          </p:nvPr>
        </p:nvSpPr>
        <p:spPr>
          <a:xfrm>
            <a:off x="1179360" y="696960"/>
            <a:ext cx="4638960" cy="3479760"/>
          </a:xfrm>
          <a:prstGeom prst="rect">
            <a:avLst/>
          </a:prstGeom>
          <a:ln w="0">
            <a:noFill/>
          </a:ln>
        </p:spPr>
      </p:sp>
      <p:sp>
        <p:nvSpPr>
          <p:cNvPr id="236"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C994B4E0-2DBF-46F4-A13B-6DF6F154E897}"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38"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39"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40"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41" name="PlaceHolder 1"/>
          <p:cNvSpPr>
            <a:spLocks noGrp="1"/>
          </p:cNvSpPr>
          <p:nvPr>
            <p:ph type="sldImg"/>
          </p:nvPr>
        </p:nvSpPr>
        <p:spPr>
          <a:xfrm>
            <a:off x="1179360" y="696960"/>
            <a:ext cx="4638960" cy="3479760"/>
          </a:xfrm>
          <a:prstGeom prst="rect">
            <a:avLst/>
          </a:prstGeom>
          <a:ln w="0">
            <a:noFill/>
          </a:ln>
        </p:spPr>
      </p:sp>
      <p:sp>
        <p:nvSpPr>
          <p:cNvPr id="242"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B064FD0D-8DAF-445D-AF86-CA78F4975604}"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44"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45"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46"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47" name="PlaceHolder 1"/>
          <p:cNvSpPr>
            <a:spLocks noGrp="1"/>
          </p:cNvSpPr>
          <p:nvPr>
            <p:ph type="sldImg"/>
          </p:nvPr>
        </p:nvSpPr>
        <p:spPr>
          <a:xfrm>
            <a:off x="1179360" y="696960"/>
            <a:ext cx="4638960" cy="3479760"/>
          </a:xfrm>
          <a:prstGeom prst="rect">
            <a:avLst/>
          </a:prstGeom>
          <a:ln w="0">
            <a:noFill/>
          </a:ln>
        </p:spPr>
      </p:sp>
      <p:sp>
        <p:nvSpPr>
          <p:cNvPr id="248"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09A8D163-01F3-4F5B-9ABF-5DCF43E20037}"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50"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51"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52"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53" name="PlaceHolder 1"/>
          <p:cNvSpPr>
            <a:spLocks noGrp="1"/>
          </p:cNvSpPr>
          <p:nvPr>
            <p:ph type="sldImg"/>
          </p:nvPr>
        </p:nvSpPr>
        <p:spPr>
          <a:xfrm>
            <a:off x="1179360" y="696960"/>
            <a:ext cx="4638960" cy="3479760"/>
          </a:xfrm>
          <a:prstGeom prst="rect">
            <a:avLst/>
          </a:prstGeom>
          <a:ln w="0">
            <a:noFill/>
          </a:ln>
        </p:spPr>
      </p:sp>
      <p:sp>
        <p:nvSpPr>
          <p:cNvPr id="254"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7C76752D-0626-40DF-BD5C-ECFEB6A70C7B}"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56"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57"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58"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59" name="PlaceHolder 1"/>
          <p:cNvSpPr>
            <a:spLocks noGrp="1"/>
          </p:cNvSpPr>
          <p:nvPr>
            <p:ph type="sldImg"/>
          </p:nvPr>
        </p:nvSpPr>
        <p:spPr>
          <a:xfrm>
            <a:off x="1179360" y="696960"/>
            <a:ext cx="4638960" cy="3479760"/>
          </a:xfrm>
          <a:prstGeom prst="rect">
            <a:avLst/>
          </a:prstGeom>
          <a:ln w="0">
            <a:noFill/>
          </a:ln>
        </p:spPr>
      </p:sp>
      <p:sp>
        <p:nvSpPr>
          <p:cNvPr id="260"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B81B53A9-BD12-4661-80E0-A55B10844D99}"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62"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63"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64"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65" name="PlaceHolder 1"/>
          <p:cNvSpPr>
            <a:spLocks noGrp="1"/>
          </p:cNvSpPr>
          <p:nvPr>
            <p:ph type="sldImg"/>
          </p:nvPr>
        </p:nvSpPr>
        <p:spPr>
          <a:xfrm>
            <a:off x="1179360" y="696960"/>
            <a:ext cx="4638960" cy="3479760"/>
          </a:xfrm>
          <a:prstGeom prst="rect">
            <a:avLst/>
          </a:prstGeom>
          <a:ln w="0">
            <a:noFill/>
          </a:ln>
        </p:spPr>
      </p:sp>
      <p:sp>
        <p:nvSpPr>
          <p:cNvPr id="266"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7" name=""/>
          <p:cNvSpPr txBox="1"/>
          <p:nvPr/>
        </p:nvSpPr>
        <p:spPr>
          <a:xfrm>
            <a:off x="3954240" y="8801280"/>
            <a:ext cx="3027240" cy="460080"/>
          </a:xfrm>
          <a:prstGeom prst="rect">
            <a:avLst/>
          </a:prstGeom>
          <a:noFill/>
          <a:ln w="0">
            <a:noFill/>
          </a:ln>
        </p:spPr>
        <p:txBody>
          <a:bodyPr lIns="18720" rIns="18720" tIns="0" bIns="0" anchor="b">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03EFFF2E-B272-4DF3-AFFA-8D59326F024D}" type="slidenum">
              <a:rPr b="0" i="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268" name=""/>
          <p:cNvSpPr txBox="1"/>
          <p:nvPr/>
        </p:nvSpPr>
        <p:spPr>
          <a:xfrm>
            <a:off x="14040" y="8801280"/>
            <a:ext cx="3027240" cy="460080"/>
          </a:xfrm>
          <a:prstGeom prst="rect">
            <a:avLst/>
          </a:prstGeom>
          <a:noFill/>
          <a:ln w="0">
            <a:noFill/>
          </a:ln>
        </p:spPr>
        <p:txBody>
          <a:bodyPr lIns="18720" rIns="18720" tIns="0" bIns="0" anchor="b">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&lt;footer&gt;</a:t>
            </a:r>
            <a:endParaRPr b="0" lang="en-US" sz="1000" strike="noStrike" u="none">
              <a:solidFill>
                <a:srgbClr val="000000"/>
              </a:solidFill>
              <a:effectLst/>
              <a:uFillTx/>
              <a:latin typeface="Arial"/>
            </a:endParaRPr>
          </a:p>
        </p:txBody>
      </p:sp>
      <p:sp>
        <p:nvSpPr>
          <p:cNvPr id="269" name=""/>
          <p:cNvSpPr txBox="1"/>
          <p:nvPr/>
        </p:nvSpPr>
        <p:spPr>
          <a:xfrm>
            <a:off x="14040" y="20160"/>
            <a:ext cx="3027240" cy="460440"/>
          </a:xfrm>
          <a:prstGeom prst="rect">
            <a:avLst/>
          </a:prstGeom>
          <a:noFill/>
          <a:ln w="0">
            <a:noFill/>
          </a:ln>
        </p:spPr>
        <p:txBody>
          <a:bodyPr lIns="18720" rIns="18720" tIns="0" bIns="0" anchor="t">
            <a:noAutofit/>
          </a:bodyPr>
          <a:p>
            <a:pP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&lt;header&gt;</a:t>
            </a:r>
            <a:endParaRPr b="0" lang="en-US" sz="1000" strike="noStrike" u="none">
              <a:solidFill>
                <a:srgbClr val="000000"/>
              </a:solidFill>
              <a:effectLst/>
              <a:uFillTx/>
              <a:latin typeface="Arial"/>
            </a:endParaRPr>
          </a:p>
        </p:txBody>
      </p:sp>
      <p:sp>
        <p:nvSpPr>
          <p:cNvPr id="270" name=""/>
          <p:cNvSpPr txBox="1"/>
          <p:nvPr/>
        </p:nvSpPr>
        <p:spPr>
          <a:xfrm>
            <a:off x="3954240" y="20160"/>
            <a:ext cx="3027240" cy="460440"/>
          </a:xfrm>
          <a:prstGeom prst="rect">
            <a:avLst/>
          </a:prstGeom>
          <a:noFill/>
          <a:ln w="0">
            <a:noFill/>
          </a:ln>
        </p:spPr>
        <p:txBody>
          <a:bodyPr lIns="18720" rIns="18720" tIns="0" bIns="0" anchor="t">
            <a:noAutofit/>
          </a:bodyPr>
          <a:p>
            <a:pPr algn="r">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i="1" lang="en-US" sz="1000" strike="noStrike" u="none">
                <a:solidFill>
                  <a:srgbClr val="000000"/>
                </a:solidFill>
                <a:effectLst/>
                <a:uFillTx/>
                <a:latin typeface="Arial"/>
              </a:rPr>
              <a:t>&lt;date/time&gt;</a:t>
            </a:r>
            <a:endParaRPr b="0" lang="en-US" sz="1000" strike="noStrike" u="none">
              <a:solidFill>
                <a:srgbClr val="000000"/>
              </a:solidFill>
              <a:effectLst/>
              <a:uFillTx/>
              <a:latin typeface="Arial"/>
            </a:endParaRPr>
          </a:p>
        </p:txBody>
      </p:sp>
      <p:sp>
        <p:nvSpPr>
          <p:cNvPr id="271" name="PlaceHolder 1"/>
          <p:cNvSpPr>
            <a:spLocks noGrp="1"/>
          </p:cNvSpPr>
          <p:nvPr>
            <p:ph type="sldImg"/>
          </p:nvPr>
        </p:nvSpPr>
        <p:spPr>
          <a:xfrm>
            <a:off x="1179360" y="696960"/>
            <a:ext cx="4638960" cy="3479760"/>
          </a:xfrm>
          <a:prstGeom prst="rect">
            <a:avLst/>
          </a:prstGeom>
          <a:ln w="0">
            <a:noFill/>
          </a:ln>
        </p:spPr>
      </p:sp>
      <p:sp>
        <p:nvSpPr>
          <p:cNvPr id="272" name="PlaceHolder 2"/>
          <p:cNvSpPr>
            <a:spLocks noGrp="1"/>
          </p:cNvSpPr>
          <p:nvPr>
            <p:ph type="body"/>
          </p:nvPr>
        </p:nvSpPr>
        <p:spPr>
          <a:xfrm>
            <a:off x="933480" y="4410000"/>
            <a:ext cx="5129280" cy="417528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sp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sp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00"/>
              </a:solidFill>
              <a:effectLst/>
              <a:uFillTx/>
              <a:latin typeface="Arial"/>
            </a:endParaRPr>
          </a:p>
        </p:txBody>
      </p:sp>
      <p:sp>
        <p:nvSpPr>
          <p:cNvPr id="17" name="PlaceHolder 2"/>
          <p:cNvSpPr>
            <a:spLocks noGrp="1"/>
          </p:cNvSpPr>
          <p:nvPr>
            <p:ph/>
          </p:nvPr>
        </p:nvSpPr>
        <p:spPr>
          <a:xfrm>
            <a:off x="782640" y="1186920"/>
            <a:ext cx="7848720" cy="5070600"/>
          </a:xfrm>
          <a:prstGeom prst="rect">
            <a:avLst/>
          </a:prstGeom>
          <a:noFill/>
          <a:ln w="0">
            <a:noFill/>
          </a:ln>
        </p:spPr>
        <p:txBody>
          <a:bodyPr lIns="92160" rIns="92160" tIns="46080" bIns="46080" anchor="t">
            <a:normAutofit/>
          </a:bodyPr>
          <a:p>
            <a:pPr indent="0">
              <a:lnSpc>
                <a:spcPct val="95000"/>
              </a:lnSpc>
              <a:spcBef>
                <a:spcPts val="825"/>
              </a:spcBef>
              <a:spcAft>
                <a:spcPts val="11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Click to edit the title text format</a:t>
            </a:r>
            <a:endParaRPr b="1" lang="en-US" sz="3000" strike="noStrike" u="none">
              <a:solidFill>
                <a:srgbClr val="ffff00"/>
              </a:solidFill>
              <a:effectLst/>
              <a:uFillTx/>
              <a:latin typeface="Arial"/>
            </a:endParaRPr>
          </a:p>
        </p:txBody>
      </p:sp>
      <p:sp>
        <p:nvSpPr>
          <p:cNvPr id="1" name="PlaceHolder 2"/>
          <p:cNvSpPr>
            <a:spLocks noGrp="1"/>
          </p:cNvSpPr>
          <p:nvPr>
            <p:ph type="body"/>
          </p:nvPr>
        </p:nvSpPr>
        <p:spPr>
          <a:xfrm>
            <a:off x="782640" y="1186920"/>
            <a:ext cx="7848720" cy="5070600"/>
          </a:xfrm>
          <a:prstGeom prst="rect">
            <a:avLst/>
          </a:prstGeom>
          <a:noFill/>
          <a:ln w="0">
            <a:noFill/>
          </a:ln>
        </p:spPr>
        <p:txBody>
          <a:bodyPr lIns="92160" rIns="92160" tIns="46080" bIns="46080" anchor="t">
            <a:normAutofit/>
          </a:bodyPr>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Click to edit the outline text format</a:t>
            </a:r>
            <a:endParaRPr b="1" lang="en-US" sz="2200" strike="noStrike" u="none">
              <a:solidFill>
                <a:srgbClr val="ffffff"/>
              </a:solidFill>
              <a:effectLst/>
              <a:uFillTx/>
              <a:latin typeface="Arial"/>
            </a:endParaRPr>
          </a:p>
          <a:p>
            <a:pPr lvl="1" marL="746280" indent="-289080">
              <a:lnSpc>
                <a:spcPct val="95000"/>
              </a:lnSpc>
              <a:spcBef>
                <a:spcPts val="825"/>
              </a:spcBef>
              <a:spcAft>
                <a:spcPts val="1100"/>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Second Outline Level</a:t>
            </a:r>
            <a:endParaRPr b="1" lang="en-US" sz="2200" strike="noStrike" u="none">
              <a:solidFill>
                <a:srgbClr val="ffffff"/>
              </a:solidFill>
              <a:effectLst/>
              <a:uFillTx/>
              <a:latin typeface="Arial"/>
            </a:endParaRPr>
          </a:p>
          <a:p>
            <a:pPr lvl="2" marL="1206360" indent="-291960">
              <a:lnSpc>
                <a:spcPct val="95000"/>
              </a:lnSpc>
              <a:spcBef>
                <a:spcPts val="825"/>
              </a:spcBef>
              <a:spcAft>
                <a:spcPts val="1100"/>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Third Outline Level</a:t>
            </a:r>
            <a:endParaRPr b="1" lang="en-US" sz="2200" strike="noStrike" u="none">
              <a:solidFill>
                <a:srgbClr val="ffffff"/>
              </a:solidFill>
              <a:effectLst/>
              <a:uFillTx/>
              <a:latin typeface="Arial"/>
            </a:endParaRPr>
          </a:p>
          <a:p>
            <a:pPr lvl="3" marL="1603440" indent="-231840">
              <a:lnSpc>
                <a:spcPct val="95000"/>
              </a:lnSpc>
              <a:spcBef>
                <a:spcPts val="825"/>
              </a:spcBef>
              <a:spcAft>
                <a:spcPts val="1100"/>
              </a:spcAft>
              <a:buClr>
                <a:srgbClr val="00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Fourth Outline Level</a:t>
            </a:r>
            <a:endParaRPr b="1" lang="en-US" sz="2200" strike="noStrike" u="none">
              <a:solidFill>
                <a:srgbClr val="ffffff"/>
              </a:solidFill>
              <a:effectLst/>
              <a:uFillTx/>
              <a:latin typeface="Arial"/>
            </a:endParaRPr>
          </a:p>
          <a:p>
            <a:pPr lvl="4" marL="2001960" indent="-173160">
              <a:lnSpc>
                <a:spcPct val="95000"/>
              </a:lnSpc>
              <a:spcBef>
                <a:spcPts val="825"/>
              </a:spcBef>
              <a:spcAft>
                <a:spcPts val="1100"/>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Fifth Outline Level</a:t>
            </a:r>
            <a:endParaRPr b="1" lang="en-US" sz="2200" strike="noStrike" u="none">
              <a:solidFill>
                <a:srgbClr val="ffffff"/>
              </a:solidFill>
              <a:effectLst/>
              <a:uFillTx/>
              <a:latin typeface="Arial"/>
            </a:endParaRPr>
          </a:p>
          <a:p>
            <a:pPr lvl="5" marL="2001960" indent="-173160">
              <a:lnSpc>
                <a:spcPct val="95000"/>
              </a:lnSpc>
              <a:spcBef>
                <a:spcPts val="825"/>
              </a:spcBef>
              <a:spcAft>
                <a:spcPts val="1100"/>
              </a:spcAft>
              <a:buClr>
                <a:srgbClr val="0000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Sixth Outline Level</a:t>
            </a:r>
            <a:endParaRPr b="1" lang="en-US" sz="2200" strike="noStrike" u="none">
              <a:solidFill>
                <a:srgbClr val="ffffff"/>
              </a:solidFill>
              <a:effectLst/>
              <a:uFillTx/>
              <a:latin typeface="Arial"/>
            </a:endParaRPr>
          </a:p>
          <a:p>
            <a:pPr lvl="6" marL="2001960" indent="-173160">
              <a:lnSpc>
                <a:spcPct val="95000"/>
              </a:lnSpc>
              <a:spcBef>
                <a:spcPts val="825"/>
              </a:spcBef>
              <a:spcAft>
                <a:spcPts val="1100"/>
              </a:spcAft>
              <a:buClr>
                <a:srgbClr val="0000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Seventh Outline Level</a:t>
            </a:r>
            <a:endParaRPr b="1" lang="en-US" sz="2200" strike="noStrike" u="none">
              <a:solidFill>
                <a:srgbClr val="ffffff"/>
              </a:solidFill>
              <a:effectLst/>
              <a:uFillTx/>
              <a:latin typeface="Arial"/>
            </a:endParaRPr>
          </a:p>
        </p:txBody>
      </p:sp>
      <p:grpSp>
        <p:nvGrpSpPr>
          <p:cNvPr id="2" name=""/>
          <p:cNvGrpSpPr/>
          <p:nvPr/>
        </p:nvGrpSpPr>
        <p:grpSpPr>
          <a:xfrm>
            <a:off x="8539200" y="6305400"/>
            <a:ext cx="511200" cy="511200"/>
            <a:chOff x="8539200" y="6305400"/>
            <a:chExt cx="511200" cy="511200"/>
          </a:xfrm>
        </p:grpSpPr>
        <p:grpSp>
          <p:nvGrpSpPr>
            <p:cNvPr id="3" name=""/>
            <p:cNvGrpSpPr/>
            <p:nvPr/>
          </p:nvGrpSpPr>
          <p:grpSpPr>
            <a:xfrm>
              <a:off x="8539200" y="6494400"/>
              <a:ext cx="511200" cy="322200"/>
              <a:chOff x="8539200" y="6494400"/>
              <a:chExt cx="511200" cy="322200"/>
            </a:xfrm>
          </p:grpSpPr>
          <p:sp>
            <p:nvSpPr>
              <p:cNvPr id="4" name=""/>
              <p:cNvSpPr/>
              <p:nvPr/>
            </p:nvSpPr>
            <p:spPr>
              <a:xfrm>
                <a:off x="8539200" y="6495840"/>
                <a:ext cx="102240" cy="10188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 name=""/>
              <p:cNvSpPr/>
              <p:nvPr/>
            </p:nvSpPr>
            <p:spPr>
              <a:xfrm>
                <a:off x="8588880" y="6545520"/>
                <a:ext cx="108720" cy="10872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 name=""/>
              <p:cNvSpPr/>
              <p:nvPr/>
            </p:nvSpPr>
            <p:spPr>
              <a:xfrm>
                <a:off x="8752320" y="6708600"/>
                <a:ext cx="108360" cy="10800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 name=""/>
              <p:cNvSpPr/>
              <p:nvPr/>
            </p:nvSpPr>
            <p:spPr>
              <a:xfrm>
                <a:off x="8710200" y="6665040"/>
                <a:ext cx="4680" cy="1656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Arial"/>
                </a:endParaRPr>
              </a:p>
            </p:txBody>
          </p:sp>
          <p:sp>
            <p:nvSpPr>
              <p:cNvPr id="8" name=""/>
              <p:cNvSpPr/>
              <p:nvPr/>
            </p:nvSpPr>
            <p:spPr>
              <a:xfrm>
                <a:off x="8710200" y="6602400"/>
                <a:ext cx="33120" cy="6480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Arial"/>
                </a:endParaRPr>
              </a:p>
            </p:txBody>
          </p:sp>
          <p:sp>
            <p:nvSpPr>
              <p:cNvPr id="9" name=""/>
              <p:cNvSpPr/>
              <p:nvPr/>
            </p:nvSpPr>
            <p:spPr>
              <a:xfrm>
                <a:off x="8646120" y="6604200"/>
                <a:ext cx="64080" cy="10548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 name=""/>
              <p:cNvSpPr/>
              <p:nvPr/>
            </p:nvSpPr>
            <p:spPr>
              <a:xfrm>
                <a:off x="8751960" y="6665040"/>
                <a:ext cx="43560" cy="8172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34920" bIns="34920" anchor="t">
                <a:noAutofit/>
              </a:bodyPr>
              <a:p>
                <a:endParaRPr b="0" lang="en-US" sz="2400" strike="noStrike" u="none">
                  <a:solidFill>
                    <a:srgbClr val="000000"/>
                  </a:solidFill>
                  <a:effectLst/>
                  <a:uFillTx/>
                  <a:latin typeface="Arial"/>
                </a:endParaRPr>
              </a:p>
            </p:txBody>
          </p:sp>
          <p:sp>
            <p:nvSpPr>
              <p:cNvPr id="11" name=""/>
              <p:cNvSpPr/>
              <p:nvPr/>
            </p:nvSpPr>
            <p:spPr>
              <a:xfrm>
                <a:off x="8708760" y="6669720"/>
                <a:ext cx="43200" cy="8208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Arial"/>
                </a:endParaRPr>
              </a:p>
            </p:txBody>
          </p:sp>
          <p:sp>
            <p:nvSpPr>
              <p:cNvPr id="12" name=""/>
              <p:cNvSpPr/>
              <p:nvPr/>
            </p:nvSpPr>
            <p:spPr>
              <a:xfrm>
                <a:off x="8847000" y="6494400"/>
                <a:ext cx="203400" cy="25740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3" name=""/>
            <p:cNvSpPr/>
            <p:nvPr/>
          </p:nvSpPr>
          <p:spPr>
            <a:xfrm>
              <a:off x="8604720" y="6305400"/>
              <a:ext cx="257400" cy="25704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 name=""/>
            <p:cNvSpPr/>
            <p:nvPr/>
          </p:nvSpPr>
          <p:spPr>
            <a:xfrm>
              <a:off x="8754480" y="6399720"/>
              <a:ext cx="202320" cy="25740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66ff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package" Target="../embeddings/oleObject2.xlsx"/><Relationship Id="rId4" Type="http://schemas.openxmlformats.org/officeDocument/2006/relationships/image" Target="../media/image7.wmf"/><Relationship Id="rId5" Type="http://schemas.openxmlformats.org/officeDocument/2006/relationships/slideLayout" Target="../slideLayouts/slideLayout1.xml"/><Relationship Id="rId6"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2.xml"/><Relationship Id="rId4"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png"/><Relationship Id="rId3" Type="http://schemas.openxmlformats.org/officeDocument/2006/relationships/oleObject" Target="../embeddings/oleObject2.bin"/><Relationship Id="rId4" Type="http://schemas.openxmlformats.org/officeDocument/2006/relationships/image" Target="../media/image11.png"/><Relationship Id="rId5" Type="http://schemas.openxmlformats.org/officeDocument/2006/relationships/slideLayout" Target="../slideLayouts/slideLayout2.xml"/><Relationship Id="rId6"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wmf"/><Relationship Id="rId3" Type="http://schemas.openxmlformats.org/officeDocument/2006/relationships/oleObject" Target="../embeddings/oleObject2.bin"/><Relationship Id="rId4" Type="http://schemas.openxmlformats.org/officeDocument/2006/relationships/image" Target="../media/image13.wmf"/><Relationship Id="rId5" Type="http://schemas.openxmlformats.org/officeDocument/2006/relationships/oleObject" Target="../embeddings/oleObject3.bin"/><Relationship Id="rId6" Type="http://schemas.openxmlformats.org/officeDocument/2006/relationships/image" Target="../media/image14.wmf"/><Relationship Id="rId7"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5.wmf"/><Relationship Id="rId3"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wmf"/><Relationship Id="rId3"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wmf"/><Relationship Id="rId3" Type="http://schemas.openxmlformats.org/officeDocument/2006/relationships/oleObject" Target="../embeddings/oleObject2.bin"/><Relationship Id="rId4" Type="http://schemas.openxmlformats.org/officeDocument/2006/relationships/image" Target="../media/image18.wmf"/><Relationship Id="rId5"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2.xml"/><Relationship Id="rId4"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Relationship Id="rId4"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package" Target="../embeddings/oleObject2.xlsx"/><Relationship Id="rId4" Type="http://schemas.openxmlformats.org/officeDocument/2006/relationships/image" Target="../media/image4.wmf"/><Relationship Id="rId5" Type="http://schemas.openxmlformats.org/officeDocument/2006/relationships/slideLayout" Target="../slideLayouts/slideLayout1.xml"/><Relationship Id="rId6"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2.xml"/><Relationship Id="rId4"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0000cc"/>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0" y="5106600"/>
            <a:ext cx="9144000" cy="1508040"/>
          </a:xfrm>
          <a:prstGeom prst="rect">
            <a:avLst/>
          </a:prstGeom>
          <a:noFill/>
          <a:ln w="0">
            <a:noFill/>
          </a:ln>
        </p:spPr>
        <p:txBody>
          <a:bodyPr lIns="92160" rIns="92160" tIns="46080" bIns="46080" anchor="ctr">
            <a:noAutofit/>
          </a:bodyPr>
          <a:p>
            <a:pPr indent="0" algn="ctr">
              <a:lnSpc>
                <a:spcPct val="11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100" strike="noStrike" u="none">
                <a:solidFill>
                  <a:srgbClr val="ff0000"/>
                </a:solidFill>
                <a:effectLst/>
                <a:uFillTx/>
                <a:latin typeface="Arial"/>
              </a:rPr>
              <a:t>Enron Americas</a:t>
            </a:r>
            <a:endParaRPr b="1" lang="en-US" sz="5100" strike="noStrike" u="none">
              <a:solidFill>
                <a:srgbClr val="ffff00"/>
              </a:solidFill>
              <a:effectLst/>
              <a:uFillTx/>
              <a:latin typeface="Arial"/>
            </a:endParaRPr>
          </a:p>
        </p:txBody>
      </p:sp>
      <p:grpSp>
        <p:nvGrpSpPr>
          <p:cNvPr id="26" name=""/>
          <p:cNvGrpSpPr/>
          <p:nvPr/>
        </p:nvGrpSpPr>
        <p:grpSpPr>
          <a:xfrm>
            <a:off x="2959200" y="1359000"/>
            <a:ext cx="3253680" cy="3227040"/>
            <a:chOff x="2959200" y="1359000"/>
            <a:chExt cx="3253680" cy="3227040"/>
          </a:xfrm>
        </p:grpSpPr>
        <p:grpSp>
          <p:nvGrpSpPr>
            <p:cNvPr id="27" name=""/>
            <p:cNvGrpSpPr/>
            <p:nvPr/>
          </p:nvGrpSpPr>
          <p:grpSpPr>
            <a:xfrm>
              <a:off x="2959200" y="2562120"/>
              <a:ext cx="3253680" cy="2023920"/>
              <a:chOff x="2959200" y="2562120"/>
              <a:chExt cx="3253680" cy="2023920"/>
            </a:xfrm>
          </p:grpSpPr>
          <p:sp>
            <p:nvSpPr>
              <p:cNvPr id="28" name=""/>
              <p:cNvSpPr/>
              <p:nvPr/>
            </p:nvSpPr>
            <p:spPr>
              <a:xfrm>
                <a:off x="2959200" y="2571120"/>
                <a:ext cx="652320" cy="64152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 name=""/>
              <p:cNvSpPr/>
              <p:nvPr/>
            </p:nvSpPr>
            <p:spPr>
              <a:xfrm>
                <a:off x="3276000" y="2883600"/>
                <a:ext cx="693360" cy="6836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 name=""/>
              <p:cNvSpPr/>
              <p:nvPr/>
            </p:nvSpPr>
            <p:spPr>
              <a:xfrm>
                <a:off x="4315680" y="3907800"/>
                <a:ext cx="691200" cy="67824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 name=""/>
              <p:cNvSpPr/>
              <p:nvPr/>
            </p:nvSpPr>
            <p:spPr>
              <a:xfrm>
                <a:off x="4047120" y="3633480"/>
                <a:ext cx="31320" cy="10404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 name=""/>
              <p:cNvSpPr/>
              <p:nvPr/>
            </p:nvSpPr>
            <p:spPr>
              <a:xfrm>
                <a:off x="4047120" y="3240360"/>
                <a:ext cx="211320" cy="40752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 name=""/>
              <p:cNvSpPr/>
              <p:nvPr/>
            </p:nvSpPr>
            <p:spPr>
              <a:xfrm>
                <a:off x="3639240" y="3251160"/>
                <a:ext cx="408960" cy="66384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 name=""/>
              <p:cNvSpPr/>
              <p:nvPr/>
            </p:nvSpPr>
            <p:spPr>
              <a:xfrm>
                <a:off x="4313880" y="3633480"/>
                <a:ext cx="277560" cy="51372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 name=""/>
              <p:cNvSpPr/>
              <p:nvPr/>
            </p:nvSpPr>
            <p:spPr>
              <a:xfrm>
                <a:off x="4039560" y="3662640"/>
                <a:ext cx="275760" cy="51588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 name=""/>
              <p:cNvSpPr/>
              <p:nvPr/>
            </p:nvSpPr>
            <p:spPr>
              <a:xfrm>
                <a:off x="4917600" y="2562120"/>
                <a:ext cx="1295280" cy="161640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37" name=""/>
            <p:cNvGrpSpPr/>
            <p:nvPr/>
          </p:nvGrpSpPr>
          <p:grpSpPr>
            <a:xfrm>
              <a:off x="3378240" y="1359000"/>
              <a:ext cx="2239920" cy="2208240"/>
              <a:chOff x="3378240" y="1359000"/>
              <a:chExt cx="2239920" cy="2208240"/>
            </a:xfrm>
          </p:grpSpPr>
          <p:sp>
            <p:nvSpPr>
              <p:cNvPr id="38" name=""/>
              <p:cNvSpPr/>
              <p:nvPr/>
            </p:nvSpPr>
            <p:spPr>
              <a:xfrm>
                <a:off x="3378240" y="1359000"/>
                <a:ext cx="1638360" cy="161424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9" name=""/>
              <p:cNvSpPr/>
              <p:nvPr/>
            </p:nvSpPr>
            <p:spPr>
              <a:xfrm>
                <a:off x="4330800" y="1951200"/>
                <a:ext cx="1287360" cy="161604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00b0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graphicFrame>
        <p:nvGraphicFramePr>
          <p:cNvPr id="65" name=""/>
          <p:cNvGraphicFramePr/>
          <p:nvPr/>
        </p:nvGraphicFramePr>
        <p:xfrm>
          <a:off x="304920" y="3276720"/>
          <a:ext cx="8582040" cy="3333600"/>
        </p:xfrm>
        <a:graphic>
          <a:graphicData uri="http://schemas.openxmlformats.org/presentationml/2006/ole">
            <p:oleObj progId="Excel.Sheet.12" r:id="rId1" spid="">
              <p:embed/>
              <p:pic>
                <p:nvPicPr>
                  <p:cNvPr id="66" name="" descr=""/>
                  <p:cNvPicPr/>
                  <p:nvPr/>
                </p:nvPicPr>
                <p:blipFill>
                  <a:blip r:embed="rId2"/>
                  <a:stretch/>
                </p:blipFill>
                <p:spPr>
                  <a:xfrm>
                    <a:off x="304920" y="3276720"/>
                    <a:ext cx="8582040" cy="3333600"/>
                  </a:xfrm>
                  <a:prstGeom prst="rect">
                    <a:avLst/>
                  </a:prstGeom>
                  <a:noFill/>
                  <a:ln w="0">
                    <a:noFill/>
                  </a:ln>
                </p:spPr>
              </p:pic>
            </p:oleObj>
          </a:graphicData>
        </a:graphic>
      </p:graphicFrame>
      <p:graphicFrame>
        <p:nvGraphicFramePr>
          <p:cNvPr id="67" name=""/>
          <p:cNvGraphicFramePr/>
          <p:nvPr/>
        </p:nvGraphicFramePr>
        <p:xfrm>
          <a:off x="0" y="304920"/>
          <a:ext cx="7924680" cy="3124080"/>
        </p:xfrm>
        <a:graphic>
          <a:graphicData uri="http://schemas.openxmlformats.org/presentationml/2006/ole">
            <p:oleObj progId="Excel.Sheet.12" r:id="rId3" spid="">
              <p:embed/>
              <p:pic>
                <p:nvPicPr>
                  <p:cNvPr id="68" name="" descr=""/>
                  <p:cNvPicPr/>
                  <p:nvPr/>
                </p:nvPicPr>
                <p:blipFill>
                  <a:blip r:embed="rId4"/>
                  <a:stretch/>
                </p:blipFill>
                <p:spPr>
                  <a:xfrm>
                    <a:off x="0" y="304920"/>
                    <a:ext cx="7924680" cy="31240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85800" y="228240"/>
            <a:ext cx="7772400" cy="11430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ffff00"/>
                </a:solidFill>
                <a:effectLst/>
                <a:uFillTx/>
                <a:latin typeface="Arial"/>
              </a:rPr>
              <a:t>U.S. Power Price Volatility - West</a:t>
            </a:r>
            <a:endParaRPr b="1" lang="en-US" sz="1900" strike="noStrike" u="none">
              <a:solidFill>
                <a:srgbClr val="ffff00"/>
              </a:solidFill>
              <a:effectLst/>
              <a:uFillTx/>
              <a:latin typeface="Arial"/>
            </a:endParaRPr>
          </a:p>
        </p:txBody>
      </p:sp>
      <p:graphicFrame>
        <p:nvGraphicFramePr>
          <p:cNvPr id="70" name=""/>
          <p:cNvGraphicFramePr/>
          <p:nvPr/>
        </p:nvGraphicFramePr>
        <p:xfrm>
          <a:off x="304920" y="1600200"/>
          <a:ext cx="8229600" cy="4395960"/>
        </p:xfrm>
        <a:graphic>
          <a:graphicData uri="http://schemas.openxmlformats.org/presentationml/2006/ole">
            <p:oleObj progId="Excel.Sheet.12" r:id="rId1" spid="">
              <p:embed/>
              <p:pic>
                <p:nvPicPr>
                  <p:cNvPr id="71" name="" descr=""/>
                  <p:cNvPicPr/>
                  <p:nvPr/>
                </p:nvPicPr>
                <p:blipFill>
                  <a:blip r:embed="rId2"/>
                  <a:stretch/>
                </p:blipFill>
                <p:spPr>
                  <a:xfrm>
                    <a:off x="304920" y="1600200"/>
                    <a:ext cx="8229600" cy="4395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North America EBIT</a:t>
            </a:r>
            <a:endParaRPr b="1" lang="en-US" sz="3000" strike="noStrike" u="none">
              <a:solidFill>
                <a:srgbClr val="ffff00"/>
              </a:solidFill>
              <a:effectLst/>
              <a:uFillTx/>
              <a:latin typeface="Arial"/>
            </a:endParaRPr>
          </a:p>
        </p:txBody>
      </p:sp>
      <p:graphicFrame>
        <p:nvGraphicFramePr>
          <p:cNvPr id="73" name=""/>
          <p:cNvGraphicFramePr/>
          <p:nvPr/>
        </p:nvGraphicFramePr>
        <p:xfrm>
          <a:off x="95400" y="1460520"/>
          <a:ext cx="8848440" cy="4978440"/>
        </p:xfrm>
        <a:graphic>
          <a:graphicData uri="http://schemas.openxmlformats.org/presentationml/2006/ole">
            <p:oleObj r:id="rId1" spid="">
              <p:embed/>
              <p:pic>
                <p:nvPicPr>
                  <p:cNvPr id="74" name="" descr=""/>
                  <p:cNvPicPr/>
                  <p:nvPr/>
                </p:nvPicPr>
                <p:blipFill>
                  <a:blip r:embed="rId2"/>
                  <a:stretch/>
                </p:blipFill>
                <p:spPr>
                  <a:xfrm>
                    <a:off x="95400" y="1460520"/>
                    <a:ext cx="8848440" cy="4978440"/>
                  </a:xfrm>
                  <a:prstGeom prst="rect">
                    <a:avLst/>
                  </a:prstGeom>
                  <a:noFill/>
                  <a:ln w="0">
                    <a:noFill/>
                  </a:ln>
                </p:spPr>
              </p:pic>
            </p:oleObj>
          </a:graphicData>
        </a:graphic>
      </p:graphicFrame>
      <p:sp>
        <p:nvSpPr>
          <p:cNvPr id="75" name=""/>
          <p:cNvSpPr/>
          <p:nvPr/>
        </p:nvSpPr>
        <p:spPr>
          <a:xfrm>
            <a:off x="1515960" y="1257480"/>
            <a:ext cx="6027840" cy="1581120"/>
          </a:xfrm>
          <a:prstGeom prst="rect">
            <a:avLst/>
          </a:prstGeom>
          <a:noFill/>
          <a:ln w="0">
            <a:noFill/>
          </a:ln>
        </p:spPr>
        <p:style>
          <a:lnRef idx="0"/>
          <a:fillRef idx="0"/>
          <a:effectRef idx="0"/>
          <a:fontRef idx="minor"/>
        </p:style>
        <p:txBody>
          <a:bodyPr lIns="92160" rIns="92160" tIns="46080" bIns="46080" anchor="t">
            <a:noAutofit/>
          </a:bodyPr>
          <a:p>
            <a:pPr marL="289080" indent="-289080">
              <a:spcBef>
                <a:spcPts val="901"/>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EGM and EIM transferred out 3Q 2000</a:t>
            </a:r>
            <a:endParaRPr b="0" lang="en-US" sz="1800" strike="noStrike" u="none">
              <a:solidFill>
                <a:srgbClr val="000000"/>
              </a:solidFill>
              <a:effectLst/>
              <a:uFillTx/>
              <a:latin typeface="Arial"/>
            </a:endParaRPr>
          </a:p>
          <a:p>
            <a:pPr marL="289080" indent="-289080">
              <a:spcBef>
                <a:spcPts val="901"/>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Includes ($507M) of EES Wholesale 2001 YTD</a:t>
            </a:r>
            <a:endParaRPr b="0" lang="en-US" sz="1800" strike="noStrike" u="none">
              <a:solidFill>
                <a:srgbClr val="000000"/>
              </a:solidFill>
              <a:effectLst/>
              <a:uFillTx/>
              <a:latin typeface="Arial"/>
            </a:endParaRPr>
          </a:p>
          <a:p>
            <a:pPr marL="289080" indent="-289080">
              <a:spcBef>
                <a:spcPts val="901"/>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Generated additional $780M in prudency</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graphicFrame>
        <p:nvGraphicFramePr>
          <p:cNvPr id="76" name=""/>
          <p:cNvGraphicFramePr/>
          <p:nvPr/>
        </p:nvGraphicFramePr>
        <p:xfrm>
          <a:off x="-142920" y="895320"/>
          <a:ext cx="4753080" cy="4724280"/>
        </p:xfrm>
        <a:graphic>
          <a:graphicData uri="http://schemas.openxmlformats.org/presentationml/2006/ole">
            <p:oleObj r:id="rId1" spid="">
              <p:embed/>
              <p:pic>
                <p:nvPicPr>
                  <p:cNvPr id="77" name="" descr=""/>
                  <p:cNvPicPr/>
                  <p:nvPr/>
                </p:nvPicPr>
                <p:blipFill>
                  <a:blip r:embed="rId2"/>
                  <a:stretch/>
                </p:blipFill>
                <p:spPr>
                  <a:xfrm>
                    <a:off x="-142920" y="895320"/>
                    <a:ext cx="4753080" cy="4724280"/>
                  </a:xfrm>
                  <a:prstGeom prst="rect">
                    <a:avLst/>
                  </a:prstGeom>
                  <a:noFill/>
                  <a:ln w="0">
                    <a:noFill/>
                  </a:ln>
                </p:spPr>
              </p:pic>
            </p:oleObj>
          </a:graphicData>
        </a:graphic>
      </p:graphicFrame>
      <p:sp>
        <p:nvSpPr>
          <p:cNvPr id="78" name=""/>
          <p:cNvSpPr/>
          <p:nvPr/>
        </p:nvSpPr>
        <p:spPr>
          <a:xfrm>
            <a:off x="0" y="457920"/>
            <a:ext cx="9144000" cy="70344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Second Quarter 2000 vs Second Quarter 2001</a:t>
            </a:r>
            <a:endParaRPr b="0" lang="en-US" sz="2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(TBtue/d)</a:t>
            </a:r>
            <a:endParaRPr b="0" lang="en-US" sz="1800" strike="noStrike" u="none">
              <a:solidFill>
                <a:srgbClr val="000000"/>
              </a:solidFill>
              <a:effectLst/>
              <a:uFillTx/>
              <a:latin typeface="Arial"/>
            </a:endParaRPr>
          </a:p>
        </p:txBody>
      </p:sp>
      <p:sp>
        <p:nvSpPr>
          <p:cNvPr id="79" name="PlaceHolder 1"/>
          <p:cNvSpPr>
            <a:spLocks noGrp="1"/>
          </p:cNvSpPr>
          <p:nvPr>
            <p:ph type="title"/>
          </p:nvPr>
        </p:nvSpPr>
        <p:spPr>
          <a:xfrm>
            <a:off x="0" y="-4140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Enron’s Leading Market Position</a:t>
            </a:r>
            <a:endParaRPr b="1" lang="en-US" sz="3000" strike="noStrike" u="none">
              <a:solidFill>
                <a:srgbClr val="ffff00"/>
              </a:solidFill>
              <a:effectLst/>
              <a:uFillTx/>
              <a:latin typeface="Arial"/>
            </a:endParaRPr>
          </a:p>
        </p:txBody>
      </p:sp>
      <p:sp>
        <p:nvSpPr>
          <p:cNvPr id="80" name=""/>
          <p:cNvSpPr/>
          <p:nvPr/>
        </p:nvSpPr>
        <p:spPr>
          <a:xfrm flipV="1">
            <a:off x="4649760" y="1403280"/>
            <a:ext cx="0" cy="5391360"/>
          </a:xfrm>
          <a:prstGeom prst="line">
            <a:avLst/>
          </a:prstGeom>
          <a:ln w="648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1" name=""/>
          <p:cNvSpPr/>
          <p:nvPr/>
        </p:nvSpPr>
        <p:spPr>
          <a:xfrm>
            <a:off x="46080" y="1095480"/>
            <a:ext cx="9144000" cy="414000"/>
          </a:xfrm>
          <a:prstGeom prst="rect">
            <a:avLst/>
          </a:prstGeom>
          <a:noFill/>
          <a:ln w="0">
            <a:noFill/>
          </a:ln>
        </p:spPr>
        <p:style>
          <a:lnRef idx="0"/>
          <a:fillRef idx="0"/>
          <a:effectRef idx="0"/>
          <a:fontRef idx="minor"/>
        </p:style>
        <p:txBody>
          <a:bodyPr lIns="90000" rIns="90000" tIns="46800" bIns="46800" anchor="t">
            <a:spAutoFit/>
          </a:bodyPr>
          <a:p>
            <a:pPr>
              <a:spcBef>
                <a:spcPts val="2100"/>
              </a:spcBef>
              <a:tabLst>
                <a:tab algn="l" pos="0"/>
                <a:tab algn="ctr" pos="2174760"/>
                <a:tab algn="ctr" pos="6800760"/>
                <a:tab algn="l" pos="7315200"/>
                <a:tab algn="l" pos="8229600"/>
                <a:tab algn="l" pos="9144000"/>
                <a:tab algn="l" pos="10058400"/>
              </a:tabLst>
            </a:pPr>
            <a:r>
              <a:rPr b="1" lang="en-US" sz="2100" strike="noStrike" u="none">
                <a:solidFill>
                  <a:srgbClr val="ffff00"/>
                </a:solidFill>
                <a:effectLst/>
                <a:uFillTx/>
                <a:latin typeface="Arial"/>
              </a:rPr>
              <a:t>	</a:t>
            </a:r>
            <a:r>
              <a:rPr b="1" lang="en-US" sz="2100" strike="noStrike" u="none">
                <a:solidFill>
                  <a:srgbClr val="ffff00"/>
                </a:solidFill>
                <a:effectLst/>
                <a:uFillTx/>
                <a:latin typeface="Arial"/>
              </a:rPr>
              <a:t>Gas</a:t>
            </a:r>
            <a:r>
              <a:rPr b="1" lang="en-US" sz="2100" strike="noStrike" u="none">
                <a:solidFill>
                  <a:srgbClr val="ffff00"/>
                </a:solidFill>
                <a:effectLst/>
                <a:uFillTx/>
                <a:latin typeface="Arial"/>
              </a:rPr>
              <a:t>	</a:t>
            </a:r>
            <a:r>
              <a:rPr b="1" lang="en-US" sz="2100" strike="noStrike" u="none">
                <a:solidFill>
                  <a:srgbClr val="ffff00"/>
                </a:solidFill>
                <a:effectLst/>
                <a:uFillTx/>
                <a:latin typeface="Arial"/>
              </a:rPr>
              <a:t>Power</a:t>
            </a:r>
            <a:endParaRPr b="0" lang="en-US" sz="2100" strike="noStrike" u="none">
              <a:solidFill>
                <a:srgbClr val="000000"/>
              </a:solidFill>
              <a:effectLst/>
              <a:uFillTx/>
              <a:latin typeface="Arial"/>
            </a:endParaRPr>
          </a:p>
        </p:txBody>
      </p:sp>
      <p:sp>
        <p:nvSpPr>
          <p:cNvPr id="82" name=""/>
          <p:cNvSpPr/>
          <p:nvPr/>
        </p:nvSpPr>
        <p:spPr>
          <a:xfrm>
            <a:off x="1943280" y="1517760"/>
            <a:ext cx="617040" cy="63216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2Q01</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2Q00</a:t>
            </a:r>
            <a:endParaRPr b="0" lang="en-US" sz="1400" strike="noStrike" u="none">
              <a:solidFill>
                <a:srgbClr val="000000"/>
              </a:solidFill>
              <a:effectLst/>
              <a:uFillTx/>
              <a:latin typeface="Arial"/>
            </a:endParaRPr>
          </a:p>
        </p:txBody>
      </p:sp>
      <p:sp>
        <p:nvSpPr>
          <p:cNvPr id="83" name=""/>
          <p:cNvSpPr/>
          <p:nvPr/>
        </p:nvSpPr>
        <p:spPr>
          <a:xfrm>
            <a:off x="1784520" y="1592280"/>
            <a:ext cx="156960" cy="142920"/>
          </a:xfrm>
          <a:prstGeom prst="rect">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4" name=""/>
          <p:cNvSpPr/>
          <p:nvPr/>
        </p:nvSpPr>
        <p:spPr>
          <a:xfrm>
            <a:off x="1778040" y="1903320"/>
            <a:ext cx="156960" cy="142920"/>
          </a:xfrm>
          <a:prstGeom prst="rect">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5" name=""/>
          <p:cNvSpPr/>
          <p:nvPr/>
        </p:nvSpPr>
        <p:spPr>
          <a:xfrm>
            <a:off x="6677280" y="1517760"/>
            <a:ext cx="617040" cy="63216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2Q01</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2Q00</a:t>
            </a:r>
            <a:endParaRPr b="0" lang="en-US" sz="1400" strike="noStrike" u="none">
              <a:solidFill>
                <a:srgbClr val="000000"/>
              </a:solidFill>
              <a:effectLst/>
              <a:uFillTx/>
              <a:latin typeface="Arial"/>
            </a:endParaRPr>
          </a:p>
        </p:txBody>
      </p:sp>
      <p:sp>
        <p:nvSpPr>
          <p:cNvPr id="86" name=""/>
          <p:cNvSpPr/>
          <p:nvPr/>
        </p:nvSpPr>
        <p:spPr>
          <a:xfrm>
            <a:off x="6508800" y="1611360"/>
            <a:ext cx="156960" cy="142920"/>
          </a:xfrm>
          <a:prstGeom prst="rect">
            <a:avLst/>
          </a:prstGeom>
          <a:solidFill>
            <a:srgbClr val="008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87" name=""/>
          <p:cNvSpPr/>
          <p:nvPr/>
        </p:nvSpPr>
        <p:spPr>
          <a:xfrm>
            <a:off x="6502320" y="1913040"/>
            <a:ext cx="157320" cy="142920"/>
          </a:xfrm>
          <a:prstGeom prst="rect">
            <a:avLst/>
          </a:prstGeom>
          <a:solidFill>
            <a:srgbClr val="00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aphicFrame>
        <p:nvGraphicFramePr>
          <p:cNvPr id="88" name=""/>
          <p:cNvGraphicFramePr/>
          <p:nvPr/>
        </p:nvGraphicFramePr>
        <p:xfrm>
          <a:off x="4390920" y="952560"/>
          <a:ext cx="4753080" cy="4724280"/>
        </p:xfrm>
        <a:graphic>
          <a:graphicData uri="http://schemas.openxmlformats.org/presentationml/2006/ole">
            <p:oleObj r:id="rId3" spid="">
              <p:embed/>
              <p:pic>
                <p:nvPicPr>
                  <p:cNvPr id="89" name="" descr=""/>
                  <p:cNvPicPr/>
                  <p:nvPr/>
                </p:nvPicPr>
                <p:blipFill>
                  <a:blip r:embed="rId4"/>
                  <a:stretch/>
                </p:blipFill>
                <p:spPr>
                  <a:xfrm>
                    <a:off x="4390920" y="952560"/>
                    <a:ext cx="4753080" cy="47242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graphicFrame>
        <p:nvGraphicFramePr>
          <p:cNvPr id="90" name=""/>
          <p:cNvGraphicFramePr/>
          <p:nvPr/>
        </p:nvGraphicFramePr>
        <p:xfrm>
          <a:off x="476280" y="2752560"/>
          <a:ext cx="7962840" cy="1819440"/>
        </p:xfrm>
        <a:graphic>
          <a:graphicData uri="http://schemas.openxmlformats.org/presentationml/2006/ole">
            <p:oleObj r:id="rId1" spid="">
              <p:embed/>
              <p:pic>
                <p:nvPicPr>
                  <p:cNvPr id="91" name="" descr=""/>
                  <p:cNvPicPr/>
                  <p:nvPr/>
                </p:nvPicPr>
                <p:blipFill>
                  <a:blip r:embed="rId2"/>
                  <a:stretch/>
                </p:blipFill>
                <p:spPr>
                  <a:xfrm>
                    <a:off x="476280" y="2752560"/>
                    <a:ext cx="7962840" cy="1819440"/>
                  </a:xfrm>
                  <a:prstGeom prst="rect">
                    <a:avLst/>
                  </a:prstGeom>
                  <a:noFill/>
                  <a:ln w="0">
                    <a:noFill/>
                  </a:ln>
                </p:spPr>
              </p:pic>
            </p:oleObj>
          </a:graphicData>
        </a:graphic>
      </p:graphicFrame>
      <p:sp>
        <p:nvSpPr>
          <p:cNvPr id="92" name=""/>
          <p:cNvSpPr/>
          <p:nvPr/>
        </p:nvSpPr>
        <p:spPr>
          <a:xfrm rot="16200000">
            <a:off x="-447480" y="3456360"/>
            <a:ext cx="1473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Financial Gas</a:t>
            </a:r>
            <a:endParaRPr b="0" lang="en-US" sz="1400" strike="noStrike" u="none">
              <a:solidFill>
                <a:srgbClr val="000000"/>
              </a:solidFill>
              <a:effectLst/>
              <a:uFillTx/>
              <a:latin typeface="Arial"/>
            </a:endParaRPr>
          </a:p>
        </p:txBody>
      </p:sp>
      <p:sp>
        <p:nvSpPr>
          <p:cNvPr id="93" name="PlaceHolder 1"/>
          <p:cNvSpPr>
            <a:spLocks noGrp="1"/>
          </p:cNvSpPr>
          <p:nvPr>
            <p:ph type="title"/>
          </p:nvPr>
        </p:nvSpPr>
        <p:spPr>
          <a:xfrm>
            <a:off x="0" y="14292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North America Volumes</a:t>
            </a:r>
            <a:br>
              <a:rPr sz="3000"/>
            </a:br>
            <a:r>
              <a:rPr b="1" lang="en-US" sz="2000" strike="noStrike" u="none">
                <a:solidFill>
                  <a:srgbClr val="ffff00"/>
                </a:solidFill>
                <a:effectLst/>
                <a:uFillTx/>
                <a:latin typeface="Arial"/>
              </a:rPr>
              <a:t>(Bbtue/d)</a:t>
            </a:r>
            <a:endParaRPr b="1" lang="en-US" sz="2000" strike="noStrike" u="none">
              <a:solidFill>
                <a:srgbClr val="ffff00"/>
              </a:solidFill>
              <a:effectLst/>
              <a:uFillTx/>
              <a:latin typeface="Arial"/>
            </a:endParaRPr>
          </a:p>
        </p:txBody>
      </p:sp>
      <p:graphicFrame>
        <p:nvGraphicFramePr>
          <p:cNvPr id="94" name=""/>
          <p:cNvGraphicFramePr/>
          <p:nvPr/>
        </p:nvGraphicFramePr>
        <p:xfrm>
          <a:off x="523800" y="905040"/>
          <a:ext cx="7943760" cy="1638000"/>
        </p:xfrm>
        <a:graphic>
          <a:graphicData uri="http://schemas.openxmlformats.org/presentationml/2006/ole">
            <p:oleObj r:id="rId3" spid="">
              <p:embed/>
              <p:pic>
                <p:nvPicPr>
                  <p:cNvPr id="95" name="" descr=""/>
                  <p:cNvPicPr/>
                  <p:nvPr/>
                </p:nvPicPr>
                <p:blipFill>
                  <a:blip r:embed="rId4"/>
                  <a:stretch/>
                </p:blipFill>
                <p:spPr>
                  <a:xfrm>
                    <a:off x="523800" y="905040"/>
                    <a:ext cx="7943760" cy="1638000"/>
                  </a:xfrm>
                  <a:prstGeom prst="rect">
                    <a:avLst/>
                  </a:prstGeom>
                  <a:noFill/>
                  <a:ln w="0">
                    <a:noFill/>
                  </a:ln>
                </p:spPr>
              </p:pic>
            </p:oleObj>
          </a:graphicData>
        </a:graphic>
      </p:graphicFrame>
      <p:sp>
        <p:nvSpPr>
          <p:cNvPr id="96" name=""/>
          <p:cNvSpPr/>
          <p:nvPr/>
        </p:nvSpPr>
        <p:spPr>
          <a:xfrm>
            <a:off x="-150840" y="2752560"/>
            <a:ext cx="9444240" cy="0"/>
          </a:xfrm>
          <a:prstGeom prst="line">
            <a:avLst/>
          </a:prstGeom>
          <a:ln w="9360">
            <a:solidFill>
              <a:srgbClr val="969696"/>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7" name=""/>
          <p:cNvSpPr/>
          <p:nvPr/>
        </p:nvSpPr>
        <p:spPr>
          <a:xfrm>
            <a:off x="-179280" y="4789440"/>
            <a:ext cx="9443880" cy="0"/>
          </a:xfrm>
          <a:prstGeom prst="line">
            <a:avLst/>
          </a:prstGeom>
          <a:ln w="9360">
            <a:solidFill>
              <a:srgbClr val="969696"/>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aphicFrame>
        <p:nvGraphicFramePr>
          <p:cNvPr id="98" name=""/>
          <p:cNvGraphicFramePr/>
          <p:nvPr/>
        </p:nvGraphicFramePr>
        <p:xfrm>
          <a:off x="542880" y="4753080"/>
          <a:ext cx="7962840" cy="1762200"/>
        </p:xfrm>
        <a:graphic>
          <a:graphicData uri="http://schemas.openxmlformats.org/presentationml/2006/ole">
            <p:oleObj r:id="rId5" spid="">
              <p:embed/>
              <p:pic>
                <p:nvPicPr>
                  <p:cNvPr id="99" name="" descr=""/>
                  <p:cNvPicPr/>
                  <p:nvPr/>
                </p:nvPicPr>
                <p:blipFill>
                  <a:blip r:embed="rId6"/>
                  <a:stretch/>
                </p:blipFill>
                <p:spPr>
                  <a:xfrm>
                    <a:off x="542880" y="4753080"/>
                    <a:ext cx="7962840" cy="1762200"/>
                  </a:xfrm>
                  <a:prstGeom prst="rect">
                    <a:avLst/>
                  </a:prstGeom>
                  <a:noFill/>
                  <a:ln w="0">
                    <a:noFill/>
                  </a:ln>
                </p:spPr>
              </p:pic>
            </p:oleObj>
          </a:graphicData>
        </a:graphic>
      </p:graphicFrame>
      <p:sp>
        <p:nvSpPr>
          <p:cNvPr id="100" name=""/>
          <p:cNvSpPr/>
          <p:nvPr/>
        </p:nvSpPr>
        <p:spPr>
          <a:xfrm rot="16200000">
            <a:off x="-447480" y="1536840"/>
            <a:ext cx="14731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Physical Gas</a:t>
            </a:r>
            <a:endParaRPr b="0" lang="en-US" sz="1400" strike="noStrike" u="none">
              <a:solidFill>
                <a:srgbClr val="000000"/>
              </a:solidFill>
              <a:effectLst/>
              <a:uFillTx/>
              <a:latin typeface="Arial"/>
            </a:endParaRPr>
          </a:p>
        </p:txBody>
      </p:sp>
      <p:sp>
        <p:nvSpPr>
          <p:cNvPr id="101" name=""/>
          <p:cNvSpPr/>
          <p:nvPr/>
        </p:nvSpPr>
        <p:spPr>
          <a:xfrm rot="16200000">
            <a:off x="-340920" y="5268600"/>
            <a:ext cx="14731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Physical Power</a:t>
            </a:r>
            <a:endParaRPr b="0" lang="en-US" sz="1400" strike="noStrike" u="none">
              <a:solidFill>
                <a:srgbClr val="000000"/>
              </a:solidFill>
              <a:effectLst/>
              <a:uFillTx/>
              <a:latin typeface="Arial"/>
            </a:endParaRPr>
          </a:p>
        </p:txBody>
      </p:sp>
      <p:sp>
        <p:nvSpPr>
          <p:cNvPr id="102" name=""/>
          <p:cNvSpPr/>
          <p:nvPr/>
        </p:nvSpPr>
        <p:spPr>
          <a:xfrm rot="5400000">
            <a:off x="5243040" y="1223640"/>
            <a:ext cx="209880" cy="2476440"/>
          </a:xfrm>
          <a:custGeom>
            <a:avLst/>
            <a:gdLst>
              <a:gd name="textAreaLeft" fmla="*/ 0 w 209880"/>
              <a:gd name="textAreaRight" fmla="*/ 75600 w 209880"/>
              <a:gd name="textAreaTop" fmla="*/ 64440 h 2476440"/>
              <a:gd name="textAreaBottom" fmla="*/ 2412000 h 24764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96"/>
                </a:lnTo>
                <a:cubicBezTo>
                  <a:pt x="10800" y="9996"/>
                  <a:pt x="16200" y="10896"/>
                  <a:pt x="21600" y="10896"/>
                </a:cubicBezTo>
                <a:cubicBezTo>
                  <a:pt x="16200" y="10896"/>
                  <a:pt x="10800" y="11796"/>
                  <a:pt x="10800" y="12696"/>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3" name=""/>
          <p:cNvSpPr/>
          <p:nvPr/>
        </p:nvSpPr>
        <p:spPr>
          <a:xfrm>
            <a:off x="5122080" y="2535120"/>
            <a:ext cx="462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Narrow"/>
              </a:rPr>
              <a:t>2000</a:t>
            </a:r>
            <a:endParaRPr b="0" lang="en-US" sz="1000" strike="noStrike" u="none">
              <a:solidFill>
                <a:srgbClr val="000000"/>
              </a:solidFill>
              <a:effectLst/>
              <a:uFillTx/>
              <a:latin typeface="Arial"/>
            </a:endParaRPr>
          </a:p>
        </p:txBody>
      </p:sp>
      <p:sp>
        <p:nvSpPr>
          <p:cNvPr id="104" name=""/>
          <p:cNvSpPr/>
          <p:nvPr/>
        </p:nvSpPr>
        <p:spPr>
          <a:xfrm rot="5400000">
            <a:off x="7409880" y="1542960"/>
            <a:ext cx="209520" cy="1857240"/>
          </a:xfrm>
          <a:custGeom>
            <a:avLst/>
            <a:gdLst>
              <a:gd name="textAreaLeft" fmla="*/ 0 w 209520"/>
              <a:gd name="textAreaRight" fmla="*/ 75600 w 209520"/>
              <a:gd name="textAreaTop" fmla="*/ 48240 h 1857240"/>
              <a:gd name="textAreaBottom" fmla="*/ 1809000 h 18572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96"/>
                </a:lnTo>
                <a:cubicBezTo>
                  <a:pt x="10800" y="9996"/>
                  <a:pt x="16200" y="10896"/>
                  <a:pt x="21600" y="10896"/>
                </a:cubicBezTo>
                <a:cubicBezTo>
                  <a:pt x="16200" y="10896"/>
                  <a:pt x="10800" y="11796"/>
                  <a:pt x="10800" y="12696"/>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5" name=""/>
          <p:cNvSpPr/>
          <p:nvPr/>
        </p:nvSpPr>
        <p:spPr>
          <a:xfrm>
            <a:off x="7284240" y="2535120"/>
            <a:ext cx="462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Narrow"/>
              </a:rPr>
              <a:t>2001</a:t>
            </a:r>
            <a:endParaRPr b="0" lang="en-US" sz="1000" strike="noStrike" u="none">
              <a:solidFill>
                <a:srgbClr val="000000"/>
              </a:solidFill>
              <a:effectLst/>
              <a:uFillTx/>
              <a:latin typeface="Arial"/>
            </a:endParaRPr>
          </a:p>
        </p:txBody>
      </p:sp>
      <p:sp>
        <p:nvSpPr>
          <p:cNvPr id="106" name=""/>
          <p:cNvSpPr/>
          <p:nvPr/>
        </p:nvSpPr>
        <p:spPr>
          <a:xfrm rot="5400000">
            <a:off x="5223960" y="3262320"/>
            <a:ext cx="209520" cy="2476440"/>
          </a:xfrm>
          <a:custGeom>
            <a:avLst/>
            <a:gdLst>
              <a:gd name="textAreaLeft" fmla="*/ 0 w 209520"/>
              <a:gd name="textAreaRight" fmla="*/ 75600 w 209520"/>
              <a:gd name="textAreaTop" fmla="*/ 64440 h 2476440"/>
              <a:gd name="textAreaBottom" fmla="*/ 2412000 h 24764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96"/>
                </a:lnTo>
                <a:cubicBezTo>
                  <a:pt x="10800" y="9996"/>
                  <a:pt x="16200" y="10896"/>
                  <a:pt x="21600" y="10896"/>
                </a:cubicBezTo>
                <a:cubicBezTo>
                  <a:pt x="16200" y="10896"/>
                  <a:pt x="10800" y="11796"/>
                  <a:pt x="10800" y="12696"/>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7" name=""/>
          <p:cNvSpPr/>
          <p:nvPr/>
        </p:nvSpPr>
        <p:spPr>
          <a:xfrm>
            <a:off x="5103000" y="4573440"/>
            <a:ext cx="462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Narrow"/>
              </a:rPr>
              <a:t>2000</a:t>
            </a:r>
            <a:endParaRPr b="0" lang="en-US" sz="1000" strike="noStrike" u="none">
              <a:solidFill>
                <a:srgbClr val="000000"/>
              </a:solidFill>
              <a:effectLst/>
              <a:uFillTx/>
              <a:latin typeface="Arial"/>
            </a:endParaRPr>
          </a:p>
        </p:txBody>
      </p:sp>
      <p:sp>
        <p:nvSpPr>
          <p:cNvPr id="108" name=""/>
          <p:cNvSpPr/>
          <p:nvPr/>
        </p:nvSpPr>
        <p:spPr>
          <a:xfrm rot="5400000">
            <a:off x="7390800" y="3581280"/>
            <a:ext cx="209520" cy="1857240"/>
          </a:xfrm>
          <a:custGeom>
            <a:avLst/>
            <a:gdLst>
              <a:gd name="textAreaLeft" fmla="*/ 0 w 209520"/>
              <a:gd name="textAreaRight" fmla="*/ 75600 w 209520"/>
              <a:gd name="textAreaTop" fmla="*/ 48240 h 1857240"/>
              <a:gd name="textAreaBottom" fmla="*/ 1809000 h 18572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96"/>
                </a:lnTo>
                <a:cubicBezTo>
                  <a:pt x="10800" y="9996"/>
                  <a:pt x="16200" y="10896"/>
                  <a:pt x="21600" y="10896"/>
                </a:cubicBezTo>
                <a:cubicBezTo>
                  <a:pt x="16200" y="10896"/>
                  <a:pt x="10800" y="11796"/>
                  <a:pt x="10800" y="12696"/>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9" name=""/>
          <p:cNvSpPr/>
          <p:nvPr/>
        </p:nvSpPr>
        <p:spPr>
          <a:xfrm>
            <a:off x="7265160" y="4573440"/>
            <a:ext cx="462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Narrow"/>
              </a:rPr>
              <a:t>2001</a:t>
            </a:r>
            <a:endParaRPr b="0" lang="en-US" sz="1000" strike="noStrike" u="none">
              <a:solidFill>
                <a:srgbClr val="000000"/>
              </a:solidFill>
              <a:effectLst/>
              <a:uFillTx/>
              <a:latin typeface="Arial"/>
            </a:endParaRPr>
          </a:p>
        </p:txBody>
      </p:sp>
      <p:sp>
        <p:nvSpPr>
          <p:cNvPr id="110" name=""/>
          <p:cNvSpPr/>
          <p:nvPr/>
        </p:nvSpPr>
        <p:spPr>
          <a:xfrm rot="5400000">
            <a:off x="5262120" y="5235480"/>
            <a:ext cx="209520" cy="2476440"/>
          </a:xfrm>
          <a:custGeom>
            <a:avLst/>
            <a:gdLst>
              <a:gd name="textAreaLeft" fmla="*/ 0 w 209520"/>
              <a:gd name="textAreaRight" fmla="*/ 75600 w 209520"/>
              <a:gd name="textAreaTop" fmla="*/ 64440 h 2476440"/>
              <a:gd name="textAreaBottom" fmla="*/ 2412000 h 24764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96"/>
                </a:lnTo>
                <a:cubicBezTo>
                  <a:pt x="10800" y="9996"/>
                  <a:pt x="16200" y="10896"/>
                  <a:pt x="21600" y="10896"/>
                </a:cubicBezTo>
                <a:cubicBezTo>
                  <a:pt x="16200" y="10896"/>
                  <a:pt x="10800" y="11796"/>
                  <a:pt x="10800" y="12696"/>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1" name=""/>
          <p:cNvSpPr/>
          <p:nvPr/>
        </p:nvSpPr>
        <p:spPr>
          <a:xfrm>
            <a:off x="5141160" y="6546960"/>
            <a:ext cx="462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Narrow"/>
              </a:rPr>
              <a:t>2000</a:t>
            </a:r>
            <a:endParaRPr b="0" lang="en-US" sz="1000" strike="noStrike" u="none">
              <a:solidFill>
                <a:srgbClr val="000000"/>
              </a:solidFill>
              <a:effectLst/>
              <a:uFillTx/>
              <a:latin typeface="Arial"/>
            </a:endParaRPr>
          </a:p>
        </p:txBody>
      </p:sp>
      <p:sp>
        <p:nvSpPr>
          <p:cNvPr id="112" name=""/>
          <p:cNvSpPr/>
          <p:nvPr/>
        </p:nvSpPr>
        <p:spPr>
          <a:xfrm rot="5400000">
            <a:off x="7428960" y="5554440"/>
            <a:ext cx="209520" cy="1857240"/>
          </a:xfrm>
          <a:custGeom>
            <a:avLst/>
            <a:gdLst>
              <a:gd name="textAreaLeft" fmla="*/ 0 w 209520"/>
              <a:gd name="textAreaRight" fmla="*/ 75600 w 209520"/>
              <a:gd name="textAreaTop" fmla="*/ 48240 h 1857240"/>
              <a:gd name="textAreaBottom" fmla="*/ 1809000 h 18572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96"/>
                </a:lnTo>
                <a:cubicBezTo>
                  <a:pt x="10800" y="9996"/>
                  <a:pt x="16200" y="10896"/>
                  <a:pt x="21600" y="10896"/>
                </a:cubicBezTo>
                <a:cubicBezTo>
                  <a:pt x="16200" y="10896"/>
                  <a:pt x="10800" y="11796"/>
                  <a:pt x="10800" y="12696"/>
                </a:cubicBezTo>
                <a:lnTo>
                  <a:pt x="10800" y="19800"/>
                </a:lnTo>
                <a:cubicBezTo>
                  <a:pt x="10800" y="20700"/>
                  <a:pt x="5400" y="21600"/>
                  <a:pt x="0" y="21600"/>
                </a:cubicBezTo>
              </a:path>
            </a:pathLst>
          </a:cu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3" name=""/>
          <p:cNvSpPr/>
          <p:nvPr/>
        </p:nvSpPr>
        <p:spPr>
          <a:xfrm>
            <a:off x="7303320" y="6546960"/>
            <a:ext cx="462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Narrow"/>
              </a:rPr>
              <a:t>2001</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North America Gas Transactions Per Day</a:t>
            </a:r>
            <a:endParaRPr b="1" lang="en-US" sz="3000" strike="noStrike" u="none">
              <a:solidFill>
                <a:srgbClr val="ffff00"/>
              </a:solidFill>
              <a:effectLst/>
              <a:uFillTx/>
              <a:latin typeface="Arial"/>
            </a:endParaRPr>
          </a:p>
        </p:txBody>
      </p:sp>
      <p:graphicFrame>
        <p:nvGraphicFramePr>
          <p:cNvPr id="115" name=""/>
          <p:cNvGraphicFramePr/>
          <p:nvPr/>
        </p:nvGraphicFramePr>
        <p:xfrm>
          <a:off x="254160" y="1368360"/>
          <a:ext cx="8429400" cy="4826160"/>
        </p:xfrm>
        <a:graphic>
          <a:graphicData uri="http://schemas.openxmlformats.org/presentationml/2006/ole">
            <p:oleObj r:id="rId1" spid="">
              <p:embed/>
              <p:pic>
                <p:nvPicPr>
                  <p:cNvPr id="116" name="" descr=""/>
                  <p:cNvPicPr/>
                  <p:nvPr/>
                </p:nvPicPr>
                <p:blipFill>
                  <a:blip r:embed="rId2"/>
                  <a:stretch/>
                </p:blipFill>
                <p:spPr>
                  <a:xfrm>
                    <a:off x="254160" y="1368360"/>
                    <a:ext cx="8429400" cy="4826160"/>
                  </a:xfrm>
                  <a:prstGeom prst="rect">
                    <a:avLst/>
                  </a:prstGeom>
                  <a:noFill/>
                  <a:ln w="0">
                    <a:noFill/>
                  </a:ln>
                </p:spPr>
              </p:pic>
            </p:oleObj>
          </a:graphicData>
        </a:graphic>
      </p:graphicFrame>
      <p:sp>
        <p:nvSpPr>
          <p:cNvPr id="117" name=""/>
          <p:cNvSpPr/>
          <p:nvPr/>
        </p:nvSpPr>
        <p:spPr>
          <a:xfrm>
            <a:off x="1443240" y="614520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1997</a:t>
            </a:r>
            <a:endParaRPr b="0" lang="en-US" sz="1600" strike="noStrike" u="none">
              <a:solidFill>
                <a:srgbClr val="000000"/>
              </a:solidFill>
              <a:effectLst/>
              <a:uFillTx/>
              <a:latin typeface="Arial"/>
            </a:endParaRPr>
          </a:p>
        </p:txBody>
      </p:sp>
      <p:sp>
        <p:nvSpPr>
          <p:cNvPr id="118" name=""/>
          <p:cNvSpPr/>
          <p:nvPr/>
        </p:nvSpPr>
        <p:spPr>
          <a:xfrm rot="16200000">
            <a:off x="1653120" y="531684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9" name=""/>
          <p:cNvSpPr/>
          <p:nvPr/>
        </p:nvSpPr>
        <p:spPr>
          <a:xfrm rot="16200000">
            <a:off x="3218400" y="531036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0" name=""/>
          <p:cNvSpPr/>
          <p:nvPr/>
        </p:nvSpPr>
        <p:spPr>
          <a:xfrm rot="16200000">
            <a:off x="4783680" y="532008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1" name=""/>
          <p:cNvSpPr/>
          <p:nvPr/>
        </p:nvSpPr>
        <p:spPr>
          <a:xfrm rot="16200000">
            <a:off x="6348960" y="531360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2" name=""/>
          <p:cNvSpPr/>
          <p:nvPr/>
        </p:nvSpPr>
        <p:spPr>
          <a:xfrm rot="16200000">
            <a:off x="7717680" y="5536080"/>
            <a:ext cx="220680" cy="1025640"/>
          </a:xfrm>
          <a:custGeom>
            <a:avLst/>
            <a:gdLst>
              <a:gd name="textAreaLeft" fmla="*/ 141120 w 220680"/>
              <a:gd name="textAreaRight" fmla="*/ 221040 w 220680"/>
              <a:gd name="textAreaTop" fmla="*/ 26640 h 1025640"/>
              <a:gd name="textAreaBottom" fmla="*/ 999000 h 10256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3" name=""/>
          <p:cNvSpPr/>
          <p:nvPr/>
        </p:nvSpPr>
        <p:spPr>
          <a:xfrm>
            <a:off x="3008520" y="615456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1998</a:t>
            </a:r>
            <a:endParaRPr b="0" lang="en-US" sz="1600" strike="noStrike" u="none">
              <a:solidFill>
                <a:srgbClr val="000000"/>
              </a:solidFill>
              <a:effectLst/>
              <a:uFillTx/>
              <a:latin typeface="Arial"/>
            </a:endParaRPr>
          </a:p>
        </p:txBody>
      </p:sp>
      <p:sp>
        <p:nvSpPr>
          <p:cNvPr id="124" name=""/>
          <p:cNvSpPr/>
          <p:nvPr/>
        </p:nvSpPr>
        <p:spPr>
          <a:xfrm>
            <a:off x="4589640" y="614844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1999</a:t>
            </a:r>
            <a:endParaRPr b="0" lang="en-US" sz="1600" strike="noStrike" u="none">
              <a:solidFill>
                <a:srgbClr val="000000"/>
              </a:solidFill>
              <a:effectLst/>
              <a:uFillTx/>
              <a:latin typeface="Arial"/>
            </a:endParaRPr>
          </a:p>
        </p:txBody>
      </p:sp>
      <p:sp>
        <p:nvSpPr>
          <p:cNvPr id="125" name=""/>
          <p:cNvSpPr/>
          <p:nvPr/>
        </p:nvSpPr>
        <p:spPr>
          <a:xfrm>
            <a:off x="6154920" y="614196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2000</a:t>
            </a:r>
            <a:endParaRPr b="0" lang="en-US" sz="1600" strike="noStrike" u="none">
              <a:solidFill>
                <a:srgbClr val="000000"/>
              </a:solidFill>
              <a:effectLst/>
              <a:uFillTx/>
              <a:latin typeface="Arial"/>
            </a:endParaRPr>
          </a:p>
        </p:txBody>
      </p:sp>
      <p:sp>
        <p:nvSpPr>
          <p:cNvPr id="126" name=""/>
          <p:cNvSpPr/>
          <p:nvPr/>
        </p:nvSpPr>
        <p:spPr>
          <a:xfrm>
            <a:off x="7497720" y="615168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2001</a:t>
            </a:r>
            <a:endParaRPr b="0" lang="en-US" sz="1600" strike="noStrike" u="none">
              <a:solidFill>
                <a:srgbClr val="000000"/>
              </a:solidFill>
              <a:effectLst/>
              <a:uFillTx/>
              <a:latin typeface="Arial"/>
            </a:endParaRPr>
          </a:p>
        </p:txBody>
      </p:sp>
      <p:sp>
        <p:nvSpPr>
          <p:cNvPr id="127" name=""/>
          <p:cNvSpPr/>
          <p:nvPr/>
        </p:nvSpPr>
        <p:spPr>
          <a:xfrm>
            <a:off x="1734840" y="917640"/>
            <a:ext cx="943560" cy="63216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Non EOL</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EOL</a:t>
            </a:r>
            <a:endParaRPr b="0" lang="en-US" sz="1400" strike="noStrike" u="none">
              <a:solidFill>
                <a:srgbClr val="000000"/>
              </a:solidFill>
              <a:effectLst/>
              <a:uFillTx/>
              <a:latin typeface="Arial"/>
            </a:endParaRPr>
          </a:p>
        </p:txBody>
      </p:sp>
      <p:sp>
        <p:nvSpPr>
          <p:cNvPr id="128" name=""/>
          <p:cNvSpPr/>
          <p:nvPr/>
        </p:nvSpPr>
        <p:spPr>
          <a:xfrm>
            <a:off x="1576440" y="992160"/>
            <a:ext cx="156960" cy="142920"/>
          </a:xfrm>
          <a:prstGeom prst="rect">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9" name=""/>
          <p:cNvSpPr/>
          <p:nvPr/>
        </p:nvSpPr>
        <p:spPr>
          <a:xfrm>
            <a:off x="1569960" y="1303200"/>
            <a:ext cx="157320" cy="142920"/>
          </a:xfrm>
          <a:prstGeom prst="rect">
            <a:avLst/>
          </a:prstGeom>
          <a:solidFill>
            <a:srgbClr val="800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30"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900" strike="noStrike" u="none">
                <a:solidFill>
                  <a:srgbClr val="ffff00"/>
                </a:solidFill>
                <a:effectLst/>
                <a:uFillTx/>
                <a:latin typeface="Arial"/>
              </a:rPr>
              <a:t>Enron North America Power Transactions Per Day</a:t>
            </a:r>
            <a:endParaRPr b="1" lang="en-US" sz="2900" strike="noStrike" u="none">
              <a:solidFill>
                <a:srgbClr val="ffff00"/>
              </a:solidFill>
              <a:effectLst/>
              <a:uFillTx/>
              <a:latin typeface="Arial"/>
            </a:endParaRPr>
          </a:p>
        </p:txBody>
      </p:sp>
      <p:graphicFrame>
        <p:nvGraphicFramePr>
          <p:cNvPr id="131" name=""/>
          <p:cNvGraphicFramePr/>
          <p:nvPr/>
        </p:nvGraphicFramePr>
        <p:xfrm>
          <a:off x="254160" y="1380960"/>
          <a:ext cx="8429400" cy="4826160"/>
        </p:xfrm>
        <a:graphic>
          <a:graphicData uri="http://schemas.openxmlformats.org/presentationml/2006/ole">
            <p:oleObj r:id="rId1" spid="">
              <p:embed/>
              <p:pic>
                <p:nvPicPr>
                  <p:cNvPr id="132" name="" descr=""/>
                  <p:cNvPicPr/>
                  <p:nvPr/>
                </p:nvPicPr>
                <p:blipFill>
                  <a:blip r:embed="rId2"/>
                  <a:stretch/>
                </p:blipFill>
                <p:spPr>
                  <a:xfrm>
                    <a:off x="254160" y="1380960"/>
                    <a:ext cx="8429400" cy="4826160"/>
                  </a:xfrm>
                  <a:prstGeom prst="rect">
                    <a:avLst/>
                  </a:prstGeom>
                  <a:noFill/>
                  <a:ln w="0">
                    <a:noFill/>
                  </a:ln>
                </p:spPr>
              </p:pic>
            </p:oleObj>
          </a:graphicData>
        </a:graphic>
      </p:graphicFrame>
      <p:sp>
        <p:nvSpPr>
          <p:cNvPr id="133" name=""/>
          <p:cNvSpPr/>
          <p:nvPr/>
        </p:nvSpPr>
        <p:spPr>
          <a:xfrm>
            <a:off x="1443240" y="613080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1997</a:t>
            </a:r>
            <a:endParaRPr b="0" lang="en-US" sz="1600" strike="noStrike" u="none">
              <a:solidFill>
                <a:srgbClr val="000000"/>
              </a:solidFill>
              <a:effectLst/>
              <a:uFillTx/>
              <a:latin typeface="Arial"/>
            </a:endParaRPr>
          </a:p>
        </p:txBody>
      </p:sp>
      <p:sp>
        <p:nvSpPr>
          <p:cNvPr id="134" name=""/>
          <p:cNvSpPr/>
          <p:nvPr/>
        </p:nvSpPr>
        <p:spPr>
          <a:xfrm rot="16200000">
            <a:off x="1653120" y="530244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5" name=""/>
          <p:cNvSpPr/>
          <p:nvPr/>
        </p:nvSpPr>
        <p:spPr>
          <a:xfrm rot="16200000">
            <a:off x="3218400" y="529632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6" name=""/>
          <p:cNvSpPr/>
          <p:nvPr/>
        </p:nvSpPr>
        <p:spPr>
          <a:xfrm rot="16200000">
            <a:off x="4783680" y="530568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7" name=""/>
          <p:cNvSpPr/>
          <p:nvPr/>
        </p:nvSpPr>
        <p:spPr>
          <a:xfrm rot="16200000">
            <a:off x="6348960" y="5299560"/>
            <a:ext cx="220680" cy="1450800"/>
          </a:xfrm>
          <a:custGeom>
            <a:avLst/>
            <a:gdLst>
              <a:gd name="textAreaLeft" fmla="*/ 141120 w 220680"/>
              <a:gd name="textAreaRight" fmla="*/ 221040 w 220680"/>
              <a:gd name="textAreaTop" fmla="*/ 37800 h 1450800"/>
              <a:gd name="textAreaBottom" fmla="*/ 1413000 h 14508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8" name=""/>
          <p:cNvSpPr/>
          <p:nvPr/>
        </p:nvSpPr>
        <p:spPr>
          <a:xfrm rot="16200000">
            <a:off x="7717680" y="5521680"/>
            <a:ext cx="220680" cy="1025640"/>
          </a:xfrm>
          <a:custGeom>
            <a:avLst/>
            <a:gdLst>
              <a:gd name="textAreaLeft" fmla="*/ 141120 w 220680"/>
              <a:gd name="textAreaRight" fmla="*/ 221040 w 220680"/>
              <a:gd name="textAreaTop" fmla="*/ 26640 h 1025640"/>
              <a:gd name="textAreaBottom" fmla="*/ 999000 h 10256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9" name=""/>
          <p:cNvSpPr/>
          <p:nvPr/>
        </p:nvSpPr>
        <p:spPr>
          <a:xfrm>
            <a:off x="3008520" y="614052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1998</a:t>
            </a:r>
            <a:endParaRPr b="0" lang="en-US" sz="1600" strike="noStrike" u="none">
              <a:solidFill>
                <a:srgbClr val="000000"/>
              </a:solidFill>
              <a:effectLst/>
              <a:uFillTx/>
              <a:latin typeface="Arial"/>
            </a:endParaRPr>
          </a:p>
        </p:txBody>
      </p:sp>
      <p:sp>
        <p:nvSpPr>
          <p:cNvPr id="140" name=""/>
          <p:cNvSpPr/>
          <p:nvPr/>
        </p:nvSpPr>
        <p:spPr>
          <a:xfrm>
            <a:off x="4589640" y="613404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1999</a:t>
            </a:r>
            <a:endParaRPr b="0" lang="en-US" sz="1600" strike="noStrike" u="none">
              <a:solidFill>
                <a:srgbClr val="000000"/>
              </a:solidFill>
              <a:effectLst/>
              <a:uFillTx/>
              <a:latin typeface="Arial"/>
            </a:endParaRPr>
          </a:p>
        </p:txBody>
      </p:sp>
      <p:sp>
        <p:nvSpPr>
          <p:cNvPr id="141" name=""/>
          <p:cNvSpPr/>
          <p:nvPr/>
        </p:nvSpPr>
        <p:spPr>
          <a:xfrm>
            <a:off x="6154920" y="612792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2000</a:t>
            </a:r>
            <a:endParaRPr b="0" lang="en-US" sz="1600" strike="noStrike" u="none">
              <a:solidFill>
                <a:srgbClr val="000000"/>
              </a:solidFill>
              <a:effectLst/>
              <a:uFillTx/>
              <a:latin typeface="Arial"/>
            </a:endParaRPr>
          </a:p>
        </p:txBody>
      </p:sp>
      <p:sp>
        <p:nvSpPr>
          <p:cNvPr id="142" name=""/>
          <p:cNvSpPr/>
          <p:nvPr/>
        </p:nvSpPr>
        <p:spPr>
          <a:xfrm>
            <a:off x="7497720" y="613728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2001</a:t>
            </a:r>
            <a:endParaRPr b="0" lang="en-US" sz="1600" strike="noStrike" u="none">
              <a:solidFill>
                <a:srgbClr val="000000"/>
              </a:solidFill>
              <a:effectLst/>
              <a:uFillTx/>
              <a:latin typeface="Arial"/>
            </a:endParaRPr>
          </a:p>
        </p:txBody>
      </p:sp>
      <p:sp>
        <p:nvSpPr>
          <p:cNvPr id="143" name=""/>
          <p:cNvSpPr/>
          <p:nvPr/>
        </p:nvSpPr>
        <p:spPr>
          <a:xfrm>
            <a:off x="1428480" y="927000"/>
            <a:ext cx="943560" cy="63216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Non EOL</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EOL</a:t>
            </a:r>
            <a:endParaRPr b="0" lang="en-US" sz="1400" strike="noStrike" u="none">
              <a:solidFill>
                <a:srgbClr val="000000"/>
              </a:solidFill>
              <a:effectLst/>
              <a:uFillTx/>
              <a:latin typeface="Arial"/>
            </a:endParaRPr>
          </a:p>
        </p:txBody>
      </p:sp>
      <p:sp>
        <p:nvSpPr>
          <p:cNvPr id="144" name=""/>
          <p:cNvSpPr/>
          <p:nvPr/>
        </p:nvSpPr>
        <p:spPr>
          <a:xfrm>
            <a:off x="1270080" y="1001880"/>
            <a:ext cx="156960" cy="142560"/>
          </a:xfrm>
          <a:prstGeom prst="rect">
            <a:avLst/>
          </a:prstGeom>
          <a:solidFill>
            <a:srgbClr val="008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5" name=""/>
          <p:cNvSpPr/>
          <p:nvPr/>
        </p:nvSpPr>
        <p:spPr>
          <a:xfrm>
            <a:off x="1263600" y="1312920"/>
            <a:ext cx="157320" cy="142920"/>
          </a:xfrm>
          <a:prstGeom prst="rect">
            <a:avLst/>
          </a:prstGeom>
          <a:solidFill>
            <a:srgbClr val="00cc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46"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North America EOL Counterparties</a:t>
            </a:r>
            <a:endParaRPr b="1" lang="en-US" sz="3000" strike="noStrike" u="none">
              <a:solidFill>
                <a:srgbClr val="ffff00"/>
              </a:solidFill>
              <a:effectLst/>
              <a:uFillTx/>
              <a:latin typeface="Arial"/>
            </a:endParaRPr>
          </a:p>
        </p:txBody>
      </p:sp>
      <p:graphicFrame>
        <p:nvGraphicFramePr>
          <p:cNvPr id="147" name=""/>
          <p:cNvGraphicFramePr/>
          <p:nvPr/>
        </p:nvGraphicFramePr>
        <p:xfrm>
          <a:off x="0" y="1484280"/>
          <a:ext cx="4570560" cy="4124520"/>
        </p:xfrm>
        <a:graphic>
          <a:graphicData uri="http://schemas.openxmlformats.org/presentationml/2006/ole">
            <p:oleObj r:id="rId1" spid="">
              <p:embed/>
              <p:pic>
                <p:nvPicPr>
                  <p:cNvPr id="148" name="" descr=""/>
                  <p:cNvPicPr/>
                  <p:nvPr/>
                </p:nvPicPr>
                <p:blipFill>
                  <a:blip r:embed="rId2"/>
                  <a:stretch/>
                </p:blipFill>
                <p:spPr>
                  <a:xfrm>
                    <a:off x="0" y="1484280"/>
                    <a:ext cx="4570560" cy="4124520"/>
                  </a:xfrm>
                  <a:prstGeom prst="rect">
                    <a:avLst/>
                  </a:prstGeom>
                  <a:noFill/>
                  <a:ln w="0">
                    <a:noFill/>
                  </a:ln>
                </p:spPr>
              </p:pic>
            </p:oleObj>
          </a:graphicData>
        </a:graphic>
      </p:graphicFrame>
      <p:sp>
        <p:nvSpPr>
          <p:cNvPr id="149" name=""/>
          <p:cNvSpPr/>
          <p:nvPr/>
        </p:nvSpPr>
        <p:spPr>
          <a:xfrm rot="16200000">
            <a:off x="3647880" y="4908240"/>
            <a:ext cx="220680" cy="1382400"/>
          </a:xfrm>
          <a:custGeom>
            <a:avLst/>
            <a:gdLst>
              <a:gd name="textAreaLeft" fmla="*/ 141120 w 220680"/>
              <a:gd name="textAreaRight" fmla="*/ 221040 w 220680"/>
              <a:gd name="textAreaTop" fmla="*/ 36000 h 1382400"/>
              <a:gd name="textAreaBottom" fmla="*/ 1346400 h 13824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0" name=""/>
          <p:cNvSpPr/>
          <p:nvPr/>
        </p:nvSpPr>
        <p:spPr>
          <a:xfrm>
            <a:off x="303480" y="578484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1999</a:t>
            </a:r>
            <a:endParaRPr b="0" lang="en-US" sz="1600" strike="noStrike" u="none">
              <a:solidFill>
                <a:srgbClr val="000000"/>
              </a:solidFill>
              <a:effectLst/>
              <a:uFillTx/>
              <a:latin typeface="Arial"/>
            </a:endParaRPr>
          </a:p>
        </p:txBody>
      </p:sp>
      <p:sp>
        <p:nvSpPr>
          <p:cNvPr id="151" name=""/>
          <p:cNvSpPr/>
          <p:nvPr/>
        </p:nvSpPr>
        <p:spPr>
          <a:xfrm>
            <a:off x="1598760" y="577836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2000</a:t>
            </a:r>
            <a:endParaRPr b="0" lang="en-US" sz="1600" strike="noStrike" u="none">
              <a:solidFill>
                <a:srgbClr val="000000"/>
              </a:solidFill>
              <a:effectLst/>
              <a:uFillTx/>
              <a:latin typeface="Arial"/>
            </a:endParaRPr>
          </a:p>
        </p:txBody>
      </p:sp>
      <p:sp>
        <p:nvSpPr>
          <p:cNvPr id="152" name=""/>
          <p:cNvSpPr/>
          <p:nvPr/>
        </p:nvSpPr>
        <p:spPr>
          <a:xfrm>
            <a:off x="3456000" y="579744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2001</a:t>
            </a:r>
            <a:endParaRPr b="0" lang="en-US" sz="1600" strike="noStrike" u="none">
              <a:solidFill>
                <a:srgbClr val="000000"/>
              </a:solidFill>
              <a:effectLst/>
              <a:uFillTx/>
              <a:latin typeface="Arial"/>
            </a:endParaRPr>
          </a:p>
        </p:txBody>
      </p:sp>
      <p:sp>
        <p:nvSpPr>
          <p:cNvPr id="153" name=""/>
          <p:cNvSpPr/>
          <p:nvPr/>
        </p:nvSpPr>
        <p:spPr>
          <a:xfrm rot="16200000">
            <a:off x="515880" y="5414400"/>
            <a:ext cx="207720" cy="395280"/>
          </a:xfrm>
          <a:custGeom>
            <a:avLst/>
            <a:gdLst>
              <a:gd name="textAreaLeft" fmla="*/ 132840 w 207720"/>
              <a:gd name="textAreaRight" fmla="*/ 208080 w 207720"/>
              <a:gd name="textAreaTop" fmla="*/ 10080 h 395280"/>
              <a:gd name="textAreaBottom" fmla="*/ 385200 h 3952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4" name=""/>
          <p:cNvSpPr/>
          <p:nvPr/>
        </p:nvSpPr>
        <p:spPr>
          <a:xfrm rot="16200000">
            <a:off x="1817640" y="4665240"/>
            <a:ext cx="220680" cy="1887480"/>
          </a:xfrm>
          <a:custGeom>
            <a:avLst/>
            <a:gdLst>
              <a:gd name="textAreaLeft" fmla="*/ 141120 w 220680"/>
              <a:gd name="textAreaRight" fmla="*/ 221040 w 220680"/>
              <a:gd name="textAreaTop" fmla="*/ 48960 h 1887480"/>
              <a:gd name="textAreaBottom" fmla="*/ 1838520 h 18874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aphicFrame>
        <p:nvGraphicFramePr>
          <p:cNvPr id="155" name=""/>
          <p:cNvGraphicFramePr/>
          <p:nvPr/>
        </p:nvGraphicFramePr>
        <p:xfrm>
          <a:off x="4525920" y="1484280"/>
          <a:ext cx="4618080" cy="4086360"/>
        </p:xfrm>
        <a:graphic>
          <a:graphicData uri="http://schemas.openxmlformats.org/presentationml/2006/ole">
            <p:oleObj r:id="rId3" spid="">
              <p:embed/>
              <p:pic>
                <p:nvPicPr>
                  <p:cNvPr id="156" name="" descr=""/>
                  <p:cNvPicPr/>
                  <p:nvPr/>
                </p:nvPicPr>
                <p:blipFill>
                  <a:blip r:embed="rId4"/>
                  <a:stretch/>
                </p:blipFill>
                <p:spPr>
                  <a:xfrm>
                    <a:off x="4525920" y="1484280"/>
                    <a:ext cx="4618080" cy="4086360"/>
                  </a:xfrm>
                  <a:prstGeom prst="rect">
                    <a:avLst/>
                  </a:prstGeom>
                  <a:noFill/>
                  <a:ln w="0">
                    <a:noFill/>
                  </a:ln>
                </p:spPr>
              </p:pic>
            </p:oleObj>
          </a:graphicData>
        </a:graphic>
      </p:graphicFrame>
      <p:sp>
        <p:nvSpPr>
          <p:cNvPr id="157" name=""/>
          <p:cNvSpPr/>
          <p:nvPr/>
        </p:nvSpPr>
        <p:spPr>
          <a:xfrm rot="16200000">
            <a:off x="8148600" y="4833360"/>
            <a:ext cx="220680" cy="1449360"/>
          </a:xfrm>
          <a:custGeom>
            <a:avLst/>
            <a:gdLst>
              <a:gd name="textAreaLeft" fmla="*/ 141120 w 220680"/>
              <a:gd name="textAreaRight" fmla="*/ 221040 w 220680"/>
              <a:gd name="textAreaTop" fmla="*/ 37800 h 1449360"/>
              <a:gd name="textAreaBottom" fmla="*/ 1411560 h 14493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8" name=""/>
          <p:cNvSpPr/>
          <p:nvPr/>
        </p:nvSpPr>
        <p:spPr>
          <a:xfrm>
            <a:off x="4789440" y="578160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1999</a:t>
            </a:r>
            <a:endParaRPr b="0" lang="en-US" sz="1600" strike="noStrike" u="none">
              <a:solidFill>
                <a:srgbClr val="000000"/>
              </a:solidFill>
              <a:effectLst/>
              <a:uFillTx/>
              <a:latin typeface="Arial"/>
            </a:endParaRPr>
          </a:p>
        </p:txBody>
      </p:sp>
      <p:sp>
        <p:nvSpPr>
          <p:cNvPr id="159" name=""/>
          <p:cNvSpPr/>
          <p:nvPr/>
        </p:nvSpPr>
        <p:spPr>
          <a:xfrm>
            <a:off x="6120000" y="580392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2000</a:t>
            </a:r>
            <a:endParaRPr b="0" lang="en-US" sz="1600" strike="noStrike" u="none">
              <a:solidFill>
                <a:srgbClr val="000000"/>
              </a:solidFill>
              <a:effectLst/>
              <a:uFillTx/>
              <a:latin typeface="Arial"/>
            </a:endParaRPr>
          </a:p>
        </p:txBody>
      </p:sp>
      <p:sp>
        <p:nvSpPr>
          <p:cNvPr id="160" name=""/>
          <p:cNvSpPr/>
          <p:nvPr/>
        </p:nvSpPr>
        <p:spPr>
          <a:xfrm>
            <a:off x="7942320" y="581328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5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2001</a:t>
            </a:r>
            <a:endParaRPr b="0" lang="en-US" sz="1600" strike="noStrike" u="none">
              <a:solidFill>
                <a:srgbClr val="000000"/>
              </a:solidFill>
              <a:effectLst/>
              <a:uFillTx/>
              <a:latin typeface="Arial"/>
            </a:endParaRPr>
          </a:p>
        </p:txBody>
      </p:sp>
      <p:sp>
        <p:nvSpPr>
          <p:cNvPr id="161" name=""/>
          <p:cNvSpPr/>
          <p:nvPr/>
        </p:nvSpPr>
        <p:spPr>
          <a:xfrm rot="16200000">
            <a:off x="5005440" y="5344920"/>
            <a:ext cx="220680" cy="446040"/>
          </a:xfrm>
          <a:custGeom>
            <a:avLst/>
            <a:gdLst>
              <a:gd name="textAreaLeft" fmla="*/ 141120 w 220680"/>
              <a:gd name="textAreaRight" fmla="*/ 221040 w 220680"/>
              <a:gd name="textAreaTop" fmla="*/ 11520 h 446040"/>
              <a:gd name="textAreaBottom" fmla="*/ 434520 h 4460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2" name=""/>
          <p:cNvSpPr/>
          <p:nvPr/>
        </p:nvSpPr>
        <p:spPr>
          <a:xfrm rot="16200000">
            <a:off x="6332400" y="4601880"/>
            <a:ext cx="220680" cy="1931760"/>
          </a:xfrm>
          <a:custGeom>
            <a:avLst/>
            <a:gdLst>
              <a:gd name="textAreaLeft" fmla="*/ 141120 w 220680"/>
              <a:gd name="textAreaRight" fmla="*/ 221040 w 220680"/>
              <a:gd name="textAreaTop" fmla="*/ 50040 h 1931760"/>
              <a:gd name="textAreaBottom" fmla="*/ 1881720 h 19317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3" name=""/>
          <p:cNvSpPr/>
          <p:nvPr/>
        </p:nvSpPr>
        <p:spPr>
          <a:xfrm>
            <a:off x="2176200" y="1101600"/>
            <a:ext cx="684720" cy="414000"/>
          </a:xfrm>
          <a:prstGeom prst="rect">
            <a:avLst/>
          </a:prstGeom>
          <a:noFill/>
          <a:ln w="0">
            <a:noFill/>
          </a:ln>
        </p:spPr>
        <p:style>
          <a:lnRef idx="0"/>
          <a:fillRef idx="0"/>
          <a:effectRef idx="0"/>
          <a:fontRef idx="minor"/>
        </p:style>
        <p:txBody>
          <a:bodyPr wrap="none" lIns="90000" rIns="90000" tIns="46800" bIns="46800" anchor="t">
            <a:spAutoFit/>
          </a:bodyPr>
          <a:p>
            <a:pPr>
              <a:spcBef>
                <a:spcPts val="21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ffff00"/>
                </a:solidFill>
                <a:effectLst/>
                <a:uFillTx/>
                <a:latin typeface="Arial"/>
              </a:rPr>
              <a:t>Gas</a:t>
            </a:r>
            <a:endParaRPr b="0" lang="en-US" sz="2100" strike="noStrike" u="none">
              <a:solidFill>
                <a:srgbClr val="000000"/>
              </a:solidFill>
              <a:effectLst/>
              <a:uFillTx/>
              <a:latin typeface="Arial"/>
            </a:endParaRPr>
          </a:p>
        </p:txBody>
      </p:sp>
      <p:sp>
        <p:nvSpPr>
          <p:cNvPr id="164" name=""/>
          <p:cNvSpPr/>
          <p:nvPr/>
        </p:nvSpPr>
        <p:spPr>
          <a:xfrm>
            <a:off x="6424560" y="1123920"/>
            <a:ext cx="981000" cy="414000"/>
          </a:xfrm>
          <a:prstGeom prst="rect">
            <a:avLst/>
          </a:prstGeom>
          <a:noFill/>
          <a:ln w="0">
            <a:noFill/>
          </a:ln>
        </p:spPr>
        <p:style>
          <a:lnRef idx="0"/>
          <a:fillRef idx="0"/>
          <a:effectRef idx="0"/>
          <a:fontRef idx="minor"/>
        </p:style>
        <p:txBody>
          <a:bodyPr wrap="none" lIns="90000" rIns="90000" tIns="46800" bIns="46800" anchor="t">
            <a:spAutoFit/>
          </a:bodyPr>
          <a:p>
            <a:pPr>
              <a:spcBef>
                <a:spcPts val="21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ffff00"/>
                </a:solidFill>
                <a:effectLst/>
                <a:uFillTx/>
                <a:latin typeface="Arial"/>
              </a:rPr>
              <a:t>Power</a:t>
            </a:r>
            <a:endParaRPr b="0" lang="en-US" sz="2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65"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North America Assets</a:t>
            </a:r>
            <a:endParaRPr b="1" lang="en-US" sz="3000" strike="noStrike" u="none">
              <a:solidFill>
                <a:srgbClr val="ffff00"/>
              </a:solidFill>
              <a:effectLst/>
              <a:uFillTx/>
              <a:latin typeface="Arial"/>
            </a:endParaRPr>
          </a:p>
        </p:txBody>
      </p:sp>
      <p:pic>
        <p:nvPicPr>
          <p:cNvPr id="166" name="" descr=""/>
          <p:cNvPicPr/>
          <p:nvPr/>
        </p:nvPicPr>
        <p:blipFill>
          <a:blip r:embed="rId1"/>
          <a:stretch/>
        </p:blipFill>
        <p:spPr>
          <a:xfrm>
            <a:off x="324000" y="1971720"/>
            <a:ext cx="7991280" cy="4838760"/>
          </a:xfrm>
          <a:prstGeom prst="rect">
            <a:avLst/>
          </a:prstGeom>
          <a:noFill/>
          <a:ln w="0">
            <a:noFill/>
          </a:ln>
        </p:spPr>
      </p:pic>
      <p:grpSp>
        <p:nvGrpSpPr>
          <p:cNvPr id="167" name=""/>
          <p:cNvGrpSpPr/>
          <p:nvPr/>
        </p:nvGrpSpPr>
        <p:grpSpPr>
          <a:xfrm>
            <a:off x="1139760" y="917640"/>
            <a:ext cx="2809800" cy="956880"/>
            <a:chOff x="1139760" y="917640"/>
            <a:chExt cx="2809800" cy="956880"/>
          </a:xfrm>
        </p:grpSpPr>
        <p:sp>
          <p:nvSpPr>
            <p:cNvPr id="168" name=""/>
            <p:cNvSpPr/>
            <p:nvPr/>
          </p:nvSpPr>
          <p:spPr>
            <a:xfrm>
              <a:off x="1302120" y="917640"/>
              <a:ext cx="2647440" cy="95688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Property, Plant &amp; Equipment </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Merchant Assets</a:t>
              </a:r>
              <a:endParaRPr b="0" lang="en-US" sz="1400" strike="noStrike" u="none">
                <a:solidFill>
                  <a:srgbClr val="000000"/>
                </a:solidFill>
                <a:effectLst/>
                <a:uFillTx/>
                <a:latin typeface="Arial"/>
              </a:endParaRPr>
            </a:p>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Other Investments</a:t>
              </a:r>
              <a:endParaRPr b="0" lang="en-US" sz="1400" strike="noStrike" u="none">
                <a:solidFill>
                  <a:srgbClr val="000000"/>
                </a:solidFill>
                <a:effectLst/>
                <a:uFillTx/>
                <a:latin typeface="Arial"/>
              </a:endParaRPr>
            </a:p>
          </p:txBody>
        </p:sp>
        <p:sp>
          <p:nvSpPr>
            <p:cNvPr id="169" name=""/>
            <p:cNvSpPr/>
            <p:nvPr/>
          </p:nvSpPr>
          <p:spPr>
            <a:xfrm>
              <a:off x="1147680" y="1323720"/>
              <a:ext cx="156960" cy="142560"/>
            </a:xfrm>
            <a:prstGeom prst="rect">
              <a:avLst/>
            </a:prstGeom>
            <a:solidFill>
              <a:srgbClr val="008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0" name=""/>
            <p:cNvSpPr/>
            <p:nvPr/>
          </p:nvSpPr>
          <p:spPr>
            <a:xfrm>
              <a:off x="1139760" y="1652400"/>
              <a:ext cx="156960" cy="142560"/>
            </a:xfrm>
            <a:prstGeom prst="rect">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1" name=""/>
            <p:cNvSpPr/>
            <p:nvPr/>
          </p:nvSpPr>
          <p:spPr>
            <a:xfrm>
              <a:off x="1139760" y="1001520"/>
              <a:ext cx="156960" cy="142560"/>
            </a:xfrm>
            <a:prstGeom prst="rect">
              <a:avLst/>
            </a:prstGeom>
            <a:solidFill>
              <a:srgbClr val="ffcc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172" name=""/>
          <p:cNvSpPr/>
          <p:nvPr/>
        </p:nvSpPr>
        <p:spPr>
          <a:xfrm>
            <a:off x="7693200" y="5092560"/>
            <a:ext cx="1284120" cy="266760"/>
          </a:xfrm>
          <a:prstGeom prst="rect">
            <a:avLst/>
          </a:prstGeom>
          <a:noFill/>
          <a:ln w="0">
            <a:noFill/>
          </a:ln>
        </p:spPr>
        <p:style>
          <a:lnRef idx="0"/>
          <a:fillRef idx="0"/>
          <a:effectRef idx="0"/>
          <a:fontRef idx="minor"/>
        </p:style>
        <p:txBody>
          <a:bodyPr lIns="92160" rIns="92160" tIns="46080" bIns="46080" anchor="t">
            <a:noAutofit/>
          </a:bodyPr>
          <a:p>
            <a:pPr marL="114480" indent="-114480">
              <a:lnSpc>
                <a:spcPct val="100000"/>
              </a:lnSpc>
              <a:spcBef>
                <a:spcPts val="675"/>
              </a:spcBef>
              <a:spcAft>
                <a:spcPts val="601"/>
              </a:spcAft>
              <a:tabLst>
                <a:tab algn="l" pos="0"/>
                <a:tab algn="r" pos="102888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Narrow"/>
              </a:rPr>
              <a:t>Mariner</a:t>
            </a:r>
            <a:r>
              <a:rPr b="1" lang="en-US" sz="1200" strike="noStrike" u="none">
                <a:solidFill>
                  <a:srgbClr val="ffffff"/>
                </a:solidFill>
                <a:effectLst/>
                <a:uFillTx/>
                <a:latin typeface="Arial Narrow"/>
              </a:rPr>
              <a:t>	</a:t>
            </a:r>
            <a:r>
              <a:rPr b="1" lang="en-US" sz="1200" strike="noStrike" u="none">
                <a:solidFill>
                  <a:srgbClr val="ffffff"/>
                </a:solidFill>
                <a:effectLst/>
                <a:uFillTx/>
                <a:latin typeface="Arial Narrow"/>
              </a:rPr>
              <a:t>$517</a:t>
            </a:r>
            <a:endParaRPr b="0" lang="en-US" sz="1200" strike="noStrike" u="none">
              <a:solidFill>
                <a:srgbClr val="000000"/>
              </a:solidFill>
              <a:effectLst/>
              <a:uFillTx/>
              <a:latin typeface="Arial"/>
            </a:endParaRPr>
          </a:p>
        </p:txBody>
      </p:sp>
      <p:sp>
        <p:nvSpPr>
          <p:cNvPr id="173" name=""/>
          <p:cNvSpPr/>
          <p:nvPr/>
        </p:nvSpPr>
        <p:spPr>
          <a:xfrm>
            <a:off x="7707240" y="4273560"/>
            <a:ext cx="1293840" cy="700200"/>
          </a:xfrm>
          <a:prstGeom prst="rect">
            <a:avLst/>
          </a:prstGeom>
          <a:noFill/>
          <a:ln w="0">
            <a:noFill/>
          </a:ln>
        </p:spPr>
        <p:style>
          <a:lnRef idx="0"/>
          <a:fillRef idx="0"/>
          <a:effectRef idx="0"/>
          <a:fontRef idx="minor"/>
        </p:style>
        <p:txBody>
          <a:bodyPr lIns="92160" rIns="92160" tIns="46080" bIns="46080" anchor="t">
            <a:noAutofit/>
          </a:bodyPr>
          <a:p>
            <a:pPr marL="114480" indent="-114480">
              <a:lnSpc>
                <a:spcPct val="90000"/>
              </a:lnSpc>
              <a:spcAft>
                <a:spcPts val="601"/>
              </a:spcAft>
              <a:tabLst>
                <a:tab algn="l" pos="0"/>
                <a:tab algn="r" pos="102888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Narrow"/>
              </a:rPr>
              <a:t>Sithe</a:t>
            </a:r>
            <a:r>
              <a:rPr b="1" lang="en-US" sz="1200" strike="noStrike" u="none">
                <a:solidFill>
                  <a:srgbClr val="ffffff"/>
                </a:solidFill>
                <a:effectLst/>
                <a:uFillTx/>
                <a:latin typeface="Arial Narrow"/>
              </a:rPr>
              <a:t>	</a:t>
            </a:r>
            <a:r>
              <a:rPr b="1" lang="en-US" sz="1200" strike="noStrike" u="none">
                <a:solidFill>
                  <a:srgbClr val="ffffff"/>
                </a:solidFill>
                <a:effectLst/>
                <a:uFillTx/>
                <a:latin typeface="Arial Narrow"/>
              </a:rPr>
              <a:t>$910</a:t>
            </a:r>
            <a:endParaRPr b="0" lang="en-US" sz="1200" strike="noStrike" u="none">
              <a:solidFill>
                <a:srgbClr val="000000"/>
              </a:solidFill>
              <a:effectLst/>
              <a:uFillTx/>
              <a:latin typeface="Arial"/>
            </a:endParaRPr>
          </a:p>
          <a:p>
            <a:pPr marL="114480" indent="-114480">
              <a:lnSpc>
                <a:spcPct val="90000"/>
              </a:lnSpc>
              <a:spcAft>
                <a:spcPts val="601"/>
              </a:spcAft>
              <a:tabLst>
                <a:tab algn="l" pos="0"/>
                <a:tab algn="r" pos="102888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Narrow"/>
              </a:rPr>
              <a:t>Bridgeline</a:t>
            </a:r>
            <a:r>
              <a:rPr b="1" lang="en-US" sz="1200" strike="noStrike" u="none">
                <a:solidFill>
                  <a:srgbClr val="ffffff"/>
                </a:solidFill>
                <a:effectLst/>
                <a:uFillTx/>
                <a:latin typeface="Arial Narrow"/>
              </a:rPr>
              <a:t>	</a:t>
            </a:r>
            <a:r>
              <a:rPr b="1" lang="en-US" sz="1200" strike="noStrike" u="none">
                <a:solidFill>
                  <a:srgbClr val="ffffff"/>
                </a:solidFill>
                <a:effectLst/>
                <a:uFillTx/>
                <a:latin typeface="Arial Narrow"/>
              </a:rPr>
              <a:t>$231</a:t>
            </a:r>
            <a:endParaRPr b="0" lang="en-US" sz="1200" strike="noStrike" u="none">
              <a:solidFill>
                <a:srgbClr val="000000"/>
              </a:solidFill>
              <a:effectLst/>
              <a:uFillTx/>
              <a:latin typeface="Arial"/>
            </a:endParaRPr>
          </a:p>
        </p:txBody>
      </p:sp>
      <p:sp>
        <p:nvSpPr>
          <p:cNvPr id="174" name=""/>
          <p:cNvSpPr/>
          <p:nvPr/>
        </p:nvSpPr>
        <p:spPr>
          <a:xfrm>
            <a:off x="7693200" y="5678640"/>
            <a:ext cx="1279440" cy="266400"/>
          </a:xfrm>
          <a:prstGeom prst="rect">
            <a:avLst/>
          </a:prstGeom>
          <a:noFill/>
          <a:ln w="0">
            <a:noFill/>
          </a:ln>
        </p:spPr>
        <p:style>
          <a:lnRef idx="0"/>
          <a:fillRef idx="0"/>
          <a:effectRef idx="0"/>
          <a:fontRef idx="minor"/>
        </p:style>
        <p:txBody>
          <a:bodyPr lIns="92160" rIns="92160" tIns="46080" bIns="46080" anchor="t">
            <a:noAutofit/>
          </a:bodyPr>
          <a:p>
            <a:pPr marL="114480" indent="-114480">
              <a:lnSpc>
                <a:spcPct val="100000"/>
              </a:lnSpc>
              <a:spcBef>
                <a:spcPts val="675"/>
              </a:spcBef>
              <a:spcAft>
                <a:spcPts val="601"/>
              </a:spcAft>
              <a:tabLst>
                <a:tab algn="l" pos="0"/>
                <a:tab algn="r" pos="102888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Narrow"/>
              </a:rPr>
              <a:t>HPL</a:t>
            </a:r>
            <a:r>
              <a:rPr b="1" lang="en-US" sz="1200" strike="noStrike" u="none">
                <a:solidFill>
                  <a:srgbClr val="ffffff"/>
                </a:solidFill>
                <a:effectLst/>
                <a:uFillTx/>
                <a:latin typeface="Arial Narrow"/>
              </a:rPr>
              <a:t>	</a:t>
            </a:r>
            <a:r>
              <a:rPr b="1" lang="en-US" sz="1200" strike="noStrike" u="none">
                <a:solidFill>
                  <a:srgbClr val="ffffff"/>
                </a:solidFill>
                <a:effectLst/>
                <a:uFillTx/>
                <a:latin typeface="Arial Narrow"/>
              </a:rPr>
              <a:t>$285</a:t>
            </a:r>
            <a:endParaRPr b="0" lang="en-US" sz="1200" strike="noStrike" u="none">
              <a:solidFill>
                <a:srgbClr val="000000"/>
              </a:solidFill>
              <a:effectLst/>
              <a:uFillTx/>
              <a:latin typeface="Arial"/>
            </a:endParaRPr>
          </a:p>
        </p:txBody>
      </p:sp>
      <p:sp>
        <p:nvSpPr>
          <p:cNvPr id="175" name=""/>
          <p:cNvSpPr/>
          <p:nvPr/>
        </p:nvSpPr>
        <p:spPr>
          <a:xfrm rot="10855200">
            <a:off x="7632360" y="5664960"/>
            <a:ext cx="108000" cy="295560"/>
          </a:xfrm>
          <a:custGeom>
            <a:avLst/>
            <a:gdLst>
              <a:gd name="textAreaLeft" fmla="*/ 69120 w 108000"/>
              <a:gd name="textAreaRight" fmla="*/ 108360 w 108000"/>
              <a:gd name="textAreaTop" fmla="*/ 7560 h 295560"/>
              <a:gd name="textAreaBottom" fmla="*/ 288000 h 2955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6" name=""/>
          <p:cNvSpPr/>
          <p:nvPr/>
        </p:nvSpPr>
        <p:spPr>
          <a:xfrm rot="10855200">
            <a:off x="7656480" y="5054400"/>
            <a:ext cx="108000" cy="358560"/>
          </a:xfrm>
          <a:custGeom>
            <a:avLst/>
            <a:gdLst>
              <a:gd name="textAreaLeft" fmla="*/ 69120 w 108000"/>
              <a:gd name="textAreaRight" fmla="*/ 108360 w 108000"/>
              <a:gd name="textAreaTop" fmla="*/ 9360 h 358560"/>
              <a:gd name="textAreaBottom" fmla="*/ 349200 h 3585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rot="10800000">
            <a:noAutofit/>
          </a:bodyPr>
          <a:p>
            <a:pPr algn="ctr">
              <a:lnSpc>
                <a:spcPct val="100000"/>
              </a:lnSpc>
              <a:spcBef>
                <a:spcPts val="11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77" name=""/>
          <p:cNvSpPr/>
          <p:nvPr/>
        </p:nvSpPr>
        <p:spPr>
          <a:xfrm rot="10794600">
            <a:off x="7651440" y="4203360"/>
            <a:ext cx="108000" cy="614520"/>
          </a:xfrm>
          <a:custGeom>
            <a:avLst/>
            <a:gdLst>
              <a:gd name="textAreaLeft" fmla="*/ 69120 w 108000"/>
              <a:gd name="textAreaRight" fmla="*/ 108360 w 108000"/>
              <a:gd name="textAreaTop" fmla="*/ 15840 h 614520"/>
              <a:gd name="textAreaBottom" fmla="*/ 598680 h 61452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78"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Summary of 2001 Asset Sales</a:t>
            </a:r>
            <a:endParaRPr b="1" lang="en-US" sz="3000" strike="noStrike" u="none">
              <a:solidFill>
                <a:srgbClr val="ffff00"/>
              </a:solidFill>
              <a:effectLst/>
              <a:uFillTx/>
              <a:latin typeface="Arial"/>
            </a:endParaRPr>
          </a:p>
        </p:txBody>
      </p:sp>
      <p:sp>
        <p:nvSpPr>
          <p:cNvPr id="179" name="PlaceHolder 2"/>
          <p:cNvSpPr>
            <a:spLocks noGrp="1"/>
          </p:cNvSpPr>
          <p:nvPr>
            <p:ph/>
          </p:nvPr>
        </p:nvSpPr>
        <p:spPr>
          <a:xfrm>
            <a:off x="401760" y="939600"/>
            <a:ext cx="8742240" cy="5384520"/>
          </a:xfrm>
          <a:prstGeom prst="rect">
            <a:avLst/>
          </a:prstGeom>
          <a:noFill/>
          <a:ln w="0">
            <a:noFill/>
          </a:ln>
        </p:spPr>
        <p:txBody>
          <a:bodyPr lIns="92160" rIns="92160" tIns="46080" bIns="46080" anchor="t">
            <a:normAutofit/>
          </a:bodyPr>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1" lang="en-US" sz="1400" strike="noStrike" u="none">
                <a:solidFill>
                  <a:srgbClr val="ffffff"/>
                </a:solidFill>
                <a:effectLst/>
                <a:uFillTx/>
                <a:latin typeface="Arial Narrow"/>
              </a:rPr>
              <a:t>Closed in 2001</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2000 Peakers (Allegheny)</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$635.5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$1,047.7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$412.2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Brownsville and Caledonia (Cinergy_</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$274.3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$499.6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$225.3 </a:t>
            </a:r>
            <a:r>
              <a:rPr b="0"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HPL</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 (AES)</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$364.2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$352.5</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 ($11.7)</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Alamac / NCPH (AIG Highstar)</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$7.5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$22.0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$14.5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SW  Power /Las Vegas Cogen (Black Hills)</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$120.1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$142.8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$22.7 </a:t>
            </a:r>
            <a:r>
              <a:rPr b="0"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Turbines – 2 x  7 Eas (Northwestern)</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$40.3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$49.5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$9.2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New Albany (Duke)</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$136.1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$135.0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0</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(excludes items &lt;$10mm)</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1" lang="en-US" sz="1400" strike="noStrike" u="none">
                <a:solidFill>
                  <a:srgbClr val="ffffff"/>
                </a:solidFill>
                <a:effectLst/>
                <a:uFillTx/>
                <a:latin typeface="Arial Narrow"/>
              </a:rPr>
              <a:t>Forecast Q4 2001 disposals</a:t>
            </a:r>
            <a:r>
              <a:rPr b="1" lang="en-US" sz="1400" strike="noStrike" u="none">
                <a:solidFill>
                  <a:srgbClr val="ffffff"/>
                </a:solidFill>
                <a:effectLst/>
                <a:uFillTx/>
                <a:latin typeface="Arial Narrow"/>
              </a:rPr>
              <a:t>	</a:t>
            </a:r>
            <a:r>
              <a:rPr b="1" lang="en-US" sz="1400" strike="noStrike" u="none">
                <a:solidFill>
                  <a:srgbClr val="ffffff"/>
                </a:solidFill>
                <a:effectLst/>
                <a:uFillTx/>
                <a:latin typeface="Arial Narrow"/>
              </a:rPr>
              <a:t>	</a:t>
            </a:r>
            <a:r>
              <a:rPr b="1" lang="en-US" sz="1400" strike="noStrike" u="none">
                <a:solidFill>
                  <a:srgbClr val="ffffff"/>
                </a:solidFill>
                <a:effectLst/>
                <a:uFillTx/>
                <a:latin typeface="Arial Narrow"/>
              </a:rPr>
              <a:t>	</a:t>
            </a:r>
            <a:r>
              <a:rPr b="1"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Vitro Sale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$25.5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$39.5 </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$14.0 </a:t>
            </a:r>
            <a:r>
              <a:rPr b="0" lang="en-US" sz="1400" strike="noStrike" u="none">
                <a:solidFill>
                  <a:srgbClr val="ffffff"/>
                </a:solidFill>
                <a:effectLst/>
                <a:uFillTx/>
                <a:latin typeface="Arial Narrow"/>
              </a:rPr>
              <a:t>	</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Onondaga</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$7.9</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$10</a:t>
            </a:r>
            <a:r>
              <a:rPr b="0" lang="en-US" sz="1400" strike="noStrike" u="none">
                <a:solidFill>
                  <a:srgbClr val="ffffff"/>
                </a:solidFill>
                <a:effectLst/>
                <a:uFillTx/>
                <a:latin typeface="Arial Narrow"/>
              </a:rPr>
              <a:t>	</a:t>
            </a:r>
            <a:r>
              <a:rPr b="0" lang="en-US" sz="1400" strike="noStrike" u="none">
                <a:solidFill>
                  <a:srgbClr val="ffffff"/>
                </a:solidFill>
                <a:effectLst/>
                <a:uFillTx/>
                <a:latin typeface="Arial Narrow"/>
              </a:rPr>
              <a:t>$2.1</a:t>
            </a:r>
            <a:endParaRPr b="1" lang="en-US" sz="1400" strike="noStrike" u="none">
              <a:solidFill>
                <a:srgbClr val="ffffff"/>
              </a:solidFill>
              <a:effectLst/>
              <a:uFillTx/>
              <a:latin typeface="Arial"/>
            </a:endParaRPr>
          </a:p>
          <a:p>
            <a:pPr marL="289080" indent="-289080">
              <a:lnSpc>
                <a:spcPct val="85000"/>
              </a:lnSpc>
              <a:spcBef>
                <a:spcPts val="524"/>
              </a:spcBef>
              <a:spcAft>
                <a:spcPts val="700"/>
              </a:spcAft>
              <a:buNone/>
              <a:tabLst>
                <a:tab algn="l" pos="0"/>
                <a:tab algn="dec" pos="4857840"/>
                <a:tab algn="dec" pos="6000840"/>
                <a:tab algn="dec" pos="6972480"/>
                <a:tab algn="dec" pos="7886880"/>
                <a:tab algn="l" pos="8229600"/>
                <a:tab algn="l" pos="9144000"/>
                <a:tab algn="l" pos="10058400"/>
              </a:tabLst>
            </a:pPr>
            <a:r>
              <a:rPr b="0" lang="en-US" sz="1400" strike="noStrike" u="none">
                <a:solidFill>
                  <a:srgbClr val="ffffff"/>
                </a:solidFill>
                <a:effectLst/>
                <a:uFillTx/>
                <a:latin typeface="Arial Narrow"/>
              </a:rPr>
              <a:t>Doyle</a:t>
            </a:r>
            <a:endParaRPr b="1" lang="en-US" sz="1400" strike="noStrike" u="none">
              <a:solidFill>
                <a:srgbClr val="ffffff"/>
              </a:solidFill>
              <a:effectLst/>
              <a:uFillTx/>
              <a:latin typeface="Arial"/>
            </a:endParaRPr>
          </a:p>
          <a:p>
            <a:pPr marL="289080" indent="-289080">
              <a:lnSpc>
                <a:spcPct val="100000"/>
              </a:lnSpc>
              <a:buNone/>
              <a:tabLst>
                <a:tab algn="l" pos="0"/>
                <a:tab algn="dec" pos="4857840"/>
                <a:tab algn="dec" pos="6000840"/>
                <a:tab algn="dec" pos="6972480"/>
                <a:tab algn="dec" pos="7886880"/>
                <a:tab algn="l" pos="8229600"/>
                <a:tab algn="l" pos="9144000"/>
                <a:tab algn="l" pos="10058400"/>
              </a:tabLst>
            </a:pPr>
            <a:endParaRPr b="1" lang="en-US" sz="1400" strike="noStrike" u="none">
              <a:solidFill>
                <a:srgbClr val="ffffff"/>
              </a:solidFill>
              <a:effectLst/>
              <a:uFillTx/>
              <a:latin typeface="Arial"/>
            </a:endParaRPr>
          </a:p>
        </p:txBody>
      </p:sp>
      <p:sp>
        <p:nvSpPr>
          <p:cNvPr id="180" name=""/>
          <p:cNvSpPr/>
          <p:nvPr/>
        </p:nvSpPr>
        <p:spPr>
          <a:xfrm>
            <a:off x="4576680" y="795240"/>
            <a:ext cx="4752720" cy="551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ctr" pos="571680"/>
                <a:tab algn="ctr" pos="1657440"/>
                <a:tab algn="ctr" pos="2685960"/>
                <a:tab algn="ctr" pos="377208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Narrow"/>
              </a:rPr>
              <a:t>	</a:t>
            </a:r>
            <a:r>
              <a:rPr b="1" lang="en-US" sz="1500" strike="noStrike" u="none">
                <a:solidFill>
                  <a:srgbClr val="ffffff"/>
                </a:solidFill>
                <a:effectLst/>
                <a:uFillTx/>
                <a:latin typeface="Arial Narrow"/>
              </a:rPr>
              <a:t>Book</a:t>
            </a:r>
            <a:r>
              <a:rPr b="1" lang="en-US" sz="1500" strike="noStrike" u="none">
                <a:solidFill>
                  <a:srgbClr val="ffffff"/>
                </a:solidFill>
                <a:effectLst/>
                <a:uFillTx/>
                <a:latin typeface="Arial Narrow"/>
              </a:rPr>
              <a:t>	</a:t>
            </a:r>
            <a:r>
              <a:rPr b="1" lang="en-US" sz="1500" strike="noStrike" u="none">
                <a:solidFill>
                  <a:srgbClr val="ffffff"/>
                </a:solidFill>
                <a:effectLst/>
                <a:uFillTx/>
                <a:latin typeface="Arial Narrow"/>
              </a:rPr>
              <a:t>Sales</a:t>
            </a:r>
            <a:endParaRPr b="0" lang="en-US" sz="1500" strike="noStrike" u="none">
              <a:solidFill>
                <a:srgbClr val="000000"/>
              </a:solidFill>
              <a:effectLst/>
              <a:uFillTx/>
              <a:latin typeface="Arial"/>
            </a:endParaRPr>
          </a:p>
          <a:p>
            <a:pPr>
              <a:lnSpc>
                <a:spcPct val="100000"/>
              </a:lnSpc>
              <a:tabLst>
                <a:tab algn="l" pos="0"/>
                <a:tab algn="ctr" pos="571680"/>
                <a:tab algn="ctr" pos="1657440"/>
                <a:tab algn="ctr" pos="2685960"/>
                <a:tab algn="ctr" pos="377208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Narrow"/>
              </a:rPr>
              <a:t>	</a:t>
            </a:r>
            <a:r>
              <a:rPr b="1" lang="en-US" sz="1500" strike="noStrike" u="sng">
                <a:solidFill>
                  <a:srgbClr val="ffffff"/>
                </a:solidFill>
                <a:effectLst/>
                <a:uFillTx/>
                <a:latin typeface="Arial Narrow"/>
              </a:rPr>
              <a:t>Basis</a:t>
            </a:r>
            <a:r>
              <a:rPr b="1" lang="en-US" sz="1500" strike="noStrike" u="none">
                <a:solidFill>
                  <a:srgbClr val="ffffff"/>
                </a:solidFill>
                <a:effectLst/>
                <a:uFillTx/>
                <a:latin typeface="Arial Narrow"/>
              </a:rPr>
              <a:t>	</a:t>
            </a:r>
            <a:r>
              <a:rPr b="1" lang="en-US" sz="1500" strike="noStrike" u="sng">
                <a:solidFill>
                  <a:srgbClr val="ffffff"/>
                </a:solidFill>
                <a:effectLst/>
                <a:uFillTx/>
                <a:latin typeface="Arial Narrow"/>
              </a:rPr>
              <a:t>Proceeds</a:t>
            </a:r>
            <a:r>
              <a:rPr b="1" lang="en-US" sz="1500" strike="noStrike" u="none">
                <a:solidFill>
                  <a:srgbClr val="ffffff"/>
                </a:solidFill>
                <a:effectLst/>
                <a:uFillTx/>
                <a:latin typeface="Arial Narrow"/>
              </a:rPr>
              <a:t>	</a:t>
            </a:r>
            <a:r>
              <a:rPr b="1" lang="en-US" sz="1500" strike="noStrike" u="sng">
                <a:solidFill>
                  <a:srgbClr val="ffffff"/>
                </a:solidFill>
                <a:effectLst/>
                <a:uFillTx/>
                <a:latin typeface="Arial Narrow"/>
              </a:rPr>
              <a:t>Gain</a:t>
            </a:r>
            <a:r>
              <a:rPr b="1" lang="en-US" sz="1500" strike="noStrike" u="none">
                <a:solidFill>
                  <a:srgbClr val="ffffff"/>
                </a:solidFill>
                <a:effectLst/>
                <a:uFillTx/>
                <a:latin typeface="Arial Narrow"/>
              </a:rPr>
              <a:t>	</a:t>
            </a:r>
            <a:r>
              <a:rPr b="1" lang="en-US" sz="1500" strike="noStrike" u="none">
                <a:solidFill>
                  <a:srgbClr val="ffffff"/>
                </a:solidFill>
                <a:effectLst/>
                <a:uFillTx/>
                <a:latin typeface="Arial Narrow"/>
              </a:rPr>
              <a:t>	</a:t>
            </a:r>
            <a:endParaRPr b="0" lang="en-US" sz="15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Agenda</a:t>
            </a:r>
            <a:r>
              <a:rPr b="1" lang="en-US" sz="3000" strike="noStrike" u="none">
                <a:solidFill>
                  <a:srgbClr val="ffff00"/>
                </a:solidFill>
                <a:effectLst/>
                <a:uFillTx/>
                <a:latin typeface="Arial"/>
              </a:rPr>
              <a:t>	</a:t>
            </a:r>
            <a:endParaRPr b="1" lang="en-US" sz="3000" strike="noStrike" u="none">
              <a:solidFill>
                <a:srgbClr val="ffff00"/>
              </a:solidFill>
              <a:effectLst/>
              <a:uFillTx/>
              <a:latin typeface="Arial"/>
            </a:endParaRPr>
          </a:p>
        </p:txBody>
      </p:sp>
      <p:sp>
        <p:nvSpPr>
          <p:cNvPr id="41" name="PlaceHolder 2"/>
          <p:cNvSpPr>
            <a:spLocks noGrp="1"/>
          </p:cNvSpPr>
          <p:nvPr>
            <p:ph/>
          </p:nvPr>
        </p:nvSpPr>
        <p:spPr>
          <a:xfrm>
            <a:off x="792000" y="1787040"/>
            <a:ext cx="7848720" cy="5070600"/>
          </a:xfrm>
          <a:prstGeom prst="rect">
            <a:avLst/>
          </a:prstGeom>
          <a:noFill/>
          <a:ln w="0">
            <a:noFill/>
          </a:ln>
        </p:spPr>
        <p:txBody>
          <a:bodyPr lIns="92160" rIns="92160" tIns="46080" bIns="46080" anchor="t">
            <a:normAutofit/>
          </a:bodyPr>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Overview of North American Natural Gas Market</a:t>
            </a:r>
            <a:endParaRPr b="1" lang="en-US" sz="2200" strike="noStrike" u="none">
              <a:solidFill>
                <a:srgbClr val="ffffff"/>
              </a:solidFill>
              <a:effectLst/>
              <a:uFillTx/>
              <a:latin typeface="Arial"/>
            </a:endParaRPr>
          </a:p>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Overview of North American Power Market</a:t>
            </a:r>
            <a:endParaRPr b="1" lang="en-US" sz="2200" strike="noStrike" u="none">
              <a:solidFill>
                <a:srgbClr val="ffffff"/>
              </a:solidFill>
              <a:effectLst/>
              <a:uFillTx/>
              <a:latin typeface="Arial"/>
            </a:endParaRPr>
          </a:p>
          <a:p>
            <a:pPr lvl="2" marL="1206360" indent="-291960">
              <a:spcBef>
                <a:spcPts val="451"/>
              </a:spcBef>
              <a:buClr>
                <a:srgbClr val="00cc00"/>
              </a:buClr>
              <a:buSzPct val="13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East </a:t>
            </a:r>
            <a:endParaRPr b="1" lang="en-US" sz="1800" strike="noStrike" u="none">
              <a:solidFill>
                <a:srgbClr val="ffffff"/>
              </a:solidFill>
              <a:effectLst/>
              <a:uFillTx/>
              <a:latin typeface="Arial"/>
            </a:endParaRPr>
          </a:p>
          <a:p>
            <a:pPr lvl="2" marL="1206360" indent="-291960">
              <a:spcBef>
                <a:spcPts val="451"/>
              </a:spcBef>
              <a:buClr>
                <a:srgbClr val="00cc00"/>
              </a:buClr>
              <a:buSzPct val="13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West</a:t>
            </a:r>
            <a:endParaRPr b="1" lang="en-US" sz="1800" strike="noStrike" u="none">
              <a:solidFill>
                <a:srgbClr val="ffffff"/>
              </a:solidFill>
              <a:effectLst/>
              <a:uFillTx/>
              <a:latin typeface="Arial"/>
            </a:endParaRPr>
          </a:p>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Enron Americas Achievements 2001 YTD</a:t>
            </a:r>
            <a:endParaRPr b="1" lang="en-US" sz="2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81"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Structured Power Transactions</a:t>
            </a:r>
            <a:endParaRPr b="1" lang="en-US" sz="3000" strike="noStrike" u="none">
              <a:solidFill>
                <a:srgbClr val="ffff00"/>
              </a:solidFill>
              <a:effectLst/>
              <a:uFillTx/>
              <a:latin typeface="Arial"/>
            </a:endParaRPr>
          </a:p>
        </p:txBody>
      </p:sp>
      <p:sp>
        <p:nvSpPr>
          <p:cNvPr id="182" name="PlaceHolder 2"/>
          <p:cNvSpPr>
            <a:spLocks noGrp="1"/>
          </p:cNvSpPr>
          <p:nvPr>
            <p:ph/>
          </p:nvPr>
        </p:nvSpPr>
        <p:spPr>
          <a:xfrm>
            <a:off x="811080" y="701280"/>
            <a:ext cx="7848720" cy="5070600"/>
          </a:xfrm>
          <a:prstGeom prst="rect">
            <a:avLst/>
          </a:prstGeom>
          <a:noFill/>
          <a:ln w="0">
            <a:noFill/>
          </a:ln>
        </p:spPr>
        <p:txBody>
          <a:bodyPr lIns="92160" rIns="92160" tIns="46080" bIns="46080" anchor="t">
            <a:normAutofit fontScale="92500" lnSpcReduction="19999"/>
          </a:bodyPr>
          <a:p>
            <a:pPr marL="289080" indent="-289080">
              <a:lnSpc>
                <a:spcPct val="8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Enron Americas has successfully developed power projects and disposed of them at differing stages of development based on the state of the marketplace.  Different projects included some of all of the elements below:</a:t>
            </a:r>
            <a:endParaRPr b="1" lang="en-US" sz="1800" strike="noStrike" u="none">
              <a:solidFill>
                <a:srgbClr val="ffffff"/>
              </a:solidFill>
              <a:effectLst/>
              <a:uFillTx/>
              <a:latin typeface="Arial"/>
            </a:endParaRPr>
          </a:p>
          <a:p>
            <a:pPr lvl="1" marL="746280" indent="-289080">
              <a:lnSpc>
                <a:spcPct val="85000"/>
              </a:lnSpc>
              <a:spcAft>
                <a:spcPts val="799"/>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Own or option land </a:t>
            </a:r>
            <a:endParaRPr b="1" lang="en-US" sz="1600" strike="noStrike" u="none">
              <a:solidFill>
                <a:srgbClr val="ffffff"/>
              </a:solidFill>
              <a:effectLst/>
              <a:uFillTx/>
              <a:latin typeface="Arial"/>
            </a:endParaRPr>
          </a:p>
          <a:p>
            <a:pPr lvl="1" marL="746280" indent="-289080">
              <a:lnSpc>
                <a:spcPct val="85000"/>
              </a:lnSpc>
              <a:spcAft>
                <a:spcPts val="799"/>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Own or option equipment </a:t>
            </a:r>
            <a:endParaRPr b="1" lang="en-US" sz="1600" strike="noStrike" u="none">
              <a:solidFill>
                <a:srgbClr val="ffffff"/>
              </a:solidFill>
              <a:effectLst/>
              <a:uFillTx/>
              <a:latin typeface="Arial"/>
            </a:endParaRPr>
          </a:p>
          <a:p>
            <a:pPr lvl="1" marL="746280" indent="-289080">
              <a:lnSpc>
                <a:spcPct val="85000"/>
              </a:lnSpc>
              <a:spcAft>
                <a:spcPts val="799"/>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Enter into EPC</a:t>
            </a:r>
            <a:endParaRPr b="1" lang="en-US" sz="1600" strike="noStrike" u="none">
              <a:solidFill>
                <a:srgbClr val="ffffff"/>
              </a:solidFill>
              <a:effectLst/>
              <a:uFillTx/>
              <a:latin typeface="Arial"/>
            </a:endParaRPr>
          </a:p>
          <a:p>
            <a:pPr lvl="1" marL="746280" indent="-289080">
              <a:lnSpc>
                <a:spcPct val="85000"/>
              </a:lnSpc>
              <a:spcAft>
                <a:spcPts val="799"/>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Permit</a:t>
            </a:r>
            <a:endParaRPr b="1" lang="en-US" sz="1600" strike="noStrike" u="none">
              <a:solidFill>
                <a:srgbClr val="ffffff"/>
              </a:solidFill>
              <a:effectLst/>
              <a:uFillTx/>
              <a:latin typeface="Arial"/>
            </a:endParaRPr>
          </a:p>
          <a:p>
            <a:pPr lvl="1" marL="746280" indent="-289080">
              <a:lnSpc>
                <a:spcPct val="85000"/>
              </a:lnSpc>
              <a:spcAft>
                <a:spcPts val="799"/>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Obtain connection agreements and utilities</a:t>
            </a:r>
            <a:endParaRPr b="1" lang="en-US" sz="1600" strike="noStrike" u="none">
              <a:solidFill>
                <a:srgbClr val="ffffff"/>
              </a:solidFill>
              <a:effectLst/>
              <a:uFillTx/>
              <a:latin typeface="Arial"/>
            </a:endParaRPr>
          </a:p>
          <a:p>
            <a:pPr lvl="1" marL="746280" indent="-289080">
              <a:lnSpc>
                <a:spcPct val="85000"/>
              </a:lnSpc>
              <a:spcAft>
                <a:spcPts val="799"/>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Enter into </a:t>
            </a:r>
            <a:endParaRPr b="1" lang="en-US" sz="1600" strike="noStrike" u="none">
              <a:solidFill>
                <a:srgbClr val="ffffff"/>
              </a:solidFill>
              <a:effectLst/>
              <a:uFillTx/>
              <a:latin typeface="Arial"/>
            </a:endParaRPr>
          </a:p>
          <a:p>
            <a:pPr lvl="2" marL="1206360" indent="-291960">
              <a:lnSpc>
                <a:spcPct val="90000"/>
              </a:lnSpc>
              <a:spcBef>
                <a:spcPts val="349"/>
              </a:spcBef>
              <a:buClr>
                <a:srgbClr val="00cc00"/>
              </a:buClr>
              <a:buSzPct val="13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Fuel supply agreements</a:t>
            </a:r>
            <a:endParaRPr b="1" lang="en-US" sz="1400" strike="noStrike" u="none">
              <a:solidFill>
                <a:srgbClr val="ffffff"/>
              </a:solidFill>
              <a:effectLst/>
              <a:uFillTx/>
              <a:latin typeface="Arial"/>
            </a:endParaRPr>
          </a:p>
          <a:p>
            <a:pPr lvl="2" marL="1206360" indent="-291960">
              <a:lnSpc>
                <a:spcPct val="90000"/>
              </a:lnSpc>
              <a:spcBef>
                <a:spcPts val="349"/>
              </a:spcBef>
              <a:buClr>
                <a:srgbClr val="00cc00"/>
              </a:buClr>
              <a:buSzPct val="13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Power purchase agreement</a:t>
            </a:r>
            <a:endParaRPr b="1" lang="en-US" sz="1400" strike="noStrike" u="none">
              <a:solidFill>
                <a:srgbClr val="ffffff"/>
              </a:solidFill>
              <a:effectLst/>
              <a:uFillTx/>
              <a:latin typeface="Arial"/>
            </a:endParaRPr>
          </a:p>
          <a:p>
            <a:pPr lvl="2" marL="1206360" indent="-291960">
              <a:lnSpc>
                <a:spcPct val="90000"/>
              </a:lnSpc>
              <a:spcBef>
                <a:spcPts val="349"/>
              </a:spcBef>
              <a:buClr>
                <a:srgbClr val="00cc00"/>
              </a:buClr>
              <a:buSzPct val="13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Tolling </a:t>
            </a:r>
            <a:endParaRPr b="1" lang="en-US" sz="1400" strike="noStrike" u="none">
              <a:solidFill>
                <a:srgbClr val="ffffff"/>
              </a:solidFill>
              <a:effectLst/>
              <a:uFillTx/>
              <a:latin typeface="Arial"/>
            </a:endParaRPr>
          </a:p>
          <a:p>
            <a:pPr lvl="1" marL="746280" indent="0">
              <a:lnSpc>
                <a:spcPct val="85000"/>
              </a:lnSpc>
              <a:spcAft>
                <a:spcPts val="7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ffffff"/>
              </a:solidFill>
              <a:effectLst/>
              <a:uFillTx/>
              <a:latin typeface="Arial"/>
            </a:endParaRPr>
          </a:p>
          <a:p>
            <a:pPr marL="289080" indent="-289080">
              <a:lnSpc>
                <a:spcPct val="8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Examples of Completed 2001 transactions </a:t>
            </a:r>
            <a:endParaRPr b="1" lang="en-US" sz="1800" strike="noStrike" u="none">
              <a:solidFill>
                <a:srgbClr val="ffffff"/>
              </a:solidFill>
              <a:effectLst/>
              <a:uFillTx/>
              <a:latin typeface="Arial"/>
            </a:endParaRPr>
          </a:p>
          <a:p>
            <a:pPr marL="289080" indent="-289080">
              <a:lnSpc>
                <a:spcPct val="85000"/>
              </a:lnSpc>
              <a:spcBef>
                <a:spcPts val="488"/>
              </a:spcBef>
              <a:spcAft>
                <a:spcPts val="64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sng">
                <a:solidFill>
                  <a:srgbClr val="ffffff"/>
                </a:solidFill>
                <a:effectLst/>
                <a:uFillTx/>
                <a:latin typeface="Arial Narrow"/>
              </a:rPr>
              <a:t>Basis</a:t>
            </a:r>
            <a:r>
              <a:rPr b="0" lang="en-US" sz="1300" strike="noStrike" u="none">
                <a:solidFill>
                  <a:srgbClr val="ffffff"/>
                </a:solidFill>
                <a:effectLst/>
                <a:uFillTx/>
                <a:latin typeface="Arial Narrow"/>
              </a:rPr>
              <a:t>	</a:t>
            </a:r>
            <a:r>
              <a:rPr b="0" lang="en-US" sz="1300" strike="noStrike" u="sng">
                <a:solidFill>
                  <a:srgbClr val="ffffff"/>
                </a:solidFill>
                <a:effectLst/>
                <a:uFillTx/>
                <a:latin typeface="Arial Narrow"/>
              </a:rPr>
              <a:t>Gain</a:t>
            </a:r>
            <a:endParaRPr b="1" lang="en-US" sz="1300" strike="noStrike" u="none">
              <a:solidFill>
                <a:srgbClr val="ffffff"/>
              </a:solidFill>
              <a:effectLst/>
              <a:uFillTx/>
              <a:latin typeface="Arial"/>
            </a:endParaRPr>
          </a:p>
          <a:p>
            <a:pPr marL="289080" indent="-289080">
              <a:lnSpc>
                <a:spcPct val="85000"/>
              </a:lnSpc>
              <a:spcBef>
                <a:spcPts val="488"/>
              </a:spcBef>
              <a:spcAft>
                <a:spcPts val="64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Pastoria (Calpine)</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200" strike="noStrike" u="none">
                <a:solidFill>
                  <a:srgbClr val="ffffff"/>
                </a:solidFill>
                <a:effectLst/>
                <a:uFillTx/>
                <a:latin typeface="Arial Narrow"/>
              </a:rPr>
              <a:t>$72.5 </a:t>
            </a:r>
            <a:r>
              <a:rPr b="0" lang="en-US" sz="1200" strike="noStrike" u="none">
                <a:solidFill>
                  <a:srgbClr val="ffffff"/>
                </a:solidFill>
                <a:effectLst/>
                <a:uFillTx/>
                <a:latin typeface="Arial Narrow"/>
              </a:rPr>
              <a:t>	</a:t>
            </a:r>
            <a:r>
              <a:rPr b="0" lang="en-US" sz="1200" strike="noStrike" u="none">
                <a:solidFill>
                  <a:srgbClr val="ffffff"/>
                </a:solidFill>
                <a:effectLst/>
                <a:uFillTx/>
                <a:latin typeface="Arial Narrow"/>
              </a:rPr>
              <a:t>$40.4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endParaRPr b="1" lang="en-US" sz="1300" strike="noStrike" u="none">
              <a:solidFill>
                <a:srgbClr val="ffffff"/>
              </a:solidFill>
              <a:effectLst/>
              <a:uFillTx/>
              <a:latin typeface="Arial"/>
            </a:endParaRPr>
          </a:p>
          <a:p>
            <a:pPr marL="289080" indent="-289080">
              <a:lnSpc>
                <a:spcPct val="85000"/>
              </a:lnSpc>
              <a:spcBef>
                <a:spcPts val="488"/>
              </a:spcBef>
              <a:spcAft>
                <a:spcPts val="64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Fountain Valley PSCO (Black Hills)</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200" strike="noStrike" u="none">
                <a:solidFill>
                  <a:srgbClr val="ffffff"/>
                </a:solidFill>
                <a:effectLst/>
                <a:uFillTx/>
                <a:latin typeface="Arial Narrow"/>
              </a:rPr>
              <a:t>$115.6 </a:t>
            </a:r>
            <a:r>
              <a:rPr b="0" lang="en-US" sz="1200" strike="noStrike" u="none">
                <a:solidFill>
                  <a:srgbClr val="ffffff"/>
                </a:solidFill>
                <a:effectLst/>
                <a:uFillTx/>
                <a:latin typeface="Arial Narrow"/>
              </a:rPr>
              <a:t>	</a:t>
            </a:r>
            <a:r>
              <a:rPr b="0" lang="en-US" sz="1200" strike="noStrike" u="none">
                <a:solidFill>
                  <a:srgbClr val="ffffff"/>
                </a:solidFill>
                <a:effectLst/>
                <a:uFillTx/>
                <a:latin typeface="Arial Narrow"/>
              </a:rPr>
              <a:t>$18.0</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endParaRPr b="1" lang="en-US" sz="1300" strike="noStrike" u="none">
              <a:solidFill>
                <a:srgbClr val="ffffff"/>
              </a:solidFill>
              <a:effectLst/>
              <a:uFillTx/>
              <a:latin typeface="Arial"/>
            </a:endParaRPr>
          </a:p>
          <a:p>
            <a:pPr marL="289080" indent="-289080">
              <a:lnSpc>
                <a:spcPct val="85000"/>
              </a:lnSpc>
              <a:spcBef>
                <a:spcPts val="488"/>
              </a:spcBef>
              <a:spcAft>
                <a:spcPts val="64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2 x 7FA Turbines (Delta Power)</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$56.8</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$11.0 </a:t>
            </a:r>
            <a:endParaRPr b="1" lang="en-US" sz="1300" strike="noStrike" u="none">
              <a:solidFill>
                <a:srgbClr val="ffffff"/>
              </a:solidFill>
              <a:effectLst/>
              <a:uFillTx/>
              <a:latin typeface="Arial"/>
            </a:endParaRPr>
          </a:p>
          <a:p>
            <a:pPr marL="289080" indent="-289080">
              <a:lnSpc>
                <a:spcPct val="85000"/>
              </a:lnSpc>
              <a:spcBef>
                <a:spcPts val="488"/>
              </a:spcBef>
              <a:spcAft>
                <a:spcPts val="64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Heywood Site (AES)</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$1.0</a:t>
            </a:r>
            <a:r>
              <a:rPr b="0" lang="en-US" sz="1300" strike="noStrike" u="none">
                <a:solidFill>
                  <a:srgbClr val="ffffff"/>
                </a:solidFill>
                <a:effectLst/>
                <a:uFillTx/>
                <a:latin typeface="Arial Narrow"/>
              </a:rPr>
              <a:t>	</a:t>
            </a:r>
            <a:r>
              <a:rPr b="0" lang="en-US" sz="1300" strike="noStrike" u="none">
                <a:solidFill>
                  <a:srgbClr val="ffffff"/>
                </a:solidFill>
                <a:effectLst/>
                <a:uFillTx/>
                <a:latin typeface="Arial Narrow"/>
              </a:rPr>
              <a:t>$5.0</a:t>
            </a:r>
            <a:endParaRPr b="1" lang="en-US" sz="13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83"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Structured Natural Gas Transactions</a:t>
            </a:r>
            <a:endParaRPr b="1" lang="en-US" sz="3000" strike="noStrike" u="none">
              <a:solidFill>
                <a:srgbClr val="ffff00"/>
              </a:solidFill>
              <a:effectLst/>
              <a:uFillTx/>
              <a:latin typeface="Arial"/>
            </a:endParaRPr>
          </a:p>
        </p:txBody>
      </p:sp>
      <p:sp>
        <p:nvSpPr>
          <p:cNvPr id="184" name="PlaceHolder 2"/>
          <p:cNvSpPr>
            <a:spLocks noGrp="1"/>
          </p:cNvSpPr>
          <p:nvPr>
            <p:ph/>
          </p:nvPr>
        </p:nvSpPr>
        <p:spPr>
          <a:xfrm>
            <a:off x="782640" y="1186920"/>
            <a:ext cx="7848720" cy="5070600"/>
          </a:xfrm>
          <a:prstGeom prst="rect">
            <a:avLst/>
          </a:prstGeom>
          <a:noFill/>
          <a:ln w="0">
            <a:noFill/>
          </a:ln>
        </p:spPr>
        <p:txBody>
          <a:bodyPr lIns="92160" rIns="92160" tIns="46080" bIns="46080" anchor="t">
            <a:normAutofit/>
          </a:bodyPr>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Kern Transportation</a:t>
            </a:r>
            <a:endParaRPr b="1" lang="en-US" sz="2200" strike="noStrike" u="none">
              <a:solidFill>
                <a:srgbClr val="ffffff"/>
              </a:solidFill>
              <a:effectLst/>
              <a:uFillTx/>
              <a:latin typeface="Arial"/>
            </a:endParaRPr>
          </a:p>
          <a:p>
            <a:pPr marL="289080" indent="0">
              <a:lnSpc>
                <a:spcPct val="95000"/>
              </a:lnSpc>
              <a:spcBef>
                <a:spcPts val="825"/>
              </a:spcBef>
              <a:spcAft>
                <a:spcPts val="11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Michigan Gas Utility</a:t>
            </a:r>
            <a:endParaRPr b="1" lang="en-US" sz="2200" strike="noStrike" u="none">
              <a:solidFill>
                <a:srgbClr val="ffffff"/>
              </a:solidFill>
              <a:effectLst/>
              <a:uFillTx/>
              <a:latin typeface="Arial"/>
            </a:endParaRPr>
          </a:p>
          <a:p>
            <a:pPr marL="289080" indent="0">
              <a:lnSpc>
                <a:spcPct val="95000"/>
              </a:lnSpc>
              <a:spcBef>
                <a:spcPts val="825"/>
              </a:spcBef>
              <a:spcAft>
                <a:spcPts val="11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a:p>
            <a:pPr marL="289080" indent="-289080">
              <a:lnSpc>
                <a:spcPct val="95000"/>
              </a:lnSpc>
              <a:spcBef>
                <a:spcPts val="825"/>
              </a:spcBef>
              <a:spcAft>
                <a:spcPts val="1100"/>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Financial Gas Transactions with Mexican Counterparties </a:t>
            </a:r>
            <a:endParaRPr b="1" lang="en-US" sz="2200" strike="noStrike" u="none">
              <a:solidFill>
                <a:srgbClr val="ffffff"/>
              </a:solidFill>
              <a:effectLst/>
              <a:uFillTx/>
              <a:latin typeface="Arial"/>
            </a:endParaRPr>
          </a:p>
          <a:p>
            <a:pPr lvl="1" marL="746280" indent="-289080">
              <a:lnSpc>
                <a:spcPct val="95000"/>
              </a:lnSpc>
              <a:spcAft>
                <a:spcPts val="901"/>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MTM $4mm</a:t>
            </a:r>
            <a:endParaRPr b="1" lang="en-US" sz="1800" strike="noStrike" u="none">
              <a:solidFill>
                <a:srgbClr val="ffffff"/>
              </a:solidFill>
              <a:effectLst/>
              <a:uFillTx/>
              <a:latin typeface="Arial"/>
            </a:endParaRPr>
          </a:p>
          <a:p>
            <a:pPr lvl="1" marL="746280" indent="-289080">
              <a:lnSpc>
                <a:spcPct val="95000"/>
              </a:lnSpc>
              <a:spcAft>
                <a:spcPts val="901"/>
              </a:spcAft>
              <a:buClr>
                <a:srgbClr val="00cc00"/>
              </a:buClr>
              <a:buSzPct val="13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165 bcf </a:t>
            </a:r>
            <a:endParaRPr b="1"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185" name=""/>
          <p:cNvSpPr/>
          <p:nvPr/>
        </p:nvSpPr>
        <p:spPr>
          <a:xfrm>
            <a:off x="5197320" y="1163520"/>
            <a:ext cx="1884600" cy="4303800"/>
          </a:xfrm>
          <a:custGeom>
            <a:avLst/>
            <a:gdLst/>
            <a:ahLst/>
            <a:rect l="l" t="t" r="r" b="b"/>
            <a:pathLst>
              <a:path w="1103" h="2711">
                <a:moveTo>
                  <a:pt x="0" y="1887"/>
                </a:moveTo>
                <a:lnTo>
                  <a:pt x="537" y="0"/>
                </a:lnTo>
                <a:lnTo>
                  <a:pt x="1103" y="1877"/>
                </a:lnTo>
                <a:lnTo>
                  <a:pt x="537" y="2711"/>
                </a:lnTo>
                <a:lnTo>
                  <a:pt x="0" y="1887"/>
                </a:lnTo>
                <a:close/>
              </a:path>
            </a:pathLst>
          </a:custGeom>
          <a:solidFill>
            <a:srgbClr val="66ff99"/>
          </a:solidFill>
          <a:ln w="0">
            <a:noFill/>
          </a:ln>
          <a:effectLst>
            <a:outerShdw dist="71785" dir="2700000" blurRad="0" rotWithShape="0">
              <a:srgbClr val="000000"/>
            </a:outerShdw>
          </a:effectLst>
        </p:spPr>
        <p:style>
          <a:lnRef idx="0"/>
          <a:fillRef idx="0"/>
          <a:effectRef idx="0"/>
          <a:fontRef idx="minor"/>
        </p:style>
        <p:txBody>
          <a:bodyPr anchor="ctr">
            <a:noAutofit/>
          </a:bodyPr>
          <a:p>
            <a:endParaRPr b="0" lang="en-US" sz="2400" strike="noStrike" u="none">
              <a:solidFill>
                <a:srgbClr val="000000"/>
              </a:solidFill>
              <a:effectLst/>
              <a:uFillTx/>
              <a:latin typeface="Arial"/>
            </a:endParaRPr>
          </a:p>
        </p:txBody>
      </p:sp>
      <p:sp>
        <p:nvSpPr>
          <p:cNvPr id="186" name=""/>
          <p:cNvSpPr/>
          <p:nvPr/>
        </p:nvSpPr>
        <p:spPr>
          <a:xfrm>
            <a:off x="1679400" y="1133640"/>
            <a:ext cx="1447920" cy="4305240"/>
          </a:xfrm>
          <a:custGeom>
            <a:avLst/>
            <a:gdLst/>
            <a:ahLst/>
            <a:rect l="l" t="t" r="r" b="b"/>
            <a:pathLst>
              <a:path w="1104" h="2872">
                <a:moveTo>
                  <a:pt x="552" y="0"/>
                </a:moveTo>
                <a:lnTo>
                  <a:pt x="0" y="1440"/>
                </a:lnTo>
                <a:lnTo>
                  <a:pt x="248" y="2072"/>
                </a:lnTo>
                <a:lnTo>
                  <a:pt x="72" y="2872"/>
                </a:lnTo>
                <a:lnTo>
                  <a:pt x="1056" y="2872"/>
                </a:lnTo>
                <a:lnTo>
                  <a:pt x="848" y="2088"/>
                </a:lnTo>
                <a:lnTo>
                  <a:pt x="1104" y="1440"/>
                </a:lnTo>
                <a:lnTo>
                  <a:pt x="552" y="0"/>
                </a:lnTo>
                <a:close/>
              </a:path>
            </a:pathLst>
          </a:custGeom>
          <a:solidFill>
            <a:srgbClr val="66ff99"/>
          </a:solidFill>
          <a:ln w="0">
            <a:noFill/>
          </a:ln>
          <a:effectLst>
            <a:outerShdw dist="81185" dir="3078030" blurRad="0" rotWithShape="0">
              <a:srgbClr val="000000"/>
            </a:outerShdw>
          </a:effectLst>
        </p:spPr>
        <p:style>
          <a:lnRef idx="0"/>
          <a:fillRef idx="0"/>
          <a:effectRef idx="0"/>
          <a:fontRef idx="minor"/>
        </p:style>
        <p:txBody>
          <a:bodyPr wrap="none" anchor="ctr">
            <a:noAutofit/>
          </a:bodyPr>
          <a:p>
            <a:endParaRPr b="0" lang="en-US" sz="2400" strike="noStrike" u="none">
              <a:solidFill>
                <a:srgbClr val="000000"/>
              </a:solidFill>
              <a:effectLst/>
              <a:uFillTx/>
              <a:latin typeface="Arial"/>
            </a:endParaRPr>
          </a:p>
        </p:txBody>
      </p:sp>
      <p:sp>
        <p:nvSpPr>
          <p:cNvPr id="187" name=""/>
          <p:cNvSpPr/>
          <p:nvPr/>
        </p:nvSpPr>
        <p:spPr>
          <a:xfrm>
            <a:off x="7042320" y="1122480"/>
            <a:ext cx="2041200" cy="4305240"/>
          </a:xfrm>
          <a:prstGeom prst="triangle">
            <a:avLst>
              <a:gd name="adj" fmla="val 50000"/>
            </a:avLst>
          </a:prstGeom>
          <a:solidFill>
            <a:srgbClr val="00ffff"/>
          </a:solidFill>
          <a:ln w="0">
            <a:noFill/>
          </a:ln>
          <a:effectLst>
            <a:outerShdw dist="81185" dir="307803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8" name="PlaceHolder 1"/>
          <p:cNvSpPr>
            <a:spLocks noGrp="1"/>
          </p:cNvSpPr>
          <p:nvPr>
            <p:ph type="title"/>
          </p:nvPr>
        </p:nvSpPr>
        <p:spPr>
          <a:xfrm>
            <a:off x="0" y="85680"/>
            <a:ext cx="9144000" cy="6588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ffff00"/>
                </a:solidFill>
                <a:effectLst/>
                <a:uFillTx/>
                <a:latin typeface="Arial"/>
              </a:rPr>
              <a:t>Enron North America Commercial Headcount</a:t>
            </a:r>
            <a:endParaRPr b="1" lang="en-US" sz="3000" strike="noStrike" u="none">
              <a:solidFill>
                <a:srgbClr val="ffff00"/>
              </a:solidFill>
              <a:effectLst/>
              <a:uFillTx/>
              <a:latin typeface="Arial"/>
            </a:endParaRPr>
          </a:p>
        </p:txBody>
      </p:sp>
      <p:sp>
        <p:nvSpPr>
          <p:cNvPr id="189" name=""/>
          <p:cNvSpPr/>
          <p:nvPr/>
        </p:nvSpPr>
        <p:spPr>
          <a:xfrm>
            <a:off x="2573280" y="1801800"/>
            <a:ext cx="2090880" cy="3913200"/>
          </a:xfrm>
          <a:custGeom>
            <a:avLst/>
            <a:gdLst/>
            <a:ahLst/>
            <a:rect l="l" t="t" r="r" b="b"/>
            <a:pathLst>
              <a:path w="1317" h="1984">
                <a:moveTo>
                  <a:pt x="0" y="1316"/>
                </a:moveTo>
                <a:lnTo>
                  <a:pt x="695" y="0"/>
                </a:lnTo>
                <a:lnTo>
                  <a:pt x="1317" y="1298"/>
                </a:lnTo>
                <a:lnTo>
                  <a:pt x="713" y="1984"/>
                </a:lnTo>
                <a:lnTo>
                  <a:pt x="0" y="1316"/>
                </a:lnTo>
                <a:close/>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0" name=""/>
          <p:cNvSpPr/>
          <p:nvPr/>
        </p:nvSpPr>
        <p:spPr>
          <a:xfrm>
            <a:off x="-154440" y="1951200"/>
            <a:ext cx="2093400" cy="34023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Managing Directors</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Vice Presidents</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Directors</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9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Managers</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7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Narrow"/>
              </a:rPr>
              <a:t>Analysts &amp; Associates</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Narrow"/>
              </a:rPr>
              <a:t>TOTAL</a:t>
            </a:r>
            <a:endParaRPr b="0" lang="en-US" sz="1600" strike="noStrike" u="none">
              <a:solidFill>
                <a:srgbClr val="000000"/>
              </a:solidFill>
              <a:effectLst/>
              <a:uFillTx/>
              <a:latin typeface="Arial"/>
            </a:endParaRPr>
          </a:p>
        </p:txBody>
      </p:sp>
      <p:sp>
        <p:nvSpPr>
          <p:cNvPr id="191" name=""/>
          <p:cNvSpPr/>
          <p:nvPr/>
        </p:nvSpPr>
        <p:spPr>
          <a:xfrm>
            <a:off x="7694640" y="1604880"/>
            <a:ext cx="725400" cy="3806640"/>
          </a:xfrm>
          <a:prstGeom prst="rect">
            <a:avLst/>
          </a:prstGeom>
          <a:noFill/>
          <a:ln w="0">
            <a:noFill/>
          </a:ln>
        </p:spPr>
        <p:style>
          <a:lnRef idx="0"/>
          <a:fillRef idx="0"/>
          <a:effectRef idx="0"/>
          <a:fontRef idx="minor"/>
        </p:style>
        <p:txBody>
          <a:bodyPr lIns="90000" rIns="90000" tIns="46800" bIns="46800" anchor="t">
            <a:spAutoFit/>
          </a:bodyPr>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8</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44</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104</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103</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174</a:t>
            </a:r>
            <a:endParaRPr b="0" lang="en-US" sz="1200" strike="noStrike" u="none">
              <a:solidFill>
                <a:srgbClr val="000000"/>
              </a:solidFill>
              <a:effectLst/>
              <a:uFillTx/>
              <a:latin typeface="Arial"/>
            </a:endParaRPr>
          </a:p>
          <a:p>
            <a:pPr algn="ctr">
              <a:lnSpc>
                <a:spcPct val="24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433</a:t>
            </a:r>
            <a:endParaRPr b="0" lang="en-US" sz="1400" strike="noStrike" u="none">
              <a:solidFill>
                <a:srgbClr val="000000"/>
              </a:solidFill>
              <a:effectLst/>
              <a:uFillTx/>
              <a:latin typeface="Arial"/>
            </a:endParaRPr>
          </a:p>
        </p:txBody>
      </p:sp>
      <p:sp>
        <p:nvSpPr>
          <p:cNvPr id="192" name=""/>
          <p:cNvSpPr/>
          <p:nvPr/>
        </p:nvSpPr>
        <p:spPr>
          <a:xfrm>
            <a:off x="5667480" y="1601640"/>
            <a:ext cx="904680" cy="3806640"/>
          </a:xfrm>
          <a:prstGeom prst="rect">
            <a:avLst/>
          </a:prstGeom>
          <a:noFill/>
          <a:ln w="0">
            <a:noFill/>
          </a:ln>
        </p:spPr>
        <p:style>
          <a:lnRef idx="0"/>
          <a:fillRef idx="0"/>
          <a:effectRef idx="0"/>
          <a:fontRef idx="minor"/>
        </p:style>
        <p:txBody>
          <a:bodyPr lIns="90000" rIns="90000" tIns="46800" bIns="46800" anchor="t">
            <a:spAutoFit/>
          </a:bodyPr>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9</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56</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139</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155</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113</a:t>
            </a:r>
            <a:endParaRPr b="0" lang="en-US" sz="1200" strike="noStrike" u="none">
              <a:solidFill>
                <a:srgbClr val="000000"/>
              </a:solidFill>
              <a:effectLst/>
              <a:uFillTx/>
              <a:latin typeface="Arial"/>
            </a:endParaRPr>
          </a:p>
          <a:p>
            <a:pPr algn="ctr">
              <a:lnSpc>
                <a:spcPct val="24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472</a:t>
            </a:r>
            <a:endParaRPr b="0" lang="en-US" sz="1400" strike="noStrike" u="none">
              <a:solidFill>
                <a:srgbClr val="000000"/>
              </a:solidFill>
              <a:effectLst/>
              <a:uFillTx/>
              <a:latin typeface="Arial"/>
            </a:endParaRPr>
          </a:p>
        </p:txBody>
      </p:sp>
      <p:sp>
        <p:nvSpPr>
          <p:cNvPr id="193" name=""/>
          <p:cNvSpPr/>
          <p:nvPr/>
        </p:nvSpPr>
        <p:spPr>
          <a:xfrm>
            <a:off x="3346560" y="1109520"/>
            <a:ext cx="1812960" cy="4318200"/>
          </a:xfrm>
          <a:prstGeom prst="triangle">
            <a:avLst>
              <a:gd name="adj" fmla="val 50000"/>
            </a:avLst>
          </a:prstGeom>
          <a:solidFill>
            <a:srgbClr val="00ffff"/>
          </a:solidFill>
          <a:ln w="0">
            <a:noFill/>
          </a:ln>
          <a:effectLst>
            <a:outerShdw dist="81185" dir="307803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4" name=""/>
          <p:cNvSpPr/>
          <p:nvPr/>
        </p:nvSpPr>
        <p:spPr>
          <a:xfrm>
            <a:off x="3935520" y="1604880"/>
            <a:ext cx="725400" cy="3806640"/>
          </a:xfrm>
          <a:prstGeom prst="rect">
            <a:avLst/>
          </a:prstGeom>
          <a:noFill/>
          <a:ln w="0">
            <a:noFill/>
          </a:ln>
        </p:spPr>
        <p:style>
          <a:lnRef idx="0"/>
          <a:fillRef idx="0"/>
          <a:effectRef idx="0"/>
          <a:fontRef idx="minor"/>
        </p:style>
        <p:txBody>
          <a:bodyPr lIns="90000" rIns="90000" tIns="46800" bIns="46800" anchor="t">
            <a:spAutoFit/>
          </a:bodyPr>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48</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98</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101</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120</a:t>
            </a:r>
            <a:endParaRPr b="0" lang="en-US" sz="1200" strike="noStrike" u="none">
              <a:solidFill>
                <a:srgbClr val="000000"/>
              </a:solidFill>
              <a:effectLst/>
              <a:uFillTx/>
              <a:latin typeface="Arial"/>
            </a:endParaRPr>
          </a:p>
          <a:p>
            <a:pPr algn="ctr">
              <a:lnSpc>
                <a:spcPct val="24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370</a:t>
            </a:r>
            <a:endParaRPr b="0" lang="en-US" sz="1400" strike="noStrike" u="none">
              <a:solidFill>
                <a:srgbClr val="000000"/>
              </a:solidFill>
              <a:effectLst/>
              <a:uFillTx/>
              <a:latin typeface="Arial"/>
            </a:endParaRPr>
          </a:p>
        </p:txBody>
      </p:sp>
      <p:sp>
        <p:nvSpPr>
          <p:cNvPr id="195" name=""/>
          <p:cNvSpPr/>
          <p:nvPr/>
        </p:nvSpPr>
        <p:spPr>
          <a:xfrm>
            <a:off x="2055960" y="1604880"/>
            <a:ext cx="725400" cy="3806640"/>
          </a:xfrm>
          <a:prstGeom prst="rect">
            <a:avLst/>
          </a:prstGeom>
          <a:noFill/>
          <a:ln w="0">
            <a:noFill/>
          </a:ln>
        </p:spPr>
        <p:style>
          <a:lnRef idx="0"/>
          <a:fillRef idx="0"/>
          <a:effectRef idx="0"/>
          <a:fontRef idx="minor"/>
        </p:style>
        <p:txBody>
          <a:bodyPr lIns="90000" rIns="90000" tIns="46800" bIns="46800" anchor="t">
            <a:spAutoFit/>
          </a:bodyPr>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54</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109</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81</a:t>
            </a:r>
            <a:endParaRPr b="0" lang="en-US" sz="1200" strike="noStrike" u="none">
              <a:solidFill>
                <a:srgbClr val="000000"/>
              </a:solidFill>
              <a:effectLst/>
              <a:uFillTx/>
              <a:latin typeface="Arial"/>
            </a:endParaRPr>
          </a:p>
          <a:p>
            <a:pPr algn="ctr">
              <a:lnSpc>
                <a:spcPct val="3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111</a:t>
            </a:r>
            <a:endParaRPr b="0" lang="en-US" sz="1200" strike="noStrike" u="none">
              <a:solidFill>
                <a:srgbClr val="000000"/>
              </a:solidFill>
              <a:effectLst/>
              <a:uFillTx/>
              <a:latin typeface="Arial"/>
            </a:endParaRPr>
          </a:p>
          <a:p>
            <a:pPr algn="ctr">
              <a:lnSpc>
                <a:spcPct val="24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357</a:t>
            </a:r>
            <a:endParaRPr b="0" lang="en-US" sz="1400" strike="noStrike" u="none">
              <a:solidFill>
                <a:srgbClr val="000000"/>
              </a:solidFill>
              <a:effectLst/>
              <a:uFillTx/>
              <a:latin typeface="Arial"/>
            </a:endParaRPr>
          </a:p>
        </p:txBody>
      </p:sp>
      <p:grpSp>
        <p:nvGrpSpPr>
          <p:cNvPr id="196" name=""/>
          <p:cNvGrpSpPr/>
          <p:nvPr/>
        </p:nvGrpSpPr>
        <p:grpSpPr>
          <a:xfrm>
            <a:off x="76320" y="2184480"/>
            <a:ext cx="8965800" cy="2577960"/>
            <a:chOff x="76320" y="2184480"/>
            <a:chExt cx="8965800" cy="2577960"/>
          </a:xfrm>
        </p:grpSpPr>
        <p:sp>
          <p:nvSpPr>
            <p:cNvPr id="197" name=""/>
            <p:cNvSpPr/>
            <p:nvPr/>
          </p:nvSpPr>
          <p:spPr>
            <a:xfrm>
              <a:off x="76320" y="2184480"/>
              <a:ext cx="8965800" cy="0"/>
            </a:xfrm>
            <a:prstGeom prst="line">
              <a:avLst/>
            </a:prstGeom>
            <a:ln w="9360">
              <a:solidFill>
                <a:srgbClr val="b2b2b2"/>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8" name=""/>
            <p:cNvSpPr/>
            <p:nvPr/>
          </p:nvSpPr>
          <p:spPr>
            <a:xfrm>
              <a:off x="76320" y="2844720"/>
              <a:ext cx="8965800" cy="0"/>
            </a:xfrm>
            <a:prstGeom prst="line">
              <a:avLst/>
            </a:prstGeom>
            <a:ln w="9360">
              <a:solidFill>
                <a:srgbClr val="b2b2b2"/>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99" name=""/>
            <p:cNvSpPr/>
            <p:nvPr/>
          </p:nvSpPr>
          <p:spPr>
            <a:xfrm>
              <a:off x="76320" y="3479760"/>
              <a:ext cx="8965800" cy="0"/>
            </a:xfrm>
            <a:prstGeom prst="line">
              <a:avLst/>
            </a:prstGeom>
            <a:ln w="9360">
              <a:solidFill>
                <a:srgbClr val="b2b2b2"/>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0" name=""/>
            <p:cNvSpPr/>
            <p:nvPr/>
          </p:nvSpPr>
          <p:spPr>
            <a:xfrm>
              <a:off x="76320" y="4127400"/>
              <a:ext cx="8965800" cy="0"/>
            </a:xfrm>
            <a:prstGeom prst="line">
              <a:avLst/>
            </a:prstGeom>
            <a:ln w="9360">
              <a:solidFill>
                <a:srgbClr val="b2b2b2"/>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01" name=""/>
            <p:cNvSpPr/>
            <p:nvPr/>
          </p:nvSpPr>
          <p:spPr>
            <a:xfrm>
              <a:off x="76320" y="4762440"/>
              <a:ext cx="8965800" cy="0"/>
            </a:xfrm>
            <a:prstGeom prst="line">
              <a:avLst/>
            </a:prstGeom>
            <a:ln w="9360">
              <a:solidFill>
                <a:srgbClr val="b2b2b2"/>
              </a:solidFill>
              <a:prstDash val="dash"/>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202" name=""/>
          <p:cNvSpPr/>
          <p:nvPr/>
        </p:nvSpPr>
        <p:spPr>
          <a:xfrm>
            <a:off x="2035080" y="5506920"/>
            <a:ext cx="6616800" cy="398880"/>
          </a:xfrm>
          <a:prstGeom prst="rect">
            <a:avLst/>
          </a:prstGeom>
          <a:noFill/>
          <a:ln w="0">
            <a:noFill/>
          </a:ln>
        </p:spPr>
        <p:style>
          <a:lnRef idx="0"/>
          <a:fillRef idx="0"/>
          <a:effectRef idx="0"/>
          <a:fontRef idx="minor"/>
        </p:style>
        <p:txBody>
          <a:bodyPr lIns="90000" rIns="90000" tIns="46800" bIns="46800" anchor="t">
            <a:spAutoFit/>
          </a:bodyPr>
          <a:p>
            <a:pPr>
              <a:spcBef>
                <a:spcPts val="2001"/>
              </a:spcBef>
              <a:tabLst>
                <a:tab algn="l" pos="0"/>
                <a:tab algn="ctr" pos="2114640"/>
                <a:tab algn="ctr" pos="4000680"/>
                <a:tab algn="ctr" pos="5943600"/>
                <a:tab algn="l" pos="6400800"/>
                <a:tab algn="l" pos="7315200"/>
                <a:tab algn="l" pos="8229600"/>
                <a:tab algn="l" pos="9144000"/>
                <a:tab algn="l" pos="10058400"/>
              </a:tabLst>
            </a:pPr>
            <a:r>
              <a:rPr b="1" lang="en-US" sz="2000" strike="noStrike" u="none">
                <a:solidFill>
                  <a:srgbClr val="ffff00"/>
                </a:solidFill>
                <a:effectLst/>
                <a:uFillTx/>
                <a:latin typeface="Arial"/>
              </a:rPr>
              <a:t>1998</a:t>
            </a:r>
            <a:r>
              <a:rPr b="1" lang="en-US" sz="2000" strike="noStrike" u="none">
                <a:solidFill>
                  <a:srgbClr val="ffff00"/>
                </a:solidFill>
                <a:effectLst/>
                <a:uFillTx/>
                <a:latin typeface="Arial"/>
              </a:rPr>
              <a:t>	</a:t>
            </a:r>
            <a:r>
              <a:rPr b="1" lang="en-US" sz="2000" strike="noStrike" u="none">
                <a:solidFill>
                  <a:srgbClr val="ffff00"/>
                </a:solidFill>
                <a:effectLst/>
                <a:uFillTx/>
                <a:latin typeface="Arial"/>
              </a:rPr>
              <a:t>1999</a:t>
            </a:r>
            <a:r>
              <a:rPr b="1" lang="en-US" sz="2000" strike="noStrike" u="none">
                <a:solidFill>
                  <a:srgbClr val="ffff00"/>
                </a:solidFill>
                <a:effectLst/>
                <a:uFillTx/>
                <a:latin typeface="Arial"/>
              </a:rPr>
              <a:t>	</a:t>
            </a:r>
            <a:r>
              <a:rPr b="1" lang="en-US" sz="2000" strike="noStrike" u="none">
                <a:solidFill>
                  <a:srgbClr val="ffff00"/>
                </a:solidFill>
                <a:effectLst/>
                <a:uFillTx/>
                <a:latin typeface="Arial"/>
              </a:rPr>
              <a:t>2000</a:t>
            </a:r>
            <a:r>
              <a:rPr b="1" lang="en-US" sz="2000" strike="noStrike" u="none">
                <a:solidFill>
                  <a:srgbClr val="ffff00"/>
                </a:solidFill>
                <a:effectLst/>
                <a:uFillTx/>
                <a:latin typeface="Arial"/>
              </a:rPr>
              <a:t>	</a:t>
            </a:r>
            <a:r>
              <a:rPr b="1" lang="en-US" sz="2000" strike="noStrike" u="none">
                <a:solidFill>
                  <a:srgbClr val="ffff00"/>
                </a:solidFill>
                <a:effectLst/>
                <a:uFillTx/>
                <a:latin typeface="Arial"/>
              </a:rPr>
              <a:t>2001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0000cc"/>
        </a:solidFill>
      </p:bgPr>
    </p:bg>
    <p:spTree>
      <p:nvGrpSpPr>
        <p:cNvPr id="1" name=""/>
        <p:cNvGrpSpPr/>
        <p:nvPr/>
      </p:nvGrpSpPr>
      <p:grpSpPr>
        <a:xfrm>
          <a:off x="0" y="0"/>
          <a:ext cx="0" cy="0"/>
          <a:chOff x="0" y="0"/>
          <a:chExt cx="0" cy="0"/>
        </a:xfrm>
      </p:grpSpPr>
      <p:sp>
        <p:nvSpPr>
          <p:cNvPr id="203" name="PlaceHolder 1"/>
          <p:cNvSpPr>
            <a:spLocks noGrp="1"/>
          </p:cNvSpPr>
          <p:nvPr>
            <p:ph type="title"/>
          </p:nvPr>
        </p:nvSpPr>
        <p:spPr>
          <a:xfrm>
            <a:off x="0" y="5106600"/>
            <a:ext cx="9144000" cy="1508040"/>
          </a:xfrm>
          <a:prstGeom prst="rect">
            <a:avLst/>
          </a:prstGeom>
          <a:noFill/>
          <a:ln w="0">
            <a:noFill/>
          </a:ln>
        </p:spPr>
        <p:txBody>
          <a:bodyPr lIns="92160" rIns="92160" tIns="46080" bIns="46080" anchor="ctr">
            <a:noAutofit/>
          </a:bodyPr>
          <a:p>
            <a:pPr indent="0" algn="ctr">
              <a:lnSpc>
                <a:spcPct val="11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100" strike="noStrike" u="none">
                <a:solidFill>
                  <a:srgbClr val="ff0000"/>
                </a:solidFill>
                <a:effectLst/>
                <a:uFillTx/>
                <a:latin typeface="Arial"/>
              </a:rPr>
              <a:t>Enron Americas</a:t>
            </a:r>
            <a:endParaRPr b="1" lang="en-US" sz="5100" strike="noStrike" u="none">
              <a:solidFill>
                <a:srgbClr val="ffff00"/>
              </a:solidFill>
              <a:effectLst/>
              <a:uFillTx/>
              <a:latin typeface="Arial"/>
            </a:endParaRPr>
          </a:p>
        </p:txBody>
      </p:sp>
      <p:grpSp>
        <p:nvGrpSpPr>
          <p:cNvPr id="204" name=""/>
          <p:cNvGrpSpPr/>
          <p:nvPr/>
        </p:nvGrpSpPr>
        <p:grpSpPr>
          <a:xfrm>
            <a:off x="2959200" y="1359000"/>
            <a:ext cx="3253680" cy="3227040"/>
            <a:chOff x="2959200" y="1359000"/>
            <a:chExt cx="3253680" cy="3227040"/>
          </a:xfrm>
        </p:grpSpPr>
        <p:grpSp>
          <p:nvGrpSpPr>
            <p:cNvPr id="205" name=""/>
            <p:cNvGrpSpPr/>
            <p:nvPr/>
          </p:nvGrpSpPr>
          <p:grpSpPr>
            <a:xfrm>
              <a:off x="2959200" y="2562120"/>
              <a:ext cx="3253680" cy="2023920"/>
              <a:chOff x="2959200" y="2562120"/>
              <a:chExt cx="3253680" cy="2023920"/>
            </a:xfrm>
          </p:grpSpPr>
          <p:sp>
            <p:nvSpPr>
              <p:cNvPr id="206" name=""/>
              <p:cNvSpPr/>
              <p:nvPr/>
            </p:nvSpPr>
            <p:spPr>
              <a:xfrm>
                <a:off x="2959200" y="2571120"/>
                <a:ext cx="652320" cy="64152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7" name=""/>
              <p:cNvSpPr/>
              <p:nvPr/>
            </p:nvSpPr>
            <p:spPr>
              <a:xfrm>
                <a:off x="3276000" y="2883600"/>
                <a:ext cx="693360" cy="6836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8" name=""/>
              <p:cNvSpPr/>
              <p:nvPr/>
            </p:nvSpPr>
            <p:spPr>
              <a:xfrm>
                <a:off x="4315680" y="3907800"/>
                <a:ext cx="691200" cy="67824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9" name=""/>
              <p:cNvSpPr/>
              <p:nvPr/>
            </p:nvSpPr>
            <p:spPr>
              <a:xfrm>
                <a:off x="4047120" y="3633480"/>
                <a:ext cx="31320" cy="10404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0" name=""/>
              <p:cNvSpPr/>
              <p:nvPr/>
            </p:nvSpPr>
            <p:spPr>
              <a:xfrm>
                <a:off x="4047120" y="3240360"/>
                <a:ext cx="211320" cy="40752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1" name=""/>
              <p:cNvSpPr/>
              <p:nvPr/>
            </p:nvSpPr>
            <p:spPr>
              <a:xfrm>
                <a:off x="3639240" y="3251160"/>
                <a:ext cx="408960" cy="66384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2" name=""/>
              <p:cNvSpPr/>
              <p:nvPr/>
            </p:nvSpPr>
            <p:spPr>
              <a:xfrm>
                <a:off x="4313880" y="3633480"/>
                <a:ext cx="277560" cy="51372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3" name=""/>
              <p:cNvSpPr/>
              <p:nvPr/>
            </p:nvSpPr>
            <p:spPr>
              <a:xfrm>
                <a:off x="4039560" y="3662640"/>
                <a:ext cx="275760" cy="51588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4" name=""/>
              <p:cNvSpPr/>
              <p:nvPr/>
            </p:nvSpPr>
            <p:spPr>
              <a:xfrm>
                <a:off x="4917600" y="2562120"/>
                <a:ext cx="1295280" cy="161640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215" name=""/>
            <p:cNvGrpSpPr/>
            <p:nvPr/>
          </p:nvGrpSpPr>
          <p:grpSpPr>
            <a:xfrm>
              <a:off x="3378240" y="1359000"/>
              <a:ext cx="2239920" cy="2208240"/>
              <a:chOff x="3378240" y="1359000"/>
              <a:chExt cx="2239920" cy="2208240"/>
            </a:xfrm>
          </p:grpSpPr>
          <p:sp>
            <p:nvSpPr>
              <p:cNvPr id="216" name=""/>
              <p:cNvSpPr/>
              <p:nvPr/>
            </p:nvSpPr>
            <p:spPr>
              <a:xfrm>
                <a:off x="3378240" y="1359000"/>
                <a:ext cx="1638360" cy="161424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7" name=""/>
              <p:cNvSpPr/>
              <p:nvPr/>
            </p:nvSpPr>
            <p:spPr>
              <a:xfrm>
                <a:off x="4330800" y="1951200"/>
                <a:ext cx="1287360" cy="161604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00b0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228240"/>
            <a:ext cx="7772400" cy="11430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900" strike="noStrike" u="none">
                <a:solidFill>
                  <a:srgbClr val="ffff00"/>
                </a:solidFill>
                <a:effectLst/>
                <a:uFillTx/>
                <a:latin typeface="Arial"/>
              </a:rPr>
              <a:t>Key Fundamental Events</a:t>
            </a:r>
            <a:br>
              <a:rPr sz="2900"/>
            </a:br>
            <a:r>
              <a:rPr b="0" lang="en-US" sz="2900" strike="noStrike" u="none">
                <a:solidFill>
                  <a:srgbClr val="ffff00"/>
                </a:solidFill>
                <a:effectLst/>
                <a:uFillTx/>
                <a:latin typeface="Arial"/>
              </a:rPr>
              <a:t>Gas Market</a:t>
            </a:r>
            <a:endParaRPr b="1" lang="en-US" sz="2900" strike="noStrike" u="none">
              <a:solidFill>
                <a:srgbClr val="ffff00"/>
              </a:solidFill>
              <a:effectLst/>
              <a:uFillTx/>
              <a:latin typeface="Arial"/>
            </a:endParaRPr>
          </a:p>
        </p:txBody>
      </p:sp>
      <p:sp>
        <p:nvSpPr>
          <p:cNvPr id="43" name="PlaceHolder 2"/>
          <p:cNvSpPr>
            <a:spLocks noGrp="1"/>
          </p:cNvSpPr>
          <p:nvPr>
            <p:ph/>
          </p:nvPr>
        </p:nvSpPr>
        <p:spPr>
          <a:xfrm>
            <a:off x="304920" y="1447560"/>
            <a:ext cx="8610480" cy="5181480"/>
          </a:xfrm>
          <a:prstGeom prst="rect">
            <a:avLst/>
          </a:prstGeom>
          <a:noFill/>
          <a:ln w="0">
            <a:noFill/>
          </a:ln>
        </p:spPr>
        <p:txBody>
          <a:bodyPr lIns="92160" rIns="92160" tIns="46080" bIns="46080" anchor="t">
            <a:normAutofit/>
          </a:bodyPr>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US natural gas prices rose to $10 by Dec’00 and are currently less than $2 (first time in last 3 years)</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Gas rig count peaked at 1,058 in July’01; up almost 400 rigs since summer 2000</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Domestic production of gas increased by 2 Bcf/day (4%) over past 12 months</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2000 winter: the coldest November and December on record</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2.5 Bcf/day of overall industrial gas demand was lost from March 2000 to January 2001. Only 1.5 Bcf/day has returned</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Overall storage level is currently 355 Bcf higher than last year</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Injected 2130 Bcf this season; 4.9 Bcf/day more than last year</a:t>
            </a:r>
            <a:endParaRPr b="1" lang="en-US" sz="1800" strike="noStrike" u="none">
              <a:solidFill>
                <a:srgbClr val="ffffff"/>
              </a:solidFill>
              <a:effectLst/>
              <a:uFillTx/>
              <a:latin typeface="Arial"/>
            </a:endParaRPr>
          </a:p>
          <a:p>
            <a:pPr marL="343080" indent="-343080">
              <a:lnSpc>
                <a:spcPct val="95000"/>
              </a:lnSpc>
              <a:spcBef>
                <a:spcPts val="675"/>
              </a:spcBef>
              <a:spcAft>
                <a:spcPts val="901"/>
              </a:spcAft>
              <a:buClr>
                <a:srgbClr val="00cc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Current events further depress the industrial market </a:t>
            </a:r>
            <a:endParaRPr b="1" lang="en-US" sz="1800" strike="noStrike" u="none">
              <a:solidFill>
                <a:srgbClr val="ffffff"/>
              </a:solidFill>
              <a:effectLst/>
              <a:uFillTx/>
              <a:latin typeface="Arial"/>
            </a:endParaRPr>
          </a:p>
          <a:p>
            <a:pPr marL="343080" indent="0">
              <a:lnSpc>
                <a:spcPct val="95000"/>
              </a:lnSpc>
              <a:spcBef>
                <a:spcPts val="675"/>
              </a:spcBef>
              <a:spcAft>
                <a:spcPts val="90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228600"/>
            <a:ext cx="7772400" cy="83808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ffff00"/>
                </a:solidFill>
                <a:effectLst/>
                <a:uFillTx/>
                <a:latin typeface="Arial"/>
              </a:rPr>
              <a:t>Current Weekly U.S. Inventory Levels</a:t>
            </a:r>
            <a:endParaRPr b="1" lang="en-US" sz="1900" strike="noStrike" u="none">
              <a:solidFill>
                <a:srgbClr val="ffff00"/>
              </a:solidFill>
              <a:effectLst/>
              <a:uFillTx/>
              <a:latin typeface="Arial"/>
            </a:endParaRPr>
          </a:p>
        </p:txBody>
      </p:sp>
      <p:graphicFrame>
        <p:nvGraphicFramePr>
          <p:cNvPr id="45" name=""/>
          <p:cNvGraphicFramePr/>
          <p:nvPr/>
        </p:nvGraphicFramePr>
        <p:xfrm>
          <a:off x="0" y="914400"/>
          <a:ext cx="8915400" cy="5403960"/>
        </p:xfrm>
        <a:graphic>
          <a:graphicData uri="http://schemas.openxmlformats.org/presentationml/2006/ole">
            <p:oleObj progId="Excel.Sheet.12" r:id="rId1" spid="">
              <p:embed/>
              <p:pic>
                <p:nvPicPr>
                  <p:cNvPr id="46" name="" descr=""/>
                  <p:cNvPicPr/>
                  <p:nvPr/>
                </p:nvPicPr>
                <p:blipFill>
                  <a:blip r:embed="rId2"/>
                  <a:stretch/>
                </p:blipFill>
                <p:spPr>
                  <a:xfrm>
                    <a:off x="0" y="914400"/>
                    <a:ext cx="8915400" cy="5403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ffff00"/>
                </a:solidFill>
                <a:effectLst/>
                <a:uFillTx/>
                <a:latin typeface="Arial"/>
              </a:rPr>
              <a:t>Historical Implied Volatility – 10 Day Moving Average</a:t>
            </a:r>
            <a:endParaRPr b="1" lang="en-US" sz="1900" strike="noStrike" u="none">
              <a:solidFill>
                <a:srgbClr val="ffff00"/>
              </a:solidFill>
              <a:effectLst/>
              <a:uFillTx/>
              <a:latin typeface="Arial"/>
            </a:endParaRPr>
          </a:p>
        </p:txBody>
      </p:sp>
      <p:graphicFrame>
        <p:nvGraphicFramePr>
          <p:cNvPr id="48" name=""/>
          <p:cNvGraphicFramePr/>
          <p:nvPr/>
        </p:nvGraphicFramePr>
        <p:xfrm>
          <a:off x="304920" y="1676520"/>
          <a:ext cx="8337600" cy="4484520"/>
        </p:xfrm>
        <a:graphic>
          <a:graphicData uri="http://schemas.openxmlformats.org/presentationml/2006/ole">
            <p:oleObj progId="Excel.Sheet.12" r:id="rId1" spid="">
              <p:embed/>
              <p:pic>
                <p:nvPicPr>
                  <p:cNvPr id="49" name="" descr=""/>
                  <p:cNvPicPr/>
                  <p:nvPr/>
                </p:nvPicPr>
                <p:blipFill>
                  <a:blip r:embed="rId2"/>
                  <a:stretch/>
                </p:blipFill>
                <p:spPr>
                  <a:xfrm>
                    <a:off x="304920" y="1676520"/>
                    <a:ext cx="8337600" cy="4484520"/>
                  </a:xfrm>
                  <a:prstGeom prst="rect">
                    <a:avLst/>
                  </a:prstGeom>
                  <a:noFill/>
                  <a:ln w="0">
                    <a:noFill/>
                  </a:ln>
                </p:spPr>
              </p:pic>
            </p:oleObj>
          </a:graphicData>
        </a:graphic>
      </p:graphicFrame>
      <p:sp>
        <p:nvSpPr>
          <p:cNvPr id="50" name=""/>
          <p:cNvSpPr/>
          <p:nvPr/>
        </p:nvSpPr>
        <p:spPr>
          <a:xfrm>
            <a:off x="4172040" y="3038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Arial"/>
            </a:endParaRPr>
          </a:p>
        </p:txBody>
      </p:sp>
      <p:sp>
        <p:nvSpPr>
          <p:cNvPr id="51" name=""/>
          <p:cNvSpPr/>
          <p:nvPr/>
        </p:nvSpPr>
        <p:spPr>
          <a:xfrm>
            <a:off x="4172040" y="3038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Arial"/>
            </a:endParaRPr>
          </a:p>
        </p:txBody>
      </p:sp>
      <p:sp>
        <p:nvSpPr>
          <p:cNvPr id="52" name=""/>
          <p:cNvSpPr/>
          <p:nvPr/>
        </p:nvSpPr>
        <p:spPr>
          <a:xfrm>
            <a:off x="4172040" y="3038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685800" y="304560"/>
            <a:ext cx="7772400" cy="11430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900" strike="noStrike" u="none">
                <a:solidFill>
                  <a:srgbClr val="ffff00"/>
                </a:solidFill>
                <a:effectLst/>
                <a:uFillTx/>
                <a:latin typeface="Arial"/>
              </a:rPr>
              <a:t>Key Fundamental Events </a:t>
            </a:r>
            <a:br>
              <a:rPr sz="2900"/>
            </a:br>
            <a:r>
              <a:rPr b="0" lang="en-US" sz="2900" strike="noStrike" u="none">
                <a:solidFill>
                  <a:srgbClr val="ffff00"/>
                </a:solidFill>
                <a:effectLst/>
                <a:uFillTx/>
                <a:latin typeface="Arial"/>
              </a:rPr>
              <a:t>East Power</a:t>
            </a:r>
            <a:endParaRPr b="1" lang="en-US" sz="2900" strike="noStrike" u="none">
              <a:solidFill>
                <a:srgbClr val="ffff00"/>
              </a:solidFill>
              <a:effectLst/>
              <a:uFillTx/>
              <a:latin typeface="Arial"/>
            </a:endParaRPr>
          </a:p>
        </p:txBody>
      </p:sp>
      <p:sp>
        <p:nvSpPr>
          <p:cNvPr id="54" name=""/>
          <p:cNvSpPr/>
          <p:nvPr/>
        </p:nvSpPr>
        <p:spPr>
          <a:xfrm>
            <a:off x="762120" y="1905120"/>
            <a:ext cx="7772400" cy="3809880"/>
          </a:xfrm>
          <a:prstGeom prst="rect">
            <a:avLst/>
          </a:prstGeom>
          <a:noFill/>
          <a:ln w="0">
            <a:noFill/>
          </a:ln>
        </p:spPr>
        <p:style>
          <a:lnRef idx="0"/>
          <a:fillRef idx="0"/>
          <a:effectRef idx="0"/>
          <a:fontRef idx="minor"/>
        </p:style>
        <p:txBody>
          <a:bodyPr lIns="90000" rIns="90000" tIns="46800" bIns="46800" anchor="t">
            <a:noAutofit/>
          </a:bodyPr>
          <a:p>
            <a:pPr marL="343080" indent="-343080">
              <a:spcBef>
                <a:spcPts val="451"/>
              </a:spcBef>
              <a:buClr>
                <a:srgbClr val="00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Supply Factors</a:t>
            </a:r>
            <a:endParaRPr b="0" lang="en-US" sz="1800" strike="noStrike" u="none">
              <a:solidFill>
                <a:srgbClr val="000000"/>
              </a:solidFill>
              <a:effectLst/>
              <a:uFillTx/>
              <a:latin typeface="Arial"/>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r>
              <a:rPr b="1" lang="en-US" sz="1800" strike="noStrike" u="none">
                <a:solidFill>
                  <a:srgbClr val="ffffff"/>
                </a:solidFill>
                <a:effectLst/>
                <a:uFillTx/>
                <a:latin typeface="Arial"/>
              </a:rPr>
              <a:t>- Additional generation capacity - 67,721 M</a:t>
            </a:r>
            <a:r>
              <a:rPr b="1" lang="en-GB" sz="1800" strike="noStrike" u="none">
                <a:solidFill>
                  <a:srgbClr val="ffffff"/>
                </a:solidFill>
                <a:effectLst/>
                <a:uFillTx/>
                <a:latin typeface="Arial"/>
              </a:rPr>
              <a:t>W</a:t>
            </a:r>
            <a:endParaRPr b="0" lang="en-US" sz="1800" strike="noStrike" u="none">
              <a:solidFill>
                <a:srgbClr val="000000"/>
              </a:solidFill>
              <a:effectLst/>
              <a:uFillTx/>
              <a:latin typeface="Arial"/>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r>
              <a:rPr b="1" lang="en-US" sz="1800" strike="noStrike" u="none">
                <a:solidFill>
                  <a:srgbClr val="ffffff"/>
                </a:solidFill>
                <a:effectLst/>
                <a:uFillTx/>
                <a:latin typeface="Arial"/>
              </a:rPr>
              <a:t>- Nuclear generation up by </a:t>
            </a:r>
            <a:r>
              <a:rPr b="1" lang="en-GB" sz="1800" strike="noStrike" u="none">
                <a:solidFill>
                  <a:srgbClr val="ffffff"/>
                </a:solidFill>
                <a:effectLst/>
                <a:uFillTx/>
                <a:latin typeface="Arial"/>
              </a:rPr>
              <a:t>5.8</a:t>
            </a:r>
            <a:r>
              <a:rPr b="1" lang="en-US" sz="1800" strike="noStrike" u="none">
                <a:solidFill>
                  <a:srgbClr val="ffffff"/>
                </a:solidFill>
                <a:effectLst/>
                <a:uFillTx/>
                <a:latin typeface="Arial"/>
              </a:rPr>
              <a:t>% over 2000</a:t>
            </a:r>
            <a:r>
              <a:rPr b="1" lang="en-GB" sz="1800" strike="noStrike" u="none">
                <a:solidFill>
                  <a:srgbClr val="ffffff"/>
                </a:solidFill>
                <a:effectLst/>
                <a:uFillTx/>
                <a:latin typeface="Arial"/>
              </a:rPr>
              <a:t> – 4,364 MW</a:t>
            </a:r>
            <a:endParaRPr b="0" lang="en-US" sz="1800" strike="noStrike" u="none">
              <a:solidFill>
                <a:srgbClr val="000000"/>
              </a:solidFill>
              <a:effectLst/>
              <a:uFillTx/>
              <a:latin typeface="Arial"/>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00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Demand Factors</a:t>
            </a:r>
            <a:endParaRPr b="0" lang="en-US" sz="1800" strike="noStrike" u="none">
              <a:solidFill>
                <a:srgbClr val="000000"/>
              </a:solidFill>
              <a:effectLst/>
              <a:uFillTx/>
              <a:latin typeface="Arial"/>
            </a:endParaRPr>
          </a:p>
          <a:p>
            <a:pPr lvl="1" marL="743040" indent="-285840">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Lower than expected load growth</a:t>
            </a:r>
            <a:r>
              <a:rPr b="1" lang="en-GB" sz="1800" strike="noStrike" u="none">
                <a:solidFill>
                  <a:srgbClr val="ffffff"/>
                </a:solidFill>
                <a:effectLst/>
                <a:uFillTx/>
                <a:latin typeface="Arial"/>
              </a:rPr>
              <a:t> – 1-2% actual vs. 4-5% forecast</a:t>
            </a:r>
            <a:endParaRPr b="0" lang="en-US" sz="1800" strike="noStrike" u="none">
              <a:solidFill>
                <a:srgbClr val="000000"/>
              </a:solidFill>
              <a:effectLst/>
              <a:uFillTx/>
              <a:latin typeface="Arial"/>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r>
              <a:rPr b="1" lang="en-US" sz="1800" strike="noStrike" u="none">
                <a:solidFill>
                  <a:srgbClr val="ffffff"/>
                </a:solidFill>
                <a:effectLst/>
                <a:uFillTx/>
                <a:latin typeface="Arial"/>
              </a:rPr>
              <a:t>-   Slowing economy/ Industrial recession</a:t>
            </a:r>
            <a:endParaRPr b="0" lang="en-US" sz="1800" strike="noStrike" u="none">
              <a:solidFill>
                <a:srgbClr val="000000"/>
              </a:solidFill>
              <a:effectLst/>
              <a:uFillTx/>
              <a:latin typeface="Arial"/>
            </a:endParaRPr>
          </a:p>
          <a:p>
            <a:pPr marL="343080" indent="-343080">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00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Stabilizing prices</a:t>
            </a:r>
            <a:endParaRPr b="0" lang="en-US" sz="1800" strike="noStrike" u="none">
              <a:solidFill>
                <a:srgbClr val="000000"/>
              </a:solidFill>
              <a:effectLst/>
              <a:uFillTx/>
              <a:latin typeface="Arial"/>
            </a:endParaRPr>
          </a:p>
        </p:txBody>
      </p:sp>
      <p:sp>
        <p:nvSpPr>
          <p:cNvPr id="55" name=""/>
          <p:cNvSpPr/>
          <p:nvPr/>
        </p:nvSpPr>
        <p:spPr>
          <a:xfrm>
            <a:off x="4172040" y="3038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graphicFrame>
        <p:nvGraphicFramePr>
          <p:cNvPr id="56" name=""/>
          <p:cNvGraphicFramePr/>
          <p:nvPr/>
        </p:nvGraphicFramePr>
        <p:xfrm>
          <a:off x="228600" y="3581280"/>
          <a:ext cx="8751960" cy="3276720"/>
        </p:xfrm>
        <a:graphic>
          <a:graphicData uri="http://schemas.openxmlformats.org/presentationml/2006/ole">
            <p:oleObj progId="Excel.Sheet.12" r:id="rId1" spid="">
              <p:embed/>
              <p:pic>
                <p:nvPicPr>
                  <p:cNvPr id="57" name="" descr=""/>
                  <p:cNvPicPr/>
                  <p:nvPr/>
                </p:nvPicPr>
                <p:blipFill>
                  <a:blip r:embed="rId2"/>
                  <a:stretch/>
                </p:blipFill>
                <p:spPr>
                  <a:xfrm>
                    <a:off x="228600" y="3581280"/>
                    <a:ext cx="8751960" cy="3276720"/>
                  </a:xfrm>
                  <a:prstGeom prst="rect">
                    <a:avLst/>
                  </a:prstGeom>
                  <a:noFill/>
                  <a:ln w="0">
                    <a:noFill/>
                  </a:ln>
                </p:spPr>
              </p:pic>
            </p:oleObj>
          </a:graphicData>
        </a:graphic>
      </p:graphicFrame>
      <p:graphicFrame>
        <p:nvGraphicFramePr>
          <p:cNvPr id="58" name=""/>
          <p:cNvGraphicFramePr/>
          <p:nvPr/>
        </p:nvGraphicFramePr>
        <p:xfrm>
          <a:off x="228600" y="304920"/>
          <a:ext cx="8458200" cy="3200400"/>
        </p:xfrm>
        <a:graphic>
          <a:graphicData uri="http://schemas.openxmlformats.org/presentationml/2006/ole">
            <p:oleObj progId="Excel.Sheet.12" r:id="rId3" spid="">
              <p:embed/>
              <p:pic>
                <p:nvPicPr>
                  <p:cNvPr id="59" name="" descr=""/>
                  <p:cNvPicPr/>
                  <p:nvPr/>
                </p:nvPicPr>
                <p:blipFill>
                  <a:blip r:embed="rId4"/>
                  <a:stretch/>
                </p:blipFill>
                <p:spPr>
                  <a:xfrm>
                    <a:off x="228600" y="304920"/>
                    <a:ext cx="8458200" cy="3200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85800" y="228600"/>
            <a:ext cx="7772400" cy="9144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900" strike="noStrike" u="none">
                <a:solidFill>
                  <a:srgbClr val="ffff00"/>
                </a:solidFill>
                <a:effectLst/>
                <a:uFillTx/>
                <a:latin typeface="Arial"/>
              </a:rPr>
              <a:t>U.S. Power Price Volatility - East</a:t>
            </a:r>
            <a:endParaRPr b="1" lang="en-US" sz="2900" strike="noStrike" u="none">
              <a:solidFill>
                <a:srgbClr val="ffff00"/>
              </a:solidFill>
              <a:effectLst/>
              <a:uFillTx/>
              <a:latin typeface="Arial"/>
            </a:endParaRPr>
          </a:p>
        </p:txBody>
      </p:sp>
      <p:graphicFrame>
        <p:nvGraphicFramePr>
          <p:cNvPr id="61" name=""/>
          <p:cNvGraphicFramePr/>
          <p:nvPr/>
        </p:nvGraphicFramePr>
        <p:xfrm>
          <a:off x="457200" y="1295280"/>
          <a:ext cx="8077320" cy="5193000"/>
        </p:xfrm>
        <a:graphic>
          <a:graphicData uri="http://schemas.openxmlformats.org/presentationml/2006/ole">
            <p:oleObj progId="Excel.Sheet.12" r:id="rId1" spid="">
              <p:embed/>
              <p:pic>
                <p:nvPicPr>
                  <p:cNvPr id="62" name="" descr=""/>
                  <p:cNvPicPr/>
                  <p:nvPr/>
                </p:nvPicPr>
                <p:blipFill>
                  <a:blip r:embed="rId2"/>
                  <a:stretch/>
                </p:blipFill>
                <p:spPr>
                  <a:xfrm>
                    <a:off x="457200" y="1295280"/>
                    <a:ext cx="8077320" cy="5193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cc"/>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304560"/>
            <a:ext cx="7772400" cy="1143000"/>
          </a:xfrm>
          <a:prstGeom prst="rect">
            <a:avLst/>
          </a:prstGeom>
          <a:noFill/>
          <a:ln w="0">
            <a:noFill/>
          </a:ln>
        </p:spPr>
        <p:txBody>
          <a:bodyPr lIns="92160" rIns="92160" tIns="46080" bIns="46080" anchor="ctr">
            <a:noAutofit/>
          </a:bodyPr>
          <a:p>
            <a:pPr indent="0" algn="ctr">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900" strike="noStrike" u="none">
                <a:solidFill>
                  <a:srgbClr val="ffff00"/>
                </a:solidFill>
                <a:effectLst/>
                <a:uFillTx/>
                <a:latin typeface="Arial"/>
              </a:rPr>
              <a:t>Key Fundamental Events</a:t>
            </a:r>
            <a:br>
              <a:rPr sz="2900"/>
            </a:br>
            <a:r>
              <a:rPr b="1" lang="en-US" sz="2900" strike="noStrike" u="none">
                <a:solidFill>
                  <a:srgbClr val="ffff00"/>
                </a:solidFill>
                <a:effectLst/>
                <a:uFillTx/>
                <a:latin typeface="Arial"/>
              </a:rPr>
              <a:t>West Power</a:t>
            </a:r>
            <a:endParaRPr b="1" lang="en-US" sz="2900" strike="noStrike" u="none">
              <a:solidFill>
                <a:srgbClr val="ffff00"/>
              </a:solidFill>
              <a:effectLst/>
              <a:uFillTx/>
              <a:latin typeface="Arial"/>
            </a:endParaRPr>
          </a:p>
        </p:txBody>
      </p:sp>
      <p:sp>
        <p:nvSpPr>
          <p:cNvPr id="64" name=""/>
          <p:cNvSpPr/>
          <p:nvPr/>
        </p:nvSpPr>
        <p:spPr>
          <a:xfrm>
            <a:off x="457200" y="1600200"/>
            <a:ext cx="8686800" cy="4267080"/>
          </a:xfrm>
          <a:prstGeom prst="rect">
            <a:avLst/>
          </a:prstGeom>
          <a:noFill/>
          <a:ln w="0">
            <a:noFill/>
          </a:ln>
        </p:spPr>
        <p:style>
          <a:lnRef idx="0"/>
          <a:fillRef idx="0"/>
          <a:effectRef idx="0"/>
          <a:fontRef idx="minor"/>
        </p:style>
        <p:txBody>
          <a:bodyPr lIns="90000" rIns="90000" tIns="46800" bIns="46800" anchor="t">
            <a:noAutofit/>
          </a:bodyPr>
          <a:p>
            <a:pPr marL="609480" indent="-609480">
              <a:lnSpc>
                <a:spcPct val="9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Supply factors </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r>
              <a:rPr b="1" lang="en-US" sz="1800" strike="noStrike" u="none">
                <a:solidFill>
                  <a:srgbClr val="ffffff"/>
                </a:solidFill>
                <a:effectLst/>
                <a:uFillTx/>
                <a:latin typeface="Arial"/>
              </a:rPr>
              <a:t>- Additional generation capacity – 8,274 M</a:t>
            </a:r>
            <a:r>
              <a:rPr b="1" lang="en-GB" sz="1800" strike="noStrike" u="none">
                <a:solidFill>
                  <a:srgbClr val="ffffff"/>
                </a:solidFill>
                <a:effectLst/>
                <a:uFillTx/>
                <a:latin typeface="Arial"/>
              </a:rPr>
              <a:t>W</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	</a:t>
            </a:r>
            <a:r>
              <a:rPr b="1" lang="en-US" sz="1800" strike="noStrike" u="none">
                <a:solidFill>
                  <a:srgbClr val="ffffff"/>
                </a:solidFill>
                <a:effectLst/>
                <a:uFillTx/>
                <a:latin typeface="Arial"/>
              </a:rPr>
              <a:t>- Nuclear utilization up 3.3% over 2000</a:t>
            </a:r>
            <a:r>
              <a:rPr b="1" lang="en-GB" sz="1800" strike="noStrike" u="none">
                <a:solidFill>
                  <a:srgbClr val="ffffff"/>
                </a:solidFill>
                <a:effectLst/>
                <a:uFillTx/>
                <a:latin typeface="Arial"/>
              </a:rPr>
              <a:t> - 2,343 MW</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609480" indent="-609480">
              <a:lnSpc>
                <a:spcPct val="9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Demand </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	</a:t>
            </a:r>
            <a:r>
              <a:rPr b="1" lang="en-GB" sz="1800" strike="noStrike" u="none">
                <a:solidFill>
                  <a:srgbClr val="ffffff"/>
                </a:solidFill>
                <a:effectLst/>
                <a:uFillTx/>
                <a:latin typeface="Arial"/>
              </a:rPr>
              <a:t>- </a:t>
            </a:r>
            <a:r>
              <a:rPr b="1" lang="en-US" sz="1800" strike="noStrike" u="none">
                <a:solidFill>
                  <a:srgbClr val="ffffff"/>
                </a:solidFill>
                <a:effectLst/>
                <a:uFillTx/>
                <a:latin typeface="Arial"/>
              </a:rPr>
              <a:t>Residential/Commercial incentive for conservation</a:t>
            </a:r>
            <a:r>
              <a:rPr b="1" lang="en-GB" sz="1800" strike="noStrike" u="none">
                <a:solidFill>
                  <a:srgbClr val="ffffff"/>
                </a:solidFill>
                <a:effectLst/>
                <a:uFillTx/>
                <a:latin typeface="Arial"/>
              </a:rPr>
              <a:t>  - 2,343 MW</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	</a:t>
            </a:r>
            <a:r>
              <a:rPr b="1" lang="en-GB" sz="1800" strike="noStrike" u="none">
                <a:solidFill>
                  <a:srgbClr val="ffffff"/>
                </a:solidFill>
                <a:effectLst/>
                <a:uFillTx/>
                <a:latin typeface="Arial"/>
              </a:rPr>
              <a:t>- </a:t>
            </a:r>
            <a:r>
              <a:rPr b="1" lang="en-US" sz="1800" strike="noStrike" u="none">
                <a:solidFill>
                  <a:srgbClr val="ffffff"/>
                </a:solidFill>
                <a:effectLst/>
                <a:uFillTx/>
                <a:latin typeface="Arial"/>
              </a:rPr>
              <a:t>Industrial load shedding</a:t>
            </a:r>
            <a:r>
              <a:rPr b="1" lang="en-GB" sz="1800" strike="noStrike" u="none">
                <a:solidFill>
                  <a:srgbClr val="ffffff"/>
                </a:solidFill>
                <a:effectLst/>
                <a:uFillTx/>
                <a:latin typeface="Arial"/>
              </a:rPr>
              <a:t> in Pacific Northwest – 1,511 MW</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	</a:t>
            </a:r>
            <a:r>
              <a:rPr b="1" lang="en-GB" sz="1800" strike="noStrike" u="none">
                <a:solidFill>
                  <a:srgbClr val="ffffff"/>
                </a:solidFill>
                <a:effectLst/>
                <a:uFillTx/>
                <a:latin typeface="Arial"/>
              </a:rPr>
              <a:t>- </a:t>
            </a:r>
            <a:r>
              <a:rPr b="1" lang="en-US" sz="1800" strike="noStrike" u="none">
                <a:solidFill>
                  <a:srgbClr val="ffffff"/>
                </a:solidFill>
                <a:effectLst/>
                <a:uFillTx/>
                <a:latin typeface="Arial"/>
              </a:rPr>
              <a:t>Slowing economy </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609480" indent="-609480">
              <a:lnSpc>
                <a:spcPct val="90000"/>
              </a:lnSpc>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Stabilizing prices</a:t>
            </a: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609480" indent="-609480">
              <a:lnSpc>
                <a:spcPct val="9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6704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2000-11-27T15:52:57Z</dcterms:created>
  <dc:creator>tshepperd</dc:creator>
  <dc:description/>
  <dc:language>en-US</dc:language>
  <cp:lastModifiedBy>Louise Kitchen</cp:lastModifiedBy>
  <cp:lastPrinted>2000-12-11T22:20:53Z</cp:lastPrinted>
  <dcterms:modified xsi:type="dcterms:W3CDTF">2001-10-01T01:04:54Z</dcterms:modified>
  <cp:revision>450</cp:revision>
  <dc:subject/>
  <dc:title>Presentation to the Board of Directors</dc:title>
</cp:coreProperties>
</file>