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theme/theme2.xml" ContentType="application/vnd.openxmlformats-officedocument.theme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_rels/presentation.xml.rels" ContentType="application/vnd.openxmlformats-package.relationships+xml"/>
  <Override PartName="/ppt/notesMasters/_rels/notesMaster1.xml.rels" ContentType="application/vnd.openxmlformats-package.relationships+xml"/>
  <Override PartName="/ppt/notesMasters/notesMaster1.xml" ContentType="application/vnd.openxmlformats-officedocument.presentationml.notesMaster+xml"/>
  <Override PartName="/ppt/embeddings/oleObject1.bin" ContentType="application/vnd.openxmlformats-officedocument.oleObject"/>
  <Override PartName="/ppt/embeddings/oleObject2.bin" ContentType="application/vnd.openxmlformats-officedocument.oleObject"/>
  <Override PartName="/ppt/embeddings/oleObject3.bin" ContentType="application/vnd.openxmlformats-officedocument.oleObject"/>
  <Override PartName="/ppt/media/image1.wmf" ContentType="image/x-wmf"/>
  <Override PartName="/ppt/media/image2.png" ContentType="image/png"/>
  <Override PartName="/ppt/media/image3.png" ContentType="image/png"/>
  <Override PartName="/ppt/media/image4.wmf" ContentType="image/x-wmf"/>
  <Override PartName="/ppt/media/image5.wmf" ContentType="image/x-wmf"/>
  <Override PartName="/ppt/media/image6.wmf" ContentType="image/x-wmf"/>
  <Override PartName="/ppt/media/image10.wmf" ContentType="image/x-wmf"/>
  <Override PartName="/ppt/media/image7.wmf" ContentType="image/x-wmf"/>
  <Override PartName="/ppt/media/image11.wmf" ContentType="image/x-wmf"/>
  <Override PartName="/ppt/media/image8.wmf" ContentType="image/x-wmf"/>
  <Override PartName="/ppt/media/image9.wmf" ContentType="image/x-wmf"/>
  <Override PartName="/ppt/slides/slide1.xml" ContentType="application/vnd.openxmlformats-officedocument.presentationml.slide+xml"/>
  <Override PartName="/ppt/slides/_rels/slide9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10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Slides/_rels/notesSlide3.xml.rels" ContentType="application/vnd.openxmlformats-package.relationships+xml"/>
  <Override PartName="/ppt/notesSlides/_rels/notesSlide1.xml.rels" ContentType="application/vnd.openxmlformats-package.relationships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notesMasterIdLst>
    <p:notesMasterId r:id="rId3"/>
  </p:notes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</p:sldIdLst>
  <p:sldSz cx="9144000" cy="6858000"/>
  <p:notesSz cx="7034213" cy="91948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Relationship Id="rId11" Type="http://schemas.openxmlformats.org/officeDocument/2006/relationships/slide" Target="slides/slide8.xml"/><Relationship Id="rId12" Type="http://schemas.openxmlformats.org/officeDocument/2006/relationships/slide" Target="slides/slide9.xml"/><Relationship Id="rId13" Type="http://schemas.openxmlformats.org/officeDocument/2006/relationships/slide" Target="slides/slide10.xml"/><Relationship Id="rId14" Type="http://schemas.openxmlformats.org/officeDocument/2006/relationships/presProps" Target="presProps.xml"/>
</Relationships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"/>
          <p:cNvSpPr/>
          <p:nvPr/>
        </p:nvSpPr>
        <p:spPr>
          <a:xfrm>
            <a:off x="0" y="0"/>
            <a:ext cx="7034400" cy="91944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txBody>
          <a:bodyPr lIns="90000" rIns="90000" tIns="45000" bIns="45000" anchor="ctr" anchorCtr="1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" name="PlaceHolder 1"/>
          <p:cNvSpPr>
            <a:spLocks noGrp="1"/>
          </p:cNvSpPr>
          <p:nvPr>
            <p:ph type="hdr"/>
          </p:nvPr>
        </p:nvSpPr>
        <p:spPr>
          <a:xfrm>
            <a:off x="14400" y="20520"/>
            <a:ext cx="3044880" cy="455760"/>
          </a:xfrm>
          <a:prstGeom prst="rect">
            <a:avLst/>
          </a:prstGeom>
          <a:noFill/>
          <a:ln w="0">
            <a:noFill/>
          </a:ln>
        </p:spPr>
        <p:txBody>
          <a:bodyPr lIns="18720" rIns="18720" tIns="0" bIns="0" anchor="t">
            <a:noAutofit/>
          </a:bodyPr>
          <a:p>
            <a:pPr indent="0">
              <a:buNone/>
              <a:tabLst>
                <a:tab algn="l" pos="0"/>
                <a:tab algn="l" pos="900000"/>
                <a:tab algn="l" pos="1800360"/>
                <a:tab algn="l" pos="2700360"/>
                <a:tab algn="l" pos="3600360"/>
                <a:tab algn="l" pos="4500720"/>
                <a:tab algn="l" pos="5400720"/>
                <a:tab algn="l" pos="6300720"/>
                <a:tab algn="l" pos="7201080"/>
                <a:tab algn="l" pos="8101080"/>
                <a:tab algn="l" pos="9001080"/>
                <a:tab algn="l" pos="9901080"/>
                <a:tab algn="l" pos="1080144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&lt;header&gt;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dt" idx="1"/>
          </p:nvPr>
        </p:nvSpPr>
        <p:spPr>
          <a:xfrm>
            <a:off x="3976560" y="20520"/>
            <a:ext cx="3044880" cy="455760"/>
          </a:xfrm>
          <a:prstGeom prst="rect">
            <a:avLst/>
          </a:prstGeom>
          <a:noFill/>
          <a:ln w="0">
            <a:noFill/>
          </a:ln>
        </p:spPr>
        <p:txBody>
          <a:bodyPr lIns="18720" rIns="18720" tIns="0" bIns="0" anchor="t">
            <a:noAutofit/>
          </a:bodyPr>
          <a:lstStyle>
            <a:lvl1pPr indent="0" algn="r">
              <a:buNone/>
              <a:tabLst>
                <a:tab algn="l" pos="0"/>
                <a:tab algn="l" pos="900000"/>
                <a:tab algn="l" pos="1800360"/>
                <a:tab algn="l" pos="2700360"/>
                <a:tab algn="l" pos="3600360"/>
                <a:tab algn="l" pos="4500720"/>
                <a:tab algn="l" pos="5400720"/>
                <a:tab algn="l" pos="6300720"/>
                <a:tab algn="l" pos="7201080"/>
                <a:tab algn="l" pos="8101080"/>
                <a:tab algn="l" pos="9001080"/>
                <a:tab algn="l" pos="9901080"/>
                <a:tab algn="l" pos="10801440"/>
              </a:tabLst>
              <a:def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buNone/>
              <a:tabLst>
                <a:tab algn="l" pos="0"/>
                <a:tab algn="l" pos="900000"/>
                <a:tab algn="l" pos="1800360"/>
                <a:tab algn="l" pos="2700360"/>
                <a:tab algn="l" pos="3600360"/>
                <a:tab algn="l" pos="4500720"/>
                <a:tab algn="l" pos="5400720"/>
                <a:tab algn="l" pos="6300720"/>
                <a:tab algn="l" pos="7201080"/>
                <a:tab algn="l" pos="8101080"/>
                <a:tab algn="l" pos="9001080"/>
                <a:tab algn="l" pos="9901080"/>
                <a:tab algn="l" pos="1080144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&lt;date/time&gt;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sldImg"/>
          </p:nvPr>
        </p:nvSpPr>
        <p:spPr>
          <a:xfrm>
            <a:off x="1247760" y="708120"/>
            <a:ext cx="4572000" cy="3427200"/>
          </a:xfrm>
          <a:prstGeom prst="rect">
            <a:avLst/>
          </a:prstGeom>
          <a:noFill/>
          <a:ln w="12600">
            <a:solidFill>
              <a:srgbClr val="000000"/>
            </a:solidFill>
            <a:miter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9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Click to move the slide</a:t>
            </a:r>
            <a:endParaRPr b="1" lang="en-US" sz="30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922320" y="4363920"/>
            <a:ext cx="5191200" cy="41292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5360" bIns="4536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notes format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3" name="PlaceHolder 5"/>
          <p:cNvSpPr>
            <a:spLocks noGrp="1"/>
          </p:cNvSpPr>
          <p:nvPr>
            <p:ph type="ftr" idx="2"/>
          </p:nvPr>
        </p:nvSpPr>
        <p:spPr>
          <a:xfrm>
            <a:off x="14400" y="8718480"/>
            <a:ext cx="3044880" cy="455760"/>
          </a:xfrm>
          <a:prstGeom prst="rect">
            <a:avLst/>
          </a:prstGeom>
          <a:noFill/>
          <a:ln w="0">
            <a:noFill/>
          </a:ln>
        </p:spPr>
        <p:txBody>
          <a:bodyPr lIns="18720" rIns="18720" tIns="0" bIns="0" anchor="b">
            <a:noAutofit/>
          </a:bodyPr>
          <a:lstStyle>
            <a:lvl1pPr indent="0">
              <a:buNone/>
              <a:tabLst>
                <a:tab algn="l" pos="0"/>
                <a:tab algn="l" pos="900000"/>
                <a:tab algn="l" pos="1800360"/>
                <a:tab algn="l" pos="2700360"/>
                <a:tab algn="l" pos="3600360"/>
                <a:tab algn="l" pos="4500720"/>
                <a:tab algn="l" pos="5400720"/>
                <a:tab algn="l" pos="6300720"/>
                <a:tab algn="l" pos="7201080"/>
                <a:tab algn="l" pos="8101080"/>
                <a:tab algn="l" pos="9001080"/>
                <a:tab algn="l" pos="9901080"/>
                <a:tab algn="l" pos="10801440"/>
              </a:tabLst>
              <a:def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>
              <a:buNone/>
              <a:tabLst>
                <a:tab algn="l" pos="0"/>
                <a:tab algn="l" pos="900000"/>
                <a:tab algn="l" pos="1800360"/>
                <a:tab algn="l" pos="2700360"/>
                <a:tab algn="l" pos="3600360"/>
                <a:tab algn="l" pos="4500720"/>
                <a:tab algn="l" pos="5400720"/>
                <a:tab algn="l" pos="6300720"/>
                <a:tab algn="l" pos="7201080"/>
                <a:tab algn="l" pos="8101080"/>
                <a:tab algn="l" pos="9001080"/>
                <a:tab algn="l" pos="9901080"/>
                <a:tab algn="l" pos="1080144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&lt;footer&gt;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4" name="PlaceHolder 6"/>
          <p:cNvSpPr>
            <a:spLocks noGrp="1"/>
          </p:cNvSpPr>
          <p:nvPr>
            <p:ph type="sldNum" idx="3"/>
          </p:nvPr>
        </p:nvSpPr>
        <p:spPr>
          <a:xfrm>
            <a:off x="3976560" y="8718480"/>
            <a:ext cx="3044880" cy="455760"/>
          </a:xfrm>
          <a:prstGeom prst="rect">
            <a:avLst/>
          </a:prstGeom>
          <a:noFill/>
          <a:ln w="0">
            <a:noFill/>
          </a:ln>
        </p:spPr>
        <p:txBody>
          <a:bodyPr lIns="18720" rIns="18720" tIns="0" bIns="0" anchor="b">
            <a:noAutofit/>
          </a:bodyPr>
          <a:lstStyle>
            <a:lvl1pPr indent="0" algn="r">
              <a:buNone/>
              <a:tabLst>
                <a:tab algn="l" pos="0"/>
                <a:tab algn="l" pos="900000"/>
                <a:tab algn="l" pos="1800360"/>
                <a:tab algn="l" pos="2700360"/>
                <a:tab algn="l" pos="3600360"/>
                <a:tab algn="l" pos="4500720"/>
                <a:tab algn="l" pos="5400720"/>
                <a:tab algn="l" pos="6300720"/>
                <a:tab algn="l" pos="7201080"/>
                <a:tab algn="l" pos="8101080"/>
                <a:tab algn="l" pos="9001080"/>
                <a:tab algn="l" pos="9901080"/>
                <a:tab algn="l" pos="10801440"/>
              </a:tabLst>
              <a:def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buNone/>
              <a:tabLst>
                <a:tab algn="l" pos="0"/>
                <a:tab algn="l" pos="900000"/>
                <a:tab algn="l" pos="1800360"/>
                <a:tab algn="l" pos="2700360"/>
                <a:tab algn="l" pos="3600360"/>
                <a:tab algn="l" pos="4500720"/>
                <a:tab algn="l" pos="5400720"/>
                <a:tab algn="l" pos="6300720"/>
                <a:tab algn="l" pos="7201080"/>
                <a:tab algn="l" pos="8101080"/>
                <a:tab algn="l" pos="9001080"/>
                <a:tab algn="l" pos="9901080"/>
                <a:tab algn="l" pos="10801440"/>
              </a:tabLst>
            </a:pPr>
            <a:fld id="{63B4EF99-7305-48DC-A4DF-0959C88BA9E3}" type="slidenum"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</p:notesMaster>
</file>

<file path=ppt/notesSlides/_rels/notesSlide1.xml.rels><?xml version="1.0" encoding="UTF-8"?>
<Relationships xmlns="http://schemas.openxmlformats.org/package/2006/relationships"><Relationship Id="rId1" Type="http://schemas.openxmlformats.org/officeDocument/2006/relationships/slide" Target="../slides/slide1.xml"/><Relationship Id="rId2" Type="http://schemas.openxmlformats.org/officeDocument/2006/relationships/notesMaster" Target="../notesMasters/notesMaster1.xml"/>
</Relationships>
</file>

<file path=ppt/notesSlides/_rels/notesSlide3.xml.rels><?xml version="1.0" encoding="UTF-8"?>
<Relationships xmlns="http://schemas.openxmlformats.org/package/2006/relationships"><Relationship Id="rId1" Type="http://schemas.openxmlformats.org/officeDocument/2006/relationships/slide" Target="../slides/slide3.xml"/><Relationship Id="rId2" Type="http://schemas.openxmlformats.org/officeDocument/2006/relationships/notesMaster" Target="../notesMasters/notesMaster1.xml"/>
</Relationships>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"/>
          <p:cNvSpPr txBox="1"/>
          <p:nvPr/>
        </p:nvSpPr>
        <p:spPr>
          <a:xfrm>
            <a:off x="3976560" y="8718480"/>
            <a:ext cx="3044880" cy="455760"/>
          </a:xfrm>
          <a:prstGeom prst="rect">
            <a:avLst/>
          </a:prstGeom>
          <a:noFill/>
          <a:ln w="0">
            <a:noFill/>
          </a:ln>
        </p:spPr>
        <p:txBody>
          <a:bodyPr lIns="18720" rIns="18720" tIns="0" bIns="0" anchor="b">
            <a:noAutofit/>
          </a:bodyPr>
          <a:p>
            <a:pPr algn="r">
              <a:tabLst>
                <a:tab algn="l" pos="0"/>
                <a:tab algn="l" pos="900000"/>
                <a:tab algn="l" pos="1800360"/>
                <a:tab algn="l" pos="2700360"/>
                <a:tab algn="l" pos="3600360"/>
                <a:tab algn="l" pos="4500720"/>
                <a:tab algn="l" pos="5400720"/>
                <a:tab algn="l" pos="6300720"/>
                <a:tab algn="l" pos="7201080"/>
                <a:tab algn="l" pos="8101080"/>
                <a:tab algn="l" pos="9001080"/>
                <a:tab algn="l" pos="9901080"/>
                <a:tab algn="l" pos="10801440"/>
              </a:tabLst>
            </a:pPr>
            <a:fld id="{D27609C6-6FAC-49B0-AFC8-EC214642AB50}" type="slidenum"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8" name=""/>
          <p:cNvSpPr txBox="1"/>
          <p:nvPr/>
        </p:nvSpPr>
        <p:spPr>
          <a:xfrm>
            <a:off x="14400" y="8718480"/>
            <a:ext cx="3044880" cy="455760"/>
          </a:xfrm>
          <a:prstGeom prst="rect">
            <a:avLst/>
          </a:prstGeom>
          <a:noFill/>
          <a:ln w="0">
            <a:noFill/>
          </a:ln>
        </p:spPr>
        <p:txBody>
          <a:bodyPr lIns="18720" rIns="18720" tIns="0" bIns="0" anchor="b">
            <a:noAutofit/>
          </a:bodyPr>
          <a:p>
            <a:pPr>
              <a:tabLst>
                <a:tab algn="l" pos="0"/>
                <a:tab algn="l" pos="900000"/>
                <a:tab algn="l" pos="1800360"/>
                <a:tab algn="l" pos="2700360"/>
                <a:tab algn="l" pos="3600360"/>
                <a:tab algn="l" pos="4500720"/>
                <a:tab algn="l" pos="5400720"/>
                <a:tab algn="l" pos="6300720"/>
                <a:tab algn="l" pos="7201080"/>
                <a:tab algn="l" pos="8101080"/>
                <a:tab algn="l" pos="9001080"/>
                <a:tab algn="l" pos="9901080"/>
                <a:tab algn="l" pos="1080144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&lt;footer&gt;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9" name=""/>
          <p:cNvSpPr txBox="1"/>
          <p:nvPr/>
        </p:nvSpPr>
        <p:spPr>
          <a:xfrm>
            <a:off x="14400" y="20520"/>
            <a:ext cx="3044880" cy="455760"/>
          </a:xfrm>
          <a:prstGeom prst="rect">
            <a:avLst/>
          </a:prstGeom>
          <a:noFill/>
          <a:ln w="0">
            <a:noFill/>
          </a:ln>
        </p:spPr>
        <p:txBody>
          <a:bodyPr lIns="18720" rIns="18720" tIns="0" bIns="0" anchor="t">
            <a:noAutofit/>
          </a:bodyPr>
          <a:p>
            <a:pPr>
              <a:tabLst>
                <a:tab algn="l" pos="0"/>
                <a:tab algn="l" pos="900000"/>
                <a:tab algn="l" pos="1800360"/>
                <a:tab algn="l" pos="2700360"/>
                <a:tab algn="l" pos="3600360"/>
                <a:tab algn="l" pos="4500720"/>
                <a:tab algn="l" pos="5400720"/>
                <a:tab algn="l" pos="6300720"/>
                <a:tab algn="l" pos="7201080"/>
                <a:tab algn="l" pos="8101080"/>
                <a:tab algn="l" pos="9001080"/>
                <a:tab algn="l" pos="9901080"/>
                <a:tab algn="l" pos="1080144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&lt;header&gt;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0" name=""/>
          <p:cNvSpPr txBox="1"/>
          <p:nvPr/>
        </p:nvSpPr>
        <p:spPr>
          <a:xfrm>
            <a:off x="3976560" y="20520"/>
            <a:ext cx="3044880" cy="455760"/>
          </a:xfrm>
          <a:prstGeom prst="rect">
            <a:avLst/>
          </a:prstGeom>
          <a:noFill/>
          <a:ln w="0">
            <a:noFill/>
          </a:ln>
        </p:spPr>
        <p:txBody>
          <a:bodyPr lIns="18720" rIns="18720" tIns="0" bIns="0" anchor="t">
            <a:noAutofit/>
          </a:bodyPr>
          <a:p>
            <a:pPr algn="r">
              <a:tabLst>
                <a:tab algn="l" pos="0"/>
                <a:tab algn="l" pos="900000"/>
                <a:tab algn="l" pos="1800360"/>
                <a:tab algn="l" pos="2700360"/>
                <a:tab algn="l" pos="3600360"/>
                <a:tab algn="l" pos="4500720"/>
                <a:tab algn="l" pos="5400720"/>
                <a:tab algn="l" pos="6300720"/>
                <a:tab algn="l" pos="7201080"/>
                <a:tab algn="l" pos="8101080"/>
                <a:tab algn="l" pos="9001080"/>
                <a:tab algn="l" pos="9901080"/>
                <a:tab algn="l" pos="1080144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&lt;date/time&gt;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1" name=""/>
          <p:cNvSpPr/>
          <p:nvPr/>
        </p:nvSpPr>
        <p:spPr>
          <a:xfrm>
            <a:off x="3989520" y="-3240"/>
            <a:ext cx="30463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2" name=""/>
          <p:cNvSpPr/>
          <p:nvPr/>
        </p:nvSpPr>
        <p:spPr>
          <a:xfrm>
            <a:off x="3989520" y="8737560"/>
            <a:ext cx="3046320" cy="459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9080" rIns="19080" tIns="0" bIns="0" anchor="b">
            <a:noAutofit/>
          </a:bodyPr>
          <a:p>
            <a:pPr algn="r">
              <a:tabLst>
                <a:tab algn="l" pos="0"/>
                <a:tab algn="l" pos="925560"/>
                <a:tab algn="l" pos="1851120"/>
                <a:tab algn="l" pos="2776680"/>
                <a:tab algn="l" pos="3701880"/>
                <a:tab algn="l" pos="4627440"/>
                <a:tab algn="l" pos="5553000"/>
                <a:tab algn="l" pos="6478560"/>
                <a:tab algn="l" pos="7404120"/>
                <a:tab algn="l" pos="8329680"/>
                <a:tab algn="l" pos="9255240"/>
                <a:tab algn="l" pos="101808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3" name=""/>
          <p:cNvSpPr/>
          <p:nvPr/>
        </p:nvSpPr>
        <p:spPr>
          <a:xfrm>
            <a:off x="-1440" y="8737560"/>
            <a:ext cx="3044520" cy="459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4" name=""/>
          <p:cNvSpPr/>
          <p:nvPr/>
        </p:nvSpPr>
        <p:spPr>
          <a:xfrm>
            <a:off x="-1440" y="-3240"/>
            <a:ext cx="30445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5" name=""/>
          <p:cNvSpPr/>
          <p:nvPr/>
        </p:nvSpPr>
        <p:spPr>
          <a:xfrm>
            <a:off x="3989520" y="-3240"/>
            <a:ext cx="3046320" cy="455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6" name=""/>
          <p:cNvSpPr/>
          <p:nvPr/>
        </p:nvSpPr>
        <p:spPr>
          <a:xfrm>
            <a:off x="-1440" y="8737560"/>
            <a:ext cx="3044520" cy="459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7" name=""/>
          <p:cNvSpPr/>
          <p:nvPr/>
        </p:nvSpPr>
        <p:spPr>
          <a:xfrm>
            <a:off x="-1440" y="-3240"/>
            <a:ext cx="3044520" cy="455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8" name="PlaceHolder 1"/>
          <p:cNvSpPr>
            <a:spLocks noGrp="1"/>
          </p:cNvSpPr>
          <p:nvPr>
            <p:ph type="sldImg"/>
          </p:nvPr>
        </p:nvSpPr>
        <p:spPr>
          <a:xfrm>
            <a:off x="1230480" y="692280"/>
            <a:ext cx="4584600" cy="3436920"/>
          </a:xfrm>
          <a:prstGeom prst="rect">
            <a:avLst/>
          </a:prstGeom>
          <a:ln w="0">
            <a:noFill/>
          </a:ln>
        </p:spPr>
      </p:sp>
      <p:sp>
        <p:nvSpPr>
          <p:cNvPr id="179" name="PlaceHolder 2"/>
          <p:cNvSpPr>
            <a:spLocks noGrp="1"/>
          </p:cNvSpPr>
          <p:nvPr>
            <p:ph type="body"/>
          </p:nvPr>
        </p:nvSpPr>
        <p:spPr>
          <a:xfrm>
            <a:off x="931680" y="4358880"/>
            <a:ext cx="5167080" cy="4143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"/>
          <p:cNvSpPr txBox="1"/>
          <p:nvPr/>
        </p:nvSpPr>
        <p:spPr>
          <a:xfrm>
            <a:off x="3976560" y="8718480"/>
            <a:ext cx="3044880" cy="455760"/>
          </a:xfrm>
          <a:prstGeom prst="rect">
            <a:avLst/>
          </a:prstGeom>
          <a:noFill/>
          <a:ln w="0">
            <a:noFill/>
          </a:ln>
        </p:spPr>
        <p:txBody>
          <a:bodyPr lIns="18720" rIns="18720" tIns="0" bIns="0" anchor="b">
            <a:noAutofit/>
          </a:bodyPr>
          <a:p>
            <a:pPr algn="r">
              <a:tabLst>
                <a:tab algn="l" pos="0"/>
                <a:tab algn="l" pos="900000"/>
                <a:tab algn="l" pos="1800360"/>
                <a:tab algn="l" pos="2700360"/>
                <a:tab algn="l" pos="3600360"/>
                <a:tab algn="l" pos="4500720"/>
                <a:tab algn="l" pos="5400720"/>
                <a:tab algn="l" pos="6300720"/>
                <a:tab algn="l" pos="7201080"/>
                <a:tab algn="l" pos="8101080"/>
                <a:tab algn="l" pos="9001080"/>
                <a:tab algn="l" pos="9901080"/>
                <a:tab algn="l" pos="10801440"/>
              </a:tabLst>
            </a:pPr>
            <a:fld id="{237B3435-B029-40E1-ACDF-DA48418FF7EE}" type="slidenum"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1" name=""/>
          <p:cNvSpPr txBox="1"/>
          <p:nvPr/>
        </p:nvSpPr>
        <p:spPr>
          <a:xfrm>
            <a:off x="14400" y="8718480"/>
            <a:ext cx="3044880" cy="455760"/>
          </a:xfrm>
          <a:prstGeom prst="rect">
            <a:avLst/>
          </a:prstGeom>
          <a:noFill/>
          <a:ln w="0">
            <a:noFill/>
          </a:ln>
        </p:spPr>
        <p:txBody>
          <a:bodyPr lIns="18720" rIns="18720" tIns="0" bIns="0" anchor="b">
            <a:noAutofit/>
          </a:bodyPr>
          <a:p>
            <a:pPr>
              <a:tabLst>
                <a:tab algn="l" pos="0"/>
                <a:tab algn="l" pos="900000"/>
                <a:tab algn="l" pos="1800360"/>
                <a:tab algn="l" pos="2700360"/>
                <a:tab algn="l" pos="3600360"/>
                <a:tab algn="l" pos="4500720"/>
                <a:tab algn="l" pos="5400720"/>
                <a:tab algn="l" pos="6300720"/>
                <a:tab algn="l" pos="7201080"/>
                <a:tab algn="l" pos="8101080"/>
                <a:tab algn="l" pos="9001080"/>
                <a:tab algn="l" pos="9901080"/>
                <a:tab algn="l" pos="1080144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&lt;footer&gt;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2" name=""/>
          <p:cNvSpPr txBox="1"/>
          <p:nvPr/>
        </p:nvSpPr>
        <p:spPr>
          <a:xfrm>
            <a:off x="14400" y="20520"/>
            <a:ext cx="3044880" cy="455760"/>
          </a:xfrm>
          <a:prstGeom prst="rect">
            <a:avLst/>
          </a:prstGeom>
          <a:noFill/>
          <a:ln w="0">
            <a:noFill/>
          </a:ln>
        </p:spPr>
        <p:txBody>
          <a:bodyPr lIns="18720" rIns="18720" tIns="0" bIns="0" anchor="t">
            <a:noAutofit/>
          </a:bodyPr>
          <a:p>
            <a:pPr>
              <a:tabLst>
                <a:tab algn="l" pos="0"/>
                <a:tab algn="l" pos="900000"/>
                <a:tab algn="l" pos="1800360"/>
                <a:tab algn="l" pos="2700360"/>
                <a:tab algn="l" pos="3600360"/>
                <a:tab algn="l" pos="4500720"/>
                <a:tab algn="l" pos="5400720"/>
                <a:tab algn="l" pos="6300720"/>
                <a:tab algn="l" pos="7201080"/>
                <a:tab algn="l" pos="8101080"/>
                <a:tab algn="l" pos="9001080"/>
                <a:tab algn="l" pos="9901080"/>
                <a:tab algn="l" pos="1080144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&lt;header&gt;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3" name=""/>
          <p:cNvSpPr txBox="1"/>
          <p:nvPr/>
        </p:nvSpPr>
        <p:spPr>
          <a:xfrm>
            <a:off x="3976560" y="20520"/>
            <a:ext cx="3044880" cy="455760"/>
          </a:xfrm>
          <a:prstGeom prst="rect">
            <a:avLst/>
          </a:prstGeom>
          <a:noFill/>
          <a:ln w="0">
            <a:noFill/>
          </a:ln>
        </p:spPr>
        <p:txBody>
          <a:bodyPr lIns="18720" rIns="18720" tIns="0" bIns="0" anchor="t">
            <a:noAutofit/>
          </a:bodyPr>
          <a:p>
            <a:pPr algn="r">
              <a:tabLst>
                <a:tab algn="l" pos="0"/>
                <a:tab algn="l" pos="900000"/>
                <a:tab algn="l" pos="1800360"/>
                <a:tab algn="l" pos="2700360"/>
                <a:tab algn="l" pos="3600360"/>
                <a:tab algn="l" pos="4500720"/>
                <a:tab algn="l" pos="5400720"/>
                <a:tab algn="l" pos="6300720"/>
                <a:tab algn="l" pos="7201080"/>
                <a:tab algn="l" pos="8101080"/>
                <a:tab algn="l" pos="9001080"/>
                <a:tab algn="l" pos="9901080"/>
                <a:tab algn="l" pos="1080144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&lt;date/time&gt;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4" name="PlaceHolder 1"/>
          <p:cNvSpPr>
            <a:spLocks noGrp="1"/>
          </p:cNvSpPr>
          <p:nvPr>
            <p:ph type="sldImg"/>
          </p:nvPr>
        </p:nvSpPr>
        <p:spPr>
          <a:xfrm>
            <a:off x="1254240" y="687240"/>
            <a:ext cx="4603680" cy="3451320"/>
          </a:xfrm>
          <a:prstGeom prst="rect">
            <a:avLst/>
          </a:prstGeom>
          <a:ln w="0">
            <a:noFill/>
          </a:ln>
        </p:spPr>
      </p:sp>
      <p:sp>
        <p:nvSpPr>
          <p:cNvPr id="185" name="PlaceHolder 2"/>
          <p:cNvSpPr>
            <a:spLocks noGrp="1"/>
          </p:cNvSpPr>
          <p:nvPr>
            <p:ph type="body"/>
          </p:nvPr>
        </p:nvSpPr>
        <p:spPr>
          <a:xfrm>
            <a:off x="941400" y="4368960"/>
            <a:ext cx="5153040" cy="413856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txBody>
          <a:bodyPr lIns="4680" rIns="4680" tIns="4680" bIns="468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0" y="85680"/>
            <a:ext cx="9144000" cy="658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spAutoFit/>
          </a:bodyPr>
          <a:p>
            <a:pPr indent="0" algn="ctr">
              <a:lnSpc>
                <a:spcPct val="9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30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0" y="85680"/>
            <a:ext cx="9144000" cy="658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spAutoFit/>
          </a:bodyPr>
          <a:p>
            <a:pPr indent="0" algn="ctr">
              <a:lnSpc>
                <a:spcPct val="9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30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17" name="PlaceHolder 2"/>
          <p:cNvSpPr>
            <a:spLocks noGrp="1"/>
          </p:cNvSpPr>
          <p:nvPr>
            <p:ph/>
          </p:nvPr>
        </p:nvSpPr>
        <p:spPr>
          <a:xfrm>
            <a:off x="782640" y="1186920"/>
            <a:ext cx="7848720" cy="50706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indent="0">
              <a:lnSpc>
                <a:spcPct val="95000"/>
              </a:lnSpc>
              <a:spcBef>
                <a:spcPts val="825"/>
              </a:spcBef>
              <a:spcAft>
                <a:spcPts val="1100"/>
              </a:spcAft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0" y="85680"/>
            <a:ext cx="9144000" cy="658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9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Click to edit the title text format</a:t>
            </a:r>
            <a:endParaRPr b="1" lang="en-US" sz="30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782640" y="1186920"/>
            <a:ext cx="7848720" cy="50706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289080" indent="-289080">
              <a:lnSpc>
                <a:spcPct val="95000"/>
              </a:lnSpc>
              <a:spcBef>
                <a:spcPts val="825"/>
              </a:spcBef>
              <a:spcAft>
                <a:spcPts val="1100"/>
              </a:spcAft>
              <a:buClr>
                <a:srgbClr val="00cc00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1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6280" indent="-289080">
              <a:lnSpc>
                <a:spcPct val="95000"/>
              </a:lnSpc>
              <a:spcBef>
                <a:spcPts val="825"/>
              </a:spcBef>
              <a:spcAft>
                <a:spcPts val="1100"/>
              </a:spcAft>
              <a:buClr>
                <a:srgbClr val="00cc00"/>
              </a:buClr>
              <a:buSzPct val="130000"/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1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06360" indent="-291960">
              <a:lnSpc>
                <a:spcPct val="95000"/>
              </a:lnSpc>
              <a:spcBef>
                <a:spcPts val="825"/>
              </a:spcBef>
              <a:spcAft>
                <a:spcPts val="1100"/>
              </a:spcAft>
              <a:buClr>
                <a:srgbClr val="00cc00"/>
              </a:buClr>
              <a:buSzPct val="13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1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603440" indent="-231840">
              <a:lnSpc>
                <a:spcPct val="95000"/>
              </a:lnSpc>
              <a:spcBef>
                <a:spcPts val="825"/>
              </a:spcBef>
              <a:spcAft>
                <a:spcPts val="1100"/>
              </a:spcAft>
              <a:buClr>
                <a:srgbClr val="00cc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1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001960" indent="-173160">
              <a:lnSpc>
                <a:spcPct val="95000"/>
              </a:lnSpc>
              <a:spcBef>
                <a:spcPts val="825"/>
              </a:spcBef>
              <a:spcAft>
                <a:spcPts val="1100"/>
              </a:spcAft>
              <a:buClr>
                <a:srgbClr val="00cc00"/>
              </a:buClr>
              <a:buSzPct val="13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1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001960" indent="-173160">
              <a:lnSpc>
                <a:spcPct val="95000"/>
              </a:lnSpc>
              <a:spcBef>
                <a:spcPts val="825"/>
              </a:spcBef>
              <a:spcAft>
                <a:spcPts val="1100"/>
              </a:spcAft>
              <a:buClr>
                <a:srgbClr val="000000"/>
              </a:buClr>
              <a:buSzPct val="13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1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2001960" indent="-173160">
              <a:lnSpc>
                <a:spcPct val="95000"/>
              </a:lnSpc>
              <a:spcBef>
                <a:spcPts val="825"/>
              </a:spcBef>
              <a:spcAft>
                <a:spcPts val="1100"/>
              </a:spcAft>
              <a:buClr>
                <a:srgbClr val="000000"/>
              </a:buClr>
              <a:buSzPct val="13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1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grpSp>
        <p:nvGrpSpPr>
          <p:cNvPr id="2" name=""/>
          <p:cNvGrpSpPr/>
          <p:nvPr/>
        </p:nvGrpSpPr>
        <p:grpSpPr>
          <a:xfrm>
            <a:off x="8539200" y="6305400"/>
            <a:ext cx="511200" cy="511200"/>
            <a:chOff x="8539200" y="6305400"/>
            <a:chExt cx="511200" cy="511200"/>
          </a:xfrm>
        </p:grpSpPr>
        <p:grpSp>
          <p:nvGrpSpPr>
            <p:cNvPr id="3" name=""/>
            <p:cNvGrpSpPr/>
            <p:nvPr/>
          </p:nvGrpSpPr>
          <p:grpSpPr>
            <a:xfrm>
              <a:off x="8539200" y="6494400"/>
              <a:ext cx="511200" cy="322200"/>
              <a:chOff x="8539200" y="6494400"/>
              <a:chExt cx="511200" cy="322200"/>
            </a:xfrm>
          </p:grpSpPr>
          <p:sp>
            <p:nvSpPr>
              <p:cNvPr id="4" name=""/>
              <p:cNvSpPr/>
              <p:nvPr/>
            </p:nvSpPr>
            <p:spPr>
              <a:xfrm>
                <a:off x="8539200" y="6495840"/>
                <a:ext cx="102240" cy="101880"/>
              </a:xfrm>
              <a:custGeom>
                <a:avLst/>
                <a:gdLst/>
                <a:ahLst/>
                <a:rect l="l" t="t" r="r" b="b"/>
                <a:pathLst>
                  <a:path w="352" h="351">
                    <a:moveTo>
                      <a:pt x="0" y="225"/>
                    </a:moveTo>
                    <a:lnTo>
                      <a:pt x="226" y="0"/>
                    </a:lnTo>
                    <a:lnTo>
                      <a:pt x="351" y="125"/>
                    </a:lnTo>
                    <a:lnTo>
                      <a:pt x="308" y="167"/>
                    </a:lnTo>
                    <a:lnTo>
                      <a:pt x="230" y="90"/>
                    </a:lnTo>
                    <a:lnTo>
                      <a:pt x="189" y="131"/>
                    </a:lnTo>
                    <a:lnTo>
                      <a:pt x="265" y="208"/>
                    </a:lnTo>
                    <a:lnTo>
                      <a:pt x="222" y="249"/>
                    </a:lnTo>
                    <a:lnTo>
                      <a:pt x="146" y="174"/>
                    </a:lnTo>
                    <a:lnTo>
                      <a:pt x="90" y="229"/>
                    </a:lnTo>
                    <a:lnTo>
                      <a:pt x="168" y="307"/>
                    </a:lnTo>
                    <a:lnTo>
                      <a:pt x="126" y="350"/>
                    </a:lnTo>
                    <a:lnTo>
                      <a:pt x="0" y="225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5" name=""/>
              <p:cNvSpPr/>
              <p:nvPr/>
            </p:nvSpPr>
            <p:spPr>
              <a:xfrm>
                <a:off x="8588880" y="6545520"/>
                <a:ext cx="108720" cy="108720"/>
              </a:xfrm>
              <a:custGeom>
                <a:avLst/>
                <a:gdLst/>
                <a:ahLst/>
                <a:rect l="l" t="t" r="r" b="b"/>
                <a:pathLst>
                  <a:path w="374" h="374">
                    <a:moveTo>
                      <a:pt x="226" y="0"/>
                    </a:moveTo>
                    <a:lnTo>
                      <a:pt x="282" y="56"/>
                    </a:lnTo>
                    <a:lnTo>
                      <a:pt x="200" y="225"/>
                    </a:lnTo>
                    <a:lnTo>
                      <a:pt x="201" y="226"/>
                    </a:lnTo>
                    <a:lnTo>
                      <a:pt x="327" y="100"/>
                    </a:lnTo>
                    <a:lnTo>
                      <a:pt x="373" y="146"/>
                    </a:lnTo>
                    <a:lnTo>
                      <a:pt x="148" y="373"/>
                    </a:lnTo>
                    <a:lnTo>
                      <a:pt x="94" y="319"/>
                    </a:lnTo>
                    <a:lnTo>
                      <a:pt x="174" y="146"/>
                    </a:lnTo>
                    <a:lnTo>
                      <a:pt x="48" y="272"/>
                    </a:lnTo>
                    <a:lnTo>
                      <a:pt x="0" y="225"/>
                    </a:lnTo>
                    <a:lnTo>
                      <a:pt x="226" y="0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6" name=""/>
              <p:cNvSpPr/>
              <p:nvPr/>
            </p:nvSpPr>
            <p:spPr>
              <a:xfrm>
                <a:off x="8752320" y="6708600"/>
                <a:ext cx="108360" cy="108000"/>
              </a:xfrm>
              <a:custGeom>
                <a:avLst/>
                <a:gdLst/>
                <a:ahLst/>
                <a:rect l="l" t="t" r="r" b="b"/>
                <a:pathLst>
                  <a:path w="373" h="371">
                    <a:moveTo>
                      <a:pt x="225" y="0"/>
                    </a:moveTo>
                    <a:lnTo>
                      <a:pt x="281" y="56"/>
                    </a:lnTo>
                    <a:lnTo>
                      <a:pt x="200" y="226"/>
                    </a:lnTo>
                    <a:lnTo>
                      <a:pt x="325" y="100"/>
                    </a:lnTo>
                    <a:lnTo>
                      <a:pt x="372" y="147"/>
                    </a:lnTo>
                    <a:lnTo>
                      <a:pt x="147" y="370"/>
                    </a:lnTo>
                    <a:lnTo>
                      <a:pt x="94" y="320"/>
                    </a:lnTo>
                    <a:lnTo>
                      <a:pt x="174" y="146"/>
                    </a:lnTo>
                    <a:lnTo>
                      <a:pt x="47" y="273"/>
                    </a:lnTo>
                    <a:lnTo>
                      <a:pt x="0" y="225"/>
                    </a:lnTo>
                    <a:lnTo>
                      <a:pt x="225" y="0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7" name=""/>
              <p:cNvSpPr/>
              <p:nvPr/>
            </p:nvSpPr>
            <p:spPr>
              <a:xfrm>
                <a:off x="8710200" y="6665040"/>
                <a:ext cx="4680" cy="16560"/>
              </a:xfrm>
              <a:custGeom>
                <a:avLst/>
                <a:gdLst/>
                <a:ahLst/>
                <a:rect l="l" t="t" r="r" b="b"/>
                <a:pathLst>
                  <a:path w="17" h="57">
                    <a:moveTo>
                      <a:pt x="0" y="0"/>
                    </a:moveTo>
                    <a:lnTo>
                      <a:pt x="0" y="56"/>
                    </a:lnTo>
                    <a:lnTo>
                      <a:pt x="2" y="53"/>
                    </a:lnTo>
                    <a:lnTo>
                      <a:pt x="16" y="33"/>
                    </a:lnTo>
                    <a:lnTo>
                      <a:pt x="13" y="14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0240" bIns="-30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8" name=""/>
              <p:cNvSpPr/>
              <p:nvPr/>
            </p:nvSpPr>
            <p:spPr>
              <a:xfrm>
                <a:off x="8710200" y="6602400"/>
                <a:ext cx="33120" cy="64800"/>
              </a:xfrm>
              <a:custGeom>
                <a:avLst/>
                <a:gdLst/>
                <a:ahLst/>
                <a:rect l="l" t="t" r="r" b="b"/>
                <a:pathLst>
                  <a:path w="114" h="223">
                    <a:moveTo>
                      <a:pt x="0" y="164"/>
                    </a:moveTo>
                    <a:lnTo>
                      <a:pt x="0" y="211"/>
                    </a:lnTo>
                    <a:lnTo>
                      <a:pt x="10" y="216"/>
                    </a:lnTo>
                    <a:lnTo>
                      <a:pt x="22" y="221"/>
                    </a:lnTo>
                    <a:lnTo>
                      <a:pt x="33" y="222"/>
                    </a:lnTo>
                    <a:lnTo>
                      <a:pt x="44" y="221"/>
                    </a:lnTo>
                    <a:lnTo>
                      <a:pt x="66" y="211"/>
                    </a:lnTo>
                    <a:lnTo>
                      <a:pt x="88" y="192"/>
                    </a:lnTo>
                    <a:lnTo>
                      <a:pt x="103" y="174"/>
                    </a:lnTo>
                    <a:lnTo>
                      <a:pt x="111" y="155"/>
                    </a:lnTo>
                    <a:lnTo>
                      <a:pt x="113" y="138"/>
                    </a:lnTo>
                    <a:lnTo>
                      <a:pt x="109" y="121"/>
                    </a:lnTo>
                    <a:lnTo>
                      <a:pt x="101" y="103"/>
                    </a:lnTo>
                    <a:lnTo>
                      <a:pt x="88" y="85"/>
                    </a:lnTo>
                    <a:lnTo>
                      <a:pt x="53" y="48"/>
                    </a:lnTo>
                    <a:lnTo>
                      <a:pt x="6" y="0"/>
                    </a:lnTo>
                    <a:lnTo>
                      <a:pt x="0" y="6"/>
                    </a:lnTo>
                    <a:lnTo>
                      <a:pt x="0" y="100"/>
                    </a:lnTo>
                    <a:lnTo>
                      <a:pt x="19" y="82"/>
                    </a:lnTo>
                    <a:lnTo>
                      <a:pt x="34" y="100"/>
                    </a:lnTo>
                    <a:lnTo>
                      <a:pt x="41" y="117"/>
                    </a:lnTo>
                    <a:lnTo>
                      <a:pt x="40" y="134"/>
                    </a:lnTo>
                    <a:lnTo>
                      <a:pt x="28" y="151"/>
                    </a:lnTo>
                    <a:lnTo>
                      <a:pt x="12" y="163"/>
                    </a:lnTo>
                    <a:lnTo>
                      <a:pt x="0" y="164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8000" bIns="180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9" name=""/>
              <p:cNvSpPr/>
              <p:nvPr/>
            </p:nvSpPr>
            <p:spPr>
              <a:xfrm>
                <a:off x="8646120" y="6604200"/>
                <a:ext cx="64080" cy="105480"/>
              </a:xfrm>
              <a:custGeom>
                <a:avLst/>
                <a:gdLst/>
                <a:ahLst/>
                <a:rect l="l" t="t" r="r" b="b"/>
                <a:pathLst>
                  <a:path w="221" h="363">
                    <a:moveTo>
                      <a:pt x="220" y="94"/>
                    </a:moveTo>
                    <a:lnTo>
                      <a:pt x="220" y="0"/>
                    </a:lnTo>
                    <a:lnTo>
                      <a:pt x="0" y="220"/>
                    </a:lnTo>
                    <a:lnTo>
                      <a:pt x="47" y="267"/>
                    </a:lnTo>
                    <a:lnTo>
                      <a:pt x="144" y="170"/>
                    </a:lnTo>
                    <a:lnTo>
                      <a:pt x="153" y="179"/>
                    </a:lnTo>
                    <a:lnTo>
                      <a:pt x="161" y="189"/>
                    </a:lnTo>
                    <a:lnTo>
                      <a:pt x="167" y="204"/>
                    </a:lnTo>
                    <a:lnTo>
                      <a:pt x="167" y="221"/>
                    </a:lnTo>
                    <a:lnTo>
                      <a:pt x="159" y="234"/>
                    </a:lnTo>
                    <a:lnTo>
                      <a:pt x="120" y="274"/>
                    </a:lnTo>
                    <a:lnTo>
                      <a:pt x="105" y="292"/>
                    </a:lnTo>
                    <a:lnTo>
                      <a:pt x="99" y="302"/>
                    </a:lnTo>
                    <a:lnTo>
                      <a:pt x="95" y="315"/>
                    </a:lnTo>
                    <a:lnTo>
                      <a:pt x="142" y="362"/>
                    </a:lnTo>
                    <a:lnTo>
                      <a:pt x="146" y="350"/>
                    </a:lnTo>
                    <a:lnTo>
                      <a:pt x="152" y="339"/>
                    </a:lnTo>
                    <a:lnTo>
                      <a:pt x="167" y="321"/>
                    </a:lnTo>
                    <a:lnTo>
                      <a:pt x="201" y="286"/>
                    </a:lnTo>
                    <a:lnTo>
                      <a:pt x="220" y="265"/>
                    </a:lnTo>
                    <a:lnTo>
                      <a:pt x="220" y="209"/>
                    </a:lnTo>
                    <a:lnTo>
                      <a:pt x="216" y="204"/>
                    </a:lnTo>
                    <a:lnTo>
                      <a:pt x="217" y="203"/>
                    </a:lnTo>
                    <a:lnTo>
                      <a:pt x="220" y="205"/>
                    </a:lnTo>
                    <a:lnTo>
                      <a:pt x="220" y="158"/>
                    </a:lnTo>
                    <a:lnTo>
                      <a:pt x="215" y="158"/>
                    </a:lnTo>
                    <a:lnTo>
                      <a:pt x="196" y="151"/>
                    </a:lnTo>
                    <a:lnTo>
                      <a:pt x="178" y="136"/>
                    </a:lnTo>
                    <a:lnTo>
                      <a:pt x="220" y="94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0" name=""/>
              <p:cNvSpPr/>
              <p:nvPr/>
            </p:nvSpPr>
            <p:spPr>
              <a:xfrm>
                <a:off x="8751960" y="6665040"/>
                <a:ext cx="43560" cy="81720"/>
              </a:xfrm>
              <a:custGeom>
                <a:avLst/>
                <a:gdLst/>
                <a:ahLst/>
                <a:rect l="l" t="t" r="r" b="b"/>
                <a:pathLst>
                  <a:path w="150" h="281">
                    <a:moveTo>
                      <a:pt x="0" y="189"/>
                    </a:moveTo>
                    <a:lnTo>
                      <a:pt x="0" y="280"/>
                    </a:lnTo>
                    <a:lnTo>
                      <a:pt x="20" y="263"/>
                    </a:lnTo>
                    <a:lnTo>
                      <a:pt x="115" y="168"/>
                    </a:lnTo>
                    <a:lnTo>
                      <a:pt x="133" y="147"/>
                    </a:lnTo>
                    <a:lnTo>
                      <a:pt x="143" y="128"/>
                    </a:lnTo>
                    <a:lnTo>
                      <a:pt x="148" y="109"/>
                    </a:lnTo>
                    <a:lnTo>
                      <a:pt x="149" y="91"/>
                    </a:lnTo>
                    <a:lnTo>
                      <a:pt x="145" y="75"/>
                    </a:lnTo>
                    <a:lnTo>
                      <a:pt x="138" y="58"/>
                    </a:lnTo>
                    <a:lnTo>
                      <a:pt x="117" y="31"/>
                    </a:lnTo>
                    <a:lnTo>
                      <a:pt x="89" y="10"/>
                    </a:lnTo>
                    <a:lnTo>
                      <a:pt x="73" y="4"/>
                    </a:lnTo>
                    <a:lnTo>
                      <a:pt x="56" y="0"/>
                    </a:lnTo>
                    <a:lnTo>
                      <a:pt x="39" y="0"/>
                    </a:lnTo>
                    <a:lnTo>
                      <a:pt x="20" y="5"/>
                    </a:lnTo>
                    <a:lnTo>
                      <a:pt x="1" y="15"/>
                    </a:lnTo>
                    <a:lnTo>
                      <a:pt x="0" y="16"/>
                    </a:lnTo>
                    <a:lnTo>
                      <a:pt x="0" y="108"/>
                    </a:lnTo>
                    <a:lnTo>
                      <a:pt x="40" y="67"/>
                    </a:lnTo>
                    <a:lnTo>
                      <a:pt x="49" y="61"/>
                    </a:lnTo>
                    <a:lnTo>
                      <a:pt x="58" y="61"/>
                    </a:lnTo>
                    <a:lnTo>
                      <a:pt x="70" y="63"/>
                    </a:lnTo>
                    <a:lnTo>
                      <a:pt x="79" y="69"/>
                    </a:lnTo>
                    <a:lnTo>
                      <a:pt x="86" y="78"/>
                    </a:lnTo>
                    <a:lnTo>
                      <a:pt x="88" y="89"/>
                    </a:lnTo>
                    <a:lnTo>
                      <a:pt x="87" y="99"/>
                    </a:lnTo>
                    <a:lnTo>
                      <a:pt x="81" y="107"/>
                    </a:lnTo>
                    <a:lnTo>
                      <a:pt x="0" y="189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4920" bIns="349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1" name=""/>
              <p:cNvSpPr/>
              <p:nvPr/>
            </p:nvSpPr>
            <p:spPr>
              <a:xfrm>
                <a:off x="8708760" y="6669720"/>
                <a:ext cx="43200" cy="82080"/>
              </a:xfrm>
              <a:custGeom>
                <a:avLst/>
                <a:gdLst/>
                <a:ahLst/>
                <a:rect l="l" t="t" r="r" b="b"/>
                <a:pathLst>
                  <a:path w="149" h="282">
                    <a:moveTo>
                      <a:pt x="148" y="92"/>
                    </a:moveTo>
                    <a:lnTo>
                      <a:pt x="148" y="0"/>
                    </a:lnTo>
                    <a:lnTo>
                      <a:pt x="128" y="17"/>
                    </a:lnTo>
                    <a:lnTo>
                      <a:pt x="32" y="113"/>
                    </a:lnTo>
                    <a:lnTo>
                      <a:pt x="16" y="132"/>
                    </a:lnTo>
                    <a:lnTo>
                      <a:pt x="6" y="152"/>
                    </a:lnTo>
                    <a:lnTo>
                      <a:pt x="0" y="170"/>
                    </a:lnTo>
                    <a:lnTo>
                      <a:pt x="0" y="189"/>
                    </a:lnTo>
                    <a:lnTo>
                      <a:pt x="3" y="206"/>
                    </a:lnTo>
                    <a:lnTo>
                      <a:pt x="10" y="222"/>
                    </a:lnTo>
                    <a:lnTo>
                      <a:pt x="31" y="249"/>
                    </a:lnTo>
                    <a:lnTo>
                      <a:pt x="58" y="271"/>
                    </a:lnTo>
                    <a:lnTo>
                      <a:pt x="74" y="277"/>
                    </a:lnTo>
                    <a:lnTo>
                      <a:pt x="91" y="281"/>
                    </a:lnTo>
                    <a:lnTo>
                      <a:pt x="109" y="280"/>
                    </a:lnTo>
                    <a:lnTo>
                      <a:pt x="128" y="275"/>
                    </a:lnTo>
                    <a:lnTo>
                      <a:pt x="148" y="264"/>
                    </a:lnTo>
                    <a:lnTo>
                      <a:pt x="148" y="173"/>
                    </a:lnTo>
                    <a:lnTo>
                      <a:pt x="108" y="213"/>
                    </a:lnTo>
                    <a:lnTo>
                      <a:pt x="99" y="218"/>
                    </a:lnTo>
                    <a:lnTo>
                      <a:pt x="89" y="220"/>
                    </a:lnTo>
                    <a:lnTo>
                      <a:pt x="78" y="218"/>
                    </a:lnTo>
                    <a:lnTo>
                      <a:pt x="69" y="211"/>
                    </a:lnTo>
                    <a:lnTo>
                      <a:pt x="62" y="202"/>
                    </a:lnTo>
                    <a:lnTo>
                      <a:pt x="60" y="191"/>
                    </a:lnTo>
                    <a:lnTo>
                      <a:pt x="62" y="181"/>
                    </a:lnTo>
                    <a:lnTo>
                      <a:pt x="68" y="173"/>
                    </a:lnTo>
                    <a:lnTo>
                      <a:pt x="148" y="92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5280" bIns="352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2" name=""/>
              <p:cNvSpPr/>
              <p:nvPr/>
            </p:nvSpPr>
            <p:spPr>
              <a:xfrm>
                <a:off x="8847000" y="6494400"/>
                <a:ext cx="203400" cy="257400"/>
              </a:xfrm>
              <a:custGeom>
                <a:avLst/>
                <a:gdLst/>
                <a:ahLst/>
                <a:rect l="l" t="t" r="r" b="b"/>
                <a:pathLst>
                  <a:path w="699" h="884">
                    <a:moveTo>
                      <a:pt x="698" y="230"/>
                    </a:moveTo>
                    <a:lnTo>
                      <a:pt x="471" y="0"/>
                    </a:lnTo>
                    <a:lnTo>
                      <a:pt x="7" y="463"/>
                    </a:lnTo>
                    <a:lnTo>
                      <a:pt x="54" y="510"/>
                    </a:lnTo>
                    <a:lnTo>
                      <a:pt x="471" y="94"/>
                    </a:lnTo>
                    <a:lnTo>
                      <a:pt x="606" y="230"/>
                    </a:lnTo>
                    <a:lnTo>
                      <a:pt x="0" y="836"/>
                    </a:lnTo>
                    <a:lnTo>
                      <a:pt x="47" y="883"/>
                    </a:lnTo>
                    <a:lnTo>
                      <a:pt x="698" y="230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</p:grpSp>
        <p:sp>
          <p:nvSpPr>
            <p:cNvPr id="13" name=""/>
            <p:cNvSpPr/>
            <p:nvPr/>
          </p:nvSpPr>
          <p:spPr>
            <a:xfrm>
              <a:off x="8604720" y="6305400"/>
              <a:ext cx="257400" cy="257040"/>
            </a:xfrm>
            <a:custGeom>
              <a:avLst/>
              <a:gdLst/>
              <a:ahLst/>
              <a:rect l="l" t="t" r="r" b="b"/>
              <a:pathLst>
                <a:path w="884" h="883">
                  <a:moveTo>
                    <a:pt x="561" y="835"/>
                  </a:moveTo>
                  <a:lnTo>
                    <a:pt x="419" y="694"/>
                  </a:lnTo>
                  <a:lnTo>
                    <a:pt x="883" y="230"/>
                  </a:lnTo>
                  <a:lnTo>
                    <a:pt x="653" y="0"/>
                  </a:lnTo>
                  <a:lnTo>
                    <a:pt x="0" y="654"/>
                  </a:lnTo>
                  <a:lnTo>
                    <a:pt x="47" y="701"/>
                  </a:lnTo>
                  <a:lnTo>
                    <a:pt x="653" y="95"/>
                  </a:lnTo>
                  <a:lnTo>
                    <a:pt x="788" y="230"/>
                  </a:lnTo>
                  <a:lnTo>
                    <a:pt x="325" y="694"/>
                  </a:lnTo>
                  <a:lnTo>
                    <a:pt x="514" y="882"/>
                  </a:lnTo>
                  <a:lnTo>
                    <a:pt x="561" y="835"/>
                  </a:lnTo>
                </a:path>
              </a:pathLst>
            </a:custGeom>
            <a:solidFill>
              <a:srgbClr val="ff0017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4" name=""/>
            <p:cNvSpPr/>
            <p:nvPr/>
          </p:nvSpPr>
          <p:spPr>
            <a:xfrm>
              <a:off x="8754480" y="6399720"/>
              <a:ext cx="202320" cy="257400"/>
            </a:xfrm>
            <a:custGeom>
              <a:avLst/>
              <a:gdLst/>
              <a:ahLst/>
              <a:rect l="l" t="t" r="r" b="b"/>
              <a:pathLst>
                <a:path w="695" h="884">
                  <a:moveTo>
                    <a:pt x="371" y="835"/>
                  </a:moveTo>
                  <a:lnTo>
                    <a:pt x="230" y="694"/>
                  </a:lnTo>
                  <a:lnTo>
                    <a:pt x="694" y="231"/>
                  </a:lnTo>
                  <a:lnTo>
                    <a:pt x="463" y="0"/>
                  </a:lnTo>
                  <a:lnTo>
                    <a:pt x="0" y="464"/>
                  </a:lnTo>
                  <a:lnTo>
                    <a:pt x="47" y="511"/>
                  </a:lnTo>
                  <a:lnTo>
                    <a:pt x="463" y="95"/>
                  </a:lnTo>
                  <a:lnTo>
                    <a:pt x="599" y="231"/>
                  </a:lnTo>
                  <a:lnTo>
                    <a:pt x="136" y="694"/>
                  </a:lnTo>
                  <a:lnTo>
                    <a:pt x="324" y="883"/>
                  </a:lnTo>
                  <a:lnTo>
                    <a:pt x="371" y="835"/>
                  </a:lnTo>
                </a:path>
              </a:pathLst>
            </a:custGeom>
            <a:solidFill>
              <a:srgbClr val="66ff6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.wmf"/><Relationship Id="rId3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2.png"/><Relationship Id="rId3" Type="http://schemas.openxmlformats.org/officeDocument/2006/relationships/oleObject" Target="../embeddings/oleObject2.bin"/><Relationship Id="rId4" Type="http://schemas.openxmlformats.org/officeDocument/2006/relationships/image" Target="../media/image3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4.wmf"/><Relationship Id="rId3" Type="http://schemas.openxmlformats.org/officeDocument/2006/relationships/oleObject" Target="../embeddings/oleObject2.bin"/><Relationship Id="rId4" Type="http://schemas.openxmlformats.org/officeDocument/2006/relationships/image" Target="../media/image5.wmf"/><Relationship Id="rId5" Type="http://schemas.openxmlformats.org/officeDocument/2006/relationships/oleObject" Target="../embeddings/oleObject3.bin"/><Relationship Id="rId6" Type="http://schemas.openxmlformats.org/officeDocument/2006/relationships/image" Target="../media/image6.wmf"/><Relationship Id="rId7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7.wmf"/><Relationship Id="rId3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8.wmf"/><Relationship Id="rId3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9.wmf"/><Relationship Id="rId3" Type="http://schemas.openxmlformats.org/officeDocument/2006/relationships/oleObject" Target="../embeddings/oleObject2.bin"/><Relationship Id="rId4" Type="http://schemas.openxmlformats.org/officeDocument/2006/relationships/image" Target="../media/image10.wmf"/><Relationship Id="rId5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image" Target="../media/image11.wmf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0000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laceHolder 1"/>
          <p:cNvSpPr>
            <a:spLocks noGrp="1"/>
          </p:cNvSpPr>
          <p:nvPr>
            <p:ph type="title"/>
          </p:nvPr>
        </p:nvSpPr>
        <p:spPr>
          <a:xfrm>
            <a:off x="0" y="5106600"/>
            <a:ext cx="9144000" cy="150804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11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1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Enron North America</a:t>
            </a:r>
            <a:endParaRPr b="1" lang="en-US" sz="51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grpSp>
        <p:nvGrpSpPr>
          <p:cNvPr id="26" name=""/>
          <p:cNvGrpSpPr/>
          <p:nvPr/>
        </p:nvGrpSpPr>
        <p:grpSpPr>
          <a:xfrm>
            <a:off x="2959200" y="1359000"/>
            <a:ext cx="3253680" cy="3227040"/>
            <a:chOff x="2959200" y="1359000"/>
            <a:chExt cx="3253680" cy="3227040"/>
          </a:xfrm>
        </p:grpSpPr>
        <p:grpSp>
          <p:nvGrpSpPr>
            <p:cNvPr id="27" name=""/>
            <p:cNvGrpSpPr/>
            <p:nvPr/>
          </p:nvGrpSpPr>
          <p:grpSpPr>
            <a:xfrm>
              <a:off x="2959200" y="2562120"/>
              <a:ext cx="3253680" cy="2023920"/>
              <a:chOff x="2959200" y="2562120"/>
              <a:chExt cx="3253680" cy="2023920"/>
            </a:xfrm>
          </p:grpSpPr>
          <p:sp>
            <p:nvSpPr>
              <p:cNvPr id="28" name=""/>
              <p:cNvSpPr/>
              <p:nvPr/>
            </p:nvSpPr>
            <p:spPr>
              <a:xfrm>
                <a:off x="2959200" y="2571120"/>
                <a:ext cx="652320" cy="641520"/>
              </a:xfrm>
              <a:custGeom>
                <a:avLst/>
                <a:gdLst/>
                <a:ahLst/>
                <a:rect l="l" t="t" r="r" b="b"/>
                <a:pathLst>
                  <a:path w="352" h="351">
                    <a:moveTo>
                      <a:pt x="0" y="225"/>
                    </a:moveTo>
                    <a:lnTo>
                      <a:pt x="226" y="0"/>
                    </a:lnTo>
                    <a:lnTo>
                      <a:pt x="351" y="125"/>
                    </a:lnTo>
                    <a:lnTo>
                      <a:pt x="308" y="167"/>
                    </a:lnTo>
                    <a:lnTo>
                      <a:pt x="230" y="90"/>
                    </a:lnTo>
                    <a:lnTo>
                      <a:pt x="189" y="131"/>
                    </a:lnTo>
                    <a:lnTo>
                      <a:pt x="265" y="208"/>
                    </a:lnTo>
                    <a:lnTo>
                      <a:pt x="222" y="249"/>
                    </a:lnTo>
                    <a:lnTo>
                      <a:pt x="146" y="174"/>
                    </a:lnTo>
                    <a:lnTo>
                      <a:pt x="90" y="229"/>
                    </a:lnTo>
                    <a:lnTo>
                      <a:pt x="168" y="307"/>
                    </a:lnTo>
                    <a:lnTo>
                      <a:pt x="126" y="350"/>
                    </a:lnTo>
                    <a:lnTo>
                      <a:pt x="0" y="225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29" name=""/>
              <p:cNvSpPr/>
              <p:nvPr/>
            </p:nvSpPr>
            <p:spPr>
              <a:xfrm>
                <a:off x="3276000" y="2883600"/>
                <a:ext cx="693360" cy="683640"/>
              </a:xfrm>
              <a:custGeom>
                <a:avLst/>
                <a:gdLst/>
                <a:ahLst/>
                <a:rect l="l" t="t" r="r" b="b"/>
                <a:pathLst>
                  <a:path w="374" h="374">
                    <a:moveTo>
                      <a:pt x="226" y="0"/>
                    </a:moveTo>
                    <a:lnTo>
                      <a:pt x="282" y="56"/>
                    </a:lnTo>
                    <a:lnTo>
                      <a:pt x="200" y="225"/>
                    </a:lnTo>
                    <a:lnTo>
                      <a:pt x="201" y="226"/>
                    </a:lnTo>
                    <a:lnTo>
                      <a:pt x="327" y="100"/>
                    </a:lnTo>
                    <a:lnTo>
                      <a:pt x="373" y="146"/>
                    </a:lnTo>
                    <a:lnTo>
                      <a:pt x="148" y="373"/>
                    </a:lnTo>
                    <a:lnTo>
                      <a:pt x="94" y="319"/>
                    </a:lnTo>
                    <a:lnTo>
                      <a:pt x="174" y="146"/>
                    </a:lnTo>
                    <a:lnTo>
                      <a:pt x="48" y="272"/>
                    </a:lnTo>
                    <a:lnTo>
                      <a:pt x="0" y="225"/>
                    </a:lnTo>
                    <a:lnTo>
                      <a:pt x="226" y="0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30" name=""/>
              <p:cNvSpPr/>
              <p:nvPr/>
            </p:nvSpPr>
            <p:spPr>
              <a:xfrm>
                <a:off x="4315680" y="3907800"/>
                <a:ext cx="691200" cy="678240"/>
              </a:xfrm>
              <a:custGeom>
                <a:avLst/>
                <a:gdLst/>
                <a:ahLst/>
                <a:rect l="l" t="t" r="r" b="b"/>
                <a:pathLst>
                  <a:path w="373" h="371">
                    <a:moveTo>
                      <a:pt x="225" y="0"/>
                    </a:moveTo>
                    <a:lnTo>
                      <a:pt x="281" y="56"/>
                    </a:lnTo>
                    <a:lnTo>
                      <a:pt x="200" y="226"/>
                    </a:lnTo>
                    <a:lnTo>
                      <a:pt x="325" y="100"/>
                    </a:lnTo>
                    <a:lnTo>
                      <a:pt x="372" y="147"/>
                    </a:lnTo>
                    <a:lnTo>
                      <a:pt x="147" y="370"/>
                    </a:lnTo>
                    <a:lnTo>
                      <a:pt x="94" y="320"/>
                    </a:lnTo>
                    <a:lnTo>
                      <a:pt x="174" y="146"/>
                    </a:lnTo>
                    <a:lnTo>
                      <a:pt x="47" y="273"/>
                    </a:lnTo>
                    <a:lnTo>
                      <a:pt x="0" y="225"/>
                    </a:lnTo>
                    <a:lnTo>
                      <a:pt x="225" y="0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31" name=""/>
              <p:cNvSpPr/>
              <p:nvPr/>
            </p:nvSpPr>
            <p:spPr>
              <a:xfrm>
                <a:off x="4047120" y="3633480"/>
                <a:ext cx="31320" cy="104040"/>
              </a:xfrm>
              <a:custGeom>
                <a:avLst/>
                <a:gdLst/>
                <a:ahLst/>
                <a:rect l="l" t="t" r="r" b="b"/>
                <a:pathLst>
                  <a:path w="17" h="57">
                    <a:moveTo>
                      <a:pt x="0" y="0"/>
                    </a:moveTo>
                    <a:lnTo>
                      <a:pt x="0" y="56"/>
                    </a:lnTo>
                    <a:lnTo>
                      <a:pt x="2" y="53"/>
                    </a:lnTo>
                    <a:lnTo>
                      <a:pt x="16" y="33"/>
                    </a:lnTo>
                    <a:lnTo>
                      <a:pt x="13" y="14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32" name=""/>
              <p:cNvSpPr/>
              <p:nvPr/>
            </p:nvSpPr>
            <p:spPr>
              <a:xfrm>
                <a:off x="4047120" y="3240360"/>
                <a:ext cx="211320" cy="407520"/>
              </a:xfrm>
              <a:custGeom>
                <a:avLst/>
                <a:gdLst/>
                <a:ahLst/>
                <a:rect l="l" t="t" r="r" b="b"/>
                <a:pathLst>
                  <a:path w="114" h="223">
                    <a:moveTo>
                      <a:pt x="0" y="164"/>
                    </a:moveTo>
                    <a:lnTo>
                      <a:pt x="0" y="211"/>
                    </a:lnTo>
                    <a:lnTo>
                      <a:pt x="10" y="216"/>
                    </a:lnTo>
                    <a:lnTo>
                      <a:pt x="22" y="221"/>
                    </a:lnTo>
                    <a:lnTo>
                      <a:pt x="33" y="222"/>
                    </a:lnTo>
                    <a:lnTo>
                      <a:pt x="44" y="221"/>
                    </a:lnTo>
                    <a:lnTo>
                      <a:pt x="66" y="211"/>
                    </a:lnTo>
                    <a:lnTo>
                      <a:pt x="88" y="192"/>
                    </a:lnTo>
                    <a:lnTo>
                      <a:pt x="103" y="174"/>
                    </a:lnTo>
                    <a:lnTo>
                      <a:pt x="111" y="155"/>
                    </a:lnTo>
                    <a:lnTo>
                      <a:pt x="113" y="138"/>
                    </a:lnTo>
                    <a:lnTo>
                      <a:pt x="109" y="121"/>
                    </a:lnTo>
                    <a:lnTo>
                      <a:pt x="101" y="103"/>
                    </a:lnTo>
                    <a:lnTo>
                      <a:pt x="88" y="85"/>
                    </a:lnTo>
                    <a:lnTo>
                      <a:pt x="53" y="48"/>
                    </a:lnTo>
                    <a:lnTo>
                      <a:pt x="6" y="0"/>
                    </a:lnTo>
                    <a:lnTo>
                      <a:pt x="0" y="6"/>
                    </a:lnTo>
                    <a:lnTo>
                      <a:pt x="0" y="100"/>
                    </a:lnTo>
                    <a:lnTo>
                      <a:pt x="19" y="82"/>
                    </a:lnTo>
                    <a:lnTo>
                      <a:pt x="34" y="100"/>
                    </a:lnTo>
                    <a:lnTo>
                      <a:pt x="41" y="117"/>
                    </a:lnTo>
                    <a:lnTo>
                      <a:pt x="40" y="134"/>
                    </a:lnTo>
                    <a:lnTo>
                      <a:pt x="28" y="151"/>
                    </a:lnTo>
                    <a:lnTo>
                      <a:pt x="12" y="163"/>
                    </a:lnTo>
                    <a:lnTo>
                      <a:pt x="0" y="164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33" name=""/>
              <p:cNvSpPr/>
              <p:nvPr/>
            </p:nvSpPr>
            <p:spPr>
              <a:xfrm>
                <a:off x="3639240" y="3251160"/>
                <a:ext cx="408960" cy="663840"/>
              </a:xfrm>
              <a:custGeom>
                <a:avLst/>
                <a:gdLst/>
                <a:ahLst/>
                <a:rect l="l" t="t" r="r" b="b"/>
                <a:pathLst>
                  <a:path w="221" h="363">
                    <a:moveTo>
                      <a:pt x="220" y="94"/>
                    </a:moveTo>
                    <a:lnTo>
                      <a:pt x="220" y="0"/>
                    </a:lnTo>
                    <a:lnTo>
                      <a:pt x="0" y="220"/>
                    </a:lnTo>
                    <a:lnTo>
                      <a:pt x="47" y="267"/>
                    </a:lnTo>
                    <a:lnTo>
                      <a:pt x="144" y="170"/>
                    </a:lnTo>
                    <a:lnTo>
                      <a:pt x="153" y="179"/>
                    </a:lnTo>
                    <a:lnTo>
                      <a:pt x="161" y="189"/>
                    </a:lnTo>
                    <a:lnTo>
                      <a:pt x="167" y="204"/>
                    </a:lnTo>
                    <a:lnTo>
                      <a:pt x="167" y="221"/>
                    </a:lnTo>
                    <a:lnTo>
                      <a:pt x="159" y="234"/>
                    </a:lnTo>
                    <a:lnTo>
                      <a:pt x="120" y="274"/>
                    </a:lnTo>
                    <a:lnTo>
                      <a:pt x="105" y="292"/>
                    </a:lnTo>
                    <a:lnTo>
                      <a:pt x="99" y="302"/>
                    </a:lnTo>
                    <a:lnTo>
                      <a:pt x="95" y="315"/>
                    </a:lnTo>
                    <a:lnTo>
                      <a:pt x="142" y="362"/>
                    </a:lnTo>
                    <a:lnTo>
                      <a:pt x="146" y="350"/>
                    </a:lnTo>
                    <a:lnTo>
                      <a:pt x="152" y="339"/>
                    </a:lnTo>
                    <a:lnTo>
                      <a:pt x="167" y="321"/>
                    </a:lnTo>
                    <a:lnTo>
                      <a:pt x="201" y="286"/>
                    </a:lnTo>
                    <a:lnTo>
                      <a:pt x="220" y="265"/>
                    </a:lnTo>
                    <a:lnTo>
                      <a:pt x="220" y="209"/>
                    </a:lnTo>
                    <a:lnTo>
                      <a:pt x="216" y="204"/>
                    </a:lnTo>
                    <a:lnTo>
                      <a:pt x="217" y="203"/>
                    </a:lnTo>
                    <a:lnTo>
                      <a:pt x="220" y="205"/>
                    </a:lnTo>
                    <a:lnTo>
                      <a:pt x="220" y="158"/>
                    </a:lnTo>
                    <a:lnTo>
                      <a:pt x="215" y="158"/>
                    </a:lnTo>
                    <a:lnTo>
                      <a:pt x="196" y="151"/>
                    </a:lnTo>
                    <a:lnTo>
                      <a:pt x="178" y="136"/>
                    </a:lnTo>
                    <a:lnTo>
                      <a:pt x="220" y="94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34" name=""/>
              <p:cNvSpPr/>
              <p:nvPr/>
            </p:nvSpPr>
            <p:spPr>
              <a:xfrm>
                <a:off x="4313880" y="3633480"/>
                <a:ext cx="277560" cy="513720"/>
              </a:xfrm>
              <a:custGeom>
                <a:avLst/>
                <a:gdLst/>
                <a:ahLst/>
                <a:rect l="l" t="t" r="r" b="b"/>
                <a:pathLst>
                  <a:path w="150" h="281">
                    <a:moveTo>
                      <a:pt x="0" y="189"/>
                    </a:moveTo>
                    <a:lnTo>
                      <a:pt x="0" y="280"/>
                    </a:lnTo>
                    <a:lnTo>
                      <a:pt x="20" y="263"/>
                    </a:lnTo>
                    <a:lnTo>
                      <a:pt x="115" y="168"/>
                    </a:lnTo>
                    <a:lnTo>
                      <a:pt x="133" y="147"/>
                    </a:lnTo>
                    <a:lnTo>
                      <a:pt x="143" y="128"/>
                    </a:lnTo>
                    <a:lnTo>
                      <a:pt x="148" y="109"/>
                    </a:lnTo>
                    <a:lnTo>
                      <a:pt x="149" y="91"/>
                    </a:lnTo>
                    <a:lnTo>
                      <a:pt x="145" y="75"/>
                    </a:lnTo>
                    <a:lnTo>
                      <a:pt x="138" y="58"/>
                    </a:lnTo>
                    <a:lnTo>
                      <a:pt x="117" y="31"/>
                    </a:lnTo>
                    <a:lnTo>
                      <a:pt x="89" y="10"/>
                    </a:lnTo>
                    <a:lnTo>
                      <a:pt x="73" y="4"/>
                    </a:lnTo>
                    <a:lnTo>
                      <a:pt x="56" y="0"/>
                    </a:lnTo>
                    <a:lnTo>
                      <a:pt x="39" y="0"/>
                    </a:lnTo>
                    <a:lnTo>
                      <a:pt x="20" y="5"/>
                    </a:lnTo>
                    <a:lnTo>
                      <a:pt x="1" y="15"/>
                    </a:lnTo>
                    <a:lnTo>
                      <a:pt x="0" y="16"/>
                    </a:lnTo>
                    <a:lnTo>
                      <a:pt x="0" y="108"/>
                    </a:lnTo>
                    <a:lnTo>
                      <a:pt x="40" y="67"/>
                    </a:lnTo>
                    <a:lnTo>
                      <a:pt x="49" y="61"/>
                    </a:lnTo>
                    <a:lnTo>
                      <a:pt x="58" y="61"/>
                    </a:lnTo>
                    <a:lnTo>
                      <a:pt x="70" y="63"/>
                    </a:lnTo>
                    <a:lnTo>
                      <a:pt x="79" y="69"/>
                    </a:lnTo>
                    <a:lnTo>
                      <a:pt x="86" y="78"/>
                    </a:lnTo>
                    <a:lnTo>
                      <a:pt x="88" y="89"/>
                    </a:lnTo>
                    <a:lnTo>
                      <a:pt x="87" y="99"/>
                    </a:lnTo>
                    <a:lnTo>
                      <a:pt x="81" y="107"/>
                    </a:lnTo>
                    <a:lnTo>
                      <a:pt x="0" y="189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35" name=""/>
              <p:cNvSpPr/>
              <p:nvPr/>
            </p:nvSpPr>
            <p:spPr>
              <a:xfrm>
                <a:off x="4039560" y="3662640"/>
                <a:ext cx="275760" cy="515880"/>
              </a:xfrm>
              <a:custGeom>
                <a:avLst/>
                <a:gdLst/>
                <a:ahLst/>
                <a:rect l="l" t="t" r="r" b="b"/>
                <a:pathLst>
                  <a:path w="149" h="282">
                    <a:moveTo>
                      <a:pt x="148" y="92"/>
                    </a:moveTo>
                    <a:lnTo>
                      <a:pt x="148" y="0"/>
                    </a:lnTo>
                    <a:lnTo>
                      <a:pt x="128" y="17"/>
                    </a:lnTo>
                    <a:lnTo>
                      <a:pt x="32" y="113"/>
                    </a:lnTo>
                    <a:lnTo>
                      <a:pt x="16" y="132"/>
                    </a:lnTo>
                    <a:lnTo>
                      <a:pt x="6" y="152"/>
                    </a:lnTo>
                    <a:lnTo>
                      <a:pt x="0" y="170"/>
                    </a:lnTo>
                    <a:lnTo>
                      <a:pt x="0" y="189"/>
                    </a:lnTo>
                    <a:lnTo>
                      <a:pt x="3" y="206"/>
                    </a:lnTo>
                    <a:lnTo>
                      <a:pt x="10" y="222"/>
                    </a:lnTo>
                    <a:lnTo>
                      <a:pt x="31" y="249"/>
                    </a:lnTo>
                    <a:lnTo>
                      <a:pt x="58" y="271"/>
                    </a:lnTo>
                    <a:lnTo>
                      <a:pt x="74" y="277"/>
                    </a:lnTo>
                    <a:lnTo>
                      <a:pt x="91" y="281"/>
                    </a:lnTo>
                    <a:lnTo>
                      <a:pt x="109" y="280"/>
                    </a:lnTo>
                    <a:lnTo>
                      <a:pt x="128" y="275"/>
                    </a:lnTo>
                    <a:lnTo>
                      <a:pt x="148" y="264"/>
                    </a:lnTo>
                    <a:lnTo>
                      <a:pt x="148" y="173"/>
                    </a:lnTo>
                    <a:lnTo>
                      <a:pt x="108" y="213"/>
                    </a:lnTo>
                    <a:lnTo>
                      <a:pt x="99" y="218"/>
                    </a:lnTo>
                    <a:lnTo>
                      <a:pt x="89" y="220"/>
                    </a:lnTo>
                    <a:lnTo>
                      <a:pt x="78" y="218"/>
                    </a:lnTo>
                    <a:lnTo>
                      <a:pt x="69" y="211"/>
                    </a:lnTo>
                    <a:lnTo>
                      <a:pt x="62" y="202"/>
                    </a:lnTo>
                    <a:lnTo>
                      <a:pt x="60" y="191"/>
                    </a:lnTo>
                    <a:lnTo>
                      <a:pt x="62" y="181"/>
                    </a:lnTo>
                    <a:lnTo>
                      <a:pt x="68" y="173"/>
                    </a:lnTo>
                    <a:lnTo>
                      <a:pt x="148" y="92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36" name=""/>
              <p:cNvSpPr/>
              <p:nvPr/>
            </p:nvSpPr>
            <p:spPr>
              <a:xfrm>
                <a:off x="4917600" y="2562120"/>
                <a:ext cx="1295280" cy="1616400"/>
              </a:xfrm>
              <a:custGeom>
                <a:avLst/>
                <a:gdLst/>
                <a:ahLst/>
                <a:rect l="l" t="t" r="r" b="b"/>
                <a:pathLst>
                  <a:path w="699" h="884">
                    <a:moveTo>
                      <a:pt x="698" y="230"/>
                    </a:moveTo>
                    <a:lnTo>
                      <a:pt x="471" y="0"/>
                    </a:lnTo>
                    <a:lnTo>
                      <a:pt x="7" y="463"/>
                    </a:lnTo>
                    <a:lnTo>
                      <a:pt x="54" y="510"/>
                    </a:lnTo>
                    <a:lnTo>
                      <a:pt x="471" y="94"/>
                    </a:lnTo>
                    <a:lnTo>
                      <a:pt x="606" y="230"/>
                    </a:lnTo>
                    <a:lnTo>
                      <a:pt x="0" y="836"/>
                    </a:lnTo>
                    <a:lnTo>
                      <a:pt x="47" y="883"/>
                    </a:lnTo>
                    <a:lnTo>
                      <a:pt x="698" y="230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</p:grpSp>
        <p:grpSp>
          <p:nvGrpSpPr>
            <p:cNvPr id="37" name=""/>
            <p:cNvGrpSpPr/>
            <p:nvPr/>
          </p:nvGrpSpPr>
          <p:grpSpPr>
            <a:xfrm>
              <a:off x="3378240" y="1359000"/>
              <a:ext cx="2239920" cy="2208240"/>
              <a:chOff x="3378240" y="1359000"/>
              <a:chExt cx="2239920" cy="2208240"/>
            </a:xfrm>
          </p:grpSpPr>
          <p:sp>
            <p:nvSpPr>
              <p:cNvPr id="38" name=""/>
              <p:cNvSpPr/>
              <p:nvPr/>
            </p:nvSpPr>
            <p:spPr>
              <a:xfrm>
                <a:off x="3378240" y="1359000"/>
                <a:ext cx="1638360" cy="1614240"/>
              </a:xfrm>
              <a:custGeom>
                <a:avLst/>
                <a:gdLst/>
                <a:ahLst/>
                <a:rect l="l" t="t" r="r" b="b"/>
                <a:pathLst>
                  <a:path w="884" h="883">
                    <a:moveTo>
                      <a:pt x="561" y="835"/>
                    </a:moveTo>
                    <a:lnTo>
                      <a:pt x="419" y="694"/>
                    </a:lnTo>
                    <a:lnTo>
                      <a:pt x="883" y="230"/>
                    </a:lnTo>
                    <a:lnTo>
                      <a:pt x="653" y="0"/>
                    </a:lnTo>
                    <a:lnTo>
                      <a:pt x="0" y="654"/>
                    </a:lnTo>
                    <a:lnTo>
                      <a:pt x="47" y="701"/>
                    </a:lnTo>
                    <a:lnTo>
                      <a:pt x="653" y="95"/>
                    </a:lnTo>
                    <a:lnTo>
                      <a:pt x="788" y="230"/>
                    </a:lnTo>
                    <a:lnTo>
                      <a:pt x="325" y="694"/>
                    </a:lnTo>
                    <a:lnTo>
                      <a:pt x="514" y="882"/>
                    </a:lnTo>
                    <a:lnTo>
                      <a:pt x="561" y="835"/>
                    </a:lnTo>
                  </a:path>
                </a:pathLst>
              </a:custGeom>
              <a:solidFill>
                <a:srgbClr val="cc00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39" name=""/>
              <p:cNvSpPr/>
              <p:nvPr/>
            </p:nvSpPr>
            <p:spPr>
              <a:xfrm>
                <a:off x="4330800" y="1951200"/>
                <a:ext cx="1287360" cy="1616040"/>
              </a:xfrm>
              <a:custGeom>
                <a:avLst/>
                <a:gdLst/>
                <a:ahLst/>
                <a:rect l="l" t="t" r="r" b="b"/>
                <a:pathLst>
                  <a:path w="695" h="884">
                    <a:moveTo>
                      <a:pt x="371" y="835"/>
                    </a:moveTo>
                    <a:lnTo>
                      <a:pt x="230" y="694"/>
                    </a:lnTo>
                    <a:lnTo>
                      <a:pt x="694" y="231"/>
                    </a:lnTo>
                    <a:lnTo>
                      <a:pt x="463" y="0"/>
                    </a:lnTo>
                    <a:lnTo>
                      <a:pt x="0" y="464"/>
                    </a:lnTo>
                    <a:lnTo>
                      <a:pt x="47" y="511"/>
                    </a:lnTo>
                    <a:lnTo>
                      <a:pt x="463" y="95"/>
                    </a:lnTo>
                    <a:lnTo>
                      <a:pt x="599" y="231"/>
                    </a:lnTo>
                    <a:lnTo>
                      <a:pt x="136" y="694"/>
                    </a:lnTo>
                    <a:lnTo>
                      <a:pt x="324" y="883"/>
                    </a:lnTo>
                    <a:lnTo>
                      <a:pt x="371" y="835"/>
                    </a:lnTo>
                  </a:path>
                </a:pathLst>
              </a:custGeom>
              <a:solidFill>
                <a:srgbClr val="00b02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</p:grpSp>
      </p:grpSp>
    </p:spTree>
  </p:cSld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PlaceHolder 1"/>
          <p:cNvSpPr>
            <a:spLocks noGrp="1"/>
          </p:cNvSpPr>
          <p:nvPr>
            <p:ph type="title"/>
          </p:nvPr>
        </p:nvSpPr>
        <p:spPr>
          <a:xfrm>
            <a:off x="0" y="85680"/>
            <a:ext cx="9144000" cy="658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9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Summary of 2001 Asset Sales</a:t>
            </a:r>
            <a:endParaRPr b="1" lang="en-US" sz="30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165" name="PlaceHolder 2"/>
          <p:cNvSpPr>
            <a:spLocks noGrp="1"/>
          </p:cNvSpPr>
          <p:nvPr>
            <p:ph/>
          </p:nvPr>
        </p:nvSpPr>
        <p:spPr>
          <a:xfrm>
            <a:off x="401760" y="1359000"/>
            <a:ext cx="8105760" cy="53848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289080" indent="-289080">
              <a:lnSpc>
                <a:spcPct val="85000"/>
              </a:lnSpc>
              <a:spcBef>
                <a:spcPts val="524"/>
              </a:spcBef>
              <a:spcAft>
                <a:spcPts val="700"/>
              </a:spcAft>
              <a:buNone/>
              <a:tabLst>
                <a:tab algn="l" pos="0"/>
                <a:tab algn="dec" pos="4857840"/>
                <a:tab algn="dec" pos="6000840"/>
                <a:tab algn="dec" pos="6972480"/>
                <a:tab algn="dec" pos="788688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Sale of 2000 Peakers to Allegheny*</a:t>
            </a: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$635.5 </a:t>
            </a: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$1,047.7 </a:t>
            </a: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$412.2 </a:t>
            </a: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endParaRPr b="1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89080" indent="-289080">
              <a:lnSpc>
                <a:spcPct val="85000"/>
              </a:lnSpc>
              <a:spcBef>
                <a:spcPts val="524"/>
              </a:spcBef>
              <a:spcAft>
                <a:spcPts val="700"/>
              </a:spcAft>
              <a:buNone/>
              <a:tabLst>
                <a:tab algn="l" pos="0"/>
                <a:tab algn="dec" pos="4857840"/>
                <a:tab algn="dec" pos="6000840"/>
                <a:tab algn="dec" pos="6972480"/>
                <a:tab algn="dec" pos="788688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Sale of Noram Rig (EnSir Co)</a:t>
            </a: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$4.5 </a:t>
            </a: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$4.5 </a:t>
            </a: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$0.0 </a:t>
            </a: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endParaRPr b="1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89080" indent="-289080">
              <a:lnSpc>
                <a:spcPct val="85000"/>
              </a:lnSpc>
              <a:spcBef>
                <a:spcPts val="524"/>
              </a:spcBef>
              <a:spcAft>
                <a:spcPts val="700"/>
              </a:spcAft>
              <a:buNone/>
              <a:tabLst>
                <a:tab algn="l" pos="0"/>
                <a:tab algn="dec" pos="4857840"/>
                <a:tab algn="dec" pos="6000840"/>
                <a:tab algn="dec" pos="6972480"/>
                <a:tab algn="dec" pos="788688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Sale of Brownsville and Caledonia to CINergy</a:t>
            </a: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$274.3 </a:t>
            </a: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$499.6 </a:t>
            </a: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$225.3 </a:t>
            </a: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endParaRPr b="1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89080" indent="-289080">
              <a:lnSpc>
                <a:spcPct val="85000"/>
              </a:lnSpc>
              <a:spcBef>
                <a:spcPts val="524"/>
              </a:spcBef>
              <a:spcAft>
                <a:spcPts val="700"/>
              </a:spcAft>
              <a:buNone/>
              <a:tabLst>
                <a:tab algn="l" pos="0"/>
                <a:tab algn="dec" pos="4857840"/>
                <a:tab algn="dec" pos="6000840"/>
                <a:tab algn="dec" pos="6972480"/>
                <a:tab algn="dec" pos="788688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Pastoria</a:t>
            </a: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$72.5 </a:t>
            </a: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$112.9 </a:t>
            </a: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$40.4 </a:t>
            </a: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  </a:t>
            </a:r>
            <a:endParaRPr b="1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89080" indent="-289080">
              <a:lnSpc>
                <a:spcPct val="85000"/>
              </a:lnSpc>
              <a:spcBef>
                <a:spcPts val="524"/>
              </a:spcBef>
              <a:spcAft>
                <a:spcPts val="700"/>
              </a:spcAft>
              <a:buNone/>
              <a:tabLst>
                <a:tab algn="l" pos="0"/>
                <a:tab algn="dec" pos="4857840"/>
                <a:tab algn="dec" pos="6000840"/>
                <a:tab algn="dec" pos="6972480"/>
                <a:tab algn="dec" pos="788688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Fountain Valley PSCO</a:t>
            </a: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$115.6 </a:t>
            </a: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$130.6 </a:t>
            </a: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$15.0 </a:t>
            </a: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 </a:t>
            </a:r>
            <a:endParaRPr b="1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89080" indent="-289080">
              <a:lnSpc>
                <a:spcPct val="85000"/>
              </a:lnSpc>
              <a:spcBef>
                <a:spcPts val="524"/>
              </a:spcBef>
              <a:spcAft>
                <a:spcPts val="700"/>
              </a:spcAft>
              <a:buNone/>
              <a:tabLst>
                <a:tab algn="l" pos="0"/>
                <a:tab algn="dec" pos="4857840"/>
                <a:tab algn="dec" pos="6000840"/>
                <a:tab algn="dec" pos="6972480"/>
                <a:tab algn="dec" pos="788688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Delta Turbines</a:t>
            </a: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$56.8</a:t>
            </a: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$67.8 </a:t>
            </a: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$11.0 </a:t>
            </a: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 </a:t>
            </a:r>
            <a:endParaRPr b="1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89080" indent="-289080">
              <a:lnSpc>
                <a:spcPct val="85000"/>
              </a:lnSpc>
              <a:spcBef>
                <a:spcPts val="524"/>
              </a:spcBef>
              <a:spcAft>
                <a:spcPts val="700"/>
              </a:spcAft>
              <a:buNone/>
              <a:tabLst>
                <a:tab algn="l" pos="0"/>
                <a:tab algn="dec" pos="4857840"/>
                <a:tab algn="dec" pos="6000840"/>
                <a:tab algn="dec" pos="6972480"/>
                <a:tab algn="dec" pos="788688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Alamac/NCPH</a:t>
            </a: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$7.5 </a:t>
            </a: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$22.0 </a:t>
            </a: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$14.5 </a:t>
            </a: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 </a:t>
            </a:r>
            <a:endParaRPr b="1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89080" indent="-289080">
              <a:lnSpc>
                <a:spcPct val="85000"/>
              </a:lnSpc>
              <a:spcBef>
                <a:spcPts val="524"/>
              </a:spcBef>
              <a:spcAft>
                <a:spcPts val="700"/>
              </a:spcAft>
              <a:buNone/>
              <a:tabLst>
                <a:tab algn="l" pos="0"/>
                <a:tab algn="dec" pos="4857840"/>
                <a:tab algn="dec" pos="6000840"/>
                <a:tab algn="dec" pos="6972480"/>
                <a:tab algn="dec" pos="788688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SW  Power (LVC)</a:t>
            </a: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$120.1 </a:t>
            </a: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$142.8 </a:t>
            </a: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$22.7 </a:t>
            </a: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 </a:t>
            </a:r>
            <a:endParaRPr b="1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89080" indent="-289080">
              <a:lnSpc>
                <a:spcPct val="85000"/>
              </a:lnSpc>
              <a:spcBef>
                <a:spcPts val="524"/>
              </a:spcBef>
              <a:spcAft>
                <a:spcPts val="700"/>
              </a:spcAft>
              <a:buNone/>
              <a:tabLst>
                <a:tab algn="l" pos="0"/>
                <a:tab algn="dec" pos="4857840"/>
                <a:tab algn="dec" pos="6000840"/>
                <a:tab algn="dec" pos="6972480"/>
                <a:tab algn="dec" pos="788688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HPL</a:t>
            </a: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$364.2 </a:t>
            </a: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$364.2 </a:t>
            </a: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$352.5</a:t>
            </a: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 ($11.7) </a:t>
            </a:r>
            <a:endParaRPr b="1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89080" indent="-289080">
              <a:lnSpc>
                <a:spcPct val="85000"/>
              </a:lnSpc>
              <a:spcBef>
                <a:spcPts val="524"/>
              </a:spcBef>
              <a:spcAft>
                <a:spcPts val="700"/>
              </a:spcAft>
              <a:buNone/>
              <a:tabLst>
                <a:tab algn="l" pos="0"/>
                <a:tab algn="dec" pos="4857840"/>
                <a:tab algn="dec" pos="6000840"/>
                <a:tab algn="dec" pos="6972480"/>
                <a:tab algn="dec" pos="788688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Blue Dog Turbines - Northwestern</a:t>
            </a: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$40.3 </a:t>
            </a: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$49.5 </a:t>
            </a: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$9.2 </a:t>
            </a: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endParaRPr b="1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89080" indent="-289080">
              <a:lnSpc>
                <a:spcPct val="85000"/>
              </a:lnSpc>
              <a:spcBef>
                <a:spcPts val="524"/>
              </a:spcBef>
              <a:spcAft>
                <a:spcPts val="700"/>
              </a:spcAft>
              <a:buNone/>
              <a:tabLst>
                <a:tab algn="l" pos="0"/>
                <a:tab algn="dec" pos="4857840"/>
                <a:tab algn="dec" pos="6000840"/>
                <a:tab algn="dec" pos="6972480"/>
                <a:tab algn="dec" pos="788688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Sale of New Albany to Duke</a:t>
            </a: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$136.1 </a:t>
            </a: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$135.0 </a:t>
            </a: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($1.1)</a:t>
            </a: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endParaRPr b="1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89080" indent="-289080">
              <a:lnSpc>
                <a:spcPct val="85000"/>
              </a:lnSpc>
              <a:spcBef>
                <a:spcPts val="524"/>
              </a:spcBef>
              <a:spcAft>
                <a:spcPts val="700"/>
              </a:spcAft>
              <a:buNone/>
              <a:tabLst>
                <a:tab algn="l" pos="0"/>
                <a:tab algn="dec" pos="4857840"/>
                <a:tab algn="dec" pos="6000840"/>
                <a:tab algn="dec" pos="6972480"/>
                <a:tab algn="dec" pos="788688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FORECASTED SALES</a:t>
            </a: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endParaRPr b="1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89080" indent="-289080">
              <a:lnSpc>
                <a:spcPct val="85000"/>
              </a:lnSpc>
              <a:spcBef>
                <a:spcPts val="524"/>
              </a:spcBef>
              <a:spcAft>
                <a:spcPts val="700"/>
              </a:spcAft>
              <a:buNone/>
              <a:tabLst>
                <a:tab algn="l" pos="0"/>
                <a:tab algn="dec" pos="4857840"/>
                <a:tab algn="dec" pos="6000840"/>
                <a:tab algn="dec" pos="6972480"/>
                <a:tab algn="dec" pos="788688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 </a:t>
            </a: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Vitro Sale </a:t>
            </a: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$25.5 </a:t>
            </a: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$39.5 </a:t>
            </a: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$14.0 </a:t>
            </a: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endParaRPr b="1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89080" indent="-289080">
              <a:lnSpc>
                <a:spcPct val="85000"/>
              </a:lnSpc>
              <a:spcBef>
                <a:spcPts val="524"/>
              </a:spcBef>
              <a:spcAft>
                <a:spcPts val="700"/>
              </a:spcAft>
              <a:buNone/>
              <a:tabLst>
                <a:tab algn="l" pos="0"/>
                <a:tab algn="dec" pos="4857840"/>
                <a:tab algn="dec" pos="6000840"/>
                <a:tab algn="dec" pos="6972480"/>
                <a:tab algn="dec" pos="788688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Cornhusker</a:t>
            </a: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$228.4 </a:t>
            </a: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$244 </a:t>
            </a: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$15.6 </a:t>
            </a: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endParaRPr b="1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89080" indent="-289080">
              <a:lnSpc>
                <a:spcPct val="100000"/>
              </a:lnSpc>
              <a:buNone/>
              <a:tabLst>
                <a:tab algn="l" pos="0"/>
                <a:tab algn="dec" pos="4857840"/>
                <a:tab algn="dec" pos="6000840"/>
                <a:tab algn="dec" pos="6972480"/>
                <a:tab algn="dec" pos="7886880"/>
                <a:tab algn="l" pos="8229600"/>
                <a:tab algn="l" pos="9144000"/>
                <a:tab algn="l" pos="10058400"/>
              </a:tabLst>
            </a:pPr>
            <a:endParaRPr b="1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89080" indent="-289080">
              <a:lnSpc>
                <a:spcPct val="100000"/>
              </a:lnSpc>
              <a:buNone/>
              <a:tabLst>
                <a:tab algn="l" pos="0"/>
                <a:tab algn="dec" pos="4857840"/>
                <a:tab algn="dec" pos="6000840"/>
                <a:tab algn="dec" pos="6972480"/>
                <a:tab algn="dec" pos="788688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*includes $23 million for unwind of COMED capacity transaction.</a:t>
            </a:r>
            <a:endParaRPr b="1" lang="en-US" sz="11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66" name=""/>
          <p:cNvSpPr/>
          <p:nvPr/>
        </p:nvSpPr>
        <p:spPr>
          <a:xfrm>
            <a:off x="4576680" y="795240"/>
            <a:ext cx="3952800" cy="55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ctr" pos="571680"/>
                <a:tab algn="ctr" pos="1657440"/>
                <a:tab algn="ctr" pos="2685960"/>
                <a:tab algn="ctr" pos="37720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1" lang="en-US" sz="15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Book</a:t>
            </a:r>
            <a:r>
              <a:rPr b="1" lang="en-US" sz="15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1" lang="en-US" sz="15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Sales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ctr" pos="571680"/>
                <a:tab algn="ctr" pos="1657440"/>
                <a:tab algn="ctr" pos="2685960"/>
                <a:tab algn="ctr" pos="37720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1" lang="en-US" sz="1500" strike="noStrike" u="sng">
                <a:solidFill>
                  <a:srgbClr val="ffffff"/>
                </a:solidFill>
                <a:effectLst/>
                <a:uFillTx/>
                <a:latin typeface="Arial Narrow"/>
              </a:rPr>
              <a:t>Basis</a:t>
            </a:r>
            <a:r>
              <a:rPr b="1" lang="en-US" sz="15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1" lang="en-US" sz="1500" strike="noStrike" u="sng">
                <a:solidFill>
                  <a:srgbClr val="ffffff"/>
                </a:solidFill>
                <a:effectLst/>
                <a:uFillTx/>
                <a:latin typeface="Arial Narrow"/>
              </a:rPr>
              <a:t>Proceeds</a:t>
            </a:r>
            <a:r>
              <a:rPr b="1" lang="en-US" sz="15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1" lang="en-US" sz="1500" strike="noStrike" u="sng">
                <a:solidFill>
                  <a:srgbClr val="ffffff"/>
                </a:solidFill>
                <a:effectLst/>
                <a:uFillTx/>
                <a:latin typeface="Arial Narrow"/>
              </a:rPr>
              <a:t>Gain</a:t>
            </a:r>
            <a:r>
              <a:rPr b="1" lang="en-US" sz="15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PlaceHolder 1"/>
          <p:cNvSpPr>
            <a:spLocks noGrp="1"/>
          </p:cNvSpPr>
          <p:nvPr>
            <p:ph type="title"/>
          </p:nvPr>
        </p:nvSpPr>
        <p:spPr>
          <a:xfrm>
            <a:off x="0" y="85680"/>
            <a:ext cx="9144000" cy="658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9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Enron North America EBIT</a:t>
            </a:r>
            <a:endParaRPr b="1" lang="en-US" sz="30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41" name=""/>
          <p:cNvGraphicFramePr/>
          <p:nvPr/>
        </p:nvGraphicFramePr>
        <p:xfrm>
          <a:off x="95400" y="1460520"/>
          <a:ext cx="8848440" cy="497844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42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95400" y="1460520"/>
                    <a:ext cx="8848440" cy="49784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43" name=""/>
          <p:cNvSpPr/>
          <p:nvPr/>
        </p:nvSpPr>
        <p:spPr>
          <a:xfrm>
            <a:off x="1515960" y="1257480"/>
            <a:ext cx="6027840" cy="1581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noAutofit/>
          </a:bodyPr>
          <a:p>
            <a:pPr marL="289080" indent="-289080">
              <a:spcBef>
                <a:spcPts val="1001"/>
              </a:spcBef>
              <a:spcAft>
                <a:spcPts val="1001"/>
              </a:spcAft>
              <a:buClr>
                <a:srgbClr val="00cc00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EGM and EIM transferred out 3Q 2000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9080" indent="-289080">
              <a:spcBef>
                <a:spcPts val="1001"/>
              </a:spcBef>
              <a:spcAft>
                <a:spcPts val="1001"/>
              </a:spcAft>
              <a:buClr>
                <a:srgbClr val="00cc00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Includes ($507M) of EES Wholesale 2001 YTD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9080" indent="-289080">
              <a:spcBef>
                <a:spcPts val="1001"/>
              </a:spcBef>
              <a:spcAft>
                <a:spcPts val="1001"/>
              </a:spcAft>
              <a:buClr>
                <a:srgbClr val="00cc00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Generated additional $780M in prudency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4" name=""/>
          <p:cNvGraphicFramePr/>
          <p:nvPr/>
        </p:nvGraphicFramePr>
        <p:xfrm>
          <a:off x="-142920" y="895320"/>
          <a:ext cx="4753080" cy="472428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45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-142920" y="895320"/>
                    <a:ext cx="4753080" cy="47242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46" name=""/>
          <p:cNvSpPr/>
          <p:nvPr/>
        </p:nvSpPr>
        <p:spPr>
          <a:xfrm>
            <a:off x="0" y="457920"/>
            <a:ext cx="914400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Quarter 2000 vs Second Quarter 2001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(TBtue/d)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7" name="PlaceHolder 1"/>
          <p:cNvSpPr>
            <a:spLocks noGrp="1"/>
          </p:cNvSpPr>
          <p:nvPr>
            <p:ph type="title"/>
          </p:nvPr>
        </p:nvSpPr>
        <p:spPr>
          <a:xfrm>
            <a:off x="0" y="-41400"/>
            <a:ext cx="9144000" cy="658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9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Enron’s Leading Market Position</a:t>
            </a:r>
            <a:endParaRPr b="1" lang="en-US" sz="30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48" name=""/>
          <p:cNvSpPr/>
          <p:nvPr/>
        </p:nvSpPr>
        <p:spPr>
          <a:xfrm flipV="1">
            <a:off x="4649760" y="1403280"/>
            <a:ext cx="0" cy="5391360"/>
          </a:xfrm>
          <a:prstGeom prst="line">
            <a:avLst/>
          </a:prstGeom>
          <a:ln w="6480">
            <a:solidFill>
              <a:srgbClr val="ffffff"/>
            </a:solidFill>
            <a:prstDash val="dash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9" name=""/>
          <p:cNvSpPr/>
          <p:nvPr/>
        </p:nvSpPr>
        <p:spPr>
          <a:xfrm>
            <a:off x="46080" y="1095480"/>
            <a:ext cx="9144000" cy="414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2100"/>
              </a:spcBef>
              <a:tabLst>
                <a:tab algn="l" pos="0"/>
                <a:tab algn="ctr" pos="2174760"/>
                <a:tab algn="ctr" pos="680076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1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	</a:t>
            </a:r>
            <a:r>
              <a:rPr b="1" lang="en-US" sz="21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Gas</a:t>
            </a:r>
            <a:r>
              <a:rPr b="1" lang="en-US" sz="21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	</a:t>
            </a:r>
            <a:r>
              <a:rPr b="1" lang="en-US" sz="21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Power</a:t>
            </a:r>
            <a:endParaRPr b="0" lang="en-US" sz="2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0" name=""/>
          <p:cNvSpPr/>
          <p:nvPr/>
        </p:nvSpPr>
        <p:spPr>
          <a:xfrm>
            <a:off x="1943280" y="1517760"/>
            <a:ext cx="617040" cy="632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2Q01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2Q00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1" name=""/>
          <p:cNvSpPr/>
          <p:nvPr/>
        </p:nvSpPr>
        <p:spPr>
          <a:xfrm>
            <a:off x="1784520" y="1592280"/>
            <a:ext cx="156960" cy="142920"/>
          </a:xfrm>
          <a:prstGeom prst="rect">
            <a:avLst/>
          </a:prstGeom>
          <a:solidFill>
            <a:srgbClr val="ffcc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2" name=""/>
          <p:cNvSpPr/>
          <p:nvPr/>
        </p:nvSpPr>
        <p:spPr>
          <a:xfrm>
            <a:off x="1778040" y="1903320"/>
            <a:ext cx="156960" cy="142920"/>
          </a:xfrm>
          <a:prstGeom prst="rect">
            <a:avLst/>
          </a:prstGeom>
          <a:solidFill>
            <a:srgbClr val="80008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3" name=""/>
          <p:cNvSpPr/>
          <p:nvPr/>
        </p:nvSpPr>
        <p:spPr>
          <a:xfrm>
            <a:off x="6677280" y="1517760"/>
            <a:ext cx="617040" cy="632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2Q01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2Q00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4" name=""/>
          <p:cNvSpPr/>
          <p:nvPr/>
        </p:nvSpPr>
        <p:spPr>
          <a:xfrm>
            <a:off x="6508800" y="1611360"/>
            <a:ext cx="156960" cy="142920"/>
          </a:xfrm>
          <a:prstGeom prst="rect">
            <a:avLst/>
          </a:prstGeom>
          <a:solidFill>
            <a:srgbClr val="008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5" name=""/>
          <p:cNvSpPr/>
          <p:nvPr/>
        </p:nvSpPr>
        <p:spPr>
          <a:xfrm>
            <a:off x="6502320" y="1913040"/>
            <a:ext cx="157320" cy="142920"/>
          </a:xfrm>
          <a:prstGeom prst="rect">
            <a:avLst/>
          </a:prstGeom>
          <a:solidFill>
            <a:srgbClr val="00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56" name=""/>
          <p:cNvGraphicFramePr/>
          <p:nvPr/>
        </p:nvGraphicFramePr>
        <p:xfrm>
          <a:off x="4390920" y="952560"/>
          <a:ext cx="4753080" cy="472428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57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4390920" y="952560"/>
                    <a:ext cx="4753080" cy="47242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8" name=""/>
          <p:cNvGraphicFramePr/>
          <p:nvPr/>
        </p:nvGraphicFramePr>
        <p:xfrm>
          <a:off x="476280" y="2752560"/>
          <a:ext cx="7962840" cy="181944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59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476280" y="2752560"/>
                    <a:ext cx="7962840" cy="18194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60" name=""/>
          <p:cNvSpPr/>
          <p:nvPr/>
        </p:nvSpPr>
        <p:spPr>
          <a:xfrm rot="16200000">
            <a:off x="-447480" y="3456360"/>
            <a:ext cx="14731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4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Financial Gas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1" name="PlaceHolder 1"/>
          <p:cNvSpPr>
            <a:spLocks noGrp="1"/>
          </p:cNvSpPr>
          <p:nvPr>
            <p:ph type="title"/>
          </p:nvPr>
        </p:nvSpPr>
        <p:spPr>
          <a:xfrm>
            <a:off x="0" y="142920"/>
            <a:ext cx="9144000" cy="658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9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Enron North America Volumes</a:t>
            </a:r>
            <a:br>
              <a:rPr sz="3000"/>
            </a:br>
            <a:r>
              <a:rPr b="1" lang="en-US" sz="2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(Bbtue/d)</a:t>
            </a:r>
            <a:endParaRPr b="1" lang="en-US" sz="20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62" name=""/>
          <p:cNvGraphicFramePr/>
          <p:nvPr/>
        </p:nvGraphicFramePr>
        <p:xfrm>
          <a:off x="523800" y="905040"/>
          <a:ext cx="7943760" cy="163800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63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523800" y="905040"/>
                    <a:ext cx="7943760" cy="16380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64" name=""/>
          <p:cNvSpPr/>
          <p:nvPr/>
        </p:nvSpPr>
        <p:spPr>
          <a:xfrm>
            <a:off x="-150840" y="2752560"/>
            <a:ext cx="9444240" cy="0"/>
          </a:xfrm>
          <a:prstGeom prst="line">
            <a:avLst/>
          </a:prstGeom>
          <a:ln w="9360">
            <a:solidFill>
              <a:srgbClr val="969696"/>
            </a:solidFill>
            <a:prstDash val="dash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5" name=""/>
          <p:cNvSpPr/>
          <p:nvPr/>
        </p:nvSpPr>
        <p:spPr>
          <a:xfrm>
            <a:off x="-179280" y="4789440"/>
            <a:ext cx="9443880" cy="0"/>
          </a:xfrm>
          <a:prstGeom prst="line">
            <a:avLst/>
          </a:prstGeom>
          <a:ln w="9360">
            <a:solidFill>
              <a:srgbClr val="969696"/>
            </a:solidFill>
            <a:prstDash val="dash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66" name=""/>
          <p:cNvGraphicFramePr/>
          <p:nvPr/>
        </p:nvGraphicFramePr>
        <p:xfrm>
          <a:off x="542880" y="4753080"/>
          <a:ext cx="7962840" cy="1762200"/>
        </p:xfrm>
        <a:graphic>
          <a:graphicData uri="http://schemas.openxmlformats.org/presentationml/2006/ole">
            <p:oleObj r:id="rId5" spid="">
              <p:embed/>
              <p:pic>
                <p:nvPicPr>
                  <p:cNvPr id="67" name="" descr=""/>
                  <p:cNvPicPr/>
                  <p:nvPr/>
                </p:nvPicPr>
                <p:blipFill>
                  <a:blip r:embed="rId6"/>
                  <a:stretch/>
                </p:blipFill>
                <p:spPr>
                  <a:xfrm>
                    <a:off x="542880" y="4753080"/>
                    <a:ext cx="7962840" cy="17622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68" name=""/>
          <p:cNvSpPr/>
          <p:nvPr/>
        </p:nvSpPr>
        <p:spPr>
          <a:xfrm rot="16200000">
            <a:off x="-447480" y="1536840"/>
            <a:ext cx="14731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4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Physical Gas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9" name=""/>
          <p:cNvSpPr/>
          <p:nvPr/>
        </p:nvSpPr>
        <p:spPr>
          <a:xfrm rot="16200000">
            <a:off x="-340920" y="5268600"/>
            <a:ext cx="14731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4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Physical Power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0" name=""/>
          <p:cNvSpPr/>
          <p:nvPr/>
        </p:nvSpPr>
        <p:spPr>
          <a:xfrm rot="5400000">
            <a:off x="5243040" y="1223640"/>
            <a:ext cx="209880" cy="2476440"/>
          </a:xfrm>
          <a:custGeom>
            <a:avLst/>
            <a:gdLst>
              <a:gd name="textAreaLeft" fmla="*/ 0 w 209880"/>
              <a:gd name="textAreaRight" fmla="*/ 75600 w 209880"/>
              <a:gd name="textAreaTop" fmla="*/ 64440 h 2476440"/>
              <a:gd name="textAreaBottom" fmla="*/ 2412000 h 2476440"/>
              <a:gd name="GluePoint1X" fmla="*/ 0 w 21600"/>
              <a:gd name="GluePoint1Y" fmla="*/ 0 h 21600"/>
              <a:gd name="GluePoint2X" fmla="*/ 0 w 21600"/>
              <a:gd name="GluePoint2Y" fmla="*/ 21600 h 21600"/>
              <a:gd name="GluePoint3X" fmla="*/ 21600 w 21600"/>
              <a:gd name="GluePoint3Y" fmla="*/ 10800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w="21600" h="21600">
                <a:moveTo>
                  <a:pt x="0" y="0"/>
                </a:moveTo>
                <a:cubicBezTo>
                  <a:pt x="5400" y="0"/>
                  <a:pt x="10800" y="900"/>
                  <a:pt x="10800" y="1800"/>
                </a:cubicBezTo>
                <a:lnTo>
                  <a:pt x="10800" y="9096"/>
                </a:lnTo>
                <a:cubicBezTo>
                  <a:pt x="10800" y="9996"/>
                  <a:pt x="16200" y="10896"/>
                  <a:pt x="21600" y="10896"/>
                </a:cubicBezTo>
                <a:cubicBezTo>
                  <a:pt x="16200" y="10896"/>
                  <a:pt x="10800" y="11796"/>
                  <a:pt x="10800" y="12696"/>
                </a:cubicBezTo>
                <a:lnTo>
                  <a:pt x="10800" y="19800"/>
                </a:lnTo>
                <a:cubicBezTo>
                  <a:pt x="10800" y="20700"/>
                  <a:pt x="5400" y="21600"/>
                  <a:pt x="0" y="21600"/>
                </a:cubicBezTo>
              </a:path>
            </a:pathLst>
          </a:custGeom>
          <a:noFill/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1" name=""/>
          <p:cNvSpPr/>
          <p:nvPr/>
        </p:nvSpPr>
        <p:spPr>
          <a:xfrm>
            <a:off x="5122080" y="2535120"/>
            <a:ext cx="4622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2000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2" name=""/>
          <p:cNvSpPr/>
          <p:nvPr/>
        </p:nvSpPr>
        <p:spPr>
          <a:xfrm rot="5400000">
            <a:off x="7409880" y="1542960"/>
            <a:ext cx="209520" cy="1857240"/>
          </a:xfrm>
          <a:custGeom>
            <a:avLst/>
            <a:gdLst>
              <a:gd name="textAreaLeft" fmla="*/ 0 w 209520"/>
              <a:gd name="textAreaRight" fmla="*/ 75600 w 209520"/>
              <a:gd name="textAreaTop" fmla="*/ 48240 h 1857240"/>
              <a:gd name="textAreaBottom" fmla="*/ 1809000 h 1857240"/>
              <a:gd name="GluePoint1X" fmla="*/ 0 w 21600"/>
              <a:gd name="GluePoint1Y" fmla="*/ 0 h 21600"/>
              <a:gd name="GluePoint2X" fmla="*/ 0 w 21600"/>
              <a:gd name="GluePoint2Y" fmla="*/ 21600 h 21600"/>
              <a:gd name="GluePoint3X" fmla="*/ 21600 w 21600"/>
              <a:gd name="GluePoint3Y" fmla="*/ 10800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w="21600" h="21600">
                <a:moveTo>
                  <a:pt x="0" y="0"/>
                </a:moveTo>
                <a:cubicBezTo>
                  <a:pt x="5400" y="0"/>
                  <a:pt x="10800" y="900"/>
                  <a:pt x="10800" y="1800"/>
                </a:cubicBezTo>
                <a:lnTo>
                  <a:pt x="10800" y="9096"/>
                </a:lnTo>
                <a:cubicBezTo>
                  <a:pt x="10800" y="9996"/>
                  <a:pt x="16200" y="10896"/>
                  <a:pt x="21600" y="10896"/>
                </a:cubicBezTo>
                <a:cubicBezTo>
                  <a:pt x="16200" y="10896"/>
                  <a:pt x="10800" y="11796"/>
                  <a:pt x="10800" y="12696"/>
                </a:cubicBezTo>
                <a:lnTo>
                  <a:pt x="10800" y="19800"/>
                </a:lnTo>
                <a:cubicBezTo>
                  <a:pt x="10800" y="20700"/>
                  <a:pt x="5400" y="21600"/>
                  <a:pt x="0" y="21600"/>
                </a:cubicBezTo>
              </a:path>
            </a:pathLst>
          </a:custGeom>
          <a:noFill/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3" name=""/>
          <p:cNvSpPr/>
          <p:nvPr/>
        </p:nvSpPr>
        <p:spPr>
          <a:xfrm>
            <a:off x="7284240" y="2535120"/>
            <a:ext cx="4622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2001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4" name=""/>
          <p:cNvSpPr/>
          <p:nvPr/>
        </p:nvSpPr>
        <p:spPr>
          <a:xfrm rot="5400000">
            <a:off x="5223960" y="3262320"/>
            <a:ext cx="209520" cy="2476440"/>
          </a:xfrm>
          <a:custGeom>
            <a:avLst/>
            <a:gdLst>
              <a:gd name="textAreaLeft" fmla="*/ 0 w 209520"/>
              <a:gd name="textAreaRight" fmla="*/ 75600 w 209520"/>
              <a:gd name="textAreaTop" fmla="*/ 64440 h 2476440"/>
              <a:gd name="textAreaBottom" fmla="*/ 2412000 h 2476440"/>
              <a:gd name="GluePoint1X" fmla="*/ 0 w 21600"/>
              <a:gd name="GluePoint1Y" fmla="*/ 0 h 21600"/>
              <a:gd name="GluePoint2X" fmla="*/ 0 w 21600"/>
              <a:gd name="GluePoint2Y" fmla="*/ 21600 h 21600"/>
              <a:gd name="GluePoint3X" fmla="*/ 21600 w 21600"/>
              <a:gd name="GluePoint3Y" fmla="*/ 10800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w="21600" h="21600">
                <a:moveTo>
                  <a:pt x="0" y="0"/>
                </a:moveTo>
                <a:cubicBezTo>
                  <a:pt x="5400" y="0"/>
                  <a:pt x="10800" y="900"/>
                  <a:pt x="10800" y="1800"/>
                </a:cubicBezTo>
                <a:lnTo>
                  <a:pt x="10800" y="9096"/>
                </a:lnTo>
                <a:cubicBezTo>
                  <a:pt x="10800" y="9996"/>
                  <a:pt x="16200" y="10896"/>
                  <a:pt x="21600" y="10896"/>
                </a:cubicBezTo>
                <a:cubicBezTo>
                  <a:pt x="16200" y="10896"/>
                  <a:pt x="10800" y="11796"/>
                  <a:pt x="10800" y="12696"/>
                </a:cubicBezTo>
                <a:lnTo>
                  <a:pt x="10800" y="19800"/>
                </a:lnTo>
                <a:cubicBezTo>
                  <a:pt x="10800" y="20700"/>
                  <a:pt x="5400" y="21600"/>
                  <a:pt x="0" y="21600"/>
                </a:cubicBezTo>
              </a:path>
            </a:pathLst>
          </a:custGeom>
          <a:noFill/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5" name=""/>
          <p:cNvSpPr/>
          <p:nvPr/>
        </p:nvSpPr>
        <p:spPr>
          <a:xfrm>
            <a:off x="5103000" y="4573440"/>
            <a:ext cx="4622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2000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6" name=""/>
          <p:cNvSpPr/>
          <p:nvPr/>
        </p:nvSpPr>
        <p:spPr>
          <a:xfrm rot="5400000">
            <a:off x="7390800" y="3581280"/>
            <a:ext cx="209520" cy="1857240"/>
          </a:xfrm>
          <a:custGeom>
            <a:avLst/>
            <a:gdLst>
              <a:gd name="textAreaLeft" fmla="*/ 0 w 209520"/>
              <a:gd name="textAreaRight" fmla="*/ 75600 w 209520"/>
              <a:gd name="textAreaTop" fmla="*/ 48240 h 1857240"/>
              <a:gd name="textAreaBottom" fmla="*/ 1809000 h 1857240"/>
              <a:gd name="GluePoint1X" fmla="*/ 0 w 21600"/>
              <a:gd name="GluePoint1Y" fmla="*/ 0 h 21600"/>
              <a:gd name="GluePoint2X" fmla="*/ 0 w 21600"/>
              <a:gd name="GluePoint2Y" fmla="*/ 21600 h 21600"/>
              <a:gd name="GluePoint3X" fmla="*/ 21600 w 21600"/>
              <a:gd name="GluePoint3Y" fmla="*/ 10800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w="21600" h="21600">
                <a:moveTo>
                  <a:pt x="0" y="0"/>
                </a:moveTo>
                <a:cubicBezTo>
                  <a:pt x="5400" y="0"/>
                  <a:pt x="10800" y="900"/>
                  <a:pt x="10800" y="1800"/>
                </a:cubicBezTo>
                <a:lnTo>
                  <a:pt x="10800" y="9096"/>
                </a:lnTo>
                <a:cubicBezTo>
                  <a:pt x="10800" y="9996"/>
                  <a:pt x="16200" y="10896"/>
                  <a:pt x="21600" y="10896"/>
                </a:cubicBezTo>
                <a:cubicBezTo>
                  <a:pt x="16200" y="10896"/>
                  <a:pt x="10800" y="11796"/>
                  <a:pt x="10800" y="12696"/>
                </a:cubicBezTo>
                <a:lnTo>
                  <a:pt x="10800" y="19800"/>
                </a:lnTo>
                <a:cubicBezTo>
                  <a:pt x="10800" y="20700"/>
                  <a:pt x="5400" y="21600"/>
                  <a:pt x="0" y="21600"/>
                </a:cubicBezTo>
              </a:path>
            </a:pathLst>
          </a:custGeom>
          <a:noFill/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7" name=""/>
          <p:cNvSpPr/>
          <p:nvPr/>
        </p:nvSpPr>
        <p:spPr>
          <a:xfrm>
            <a:off x="7265160" y="4573440"/>
            <a:ext cx="4622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2001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8" name=""/>
          <p:cNvSpPr/>
          <p:nvPr/>
        </p:nvSpPr>
        <p:spPr>
          <a:xfrm rot="5400000">
            <a:off x="5262120" y="5235480"/>
            <a:ext cx="209520" cy="2476440"/>
          </a:xfrm>
          <a:custGeom>
            <a:avLst/>
            <a:gdLst>
              <a:gd name="textAreaLeft" fmla="*/ 0 w 209520"/>
              <a:gd name="textAreaRight" fmla="*/ 75600 w 209520"/>
              <a:gd name="textAreaTop" fmla="*/ 64440 h 2476440"/>
              <a:gd name="textAreaBottom" fmla="*/ 2412000 h 2476440"/>
              <a:gd name="GluePoint1X" fmla="*/ 0 w 21600"/>
              <a:gd name="GluePoint1Y" fmla="*/ 0 h 21600"/>
              <a:gd name="GluePoint2X" fmla="*/ 0 w 21600"/>
              <a:gd name="GluePoint2Y" fmla="*/ 21600 h 21600"/>
              <a:gd name="GluePoint3X" fmla="*/ 21600 w 21600"/>
              <a:gd name="GluePoint3Y" fmla="*/ 10800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w="21600" h="21600">
                <a:moveTo>
                  <a:pt x="0" y="0"/>
                </a:moveTo>
                <a:cubicBezTo>
                  <a:pt x="5400" y="0"/>
                  <a:pt x="10800" y="900"/>
                  <a:pt x="10800" y="1800"/>
                </a:cubicBezTo>
                <a:lnTo>
                  <a:pt x="10800" y="9096"/>
                </a:lnTo>
                <a:cubicBezTo>
                  <a:pt x="10800" y="9996"/>
                  <a:pt x="16200" y="10896"/>
                  <a:pt x="21600" y="10896"/>
                </a:cubicBezTo>
                <a:cubicBezTo>
                  <a:pt x="16200" y="10896"/>
                  <a:pt x="10800" y="11796"/>
                  <a:pt x="10800" y="12696"/>
                </a:cubicBezTo>
                <a:lnTo>
                  <a:pt x="10800" y="19800"/>
                </a:lnTo>
                <a:cubicBezTo>
                  <a:pt x="10800" y="20700"/>
                  <a:pt x="5400" y="21600"/>
                  <a:pt x="0" y="21600"/>
                </a:cubicBezTo>
              </a:path>
            </a:pathLst>
          </a:custGeom>
          <a:noFill/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9" name=""/>
          <p:cNvSpPr/>
          <p:nvPr/>
        </p:nvSpPr>
        <p:spPr>
          <a:xfrm>
            <a:off x="5141160" y="6546960"/>
            <a:ext cx="4622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2000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0" name=""/>
          <p:cNvSpPr/>
          <p:nvPr/>
        </p:nvSpPr>
        <p:spPr>
          <a:xfrm rot="5400000">
            <a:off x="7428960" y="5554440"/>
            <a:ext cx="209520" cy="1857240"/>
          </a:xfrm>
          <a:custGeom>
            <a:avLst/>
            <a:gdLst>
              <a:gd name="textAreaLeft" fmla="*/ 0 w 209520"/>
              <a:gd name="textAreaRight" fmla="*/ 75600 w 209520"/>
              <a:gd name="textAreaTop" fmla="*/ 48240 h 1857240"/>
              <a:gd name="textAreaBottom" fmla="*/ 1809000 h 1857240"/>
              <a:gd name="GluePoint1X" fmla="*/ 0 w 21600"/>
              <a:gd name="GluePoint1Y" fmla="*/ 0 h 21600"/>
              <a:gd name="GluePoint2X" fmla="*/ 0 w 21600"/>
              <a:gd name="GluePoint2Y" fmla="*/ 21600 h 21600"/>
              <a:gd name="GluePoint3X" fmla="*/ 21600 w 21600"/>
              <a:gd name="GluePoint3Y" fmla="*/ 10800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w="21600" h="21600">
                <a:moveTo>
                  <a:pt x="0" y="0"/>
                </a:moveTo>
                <a:cubicBezTo>
                  <a:pt x="5400" y="0"/>
                  <a:pt x="10800" y="900"/>
                  <a:pt x="10800" y="1800"/>
                </a:cubicBezTo>
                <a:lnTo>
                  <a:pt x="10800" y="9096"/>
                </a:lnTo>
                <a:cubicBezTo>
                  <a:pt x="10800" y="9996"/>
                  <a:pt x="16200" y="10896"/>
                  <a:pt x="21600" y="10896"/>
                </a:cubicBezTo>
                <a:cubicBezTo>
                  <a:pt x="16200" y="10896"/>
                  <a:pt x="10800" y="11796"/>
                  <a:pt x="10800" y="12696"/>
                </a:cubicBezTo>
                <a:lnTo>
                  <a:pt x="10800" y="19800"/>
                </a:lnTo>
                <a:cubicBezTo>
                  <a:pt x="10800" y="20700"/>
                  <a:pt x="5400" y="21600"/>
                  <a:pt x="0" y="21600"/>
                </a:cubicBezTo>
              </a:path>
            </a:pathLst>
          </a:custGeom>
          <a:noFill/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1" name=""/>
          <p:cNvSpPr/>
          <p:nvPr/>
        </p:nvSpPr>
        <p:spPr>
          <a:xfrm>
            <a:off x="7303320" y="6546960"/>
            <a:ext cx="4622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2001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PlaceHolder 1"/>
          <p:cNvSpPr>
            <a:spLocks noGrp="1"/>
          </p:cNvSpPr>
          <p:nvPr>
            <p:ph type="title"/>
          </p:nvPr>
        </p:nvSpPr>
        <p:spPr>
          <a:xfrm>
            <a:off x="0" y="85680"/>
            <a:ext cx="9144000" cy="658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9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Enron North America Gas Transactions Per Day</a:t>
            </a:r>
            <a:endParaRPr b="1" lang="en-US" sz="30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83" name=""/>
          <p:cNvGraphicFramePr/>
          <p:nvPr/>
        </p:nvGraphicFramePr>
        <p:xfrm>
          <a:off x="254160" y="1368360"/>
          <a:ext cx="8429400" cy="482616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84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54160" y="1368360"/>
                    <a:ext cx="8429400" cy="48261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85" name=""/>
          <p:cNvSpPr/>
          <p:nvPr/>
        </p:nvSpPr>
        <p:spPr>
          <a:xfrm>
            <a:off x="1443240" y="6145200"/>
            <a:ext cx="6318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5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1997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6" name=""/>
          <p:cNvSpPr/>
          <p:nvPr/>
        </p:nvSpPr>
        <p:spPr>
          <a:xfrm rot="16200000">
            <a:off x="1653120" y="5316840"/>
            <a:ext cx="220680" cy="1450800"/>
          </a:xfrm>
          <a:custGeom>
            <a:avLst/>
            <a:gdLst>
              <a:gd name="textAreaLeft" fmla="*/ 141120 w 220680"/>
              <a:gd name="textAreaRight" fmla="*/ 221040 w 220680"/>
              <a:gd name="textAreaTop" fmla="*/ 37800 h 1450800"/>
              <a:gd name="textAreaBottom" fmla="*/ 1413000 h 1450800"/>
              <a:gd name="GluePoint1X" fmla="*/ 21600 w 21600"/>
              <a:gd name="GluePoint1Y" fmla="*/ 0 h 21600"/>
              <a:gd name="GluePoint2X" fmla="*/ 0 w 21600"/>
              <a:gd name="GluePoint2Y" fmla="*/ 10800 h 21600"/>
              <a:gd name="GluePoint3X" fmla="*/ 21600 w 21600"/>
              <a:gd name="GluePoint3Y" fmla="*/ 21600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w="21600" h="21600">
                <a:moveTo>
                  <a:pt x="21600" y="0"/>
                </a:moveTo>
                <a:cubicBezTo>
                  <a:pt x="16200" y="0"/>
                  <a:pt x="10800" y="900"/>
                  <a:pt x="10800" y="1800"/>
                </a:cubicBezTo>
                <a:lnTo>
                  <a:pt x="10800" y="9000"/>
                </a:lnTo>
                <a:cubicBezTo>
                  <a:pt x="10800" y="9900"/>
                  <a:pt x="5400" y="10800"/>
                  <a:pt x="0" y="10800"/>
                </a:cubicBezTo>
                <a:cubicBezTo>
                  <a:pt x="5400" y="10800"/>
                  <a:pt x="10800" y="11700"/>
                  <a:pt x="10800" y="12600"/>
                </a:cubicBezTo>
                <a:lnTo>
                  <a:pt x="10800" y="19800"/>
                </a:lnTo>
                <a:cubicBezTo>
                  <a:pt x="10800" y="20700"/>
                  <a:pt x="16200" y="21600"/>
                  <a:pt x="21600" y="21600"/>
                </a:cubicBezTo>
              </a:path>
            </a:pathLst>
          </a:custGeom>
          <a:noFill/>
          <a:ln w="9360">
            <a:solidFill>
              <a:srgbClr val="ffff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7" name=""/>
          <p:cNvSpPr/>
          <p:nvPr/>
        </p:nvSpPr>
        <p:spPr>
          <a:xfrm rot="16200000">
            <a:off x="3218400" y="5310360"/>
            <a:ext cx="220680" cy="1450800"/>
          </a:xfrm>
          <a:custGeom>
            <a:avLst/>
            <a:gdLst>
              <a:gd name="textAreaLeft" fmla="*/ 141120 w 220680"/>
              <a:gd name="textAreaRight" fmla="*/ 221040 w 220680"/>
              <a:gd name="textAreaTop" fmla="*/ 37800 h 1450800"/>
              <a:gd name="textAreaBottom" fmla="*/ 1413000 h 1450800"/>
              <a:gd name="GluePoint1X" fmla="*/ 21600 w 21600"/>
              <a:gd name="GluePoint1Y" fmla="*/ 0 h 21600"/>
              <a:gd name="GluePoint2X" fmla="*/ 0 w 21600"/>
              <a:gd name="GluePoint2Y" fmla="*/ 10800 h 21600"/>
              <a:gd name="GluePoint3X" fmla="*/ 21600 w 21600"/>
              <a:gd name="GluePoint3Y" fmla="*/ 21600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w="21600" h="21600">
                <a:moveTo>
                  <a:pt x="21600" y="0"/>
                </a:moveTo>
                <a:cubicBezTo>
                  <a:pt x="16200" y="0"/>
                  <a:pt x="10800" y="900"/>
                  <a:pt x="10800" y="1800"/>
                </a:cubicBezTo>
                <a:lnTo>
                  <a:pt x="10800" y="9000"/>
                </a:lnTo>
                <a:cubicBezTo>
                  <a:pt x="10800" y="9900"/>
                  <a:pt x="5400" y="10800"/>
                  <a:pt x="0" y="10800"/>
                </a:cubicBezTo>
                <a:cubicBezTo>
                  <a:pt x="5400" y="10800"/>
                  <a:pt x="10800" y="11700"/>
                  <a:pt x="10800" y="12600"/>
                </a:cubicBezTo>
                <a:lnTo>
                  <a:pt x="10800" y="19800"/>
                </a:lnTo>
                <a:cubicBezTo>
                  <a:pt x="10800" y="20700"/>
                  <a:pt x="16200" y="21600"/>
                  <a:pt x="21600" y="21600"/>
                </a:cubicBezTo>
              </a:path>
            </a:pathLst>
          </a:custGeom>
          <a:noFill/>
          <a:ln w="9360">
            <a:solidFill>
              <a:srgbClr val="ffff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8" name=""/>
          <p:cNvSpPr/>
          <p:nvPr/>
        </p:nvSpPr>
        <p:spPr>
          <a:xfrm rot="16200000">
            <a:off x="4783680" y="5320080"/>
            <a:ext cx="220680" cy="1450800"/>
          </a:xfrm>
          <a:custGeom>
            <a:avLst/>
            <a:gdLst>
              <a:gd name="textAreaLeft" fmla="*/ 141120 w 220680"/>
              <a:gd name="textAreaRight" fmla="*/ 221040 w 220680"/>
              <a:gd name="textAreaTop" fmla="*/ 37800 h 1450800"/>
              <a:gd name="textAreaBottom" fmla="*/ 1413000 h 1450800"/>
              <a:gd name="GluePoint1X" fmla="*/ 21600 w 21600"/>
              <a:gd name="GluePoint1Y" fmla="*/ 0 h 21600"/>
              <a:gd name="GluePoint2X" fmla="*/ 0 w 21600"/>
              <a:gd name="GluePoint2Y" fmla="*/ 10800 h 21600"/>
              <a:gd name="GluePoint3X" fmla="*/ 21600 w 21600"/>
              <a:gd name="GluePoint3Y" fmla="*/ 21600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w="21600" h="21600">
                <a:moveTo>
                  <a:pt x="21600" y="0"/>
                </a:moveTo>
                <a:cubicBezTo>
                  <a:pt x="16200" y="0"/>
                  <a:pt x="10800" y="900"/>
                  <a:pt x="10800" y="1800"/>
                </a:cubicBezTo>
                <a:lnTo>
                  <a:pt x="10800" y="9000"/>
                </a:lnTo>
                <a:cubicBezTo>
                  <a:pt x="10800" y="9900"/>
                  <a:pt x="5400" y="10800"/>
                  <a:pt x="0" y="10800"/>
                </a:cubicBezTo>
                <a:cubicBezTo>
                  <a:pt x="5400" y="10800"/>
                  <a:pt x="10800" y="11700"/>
                  <a:pt x="10800" y="12600"/>
                </a:cubicBezTo>
                <a:lnTo>
                  <a:pt x="10800" y="19800"/>
                </a:lnTo>
                <a:cubicBezTo>
                  <a:pt x="10800" y="20700"/>
                  <a:pt x="16200" y="21600"/>
                  <a:pt x="21600" y="21600"/>
                </a:cubicBezTo>
              </a:path>
            </a:pathLst>
          </a:custGeom>
          <a:noFill/>
          <a:ln w="9360">
            <a:solidFill>
              <a:srgbClr val="ffff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9" name=""/>
          <p:cNvSpPr/>
          <p:nvPr/>
        </p:nvSpPr>
        <p:spPr>
          <a:xfrm rot="16200000">
            <a:off x="6348960" y="5313600"/>
            <a:ext cx="220680" cy="1450800"/>
          </a:xfrm>
          <a:custGeom>
            <a:avLst/>
            <a:gdLst>
              <a:gd name="textAreaLeft" fmla="*/ 141120 w 220680"/>
              <a:gd name="textAreaRight" fmla="*/ 221040 w 220680"/>
              <a:gd name="textAreaTop" fmla="*/ 37800 h 1450800"/>
              <a:gd name="textAreaBottom" fmla="*/ 1413000 h 1450800"/>
              <a:gd name="GluePoint1X" fmla="*/ 21600 w 21600"/>
              <a:gd name="GluePoint1Y" fmla="*/ 0 h 21600"/>
              <a:gd name="GluePoint2X" fmla="*/ 0 w 21600"/>
              <a:gd name="GluePoint2Y" fmla="*/ 10800 h 21600"/>
              <a:gd name="GluePoint3X" fmla="*/ 21600 w 21600"/>
              <a:gd name="GluePoint3Y" fmla="*/ 21600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w="21600" h="21600">
                <a:moveTo>
                  <a:pt x="21600" y="0"/>
                </a:moveTo>
                <a:cubicBezTo>
                  <a:pt x="16200" y="0"/>
                  <a:pt x="10800" y="900"/>
                  <a:pt x="10800" y="1800"/>
                </a:cubicBezTo>
                <a:lnTo>
                  <a:pt x="10800" y="9000"/>
                </a:lnTo>
                <a:cubicBezTo>
                  <a:pt x="10800" y="9900"/>
                  <a:pt x="5400" y="10800"/>
                  <a:pt x="0" y="10800"/>
                </a:cubicBezTo>
                <a:cubicBezTo>
                  <a:pt x="5400" y="10800"/>
                  <a:pt x="10800" y="11700"/>
                  <a:pt x="10800" y="12600"/>
                </a:cubicBezTo>
                <a:lnTo>
                  <a:pt x="10800" y="19800"/>
                </a:lnTo>
                <a:cubicBezTo>
                  <a:pt x="10800" y="20700"/>
                  <a:pt x="16200" y="21600"/>
                  <a:pt x="21600" y="21600"/>
                </a:cubicBezTo>
              </a:path>
            </a:pathLst>
          </a:custGeom>
          <a:noFill/>
          <a:ln w="9360">
            <a:solidFill>
              <a:srgbClr val="ffff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0" name=""/>
          <p:cNvSpPr/>
          <p:nvPr/>
        </p:nvSpPr>
        <p:spPr>
          <a:xfrm rot="16200000">
            <a:off x="7717680" y="5536080"/>
            <a:ext cx="220680" cy="1025640"/>
          </a:xfrm>
          <a:custGeom>
            <a:avLst/>
            <a:gdLst>
              <a:gd name="textAreaLeft" fmla="*/ 141120 w 220680"/>
              <a:gd name="textAreaRight" fmla="*/ 221040 w 220680"/>
              <a:gd name="textAreaTop" fmla="*/ 26640 h 1025640"/>
              <a:gd name="textAreaBottom" fmla="*/ 999000 h 1025640"/>
              <a:gd name="GluePoint1X" fmla="*/ 21600 w 21600"/>
              <a:gd name="GluePoint1Y" fmla="*/ 0 h 21600"/>
              <a:gd name="GluePoint2X" fmla="*/ 0 w 21600"/>
              <a:gd name="GluePoint2Y" fmla="*/ 10800 h 21600"/>
              <a:gd name="GluePoint3X" fmla="*/ 21600 w 21600"/>
              <a:gd name="GluePoint3Y" fmla="*/ 21600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w="21600" h="21600">
                <a:moveTo>
                  <a:pt x="21600" y="0"/>
                </a:moveTo>
                <a:cubicBezTo>
                  <a:pt x="16200" y="0"/>
                  <a:pt x="10800" y="900"/>
                  <a:pt x="10800" y="1800"/>
                </a:cubicBezTo>
                <a:lnTo>
                  <a:pt x="10800" y="9000"/>
                </a:lnTo>
                <a:cubicBezTo>
                  <a:pt x="10800" y="9900"/>
                  <a:pt x="5400" y="10800"/>
                  <a:pt x="0" y="10800"/>
                </a:cubicBezTo>
                <a:cubicBezTo>
                  <a:pt x="5400" y="10800"/>
                  <a:pt x="10800" y="11700"/>
                  <a:pt x="10800" y="12600"/>
                </a:cubicBezTo>
                <a:lnTo>
                  <a:pt x="10800" y="19800"/>
                </a:lnTo>
                <a:cubicBezTo>
                  <a:pt x="10800" y="20700"/>
                  <a:pt x="16200" y="21600"/>
                  <a:pt x="21600" y="21600"/>
                </a:cubicBezTo>
              </a:path>
            </a:pathLst>
          </a:custGeom>
          <a:noFill/>
          <a:ln w="9360">
            <a:solidFill>
              <a:srgbClr val="ffff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1" name=""/>
          <p:cNvSpPr/>
          <p:nvPr/>
        </p:nvSpPr>
        <p:spPr>
          <a:xfrm>
            <a:off x="3008520" y="6154560"/>
            <a:ext cx="6318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5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1998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2" name=""/>
          <p:cNvSpPr/>
          <p:nvPr/>
        </p:nvSpPr>
        <p:spPr>
          <a:xfrm>
            <a:off x="4589640" y="6148440"/>
            <a:ext cx="6318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5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1999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3" name=""/>
          <p:cNvSpPr/>
          <p:nvPr/>
        </p:nvSpPr>
        <p:spPr>
          <a:xfrm>
            <a:off x="6154920" y="6141960"/>
            <a:ext cx="6318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5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2000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4" name=""/>
          <p:cNvSpPr/>
          <p:nvPr/>
        </p:nvSpPr>
        <p:spPr>
          <a:xfrm>
            <a:off x="7497720" y="6151680"/>
            <a:ext cx="6318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5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2001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5" name=""/>
          <p:cNvSpPr/>
          <p:nvPr/>
        </p:nvSpPr>
        <p:spPr>
          <a:xfrm>
            <a:off x="1734840" y="917640"/>
            <a:ext cx="943560" cy="632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Non EOL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EOL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6" name=""/>
          <p:cNvSpPr/>
          <p:nvPr/>
        </p:nvSpPr>
        <p:spPr>
          <a:xfrm>
            <a:off x="1576440" y="992160"/>
            <a:ext cx="156960" cy="142920"/>
          </a:xfrm>
          <a:prstGeom prst="rect">
            <a:avLst/>
          </a:prstGeom>
          <a:solidFill>
            <a:srgbClr val="ffcc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7" name=""/>
          <p:cNvSpPr/>
          <p:nvPr/>
        </p:nvSpPr>
        <p:spPr>
          <a:xfrm>
            <a:off x="1569960" y="1303200"/>
            <a:ext cx="157320" cy="142920"/>
          </a:xfrm>
          <a:prstGeom prst="rect">
            <a:avLst/>
          </a:prstGeom>
          <a:solidFill>
            <a:srgbClr val="80008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PlaceHolder 1"/>
          <p:cNvSpPr>
            <a:spLocks noGrp="1"/>
          </p:cNvSpPr>
          <p:nvPr>
            <p:ph type="title"/>
          </p:nvPr>
        </p:nvSpPr>
        <p:spPr>
          <a:xfrm>
            <a:off x="0" y="85680"/>
            <a:ext cx="9144000" cy="658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9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9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Enron North America Power Transactions Per Day</a:t>
            </a:r>
            <a:endParaRPr b="1" lang="en-US" sz="29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99" name=""/>
          <p:cNvGraphicFramePr/>
          <p:nvPr/>
        </p:nvGraphicFramePr>
        <p:xfrm>
          <a:off x="254160" y="1380960"/>
          <a:ext cx="8429400" cy="482616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00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54160" y="1380960"/>
                    <a:ext cx="8429400" cy="48261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01" name=""/>
          <p:cNvSpPr/>
          <p:nvPr/>
        </p:nvSpPr>
        <p:spPr>
          <a:xfrm>
            <a:off x="1443240" y="6130800"/>
            <a:ext cx="6318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5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1997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2" name=""/>
          <p:cNvSpPr/>
          <p:nvPr/>
        </p:nvSpPr>
        <p:spPr>
          <a:xfrm rot="16200000">
            <a:off x="1653120" y="5302440"/>
            <a:ext cx="220680" cy="1450800"/>
          </a:xfrm>
          <a:custGeom>
            <a:avLst/>
            <a:gdLst>
              <a:gd name="textAreaLeft" fmla="*/ 141120 w 220680"/>
              <a:gd name="textAreaRight" fmla="*/ 221040 w 220680"/>
              <a:gd name="textAreaTop" fmla="*/ 37800 h 1450800"/>
              <a:gd name="textAreaBottom" fmla="*/ 1413000 h 1450800"/>
              <a:gd name="GluePoint1X" fmla="*/ 21600 w 21600"/>
              <a:gd name="GluePoint1Y" fmla="*/ 0 h 21600"/>
              <a:gd name="GluePoint2X" fmla="*/ 0 w 21600"/>
              <a:gd name="GluePoint2Y" fmla="*/ 10800 h 21600"/>
              <a:gd name="GluePoint3X" fmla="*/ 21600 w 21600"/>
              <a:gd name="GluePoint3Y" fmla="*/ 21600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w="21600" h="21600">
                <a:moveTo>
                  <a:pt x="21600" y="0"/>
                </a:moveTo>
                <a:cubicBezTo>
                  <a:pt x="16200" y="0"/>
                  <a:pt x="10800" y="900"/>
                  <a:pt x="10800" y="1800"/>
                </a:cubicBezTo>
                <a:lnTo>
                  <a:pt x="10800" y="9000"/>
                </a:lnTo>
                <a:cubicBezTo>
                  <a:pt x="10800" y="9900"/>
                  <a:pt x="5400" y="10800"/>
                  <a:pt x="0" y="10800"/>
                </a:cubicBezTo>
                <a:cubicBezTo>
                  <a:pt x="5400" y="10800"/>
                  <a:pt x="10800" y="11700"/>
                  <a:pt x="10800" y="12600"/>
                </a:cubicBezTo>
                <a:lnTo>
                  <a:pt x="10800" y="19800"/>
                </a:lnTo>
                <a:cubicBezTo>
                  <a:pt x="10800" y="20700"/>
                  <a:pt x="16200" y="21600"/>
                  <a:pt x="21600" y="21600"/>
                </a:cubicBezTo>
              </a:path>
            </a:pathLst>
          </a:custGeom>
          <a:noFill/>
          <a:ln w="9360">
            <a:solidFill>
              <a:srgbClr val="ffff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3" name=""/>
          <p:cNvSpPr/>
          <p:nvPr/>
        </p:nvSpPr>
        <p:spPr>
          <a:xfrm rot="16200000">
            <a:off x="3218400" y="5296320"/>
            <a:ext cx="220680" cy="1450800"/>
          </a:xfrm>
          <a:custGeom>
            <a:avLst/>
            <a:gdLst>
              <a:gd name="textAreaLeft" fmla="*/ 141120 w 220680"/>
              <a:gd name="textAreaRight" fmla="*/ 221040 w 220680"/>
              <a:gd name="textAreaTop" fmla="*/ 37800 h 1450800"/>
              <a:gd name="textAreaBottom" fmla="*/ 1413000 h 1450800"/>
              <a:gd name="GluePoint1X" fmla="*/ 21600 w 21600"/>
              <a:gd name="GluePoint1Y" fmla="*/ 0 h 21600"/>
              <a:gd name="GluePoint2X" fmla="*/ 0 w 21600"/>
              <a:gd name="GluePoint2Y" fmla="*/ 10800 h 21600"/>
              <a:gd name="GluePoint3X" fmla="*/ 21600 w 21600"/>
              <a:gd name="GluePoint3Y" fmla="*/ 21600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w="21600" h="21600">
                <a:moveTo>
                  <a:pt x="21600" y="0"/>
                </a:moveTo>
                <a:cubicBezTo>
                  <a:pt x="16200" y="0"/>
                  <a:pt x="10800" y="900"/>
                  <a:pt x="10800" y="1800"/>
                </a:cubicBezTo>
                <a:lnTo>
                  <a:pt x="10800" y="9000"/>
                </a:lnTo>
                <a:cubicBezTo>
                  <a:pt x="10800" y="9900"/>
                  <a:pt x="5400" y="10800"/>
                  <a:pt x="0" y="10800"/>
                </a:cubicBezTo>
                <a:cubicBezTo>
                  <a:pt x="5400" y="10800"/>
                  <a:pt x="10800" y="11700"/>
                  <a:pt x="10800" y="12600"/>
                </a:cubicBezTo>
                <a:lnTo>
                  <a:pt x="10800" y="19800"/>
                </a:lnTo>
                <a:cubicBezTo>
                  <a:pt x="10800" y="20700"/>
                  <a:pt x="16200" y="21600"/>
                  <a:pt x="21600" y="21600"/>
                </a:cubicBezTo>
              </a:path>
            </a:pathLst>
          </a:custGeom>
          <a:noFill/>
          <a:ln w="9360">
            <a:solidFill>
              <a:srgbClr val="ffff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4" name=""/>
          <p:cNvSpPr/>
          <p:nvPr/>
        </p:nvSpPr>
        <p:spPr>
          <a:xfrm rot="16200000">
            <a:off x="4783680" y="5305680"/>
            <a:ext cx="220680" cy="1450800"/>
          </a:xfrm>
          <a:custGeom>
            <a:avLst/>
            <a:gdLst>
              <a:gd name="textAreaLeft" fmla="*/ 141120 w 220680"/>
              <a:gd name="textAreaRight" fmla="*/ 221040 w 220680"/>
              <a:gd name="textAreaTop" fmla="*/ 37800 h 1450800"/>
              <a:gd name="textAreaBottom" fmla="*/ 1413000 h 1450800"/>
              <a:gd name="GluePoint1X" fmla="*/ 21600 w 21600"/>
              <a:gd name="GluePoint1Y" fmla="*/ 0 h 21600"/>
              <a:gd name="GluePoint2X" fmla="*/ 0 w 21600"/>
              <a:gd name="GluePoint2Y" fmla="*/ 10800 h 21600"/>
              <a:gd name="GluePoint3X" fmla="*/ 21600 w 21600"/>
              <a:gd name="GluePoint3Y" fmla="*/ 21600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w="21600" h="21600">
                <a:moveTo>
                  <a:pt x="21600" y="0"/>
                </a:moveTo>
                <a:cubicBezTo>
                  <a:pt x="16200" y="0"/>
                  <a:pt x="10800" y="900"/>
                  <a:pt x="10800" y="1800"/>
                </a:cubicBezTo>
                <a:lnTo>
                  <a:pt x="10800" y="9000"/>
                </a:lnTo>
                <a:cubicBezTo>
                  <a:pt x="10800" y="9900"/>
                  <a:pt x="5400" y="10800"/>
                  <a:pt x="0" y="10800"/>
                </a:cubicBezTo>
                <a:cubicBezTo>
                  <a:pt x="5400" y="10800"/>
                  <a:pt x="10800" y="11700"/>
                  <a:pt x="10800" y="12600"/>
                </a:cubicBezTo>
                <a:lnTo>
                  <a:pt x="10800" y="19800"/>
                </a:lnTo>
                <a:cubicBezTo>
                  <a:pt x="10800" y="20700"/>
                  <a:pt x="16200" y="21600"/>
                  <a:pt x="21600" y="21600"/>
                </a:cubicBezTo>
              </a:path>
            </a:pathLst>
          </a:custGeom>
          <a:noFill/>
          <a:ln w="9360">
            <a:solidFill>
              <a:srgbClr val="ffff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5" name=""/>
          <p:cNvSpPr/>
          <p:nvPr/>
        </p:nvSpPr>
        <p:spPr>
          <a:xfrm rot="16200000">
            <a:off x="6348960" y="5299560"/>
            <a:ext cx="220680" cy="1450800"/>
          </a:xfrm>
          <a:custGeom>
            <a:avLst/>
            <a:gdLst>
              <a:gd name="textAreaLeft" fmla="*/ 141120 w 220680"/>
              <a:gd name="textAreaRight" fmla="*/ 221040 w 220680"/>
              <a:gd name="textAreaTop" fmla="*/ 37800 h 1450800"/>
              <a:gd name="textAreaBottom" fmla="*/ 1413000 h 1450800"/>
              <a:gd name="GluePoint1X" fmla="*/ 21600 w 21600"/>
              <a:gd name="GluePoint1Y" fmla="*/ 0 h 21600"/>
              <a:gd name="GluePoint2X" fmla="*/ 0 w 21600"/>
              <a:gd name="GluePoint2Y" fmla="*/ 10800 h 21600"/>
              <a:gd name="GluePoint3X" fmla="*/ 21600 w 21600"/>
              <a:gd name="GluePoint3Y" fmla="*/ 21600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w="21600" h="21600">
                <a:moveTo>
                  <a:pt x="21600" y="0"/>
                </a:moveTo>
                <a:cubicBezTo>
                  <a:pt x="16200" y="0"/>
                  <a:pt x="10800" y="900"/>
                  <a:pt x="10800" y="1800"/>
                </a:cubicBezTo>
                <a:lnTo>
                  <a:pt x="10800" y="9000"/>
                </a:lnTo>
                <a:cubicBezTo>
                  <a:pt x="10800" y="9900"/>
                  <a:pt x="5400" y="10800"/>
                  <a:pt x="0" y="10800"/>
                </a:cubicBezTo>
                <a:cubicBezTo>
                  <a:pt x="5400" y="10800"/>
                  <a:pt x="10800" y="11700"/>
                  <a:pt x="10800" y="12600"/>
                </a:cubicBezTo>
                <a:lnTo>
                  <a:pt x="10800" y="19800"/>
                </a:lnTo>
                <a:cubicBezTo>
                  <a:pt x="10800" y="20700"/>
                  <a:pt x="16200" y="21600"/>
                  <a:pt x="21600" y="21600"/>
                </a:cubicBezTo>
              </a:path>
            </a:pathLst>
          </a:custGeom>
          <a:noFill/>
          <a:ln w="9360">
            <a:solidFill>
              <a:srgbClr val="ffff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6" name=""/>
          <p:cNvSpPr/>
          <p:nvPr/>
        </p:nvSpPr>
        <p:spPr>
          <a:xfrm rot="16200000">
            <a:off x="7717680" y="5521680"/>
            <a:ext cx="220680" cy="1025640"/>
          </a:xfrm>
          <a:custGeom>
            <a:avLst/>
            <a:gdLst>
              <a:gd name="textAreaLeft" fmla="*/ 141120 w 220680"/>
              <a:gd name="textAreaRight" fmla="*/ 221040 w 220680"/>
              <a:gd name="textAreaTop" fmla="*/ 26640 h 1025640"/>
              <a:gd name="textAreaBottom" fmla="*/ 999000 h 1025640"/>
              <a:gd name="GluePoint1X" fmla="*/ 21600 w 21600"/>
              <a:gd name="GluePoint1Y" fmla="*/ 0 h 21600"/>
              <a:gd name="GluePoint2X" fmla="*/ 0 w 21600"/>
              <a:gd name="GluePoint2Y" fmla="*/ 10800 h 21600"/>
              <a:gd name="GluePoint3X" fmla="*/ 21600 w 21600"/>
              <a:gd name="GluePoint3Y" fmla="*/ 21600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w="21600" h="21600">
                <a:moveTo>
                  <a:pt x="21600" y="0"/>
                </a:moveTo>
                <a:cubicBezTo>
                  <a:pt x="16200" y="0"/>
                  <a:pt x="10800" y="900"/>
                  <a:pt x="10800" y="1800"/>
                </a:cubicBezTo>
                <a:lnTo>
                  <a:pt x="10800" y="9000"/>
                </a:lnTo>
                <a:cubicBezTo>
                  <a:pt x="10800" y="9900"/>
                  <a:pt x="5400" y="10800"/>
                  <a:pt x="0" y="10800"/>
                </a:cubicBezTo>
                <a:cubicBezTo>
                  <a:pt x="5400" y="10800"/>
                  <a:pt x="10800" y="11700"/>
                  <a:pt x="10800" y="12600"/>
                </a:cubicBezTo>
                <a:lnTo>
                  <a:pt x="10800" y="19800"/>
                </a:lnTo>
                <a:cubicBezTo>
                  <a:pt x="10800" y="20700"/>
                  <a:pt x="16200" y="21600"/>
                  <a:pt x="21600" y="21600"/>
                </a:cubicBezTo>
              </a:path>
            </a:pathLst>
          </a:custGeom>
          <a:noFill/>
          <a:ln w="9360">
            <a:solidFill>
              <a:srgbClr val="ffff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7" name=""/>
          <p:cNvSpPr/>
          <p:nvPr/>
        </p:nvSpPr>
        <p:spPr>
          <a:xfrm>
            <a:off x="3008520" y="6140520"/>
            <a:ext cx="6318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5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1998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8" name=""/>
          <p:cNvSpPr/>
          <p:nvPr/>
        </p:nvSpPr>
        <p:spPr>
          <a:xfrm>
            <a:off x="4589640" y="6134040"/>
            <a:ext cx="6318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5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1999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9" name=""/>
          <p:cNvSpPr/>
          <p:nvPr/>
        </p:nvSpPr>
        <p:spPr>
          <a:xfrm>
            <a:off x="6154920" y="6127920"/>
            <a:ext cx="6318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5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2000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0" name=""/>
          <p:cNvSpPr/>
          <p:nvPr/>
        </p:nvSpPr>
        <p:spPr>
          <a:xfrm>
            <a:off x="7497720" y="6137280"/>
            <a:ext cx="6318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5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2001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1" name=""/>
          <p:cNvSpPr/>
          <p:nvPr/>
        </p:nvSpPr>
        <p:spPr>
          <a:xfrm>
            <a:off x="1428480" y="927000"/>
            <a:ext cx="943560" cy="632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Non EOL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EOL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2" name=""/>
          <p:cNvSpPr/>
          <p:nvPr/>
        </p:nvSpPr>
        <p:spPr>
          <a:xfrm>
            <a:off x="1270080" y="1001880"/>
            <a:ext cx="156960" cy="142560"/>
          </a:xfrm>
          <a:prstGeom prst="rect">
            <a:avLst/>
          </a:prstGeom>
          <a:solidFill>
            <a:srgbClr val="008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3" name=""/>
          <p:cNvSpPr/>
          <p:nvPr/>
        </p:nvSpPr>
        <p:spPr>
          <a:xfrm>
            <a:off x="1263600" y="1312920"/>
            <a:ext cx="157320" cy="142920"/>
          </a:xfrm>
          <a:prstGeom prst="rect">
            <a:avLst/>
          </a:prstGeom>
          <a:solidFill>
            <a:srgbClr val="00cc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PlaceHolder 1"/>
          <p:cNvSpPr>
            <a:spLocks noGrp="1"/>
          </p:cNvSpPr>
          <p:nvPr>
            <p:ph type="title"/>
          </p:nvPr>
        </p:nvSpPr>
        <p:spPr>
          <a:xfrm>
            <a:off x="0" y="85680"/>
            <a:ext cx="9144000" cy="658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9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Enron North America EOL Counterparties</a:t>
            </a:r>
            <a:endParaRPr b="1" lang="en-US" sz="30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115" name=""/>
          <p:cNvGraphicFramePr/>
          <p:nvPr/>
        </p:nvGraphicFramePr>
        <p:xfrm>
          <a:off x="0" y="1484280"/>
          <a:ext cx="4570560" cy="412452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16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0" y="1484280"/>
                    <a:ext cx="4570560" cy="41245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17" name=""/>
          <p:cNvSpPr/>
          <p:nvPr/>
        </p:nvSpPr>
        <p:spPr>
          <a:xfrm rot="16200000">
            <a:off x="3647880" y="4908240"/>
            <a:ext cx="220680" cy="1382400"/>
          </a:xfrm>
          <a:custGeom>
            <a:avLst/>
            <a:gdLst>
              <a:gd name="textAreaLeft" fmla="*/ 141120 w 220680"/>
              <a:gd name="textAreaRight" fmla="*/ 221040 w 220680"/>
              <a:gd name="textAreaTop" fmla="*/ 36000 h 1382400"/>
              <a:gd name="textAreaBottom" fmla="*/ 1346400 h 1382400"/>
              <a:gd name="GluePoint1X" fmla="*/ 21600 w 21600"/>
              <a:gd name="GluePoint1Y" fmla="*/ 0 h 21600"/>
              <a:gd name="GluePoint2X" fmla="*/ 0 w 21600"/>
              <a:gd name="GluePoint2Y" fmla="*/ 10800 h 21600"/>
              <a:gd name="GluePoint3X" fmla="*/ 21600 w 21600"/>
              <a:gd name="GluePoint3Y" fmla="*/ 21600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w="21600" h="21600">
                <a:moveTo>
                  <a:pt x="21600" y="0"/>
                </a:moveTo>
                <a:cubicBezTo>
                  <a:pt x="16200" y="0"/>
                  <a:pt x="10800" y="900"/>
                  <a:pt x="10800" y="1800"/>
                </a:cubicBezTo>
                <a:lnTo>
                  <a:pt x="10800" y="9000"/>
                </a:lnTo>
                <a:cubicBezTo>
                  <a:pt x="10800" y="9900"/>
                  <a:pt x="5400" y="10800"/>
                  <a:pt x="0" y="10800"/>
                </a:cubicBezTo>
                <a:cubicBezTo>
                  <a:pt x="5400" y="10800"/>
                  <a:pt x="10800" y="11700"/>
                  <a:pt x="10800" y="12600"/>
                </a:cubicBezTo>
                <a:lnTo>
                  <a:pt x="10800" y="19800"/>
                </a:lnTo>
                <a:cubicBezTo>
                  <a:pt x="10800" y="20700"/>
                  <a:pt x="16200" y="21600"/>
                  <a:pt x="21600" y="21600"/>
                </a:cubicBezTo>
              </a:path>
            </a:pathLst>
          </a:custGeom>
          <a:noFill/>
          <a:ln w="9360">
            <a:solidFill>
              <a:srgbClr val="ffff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8" name=""/>
          <p:cNvSpPr/>
          <p:nvPr/>
        </p:nvSpPr>
        <p:spPr>
          <a:xfrm>
            <a:off x="303480" y="5784840"/>
            <a:ext cx="6318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5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1999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9" name=""/>
          <p:cNvSpPr/>
          <p:nvPr/>
        </p:nvSpPr>
        <p:spPr>
          <a:xfrm>
            <a:off x="1598760" y="5778360"/>
            <a:ext cx="6318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5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2000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0" name=""/>
          <p:cNvSpPr/>
          <p:nvPr/>
        </p:nvSpPr>
        <p:spPr>
          <a:xfrm>
            <a:off x="3456000" y="5797440"/>
            <a:ext cx="6318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5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2001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1" name=""/>
          <p:cNvSpPr/>
          <p:nvPr/>
        </p:nvSpPr>
        <p:spPr>
          <a:xfrm rot="16200000">
            <a:off x="515880" y="5414400"/>
            <a:ext cx="207720" cy="395280"/>
          </a:xfrm>
          <a:custGeom>
            <a:avLst/>
            <a:gdLst>
              <a:gd name="textAreaLeft" fmla="*/ 132840 w 207720"/>
              <a:gd name="textAreaRight" fmla="*/ 208080 w 207720"/>
              <a:gd name="textAreaTop" fmla="*/ 10080 h 395280"/>
              <a:gd name="textAreaBottom" fmla="*/ 385200 h 395280"/>
              <a:gd name="GluePoint1X" fmla="*/ 21600 w 21600"/>
              <a:gd name="GluePoint1Y" fmla="*/ 0 h 21600"/>
              <a:gd name="GluePoint2X" fmla="*/ 0 w 21600"/>
              <a:gd name="GluePoint2Y" fmla="*/ 10800 h 21600"/>
              <a:gd name="GluePoint3X" fmla="*/ 21600 w 21600"/>
              <a:gd name="GluePoint3Y" fmla="*/ 21600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w="21600" h="21600">
                <a:moveTo>
                  <a:pt x="21600" y="0"/>
                </a:moveTo>
                <a:cubicBezTo>
                  <a:pt x="16200" y="0"/>
                  <a:pt x="10800" y="900"/>
                  <a:pt x="10800" y="1800"/>
                </a:cubicBezTo>
                <a:lnTo>
                  <a:pt x="10800" y="9000"/>
                </a:lnTo>
                <a:cubicBezTo>
                  <a:pt x="10800" y="9900"/>
                  <a:pt x="5400" y="10800"/>
                  <a:pt x="0" y="10800"/>
                </a:cubicBezTo>
                <a:cubicBezTo>
                  <a:pt x="5400" y="10800"/>
                  <a:pt x="10800" y="11700"/>
                  <a:pt x="10800" y="12600"/>
                </a:cubicBezTo>
                <a:lnTo>
                  <a:pt x="10800" y="19800"/>
                </a:lnTo>
                <a:cubicBezTo>
                  <a:pt x="10800" y="20700"/>
                  <a:pt x="16200" y="21600"/>
                  <a:pt x="21600" y="21600"/>
                </a:cubicBezTo>
              </a:path>
            </a:pathLst>
          </a:custGeom>
          <a:noFill/>
          <a:ln w="9360">
            <a:solidFill>
              <a:srgbClr val="ffff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2" name=""/>
          <p:cNvSpPr/>
          <p:nvPr/>
        </p:nvSpPr>
        <p:spPr>
          <a:xfrm rot="16200000">
            <a:off x="1817640" y="4665240"/>
            <a:ext cx="220680" cy="1887480"/>
          </a:xfrm>
          <a:custGeom>
            <a:avLst/>
            <a:gdLst>
              <a:gd name="textAreaLeft" fmla="*/ 141120 w 220680"/>
              <a:gd name="textAreaRight" fmla="*/ 221040 w 220680"/>
              <a:gd name="textAreaTop" fmla="*/ 48960 h 1887480"/>
              <a:gd name="textAreaBottom" fmla="*/ 1838520 h 1887480"/>
              <a:gd name="GluePoint1X" fmla="*/ 21600 w 21600"/>
              <a:gd name="GluePoint1Y" fmla="*/ 0 h 21600"/>
              <a:gd name="GluePoint2X" fmla="*/ 0 w 21600"/>
              <a:gd name="GluePoint2Y" fmla="*/ 10800 h 21600"/>
              <a:gd name="GluePoint3X" fmla="*/ 21600 w 21600"/>
              <a:gd name="GluePoint3Y" fmla="*/ 21600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w="21600" h="21600">
                <a:moveTo>
                  <a:pt x="21600" y="0"/>
                </a:moveTo>
                <a:cubicBezTo>
                  <a:pt x="16200" y="0"/>
                  <a:pt x="10800" y="900"/>
                  <a:pt x="10800" y="1800"/>
                </a:cubicBezTo>
                <a:lnTo>
                  <a:pt x="10800" y="9000"/>
                </a:lnTo>
                <a:cubicBezTo>
                  <a:pt x="10800" y="9900"/>
                  <a:pt x="5400" y="10800"/>
                  <a:pt x="0" y="10800"/>
                </a:cubicBezTo>
                <a:cubicBezTo>
                  <a:pt x="5400" y="10800"/>
                  <a:pt x="10800" y="11700"/>
                  <a:pt x="10800" y="12600"/>
                </a:cubicBezTo>
                <a:lnTo>
                  <a:pt x="10800" y="19800"/>
                </a:lnTo>
                <a:cubicBezTo>
                  <a:pt x="10800" y="20700"/>
                  <a:pt x="16200" y="21600"/>
                  <a:pt x="21600" y="21600"/>
                </a:cubicBezTo>
              </a:path>
            </a:pathLst>
          </a:custGeom>
          <a:noFill/>
          <a:ln w="9360">
            <a:solidFill>
              <a:srgbClr val="ffff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123" name=""/>
          <p:cNvGraphicFramePr/>
          <p:nvPr/>
        </p:nvGraphicFramePr>
        <p:xfrm>
          <a:off x="4525920" y="1484280"/>
          <a:ext cx="4618080" cy="408636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124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4525920" y="1484280"/>
                    <a:ext cx="4618080" cy="40863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25" name=""/>
          <p:cNvSpPr/>
          <p:nvPr/>
        </p:nvSpPr>
        <p:spPr>
          <a:xfrm rot="16200000">
            <a:off x="8148600" y="4833360"/>
            <a:ext cx="220680" cy="1449360"/>
          </a:xfrm>
          <a:custGeom>
            <a:avLst/>
            <a:gdLst>
              <a:gd name="textAreaLeft" fmla="*/ 141120 w 220680"/>
              <a:gd name="textAreaRight" fmla="*/ 221040 w 220680"/>
              <a:gd name="textAreaTop" fmla="*/ 37800 h 1449360"/>
              <a:gd name="textAreaBottom" fmla="*/ 1411560 h 1449360"/>
              <a:gd name="GluePoint1X" fmla="*/ 21600 w 21600"/>
              <a:gd name="GluePoint1Y" fmla="*/ 0 h 21600"/>
              <a:gd name="GluePoint2X" fmla="*/ 0 w 21600"/>
              <a:gd name="GluePoint2Y" fmla="*/ 10800 h 21600"/>
              <a:gd name="GluePoint3X" fmla="*/ 21600 w 21600"/>
              <a:gd name="GluePoint3Y" fmla="*/ 21600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w="21600" h="21600">
                <a:moveTo>
                  <a:pt x="21600" y="0"/>
                </a:moveTo>
                <a:cubicBezTo>
                  <a:pt x="16200" y="0"/>
                  <a:pt x="10800" y="900"/>
                  <a:pt x="10800" y="1800"/>
                </a:cubicBezTo>
                <a:lnTo>
                  <a:pt x="10800" y="9000"/>
                </a:lnTo>
                <a:cubicBezTo>
                  <a:pt x="10800" y="9900"/>
                  <a:pt x="5400" y="10800"/>
                  <a:pt x="0" y="10800"/>
                </a:cubicBezTo>
                <a:cubicBezTo>
                  <a:pt x="5400" y="10800"/>
                  <a:pt x="10800" y="11700"/>
                  <a:pt x="10800" y="12600"/>
                </a:cubicBezTo>
                <a:lnTo>
                  <a:pt x="10800" y="19800"/>
                </a:lnTo>
                <a:cubicBezTo>
                  <a:pt x="10800" y="20700"/>
                  <a:pt x="16200" y="21600"/>
                  <a:pt x="21600" y="21600"/>
                </a:cubicBezTo>
              </a:path>
            </a:pathLst>
          </a:custGeom>
          <a:noFill/>
          <a:ln w="9360">
            <a:solidFill>
              <a:srgbClr val="ffff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6" name=""/>
          <p:cNvSpPr/>
          <p:nvPr/>
        </p:nvSpPr>
        <p:spPr>
          <a:xfrm>
            <a:off x="4789440" y="5781600"/>
            <a:ext cx="6318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5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1999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7" name=""/>
          <p:cNvSpPr/>
          <p:nvPr/>
        </p:nvSpPr>
        <p:spPr>
          <a:xfrm>
            <a:off x="6120000" y="5803920"/>
            <a:ext cx="6318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5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2000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8" name=""/>
          <p:cNvSpPr/>
          <p:nvPr/>
        </p:nvSpPr>
        <p:spPr>
          <a:xfrm>
            <a:off x="7942320" y="5813280"/>
            <a:ext cx="6318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5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2001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9" name=""/>
          <p:cNvSpPr/>
          <p:nvPr/>
        </p:nvSpPr>
        <p:spPr>
          <a:xfrm rot="16200000">
            <a:off x="5005440" y="5344920"/>
            <a:ext cx="220680" cy="446040"/>
          </a:xfrm>
          <a:custGeom>
            <a:avLst/>
            <a:gdLst>
              <a:gd name="textAreaLeft" fmla="*/ 141120 w 220680"/>
              <a:gd name="textAreaRight" fmla="*/ 221040 w 220680"/>
              <a:gd name="textAreaTop" fmla="*/ 11520 h 446040"/>
              <a:gd name="textAreaBottom" fmla="*/ 434520 h 446040"/>
              <a:gd name="GluePoint1X" fmla="*/ 21600 w 21600"/>
              <a:gd name="GluePoint1Y" fmla="*/ 0 h 21600"/>
              <a:gd name="GluePoint2X" fmla="*/ 0 w 21600"/>
              <a:gd name="GluePoint2Y" fmla="*/ 10800 h 21600"/>
              <a:gd name="GluePoint3X" fmla="*/ 21600 w 21600"/>
              <a:gd name="GluePoint3Y" fmla="*/ 21600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w="21600" h="21600">
                <a:moveTo>
                  <a:pt x="21600" y="0"/>
                </a:moveTo>
                <a:cubicBezTo>
                  <a:pt x="16200" y="0"/>
                  <a:pt x="10800" y="900"/>
                  <a:pt x="10800" y="1800"/>
                </a:cubicBezTo>
                <a:lnTo>
                  <a:pt x="10800" y="9000"/>
                </a:lnTo>
                <a:cubicBezTo>
                  <a:pt x="10800" y="9900"/>
                  <a:pt x="5400" y="10800"/>
                  <a:pt x="0" y="10800"/>
                </a:cubicBezTo>
                <a:cubicBezTo>
                  <a:pt x="5400" y="10800"/>
                  <a:pt x="10800" y="11700"/>
                  <a:pt x="10800" y="12600"/>
                </a:cubicBezTo>
                <a:lnTo>
                  <a:pt x="10800" y="19800"/>
                </a:lnTo>
                <a:cubicBezTo>
                  <a:pt x="10800" y="20700"/>
                  <a:pt x="16200" y="21600"/>
                  <a:pt x="21600" y="21600"/>
                </a:cubicBezTo>
              </a:path>
            </a:pathLst>
          </a:custGeom>
          <a:noFill/>
          <a:ln w="9360">
            <a:solidFill>
              <a:srgbClr val="ffff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0" name=""/>
          <p:cNvSpPr/>
          <p:nvPr/>
        </p:nvSpPr>
        <p:spPr>
          <a:xfrm rot="16200000">
            <a:off x="6332400" y="4601880"/>
            <a:ext cx="220680" cy="1931760"/>
          </a:xfrm>
          <a:custGeom>
            <a:avLst/>
            <a:gdLst>
              <a:gd name="textAreaLeft" fmla="*/ 141120 w 220680"/>
              <a:gd name="textAreaRight" fmla="*/ 221040 w 220680"/>
              <a:gd name="textAreaTop" fmla="*/ 50040 h 1931760"/>
              <a:gd name="textAreaBottom" fmla="*/ 1881720 h 1931760"/>
              <a:gd name="GluePoint1X" fmla="*/ 21600 w 21600"/>
              <a:gd name="GluePoint1Y" fmla="*/ 0 h 21600"/>
              <a:gd name="GluePoint2X" fmla="*/ 0 w 21600"/>
              <a:gd name="GluePoint2Y" fmla="*/ 10800 h 21600"/>
              <a:gd name="GluePoint3X" fmla="*/ 21600 w 21600"/>
              <a:gd name="GluePoint3Y" fmla="*/ 21600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w="21600" h="21600">
                <a:moveTo>
                  <a:pt x="21600" y="0"/>
                </a:moveTo>
                <a:cubicBezTo>
                  <a:pt x="16200" y="0"/>
                  <a:pt x="10800" y="900"/>
                  <a:pt x="10800" y="1800"/>
                </a:cubicBezTo>
                <a:lnTo>
                  <a:pt x="10800" y="9000"/>
                </a:lnTo>
                <a:cubicBezTo>
                  <a:pt x="10800" y="9900"/>
                  <a:pt x="5400" y="10800"/>
                  <a:pt x="0" y="10800"/>
                </a:cubicBezTo>
                <a:cubicBezTo>
                  <a:pt x="5400" y="10800"/>
                  <a:pt x="10800" y="11700"/>
                  <a:pt x="10800" y="12600"/>
                </a:cubicBezTo>
                <a:lnTo>
                  <a:pt x="10800" y="19800"/>
                </a:lnTo>
                <a:cubicBezTo>
                  <a:pt x="10800" y="20700"/>
                  <a:pt x="16200" y="21600"/>
                  <a:pt x="21600" y="21600"/>
                </a:cubicBezTo>
              </a:path>
            </a:pathLst>
          </a:custGeom>
          <a:noFill/>
          <a:ln w="9360">
            <a:solidFill>
              <a:srgbClr val="ffff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1" name=""/>
          <p:cNvSpPr/>
          <p:nvPr/>
        </p:nvSpPr>
        <p:spPr>
          <a:xfrm>
            <a:off x="2176200" y="1101600"/>
            <a:ext cx="684720" cy="414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spcBef>
                <a:spcPts val="21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1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Gas</a:t>
            </a:r>
            <a:endParaRPr b="0" lang="en-US" sz="2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2" name=""/>
          <p:cNvSpPr/>
          <p:nvPr/>
        </p:nvSpPr>
        <p:spPr>
          <a:xfrm>
            <a:off x="6424560" y="1123920"/>
            <a:ext cx="981000" cy="414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spcBef>
                <a:spcPts val="21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1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Power</a:t>
            </a:r>
            <a:endParaRPr b="0" lang="en-US" sz="2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"/>
          <p:cNvSpPr/>
          <p:nvPr/>
        </p:nvSpPr>
        <p:spPr>
          <a:xfrm>
            <a:off x="5197320" y="1163520"/>
            <a:ext cx="1884600" cy="4303800"/>
          </a:xfrm>
          <a:custGeom>
            <a:avLst/>
            <a:gdLst/>
            <a:ahLst/>
            <a:rect l="l" t="t" r="r" b="b"/>
            <a:pathLst>
              <a:path w="1103" h="2711">
                <a:moveTo>
                  <a:pt x="0" y="1887"/>
                </a:moveTo>
                <a:lnTo>
                  <a:pt x="537" y="0"/>
                </a:lnTo>
                <a:lnTo>
                  <a:pt x="1103" y="1877"/>
                </a:lnTo>
                <a:lnTo>
                  <a:pt x="537" y="2711"/>
                </a:lnTo>
                <a:lnTo>
                  <a:pt x="0" y="1887"/>
                </a:lnTo>
                <a:close/>
              </a:path>
            </a:pathLst>
          </a:custGeom>
          <a:solidFill>
            <a:srgbClr val="66ff99"/>
          </a:solidFill>
          <a:ln w="0">
            <a:noFill/>
          </a:ln>
          <a:effectLst>
            <a:outerShdw dist="71785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4" name=""/>
          <p:cNvSpPr/>
          <p:nvPr/>
        </p:nvSpPr>
        <p:spPr>
          <a:xfrm>
            <a:off x="1679400" y="1133640"/>
            <a:ext cx="1447920" cy="4305240"/>
          </a:xfrm>
          <a:custGeom>
            <a:avLst/>
            <a:gdLst/>
            <a:ahLst/>
            <a:rect l="l" t="t" r="r" b="b"/>
            <a:pathLst>
              <a:path w="1104" h="2872">
                <a:moveTo>
                  <a:pt x="552" y="0"/>
                </a:moveTo>
                <a:lnTo>
                  <a:pt x="0" y="1440"/>
                </a:lnTo>
                <a:lnTo>
                  <a:pt x="248" y="2072"/>
                </a:lnTo>
                <a:lnTo>
                  <a:pt x="72" y="2872"/>
                </a:lnTo>
                <a:lnTo>
                  <a:pt x="1056" y="2872"/>
                </a:lnTo>
                <a:lnTo>
                  <a:pt x="848" y="2088"/>
                </a:lnTo>
                <a:lnTo>
                  <a:pt x="1104" y="1440"/>
                </a:lnTo>
                <a:lnTo>
                  <a:pt x="552" y="0"/>
                </a:lnTo>
                <a:close/>
              </a:path>
            </a:pathLst>
          </a:custGeom>
          <a:solidFill>
            <a:srgbClr val="66ff99"/>
          </a:solidFill>
          <a:ln w="0">
            <a:noFill/>
          </a:ln>
          <a:effectLst>
            <a:outerShdw dist="81185" dir="307803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5" name=""/>
          <p:cNvSpPr/>
          <p:nvPr/>
        </p:nvSpPr>
        <p:spPr>
          <a:xfrm>
            <a:off x="7042320" y="1122480"/>
            <a:ext cx="2041200" cy="4305240"/>
          </a:xfrm>
          <a:prstGeom prst="triangle">
            <a:avLst>
              <a:gd name="adj" fmla="val 50000"/>
            </a:avLst>
          </a:prstGeom>
          <a:solidFill>
            <a:srgbClr val="00ffff"/>
          </a:solidFill>
          <a:ln w="0">
            <a:noFill/>
          </a:ln>
          <a:effectLst>
            <a:outerShdw dist="81185" dir="307803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6" name="PlaceHolder 1"/>
          <p:cNvSpPr>
            <a:spLocks noGrp="1"/>
          </p:cNvSpPr>
          <p:nvPr>
            <p:ph type="title"/>
          </p:nvPr>
        </p:nvSpPr>
        <p:spPr>
          <a:xfrm>
            <a:off x="0" y="85680"/>
            <a:ext cx="9144000" cy="658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9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Enron North America Commercial Headcount</a:t>
            </a:r>
            <a:endParaRPr b="1" lang="en-US" sz="30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137" name=""/>
          <p:cNvSpPr/>
          <p:nvPr/>
        </p:nvSpPr>
        <p:spPr>
          <a:xfrm>
            <a:off x="2573280" y="1801800"/>
            <a:ext cx="2090880" cy="3913200"/>
          </a:xfrm>
          <a:custGeom>
            <a:avLst/>
            <a:gdLst/>
            <a:ahLst/>
            <a:rect l="l" t="t" r="r" b="b"/>
            <a:pathLst>
              <a:path w="1317" h="1984">
                <a:moveTo>
                  <a:pt x="0" y="1316"/>
                </a:moveTo>
                <a:lnTo>
                  <a:pt x="695" y="0"/>
                </a:lnTo>
                <a:lnTo>
                  <a:pt x="1317" y="1298"/>
                </a:lnTo>
                <a:lnTo>
                  <a:pt x="713" y="1984"/>
                </a:lnTo>
                <a:lnTo>
                  <a:pt x="0" y="1316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8" name=""/>
          <p:cNvSpPr/>
          <p:nvPr/>
        </p:nvSpPr>
        <p:spPr>
          <a:xfrm>
            <a:off x="-154440" y="1951200"/>
            <a:ext cx="2093400" cy="3402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Managing Directors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Vice Presidents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Directors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Managers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7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Analysts &amp; Associates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TOTAL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9" name=""/>
          <p:cNvSpPr/>
          <p:nvPr/>
        </p:nvSpPr>
        <p:spPr>
          <a:xfrm>
            <a:off x="7694640" y="1604880"/>
            <a:ext cx="725400" cy="3806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35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8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35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44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35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104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35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103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35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174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24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433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0" name=""/>
          <p:cNvSpPr/>
          <p:nvPr/>
        </p:nvSpPr>
        <p:spPr>
          <a:xfrm>
            <a:off x="5667480" y="1601640"/>
            <a:ext cx="904680" cy="3806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35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9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35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56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35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139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35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155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35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113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24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472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1" name=""/>
          <p:cNvSpPr/>
          <p:nvPr/>
        </p:nvSpPr>
        <p:spPr>
          <a:xfrm>
            <a:off x="3346560" y="1109520"/>
            <a:ext cx="1812960" cy="4318200"/>
          </a:xfrm>
          <a:prstGeom prst="triangle">
            <a:avLst>
              <a:gd name="adj" fmla="val 50000"/>
            </a:avLst>
          </a:prstGeom>
          <a:solidFill>
            <a:srgbClr val="00ffff"/>
          </a:solidFill>
          <a:ln w="0">
            <a:noFill/>
          </a:ln>
          <a:effectLst>
            <a:outerShdw dist="81185" dir="307803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2" name=""/>
          <p:cNvSpPr/>
          <p:nvPr/>
        </p:nvSpPr>
        <p:spPr>
          <a:xfrm>
            <a:off x="3935520" y="1604880"/>
            <a:ext cx="725400" cy="3806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35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35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48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35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98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35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35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120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24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370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3" name=""/>
          <p:cNvSpPr/>
          <p:nvPr/>
        </p:nvSpPr>
        <p:spPr>
          <a:xfrm>
            <a:off x="2055960" y="1604880"/>
            <a:ext cx="725400" cy="3806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35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35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54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35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109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35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81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35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111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24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357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pSp>
        <p:nvGrpSpPr>
          <p:cNvPr id="144" name=""/>
          <p:cNvGrpSpPr/>
          <p:nvPr/>
        </p:nvGrpSpPr>
        <p:grpSpPr>
          <a:xfrm>
            <a:off x="76320" y="2184480"/>
            <a:ext cx="8965800" cy="2577960"/>
            <a:chOff x="76320" y="2184480"/>
            <a:chExt cx="8965800" cy="2577960"/>
          </a:xfrm>
        </p:grpSpPr>
        <p:sp>
          <p:nvSpPr>
            <p:cNvPr id="145" name=""/>
            <p:cNvSpPr/>
            <p:nvPr/>
          </p:nvSpPr>
          <p:spPr>
            <a:xfrm>
              <a:off x="76320" y="2184480"/>
              <a:ext cx="8965800" cy="0"/>
            </a:xfrm>
            <a:prstGeom prst="line">
              <a:avLst/>
            </a:prstGeom>
            <a:ln w="9360">
              <a:solidFill>
                <a:srgbClr val="b2b2b2"/>
              </a:solidFill>
              <a:prstDash val="dash"/>
              <a:miter/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46" name=""/>
            <p:cNvSpPr/>
            <p:nvPr/>
          </p:nvSpPr>
          <p:spPr>
            <a:xfrm>
              <a:off x="76320" y="2844720"/>
              <a:ext cx="8965800" cy="0"/>
            </a:xfrm>
            <a:prstGeom prst="line">
              <a:avLst/>
            </a:prstGeom>
            <a:ln w="9360">
              <a:solidFill>
                <a:srgbClr val="b2b2b2"/>
              </a:solidFill>
              <a:prstDash val="dash"/>
              <a:miter/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47" name=""/>
            <p:cNvSpPr/>
            <p:nvPr/>
          </p:nvSpPr>
          <p:spPr>
            <a:xfrm>
              <a:off x="76320" y="3479760"/>
              <a:ext cx="8965800" cy="0"/>
            </a:xfrm>
            <a:prstGeom prst="line">
              <a:avLst/>
            </a:prstGeom>
            <a:ln w="9360">
              <a:solidFill>
                <a:srgbClr val="b2b2b2"/>
              </a:solidFill>
              <a:prstDash val="dash"/>
              <a:miter/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48" name=""/>
            <p:cNvSpPr/>
            <p:nvPr/>
          </p:nvSpPr>
          <p:spPr>
            <a:xfrm>
              <a:off x="76320" y="4127400"/>
              <a:ext cx="8965800" cy="0"/>
            </a:xfrm>
            <a:prstGeom prst="line">
              <a:avLst/>
            </a:prstGeom>
            <a:ln w="9360">
              <a:solidFill>
                <a:srgbClr val="b2b2b2"/>
              </a:solidFill>
              <a:prstDash val="dash"/>
              <a:miter/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49" name=""/>
            <p:cNvSpPr/>
            <p:nvPr/>
          </p:nvSpPr>
          <p:spPr>
            <a:xfrm>
              <a:off x="76320" y="4762440"/>
              <a:ext cx="8965800" cy="0"/>
            </a:xfrm>
            <a:prstGeom prst="line">
              <a:avLst/>
            </a:prstGeom>
            <a:ln w="9360">
              <a:solidFill>
                <a:srgbClr val="b2b2b2"/>
              </a:solidFill>
              <a:prstDash val="dash"/>
              <a:miter/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</p:grpSp>
      <p:sp>
        <p:nvSpPr>
          <p:cNvPr id="150" name=""/>
          <p:cNvSpPr/>
          <p:nvPr/>
        </p:nvSpPr>
        <p:spPr>
          <a:xfrm>
            <a:off x="2035080" y="5506920"/>
            <a:ext cx="661680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2001"/>
              </a:spcBef>
              <a:tabLst>
                <a:tab algn="l" pos="0"/>
                <a:tab algn="ctr" pos="2114640"/>
                <a:tab algn="ctr" pos="4000680"/>
                <a:tab algn="ctr" pos="59436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1998</a:t>
            </a:r>
            <a:r>
              <a:rPr b="1" lang="en-US" sz="2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1999</a:t>
            </a:r>
            <a:r>
              <a:rPr b="1" lang="en-US" sz="2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2000</a:t>
            </a:r>
            <a:r>
              <a:rPr b="1" lang="en-US" sz="2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2001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PlaceHolder 1"/>
          <p:cNvSpPr>
            <a:spLocks noGrp="1"/>
          </p:cNvSpPr>
          <p:nvPr>
            <p:ph type="title"/>
          </p:nvPr>
        </p:nvSpPr>
        <p:spPr>
          <a:xfrm>
            <a:off x="0" y="85680"/>
            <a:ext cx="9144000" cy="658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9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Enron North America Assets</a:t>
            </a:r>
            <a:endParaRPr b="1" lang="en-US" sz="30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pic>
        <p:nvPicPr>
          <p:cNvPr id="152" name="" descr=""/>
          <p:cNvPicPr/>
          <p:nvPr/>
        </p:nvPicPr>
        <p:blipFill>
          <a:blip r:embed="rId1"/>
          <a:stretch/>
        </p:blipFill>
        <p:spPr>
          <a:xfrm>
            <a:off x="324000" y="1971720"/>
            <a:ext cx="7991280" cy="4838760"/>
          </a:xfrm>
          <a:prstGeom prst="rect">
            <a:avLst/>
          </a:prstGeom>
          <a:noFill/>
          <a:ln w="0">
            <a:noFill/>
          </a:ln>
        </p:spPr>
      </p:pic>
      <p:grpSp>
        <p:nvGrpSpPr>
          <p:cNvPr id="153" name=""/>
          <p:cNvGrpSpPr/>
          <p:nvPr/>
        </p:nvGrpSpPr>
        <p:grpSpPr>
          <a:xfrm>
            <a:off x="1139760" y="917640"/>
            <a:ext cx="2809800" cy="956880"/>
            <a:chOff x="1139760" y="917640"/>
            <a:chExt cx="2809800" cy="956880"/>
          </a:xfrm>
        </p:grpSpPr>
        <p:sp>
          <p:nvSpPr>
            <p:cNvPr id="154" name=""/>
            <p:cNvSpPr/>
            <p:nvPr/>
          </p:nvSpPr>
          <p:spPr>
            <a:xfrm>
              <a:off x="1302120" y="917640"/>
              <a:ext cx="2647440" cy="956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spcBef>
                  <a:spcPts val="876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Property, Plant &amp; Equipment 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spcBef>
                  <a:spcPts val="876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Merchant Assets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spcBef>
                  <a:spcPts val="876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Other Investments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55" name=""/>
            <p:cNvSpPr/>
            <p:nvPr/>
          </p:nvSpPr>
          <p:spPr>
            <a:xfrm>
              <a:off x="1147680" y="1323720"/>
              <a:ext cx="156960" cy="142560"/>
            </a:xfrm>
            <a:prstGeom prst="rect">
              <a:avLst/>
            </a:prstGeom>
            <a:solidFill>
              <a:srgbClr val="008000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56" name=""/>
            <p:cNvSpPr/>
            <p:nvPr/>
          </p:nvSpPr>
          <p:spPr>
            <a:xfrm>
              <a:off x="1139760" y="1652400"/>
              <a:ext cx="156960" cy="142560"/>
            </a:xfrm>
            <a:prstGeom prst="rect">
              <a:avLst/>
            </a:prstGeom>
            <a:solidFill>
              <a:srgbClr val="ff0000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57" name=""/>
            <p:cNvSpPr/>
            <p:nvPr/>
          </p:nvSpPr>
          <p:spPr>
            <a:xfrm>
              <a:off x="1139760" y="1001520"/>
              <a:ext cx="156960" cy="142560"/>
            </a:xfrm>
            <a:prstGeom prst="rect">
              <a:avLst/>
            </a:prstGeom>
            <a:solidFill>
              <a:srgbClr val="ffcc00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</p:grpSp>
      <p:sp>
        <p:nvSpPr>
          <p:cNvPr id="158" name=""/>
          <p:cNvSpPr/>
          <p:nvPr/>
        </p:nvSpPr>
        <p:spPr>
          <a:xfrm>
            <a:off x="7693200" y="5092560"/>
            <a:ext cx="1284120" cy="266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noAutofit/>
          </a:bodyPr>
          <a:p>
            <a:pPr marL="114480" indent="-114480">
              <a:lnSpc>
                <a:spcPct val="100000"/>
              </a:lnSpc>
              <a:spcBef>
                <a:spcPts val="675"/>
              </a:spcBef>
              <a:spcAft>
                <a:spcPts val="601"/>
              </a:spcAft>
              <a:tabLst>
                <a:tab algn="l" pos="0"/>
                <a:tab algn="r" pos="102888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Mariner</a:t>
            </a: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$517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9" name=""/>
          <p:cNvSpPr/>
          <p:nvPr/>
        </p:nvSpPr>
        <p:spPr>
          <a:xfrm>
            <a:off x="7707240" y="4273560"/>
            <a:ext cx="1293840" cy="700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noAutofit/>
          </a:bodyPr>
          <a:p>
            <a:pPr marL="114480" indent="-114480">
              <a:lnSpc>
                <a:spcPct val="90000"/>
              </a:lnSpc>
              <a:spcAft>
                <a:spcPts val="601"/>
              </a:spcAft>
              <a:tabLst>
                <a:tab algn="l" pos="0"/>
                <a:tab algn="r" pos="102888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Sithe</a:t>
            </a: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$910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14480" indent="-114480">
              <a:lnSpc>
                <a:spcPct val="90000"/>
              </a:lnSpc>
              <a:spcAft>
                <a:spcPts val="601"/>
              </a:spcAft>
              <a:tabLst>
                <a:tab algn="l" pos="0"/>
                <a:tab algn="r" pos="102888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Bridgeline</a:t>
            </a: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$231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0" name=""/>
          <p:cNvSpPr/>
          <p:nvPr/>
        </p:nvSpPr>
        <p:spPr>
          <a:xfrm>
            <a:off x="7693200" y="5678640"/>
            <a:ext cx="1279440" cy="266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noAutofit/>
          </a:bodyPr>
          <a:p>
            <a:pPr marL="114480" indent="-114480">
              <a:lnSpc>
                <a:spcPct val="100000"/>
              </a:lnSpc>
              <a:spcBef>
                <a:spcPts val="675"/>
              </a:spcBef>
              <a:spcAft>
                <a:spcPts val="601"/>
              </a:spcAft>
              <a:tabLst>
                <a:tab algn="l" pos="0"/>
                <a:tab algn="r" pos="102888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HPL</a:t>
            </a: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$285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1" name=""/>
          <p:cNvSpPr/>
          <p:nvPr/>
        </p:nvSpPr>
        <p:spPr>
          <a:xfrm rot="10855200">
            <a:off x="7632360" y="5664960"/>
            <a:ext cx="108000" cy="295560"/>
          </a:xfrm>
          <a:custGeom>
            <a:avLst/>
            <a:gdLst>
              <a:gd name="textAreaLeft" fmla="*/ 69120 w 108000"/>
              <a:gd name="textAreaRight" fmla="*/ 108360 w 108000"/>
              <a:gd name="textAreaTop" fmla="*/ 7560 h 295560"/>
              <a:gd name="textAreaBottom" fmla="*/ 288000 h 295560"/>
              <a:gd name="GluePoint1X" fmla="*/ 21600 w 21600"/>
              <a:gd name="GluePoint1Y" fmla="*/ 0 h 21600"/>
              <a:gd name="GluePoint2X" fmla="*/ 0 w 21600"/>
              <a:gd name="GluePoint2Y" fmla="*/ 10800 h 21600"/>
              <a:gd name="GluePoint3X" fmla="*/ 21600 w 21600"/>
              <a:gd name="GluePoint3Y" fmla="*/ 21600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w="21600" h="21600">
                <a:moveTo>
                  <a:pt x="21600" y="0"/>
                </a:moveTo>
                <a:cubicBezTo>
                  <a:pt x="16200" y="0"/>
                  <a:pt x="10800" y="900"/>
                  <a:pt x="10800" y="1800"/>
                </a:cubicBezTo>
                <a:lnTo>
                  <a:pt x="10800" y="9000"/>
                </a:lnTo>
                <a:cubicBezTo>
                  <a:pt x="10800" y="9900"/>
                  <a:pt x="5400" y="10800"/>
                  <a:pt x="0" y="10800"/>
                </a:cubicBezTo>
                <a:cubicBezTo>
                  <a:pt x="5400" y="10800"/>
                  <a:pt x="10800" y="11700"/>
                  <a:pt x="10800" y="12600"/>
                </a:cubicBezTo>
                <a:lnTo>
                  <a:pt x="10800" y="19800"/>
                </a:lnTo>
                <a:cubicBezTo>
                  <a:pt x="10800" y="20700"/>
                  <a:pt x="16200" y="21600"/>
                  <a:pt x="21600" y="21600"/>
                </a:cubicBezTo>
              </a:path>
            </a:pathLst>
          </a:custGeom>
          <a:noFill/>
          <a:ln w="9360">
            <a:solidFill>
              <a:srgbClr val="ffff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2" name=""/>
          <p:cNvSpPr/>
          <p:nvPr/>
        </p:nvSpPr>
        <p:spPr>
          <a:xfrm rot="10855200">
            <a:off x="7656480" y="5054400"/>
            <a:ext cx="108000" cy="358560"/>
          </a:xfrm>
          <a:custGeom>
            <a:avLst/>
            <a:gdLst>
              <a:gd name="textAreaLeft" fmla="*/ 69120 w 108000"/>
              <a:gd name="textAreaRight" fmla="*/ 108360 w 108000"/>
              <a:gd name="textAreaTop" fmla="*/ 9360 h 358560"/>
              <a:gd name="textAreaBottom" fmla="*/ 349200 h 358560"/>
              <a:gd name="GluePoint1X" fmla="*/ 21600 w 21600"/>
              <a:gd name="GluePoint1Y" fmla="*/ 0 h 21600"/>
              <a:gd name="GluePoint2X" fmla="*/ 0 w 21600"/>
              <a:gd name="GluePoint2Y" fmla="*/ 10800 h 21600"/>
              <a:gd name="GluePoint3X" fmla="*/ 21600 w 21600"/>
              <a:gd name="GluePoint3Y" fmla="*/ 21600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w="21600" h="21600">
                <a:moveTo>
                  <a:pt x="21600" y="0"/>
                </a:moveTo>
                <a:cubicBezTo>
                  <a:pt x="16200" y="0"/>
                  <a:pt x="10800" y="900"/>
                  <a:pt x="10800" y="1800"/>
                </a:cubicBezTo>
                <a:lnTo>
                  <a:pt x="10800" y="9000"/>
                </a:lnTo>
                <a:cubicBezTo>
                  <a:pt x="10800" y="9900"/>
                  <a:pt x="5400" y="10800"/>
                  <a:pt x="0" y="10800"/>
                </a:cubicBezTo>
                <a:cubicBezTo>
                  <a:pt x="5400" y="10800"/>
                  <a:pt x="10800" y="11700"/>
                  <a:pt x="10800" y="12600"/>
                </a:cubicBezTo>
                <a:lnTo>
                  <a:pt x="10800" y="19800"/>
                </a:lnTo>
                <a:cubicBezTo>
                  <a:pt x="10800" y="20700"/>
                  <a:pt x="16200" y="21600"/>
                  <a:pt x="21600" y="21600"/>
                </a:cubicBezTo>
              </a:path>
            </a:pathLst>
          </a:custGeom>
          <a:noFill/>
          <a:ln w="9360">
            <a:solidFill>
              <a:srgbClr val="ffff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 rot="10800000">
            <a:noAutofit/>
          </a:bodyPr>
          <a:p>
            <a:pPr algn="ctr">
              <a:lnSpc>
                <a:spcPct val="100000"/>
              </a:lnSpc>
              <a:spcBef>
                <a:spcPts val="11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3" name=""/>
          <p:cNvSpPr/>
          <p:nvPr/>
        </p:nvSpPr>
        <p:spPr>
          <a:xfrm rot="10794600">
            <a:off x="7651440" y="4203360"/>
            <a:ext cx="108000" cy="614520"/>
          </a:xfrm>
          <a:custGeom>
            <a:avLst/>
            <a:gdLst>
              <a:gd name="textAreaLeft" fmla="*/ 69120 w 108000"/>
              <a:gd name="textAreaRight" fmla="*/ 108360 w 108000"/>
              <a:gd name="textAreaTop" fmla="*/ 15840 h 614520"/>
              <a:gd name="textAreaBottom" fmla="*/ 598680 h 614520"/>
              <a:gd name="GluePoint1X" fmla="*/ 21600 w 21600"/>
              <a:gd name="GluePoint1Y" fmla="*/ 0 h 21600"/>
              <a:gd name="GluePoint2X" fmla="*/ 0 w 21600"/>
              <a:gd name="GluePoint2Y" fmla="*/ 10800 h 21600"/>
              <a:gd name="GluePoint3X" fmla="*/ 21600 w 21600"/>
              <a:gd name="GluePoint3Y" fmla="*/ 21600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w="21600" h="21600">
                <a:moveTo>
                  <a:pt x="21600" y="0"/>
                </a:moveTo>
                <a:cubicBezTo>
                  <a:pt x="16200" y="0"/>
                  <a:pt x="10800" y="900"/>
                  <a:pt x="10800" y="1800"/>
                </a:cubicBezTo>
                <a:lnTo>
                  <a:pt x="10800" y="9000"/>
                </a:lnTo>
                <a:cubicBezTo>
                  <a:pt x="10800" y="9900"/>
                  <a:pt x="5400" y="10800"/>
                  <a:pt x="0" y="10800"/>
                </a:cubicBezTo>
                <a:cubicBezTo>
                  <a:pt x="5400" y="10800"/>
                  <a:pt x="10800" y="11700"/>
                  <a:pt x="10800" y="12600"/>
                </a:cubicBezTo>
                <a:lnTo>
                  <a:pt x="10800" y="19800"/>
                </a:lnTo>
                <a:cubicBezTo>
                  <a:pt x="10800" y="20700"/>
                  <a:pt x="16200" y="21600"/>
                  <a:pt x="21600" y="21600"/>
                </a:cubicBezTo>
              </a:path>
            </a:pathLst>
          </a:custGeom>
          <a:noFill/>
          <a:ln w="9360">
            <a:solidFill>
              <a:srgbClr val="ffff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5954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2000-11-27T15:52:57Z</dcterms:created>
  <dc:creator>tshepperd</dc:creator>
  <dc:description/>
  <dc:language>en-US</dc:language>
  <cp:lastModifiedBy>mday</cp:lastModifiedBy>
  <cp:lastPrinted>2000-12-11T22:20:53Z</cp:lastPrinted>
  <dcterms:modified xsi:type="dcterms:W3CDTF">2001-09-28T16:46:08Z</dcterms:modified>
  <cp:revision>444</cp:revision>
  <dc:subject/>
  <dc:title>Presentation to the Board of Directors</dc:title>
</cp:coreProperties>
</file>