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9.xml.rels" ContentType="application/vnd.openxmlformats-package.relationships+xml"/>
  <Override PartName="/ppt/slides/_rels/slide11.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_rels/presentation.xml.rels" ContentType="application/vnd.openxmlformats-package.relationships+xml"/>
  <Override PartName="/ppt/media/image1.png" ContentType="image/png"/>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media/image7.wmf" ContentType="image/x-wmf"/>
  <Override PartName="/ppt/media/image8.wmf" ContentType="image/x-wmf"/>
  <Override PartName="/ppt/media/image9.wmf" ContentType="image/x-wmf"/>
  <Override PartName="/ppt/embeddings/oleObject1.xlsx" ContentType="application/vnd.openxmlformats-officedocument.spreadsheetml.sheet"/>
  <Override PartName="/ppt/embeddings/oleObject2.xlsx" ContentType="application/vnd.openxmlformats-officedocument.spreadsheetml.shee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p:notesSz cx="6934200" cy="9234488"/>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6B637E29-EC2F-48BB-9516-81AD9DFA70FD}"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8"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FF6934C3-A3B5-4D2C-8781-6532F8B38039}"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5562360" y="6248520"/>
            <a:ext cx="289548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3429000" y="6477120"/>
            <a:ext cx="1905120" cy="457200"/>
          </a:xfrm>
          <a:prstGeom prst="rect">
            <a:avLst/>
          </a:prstGeom>
          <a:noFill/>
          <a:ln w="0">
            <a:noFill/>
          </a:ln>
        </p:spPr>
        <p:txBody>
          <a:bodyPr lIns="90000" rIns="90000" tIns="46800" bIns="46800" anchor="ctr" anchorCtr="1">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C5C6EC9-637D-4ACD-BDCC-045F63319D01}"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4.wmf"/><Relationship Id="rId3" Type="http://schemas.openxmlformats.org/officeDocument/2006/relationships/image" Target="../media/image5.wmf"/><Relationship Id="rId4"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6.wmf"/><Relationship Id="rId3" Type="http://schemas.openxmlformats.org/officeDocument/2006/relationships/image" Target="../media/image7.wmf"/><Relationship Id="rId4"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package" Target="../embeddings/oleObject1.xlsx"/><Relationship Id="rId3" Type="http://schemas.openxmlformats.org/officeDocument/2006/relationships/image" Target="../media/image8.wmf"/><Relationship Id="rId4" Type="http://schemas.openxmlformats.org/officeDocument/2006/relationships/package" Target="../embeddings/oleObject2.xlsx"/><Relationship Id="rId5" Type="http://schemas.openxmlformats.org/officeDocument/2006/relationships/image" Target="../media/image9.wmf"/><Relationship Id="rId6"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package" Target="../embeddings/oleObject1.xlsx"/><Relationship Id="rId3" Type="http://schemas.openxmlformats.org/officeDocument/2006/relationships/image" Target="../media/image2.wmf"/><Relationship Id="rId4" Type="http://schemas.openxmlformats.org/officeDocument/2006/relationships/package" Target="../embeddings/oleObject2.xlsx"/><Relationship Id="rId5" Type="http://schemas.openxmlformats.org/officeDocument/2006/relationships/image" Target="../media/image3.wmf"/><Relationship Id="rId6"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subTitle"/>
          </p:nvPr>
        </p:nvSpPr>
        <p:spPr>
          <a:xfrm>
            <a:off x="1371600" y="5029200"/>
            <a:ext cx="6400800" cy="1295280"/>
          </a:xfrm>
          <a:prstGeom prst="rect">
            <a:avLst/>
          </a:prstGeom>
          <a:noFill/>
          <a:ln w="0">
            <a:noFill/>
          </a:ln>
        </p:spPr>
        <p:txBody>
          <a:bodyPr lIns="90000" rIns="90000" tIns="46800" bIns="46800" anchor="t">
            <a:noAutofit/>
          </a:bodyPr>
          <a:p>
            <a:pPr algn="ctr">
              <a:lnSpc>
                <a:spcPct val="100000"/>
              </a:lnSpc>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WSCC Mobile Power Status </a:t>
            </a:r>
            <a:endParaRPr b="0" lang="en-US" sz="3200" strike="noStrike" u="none">
              <a:solidFill>
                <a:srgbClr val="000000"/>
              </a:solidFill>
              <a:effectLst/>
              <a:uFillTx/>
              <a:latin typeface="Times New Roman"/>
            </a:endParaRPr>
          </a:p>
          <a:p>
            <a:pPr algn="ctr">
              <a:lnSpc>
                <a:spcPct val="100000"/>
              </a:lnSpc>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June 4 ,2001</a:t>
            </a:r>
            <a:endParaRPr b="0" lang="en-US" sz="2800" strike="noStrike" u="none">
              <a:solidFill>
                <a:srgbClr val="000000"/>
              </a:solidFill>
              <a:effectLst/>
              <a:uFillTx/>
              <a:latin typeface="Times New Roman"/>
            </a:endParaRPr>
          </a:p>
        </p:txBody>
      </p:sp>
      <p:pic>
        <p:nvPicPr>
          <p:cNvPr id="10" name="LogoWh" descr=""/>
          <p:cNvPicPr/>
          <p:nvPr/>
        </p:nvPicPr>
        <p:blipFill>
          <a:blip r:embed="rId1"/>
          <a:stretch/>
        </p:blipFill>
        <p:spPr>
          <a:xfrm>
            <a:off x="3130560" y="1752480"/>
            <a:ext cx="2736720" cy="2743200"/>
          </a:xfrm>
          <a:prstGeom prst="rect">
            <a:avLst/>
          </a:prstGeom>
          <a:no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533520" y="152280"/>
            <a:ext cx="8153280" cy="53352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Economics</a:t>
            </a:r>
            <a:r>
              <a:rPr b="0" lang="en-US" sz="3200" strike="noStrike" u="none">
                <a:solidFill>
                  <a:srgbClr val="000000"/>
                </a:solidFill>
                <a:effectLst/>
                <a:uFillTx/>
                <a:latin typeface="Arial Black"/>
              </a:rPr>
              <a:t> - </a:t>
            </a:r>
            <a:r>
              <a:rPr b="0" lang="en-US" sz="1800" strike="noStrike" u="none">
                <a:solidFill>
                  <a:srgbClr val="000000"/>
                </a:solidFill>
                <a:effectLst/>
                <a:uFillTx/>
                <a:latin typeface="Arial Black"/>
              </a:rPr>
              <a:t>Assumptions</a:t>
            </a:r>
            <a:r>
              <a:rPr b="0" lang="en-US" sz="3200" strike="noStrike" u="none">
                <a:solidFill>
                  <a:srgbClr val="000000"/>
                </a:solidFill>
                <a:effectLst/>
                <a:uFillTx/>
                <a:latin typeface="Arial Black"/>
              </a:rPr>
              <a:t>	</a:t>
            </a:r>
            <a:endParaRPr b="0" lang="en-US" sz="3200" strike="noStrike" u="none">
              <a:solidFill>
                <a:srgbClr val="000000"/>
              </a:solidFill>
              <a:effectLst/>
              <a:uFillTx/>
              <a:latin typeface="Times New Roman"/>
            </a:endParaRPr>
          </a:p>
        </p:txBody>
      </p:sp>
      <p:pic>
        <p:nvPicPr>
          <p:cNvPr id="48" name="LogoWh" descr=""/>
          <p:cNvPicPr/>
          <p:nvPr/>
        </p:nvPicPr>
        <p:blipFill>
          <a:blip r:embed="rId1"/>
          <a:stretch/>
        </p:blipFill>
        <p:spPr>
          <a:xfrm>
            <a:off x="8237520" y="5950080"/>
            <a:ext cx="677880" cy="679320"/>
          </a:xfrm>
          <a:prstGeom prst="rect">
            <a:avLst/>
          </a:prstGeom>
          <a:noFill/>
          <a:ln w="0">
            <a:noFill/>
          </a:ln>
        </p:spPr>
      </p:pic>
      <p:sp>
        <p:nvSpPr>
          <p:cNvPr id="49" name=""/>
          <p:cNvSpPr/>
          <p:nvPr/>
        </p:nvSpPr>
        <p:spPr>
          <a:xfrm>
            <a:off x="533520" y="685800"/>
            <a:ext cx="8153280" cy="1440"/>
          </a:xfrm>
          <a:prstGeom prst="line">
            <a:avLst/>
          </a:prstGeom>
          <a:ln w="34920">
            <a:solidFill>
              <a:srgbClr val="0000ff"/>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50" name="PlaceHolder 2"/>
          <p:cNvSpPr>
            <a:spLocks noGrp="1"/>
          </p:cNvSpPr>
          <p:nvPr>
            <p:ph/>
          </p:nvPr>
        </p:nvSpPr>
        <p:spPr>
          <a:xfrm>
            <a:off x="228600" y="685800"/>
            <a:ext cx="8686800" cy="5410080"/>
          </a:xfrm>
          <a:prstGeom prst="rect">
            <a:avLst/>
          </a:prstGeom>
          <a:noFill/>
          <a:ln w="0">
            <a:noFill/>
          </a:ln>
        </p:spPr>
        <p:txBody>
          <a:bodyPr lIns="90000" rIns="90000" tIns="46800" bIns="46800" anchor="t">
            <a:normAutofit/>
          </a:bodyPr>
          <a:p>
            <a:pPr lvl="1" marL="743040" indent="-28584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lvl="1" marL="743040" indent="-28584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600" strike="noStrike" u="none">
                <a:solidFill>
                  <a:srgbClr val="000000"/>
                </a:solidFill>
                <a:effectLst/>
                <a:uFillTx/>
                <a:latin typeface="Arial"/>
              </a:rPr>
              <a:t>Oregon Steel</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Geneva Steel</a:t>
            </a:r>
            <a:endParaRPr b="0" lang="en-US" sz="1600" strike="noStrike" u="none">
              <a:solidFill>
                <a:srgbClr val="000000"/>
              </a:solidFill>
              <a:effectLst/>
              <a:uFillTx/>
              <a:latin typeface="Times New Roman"/>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Power curves, ENA Mids 5/31/01 </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Electricity Delivery Point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Mid Columbia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Mona</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Wheeling Charge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$5/MWh PGE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$5/MWh PacifiCorp </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Gas Curves, ENA Mids 5/31/01</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Basis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Sumas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Questar</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Intrastate Transportation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$0.32</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$0.18</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Fuel Charge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1.5%</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1.4%</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Air Permit Limitations</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Op hours/year/unit (rolling 12 month)</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2,500</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5,000 </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Average Site Output (MW)</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Altitude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100 ft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4,200 ft</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Annual (Unit 1 / Unit 2)</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19.0 / 20.4</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16.5 / 17.7</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Q3</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18.0 / 19.4</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15.0 / 16.2</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Unit Heat Rates (MMBtu/MWh)</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Unit 1</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14.4</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14.4</a:t>
            </a: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Unit 2</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14.0</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14.0</a:t>
            </a:r>
            <a:endParaRPr b="0" lang="en-US" sz="1200" strike="noStrike" u="none">
              <a:solidFill>
                <a:srgbClr val="000000"/>
              </a:solidFill>
              <a:effectLst/>
              <a:uFillTx/>
              <a:latin typeface="Times New Roman"/>
            </a:endParaRPr>
          </a:p>
          <a:p>
            <a:pPr lvl="1" marL="743040" indent="-28584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F2E46A35-6500-44A0-81BB-BC01F86571FA}"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533520" y="152280"/>
            <a:ext cx="8153280" cy="53352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Economics</a:t>
            </a:r>
            <a:r>
              <a:rPr b="0" lang="en-US" sz="3200" strike="noStrike" u="none">
                <a:solidFill>
                  <a:srgbClr val="000000"/>
                </a:solidFill>
                <a:effectLst/>
                <a:uFillTx/>
                <a:latin typeface="Arial Black"/>
              </a:rPr>
              <a:t> – </a:t>
            </a:r>
            <a:r>
              <a:rPr b="0" lang="en-US" sz="1800" strike="noStrike" u="none">
                <a:solidFill>
                  <a:srgbClr val="000000"/>
                </a:solidFill>
                <a:effectLst/>
                <a:uFillTx/>
                <a:latin typeface="Arial Black"/>
              </a:rPr>
              <a:t>Operating Margin</a:t>
            </a:r>
            <a:endParaRPr b="0" lang="en-US" sz="1800" strike="noStrike" u="none">
              <a:solidFill>
                <a:srgbClr val="000000"/>
              </a:solidFill>
              <a:effectLst/>
              <a:uFillTx/>
              <a:latin typeface="Times New Roman"/>
            </a:endParaRPr>
          </a:p>
        </p:txBody>
      </p:sp>
      <p:pic>
        <p:nvPicPr>
          <p:cNvPr id="52" name="LogoWh" descr=""/>
          <p:cNvPicPr/>
          <p:nvPr/>
        </p:nvPicPr>
        <p:blipFill>
          <a:blip r:embed="rId1"/>
          <a:stretch/>
        </p:blipFill>
        <p:spPr>
          <a:xfrm>
            <a:off x="8237520" y="5950080"/>
            <a:ext cx="677880" cy="679320"/>
          </a:xfrm>
          <a:prstGeom prst="rect">
            <a:avLst/>
          </a:prstGeom>
          <a:noFill/>
          <a:ln w="0">
            <a:noFill/>
          </a:ln>
        </p:spPr>
      </p:pic>
      <p:sp>
        <p:nvSpPr>
          <p:cNvPr id="53" name=""/>
          <p:cNvSpPr/>
          <p:nvPr/>
        </p:nvSpPr>
        <p:spPr>
          <a:xfrm>
            <a:off x="533520" y="685800"/>
            <a:ext cx="8153280" cy="1440"/>
          </a:xfrm>
          <a:prstGeom prst="line">
            <a:avLst/>
          </a:prstGeom>
          <a:ln w="34920">
            <a:solidFill>
              <a:srgbClr val="0000ff"/>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54" name="PlaceHolder 2"/>
          <p:cNvSpPr>
            <a:spLocks noGrp="1"/>
          </p:cNvSpPr>
          <p:nvPr>
            <p:ph/>
          </p:nvPr>
        </p:nvSpPr>
        <p:spPr>
          <a:xfrm>
            <a:off x="228240" y="685800"/>
            <a:ext cx="8458200" cy="5410080"/>
          </a:xfrm>
          <a:prstGeom prst="rect">
            <a:avLst/>
          </a:prstGeom>
          <a:noFill/>
          <a:ln w="0">
            <a:noFill/>
          </a:ln>
        </p:spPr>
        <p:txBody>
          <a:bodyPr lIns="90000" rIns="90000" tIns="46800" bIns="46800" anchor="t">
            <a:normAutofit/>
          </a:bodyPr>
          <a:p>
            <a:pPr lvl="1" marL="743040" indent="-28584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Oregon Steel</a:t>
            </a:r>
            <a:endParaRPr b="0" lang="en-US" sz="16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Geneva Steel</a:t>
            </a:r>
            <a:endParaRPr b="0" lang="en-US" sz="16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3" marL="1600200" indent="-228600">
              <a:lnSpc>
                <a:spcPct val="10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55" name=""/>
          <p:cNvSpPr/>
          <p:nvPr/>
        </p:nvSpPr>
        <p:spPr>
          <a:xfrm>
            <a:off x="3160800" y="3767040"/>
            <a:ext cx="36360" cy="31680"/>
          </a:xfrm>
          <a:prstGeom prst="rect">
            <a:avLst/>
          </a:prstGeom>
          <a:solidFill>
            <a:srgbClr val="ff00ff"/>
          </a:solidFill>
          <a:ln w="6480">
            <a:solidFill>
              <a:srgbClr val="ff00ff"/>
            </a:solidFill>
            <a:miter/>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6" name=""/>
          <p:cNvSpPr/>
          <p:nvPr/>
        </p:nvSpPr>
        <p:spPr>
          <a:xfrm>
            <a:off x="3308400" y="3749760"/>
            <a:ext cx="434880" cy="763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Unit 1 On Peak</a:t>
            </a:r>
            <a:endParaRPr b="0" lang="en-US" sz="500" strike="noStrike" u="none">
              <a:solidFill>
                <a:srgbClr val="000000"/>
              </a:solidFill>
              <a:effectLst/>
              <a:uFillTx/>
              <a:latin typeface="Times New Roman"/>
            </a:endParaRPr>
          </a:p>
        </p:txBody>
      </p:sp>
      <p:sp>
        <p:nvSpPr>
          <p:cNvPr id="57" name=""/>
          <p:cNvSpPr/>
          <p:nvPr/>
        </p:nvSpPr>
        <p:spPr>
          <a:xfrm>
            <a:off x="3789360" y="3782880"/>
            <a:ext cx="142920" cy="1800"/>
          </a:xfrm>
          <a:prstGeom prst="line">
            <a:avLst/>
          </a:prstGeom>
          <a:ln w="6480">
            <a:solidFill>
              <a:srgbClr val="ff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8" name=""/>
          <p:cNvSpPr/>
          <p:nvPr/>
        </p:nvSpPr>
        <p:spPr>
          <a:xfrm>
            <a:off x="3841920" y="3767040"/>
            <a:ext cx="36360" cy="31680"/>
          </a:xfrm>
          <a:custGeom>
            <a:avLst/>
            <a:gdLst/>
            <a:ahLst/>
            <a:rect l="l" t="t" r="r" b="b"/>
            <a:pathLst>
              <a:path w="46" h="60">
                <a:moveTo>
                  <a:pt x="23" y="0"/>
                </a:moveTo>
                <a:lnTo>
                  <a:pt x="46" y="60"/>
                </a:lnTo>
                <a:lnTo>
                  <a:pt x="0" y="60"/>
                </a:lnTo>
                <a:lnTo>
                  <a:pt x="23" y="0"/>
                </a:lnTo>
                <a:close/>
              </a:path>
            </a:pathLst>
          </a:custGeom>
          <a:solidFill>
            <a:srgbClr val="ffff00"/>
          </a:solidFill>
          <a:ln w="6480">
            <a:solidFill>
              <a:srgbClr val="ffff0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9" name=""/>
          <p:cNvSpPr/>
          <p:nvPr/>
        </p:nvSpPr>
        <p:spPr>
          <a:xfrm>
            <a:off x="3988440" y="3749760"/>
            <a:ext cx="434880" cy="763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Unit 1 Off Peak</a:t>
            </a:r>
            <a:endParaRPr b="0" lang="en-US" sz="500" strike="noStrike" u="none">
              <a:solidFill>
                <a:srgbClr val="000000"/>
              </a:solidFill>
              <a:effectLst/>
              <a:uFillTx/>
              <a:latin typeface="Times New Roman"/>
            </a:endParaRPr>
          </a:p>
        </p:txBody>
      </p:sp>
      <p:sp>
        <p:nvSpPr>
          <p:cNvPr id="60" name=""/>
          <p:cNvSpPr/>
          <p:nvPr/>
        </p:nvSpPr>
        <p:spPr>
          <a:xfrm>
            <a:off x="4470480" y="3782880"/>
            <a:ext cx="144360" cy="1800"/>
          </a:xfrm>
          <a:prstGeom prst="line">
            <a:avLst/>
          </a:prstGeom>
          <a:ln w="648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1" name=""/>
          <p:cNvSpPr/>
          <p:nvPr/>
        </p:nvSpPr>
        <p:spPr>
          <a:xfrm>
            <a:off x="4524480" y="3767040"/>
            <a:ext cx="36360" cy="31680"/>
          </a:xfrm>
          <a:custGeom>
            <a:avLst/>
            <a:gdLst/>
            <a:ahLst/>
            <a:rect l="l" t="t" r="r" b="b"/>
            <a:pathLst>
              <a:path w="45" h="60">
                <a:moveTo>
                  <a:pt x="22" y="0"/>
                </a:moveTo>
                <a:lnTo>
                  <a:pt x="45" y="30"/>
                </a:lnTo>
                <a:lnTo>
                  <a:pt x="22" y="60"/>
                </a:lnTo>
                <a:lnTo>
                  <a:pt x="0" y="30"/>
                </a:lnTo>
                <a:lnTo>
                  <a:pt x="22" y="0"/>
                </a:lnTo>
                <a:close/>
              </a:path>
            </a:pathLst>
          </a:custGeom>
          <a:solidFill>
            <a:srgbClr val="000080"/>
          </a:solidFill>
          <a:ln w="648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2" name=""/>
          <p:cNvSpPr/>
          <p:nvPr/>
        </p:nvSpPr>
        <p:spPr>
          <a:xfrm>
            <a:off x="4670280" y="3749760"/>
            <a:ext cx="434880" cy="763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Unit 2 On Peak</a:t>
            </a:r>
            <a:endParaRPr b="0" lang="en-US" sz="500" strike="noStrike" u="none">
              <a:solidFill>
                <a:srgbClr val="000000"/>
              </a:solidFill>
              <a:effectLst/>
              <a:uFillTx/>
              <a:latin typeface="Times New Roman"/>
            </a:endParaRPr>
          </a:p>
        </p:txBody>
      </p:sp>
      <p:sp>
        <p:nvSpPr>
          <p:cNvPr id="63" name=""/>
          <p:cNvSpPr/>
          <p:nvPr/>
        </p:nvSpPr>
        <p:spPr>
          <a:xfrm>
            <a:off x="5151600" y="3782880"/>
            <a:ext cx="142560" cy="1800"/>
          </a:xfrm>
          <a:prstGeom prst="line">
            <a:avLst/>
          </a:prstGeom>
          <a:ln w="6480">
            <a:solidFill>
              <a:srgbClr val="00ffff"/>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4" name=""/>
          <p:cNvSpPr/>
          <p:nvPr/>
        </p:nvSpPr>
        <p:spPr>
          <a:xfrm>
            <a:off x="5203800" y="3767040"/>
            <a:ext cx="39600" cy="34920"/>
          </a:xfrm>
          <a:prstGeom prst="rect">
            <a:avLst/>
          </a:prstGeom>
          <a:no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65" name=""/>
          <p:cNvSpPr/>
          <p:nvPr/>
        </p:nvSpPr>
        <p:spPr>
          <a:xfrm flipH="1" flipV="1">
            <a:off x="5204880" y="3767040"/>
            <a:ext cx="17640" cy="15840"/>
          </a:xfrm>
          <a:prstGeom prst="line">
            <a:avLst/>
          </a:prstGeom>
          <a:ln w="6480">
            <a:solidFill>
              <a:srgbClr val="00ffff"/>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66" name=""/>
          <p:cNvSpPr/>
          <p:nvPr/>
        </p:nvSpPr>
        <p:spPr>
          <a:xfrm>
            <a:off x="5222880" y="3782880"/>
            <a:ext cx="17280" cy="15840"/>
          </a:xfrm>
          <a:prstGeom prst="line">
            <a:avLst/>
          </a:prstGeom>
          <a:ln w="6480">
            <a:solidFill>
              <a:srgbClr val="00ffff"/>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67" name=""/>
          <p:cNvSpPr/>
          <p:nvPr/>
        </p:nvSpPr>
        <p:spPr>
          <a:xfrm flipH="1">
            <a:off x="5204880" y="3782880"/>
            <a:ext cx="17640" cy="15840"/>
          </a:xfrm>
          <a:prstGeom prst="line">
            <a:avLst/>
          </a:prstGeom>
          <a:ln w="6480">
            <a:solidFill>
              <a:srgbClr val="00ffff"/>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68" name=""/>
          <p:cNvSpPr/>
          <p:nvPr/>
        </p:nvSpPr>
        <p:spPr>
          <a:xfrm flipV="1">
            <a:off x="5222880" y="3767040"/>
            <a:ext cx="17280" cy="15840"/>
          </a:xfrm>
          <a:prstGeom prst="line">
            <a:avLst/>
          </a:prstGeom>
          <a:ln w="6480">
            <a:solidFill>
              <a:srgbClr val="00ffff"/>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69" name=""/>
          <p:cNvSpPr/>
          <p:nvPr/>
        </p:nvSpPr>
        <p:spPr>
          <a:xfrm>
            <a:off x="5355000" y="3749760"/>
            <a:ext cx="132480" cy="763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Unit </a:t>
            </a:r>
            <a:endParaRPr b="0" lang="en-US" sz="500" strike="noStrike" u="none">
              <a:solidFill>
                <a:srgbClr val="000000"/>
              </a:solidFill>
              <a:effectLst/>
              <a:uFillTx/>
              <a:latin typeface="Times New Roman"/>
            </a:endParaRPr>
          </a:p>
        </p:txBody>
      </p:sp>
      <p:pic>
        <p:nvPicPr>
          <p:cNvPr id="70" name="" descr=""/>
          <p:cNvPicPr/>
          <p:nvPr/>
        </p:nvPicPr>
        <p:blipFill>
          <a:blip r:embed="rId2"/>
          <a:stretch/>
        </p:blipFill>
        <p:spPr>
          <a:xfrm>
            <a:off x="1778040" y="900000"/>
            <a:ext cx="4876920" cy="2960640"/>
          </a:xfrm>
          <a:prstGeom prst="rect">
            <a:avLst/>
          </a:prstGeom>
          <a:noFill/>
          <a:ln w="0">
            <a:noFill/>
          </a:ln>
        </p:spPr>
      </p:pic>
      <p:pic>
        <p:nvPicPr>
          <p:cNvPr id="71" name="" descr=""/>
          <p:cNvPicPr/>
          <p:nvPr/>
        </p:nvPicPr>
        <p:blipFill>
          <a:blip r:embed="rId3"/>
          <a:stretch/>
        </p:blipFill>
        <p:spPr>
          <a:xfrm>
            <a:off x="1828800" y="3733920"/>
            <a:ext cx="4862520" cy="2936880"/>
          </a:xfrm>
          <a:prstGeom prst="rect">
            <a:avLst/>
          </a:prstGeom>
          <a:noFill/>
          <a:ln w="0">
            <a:noFill/>
          </a:ln>
        </p:spPr>
      </p:pic>
      <p:sp>
        <p:nvSpPr>
          <p:cNvPr id="4" name="PlaceHolder 3"/>
          <p:cNvSpPr>
            <a:spLocks noGrp="1"/>
          </p:cNvSpPr>
          <p:nvPr>
            <p:ph type="sldNum" idx="3"/>
          </p:nvPr>
        </p:nvSpPr>
        <p:spPr/>
        <p:txBody>
          <a:bodyPr/>
          <a:p>
            <a:fld id="{562CA891-9C37-43BD-A256-F8661B9373B1}"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533520" y="152280"/>
            <a:ext cx="8153280" cy="53352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Economics</a:t>
            </a:r>
            <a:r>
              <a:rPr b="0" lang="en-US" sz="3200" strike="noStrike" u="none">
                <a:solidFill>
                  <a:srgbClr val="000000"/>
                </a:solidFill>
                <a:effectLst/>
                <a:uFillTx/>
                <a:latin typeface="Arial Black"/>
              </a:rPr>
              <a:t> – </a:t>
            </a:r>
            <a:r>
              <a:rPr b="0" lang="en-US" sz="1800" strike="noStrike" u="none">
                <a:solidFill>
                  <a:srgbClr val="000000"/>
                </a:solidFill>
                <a:effectLst/>
                <a:uFillTx/>
                <a:latin typeface="Arial Black"/>
              </a:rPr>
              <a:t>Operating Margin</a:t>
            </a:r>
            <a:endParaRPr b="0" lang="en-US" sz="1800" strike="noStrike" u="none">
              <a:solidFill>
                <a:srgbClr val="000000"/>
              </a:solidFill>
              <a:effectLst/>
              <a:uFillTx/>
              <a:latin typeface="Times New Roman"/>
            </a:endParaRPr>
          </a:p>
        </p:txBody>
      </p:sp>
      <p:pic>
        <p:nvPicPr>
          <p:cNvPr id="73" name="LogoWh" descr=""/>
          <p:cNvPicPr/>
          <p:nvPr/>
        </p:nvPicPr>
        <p:blipFill>
          <a:blip r:embed="rId1"/>
          <a:stretch/>
        </p:blipFill>
        <p:spPr>
          <a:xfrm>
            <a:off x="8237520" y="5950080"/>
            <a:ext cx="677880" cy="679320"/>
          </a:xfrm>
          <a:prstGeom prst="rect">
            <a:avLst/>
          </a:prstGeom>
          <a:noFill/>
          <a:ln w="0">
            <a:noFill/>
          </a:ln>
        </p:spPr>
      </p:pic>
      <p:sp>
        <p:nvSpPr>
          <p:cNvPr id="74" name=""/>
          <p:cNvSpPr/>
          <p:nvPr/>
        </p:nvSpPr>
        <p:spPr>
          <a:xfrm>
            <a:off x="533520" y="685800"/>
            <a:ext cx="8153280" cy="1440"/>
          </a:xfrm>
          <a:prstGeom prst="line">
            <a:avLst/>
          </a:prstGeom>
          <a:ln w="34920">
            <a:solidFill>
              <a:srgbClr val="0000ff"/>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75" name="PlaceHolder 2"/>
          <p:cNvSpPr>
            <a:spLocks noGrp="1"/>
          </p:cNvSpPr>
          <p:nvPr>
            <p:ph/>
          </p:nvPr>
        </p:nvSpPr>
        <p:spPr>
          <a:xfrm>
            <a:off x="228240" y="685800"/>
            <a:ext cx="8458200" cy="5410080"/>
          </a:xfrm>
          <a:prstGeom prst="rect">
            <a:avLst/>
          </a:prstGeom>
          <a:noFill/>
          <a:ln w="0">
            <a:noFill/>
          </a:ln>
        </p:spPr>
        <p:txBody>
          <a:bodyPr lIns="90000" rIns="90000" tIns="46800" bIns="46800" anchor="t">
            <a:normAutofit/>
          </a:bodyPr>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Oregon Steel</a:t>
            </a:r>
            <a:endParaRPr b="0" lang="en-US" sz="16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Geneva Steel</a:t>
            </a:r>
            <a:endParaRPr b="0" lang="en-US" sz="1600" strike="noStrike" u="none">
              <a:solidFill>
                <a:srgbClr val="000000"/>
              </a:solidFill>
              <a:effectLst/>
              <a:uFillTx/>
              <a:latin typeface="Times New Roman"/>
            </a:endParaRPr>
          </a:p>
          <a:p>
            <a:pPr lvl="2" marL="1143000" indent="-228600">
              <a:lnSpc>
                <a:spcPct val="10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3" marL="1600200" indent="-228600">
              <a:lnSpc>
                <a:spcPct val="10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pic>
        <p:nvPicPr>
          <p:cNvPr id="76" name="" descr=""/>
          <p:cNvPicPr/>
          <p:nvPr/>
        </p:nvPicPr>
        <p:blipFill>
          <a:blip r:embed="rId2"/>
          <a:stretch/>
        </p:blipFill>
        <p:spPr>
          <a:xfrm>
            <a:off x="1981080" y="3745080"/>
            <a:ext cx="5562720" cy="2960640"/>
          </a:xfrm>
          <a:prstGeom prst="rect">
            <a:avLst/>
          </a:prstGeom>
          <a:noFill/>
          <a:ln w="0">
            <a:noFill/>
          </a:ln>
        </p:spPr>
      </p:pic>
      <p:pic>
        <p:nvPicPr>
          <p:cNvPr id="77" name="" descr=""/>
          <p:cNvPicPr/>
          <p:nvPr/>
        </p:nvPicPr>
        <p:blipFill>
          <a:blip r:embed="rId3"/>
          <a:stretch/>
        </p:blipFill>
        <p:spPr>
          <a:xfrm>
            <a:off x="2019240" y="824040"/>
            <a:ext cx="5029200" cy="2960640"/>
          </a:xfrm>
          <a:prstGeom prst="rect">
            <a:avLst/>
          </a:prstGeom>
          <a:noFill/>
          <a:ln w="0">
            <a:noFill/>
          </a:ln>
        </p:spPr>
      </p:pic>
      <p:sp>
        <p:nvSpPr>
          <p:cNvPr id="4" name="PlaceHolder 3"/>
          <p:cNvSpPr>
            <a:spLocks noGrp="1"/>
          </p:cNvSpPr>
          <p:nvPr>
            <p:ph type="sldNum" idx="3"/>
          </p:nvPr>
        </p:nvSpPr>
        <p:spPr/>
        <p:txBody>
          <a:bodyPr/>
          <a:p>
            <a:fld id="{2D690B66-EE20-420B-A7ED-80347F9D2EC9}"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533520" y="152280"/>
            <a:ext cx="8153280" cy="53352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Economics</a:t>
            </a:r>
            <a:r>
              <a:rPr b="0" lang="en-US" sz="3200" strike="noStrike" u="none">
                <a:solidFill>
                  <a:srgbClr val="000000"/>
                </a:solidFill>
                <a:effectLst/>
                <a:uFillTx/>
                <a:latin typeface="Arial Black"/>
              </a:rPr>
              <a:t> – </a:t>
            </a:r>
            <a:r>
              <a:rPr b="0" lang="en-US" sz="1800" strike="noStrike" u="none">
                <a:solidFill>
                  <a:srgbClr val="000000"/>
                </a:solidFill>
                <a:effectLst/>
                <a:uFillTx/>
                <a:latin typeface="Arial Black"/>
              </a:rPr>
              <a:t>Return</a:t>
            </a:r>
            <a:endParaRPr b="0" lang="en-US" sz="1800" strike="noStrike" u="none">
              <a:solidFill>
                <a:srgbClr val="000000"/>
              </a:solidFill>
              <a:effectLst/>
              <a:uFillTx/>
              <a:latin typeface="Times New Roman"/>
            </a:endParaRPr>
          </a:p>
        </p:txBody>
      </p:sp>
      <p:pic>
        <p:nvPicPr>
          <p:cNvPr id="79" name="LogoWh" descr=""/>
          <p:cNvPicPr/>
          <p:nvPr/>
        </p:nvPicPr>
        <p:blipFill>
          <a:blip r:embed="rId1"/>
          <a:stretch/>
        </p:blipFill>
        <p:spPr>
          <a:xfrm>
            <a:off x="8237520" y="5950080"/>
            <a:ext cx="677880" cy="679320"/>
          </a:xfrm>
          <a:prstGeom prst="rect">
            <a:avLst/>
          </a:prstGeom>
          <a:noFill/>
          <a:ln w="0">
            <a:noFill/>
          </a:ln>
        </p:spPr>
      </p:pic>
      <p:sp>
        <p:nvSpPr>
          <p:cNvPr id="80" name=""/>
          <p:cNvSpPr/>
          <p:nvPr/>
        </p:nvSpPr>
        <p:spPr>
          <a:xfrm>
            <a:off x="533520" y="685800"/>
            <a:ext cx="8153280" cy="1440"/>
          </a:xfrm>
          <a:prstGeom prst="line">
            <a:avLst/>
          </a:prstGeom>
          <a:ln w="34920">
            <a:solidFill>
              <a:srgbClr val="0000ff"/>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81" name="PlaceHolder 2"/>
          <p:cNvSpPr>
            <a:spLocks noGrp="1"/>
          </p:cNvSpPr>
          <p:nvPr>
            <p:ph/>
          </p:nvPr>
        </p:nvSpPr>
        <p:spPr>
          <a:xfrm>
            <a:off x="228240" y="685800"/>
            <a:ext cx="8458200" cy="5410080"/>
          </a:xfrm>
          <a:prstGeom prst="rect">
            <a:avLst/>
          </a:prstGeom>
          <a:noFill/>
          <a:ln w="0">
            <a:noFill/>
          </a:ln>
        </p:spPr>
        <p:txBody>
          <a:bodyPr lIns="90000" rIns="90000" tIns="46800" bIns="46800" anchor="t">
            <a:normAutofit/>
          </a:bodyPr>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Oregon Steel</a:t>
            </a:r>
            <a:endParaRPr b="0" lang="en-US" sz="16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Geneva Steel</a:t>
            </a:r>
            <a:endParaRPr b="0" lang="en-US" sz="16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3" marL="1600200" indent="-228600">
              <a:lnSpc>
                <a:spcPct val="10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graphicFrame>
        <p:nvGraphicFramePr>
          <p:cNvPr id="82" name=""/>
          <p:cNvGraphicFramePr/>
          <p:nvPr/>
        </p:nvGraphicFramePr>
        <p:xfrm>
          <a:off x="1062000" y="4191120"/>
          <a:ext cx="7020000" cy="1152360"/>
        </p:xfrm>
        <a:graphic>
          <a:graphicData uri="http://schemas.openxmlformats.org/presentationml/2006/ole">
            <p:oleObj progId="Excel.Sheet.12" r:id="rId2" spid="">
              <p:embed/>
              <p:pic>
                <p:nvPicPr>
                  <p:cNvPr id="83" name="" descr=""/>
                  <p:cNvPicPr/>
                  <p:nvPr/>
                </p:nvPicPr>
                <p:blipFill>
                  <a:blip r:embed="rId3"/>
                  <a:stretch/>
                </p:blipFill>
                <p:spPr>
                  <a:xfrm>
                    <a:off x="1062000" y="4191120"/>
                    <a:ext cx="7020000" cy="1152360"/>
                  </a:xfrm>
                  <a:prstGeom prst="rect">
                    <a:avLst/>
                  </a:prstGeom>
                  <a:noFill/>
                  <a:ln w="0">
                    <a:noFill/>
                  </a:ln>
                </p:spPr>
              </p:pic>
            </p:oleObj>
          </a:graphicData>
        </a:graphic>
      </p:graphicFrame>
      <p:graphicFrame>
        <p:nvGraphicFramePr>
          <p:cNvPr id="84" name=""/>
          <p:cNvGraphicFramePr/>
          <p:nvPr/>
        </p:nvGraphicFramePr>
        <p:xfrm>
          <a:off x="1042920" y="1447920"/>
          <a:ext cx="7058160" cy="1152360"/>
        </p:xfrm>
        <a:graphic>
          <a:graphicData uri="http://schemas.openxmlformats.org/presentationml/2006/ole">
            <p:oleObj progId="Excel.Sheet.12" r:id="rId4" spid="">
              <p:embed/>
              <p:pic>
                <p:nvPicPr>
                  <p:cNvPr id="85" name="" descr=""/>
                  <p:cNvPicPr/>
                  <p:nvPr/>
                </p:nvPicPr>
                <p:blipFill>
                  <a:blip r:embed="rId5"/>
                  <a:stretch/>
                </p:blipFill>
                <p:spPr>
                  <a:xfrm>
                    <a:off x="1042920" y="1447920"/>
                    <a:ext cx="7058160" cy="1152360"/>
                  </a:xfrm>
                  <a:prstGeom prst="rect">
                    <a:avLst/>
                  </a:prstGeom>
                  <a:noFill/>
                  <a:ln w="0">
                    <a:noFill/>
                  </a:ln>
                </p:spPr>
              </p:pic>
            </p:oleObj>
          </a:graphicData>
        </a:graphic>
      </p:graphicFrame>
      <p:sp>
        <p:nvSpPr>
          <p:cNvPr id="4" name="PlaceHolder 3"/>
          <p:cNvSpPr>
            <a:spLocks noGrp="1"/>
          </p:cNvSpPr>
          <p:nvPr>
            <p:ph type="sldNum" idx="3"/>
          </p:nvPr>
        </p:nvSpPr>
        <p:spPr/>
        <p:txBody>
          <a:bodyPr/>
          <a:p>
            <a:fld id="{3B32F28B-EDF9-4C0F-A049-C25E90EC7E8D}"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6" name="PlaceHolder 1"/>
          <p:cNvSpPr>
            <a:spLocks noGrp="1"/>
          </p:cNvSpPr>
          <p:nvPr>
            <p:ph type="title"/>
          </p:nvPr>
        </p:nvSpPr>
        <p:spPr>
          <a:xfrm>
            <a:off x="533520" y="152280"/>
            <a:ext cx="8153280" cy="53352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Deal Issues</a:t>
            </a:r>
            <a:endParaRPr b="0" lang="en-US" sz="2400" strike="noStrike" u="none">
              <a:solidFill>
                <a:srgbClr val="000000"/>
              </a:solidFill>
              <a:effectLst/>
              <a:uFillTx/>
              <a:latin typeface="Times New Roman"/>
            </a:endParaRPr>
          </a:p>
        </p:txBody>
      </p:sp>
      <p:pic>
        <p:nvPicPr>
          <p:cNvPr id="87" name="LogoWh" descr=""/>
          <p:cNvPicPr/>
          <p:nvPr/>
        </p:nvPicPr>
        <p:blipFill>
          <a:blip r:embed="rId1"/>
          <a:stretch/>
        </p:blipFill>
        <p:spPr>
          <a:xfrm>
            <a:off x="8237520" y="5950080"/>
            <a:ext cx="677880" cy="679320"/>
          </a:xfrm>
          <a:prstGeom prst="rect">
            <a:avLst/>
          </a:prstGeom>
          <a:noFill/>
          <a:ln w="0">
            <a:noFill/>
          </a:ln>
        </p:spPr>
      </p:pic>
      <p:sp>
        <p:nvSpPr>
          <p:cNvPr id="88" name=""/>
          <p:cNvSpPr/>
          <p:nvPr/>
        </p:nvSpPr>
        <p:spPr>
          <a:xfrm>
            <a:off x="533520" y="685800"/>
            <a:ext cx="8153280" cy="1440"/>
          </a:xfrm>
          <a:prstGeom prst="line">
            <a:avLst/>
          </a:prstGeom>
          <a:ln w="34920">
            <a:solidFill>
              <a:srgbClr val="0000ff"/>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89" name="PlaceHolder 2"/>
          <p:cNvSpPr>
            <a:spLocks noGrp="1"/>
          </p:cNvSpPr>
          <p:nvPr>
            <p:ph/>
          </p:nvPr>
        </p:nvSpPr>
        <p:spPr>
          <a:xfrm>
            <a:off x="228240" y="685800"/>
            <a:ext cx="8458200" cy="5410080"/>
          </a:xfrm>
          <a:prstGeom prst="rect">
            <a:avLst/>
          </a:prstGeom>
          <a:noFill/>
          <a:ln w="0">
            <a:noFill/>
          </a:ln>
        </p:spPr>
        <p:txBody>
          <a:bodyPr lIns="90000" rIns="90000" tIns="46800" bIns="46800" anchor="t">
            <a:normAutofit/>
          </a:bodyPr>
          <a:p>
            <a:pPr lvl="1" marL="743040" indent="-28584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Contract</a:t>
            </a:r>
            <a:endParaRPr b="0" lang="en-US" sz="14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Structure (AMPS – ENA – Counterparty) or (AMPS – Counterparty)</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Term and pricing – fixed or pass through</a:t>
            </a: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Merchant Economics</a:t>
            </a:r>
            <a:endParaRPr b="0" lang="en-US" sz="14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Optimal merchant play is 14 months</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Merchant price risk – who wears it</a:t>
            </a:r>
            <a:endParaRPr b="0" lang="en-US" sz="1200" strike="noStrike" u="none">
              <a:solidFill>
                <a:srgbClr val="000000"/>
              </a:solidFill>
              <a:effectLst/>
              <a:uFillTx/>
              <a:latin typeface="Times New Roman"/>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Execution Timing</a:t>
            </a:r>
            <a:endParaRPr b="0" lang="en-US" sz="14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Air permitting</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Interconnect agreements</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Contracting</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Unit availability</a:t>
            </a:r>
            <a:endParaRPr b="0" lang="en-US" sz="1200" strike="noStrike" u="none">
              <a:solidFill>
                <a:srgbClr val="000000"/>
              </a:solidFill>
              <a:effectLst/>
              <a:uFillTx/>
              <a:latin typeface="Times New Roman"/>
            </a:endParaRPr>
          </a:p>
          <a:p>
            <a:pPr lvl="2" marL="1143000" indent="0">
              <a:lnSpc>
                <a:spcPct val="90000"/>
              </a:lnSpc>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Alternative Sales</a:t>
            </a:r>
            <a:endParaRPr b="0" lang="en-US" sz="14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ENA development cost recovery if units can be sold</a:t>
            </a:r>
            <a:endParaRPr b="0" lang="en-US" sz="1200" strike="noStrike" u="none">
              <a:solidFill>
                <a:srgbClr val="000000"/>
              </a:solidFill>
              <a:effectLst/>
              <a:uFillTx/>
              <a:latin typeface="Times New Roman"/>
            </a:endParaRPr>
          </a:p>
          <a:p>
            <a:pPr lvl="2" marL="1143000" indent="-228600">
              <a:lnSpc>
                <a:spcPct val="90000"/>
              </a:lnSpc>
              <a:spcBef>
                <a:spcPts val="300"/>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Accounting</a:t>
            </a:r>
            <a:endParaRPr b="0" lang="en-US" sz="14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AMPS does not have the credit to guarantee residual value of the units for an operating lease</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 capital lease (more than 90% of unit PV paid over lease of life) with ENA puts the units on ENA’s balance sheet</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Middle ground structure [present value of units at cost ($17 million), no residual value for lease pricing purposes and market value ($20 to $25 million) of units for operating lease determination] may allow AMPS full monitization of units through EES Leasing Services and avoid balance sheet issue for ENA</a:t>
            </a:r>
            <a:endParaRPr b="0" lang="en-US" sz="1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57E0BD55-A2A3-47AB-85D0-D351EA611F1B}"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0" name="PlaceHolder 1"/>
          <p:cNvSpPr>
            <a:spLocks noGrp="1"/>
          </p:cNvSpPr>
          <p:nvPr>
            <p:ph type="title"/>
          </p:nvPr>
        </p:nvSpPr>
        <p:spPr>
          <a:xfrm>
            <a:off x="533520" y="152280"/>
            <a:ext cx="8153280" cy="53352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Recommended Next Steps</a:t>
            </a:r>
            <a:endParaRPr b="0" lang="en-US" sz="2400" strike="noStrike" u="none">
              <a:solidFill>
                <a:srgbClr val="000000"/>
              </a:solidFill>
              <a:effectLst/>
              <a:uFillTx/>
              <a:latin typeface="Times New Roman"/>
            </a:endParaRPr>
          </a:p>
        </p:txBody>
      </p:sp>
      <p:pic>
        <p:nvPicPr>
          <p:cNvPr id="91" name="LogoWh" descr=""/>
          <p:cNvPicPr/>
          <p:nvPr/>
        </p:nvPicPr>
        <p:blipFill>
          <a:blip r:embed="rId1"/>
          <a:stretch/>
        </p:blipFill>
        <p:spPr>
          <a:xfrm>
            <a:off x="8237520" y="5950080"/>
            <a:ext cx="677880" cy="679320"/>
          </a:xfrm>
          <a:prstGeom prst="rect">
            <a:avLst/>
          </a:prstGeom>
          <a:noFill/>
          <a:ln w="0">
            <a:noFill/>
          </a:ln>
        </p:spPr>
      </p:pic>
      <p:sp>
        <p:nvSpPr>
          <p:cNvPr id="92" name=""/>
          <p:cNvSpPr/>
          <p:nvPr/>
        </p:nvSpPr>
        <p:spPr>
          <a:xfrm>
            <a:off x="533520" y="685800"/>
            <a:ext cx="8153280" cy="1440"/>
          </a:xfrm>
          <a:prstGeom prst="line">
            <a:avLst/>
          </a:prstGeom>
          <a:ln w="34920">
            <a:solidFill>
              <a:srgbClr val="0000ff"/>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93" name="PlaceHolder 2"/>
          <p:cNvSpPr>
            <a:spLocks noGrp="1"/>
          </p:cNvSpPr>
          <p:nvPr>
            <p:ph/>
          </p:nvPr>
        </p:nvSpPr>
        <p:spPr>
          <a:xfrm>
            <a:off x="228240" y="685800"/>
            <a:ext cx="8458200" cy="5410080"/>
          </a:xfrm>
          <a:prstGeom prst="rect">
            <a:avLst/>
          </a:prstGeom>
          <a:noFill/>
          <a:ln w="0">
            <a:noFill/>
          </a:ln>
        </p:spPr>
        <p:txBody>
          <a:bodyPr lIns="90000" rIns="90000" tIns="46800" bIns="46800" anchor="t">
            <a:normAutofit/>
          </a:bodyPr>
          <a:p>
            <a:pPr lvl="1" marL="743040" indent="-28584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Agree on ENA/AMPS contractual and economic structure</a:t>
            </a:r>
            <a:endParaRPr b="0" lang="en-US" sz="16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Agree on merchant risk management</a:t>
            </a:r>
            <a:endParaRPr b="0" lang="en-US" sz="16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Continue to try outright sale of units with reimbursement to ENA</a:t>
            </a:r>
            <a:endParaRPr b="0" lang="en-US" sz="16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Continue due diligence on interconnect timing and permitting(# of permit operating hours is critical driver of economics)</a:t>
            </a:r>
            <a:endParaRPr b="0" lang="en-US" sz="16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6C40F88D-C9B3-4F05-80A7-2228EB0740C6}" type="slidenum">
              <a:t>15</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533520" y="152280"/>
            <a:ext cx="8153280" cy="53352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Presentation Overview</a:t>
            </a:r>
            <a:endParaRPr b="0" lang="en-US" sz="2400" strike="noStrike" u="none">
              <a:solidFill>
                <a:srgbClr val="000000"/>
              </a:solidFill>
              <a:effectLst/>
              <a:uFillTx/>
              <a:latin typeface="Times New Roman"/>
            </a:endParaRPr>
          </a:p>
        </p:txBody>
      </p:sp>
      <p:sp>
        <p:nvSpPr>
          <p:cNvPr id="12" name="PlaceHolder 2"/>
          <p:cNvSpPr>
            <a:spLocks noGrp="1"/>
          </p:cNvSpPr>
          <p:nvPr>
            <p:ph/>
          </p:nvPr>
        </p:nvSpPr>
        <p:spPr>
          <a:xfrm>
            <a:off x="456840" y="1066320"/>
            <a:ext cx="8077320" cy="4800600"/>
          </a:xfrm>
          <a:prstGeom prst="rect">
            <a:avLst/>
          </a:prstGeom>
          <a:noFill/>
          <a:ln w="0">
            <a:noFill/>
          </a:ln>
        </p:spPr>
        <p:txBody>
          <a:bodyPr lIns="90000" rIns="90000" tIns="46800" bIns="46800" anchor="t">
            <a:normAutofit/>
          </a:bodyPr>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Background</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Potential Counterparties</a:t>
            </a:r>
            <a:endParaRPr b="0" lang="en-US" sz="18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Oregon Steel Mills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Geneva Steel Holdings Corp</a:t>
            </a:r>
            <a:endParaRPr b="0" lang="en-US" sz="16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Site Descriptions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Commercial Summary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Economics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Deal Issues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Recommended Next Steps</a:t>
            </a:r>
            <a:endParaRPr b="0" lang="en-US" sz="1800" strike="noStrike" u="none">
              <a:solidFill>
                <a:srgbClr val="000000"/>
              </a:solidFill>
              <a:effectLst/>
              <a:uFillTx/>
              <a:latin typeface="Times New Roman"/>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pic>
        <p:nvPicPr>
          <p:cNvPr id="13" name="LogoWh" descr=""/>
          <p:cNvPicPr/>
          <p:nvPr/>
        </p:nvPicPr>
        <p:blipFill>
          <a:blip r:embed="rId1"/>
          <a:stretch/>
        </p:blipFill>
        <p:spPr>
          <a:xfrm>
            <a:off x="8237520" y="5950080"/>
            <a:ext cx="677880" cy="679320"/>
          </a:xfrm>
          <a:prstGeom prst="rect">
            <a:avLst/>
          </a:prstGeom>
          <a:noFill/>
          <a:ln w="0">
            <a:noFill/>
          </a:ln>
        </p:spPr>
      </p:pic>
      <p:sp>
        <p:nvSpPr>
          <p:cNvPr id="14" name=""/>
          <p:cNvSpPr/>
          <p:nvPr/>
        </p:nvSpPr>
        <p:spPr>
          <a:xfrm>
            <a:off x="533520" y="685800"/>
            <a:ext cx="8153280" cy="1440"/>
          </a:xfrm>
          <a:prstGeom prst="line">
            <a:avLst/>
          </a:prstGeom>
          <a:ln w="34920">
            <a:solidFill>
              <a:srgbClr val="0000ff"/>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89CC41EA-9BB4-4F9D-8496-38D73CCBCB63}"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533520" y="152280"/>
            <a:ext cx="8153280" cy="53352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Background</a:t>
            </a:r>
            <a:r>
              <a:rPr b="0" lang="en-US" sz="2400" strike="noStrike" u="none">
                <a:solidFill>
                  <a:srgbClr val="000000"/>
                </a:solidFill>
                <a:effectLst/>
                <a:uFillTx/>
                <a:latin typeface="Arial Black"/>
              </a:rPr>
              <a:t>	</a:t>
            </a:r>
            <a:r>
              <a:rPr b="0" lang="en-US" sz="3200" strike="noStrike" u="none">
                <a:solidFill>
                  <a:srgbClr val="000000"/>
                </a:solidFill>
                <a:effectLst/>
                <a:uFillTx/>
                <a:latin typeface="Arial Black"/>
              </a:rPr>
              <a:t>	</a:t>
            </a:r>
            <a:endParaRPr b="0" lang="en-US" sz="3200" strike="noStrike" u="none">
              <a:solidFill>
                <a:srgbClr val="000000"/>
              </a:solidFill>
              <a:effectLst/>
              <a:uFillTx/>
              <a:latin typeface="Times New Roman"/>
            </a:endParaRPr>
          </a:p>
        </p:txBody>
      </p:sp>
      <p:pic>
        <p:nvPicPr>
          <p:cNvPr id="16" name="LogoWh" descr=""/>
          <p:cNvPicPr/>
          <p:nvPr/>
        </p:nvPicPr>
        <p:blipFill>
          <a:blip r:embed="rId1"/>
          <a:stretch/>
        </p:blipFill>
        <p:spPr>
          <a:xfrm>
            <a:off x="8237520" y="5950080"/>
            <a:ext cx="677880" cy="679320"/>
          </a:xfrm>
          <a:prstGeom prst="rect">
            <a:avLst/>
          </a:prstGeom>
          <a:noFill/>
          <a:ln w="0">
            <a:noFill/>
          </a:ln>
        </p:spPr>
      </p:pic>
      <p:sp>
        <p:nvSpPr>
          <p:cNvPr id="17" name=""/>
          <p:cNvSpPr/>
          <p:nvPr/>
        </p:nvSpPr>
        <p:spPr>
          <a:xfrm>
            <a:off x="533520" y="685800"/>
            <a:ext cx="8153280" cy="1440"/>
          </a:xfrm>
          <a:prstGeom prst="line">
            <a:avLst/>
          </a:prstGeom>
          <a:ln w="34920">
            <a:solidFill>
              <a:srgbClr val="0000ff"/>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18" name="PlaceHolder 2"/>
          <p:cNvSpPr>
            <a:spLocks noGrp="1"/>
          </p:cNvSpPr>
          <p:nvPr>
            <p:ph/>
          </p:nvPr>
        </p:nvSpPr>
        <p:spPr>
          <a:xfrm>
            <a:off x="228240" y="533520"/>
            <a:ext cx="8458200" cy="5410080"/>
          </a:xfrm>
          <a:prstGeom prst="rect">
            <a:avLst/>
          </a:prstGeom>
          <a:noFill/>
          <a:ln w="0">
            <a:noFill/>
          </a:ln>
        </p:spPr>
        <p:txBody>
          <a:bodyPr lIns="90000" rIns="90000" tIns="46800" bIns="46800" anchor="t">
            <a:normAutofit fontScale="92500" lnSpcReduction="19999"/>
          </a:bodyPr>
          <a:p>
            <a:pPr lvl="1" marL="74304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Advanced Mobile Power Systems (“AMPS”) has two 20 MW (nominal) trailer mounted gas turbine generator sets available for delivery in August  </a:t>
            </a:r>
            <a:endParaRPr b="0" lang="en-US" sz="1600" strike="noStrike" u="none">
              <a:solidFill>
                <a:srgbClr val="000000"/>
              </a:solidFill>
              <a:effectLst/>
              <a:uFillTx/>
              <a:latin typeface="Times New Roman"/>
            </a:endParaRPr>
          </a:p>
          <a:p>
            <a:pPr lvl="1" marL="74304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Given the high pricing and volatility in the western U.S. energy markets and AMPS’ limited marketing resources, ENA West Power Origination was asked to place the Units.  Three possibilities were explored:</a:t>
            </a:r>
            <a:endParaRPr b="0" lang="en-US" sz="1600" strike="noStrike" u="none">
              <a:solidFill>
                <a:srgbClr val="000000"/>
              </a:solidFill>
              <a:effectLst/>
              <a:uFillTx/>
              <a:latin typeface="Times New Roman"/>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Outright sale</a:t>
            </a:r>
            <a:endParaRPr b="0" lang="en-US" sz="1400" strike="noStrike" u="none">
              <a:solidFill>
                <a:srgbClr val="000000"/>
              </a:solidFill>
              <a:effectLst/>
              <a:uFillTx/>
              <a:latin typeface="Times New Roman"/>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 to 5 year lease</a:t>
            </a:r>
            <a:endParaRPr b="0" lang="en-US" sz="1400" strike="noStrike" u="none">
              <a:solidFill>
                <a:srgbClr val="000000"/>
              </a:solidFill>
              <a:effectLst/>
              <a:uFillTx/>
              <a:latin typeface="Times New Roman"/>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Merchant placement</a:t>
            </a:r>
            <a:endParaRPr b="0" lang="en-US" sz="1400" strike="noStrike" u="none">
              <a:solidFill>
                <a:srgbClr val="000000"/>
              </a:solidFill>
              <a:effectLst/>
              <a:uFillTx/>
              <a:latin typeface="Times New Roman"/>
            </a:endParaRPr>
          </a:p>
          <a:p>
            <a:pPr lvl="1" marL="74304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West Power targeted two customer classes:</a:t>
            </a:r>
            <a:endParaRPr b="0" lang="en-US" sz="1600" strike="noStrike" u="none">
              <a:solidFill>
                <a:srgbClr val="000000"/>
              </a:solidFill>
              <a:effectLst/>
              <a:uFillTx/>
              <a:latin typeface="Times New Roman"/>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Utilities and PUD’s</a:t>
            </a:r>
            <a:endParaRPr b="0" lang="en-US" sz="1400" strike="noStrike" u="none">
              <a:solidFill>
                <a:srgbClr val="000000"/>
              </a:solidFill>
              <a:effectLst/>
              <a:uFillTx/>
              <a:latin typeface="Times New Roman"/>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Public Service of Colorado</a:t>
            </a:r>
            <a:endParaRPr b="0" lang="en-US" sz="1200" strike="noStrike" u="none">
              <a:solidFill>
                <a:srgbClr val="000000"/>
              </a:solidFill>
              <a:effectLst/>
              <a:uFillTx/>
              <a:latin typeface="Times New Roman"/>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Cheyenne Power and Light</a:t>
            </a:r>
            <a:endParaRPr b="0" lang="en-US" sz="1200" strike="noStrike" u="none">
              <a:solidFill>
                <a:srgbClr val="000000"/>
              </a:solidFill>
              <a:effectLst/>
              <a:uFillTx/>
              <a:latin typeface="Times New Roman"/>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Idaho Power</a:t>
            </a:r>
            <a:endParaRPr b="0" lang="en-US" sz="1200" strike="noStrike" u="none">
              <a:solidFill>
                <a:srgbClr val="000000"/>
              </a:solidFill>
              <a:effectLst/>
              <a:uFillTx/>
              <a:latin typeface="Times New Roman"/>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PacifiCorp</a:t>
            </a:r>
            <a:endParaRPr b="0" lang="en-US" sz="1200" strike="noStrike" u="none">
              <a:solidFill>
                <a:srgbClr val="000000"/>
              </a:solidFill>
              <a:effectLst/>
              <a:uFillTx/>
              <a:latin typeface="Times New Roman"/>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Montana Power</a:t>
            </a:r>
            <a:endParaRPr b="0" lang="en-US" sz="1200" strike="noStrike" u="none">
              <a:solidFill>
                <a:srgbClr val="000000"/>
              </a:solidFill>
              <a:effectLst/>
              <a:uFillTx/>
              <a:latin typeface="Times New Roman"/>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Avista</a:t>
            </a:r>
            <a:endParaRPr b="0" lang="en-US" sz="1200" strike="noStrike" u="none">
              <a:solidFill>
                <a:srgbClr val="000000"/>
              </a:solidFill>
              <a:effectLst/>
              <a:uFillTx/>
              <a:latin typeface="Times New Roman"/>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Reliant Energy</a:t>
            </a:r>
            <a:endParaRPr b="0" lang="en-US" sz="1200" strike="noStrike" u="none">
              <a:solidFill>
                <a:srgbClr val="000000"/>
              </a:solidFill>
              <a:effectLst/>
              <a:uFillTx/>
              <a:latin typeface="Times New Roman"/>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Emerald PUD</a:t>
            </a:r>
            <a:endParaRPr b="0" lang="en-US" sz="1200" strike="noStrike" u="none">
              <a:solidFill>
                <a:srgbClr val="000000"/>
              </a:solidFill>
              <a:effectLst/>
              <a:uFillTx/>
              <a:latin typeface="Times New Roman"/>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Columbia River PUD</a:t>
            </a:r>
            <a:endParaRPr b="0" lang="en-US" sz="1200" strike="noStrike" u="none">
              <a:solidFill>
                <a:srgbClr val="000000"/>
              </a:solidFill>
              <a:effectLst/>
              <a:uFillTx/>
              <a:latin typeface="Times New Roman"/>
            </a:endParaRPr>
          </a:p>
          <a:p>
            <a:pPr lvl="2" marL="1143000" indent="-228600">
              <a:lnSpc>
                <a:spcPct val="9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Industrials</a:t>
            </a:r>
            <a:endParaRPr b="0" lang="en-US" sz="1400" strike="noStrike" u="none">
              <a:solidFill>
                <a:srgbClr val="000000"/>
              </a:solidFill>
              <a:effectLst/>
              <a:uFillTx/>
              <a:latin typeface="Times New Roman"/>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Kaiser Aluminum</a:t>
            </a:r>
            <a:endParaRPr b="0" lang="en-US" sz="1200" strike="noStrike" u="none">
              <a:solidFill>
                <a:srgbClr val="000000"/>
              </a:solidFill>
              <a:effectLst/>
              <a:uFillTx/>
              <a:latin typeface="Times New Roman"/>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Northwest Aluminum</a:t>
            </a:r>
            <a:endParaRPr b="0" lang="en-US" sz="1200" strike="noStrike" u="none">
              <a:solidFill>
                <a:srgbClr val="000000"/>
              </a:solidFill>
              <a:effectLst/>
              <a:uFillTx/>
              <a:latin typeface="Times New Roman"/>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Oregon Steel</a:t>
            </a:r>
            <a:endParaRPr b="0" lang="en-US" sz="1200" strike="noStrike" u="none">
              <a:solidFill>
                <a:srgbClr val="000000"/>
              </a:solidFill>
              <a:effectLst/>
              <a:uFillTx/>
              <a:latin typeface="Times New Roman"/>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Geneva Steel</a:t>
            </a:r>
            <a:endParaRPr b="0" lang="en-US" sz="1200" strike="noStrike" u="none">
              <a:solidFill>
                <a:srgbClr val="000000"/>
              </a:solidFill>
              <a:effectLst/>
              <a:uFillTx/>
              <a:latin typeface="Times New Roman"/>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Columbia Foods</a:t>
            </a:r>
            <a:endParaRPr b="0" lang="en-US" sz="1200" strike="noStrike" u="none">
              <a:solidFill>
                <a:srgbClr val="000000"/>
              </a:solidFill>
              <a:effectLst/>
              <a:uFillTx/>
              <a:latin typeface="Times New Roman"/>
            </a:endParaRPr>
          </a:p>
          <a:p>
            <a:pPr lvl="3" marL="1600200" indent="0">
              <a:lnSpc>
                <a:spcPct val="90000"/>
              </a:lnSpc>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E49640DE-C906-4FB1-8DCE-E7192EC60B06}"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533520" y="152280"/>
            <a:ext cx="8153280" cy="53352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Background</a:t>
            </a:r>
            <a:endParaRPr b="0" lang="en-US" sz="2400" strike="noStrike" u="none">
              <a:solidFill>
                <a:srgbClr val="000000"/>
              </a:solidFill>
              <a:effectLst/>
              <a:uFillTx/>
              <a:latin typeface="Times New Roman"/>
            </a:endParaRPr>
          </a:p>
        </p:txBody>
      </p:sp>
      <p:pic>
        <p:nvPicPr>
          <p:cNvPr id="20" name="LogoWh" descr=""/>
          <p:cNvPicPr/>
          <p:nvPr/>
        </p:nvPicPr>
        <p:blipFill>
          <a:blip r:embed="rId1"/>
          <a:stretch/>
        </p:blipFill>
        <p:spPr>
          <a:xfrm>
            <a:off x="8237520" y="5950080"/>
            <a:ext cx="677880" cy="679320"/>
          </a:xfrm>
          <a:prstGeom prst="rect">
            <a:avLst/>
          </a:prstGeom>
          <a:noFill/>
          <a:ln w="0">
            <a:noFill/>
          </a:ln>
        </p:spPr>
      </p:pic>
      <p:sp>
        <p:nvSpPr>
          <p:cNvPr id="21" name=""/>
          <p:cNvSpPr/>
          <p:nvPr/>
        </p:nvSpPr>
        <p:spPr>
          <a:xfrm>
            <a:off x="533520" y="685800"/>
            <a:ext cx="8153280" cy="1440"/>
          </a:xfrm>
          <a:prstGeom prst="line">
            <a:avLst/>
          </a:prstGeom>
          <a:ln w="34920">
            <a:solidFill>
              <a:srgbClr val="0000ff"/>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22" name="PlaceHolder 2"/>
          <p:cNvSpPr>
            <a:spLocks noGrp="1"/>
          </p:cNvSpPr>
          <p:nvPr>
            <p:ph/>
          </p:nvPr>
        </p:nvSpPr>
        <p:spPr>
          <a:xfrm>
            <a:off x="228240" y="685440"/>
            <a:ext cx="8458200" cy="5638680"/>
          </a:xfrm>
          <a:prstGeom prst="rect">
            <a:avLst/>
          </a:prstGeom>
          <a:noFill/>
          <a:ln w="0">
            <a:noFill/>
          </a:ln>
        </p:spPr>
        <p:txBody>
          <a:bodyPr lIns="90000" rIns="90000" tIns="46800" bIns="46800" anchor="t">
            <a:normAutofit/>
          </a:bodyPr>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3" marL="1600200" indent="0">
              <a:lnSpc>
                <a:spcPct val="100000"/>
              </a:lnSpc>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Issues around emissions, noise levels, warranties, availability and performance guarantees limited both sale and lease opportunities</a:t>
            </a:r>
            <a:endParaRPr b="0" lang="en-US" sz="16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Unit 1 was originally diesel fired and has minimal silencing</a:t>
            </a:r>
            <a:endParaRPr b="0" lang="en-US" sz="14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Unit 1 sale rep “as is, where is”</a:t>
            </a:r>
            <a:endParaRPr b="0" lang="en-US" sz="14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Used engines with high heat rates</a:t>
            </a: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best alternative to expediently place the unit appears to be in a merchant opportunity whereby profit sharing with minimal downside is offered to potential partners:</a:t>
            </a:r>
            <a:endParaRPr b="0" lang="en-US" sz="16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ENA provides the Units, O&amp;M, fuel procurement, power scheduling and settlement services</a:t>
            </a:r>
            <a:endParaRPr b="0" lang="en-US" sz="14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Partner provides the site, fuel and power infrastructure, and air permit procurement</a:t>
            </a:r>
            <a:endParaRPr b="0" lang="en-US" sz="14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Through an ENA LLC, gas is bought in the spot market and output is sold into the spot market (no hedging)</a:t>
            </a:r>
            <a:endParaRPr b="0" lang="en-US" sz="14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Partner gets a site lease payment and 15% to 20% of the net profit generated from the unit</a:t>
            </a: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Oregon Steel Mills in Portland, Oregon and Geneva Steel Holdings Corp in Provo, Utah have emerged as the best candidates to partner with and are both motivated to move forward</a:t>
            </a:r>
            <a:endParaRPr b="0" lang="en-US" sz="16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455CB579-EEF6-4F1F-A5D0-74C64CB2B140}"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533520" y="152280"/>
            <a:ext cx="8153280" cy="53352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Potential Counterparties</a:t>
            </a:r>
            <a:r>
              <a:rPr b="0" lang="en-US" sz="3200" strike="noStrike" u="none">
                <a:solidFill>
                  <a:srgbClr val="000000"/>
                </a:solidFill>
                <a:effectLst/>
                <a:uFillTx/>
                <a:latin typeface="Arial Black"/>
              </a:rPr>
              <a:t>	</a:t>
            </a:r>
            <a:r>
              <a:rPr b="0" lang="en-US" sz="3200" strike="noStrike" u="none">
                <a:solidFill>
                  <a:srgbClr val="000000"/>
                </a:solidFill>
                <a:effectLst/>
                <a:uFillTx/>
                <a:latin typeface="Arial Black"/>
              </a:rPr>
              <a:t>	</a:t>
            </a:r>
            <a:endParaRPr b="0" lang="en-US" sz="3200" strike="noStrike" u="none">
              <a:solidFill>
                <a:srgbClr val="000000"/>
              </a:solidFill>
              <a:effectLst/>
              <a:uFillTx/>
              <a:latin typeface="Times New Roman"/>
            </a:endParaRPr>
          </a:p>
        </p:txBody>
      </p:sp>
      <p:pic>
        <p:nvPicPr>
          <p:cNvPr id="24" name="LogoWh" descr=""/>
          <p:cNvPicPr/>
          <p:nvPr/>
        </p:nvPicPr>
        <p:blipFill>
          <a:blip r:embed="rId1"/>
          <a:stretch/>
        </p:blipFill>
        <p:spPr>
          <a:xfrm>
            <a:off x="8237520" y="5950080"/>
            <a:ext cx="677880" cy="679320"/>
          </a:xfrm>
          <a:prstGeom prst="rect">
            <a:avLst/>
          </a:prstGeom>
          <a:noFill/>
          <a:ln w="0">
            <a:noFill/>
          </a:ln>
        </p:spPr>
      </p:pic>
      <p:sp>
        <p:nvSpPr>
          <p:cNvPr id="25" name=""/>
          <p:cNvSpPr/>
          <p:nvPr/>
        </p:nvSpPr>
        <p:spPr>
          <a:xfrm>
            <a:off x="533520" y="685800"/>
            <a:ext cx="8153280" cy="1440"/>
          </a:xfrm>
          <a:prstGeom prst="line">
            <a:avLst/>
          </a:prstGeom>
          <a:ln w="34920">
            <a:solidFill>
              <a:srgbClr val="0000ff"/>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26" name="PlaceHolder 2"/>
          <p:cNvSpPr>
            <a:spLocks noGrp="1"/>
          </p:cNvSpPr>
          <p:nvPr>
            <p:ph/>
          </p:nvPr>
        </p:nvSpPr>
        <p:spPr>
          <a:xfrm>
            <a:off x="228240" y="685440"/>
            <a:ext cx="8458200" cy="5638680"/>
          </a:xfrm>
          <a:prstGeom prst="rect">
            <a:avLst/>
          </a:prstGeom>
          <a:noFill/>
          <a:ln w="0">
            <a:noFill/>
          </a:ln>
        </p:spPr>
        <p:txBody>
          <a:bodyPr lIns="90000" rIns="90000" tIns="46800" bIns="46800" anchor="t">
            <a:normAutofit/>
          </a:bodyPr>
          <a:p>
            <a:pPr lvl="1" marL="743040" indent="-28584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743040" indent="-28584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Oregon Steel Mills, Inc. </a:t>
            </a:r>
            <a:endParaRPr b="0" lang="en-US" sz="1800" strike="noStrike" u="none">
              <a:solidFill>
                <a:srgbClr val="000000"/>
              </a:solidFill>
              <a:effectLst/>
              <a:uFillTx/>
              <a:latin typeface="Times New Roman"/>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Oregon Steel is a U.S. based diversified “mini mill” (i.e. not integrated), producing a broad line of specialty and commodity steel products for domestic and global markets.  OSM has three primary facilities located in Portland, OR; Pueblo, CO and Napa, CA </a:t>
            </a:r>
            <a:endParaRPr b="0" lang="en-US" sz="1600" strike="noStrike" u="none">
              <a:solidFill>
                <a:srgbClr val="000000"/>
              </a:solidFill>
              <a:effectLst/>
              <a:uFillTx/>
              <a:latin typeface="Times New Roman"/>
            </a:endParaRPr>
          </a:p>
          <a:p>
            <a:pPr lvl="1" marL="74304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Oregon Steel Division is centered on the Company's steel plate mini mill, the Portland Steelworks, in Portland which supplies plate to the division's plate and pipe finishing facilities</a:t>
            </a:r>
            <a:endParaRPr b="0" lang="en-US" sz="1600" strike="noStrike" u="none">
              <a:solidFill>
                <a:srgbClr val="000000"/>
              </a:solidFill>
              <a:effectLst/>
              <a:uFillTx/>
              <a:latin typeface="Times New Roman"/>
            </a:endParaRPr>
          </a:p>
          <a:p>
            <a:pPr lvl="1" marL="743040" indent="-28584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743040" indent="-28584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Geneva Steel Holdings Corp.  </a:t>
            </a:r>
            <a:endParaRPr b="0" lang="en-US" sz="1800" strike="noStrike" u="none">
              <a:solidFill>
                <a:srgbClr val="000000"/>
              </a:solidFill>
              <a:effectLst/>
              <a:uFillTx/>
              <a:latin typeface="Times New Roman"/>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Geneva Steel is located 45 miles south of Salt Lake City. They are a low cost producer of quality wide, light plate and market coiled and flat plate, hot-rolled sheet, ERW pipe, and slabs</a:t>
            </a:r>
            <a:endParaRPr b="0" lang="en-US" sz="1600" strike="noStrike" u="none">
              <a:solidFill>
                <a:srgbClr val="000000"/>
              </a:solidFill>
              <a:effectLst/>
              <a:uFillTx/>
              <a:latin typeface="Times New Roman"/>
            </a:endParaRPr>
          </a:p>
          <a:p>
            <a:pPr lvl="1" marL="74304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company emerged from bankruptcy in Jan 2000 with government backed loans and credit</a:t>
            </a:r>
            <a:endParaRPr b="0" lang="en-US" sz="1600" strike="noStrike" u="none">
              <a:solidFill>
                <a:srgbClr val="000000"/>
              </a:solidFill>
              <a:effectLst/>
              <a:uFillTx/>
              <a:latin typeface="Times New Roman"/>
            </a:endParaRPr>
          </a:p>
          <a:p>
            <a:pPr lvl="1" marL="74304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Geneva has a 50 MW generator it is selling into the southwest summer power markets</a:t>
            </a:r>
            <a:endParaRPr b="0" lang="en-US" sz="1600" strike="noStrike" u="none">
              <a:solidFill>
                <a:srgbClr val="000000"/>
              </a:solidFill>
              <a:effectLst/>
              <a:uFillTx/>
              <a:latin typeface="Times New Roman"/>
            </a:endParaRPr>
          </a:p>
          <a:p>
            <a:pPr lvl="1" marL="74304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D972F3BC-DB5A-43C0-B2B1-17A82F8389B8}"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533520" y="152280"/>
            <a:ext cx="8153280" cy="53352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Site Description – </a:t>
            </a:r>
            <a:r>
              <a:rPr b="0" lang="en-US" sz="1800" strike="noStrike" u="none">
                <a:solidFill>
                  <a:srgbClr val="000000"/>
                </a:solidFill>
                <a:effectLst/>
                <a:uFillTx/>
                <a:latin typeface="Arial Black"/>
              </a:rPr>
              <a:t>Oregon Steel</a:t>
            </a:r>
            <a:endParaRPr b="0" lang="en-US" sz="1800" strike="noStrike" u="none">
              <a:solidFill>
                <a:srgbClr val="000000"/>
              </a:solidFill>
              <a:effectLst/>
              <a:uFillTx/>
              <a:latin typeface="Times New Roman"/>
            </a:endParaRPr>
          </a:p>
        </p:txBody>
      </p:sp>
      <p:pic>
        <p:nvPicPr>
          <p:cNvPr id="28" name="LogoWh" descr=""/>
          <p:cNvPicPr/>
          <p:nvPr/>
        </p:nvPicPr>
        <p:blipFill>
          <a:blip r:embed="rId1"/>
          <a:stretch/>
        </p:blipFill>
        <p:spPr>
          <a:xfrm>
            <a:off x="8237520" y="5950080"/>
            <a:ext cx="677880" cy="679320"/>
          </a:xfrm>
          <a:prstGeom prst="rect">
            <a:avLst/>
          </a:prstGeom>
          <a:noFill/>
          <a:ln w="0">
            <a:noFill/>
          </a:ln>
        </p:spPr>
      </p:pic>
      <p:sp>
        <p:nvSpPr>
          <p:cNvPr id="29" name=""/>
          <p:cNvSpPr/>
          <p:nvPr/>
        </p:nvSpPr>
        <p:spPr>
          <a:xfrm>
            <a:off x="533520" y="685800"/>
            <a:ext cx="8153280" cy="1440"/>
          </a:xfrm>
          <a:prstGeom prst="line">
            <a:avLst/>
          </a:prstGeom>
          <a:ln w="34920">
            <a:solidFill>
              <a:srgbClr val="0000ff"/>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30" name="PlaceHolder 2"/>
          <p:cNvSpPr>
            <a:spLocks noGrp="1"/>
          </p:cNvSpPr>
          <p:nvPr>
            <p:ph/>
          </p:nvPr>
        </p:nvSpPr>
        <p:spPr>
          <a:xfrm>
            <a:off x="228240" y="685800"/>
            <a:ext cx="8458200" cy="5943600"/>
          </a:xfrm>
          <a:prstGeom prst="rect">
            <a:avLst/>
          </a:prstGeom>
          <a:noFill/>
          <a:ln w="0">
            <a:noFill/>
          </a:ln>
        </p:spPr>
        <p:txBody>
          <a:bodyPr lIns="90000" rIns="90000" tIns="46800" bIns="46800" anchor="t">
            <a:normAutofit/>
          </a:bodyPr>
          <a:p>
            <a:pPr lvl="1" marL="743040" indent="-28584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Site </a:t>
            </a:r>
            <a:endParaRPr b="0" lang="en-US" sz="16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Sufficient space and access to interconnects identified</a:t>
            </a:r>
            <a:endParaRPr b="0" lang="en-US" sz="14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Noise may be an issue with residences across Willamette River</a:t>
            </a:r>
            <a:endParaRPr b="0" lang="en-US" sz="14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Gas Interconnect</a:t>
            </a:r>
            <a:endParaRPr b="0" lang="en-US" sz="16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6” 1-1/2 mile lateral from William’s Northwest Pipeline</a:t>
            </a:r>
            <a:endParaRPr b="0" lang="en-US" sz="14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Oregon Steel currently uses 6,500 MMBtu/day.</a:t>
            </a:r>
            <a:endParaRPr b="0" lang="en-US" sz="14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Running 24/7 the two units would draw another 14,000 MMBtu/day</a:t>
            </a:r>
            <a:endParaRPr b="0" lang="en-US" sz="14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Preliminary calculations support the capability of the 6” line to flow sufficient gas</a:t>
            </a:r>
            <a:endParaRPr b="0" lang="en-US" sz="14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High demand in winter will probably result in occasional non-availability of non-firm gas</a:t>
            </a:r>
            <a:endParaRPr b="0" lang="en-US" sz="14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Electric Interconnect</a:t>
            </a:r>
            <a:endParaRPr b="0" lang="en-US" sz="16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Oregon Steel connects to PGE 138 kV system</a:t>
            </a:r>
            <a:endParaRPr b="0" lang="en-US" sz="14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ENA has identified compatible used transformers and ancillary equipment</a:t>
            </a:r>
            <a:endParaRPr b="0" lang="en-US" sz="14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Must submit PGE interconnect application</a:t>
            </a:r>
            <a:endParaRPr b="0" lang="en-US" sz="14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Permitting</a:t>
            </a:r>
            <a:endParaRPr b="0" lang="en-US" sz="16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Early assessment indicates 2,500 run hours/year (rolling 12 month) is achievable</a:t>
            </a:r>
            <a:endParaRPr b="0" lang="en-US" sz="14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Oregon Steel air permitting consultant is currently reviewing emissions information and will have tentative run hours the week of June 4.  </a:t>
            </a:r>
            <a:endParaRPr b="0" lang="en-US" sz="14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O&amp;M </a:t>
            </a:r>
            <a:endParaRPr b="0" lang="en-US" sz="16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Oregon Steel has skilled trade personnel available to be trained in GT operations and can be used for most routine maintenance </a:t>
            </a: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9A2B8991-F6C5-4A6D-B3A7-B71EEC57427C}"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533520" y="152280"/>
            <a:ext cx="8153280" cy="53352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Site Description – </a:t>
            </a:r>
            <a:r>
              <a:rPr b="0" lang="en-US" sz="1800" strike="noStrike" u="none">
                <a:solidFill>
                  <a:srgbClr val="000000"/>
                </a:solidFill>
                <a:effectLst/>
                <a:uFillTx/>
                <a:latin typeface="Arial Black"/>
              </a:rPr>
              <a:t>Geneva Steel</a:t>
            </a:r>
            <a:r>
              <a:rPr b="0" lang="en-US" sz="2000" strike="noStrike" u="none">
                <a:solidFill>
                  <a:srgbClr val="000000"/>
                </a:solidFill>
                <a:effectLst/>
                <a:uFillTx/>
                <a:latin typeface="Arial Black"/>
              </a:rPr>
              <a:t>	</a:t>
            </a:r>
            <a:r>
              <a:rPr b="0" lang="en-US" sz="3200" strike="noStrike" u="none">
                <a:solidFill>
                  <a:srgbClr val="000000"/>
                </a:solidFill>
                <a:effectLst/>
                <a:uFillTx/>
                <a:latin typeface="Arial Black"/>
              </a:rPr>
              <a:t>	</a:t>
            </a:r>
            <a:endParaRPr b="0" lang="en-US" sz="3200" strike="noStrike" u="none">
              <a:solidFill>
                <a:srgbClr val="000000"/>
              </a:solidFill>
              <a:effectLst/>
              <a:uFillTx/>
              <a:latin typeface="Times New Roman"/>
            </a:endParaRPr>
          </a:p>
        </p:txBody>
      </p:sp>
      <p:pic>
        <p:nvPicPr>
          <p:cNvPr id="32" name="LogoWh" descr=""/>
          <p:cNvPicPr/>
          <p:nvPr/>
        </p:nvPicPr>
        <p:blipFill>
          <a:blip r:embed="rId1"/>
          <a:stretch/>
        </p:blipFill>
        <p:spPr>
          <a:xfrm>
            <a:off x="8237520" y="5950080"/>
            <a:ext cx="677880" cy="679320"/>
          </a:xfrm>
          <a:prstGeom prst="rect">
            <a:avLst/>
          </a:prstGeom>
          <a:noFill/>
          <a:ln w="0">
            <a:noFill/>
          </a:ln>
        </p:spPr>
      </p:pic>
      <p:sp>
        <p:nvSpPr>
          <p:cNvPr id="33" name=""/>
          <p:cNvSpPr/>
          <p:nvPr/>
        </p:nvSpPr>
        <p:spPr>
          <a:xfrm>
            <a:off x="533520" y="685800"/>
            <a:ext cx="8153280" cy="1440"/>
          </a:xfrm>
          <a:prstGeom prst="line">
            <a:avLst/>
          </a:prstGeom>
          <a:ln w="34920">
            <a:solidFill>
              <a:srgbClr val="0000ff"/>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34" name="PlaceHolder 2"/>
          <p:cNvSpPr>
            <a:spLocks noGrp="1"/>
          </p:cNvSpPr>
          <p:nvPr>
            <p:ph/>
          </p:nvPr>
        </p:nvSpPr>
        <p:spPr>
          <a:xfrm>
            <a:off x="228240" y="685800"/>
            <a:ext cx="8458200" cy="5867280"/>
          </a:xfrm>
          <a:prstGeom prst="rect">
            <a:avLst/>
          </a:prstGeom>
          <a:noFill/>
          <a:ln w="0">
            <a:noFill/>
          </a:ln>
        </p:spPr>
        <p:txBody>
          <a:bodyPr lIns="90000" rIns="90000" tIns="46800" bIns="46800" anchor="t">
            <a:normAutofit/>
          </a:bodyPr>
          <a:p>
            <a:pPr lvl="1" marL="743040" indent="-28584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Site </a:t>
            </a:r>
            <a:endParaRPr b="0" lang="en-US" sz="1800" strike="noStrike" u="none">
              <a:solidFill>
                <a:srgbClr val="000000"/>
              </a:solidFill>
              <a:effectLst/>
              <a:uFillTx/>
              <a:latin typeface="Times New Roman"/>
            </a:endParaRPr>
          </a:p>
          <a:p>
            <a:pPr lvl="2" marL="1143000" indent="-228600">
              <a:lnSpc>
                <a:spcPct val="100000"/>
              </a:lnSpc>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Sufficient space and access to interconnects identified</a:t>
            </a:r>
            <a:endParaRPr b="0" lang="en-US" sz="1600" strike="noStrike" u="none">
              <a:solidFill>
                <a:srgbClr val="000000"/>
              </a:solidFill>
              <a:effectLst/>
              <a:uFillTx/>
              <a:latin typeface="Times New Roman"/>
            </a:endParaRPr>
          </a:p>
          <a:p>
            <a:pPr lvl="2" marL="1143000" indent="-228600">
              <a:lnSpc>
                <a:spcPct val="100000"/>
              </a:lnSpc>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Remote location reduces neighbor (noise, emissions) concerns</a:t>
            </a:r>
            <a:endParaRPr b="0" lang="en-US" sz="16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Gas Interconnect</a:t>
            </a:r>
            <a:endParaRPr b="0" lang="en-US" sz="1800" strike="noStrike" u="none">
              <a:solidFill>
                <a:srgbClr val="000000"/>
              </a:solidFill>
              <a:effectLst/>
              <a:uFillTx/>
              <a:latin typeface="Times New Roman"/>
            </a:endParaRPr>
          </a:p>
          <a:p>
            <a:pPr lvl="2" marL="1143000" indent="-228600">
              <a:lnSpc>
                <a:spcPct val="100000"/>
              </a:lnSpc>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1,000 ft interconnect to Questar Pipeline</a:t>
            </a:r>
            <a:endParaRPr b="0" lang="en-US" sz="1600" strike="noStrike" u="none">
              <a:solidFill>
                <a:srgbClr val="000000"/>
              </a:solidFill>
              <a:effectLst/>
              <a:uFillTx/>
              <a:latin typeface="Times New Roman"/>
            </a:endParaRPr>
          </a:p>
          <a:p>
            <a:pPr lvl="2" marL="1143000" indent="-228600">
              <a:lnSpc>
                <a:spcPct val="100000"/>
              </a:lnSpc>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Sufficient capacity available according to Geneva</a:t>
            </a:r>
            <a:endParaRPr b="0" lang="en-US" sz="1600" strike="noStrike" u="none">
              <a:solidFill>
                <a:srgbClr val="000000"/>
              </a:solidFill>
              <a:effectLst/>
              <a:uFillTx/>
              <a:latin typeface="Times New Roman"/>
            </a:endParaRPr>
          </a:p>
          <a:p>
            <a:pPr lvl="2" marL="1143000" indent="-228600">
              <a:lnSpc>
                <a:spcPct val="100000"/>
              </a:lnSpc>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Pressure occasionally gets down to 280 to 300 psig (turbines need minimum 300 psig)</a:t>
            </a:r>
            <a:endParaRPr b="0" lang="en-US" sz="16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Electric Interconnect</a:t>
            </a:r>
            <a:endParaRPr b="0" lang="en-US" sz="1800" strike="noStrike" u="none">
              <a:solidFill>
                <a:srgbClr val="000000"/>
              </a:solidFill>
              <a:effectLst/>
              <a:uFillTx/>
              <a:latin typeface="Times New Roman"/>
            </a:endParaRPr>
          </a:p>
          <a:p>
            <a:pPr lvl="2" marL="1143000" indent="-228600">
              <a:lnSpc>
                <a:spcPct val="100000"/>
              </a:lnSpc>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GSHC system at 13.8 kV (same as unit output).  No transformers required</a:t>
            </a:r>
            <a:endParaRPr b="0" lang="en-US" sz="1600" strike="noStrike" u="none">
              <a:solidFill>
                <a:srgbClr val="000000"/>
              </a:solidFill>
              <a:effectLst/>
              <a:uFillTx/>
              <a:latin typeface="Times New Roman"/>
            </a:endParaRPr>
          </a:p>
          <a:p>
            <a:pPr lvl="2" marL="1143000" indent="-228600">
              <a:lnSpc>
                <a:spcPct val="100000"/>
              </a:lnSpc>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Must submit Pacificorp interconnect application</a:t>
            </a:r>
            <a:endParaRPr b="0" lang="en-US" sz="1600" strike="noStrike" u="none">
              <a:solidFill>
                <a:srgbClr val="000000"/>
              </a:solidFill>
              <a:effectLst/>
              <a:uFillTx/>
              <a:latin typeface="Times New Roman"/>
            </a:endParaRPr>
          </a:p>
          <a:p>
            <a:pPr lvl="2" marL="1143000" indent="-228600">
              <a:lnSpc>
                <a:spcPct val="100000"/>
              </a:lnSpc>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Early assessment indicates unlimited (8,760 hours/year) run time may be achievable</a:t>
            </a:r>
            <a:endParaRPr b="0" lang="en-US" sz="1600" strike="noStrike" u="none">
              <a:solidFill>
                <a:srgbClr val="000000"/>
              </a:solidFill>
              <a:effectLst/>
              <a:uFillTx/>
              <a:latin typeface="Times New Roman"/>
            </a:endParaRPr>
          </a:p>
          <a:p>
            <a:pPr lvl="2" marL="1143000" indent="-228600">
              <a:lnSpc>
                <a:spcPct val="100000"/>
              </a:lnSpc>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GSHC personnel currently reviewing emissions information and confirming run hours.  </a:t>
            </a:r>
            <a:endParaRPr b="0" lang="en-US" sz="16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O&amp;M </a:t>
            </a:r>
            <a:endParaRPr b="0" lang="en-US" sz="1800" strike="noStrike" u="none">
              <a:solidFill>
                <a:srgbClr val="000000"/>
              </a:solidFill>
              <a:effectLst/>
              <a:uFillTx/>
              <a:latin typeface="Times New Roman"/>
            </a:endParaRPr>
          </a:p>
          <a:p>
            <a:pPr lvl="2" marL="1143000" indent="-228600">
              <a:lnSpc>
                <a:spcPct val="100000"/>
              </a:lnSpc>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Geneva Steel has skilled trade personnel familiar with power plant operations available to be trained in GT operations and can be used for most routine maintenance </a:t>
            </a:r>
            <a:endParaRPr b="0" lang="en-US" sz="16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21C63EA2-FDBB-40B8-876E-B5B6E98C194B}"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533520" y="152280"/>
            <a:ext cx="8153280" cy="53352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Commercial Summary</a:t>
            </a:r>
            <a:r>
              <a:rPr b="0" lang="en-US" sz="3200" strike="noStrike" u="none">
                <a:solidFill>
                  <a:srgbClr val="000000"/>
                </a:solidFill>
                <a:effectLst/>
                <a:uFillTx/>
                <a:latin typeface="Arial Black"/>
              </a:rPr>
              <a:t>	</a:t>
            </a:r>
            <a:endParaRPr b="0" lang="en-US" sz="3200" strike="noStrike" u="none">
              <a:solidFill>
                <a:srgbClr val="000000"/>
              </a:solidFill>
              <a:effectLst/>
              <a:uFillTx/>
              <a:latin typeface="Times New Roman"/>
            </a:endParaRPr>
          </a:p>
        </p:txBody>
      </p:sp>
      <p:pic>
        <p:nvPicPr>
          <p:cNvPr id="36" name="LogoWh" descr=""/>
          <p:cNvPicPr/>
          <p:nvPr/>
        </p:nvPicPr>
        <p:blipFill>
          <a:blip r:embed="rId1"/>
          <a:stretch/>
        </p:blipFill>
        <p:spPr>
          <a:xfrm>
            <a:off x="8237520" y="5950080"/>
            <a:ext cx="677880" cy="679320"/>
          </a:xfrm>
          <a:prstGeom prst="rect">
            <a:avLst/>
          </a:prstGeom>
          <a:noFill/>
          <a:ln w="0">
            <a:noFill/>
          </a:ln>
        </p:spPr>
      </p:pic>
      <p:sp>
        <p:nvSpPr>
          <p:cNvPr id="37" name=""/>
          <p:cNvSpPr/>
          <p:nvPr/>
        </p:nvSpPr>
        <p:spPr>
          <a:xfrm>
            <a:off x="533520" y="685800"/>
            <a:ext cx="8153280" cy="1440"/>
          </a:xfrm>
          <a:prstGeom prst="line">
            <a:avLst/>
          </a:prstGeom>
          <a:ln w="34920">
            <a:solidFill>
              <a:srgbClr val="0000ff"/>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38" name="PlaceHolder 2"/>
          <p:cNvSpPr>
            <a:spLocks noGrp="1"/>
          </p:cNvSpPr>
          <p:nvPr>
            <p:ph/>
          </p:nvPr>
        </p:nvSpPr>
        <p:spPr>
          <a:xfrm>
            <a:off x="228240" y="685800"/>
            <a:ext cx="8458200" cy="5410080"/>
          </a:xfrm>
          <a:prstGeom prst="rect">
            <a:avLst/>
          </a:prstGeom>
          <a:noFill/>
          <a:ln w="0">
            <a:noFill/>
          </a:ln>
        </p:spPr>
        <p:txBody>
          <a:bodyPr lIns="90000" rIns="90000" tIns="46800" bIns="46800" anchor="t">
            <a:normAutofit/>
          </a:bodyPr>
          <a:p>
            <a:pPr lvl="1" marL="743040" indent="-28584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Upfront costs</a:t>
            </a:r>
            <a:endParaRPr b="0" lang="en-US" sz="14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ENA and partner split upfront costs in the same proportion profits are split</a:t>
            </a:r>
            <a:endParaRPr b="0" lang="en-US" sz="1200" strike="noStrike" u="none">
              <a:solidFill>
                <a:srgbClr val="000000"/>
              </a:solidFill>
              <a:effectLst/>
              <a:uFillTx/>
              <a:latin typeface="Times New Roman"/>
            </a:endParaRPr>
          </a:p>
          <a:p>
            <a:pPr lvl="3" marL="1600200" indent="-228600">
              <a:lnSpc>
                <a:spcPct val="90000"/>
              </a:lnSpc>
              <a:spcBef>
                <a:spcPts val="2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Oregon Steel – ENA 80%, OSM 20%</a:t>
            </a:r>
            <a:endParaRPr b="0" lang="en-US" sz="1000" strike="noStrike" u="none">
              <a:solidFill>
                <a:srgbClr val="000000"/>
              </a:solidFill>
              <a:effectLst/>
              <a:uFillTx/>
              <a:latin typeface="Times New Roman"/>
            </a:endParaRPr>
          </a:p>
          <a:p>
            <a:pPr lvl="3" marL="1600200" indent="-228600">
              <a:lnSpc>
                <a:spcPct val="90000"/>
              </a:lnSpc>
              <a:spcBef>
                <a:spcPts val="2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Geneva Steel – ENA 85%, GSHC 15%</a:t>
            </a:r>
            <a:endParaRPr b="0" lang="en-US" sz="10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Unit Transport to site</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Initial Spares</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O&amp;M Mobilization</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Transformer/auxiliaries</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Site prep and engineering</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Interconnections</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Interconnect study</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Site survey</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Noise Abatement</a:t>
            </a:r>
            <a:endParaRPr b="0" lang="en-US" sz="1200" strike="noStrike" u="none">
              <a:solidFill>
                <a:srgbClr val="000000"/>
              </a:solidFill>
              <a:effectLst/>
              <a:uFillTx/>
              <a:latin typeface="Times New Roman"/>
            </a:endParaRPr>
          </a:p>
          <a:p>
            <a:pPr lvl="2" marL="1143000" indent="0">
              <a:lnSpc>
                <a:spcPct val="90000"/>
              </a:lnSpc>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3" marL="1600200" indent="0">
              <a:lnSpc>
                <a:spcPct val="90000"/>
              </a:lnSpc>
              <a:spcBef>
                <a:spcPts val="2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Profit Calculation</a:t>
            </a:r>
            <a:endParaRPr b="0" lang="en-US" sz="14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ENA and partner split profit </a:t>
            </a:r>
            <a:endParaRPr b="0" lang="en-US" sz="1200" strike="noStrike" u="none">
              <a:solidFill>
                <a:srgbClr val="000000"/>
              </a:solidFill>
              <a:effectLst/>
              <a:uFillTx/>
              <a:latin typeface="Times New Roman"/>
            </a:endParaRPr>
          </a:p>
          <a:p>
            <a:pPr lvl="3" marL="1600200" indent="-228600">
              <a:lnSpc>
                <a:spcPct val="90000"/>
              </a:lnSpc>
              <a:spcBef>
                <a:spcPts val="2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Oregon Steel – ENA 80%, OSM 20%</a:t>
            </a:r>
            <a:endParaRPr b="0" lang="en-US" sz="1000" strike="noStrike" u="none">
              <a:solidFill>
                <a:srgbClr val="000000"/>
              </a:solidFill>
              <a:effectLst/>
              <a:uFillTx/>
              <a:latin typeface="Times New Roman"/>
            </a:endParaRPr>
          </a:p>
          <a:p>
            <a:pPr lvl="3" marL="1600200" indent="-228600">
              <a:lnSpc>
                <a:spcPct val="90000"/>
              </a:lnSpc>
              <a:spcBef>
                <a:spcPts val="2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Geneva Steel – ENA 85%, GSHC 15%</a:t>
            </a:r>
            <a:endParaRPr b="0" lang="en-US" sz="10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Electric revenue less</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Lease payments for units</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Lease payment for site</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Fuel cost</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 and variable O&amp;M cost</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Wheeling charges</a:t>
            </a:r>
            <a:endParaRPr b="0" lang="en-US" sz="1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DEAA41F7-39C0-4229-AC0F-9F8744DBDE54}"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533520" y="152280"/>
            <a:ext cx="8153280" cy="53352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Commercial Summary</a:t>
            </a:r>
            <a:r>
              <a:rPr b="0" lang="en-US" sz="3200" strike="noStrike" u="none">
                <a:solidFill>
                  <a:srgbClr val="000000"/>
                </a:solidFill>
                <a:effectLst/>
                <a:uFillTx/>
                <a:latin typeface="Arial Black"/>
              </a:rPr>
              <a:t> – </a:t>
            </a:r>
            <a:r>
              <a:rPr b="0" lang="en-US" sz="1800" strike="noStrike" u="none">
                <a:solidFill>
                  <a:srgbClr val="000000"/>
                </a:solidFill>
                <a:effectLst/>
                <a:uFillTx/>
                <a:latin typeface="Arial Black"/>
              </a:rPr>
              <a:t>Upfront Costs</a:t>
            </a:r>
            <a:r>
              <a:rPr b="0" lang="en-US" sz="3200" strike="noStrike" u="none">
                <a:solidFill>
                  <a:srgbClr val="000000"/>
                </a:solidFill>
                <a:effectLst/>
                <a:uFillTx/>
                <a:latin typeface="Arial Black"/>
              </a:rPr>
              <a:t>	</a:t>
            </a:r>
            <a:endParaRPr b="0" lang="en-US" sz="3200" strike="noStrike" u="none">
              <a:solidFill>
                <a:srgbClr val="000000"/>
              </a:solidFill>
              <a:effectLst/>
              <a:uFillTx/>
              <a:latin typeface="Times New Roman"/>
            </a:endParaRPr>
          </a:p>
        </p:txBody>
      </p:sp>
      <p:pic>
        <p:nvPicPr>
          <p:cNvPr id="40" name="LogoWh" descr=""/>
          <p:cNvPicPr/>
          <p:nvPr/>
        </p:nvPicPr>
        <p:blipFill>
          <a:blip r:embed="rId1"/>
          <a:stretch/>
        </p:blipFill>
        <p:spPr>
          <a:xfrm>
            <a:off x="8237520" y="5950080"/>
            <a:ext cx="677880" cy="679320"/>
          </a:xfrm>
          <a:prstGeom prst="rect">
            <a:avLst/>
          </a:prstGeom>
          <a:noFill/>
          <a:ln w="0">
            <a:noFill/>
          </a:ln>
        </p:spPr>
      </p:pic>
      <p:sp>
        <p:nvSpPr>
          <p:cNvPr id="41" name=""/>
          <p:cNvSpPr/>
          <p:nvPr/>
        </p:nvSpPr>
        <p:spPr>
          <a:xfrm>
            <a:off x="533520" y="685800"/>
            <a:ext cx="8153280" cy="1440"/>
          </a:xfrm>
          <a:prstGeom prst="line">
            <a:avLst/>
          </a:prstGeom>
          <a:ln w="34920">
            <a:solidFill>
              <a:srgbClr val="0000ff"/>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42" name="PlaceHolder 2"/>
          <p:cNvSpPr>
            <a:spLocks noGrp="1"/>
          </p:cNvSpPr>
          <p:nvPr>
            <p:ph/>
          </p:nvPr>
        </p:nvSpPr>
        <p:spPr>
          <a:xfrm>
            <a:off x="228240" y="685800"/>
            <a:ext cx="8458200" cy="5410080"/>
          </a:xfrm>
          <a:prstGeom prst="rect">
            <a:avLst/>
          </a:prstGeom>
          <a:noFill/>
          <a:ln w="0">
            <a:noFill/>
          </a:ln>
        </p:spPr>
        <p:txBody>
          <a:bodyPr lIns="90000" rIns="90000" tIns="46800" bIns="46800" anchor="t">
            <a:normAutofit/>
          </a:bodyPr>
          <a:p>
            <a:pPr lvl="1" marL="743040" indent="-28584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Oregon Steel</a:t>
            </a:r>
            <a:endParaRPr b="0" lang="en-US" sz="16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11430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3" marL="1600200" indent="0">
              <a:lnSpc>
                <a:spcPct val="100000"/>
              </a:lnSpc>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Geneva Steel</a:t>
            </a:r>
            <a:endParaRPr b="0" lang="en-US" sz="1600" strike="noStrike" u="none">
              <a:solidFill>
                <a:srgbClr val="000000"/>
              </a:solidFill>
              <a:effectLst/>
              <a:uFillTx/>
              <a:latin typeface="Times New Roman"/>
            </a:endParaRPr>
          </a:p>
        </p:txBody>
      </p:sp>
      <p:graphicFrame>
        <p:nvGraphicFramePr>
          <p:cNvPr id="43" name=""/>
          <p:cNvGraphicFramePr/>
          <p:nvPr/>
        </p:nvGraphicFramePr>
        <p:xfrm>
          <a:off x="2124000" y="4114800"/>
          <a:ext cx="4896000" cy="1790640"/>
        </p:xfrm>
        <a:graphic>
          <a:graphicData uri="http://schemas.openxmlformats.org/presentationml/2006/ole">
            <p:oleObj progId="Excel.Sheet.12" r:id="rId2" spid="">
              <p:embed/>
              <p:pic>
                <p:nvPicPr>
                  <p:cNvPr id="44" name="" descr=""/>
                  <p:cNvPicPr/>
                  <p:nvPr/>
                </p:nvPicPr>
                <p:blipFill>
                  <a:blip r:embed="rId3"/>
                  <a:stretch/>
                </p:blipFill>
                <p:spPr>
                  <a:xfrm>
                    <a:off x="2124000" y="4114800"/>
                    <a:ext cx="4896000" cy="1790640"/>
                  </a:xfrm>
                  <a:prstGeom prst="rect">
                    <a:avLst/>
                  </a:prstGeom>
                  <a:noFill/>
                  <a:ln w="0">
                    <a:noFill/>
                  </a:ln>
                </p:spPr>
              </p:pic>
            </p:oleObj>
          </a:graphicData>
        </a:graphic>
      </p:graphicFrame>
      <p:graphicFrame>
        <p:nvGraphicFramePr>
          <p:cNvPr id="45" name=""/>
          <p:cNvGraphicFramePr/>
          <p:nvPr/>
        </p:nvGraphicFramePr>
        <p:xfrm>
          <a:off x="2171880" y="1447920"/>
          <a:ext cx="4762440" cy="1790640"/>
        </p:xfrm>
        <a:graphic>
          <a:graphicData uri="http://schemas.openxmlformats.org/presentationml/2006/ole">
            <p:oleObj progId="Excel.Sheet.12" r:id="rId4" spid="">
              <p:embed/>
              <p:pic>
                <p:nvPicPr>
                  <p:cNvPr id="46" name="" descr=""/>
                  <p:cNvPicPr/>
                  <p:nvPr/>
                </p:nvPicPr>
                <p:blipFill>
                  <a:blip r:embed="rId5"/>
                  <a:stretch/>
                </p:blipFill>
                <p:spPr>
                  <a:xfrm>
                    <a:off x="2171880" y="1447920"/>
                    <a:ext cx="4762440" cy="1790640"/>
                  </a:xfrm>
                  <a:prstGeom prst="rect">
                    <a:avLst/>
                  </a:prstGeom>
                  <a:noFill/>
                  <a:ln w="0">
                    <a:noFill/>
                  </a:ln>
                </p:spPr>
              </p:pic>
            </p:oleObj>
          </a:graphicData>
        </a:graphic>
      </p:graphicFrame>
      <p:sp>
        <p:nvSpPr>
          <p:cNvPr id="4" name="PlaceHolder 3"/>
          <p:cNvSpPr>
            <a:spLocks noGrp="1"/>
          </p:cNvSpPr>
          <p:nvPr>
            <p:ph type="sldNum" idx="3"/>
          </p:nvPr>
        </p:nvSpPr>
        <p:spPr/>
        <p:txBody>
          <a:bodyPr/>
          <a:p>
            <a:fld id="{E5314CE1-8CFC-4E9E-B573-6BB5DE53FBE5}"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11460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2001-02-23T20:46:24Z</dcterms:created>
  <dc:creator>Jim Buerkle</dc:creator>
  <dc:description/>
  <dc:language>en-US</dc:language>
  <cp:lastModifiedBy>jbuerkl</cp:lastModifiedBy>
  <cp:lastPrinted>2001-02-25T23:56:07Z</cp:lastPrinted>
  <dcterms:modified xsi:type="dcterms:W3CDTF">2001-06-04T12:49:57Z</dcterms:modified>
  <cp:revision>104</cp:revision>
  <dc:subject/>
  <dc:title>PowerPoint Presentation</dc:title>
</cp:coreProperties>
</file>