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png" ContentType="image/png"/>
  <Override PartName="/ppt/media/image2.wmf" ContentType="image/x-wmf"/>
  <Override PartName="/ppt/media/image3.wmf" ContentType="image/x-wmf"/>
  <Override PartName="/ppt/embeddings/oleObject1.docx" ContentType="application/vnd.openxmlformats-officedocument.wordprocessingml.document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33.xml.rels" ContentType="application/vnd.openxmlformats-package.relationships+xml"/>
  <Override PartName="/ppt/slides/_rels/slide10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8.xml.rels" ContentType="application/vnd.openxmlformats-package.relationships+xml"/>
  <Override PartName="/ppt/slides/_rels/slide30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29.xml.rels" ContentType="application/vnd.openxmlformats-package.relationships+xml"/>
  <Override PartName="/ppt/slides/_rels/slide31.xml.rels" ContentType="application/vnd.openxmlformats-package.relationships+xml"/>
  <Override PartName="/ppt/slides/_rels/slide34.xml.rels" ContentType="application/vnd.openxmlformats-package.relationships+xml"/>
  <Override PartName="/ppt/slides/_rels/slide35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32.xml.rels" ContentType="application/vnd.openxmlformats-package.relationships+xml"/>
  <Override PartName="/ppt/slides/_rels/slide44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32.xml" ContentType="application/vnd.openxmlformats-officedocument.presentationml.slide+xml"/>
  <Override PartName="/ppt/slides/slide44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notesSlides/_rels/notesSlide5.xml.rels" ContentType="application/vnd.openxmlformats-package.relationships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dt" idx="4"/>
          </p:nvPr>
        </p:nvSpPr>
        <p:spPr>
          <a:xfrm>
            <a:off x="388584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sldImg"/>
          </p:nvPr>
        </p:nvSpPr>
        <p:spPr>
          <a:xfrm>
            <a:off x="1130040" y="688680"/>
            <a:ext cx="4599000" cy="3451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914400" y="4370040"/>
            <a:ext cx="5029200" cy="414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ftr" idx="5"/>
          </p:nvPr>
        </p:nvSpPr>
        <p:spPr>
          <a:xfrm>
            <a:off x="-36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sldNum" idx="6"/>
          </p:nvPr>
        </p:nvSpPr>
        <p:spPr>
          <a:xfrm>
            <a:off x="388584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44F6E19-ED5D-42A2-827A-EF13983C896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"/>
          <p:cNvSpPr txBox="1"/>
          <p:nvPr/>
        </p:nvSpPr>
        <p:spPr>
          <a:xfrm>
            <a:off x="388584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2412137-B3A9-40C4-AFF5-0C44F42F513C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 txBox="1"/>
          <p:nvPr/>
        </p:nvSpPr>
        <p:spPr>
          <a:xfrm>
            <a:off x="-36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 txBox="1"/>
          <p:nvPr/>
        </p:nvSpPr>
        <p:spPr>
          <a:xfrm>
            <a:off x="-36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 txBox="1"/>
          <p:nvPr/>
        </p:nvSpPr>
        <p:spPr>
          <a:xfrm>
            <a:off x="388584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PlaceHolder 1"/>
          <p:cNvSpPr>
            <a:spLocks noGrp="1"/>
          </p:cNvSpPr>
          <p:nvPr>
            <p:ph type="sldImg"/>
          </p:nvPr>
        </p:nvSpPr>
        <p:spPr>
          <a:xfrm>
            <a:off x="1173240" y="723960"/>
            <a:ext cx="4551120" cy="3413160"/>
          </a:xfrm>
          <a:prstGeom prst="rect">
            <a:avLst/>
          </a:prstGeom>
          <a:ln w="0">
            <a:noFill/>
          </a:ln>
        </p:spPr>
      </p:sp>
      <p:sp>
        <p:nvSpPr>
          <p:cNvPr id="380" name="PlaceHolder 2"/>
          <p:cNvSpPr>
            <a:spLocks noGrp="1"/>
          </p:cNvSpPr>
          <p:nvPr>
            <p:ph type="body"/>
          </p:nvPr>
        </p:nvSpPr>
        <p:spPr>
          <a:xfrm>
            <a:off x="912960" y="4371480"/>
            <a:ext cx="5032080" cy="4110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"/>
          <p:cNvSpPr txBox="1"/>
          <p:nvPr/>
        </p:nvSpPr>
        <p:spPr>
          <a:xfrm>
            <a:off x="388584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B774F0C-77EE-4015-8AC2-3A88199398DB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 txBox="1"/>
          <p:nvPr/>
        </p:nvSpPr>
        <p:spPr>
          <a:xfrm>
            <a:off x="-36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 txBox="1"/>
          <p:nvPr/>
        </p:nvSpPr>
        <p:spPr>
          <a:xfrm>
            <a:off x="-36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 txBox="1"/>
          <p:nvPr/>
        </p:nvSpPr>
        <p:spPr>
          <a:xfrm>
            <a:off x="388584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PlaceHolder 1"/>
          <p:cNvSpPr>
            <a:spLocks noGrp="1"/>
          </p:cNvSpPr>
          <p:nvPr>
            <p:ph type="sldImg"/>
          </p:nvPr>
        </p:nvSpPr>
        <p:spPr>
          <a:xfrm>
            <a:off x="1138320" y="695160"/>
            <a:ext cx="4584600" cy="3438720"/>
          </a:xfrm>
          <a:prstGeom prst="rect">
            <a:avLst/>
          </a:prstGeom>
          <a:ln w="0">
            <a:noFill/>
          </a:ln>
        </p:spPr>
      </p:sp>
      <p:sp>
        <p:nvSpPr>
          <p:cNvPr id="386" name="PlaceHolder 2"/>
          <p:cNvSpPr>
            <a:spLocks noGrp="1"/>
          </p:cNvSpPr>
          <p:nvPr>
            <p:ph type="body"/>
          </p:nvPr>
        </p:nvSpPr>
        <p:spPr>
          <a:xfrm>
            <a:off x="914400" y="4370040"/>
            <a:ext cx="5029200" cy="414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39C0A5-6C99-4BA4-A174-AC386C2108A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415E0D8-9AC4-465A-8424-0843C42625C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F4406D-7C53-4230-B3A0-C59E2ABD8EE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8814720-CEFE-447B-A6FA-AFCCB3892B7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BDB929-D3E6-4EEF-80D8-34D398A6ABE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7D85001-CCFE-4A16-A13C-3EAF70C1CDD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457200" y="3581280"/>
            <a:ext cx="8077320" cy="143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Enron Insurance Presentation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11,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" name="LogoWh" descr=""/>
          <p:cNvPicPr/>
          <p:nvPr/>
        </p:nvPicPr>
        <p:blipFill>
          <a:blip r:embed="rId1"/>
          <a:stretch/>
        </p:blipFill>
        <p:spPr>
          <a:xfrm>
            <a:off x="3352680" y="838080"/>
            <a:ext cx="2249640" cy="2259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 OF MAJOR PROPERTY POLICIES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2157480" y="863640"/>
            <a:ext cx="739800" cy="4614840"/>
          </a:xfrm>
          <a:prstGeom prst="rect">
            <a:avLst/>
          </a:prstGeom>
          <a:noFill/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3389400" y="2052720"/>
            <a:ext cx="739800" cy="3425760"/>
          </a:xfrm>
          <a:prstGeom prst="rect">
            <a:avLst/>
          </a:prstGeom>
          <a:noFill/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794120" y="3521160"/>
            <a:ext cx="768600" cy="1957320"/>
          </a:xfrm>
          <a:prstGeom prst="rect">
            <a:avLst/>
          </a:prstGeom>
          <a:noFill/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6180120" y="4359240"/>
            <a:ext cx="739800" cy="1119240"/>
          </a:xfrm>
          <a:prstGeom prst="rect">
            <a:avLst/>
          </a:prstGeom>
          <a:noFill/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 flipV="1">
            <a:off x="1828800" y="863280"/>
            <a:ext cx="1440" cy="475452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828800" y="5618160"/>
            <a:ext cx="4927680" cy="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6180120" y="5059440"/>
            <a:ext cx="739800" cy="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2157480" y="4780080"/>
            <a:ext cx="739800" cy="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2157480" y="863640"/>
            <a:ext cx="739800" cy="49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600" rIns="12600" tIns="12600" bIns="126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$600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3389400" y="2122560"/>
            <a:ext cx="739800" cy="42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600" rIns="12600" tIns="12600" bIns="126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$150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4786200" y="3591000"/>
            <a:ext cx="738360" cy="35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600" rIns="12600" tIns="12600" bIns="126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$85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6180120" y="4430880"/>
            <a:ext cx="73980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600" rIns="12600" tIns="12600" bIns="126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$50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2157480" y="2332080"/>
            <a:ext cx="739800" cy="174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600" rIns="12600" tIns="12600" bIns="126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Various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Sub-Limits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for Business Interruption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2157480" y="4849920"/>
            <a:ext cx="739800" cy="62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600" rIns="12600" tIns="12600" bIns="126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CG Times (WN)"/>
              </a:rPr>
              <a:t>Deductible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$500,000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389400" y="4245120"/>
            <a:ext cx="739800" cy="111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600" rIns="12600" tIns="12600" bIns="126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CG Times (WN)"/>
              </a:rPr>
              <a:t>Deductible</a:t>
            </a:r>
            <a:r>
              <a:rPr b="0" lang="en-US" sz="800" strike="noStrike" u="none" baseline="50000">
                <a:solidFill>
                  <a:srgbClr val="000000"/>
                </a:solidFill>
                <a:effectLst/>
                <a:uFillTx/>
                <a:latin typeface="CG Times (WN)"/>
              </a:rPr>
              <a:t>(1)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Onshore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$1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Offshore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$2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6180120" y="5052960"/>
            <a:ext cx="739800" cy="38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600" rIns="12600" tIns="12600" bIns="12600" anchor="t">
            <a:noAutofit/>
          </a:bodyPr>
          <a:p>
            <a:pPr algn="ctr">
              <a:lnSpc>
                <a:spcPct val="100000"/>
              </a:lnSpc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CG Times (WN)"/>
              </a:rPr>
              <a:t>Deductible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$500,000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2075040" y="5688000"/>
            <a:ext cx="904680" cy="28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600" rIns="12600" tIns="12600" bIns="126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PROPERTY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2979720" y="5688000"/>
            <a:ext cx="1641600" cy="63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600" rIns="12600" tIns="12600" bIns="126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O.E.E./C.O.W.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(Operator Extra Expense/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Control of Well)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457880" y="5688000"/>
            <a:ext cx="1395360" cy="35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600" rIns="12600" tIns="12600" bIns="126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FIDUCIARY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6018120" y="5688000"/>
            <a:ext cx="984240" cy="35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600" rIns="12600" tIns="12600" bIns="126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CRIME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4800600" y="6019920"/>
            <a:ext cx="54212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600" rIns="12600" tIns="12600" bIns="126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 baseline="50000">
                <a:solidFill>
                  <a:srgbClr val="000000"/>
                </a:solidFill>
                <a:effectLst/>
                <a:uFillTx/>
                <a:latin typeface="CG Times (WN)"/>
              </a:rPr>
              <a:t>(1)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Deductible scaled to interest.  Offshore minimum:  $1 MM.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4797360" y="4989600"/>
            <a:ext cx="765360" cy="496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CG Times (WN)"/>
              </a:rPr>
              <a:t>Deductible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$200,000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3395520" y="4332240"/>
            <a:ext cx="739800" cy="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1523880" y="6477120"/>
            <a:ext cx="59436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CONFIDENTIAL:  NOT FOR RELEASE OUTSIDE OF ENRON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"/>
          <p:cNvSpPr/>
          <p:nvPr/>
        </p:nvSpPr>
        <p:spPr>
          <a:xfrm>
            <a:off x="228600" y="0"/>
            <a:ext cx="87361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 OF MAJOR LIABILITY POLICIES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2293920" y="985680"/>
            <a:ext cx="5402160" cy="4577040"/>
          </a:xfrm>
          <a:custGeom>
            <a:avLst/>
            <a:gdLst/>
            <a:ahLst/>
            <a:rect l="l" t="t" r="r" b="b"/>
            <a:pathLst>
              <a:path w="2688" h="2883">
                <a:moveTo>
                  <a:pt x="0" y="0"/>
                </a:moveTo>
                <a:lnTo>
                  <a:pt x="0" y="2883"/>
                </a:lnTo>
                <a:lnTo>
                  <a:pt x="2688" y="2883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 rot="16200000">
            <a:off x="1141200" y="3107160"/>
            <a:ext cx="1726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Coverage / Limit of Liability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2297160" y="3429000"/>
            <a:ext cx="685800" cy="2133720"/>
          </a:xfrm>
          <a:custGeom>
            <a:avLst/>
            <a:gdLst/>
            <a:ahLst/>
            <a:rect l="l" t="t" r="r" b="b"/>
            <a:pathLst>
              <a:path w="432" h="1344">
                <a:moveTo>
                  <a:pt x="0" y="1344"/>
                </a:moveTo>
                <a:lnTo>
                  <a:pt x="0" y="0"/>
                </a:lnTo>
                <a:lnTo>
                  <a:pt x="96" y="48"/>
                </a:lnTo>
                <a:lnTo>
                  <a:pt x="192" y="0"/>
                </a:lnTo>
                <a:lnTo>
                  <a:pt x="288" y="48"/>
                </a:lnTo>
                <a:lnTo>
                  <a:pt x="432" y="0"/>
                </a:lnTo>
                <a:lnTo>
                  <a:pt x="432" y="1344"/>
                </a:lnTo>
                <a:lnTo>
                  <a:pt x="0" y="1344"/>
                </a:lnTo>
                <a:close/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2295720" y="3692520"/>
            <a:ext cx="70128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Unlimited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Workers’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Comp.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(1)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2982960" y="4038480"/>
            <a:ext cx="685800" cy="152424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$2 MM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Employers’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Liability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(1)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3668760" y="4038480"/>
            <a:ext cx="685800" cy="152424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$2 MM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General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Liability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(1)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4354560" y="4038480"/>
            <a:ext cx="685800" cy="152424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$2 MM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Auto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Liability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(1)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6858000" y="2738520"/>
            <a:ext cx="687240" cy="282420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36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$350 MM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Directors &amp; Officers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(2)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2982960" y="1523880"/>
            <a:ext cx="2057400" cy="246384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$850 MM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Excess Liability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3524760" y="5680080"/>
            <a:ext cx="908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LIABILITY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6789240" y="5638680"/>
            <a:ext cx="11037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DIRECTORS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&amp; OFFICERS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LIABILITY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9" name=""/>
          <p:cNvGraphicFramePr/>
          <p:nvPr/>
        </p:nvGraphicFramePr>
        <p:xfrm>
          <a:off x="762120" y="6019920"/>
          <a:ext cx="5487840" cy="4572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6019920"/>
                    <a:ext cx="5487840" cy="457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1" name=""/>
          <p:cNvSpPr/>
          <p:nvPr/>
        </p:nvSpPr>
        <p:spPr>
          <a:xfrm>
            <a:off x="2025720" y="5489640"/>
            <a:ext cx="1404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WORKER’S COMP.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5092560" y="1638360"/>
            <a:ext cx="596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3" name=""/>
          <p:cNvGrpSpPr/>
          <p:nvPr/>
        </p:nvGrpSpPr>
        <p:grpSpPr>
          <a:xfrm>
            <a:off x="6019920" y="1014480"/>
            <a:ext cx="698400" cy="4548240"/>
            <a:chOff x="6019920" y="1014480"/>
            <a:chExt cx="698400" cy="4548240"/>
          </a:xfrm>
        </p:grpSpPr>
        <p:sp>
          <p:nvSpPr>
            <p:cNvPr id="234" name=""/>
            <p:cNvSpPr/>
            <p:nvPr/>
          </p:nvSpPr>
          <p:spPr>
            <a:xfrm>
              <a:off x="6024600" y="2854440"/>
              <a:ext cx="687600" cy="2708280"/>
            </a:xfrm>
            <a:prstGeom prst="rect">
              <a:avLst/>
            </a:prstGeom>
            <a:noFill/>
            <a:ln w="93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CG Times (WN)"/>
                </a:rPr>
                <a:t>$100 MM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CG Times (WN)"/>
                </a:rPr>
                <a:t>Aviation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CG Times (WN)"/>
                </a:rPr>
                <a:t>Liability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CG Times (WN)"/>
                </a:rPr>
                <a:t>Hull Limits Per Scheduled Values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6045480" y="1014480"/>
              <a:ext cx="672840" cy="1841400"/>
            </a:xfrm>
            <a:prstGeom prst="rect">
              <a:avLst/>
            </a:prstGeom>
            <a:noFill/>
            <a:ln w="9360">
              <a:solidFill>
                <a:srgbClr val="3333cc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6019920" y="1398600"/>
              <a:ext cx="6714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CG Times (WN)"/>
                </a:rPr>
                <a:t>Excess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CG Times (WN)"/>
                </a:rPr>
                <a:t>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7" name=""/>
          <p:cNvSpPr/>
          <p:nvPr/>
        </p:nvSpPr>
        <p:spPr>
          <a:xfrm>
            <a:off x="5029200" y="464832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8" name=""/>
          <p:cNvGrpSpPr/>
          <p:nvPr/>
        </p:nvGrpSpPr>
        <p:grpSpPr>
          <a:xfrm>
            <a:off x="5029200" y="1752480"/>
            <a:ext cx="1066680" cy="3810240"/>
            <a:chOff x="5029200" y="1752480"/>
            <a:chExt cx="1066680" cy="3810240"/>
          </a:xfrm>
        </p:grpSpPr>
        <p:sp>
          <p:nvSpPr>
            <p:cNvPr id="239" name=""/>
            <p:cNvSpPr/>
            <p:nvPr/>
          </p:nvSpPr>
          <p:spPr>
            <a:xfrm>
              <a:off x="5029200" y="1752480"/>
              <a:ext cx="850680" cy="1841760"/>
            </a:xfrm>
            <a:prstGeom prst="rect">
              <a:avLst/>
            </a:prstGeom>
            <a:noFill/>
            <a:ln w="9360">
              <a:solidFill>
                <a:srgbClr val="3333cc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5105160" y="2286000"/>
              <a:ext cx="671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CG Times (WN)"/>
                </a:rPr>
                <a:t>Excess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CG Times (WN)"/>
                </a:rPr>
                <a:t>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41" name=""/>
            <p:cNvGrpSpPr/>
            <p:nvPr/>
          </p:nvGrpSpPr>
          <p:grpSpPr>
            <a:xfrm>
              <a:off x="5032080" y="3581280"/>
              <a:ext cx="844200" cy="1981440"/>
              <a:chOff x="5032080" y="3581280"/>
              <a:chExt cx="844200" cy="1981440"/>
            </a:xfrm>
          </p:grpSpPr>
          <p:sp>
            <p:nvSpPr>
              <p:cNvPr id="242" name=""/>
              <p:cNvSpPr/>
              <p:nvPr/>
            </p:nvSpPr>
            <p:spPr>
              <a:xfrm>
                <a:off x="5032080" y="3581280"/>
                <a:ext cx="844200" cy="1981440"/>
              </a:xfrm>
              <a:prstGeom prst="rect">
                <a:avLst/>
              </a:prstGeom>
              <a:noFill/>
              <a:ln w="9360">
                <a:solidFill>
                  <a:srgbClr val="3333c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36000" rIns="36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900" strike="noStrike" u="none">
                    <a:solidFill>
                      <a:srgbClr val="000000"/>
                    </a:solidFill>
                    <a:effectLst/>
                    <a:uFillTx/>
                    <a:latin typeface="CG Times (WN)"/>
                  </a:rPr>
                  <a:t>$2 MM</a:t>
                </a:r>
                <a:endPara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900" strike="noStrike" u="none">
                    <a:solidFill>
                      <a:srgbClr val="000000"/>
                    </a:solidFill>
                    <a:effectLst/>
                    <a:uFillTx/>
                    <a:latin typeface="CG Times (WN)"/>
                  </a:rPr>
                  <a:t>Foreign</a:t>
                </a:r>
                <a:endPara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900" strike="noStrike" u="none">
                    <a:solidFill>
                      <a:srgbClr val="000000"/>
                    </a:solidFill>
                    <a:effectLst/>
                    <a:uFillTx/>
                    <a:latin typeface="CG Times (WN)"/>
                  </a:rPr>
                  <a:t>Liability</a:t>
                </a:r>
                <a:endPara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>
                <a:off x="5333400" y="4648320"/>
                <a:ext cx="0" cy="914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" name=""/>
              <p:cNvSpPr/>
              <p:nvPr/>
            </p:nvSpPr>
            <p:spPr>
              <a:xfrm>
                <a:off x="5638320" y="4648320"/>
                <a:ext cx="0" cy="914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45" name=""/>
            <p:cNvSpPr/>
            <p:nvPr/>
          </p:nvSpPr>
          <p:spPr>
            <a:xfrm>
              <a:off x="5029200" y="4876920"/>
              <a:ext cx="106668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CG Times (WN)"/>
                </a:rPr>
                <a:t>EL    AL    GL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6" name=""/>
          <p:cNvSpPr/>
          <p:nvPr/>
        </p:nvSpPr>
        <p:spPr>
          <a:xfrm>
            <a:off x="4991400" y="5638680"/>
            <a:ext cx="908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FOREIGN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LIABILITY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1676520" y="6477120"/>
            <a:ext cx="59436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CONFIDENTIAL:  NOT FOR RELEASE OUTSIDE OF ENRON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5905800" y="5638680"/>
            <a:ext cx="909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G Times (WN)"/>
              </a:rPr>
              <a:t>AVIATION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"/>
          <p:cNvSpPr/>
          <p:nvPr/>
        </p:nvSpPr>
        <p:spPr>
          <a:xfrm>
            <a:off x="685800" y="28440"/>
            <a:ext cx="7772400" cy="140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MARINE INSURANCE PROGRAM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401840" y="1581120"/>
            <a:ext cx="6120" cy="3876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2367000" y="1581120"/>
            <a:ext cx="1092240" cy="3886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4602240" y="3409920"/>
            <a:ext cx="1117440" cy="2057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6811920" y="3714840"/>
            <a:ext cx="1041480" cy="1752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1401840" y="5467320"/>
            <a:ext cx="6705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4602240" y="3486240"/>
            <a:ext cx="1015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6811920" y="3790800"/>
            <a:ext cx="1041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$40MM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2106720" y="5467320"/>
            <a:ext cx="1676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Charter’s Legal Liability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4402080" y="5438880"/>
            <a:ext cx="1600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Cargo Owners Pollution Liability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6818400" y="5467320"/>
            <a:ext cx="1168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Marine Cargo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2392200" y="2419200"/>
            <a:ext cx="1041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2367000" y="1733400"/>
            <a:ext cx="111744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$65MM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2468520" y="24955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487440" y="432432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4602240" y="4933800"/>
            <a:ext cx="107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6811920" y="4933800"/>
            <a:ext cx="1047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4602240" y="4933800"/>
            <a:ext cx="121896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Deductible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$100,000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6881760" y="4929120"/>
            <a:ext cx="132084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Deductible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various (1)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2392200" y="4933800"/>
            <a:ext cx="1047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2367000" y="4933800"/>
            <a:ext cx="121932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Deductible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$100,000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2367000" y="2803680"/>
            <a:ext cx="121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$400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1325520" y="6323040"/>
            <a:ext cx="259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(1)  Scheduled on Policy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1676520" y="6477120"/>
            <a:ext cx="59436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CONFIDENTIAL:  NOT FOR RELEASE OUTSIDE OF ENRON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PlaceHolder 1"/>
          <p:cNvSpPr>
            <a:spLocks noGrp="1"/>
          </p:cNvSpPr>
          <p:nvPr>
            <p:ph type="title"/>
          </p:nvPr>
        </p:nvSpPr>
        <p:spPr>
          <a:xfrm>
            <a:off x="685800" y="40176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Insurance Products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74" name="LogoWh" descr=""/>
          <p:cNvPicPr/>
          <p:nvPr/>
        </p:nvPicPr>
        <p:blipFill>
          <a:blip r:embed="rId1"/>
          <a:stretch/>
        </p:blipFill>
        <p:spPr>
          <a:xfrm>
            <a:off x="3340080" y="1023840"/>
            <a:ext cx="2249640" cy="2259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Available Insurance Products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PlaceHolder 2"/>
          <p:cNvSpPr>
            <a:spLocks noGrp="1"/>
          </p:cNvSpPr>
          <p:nvPr>
            <p:ph/>
          </p:nvPr>
        </p:nvSpPr>
        <p:spPr>
          <a:xfrm>
            <a:off x="1294920" y="190512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Intellectual Property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E-Commerce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Professional E &amp; O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Systems Performance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Unauthorized Trading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 Opinion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Force Majeure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Environmental Impairment Liability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PlaceHolder 1"/>
          <p:cNvSpPr>
            <a:spLocks noGrp="1"/>
          </p:cNvSpPr>
          <p:nvPr>
            <p:ph type="title"/>
          </p:nvPr>
        </p:nvSpPr>
        <p:spPr>
          <a:xfrm>
            <a:off x="685440" y="3429000"/>
            <a:ext cx="8001000" cy="220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Discussion Topics</a:t>
            </a:r>
            <a:br>
              <a:rPr sz="4400"/>
            </a:br>
            <a:br>
              <a:rPr sz="44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Contracts &amp; Insurance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Environmental Risk &amp; Insurance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78" name="LogoWh" descr=""/>
          <p:cNvPicPr/>
          <p:nvPr/>
        </p:nvPicPr>
        <p:blipFill>
          <a:blip r:embed="rId1"/>
          <a:stretch/>
        </p:blipFill>
        <p:spPr>
          <a:xfrm>
            <a:off x="3340080" y="1023840"/>
            <a:ext cx="2249640" cy="2259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PlaceHolder 1"/>
          <p:cNvSpPr>
            <a:spLocks noGrp="1"/>
          </p:cNvSpPr>
          <p:nvPr>
            <p:ph type="title"/>
          </p:nvPr>
        </p:nvSpPr>
        <p:spPr>
          <a:xfrm>
            <a:off x="914400" y="3657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Contracts and Insurance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0" name="LogoWh" descr=""/>
          <p:cNvPicPr/>
          <p:nvPr/>
        </p:nvPicPr>
        <p:blipFill>
          <a:blip r:embed="rId1"/>
          <a:stretch/>
        </p:blipFill>
        <p:spPr>
          <a:xfrm>
            <a:off x="3429000" y="457200"/>
            <a:ext cx="2249640" cy="2259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Insurable Risks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First Party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Damage to owned/leased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property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Resulting Revenue Loss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Employee Injury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PlaceHolder 3"/>
          <p:cNvSpPr>
            <a:spLocks noGrp="1"/>
          </p:cNvSpPr>
          <p:nvPr>
            <p:ph/>
          </p:nvPr>
        </p:nvSpPr>
        <p:spPr>
          <a:xfrm>
            <a:off x="50288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Party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Damage to property of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Injury to non-employee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persons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Concepts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PlaceHolder 2"/>
          <p:cNvSpPr>
            <a:spLocks noGrp="1"/>
          </p:cNvSpPr>
          <p:nvPr>
            <p:ph/>
          </p:nvPr>
        </p:nvSpPr>
        <p:spPr>
          <a:xfrm>
            <a:off x="533160" y="1981080"/>
            <a:ext cx="792468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Named Insureds:  entities to whom the policy is issued;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Automatic Insureds:  individuals or entities who are automatically insured under the policy by virtue of their relationship to the named insured;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Insureds:   individuals or entities who require insured status in conjunction with a business relationship.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PlaceHolder 1"/>
          <p:cNvSpPr>
            <a:spLocks noGrp="1"/>
          </p:cNvSpPr>
          <p:nvPr>
            <p:ph type="title"/>
          </p:nvPr>
        </p:nvSpPr>
        <p:spPr>
          <a:xfrm>
            <a:off x="304920" y="533520"/>
            <a:ext cx="853416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Concepts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Subrogation:  Right of insurer, following payment of a loss to its insured, to assume the rights of the insured to pursue recovery of the payment from a party alleged to have caused or contributed to the loss.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Waiver of Subrogation:  Insurer’s agreement to waive its rights of subrogation prior to a loss.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990720" y="797040"/>
            <a:ext cx="7315200" cy="48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Risk Markets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Corporate Risk Management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Risk Financing Alternatives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Corporate Insurance Program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 of Major Property &amp; Liability 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Policies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Insurance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Discussion Topics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Contracts &amp; Insurance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Environmental Risk &amp; Insurance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84872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Concepts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First Party Property Risks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PlaceHolder 2"/>
          <p:cNvSpPr>
            <a:spLocks noGrp="1"/>
          </p:cNvSpPr>
          <p:nvPr>
            <p:ph/>
          </p:nvPr>
        </p:nvSpPr>
        <p:spPr>
          <a:xfrm>
            <a:off x="838080" y="14479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Insurable Interest:  exists when a party has a capital stake in the covered property (owners, lenders) or has contractually assumed the financial risk of loss to the covered property (contractors, lessees).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Loss Payee:  a party entitled to insurance proceeds in connection with the covered property in which it has an insurable interest.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Concepts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First Party Property Risks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Insured:  Party with an insurable interest in a portion of the covered property;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‘…as their interests may appear’:  restricts the recovery rights of the additional insured to only the proceeds connected to covered property in which the additional insured has an insurable interest.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762120" y="3200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Practical Example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PlaceHolder 1"/>
          <p:cNvSpPr>
            <a:spLocks noGrp="1"/>
          </p:cNvSpPr>
          <p:nvPr>
            <p:ph type="title"/>
          </p:nvPr>
        </p:nvSpPr>
        <p:spPr>
          <a:xfrm>
            <a:off x="609120" y="914400"/>
            <a:ext cx="769644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First Party Risk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 Power Purchase Agreement)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PlaceHolder 2"/>
          <p:cNvSpPr>
            <a:spLocks noGrp="1"/>
          </p:cNvSpPr>
          <p:nvPr>
            <p:ph type="subTitle"/>
          </p:nvPr>
        </p:nvSpPr>
        <p:spPr>
          <a:xfrm>
            <a:off x="1371600" y="2514240"/>
            <a:ext cx="7391520" cy="380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Force Majeure Section: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“Seller shall not be responsible for any delay or failure in its performance under this PPA due solely to conditions…of Force Majeure…impacting... the Facility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Conditions of Force Majeure shall include…Acts of God…machinery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breakdown…”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First Party Risk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PlaceHolder 2"/>
          <p:cNvSpPr>
            <a:spLocks noGrp="1"/>
          </p:cNvSpPr>
          <p:nvPr>
            <p:ph type="subTitle"/>
          </p:nvPr>
        </p:nvSpPr>
        <p:spPr>
          <a:xfrm>
            <a:off x="1142640" y="1752120"/>
            <a:ext cx="75438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Section: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“Seller shall maintain all risk property insurance covering …damage to the Facility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interruption insurance...sufficient to cover...Purchaser’s continuing or increased expenses for...12 months.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Purchaser shall be named as a additional insured and loss payee...”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PlaceHolder 1"/>
          <p:cNvSpPr>
            <a:spLocks noGrp="1"/>
          </p:cNvSpPr>
          <p:nvPr>
            <p:ph type="title"/>
          </p:nvPr>
        </p:nvSpPr>
        <p:spPr>
          <a:xfrm>
            <a:off x="60948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Practical Considerations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First Party Risks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PlaceHolder 2"/>
          <p:cNvSpPr>
            <a:spLocks noGrp="1"/>
          </p:cNvSpPr>
          <p:nvPr>
            <p:ph type="subTitle"/>
          </p:nvPr>
        </p:nvSpPr>
        <p:spPr>
          <a:xfrm>
            <a:off x="304920" y="1371240"/>
            <a:ext cx="861048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Insurable interest establishes beneficiary status under the policy;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Contingent risk best left with the owner of that risk;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Retained risk (e.g. deductibles) rests with the party at risk of loss;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transfers = Cost.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Concepts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Party Risks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does not provide full indemnity;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is one vehicle to fund those portions of indemnitor’s obligation subject to policy terms and conditions, limits, and exclusions;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and indemnity obligations may be construed independently.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Concepts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Party Risks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PlaceHolder 2"/>
          <p:cNvSpPr>
            <a:spLocks noGrp="1"/>
          </p:cNvSpPr>
          <p:nvPr>
            <p:ph/>
          </p:nvPr>
        </p:nvSpPr>
        <p:spPr>
          <a:xfrm>
            <a:off x="304560" y="1143000"/>
            <a:ext cx="8381880" cy="556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Contractual Liability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Provision in a liability policy that affords coverage for the insured’s costs attributable to the liability of others for third party pd/bi claims assumed under contract.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Indemnitee has no direct rights under the indemnitor’s insurance contract; Insurer’s obligation limited to funding the indemnitor’s costs attributable to the assumed liability.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Invalidation of indemnity relieves the insurer from funding this risk.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6960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Concepts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Party Risks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PlaceHolder 2"/>
          <p:cNvSpPr>
            <a:spLocks noGrp="1"/>
          </p:cNvSpPr>
          <p:nvPr>
            <p:ph/>
          </p:nvPr>
        </p:nvSpPr>
        <p:spPr>
          <a:xfrm>
            <a:off x="76212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Insured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Indemnitee has direct access to indemnitor’s liability policy;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Insurer has duty to defend the indemnitee as an additional insured subject to the terms and conditions of the policy;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Concepts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Party Risks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Insured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contract may provide the indemnitee with broader protection than the indemnitor intended in the commercial contract.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Invalidation of the indemnity clause in the commercial contract may not impair the indemnitee’s rights under the insurance contract.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99760" y="171000"/>
            <a:ext cx="7591320" cy="628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GRM Organization Chart</a:t>
            </a:r>
            <a:endParaRPr b="0" lang="en-US" sz="5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64760" y="587520"/>
            <a:ext cx="8240760" cy="555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241800" y="911160"/>
            <a:ext cx="2712960" cy="555120"/>
          </a:xfrm>
          <a:prstGeom prst="rect">
            <a:avLst/>
          </a:prstGeom>
          <a:solidFill>
            <a:srgbClr val="ffff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Risk 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Jere Overdyke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096920" y="1571760"/>
            <a:ext cx="2916360" cy="833400"/>
          </a:xfrm>
          <a:prstGeom prst="rect">
            <a:avLst/>
          </a:prstGeom>
          <a:solidFill>
            <a:srgbClr val="ffecd1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Underwriting Committee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George Carrick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Chairman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830760" y="2701800"/>
            <a:ext cx="1552320" cy="738000"/>
          </a:xfrm>
          <a:prstGeom prst="rect">
            <a:avLst/>
          </a:prstGeom>
          <a:solidFill>
            <a:srgbClr val="d9e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Cliff Shedd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505480" y="2773440"/>
            <a:ext cx="1695600" cy="555120"/>
          </a:xfrm>
          <a:prstGeom prst="rect">
            <a:avLst/>
          </a:prstGeom>
          <a:solidFill>
            <a:srgbClr val="d9e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James L. Bouillion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396200" y="2770200"/>
            <a:ext cx="1484280" cy="555120"/>
          </a:xfrm>
          <a:prstGeom prst="rect">
            <a:avLst/>
          </a:prstGeom>
          <a:solidFill>
            <a:srgbClr val="d9e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Support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077920" y="2760840"/>
            <a:ext cx="1474920" cy="555120"/>
          </a:xfrm>
          <a:prstGeom prst="rect">
            <a:avLst/>
          </a:prstGeom>
          <a:solidFill>
            <a:srgbClr val="d9e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Integration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George Carrick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98440" y="2733840"/>
            <a:ext cx="1552680" cy="833400"/>
          </a:xfrm>
          <a:prstGeom prst="rect">
            <a:avLst/>
          </a:prstGeom>
          <a:solidFill>
            <a:srgbClr val="d9e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Specialists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76440" y="3780000"/>
            <a:ext cx="1163520" cy="276840"/>
          </a:xfrm>
          <a:prstGeom prst="rect">
            <a:avLst/>
          </a:prstGeom>
          <a:solidFill>
            <a:srgbClr val="d5ffd5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Upstream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00200" y="4208400"/>
            <a:ext cx="1163520" cy="276840"/>
          </a:xfrm>
          <a:prstGeom prst="rect">
            <a:avLst/>
          </a:prstGeom>
          <a:solidFill>
            <a:srgbClr val="d5ffd5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81120" y="4722840"/>
            <a:ext cx="1163520" cy="276840"/>
          </a:xfrm>
          <a:prstGeom prst="rect">
            <a:avLst/>
          </a:prstGeom>
          <a:solidFill>
            <a:srgbClr val="d5ffd5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Sovereign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65280" y="5346720"/>
            <a:ext cx="1163520" cy="276840"/>
          </a:xfrm>
          <a:prstGeom prst="rect">
            <a:avLst/>
          </a:prstGeom>
          <a:solidFill>
            <a:srgbClr val="d5ffd5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436840" y="5095800"/>
            <a:ext cx="1163520" cy="642600"/>
          </a:xfrm>
          <a:prstGeom prst="rect">
            <a:avLst/>
          </a:prstGeom>
          <a:solidFill>
            <a:srgbClr val="d5ffd5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Structuring and Risk Processing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433600" y="4079880"/>
            <a:ext cx="1371600" cy="459720"/>
          </a:xfrm>
          <a:prstGeom prst="rect">
            <a:avLst/>
          </a:prstGeom>
          <a:solidFill>
            <a:srgbClr val="d5ffd5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Product Development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203720" y="5129280"/>
            <a:ext cx="1163520" cy="276840"/>
          </a:xfrm>
          <a:prstGeom prst="rect">
            <a:avLst/>
          </a:prstGeom>
          <a:solidFill>
            <a:srgbClr val="d5ffd5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157640" y="3981600"/>
            <a:ext cx="1436760" cy="459720"/>
          </a:xfrm>
          <a:prstGeom prst="rect">
            <a:avLst/>
          </a:prstGeom>
          <a:solidFill>
            <a:srgbClr val="d5ffd5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Enterprise-wide Risk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056280" y="5067360"/>
            <a:ext cx="1163520" cy="276840"/>
          </a:xfrm>
          <a:prstGeom prst="rect">
            <a:avLst/>
          </a:prstGeom>
          <a:solidFill>
            <a:srgbClr val="d5ffd5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Claims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014880" y="4073400"/>
            <a:ext cx="1163880" cy="276840"/>
          </a:xfrm>
          <a:prstGeom prst="rect">
            <a:avLst/>
          </a:prstGeom>
          <a:solidFill>
            <a:srgbClr val="d5ffd5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655040" y="5491080"/>
            <a:ext cx="1104840" cy="276840"/>
          </a:xfrm>
          <a:prstGeom prst="rect">
            <a:avLst/>
          </a:prstGeom>
          <a:solidFill>
            <a:srgbClr val="d5ffd5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688160" y="4853160"/>
            <a:ext cx="1163880" cy="276840"/>
          </a:xfrm>
          <a:prstGeom prst="rect">
            <a:avLst/>
          </a:prstGeom>
          <a:solidFill>
            <a:srgbClr val="d5ffd5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684920" y="4340160"/>
            <a:ext cx="1163880" cy="276840"/>
          </a:xfrm>
          <a:prstGeom prst="rect">
            <a:avLst/>
          </a:prstGeom>
          <a:solidFill>
            <a:srgbClr val="d5ffd5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693200" y="3790800"/>
            <a:ext cx="1163520" cy="276840"/>
          </a:xfrm>
          <a:prstGeom prst="rect">
            <a:avLst/>
          </a:prstGeom>
          <a:solidFill>
            <a:srgbClr val="d5ffd5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Research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062000" y="2558880"/>
            <a:ext cx="53229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074600" y="2558880"/>
            <a:ext cx="0" cy="195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779560" y="2556000"/>
            <a:ext cx="0" cy="1951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454800" y="2546280"/>
            <a:ext cx="0" cy="195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8337600" y="2568600"/>
            <a:ext cx="0" cy="19512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V="1">
            <a:off x="4572000" y="1518840"/>
            <a:ext cx="0" cy="1235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037040" y="2193840"/>
            <a:ext cx="5349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36680" y="3581280"/>
            <a:ext cx="0" cy="1957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2200320" y="3676680"/>
            <a:ext cx="1440" cy="19303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959280" y="3543480"/>
            <a:ext cx="12600" cy="17668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781600" y="3448080"/>
            <a:ext cx="0" cy="1828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458120" y="3435480"/>
            <a:ext cx="0" cy="22860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36680" y="3784680"/>
            <a:ext cx="23472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31640" y="4376880"/>
            <a:ext cx="23508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28760" y="4881600"/>
            <a:ext cx="23472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49280" y="5526000"/>
            <a:ext cx="23508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224080" y="4386240"/>
            <a:ext cx="22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208240" y="5600880"/>
            <a:ext cx="23508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V="1">
            <a:off x="3975120" y="5311800"/>
            <a:ext cx="233280" cy="6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775480" y="4205160"/>
            <a:ext cx="209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7507440" y="3924360"/>
            <a:ext cx="156960" cy="12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7477200" y="4998960"/>
            <a:ext cx="182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461360" y="4475160"/>
            <a:ext cx="182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399360" y="2558880"/>
            <a:ext cx="194292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936960" y="4321080"/>
            <a:ext cx="208080" cy="6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458120" y="5748480"/>
            <a:ext cx="182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952800" y="39178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781600" y="5251320"/>
            <a:ext cx="254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/>
          </p:cNvSpPr>
          <p:nvPr>
            <p:ph type="title"/>
          </p:nvPr>
        </p:nvSpPr>
        <p:spPr>
          <a:xfrm>
            <a:off x="762120" y="3200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Practical Examples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PlaceHolder 1"/>
          <p:cNvSpPr>
            <a:spLocks noGrp="1"/>
          </p:cNvSpPr>
          <p:nvPr>
            <p:ph type="title"/>
          </p:nvPr>
        </p:nvSpPr>
        <p:spPr>
          <a:xfrm>
            <a:off x="76212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 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Party Risk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(An EPC Agreement)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PlaceHolder 2"/>
          <p:cNvSpPr>
            <a:spLocks noGrp="1"/>
          </p:cNvSpPr>
          <p:nvPr>
            <p:ph type="subTitle"/>
          </p:nvPr>
        </p:nvSpPr>
        <p:spPr>
          <a:xfrm>
            <a:off x="1371600" y="1904760"/>
            <a:ext cx="64008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Indemnity Section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“Contractor…indemnifies …Owner…from all [third party] claims…unless arising from the negligence of Owner…”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 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Party Risk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(An EPC Agreement)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PlaceHolder 2"/>
          <p:cNvSpPr>
            <a:spLocks noGrp="1"/>
          </p:cNvSpPr>
          <p:nvPr>
            <p:ph type="subTitle"/>
          </p:nvPr>
        </p:nvSpPr>
        <p:spPr>
          <a:xfrm>
            <a:off x="1219320" y="1371600"/>
            <a:ext cx="68580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Section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“Contractor shall maintain [third party liability] insurance…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insuring the contractual liability assumed hereunder,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naming Owner as additional insured with respect to the work…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such insurance is primary to any liability insurance [of] Owner.”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 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Party Risk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(An O&amp;M Agreement)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PlaceHolder 2"/>
          <p:cNvSpPr>
            <a:spLocks noGrp="1"/>
          </p:cNvSpPr>
          <p:nvPr>
            <p:ph type="subTitle"/>
          </p:nvPr>
        </p:nvSpPr>
        <p:spPr>
          <a:xfrm>
            <a:off x="1447560" y="1676520"/>
            <a:ext cx="655308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Indemnity Section: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“Operator shall indemnify Owner…from all [third party] claims…to the extent…caused by... negligent act of Operator, unless solely caused by... negligence of Owner...”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PlaceHolder 1"/>
          <p:cNvSpPr>
            <a:spLocks noGrp="1"/>
          </p:cNvSpPr>
          <p:nvPr>
            <p:ph type="title"/>
          </p:nvPr>
        </p:nvSpPr>
        <p:spPr>
          <a:xfrm>
            <a:off x="7621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 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Party Risk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(An O&amp;M Agreement)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PlaceHolder 2"/>
          <p:cNvSpPr>
            <a:spLocks noGrp="1"/>
          </p:cNvSpPr>
          <p:nvPr>
            <p:ph type="subTitle"/>
          </p:nvPr>
        </p:nvSpPr>
        <p:spPr>
          <a:xfrm>
            <a:off x="1600200" y="1981080"/>
            <a:ext cx="685800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Section: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“In the event Operator shall be liable for loss under [indemnity] section, the proceeds of insurance policies referred to in [Owner’s insurance] shall first apply to the loss…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[Owner insurance] policies shall include Operator as additional insured...”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Practical Considerations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PlaceHolder 2"/>
          <p:cNvSpPr>
            <a:spLocks noGrp="1"/>
          </p:cNvSpPr>
          <p:nvPr>
            <p:ph/>
          </p:nvPr>
        </p:nvSpPr>
        <p:spPr>
          <a:xfrm>
            <a:off x="533160" y="1218960"/>
            <a:ext cx="8305560" cy="5638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party risks in an adverse contracting position: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 contractual liability coverage to fund indemnity obligation;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Resist additional insured; consider if commercially necessary;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Consider project specific coverage if counterparty won’t agree to limitation or forces onerous indemnity language;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transfers = Cost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Practical Considerations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party risks in a favorable contracting position: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Consider full additional insured status;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Consider cost/benefit of additional insured vs. contractual liability option.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transfers = Cost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PlaceHolder 1"/>
          <p:cNvSpPr>
            <a:spLocks noGrp="1"/>
          </p:cNvSpPr>
          <p:nvPr>
            <p:ph type="title"/>
          </p:nvPr>
        </p:nvSpPr>
        <p:spPr>
          <a:xfrm>
            <a:off x="609480" y="3962520"/>
            <a:ext cx="792504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Environmental Risk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21" name="LogoWh" descr=""/>
          <p:cNvPicPr/>
          <p:nvPr/>
        </p:nvPicPr>
        <p:blipFill>
          <a:blip r:embed="rId1"/>
          <a:stretch/>
        </p:blipFill>
        <p:spPr>
          <a:xfrm>
            <a:off x="3352680" y="685800"/>
            <a:ext cx="2249640" cy="2259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title"/>
          </p:nvPr>
        </p:nvSpPr>
        <p:spPr>
          <a:xfrm>
            <a:off x="60948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History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 1970s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specific delineation of environmental risk in CGL policies;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Coverage triggered by bodily injury / property damage;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Policies written to apply on an ‘occurrence’ basis.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History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PlaceHolder 2"/>
          <p:cNvSpPr>
            <a:spLocks noGrp="1"/>
          </p:cNvSpPr>
          <p:nvPr>
            <p:ph/>
          </p:nvPr>
        </p:nvSpPr>
        <p:spPr>
          <a:xfrm>
            <a:off x="609480" y="1066320"/>
            <a:ext cx="77724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Post 1970s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‘Absolute’ pollution exclusion;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‘Sudden and Accidental’ coverage triggers;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Claims made CGL policy forms;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Customized environmental insurance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(PLL and EIL).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"/>
          <p:cNvSpPr/>
          <p:nvPr/>
        </p:nvSpPr>
        <p:spPr>
          <a:xfrm>
            <a:off x="4325760" y="1252440"/>
            <a:ext cx="0" cy="4876920"/>
          </a:xfrm>
          <a:prstGeom prst="line">
            <a:avLst/>
          </a:prstGeom>
          <a:ln w="57240">
            <a:solidFill>
              <a:srgbClr val="0311c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49120" y="4341960"/>
            <a:ext cx="1219320" cy="914400"/>
          </a:xfrm>
          <a:prstGeom prst="ellipse">
            <a:avLst/>
          </a:prstGeom>
          <a:solidFill>
            <a:srgbClr val="fceba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55480" y="1747800"/>
            <a:ext cx="689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994120" y="1751040"/>
            <a:ext cx="929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871040" y="1751040"/>
            <a:ext cx="929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670280" y="1751040"/>
            <a:ext cx="689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934240" y="2817720"/>
            <a:ext cx="1371600" cy="1676520"/>
          </a:xfrm>
          <a:prstGeom prst="ellipse">
            <a:avLst/>
          </a:prstGeom>
          <a:solidFill>
            <a:srgbClr val="65b3c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marL="117360" indent="-1173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Decompose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7360" indent="-1173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Transform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7360" indent="-1173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Bundle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7360" indent="-1173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Intermediate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06320" y="912960"/>
            <a:ext cx="1143000" cy="3175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317520"/>
              <a:gd name="textAreaBottom" fmla="*/ 317520 h 317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e5f2f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392120" y="912960"/>
            <a:ext cx="1143000" cy="3175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317520"/>
              <a:gd name="textAreaBottom" fmla="*/ 317520 h 317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dceef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001960" y="912960"/>
            <a:ext cx="1143000" cy="3175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317520"/>
              <a:gd name="textAreaBottom" fmla="*/ 317520 h 317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c5e3e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611440" y="912960"/>
            <a:ext cx="1143000" cy="3175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317520"/>
              <a:gd name="textAreaBottom" fmla="*/ 317520 h 317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aed7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068640" y="912960"/>
            <a:ext cx="1143000" cy="3175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317520"/>
              <a:gd name="textAreaBottom" fmla="*/ 317520 h 317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9ccee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602160" y="912960"/>
            <a:ext cx="1066680" cy="317520"/>
          </a:xfrm>
          <a:custGeom>
            <a:avLst/>
            <a:gdLst>
              <a:gd name="textAreaLeft" fmla="*/ 0 w 1066680"/>
              <a:gd name="textAreaRight" fmla="*/ 1067040 w 1066680"/>
              <a:gd name="textAreaTop" fmla="*/ 0 h 317520"/>
              <a:gd name="textAreaBottom" fmla="*/ 317520 h 317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8bc6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906720" y="912960"/>
            <a:ext cx="1143000" cy="3175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317520"/>
              <a:gd name="textAreaBottom" fmla="*/ 317520 h 317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74bbd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287960" y="912960"/>
            <a:ext cx="1143000" cy="3175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317520"/>
              <a:gd name="textAreaBottom" fmla="*/ 317520 h 317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61b2c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592520" y="912960"/>
            <a:ext cx="1143000" cy="3175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317520"/>
              <a:gd name="textAreaBottom" fmla="*/ 317520 h 317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53acc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821120" y="912960"/>
            <a:ext cx="1143000" cy="3175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317520"/>
              <a:gd name="textAreaBottom" fmla="*/ 317520 h 317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da1c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126040" y="912960"/>
            <a:ext cx="1143000" cy="3175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317520"/>
              <a:gd name="textAreaBottom" fmla="*/ 317520 h 317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490b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430960" y="912960"/>
            <a:ext cx="1143000" cy="3175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317520"/>
              <a:gd name="textAreaBottom" fmla="*/ 317520 h 317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084a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735520" y="912960"/>
            <a:ext cx="1143000" cy="3175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317520"/>
              <a:gd name="textAreaBottom" fmla="*/ 317520 h 317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2c779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040440" y="912960"/>
            <a:ext cx="1143000" cy="3175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317520"/>
              <a:gd name="textAreaBottom" fmla="*/ 317520 h 317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235d7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345360" y="912960"/>
            <a:ext cx="1143000" cy="3175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317520"/>
              <a:gd name="textAreaBottom" fmla="*/ 317520 h 317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1e4f6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649920" y="912960"/>
            <a:ext cx="1143000" cy="3175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317520"/>
              <a:gd name="textAreaBottom" fmla="*/ 317520 h 317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173d4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954840" y="912960"/>
            <a:ext cx="1143000" cy="3175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317520"/>
              <a:gd name="textAreaBottom" fmla="*/ 317520 h 317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1434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259760" y="912960"/>
            <a:ext cx="1143000" cy="3175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317520"/>
              <a:gd name="textAreaBottom" fmla="*/ 317520 h 317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e242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414600" y="898560"/>
            <a:ext cx="2327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Risk Market Evolution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49120" y="3198960"/>
            <a:ext cx="1219320" cy="914400"/>
          </a:xfrm>
          <a:prstGeom prst="ellipse">
            <a:avLst/>
          </a:prstGeom>
          <a:solidFill>
            <a:srgbClr val="fceba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Event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49120" y="2055960"/>
            <a:ext cx="1219320" cy="914400"/>
          </a:xfrm>
          <a:prstGeom prst="ellipse">
            <a:avLst/>
          </a:prstGeom>
          <a:solidFill>
            <a:srgbClr val="fceba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840040" y="2055960"/>
            <a:ext cx="1219320" cy="914400"/>
          </a:xfrm>
          <a:prstGeom prst="ellipse">
            <a:avLst/>
          </a:prstGeom>
          <a:solidFill>
            <a:srgbClr val="fceba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Derivatives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840040" y="3198960"/>
            <a:ext cx="1219320" cy="914400"/>
          </a:xfrm>
          <a:prstGeom prst="ellipse">
            <a:avLst/>
          </a:prstGeom>
          <a:solidFill>
            <a:srgbClr val="fceba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840040" y="4341960"/>
            <a:ext cx="1219320" cy="914400"/>
          </a:xfrm>
          <a:prstGeom prst="ellipse">
            <a:avLst/>
          </a:prstGeom>
          <a:solidFill>
            <a:srgbClr val="fceba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440240" y="4341960"/>
            <a:ext cx="1219320" cy="914400"/>
          </a:xfrm>
          <a:prstGeom prst="ellipse">
            <a:avLst/>
          </a:prstGeom>
          <a:solidFill>
            <a:srgbClr val="fceba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440240" y="3198960"/>
            <a:ext cx="1219320" cy="914400"/>
          </a:xfrm>
          <a:prstGeom prst="ellipse">
            <a:avLst/>
          </a:prstGeom>
          <a:solidFill>
            <a:srgbClr val="fceba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Event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440240" y="2055960"/>
            <a:ext cx="1219320" cy="914400"/>
          </a:xfrm>
          <a:prstGeom prst="ellipse">
            <a:avLst/>
          </a:prstGeom>
          <a:solidFill>
            <a:srgbClr val="fceba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7716960" y="2055960"/>
            <a:ext cx="1218960" cy="914400"/>
          </a:xfrm>
          <a:prstGeom prst="ellipse">
            <a:avLst/>
          </a:prstGeom>
          <a:solidFill>
            <a:srgbClr val="fceba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Derivatives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7716960" y="3198960"/>
            <a:ext cx="1218960" cy="914400"/>
          </a:xfrm>
          <a:prstGeom prst="ellipse">
            <a:avLst/>
          </a:prstGeom>
          <a:solidFill>
            <a:srgbClr val="fceba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716960" y="4341960"/>
            <a:ext cx="1218960" cy="914400"/>
          </a:xfrm>
          <a:prstGeom prst="ellipse">
            <a:avLst/>
          </a:prstGeom>
          <a:solidFill>
            <a:srgbClr val="fceba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972040" y="3046320"/>
            <a:ext cx="129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315120" y="4875120"/>
            <a:ext cx="609480" cy="609840"/>
          </a:xfrm>
          <a:prstGeom prst="downArrow">
            <a:avLst>
              <a:gd name="adj1" fmla="val 50000"/>
              <a:gd name="adj2" fmla="val 25015"/>
            </a:avLst>
          </a:prstGeom>
          <a:solidFill>
            <a:srgbClr val="65b3c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821120" y="5560920"/>
            <a:ext cx="35974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 created through efficient</a:t>
            </a:r>
            <a:br>
              <a:rPr sz="1600"/>
            </a:b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clearing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01760" y="5560920"/>
            <a:ext cx="35971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Efficient risk intermediation artificially constrained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184040" y="1393920"/>
            <a:ext cx="1914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Paradigm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5557680" y="1393920"/>
            <a:ext cx="2124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Risk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849320" y="4875120"/>
            <a:ext cx="609840" cy="60984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aed7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468440" y="2513160"/>
            <a:ext cx="1371600" cy="0"/>
          </a:xfrm>
          <a:prstGeom prst="line">
            <a:avLst/>
          </a:prstGeom>
          <a:ln w="38160">
            <a:solidFill>
              <a:srgbClr val="7fbed7"/>
            </a:solidFill>
            <a:miter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1468440" y="3656160"/>
            <a:ext cx="1371600" cy="0"/>
          </a:xfrm>
          <a:prstGeom prst="line">
            <a:avLst/>
          </a:prstGeom>
          <a:ln w="38160">
            <a:solidFill>
              <a:srgbClr val="7fbed7"/>
            </a:solidFill>
            <a:miter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468440" y="4799160"/>
            <a:ext cx="1371600" cy="0"/>
          </a:xfrm>
          <a:prstGeom prst="line">
            <a:avLst/>
          </a:prstGeom>
          <a:ln w="38160">
            <a:solidFill>
              <a:srgbClr val="7fbed7"/>
            </a:solidFill>
            <a:miter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506920" y="2817720"/>
            <a:ext cx="457200" cy="457200"/>
          </a:xfrm>
          <a:prstGeom prst="line">
            <a:avLst/>
          </a:prstGeom>
          <a:ln w="38160">
            <a:solidFill>
              <a:srgbClr val="65b3cf"/>
            </a:solidFill>
            <a:miter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659560" y="3656160"/>
            <a:ext cx="304560" cy="0"/>
          </a:xfrm>
          <a:prstGeom prst="line">
            <a:avLst/>
          </a:prstGeom>
          <a:ln w="38160">
            <a:solidFill>
              <a:srgbClr val="65b3cf"/>
            </a:solidFill>
            <a:miter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flipV="1">
            <a:off x="5506920" y="4113360"/>
            <a:ext cx="533520" cy="380880"/>
          </a:xfrm>
          <a:prstGeom prst="line">
            <a:avLst/>
          </a:prstGeom>
          <a:ln w="38160">
            <a:solidFill>
              <a:srgbClr val="65b3cf"/>
            </a:solidFill>
            <a:miter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7259760" y="3656160"/>
            <a:ext cx="457200" cy="0"/>
          </a:xfrm>
          <a:prstGeom prst="line">
            <a:avLst/>
          </a:prstGeom>
          <a:ln w="38160">
            <a:solidFill>
              <a:srgbClr val="65b3cf"/>
            </a:solidFill>
            <a:miter/>
            <a:headEnd len="med" type="triangle" w="sm"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flipV="1">
            <a:off x="7183440" y="2741400"/>
            <a:ext cx="609480" cy="533160"/>
          </a:xfrm>
          <a:prstGeom prst="line">
            <a:avLst/>
          </a:prstGeom>
          <a:ln w="38160">
            <a:solidFill>
              <a:srgbClr val="65b3cf"/>
            </a:solidFill>
            <a:miter/>
            <a:headEnd len="med" type="triangle" w="sm"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107120" y="4189320"/>
            <a:ext cx="609840" cy="533520"/>
          </a:xfrm>
          <a:prstGeom prst="line">
            <a:avLst/>
          </a:prstGeom>
          <a:ln w="38160">
            <a:solidFill>
              <a:srgbClr val="65b3cf"/>
            </a:solidFill>
            <a:miter/>
            <a:headEnd len="med" type="triangle" w="sm"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0" y="0"/>
            <a:ext cx="9144000" cy="88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Vision</a:t>
            </a:r>
            <a:endParaRPr b="0" lang="en-US" sz="5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"/>
          <p:cNvSpPr/>
          <p:nvPr/>
        </p:nvSpPr>
        <p:spPr>
          <a:xfrm>
            <a:off x="914400" y="533520"/>
            <a:ext cx="74674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OCCURRENCE   VS.  CLAIMS MADE     POLICY FORMS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1600200" y="4952880"/>
            <a:ext cx="5791320" cy="119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Symbol" charset="2"/>
              <a:buChar char="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OCCURRENCE FORM - APPLICABLE POLICY IS ONE IN EFFECT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WHEN ACCIDENT OCCURRED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Symbol" charset="2"/>
              <a:buChar char="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CLAIMS MADE FORM - APPLICABLE POLICY IS ONE IN EFFECT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WHEN CLAIM IS MADE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8" name=""/>
          <p:cNvGrpSpPr/>
          <p:nvPr/>
        </p:nvGrpSpPr>
        <p:grpSpPr>
          <a:xfrm>
            <a:off x="914400" y="2666880"/>
            <a:ext cx="6629400" cy="304920"/>
            <a:chOff x="914400" y="2666880"/>
            <a:chExt cx="6629400" cy="304920"/>
          </a:xfrm>
        </p:grpSpPr>
        <p:sp>
          <p:nvSpPr>
            <p:cNvPr id="329" name=""/>
            <p:cNvSpPr/>
            <p:nvPr/>
          </p:nvSpPr>
          <p:spPr>
            <a:xfrm>
              <a:off x="914400" y="2819520"/>
              <a:ext cx="66294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914400" y="2666880"/>
              <a:ext cx="0" cy="304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1905120" y="2666880"/>
              <a:ext cx="0" cy="304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2819520" y="2666880"/>
              <a:ext cx="0" cy="304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3733920" y="2666880"/>
              <a:ext cx="0" cy="304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4800600" y="2666880"/>
              <a:ext cx="0" cy="304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5791320" y="2666880"/>
              <a:ext cx="0" cy="304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6705720" y="2666880"/>
              <a:ext cx="0" cy="304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7543800" y="2666880"/>
              <a:ext cx="0" cy="304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8" name=""/>
          <p:cNvGrpSpPr/>
          <p:nvPr/>
        </p:nvGrpSpPr>
        <p:grpSpPr>
          <a:xfrm>
            <a:off x="914400" y="3429000"/>
            <a:ext cx="6629400" cy="304920"/>
            <a:chOff x="914400" y="3429000"/>
            <a:chExt cx="6629400" cy="304920"/>
          </a:xfrm>
        </p:grpSpPr>
        <p:sp>
          <p:nvSpPr>
            <p:cNvPr id="339" name=""/>
            <p:cNvSpPr/>
            <p:nvPr/>
          </p:nvSpPr>
          <p:spPr>
            <a:xfrm>
              <a:off x="914400" y="3581640"/>
              <a:ext cx="66294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914400" y="3429000"/>
              <a:ext cx="0" cy="304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1905120" y="3429000"/>
              <a:ext cx="0" cy="304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2819520" y="3429000"/>
              <a:ext cx="0" cy="304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3733920" y="3429000"/>
              <a:ext cx="0" cy="304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4800600" y="3429000"/>
              <a:ext cx="0" cy="304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5791320" y="3429000"/>
              <a:ext cx="0" cy="304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6705720" y="3429000"/>
              <a:ext cx="0" cy="304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7543800" y="3429000"/>
              <a:ext cx="0" cy="304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8" name=""/>
          <p:cNvSpPr/>
          <p:nvPr/>
        </p:nvSpPr>
        <p:spPr>
          <a:xfrm>
            <a:off x="914400" y="2971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685800" y="38098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1676520" y="38098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2590920" y="38098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3505320" y="38098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4572000" y="38098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5562720" y="38098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6477120" y="38098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7315200" y="38098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6248520" y="2819520"/>
            <a:ext cx="0" cy="761760"/>
          </a:xfrm>
          <a:prstGeom prst="line">
            <a:avLst/>
          </a:prstGeom>
          <a:ln w="9360">
            <a:solidFill>
              <a:srgbClr val="000000"/>
            </a:solidFill>
            <a:prstDash val="dashDot"/>
            <a:miter/>
            <a:head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58" name=""/>
          <p:cNvCxnSpPr>
            <a:stCxn id="357" idx="0"/>
          </p:cNvCxnSpPr>
          <p:nvPr/>
        </p:nvCxnSpPr>
        <p:spPr>
          <a:xfrm rot="5400000">
            <a:off x="5256360" y="1829520"/>
            <a:ext cx="2160" cy="1982160"/>
          </a:xfrm>
          <a:prstGeom prst="curvedConnector5">
            <a:avLst>
              <a:gd name="adj1" fmla="val -44100000"/>
              <a:gd name="adj2" fmla="val 49990"/>
              <a:gd name="adj3" fmla="val -44100000"/>
            </a:avLst>
          </a:prstGeom>
          <a:ln w="9360">
            <a:solidFill>
              <a:srgbClr val="000000"/>
            </a:solidFill>
            <a:prstDash val="dashDot"/>
            <a:miter/>
            <a:tailEnd len="med" type="arrow" w="med"/>
          </a:ln>
        </p:spPr>
      </p:cxnSp>
      <p:sp>
        <p:nvSpPr>
          <p:cNvPr id="359" name=""/>
          <p:cNvSpPr/>
          <p:nvPr/>
        </p:nvSpPr>
        <p:spPr>
          <a:xfrm>
            <a:off x="4191120" y="3657600"/>
            <a:ext cx="152280" cy="380880"/>
          </a:xfrm>
          <a:prstGeom prst="upArrow">
            <a:avLst>
              <a:gd name="adj1" fmla="val 50000"/>
              <a:gd name="adj2" fmla="val 6253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3809880" y="4038480"/>
            <a:ext cx="83844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 OF ACCIDENT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5791320" y="4038480"/>
            <a:ext cx="83808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CLAIM MADE AGAINST INSURED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6172200" y="3657600"/>
            <a:ext cx="152280" cy="380880"/>
          </a:xfrm>
          <a:prstGeom prst="upArrow">
            <a:avLst>
              <a:gd name="adj1" fmla="val 50000"/>
              <a:gd name="adj2" fmla="val 6253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838080" y="4038480"/>
            <a:ext cx="152640" cy="381240"/>
          </a:xfrm>
          <a:prstGeom prst="upArrow">
            <a:avLst>
              <a:gd name="adj1" fmla="val 50000"/>
              <a:gd name="adj2" fmla="val 62441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304920" y="4495680"/>
            <a:ext cx="114300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CLAIMS MADE RETROACTIVE DATE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7620120" y="2666880"/>
            <a:ext cx="1218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OCCURRENCE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7620120" y="3429000"/>
            <a:ext cx="1218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CLAIMS MADE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4191120" y="2971800"/>
            <a:ext cx="152280" cy="533520"/>
          </a:xfrm>
          <a:prstGeom prst="upArrow">
            <a:avLst>
              <a:gd name="adj1" fmla="val 50000"/>
              <a:gd name="adj2" fmla="val 87589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Customized Products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Underwriting Process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Pre-quantification of risks and time limitations on risk assumption by insurer.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Environmental due diligence required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phase I report (minimum);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Copies of relevant contracts/agreements;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Known pre-existing conditions excluded.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Customized Products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7724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Coverage can apply to both first and third party risks;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Coverage scope limited to insured location(s);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Clean up costs included;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party risks associated with non- owned disposal sites can be included if the sites are specifically identified.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Customized Products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AIG, Chubb, Kemper, others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Policy terms range from 1-10 years depending upon the risk;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 time premium for the term;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 of insurance aggregated over the term.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PlaceHolder 1"/>
          <p:cNvSpPr>
            <a:spLocks noGrp="1"/>
          </p:cNvSpPr>
          <p:nvPr>
            <p:ph type="title"/>
          </p:nvPr>
        </p:nvSpPr>
        <p:spPr>
          <a:xfrm>
            <a:off x="9144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Questions?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2863800" y="3211560"/>
            <a:ext cx="5936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514600" y="2682720"/>
            <a:ext cx="0" cy="3019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153120" y="4049640"/>
            <a:ext cx="7779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flipH="1">
            <a:off x="6114600" y="4824360"/>
            <a:ext cx="7779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336920" y="2208240"/>
            <a:ext cx="11401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480000" y="3751200"/>
            <a:ext cx="1536840" cy="63360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480000" y="4551480"/>
            <a:ext cx="1530360" cy="59688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095720" y="1211400"/>
            <a:ext cx="6825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V="1">
            <a:off x="6130800" y="2679480"/>
            <a:ext cx="0" cy="35017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4343400" y="1066680"/>
            <a:ext cx="0" cy="1616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575160" y="990720"/>
            <a:ext cx="1512720" cy="69516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4898880" y="1846440"/>
            <a:ext cx="1517760" cy="6332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425920" y="5307120"/>
            <a:ext cx="1530360" cy="55872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425920" y="6049800"/>
            <a:ext cx="1530360" cy="55908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2819520" y="5334120"/>
            <a:ext cx="1446120" cy="6350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M. Grisaffi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Staff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743200" y="4495680"/>
            <a:ext cx="1477800" cy="61596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766960" y="3755880"/>
            <a:ext cx="1465200" cy="59868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62120" y="3733920"/>
            <a:ext cx="1454040" cy="59832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792680" y="1893960"/>
            <a:ext cx="1749240" cy="59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D. Dees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Administrative Assistant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6324480" y="4618080"/>
            <a:ext cx="184788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Denisse Guzman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463920" y="1073160"/>
            <a:ext cx="17240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J. Bouillion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457960" y="2836800"/>
            <a:ext cx="1512720" cy="74952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367240" y="2971800"/>
            <a:ext cx="170820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J. Studdert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Director, Claims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2646360" y="4579920"/>
            <a:ext cx="171936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Vacant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630360" y="4586400"/>
            <a:ext cx="171900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P. Parrish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33240" y="3805200"/>
            <a:ext cx="171936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D. Vincent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2637000" y="3824280"/>
            <a:ext cx="171900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E. Kendall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335560" y="6091200"/>
            <a:ext cx="1719360" cy="59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K. Mathis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Manager, Claims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297400" y="5354640"/>
            <a:ext cx="171936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R. Cole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Manager, Claims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402240" y="3772080"/>
            <a:ext cx="1719360" cy="59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L. Ellis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Administrative Assistant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771640" y="2963880"/>
            <a:ext cx="1460520" cy="57780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2652840" y="2960640"/>
            <a:ext cx="169056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P. Clayton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514600" y="2697120"/>
            <a:ext cx="35971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637240" y="228600"/>
            <a:ext cx="3141720" cy="39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Corporate Risk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6327360" y="609480"/>
            <a:ext cx="172440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Organization Chart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080" y="6524640"/>
            <a:ext cx="578880" cy="33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12/20/00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5" name="" descr=""/>
          <p:cNvPicPr/>
          <p:nvPr/>
        </p:nvPicPr>
        <p:blipFill>
          <a:blip r:embed="rId1"/>
          <a:stretch/>
        </p:blipFill>
        <p:spPr>
          <a:xfrm>
            <a:off x="762120" y="228600"/>
            <a:ext cx="711000" cy="673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6" name=""/>
          <p:cNvSpPr/>
          <p:nvPr/>
        </p:nvSpPr>
        <p:spPr>
          <a:xfrm>
            <a:off x="831960" y="3147840"/>
            <a:ext cx="5936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685800" y="5410080"/>
            <a:ext cx="1460520" cy="57780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685800" y="5410080"/>
            <a:ext cx="169056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T. Yamada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762120" y="4495680"/>
            <a:ext cx="1446120" cy="6350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P. Parrish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2209680" y="4800600"/>
            <a:ext cx="5335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 flipH="1">
            <a:off x="2200320" y="5715000"/>
            <a:ext cx="6192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2225520" y="3276720"/>
            <a:ext cx="5176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762120" y="2971800"/>
            <a:ext cx="1446120" cy="6350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D. Marshall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2209680" y="4038480"/>
            <a:ext cx="5335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 flipH="1" flipV="1">
            <a:off x="2513160" y="5638680"/>
            <a:ext cx="4320" cy="6192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2209680" y="6248520"/>
            <a:ext cx="2890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762120" y="6095880"/>
            <a:ext cx="1460520" cy="57780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Linda Vargo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Administrative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Assistant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1676520" y="990720"/>
            <a:ext cx="1517400" cy="68580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5486400" y="990720"/>
            <a:ext cx="1517760" cy="68580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3200400" y="1295280"/>
            <a:ext cx="380880" cy="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5105520" y="1295280"/>
            <a:ext cx="380880" cy="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1752480" y="1066680"/>
            <a:ext cx="137160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J. Davis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5638680" y="1066680"/>
            <a:ext cx="12956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C. Shedd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"/>
          <p:cNvSpPr/>
          <p:nvPr/>
        </p:nvSpPr>
        <p:spPr>
          <a:xfrm>
            <a:off x="685800" y="990720"/>
            <a:ext cx="7848720" cy="586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66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Company Relationship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66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Program Design and Structuring for Enron Corp., its affiliates and subsidiaries: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66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Identification and quantification of loss exposures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66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Advisor on all insurance matters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66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transfer or retention based on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66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Captive insurance company operation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66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Arranging Worldwide Project insurance placements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66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Identification of opportunities for cost reductions or expansions of coverage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66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Responsible for Property &amp; Casualty protection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66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Property - Major Risks, Physical Damage, Business Interruption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66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Political Risk - Expropriation, Currency Controls, Political Violence, Contract Frustration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66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Liability - Contractual due diligence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66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Mergers and Acquisitions due diligence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66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Crisis Support (Gas Pipeline Group and Foreign Regions)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66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Claims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838080" y="0"/>
            <a:ext cx="77724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Risk Management 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Responsibilities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Financing Alternatives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Retentions (on balance sheet):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Captive Insurance Company - Allocations are made to the operating company’s to pre-fund actuarially estimated losses.  The loss reserves held by the captive are loaned back to Enron Corp. and are invested by Corporate Treasury. </a:t>
            </a:r>
            <a:br>
              <a:rPr sz="2000"/>
            </a:b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Unfunded:  Operating company’s pay from current earnings.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Transfer (off balance sheet):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Insurance Company’s - Allocations or direct billings are made to the operating company’s for the premiums to transfer catastrophic loss exposures to third parties.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Lines of Coverage/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Predominant Form of Risk Financing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/>
          </p:nvPr>
        </p:nvSpPr>
        <p:spPr>
          <a:xfrm>
            <a:off x="762120" y="1219320"/>
            <a:ext cx="8076960" cy="541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Property - Providing protection for physical assets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Property -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Transfer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OEE/COW -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Transfer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Fiduciary -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Transfer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Crime -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Transfer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Casualty - Providing liability protection from third party claims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Workers Compensation -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Funded in captive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General Liability -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Funded in captive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Automobile Liability -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Funded in captive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Aviation -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Transfer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Directors &amp; Officers -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Transfer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Excess Liability -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Transfer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685800" y="40176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Insurance </a:t>
            </a:r>
            <a:br>
              <a:rPr sz="5400"/>
            </a:b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Program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1" name="LogoWh" descr=""/>
          <p:cNvPicPr/>
          <p:nvPr/>
        </p:nvPicPr>
        <p:blipFill>
          <a:blip r:embed="rId1"/>
          <a:stretch/>
        </p:blipFill>
        <p:spPr>
          <a:xfrm>
            <a:off x="3340080" y="1023840"/>
            <a:ext cx="2249640" cy="2259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2000-10-31T16:56:52Z</dcterms:created>
  <dc:creator>Danielle L. Dees</dc:creator>
  <dc:description/>
  <dc:language>en-US</dc:language>
  <cp:lastModifiedBy>dmarsha</cp:lastModifiedBy>
  <cp:lastPrinted>2001-01-11T13:46:09Z</cp:lastPrinted>
  <dcterms:modified xsi:type="dcterms:W3CDTF">2001-01-11T14:30:17Z</dcterms:modified>
  <cp:revision>100</cp:revision>
  <dc:subject/>
  <dc:title>No Slide Title</dc:title>
</cp:coreProperties>
</file>