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3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5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3BC9E2-119A-4114-8ACC-2609F261FB2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ICG:  MetalSite, PaperExchange, DuPont, eChemicals, Vertical 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CMGI:  Network Oil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623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172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Investment Strategy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Business to Business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3CE9E5-BD00-4AEB-8E78-C4827F277E5C}" type="datetime3"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27, 2025</a:t>
            </a:fld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Mission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B2B Group’s investment mission is to efficiently use capital to: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ENA’s opportunities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by establishing industrial exchanges and developing partnerships in particular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ENA business expansion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investing in companies that are complimentary to ENA’s operating strategies.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Enron with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superior rates of return (30+%)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earnings.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market “flow” information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our active role with markets and investors.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Investment Parameters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order to execute the group’s mission, the following parameters have been established: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62120" y="2133720"/>
            <a:ext cx="8610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 will parallel ENA’s core business segments.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 will typically be made concurrent with investments from top venture capitalists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and/or leading industry players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ensure that other “smart money” is investing and validate valuation.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3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 will be made in the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rounds of financing to allow for better profit potential and opportunities to help shape business models.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investments will range from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$5mm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$25mm.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 Evaluation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Targeted Returns of 3x to 10x original investment (depending on risk level).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returns may range from total loss of capital to 30x the original investment.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return for new businesses and portfolio should exceed 30% per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Opportunity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752120"/>
            <a:ext cx="83059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69920" indent="-16992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increasing frequency of strategic investments by established participants illustrates the importance of strong management and market leadership.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ChemConnect: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 Chemical, Eastman Chemical, Rohm &amp; Haas, Celanese, Mitsubishi, Morgan Stanley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MetalSite:  Weirton Steel, Steel Dynamics, LTV Steel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AutoXChange:  Ford, GM, Daimler Chrysler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CMGI and Internet Capital Group have created substantial value from developing industry networks (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kereitsu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and providing core services to industrial verticals.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2120" y="4419720"/>
            <a:ext cx="2971800" cy="19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CMGI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(a/o 3/6/00)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Cap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$ 36.2B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Price/Book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10.1 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Price/Sales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119.8 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Price/Net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112.5 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31720" y="4419720"/>
            <a:ext cx="2769480" cy="19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ICG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(a/o 3/6/00)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Cap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$ 37.2B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Price/Book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86.0 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Price/Sales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Price/Net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1,757.0 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Targeted Sectors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Business to Business is focused on sectors that are critical to ENA’s operational success: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686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must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expand revenue opportunities and develop businesses in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and related markets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 Therefore, the group is targeting opportunities in: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Industrial sectors, including metals, paper and chemicals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Energy sector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Weather sector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must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and/or support the transaction mediums within these marketplaces. Therefore, the group is targeting investments in: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Strategic joint venture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Strategic investments in established marketplaces and exchanges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Merchant investments in targeted sectors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Organic development of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Sample Investments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228240" y="1294920"/>
            <a:ext cx="8915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Strategic Partnerships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Metals Vertical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Potential JV with industry leaders to provide liquidity, services and expertise to develop leading non-steel metals vertical.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revenue opportunities for ENE and equity value for JV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Strategic Investments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eSteel.com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Potential significant investment in one of the leading B2B exchanges expands our revenue opportunities and provides rapid entry into market.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reach for core services and primary distribution channel for new financial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 faith investment in exchange may yield additional equity value creation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Investments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ChemConnect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Limited strategic value, yet allows Industrial Chemicals Group access to market.  Overall value proposition may promise capital gains.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analyze adoption rates and continued market developments may help to identify merchant investment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286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Take Aways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28600" y="160020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opportunities and opportunity costs exist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Owning the market medium creates greater equity value and liquidity value than mere participation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0">
              <a:lnSpc>
                <a:spcPct val="3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interests aligned with the business unit’s interests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0">
              <a:lnSpc>
                <a:spcPct val="1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group and BU skills, experience and relationships exist that can be levered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 can be mitigated and high probabilities of success can be created by leveraging collaborative knowledge and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0">
              <a:lnSpc>
                <a:spcPct val="6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Minimal organizational conflict with Enron Broadband Services and Global Technology Investment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0">
              <a:lnSpc>
                <a:spcPct val="5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2000-03-07T14:18:40Z</dcterms:created>
  <dc:creator>Darren Maloney</dc:creator>
  <dc:description/>
  <dc:language>en-US</dc:language>
  <cp:lastModifiedBy>Darren Maloney</cp:lastModifiedBy>
  <cp:lastPrinted>2000-03-07T21:07:23Z</cp:lastPrinted>
  <dcterms:modified xsi:type="dcterms:W3CDTF">2000-03-08T12:32:44Z</dcterms:modified>
  <cp:revision>41</cp:revision>
  <dc:subject/>
  <dc:title>ENA Investment Strategy</dc:title>
</cp:coreProperties>
</file>