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58400" cy="77724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754200" y="1348920"/>
            <a:ext cx="8550000" cy="55594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73320" indent="-254160">
              <a:spcBef>
                <a:spcPts val="451"/>
              </a:spcBef>
              <a:buClr>
                <a:srgbClr val="000000"/>
              </a:buClr>
              <a:buFont typeface="Wingdings" charset="2"/>
              <a:buChar char="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782720" indent="-253800">
              <a:spcBef>
                <a:spcPts val="451"/>
              </a:spcBef>
              <a:buClr>
                <a:srgbClr val="000000"/>
              </a:buClr>
              <a:buFont typeface="Wingdings" charset="2"/>
              <a:buChar char="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876880" y="7311600"/>
            <a:ext cx="924120" cy="2588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300" strike="noStrike" u="none">
                <a:solidFill>
                  <a:srgbClr val="80808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3A5A788B-1464-4295-A72C-F3772F6159F6}" type="slidenum"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03280" y="974880"/>
            <a:ext cx="8771040" cy="0"/>
          </a:xfrm>
          <a:prstGeom prst="line">
            <a:avLst/>
          </a:prstGeom>
          <a:ln w="7632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55560" y="7284960"/>
            <a:ext cx="9402840" cy="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112160" y="7292880"/>
            <a:ext cx="218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A Shell-Bechtel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NALogo" descr=""/>
          <p:cNvPicPr/>
          <p:nvPr/>
        </p:nvPicPr>
        <p:blipFill>
          <a:blip r:embed="rId2"/>
          <a:stretch/>
        </p:blipFill>
        <p:spPr>
          <a:xfrm>
            <a:off x="228600" y="6848640"/>
            <a:ext cx="4748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8153280" y="73087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808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body"/>
          </p:nvPr>
        </p:nvSpPr>
        <p:spPr>
          <a:xfrm>
            <a:off x="754200" y="1348920"/>
            <a:ext cx="8550000" cy="55594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73320" indent="-254160">
              <a:spcBef>
                <a:spcPts val="451"/>
              </a:spcBef>
              <a:buClr>
                <a:srgbClr val="000000"/>
              </a:buClr>
              <a:buFont typeface="Wingdings" charset="2"/>
              <a:buChar char="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782720" indent="-253800">
              <a:spcBef>
                <a:spcPts val="451"/>
              </a:spcBef>
              <a:buClr>
                <a:srgbClr val="000000"/>
              </a:buClr>
              <a:buFont typeface="Wingdings" charset="2"/>
              <a:buChar char="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292480" indent="-25416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Num" idx="3"/>
          </p:nvPr>
        </p:nvSpPr>
        <p:spPr>
          <a:xfrm>
            <a:off x="8876880" y="7311600"/>
            <a:ext cx="924120" cy="2588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300" strike="noStrike" u="none">
                <a:solidFill>
                  <a:srgbClr val="80808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903417EC-8F58-4A4A-9BB2-D1379794FA03}" type="slidenum">
              <a:rPr b="0" lang="en-US" sz="13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03280" y="974880"/>
            <a:ext cx="8771040" cy="0"/>
          </a:xfrm>
          <a:prstGeom prst="line">
            <a:avLst/>
          </a:prstGeom>
          <a:ln w="7632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55560" y="7284960"/>
            <a:ext cx="9402840" cy="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112160" y="7292880"/>
            <a:ext cx="218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A Shell-Bechtel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NALogo" descr=""/>
          <p:cNvPicPr/>
          <p:nvPr/>
        </p:nvPicPr>
        <p:blipFill>
          <a:blip r:embed="rId2"/>
          <a:stretch/>
        </p:blipFill>
        <p:spPr>
          <a:xfrm>
            <a:off x="228600" y="6848640"/>
            <a:ext cx="4748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8153280" y="73087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808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8080"/>
                </a:solidFill>
                <a:effectLst/>
                <a:uFillTx/>
                <a:latin typeface="Garamon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76280" y="396360"/>
            <a:ext cx="830088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Management Criteria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476280" y="2492280"/>
            <a:ext cx="8300880" cy="60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880" rIns="101880" tIns="51120" bIns="51120" anchor="ctr">
            <a:noAutofit/>
          </a:bodyPr>
          <a:p>
            <a:pPr lvl="1"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Risk Management Framework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INA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38430B-90C3-4F4E-BBB6-1B3674C3F19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76280" y="396360"/>
            <a:ext cx="830088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Fuel/Power within 45 Days of Production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685800" y="1143000"/>
            <a:ext cx="8667720" cy="57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Obligated to have sufficient gas contracted over next 45 days in aggregate to cover all firm power deliveries over the same period in aggregate on rolling 45 day basis.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25640" indent="-45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be on firm or index price.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25640" indent="-457200">
              <a:lnSpc>
                <a:spcPct val="10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Any failure to have sufficient gas for next 45 days must be cured within one Business Day.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Absolute limit on physical/fixed price imbalance between Gas Purchases and Firm Power: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25640" indent="-457200">
              <a:lnSpc>
                <a:spcPct val="100000"/>
              </a:lnSpc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addition to “1 Train Limit”, Borrower has ability to have additional 1 Train imbalance for maximum of two days in order to convert financial contracts into physical deliveries.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25640" indent="-457200">
              <a:lnSpc>
                <a:spcPct val="100000"/>
              </a:lnSpc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the extent that gas is purchased at a floating index price, it is not treated as an Imbalance.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D43FDFB-E6FE-4A9B-91D0-E0DDEE960A6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76280" y="396360"/>
            <a:ext cx="830088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Credit Guidelines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33520" y="1143000"/>
            <a:ext cx="9086760" cy="52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Limitations on transactions (measured as % of plant capacity) with investment grade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100000"/>
              </a:lnSpc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Limitations on transactions with below investment grade counterparties: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01600" indent="-5331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If no security posted, counterparty subject to Technical Committee Approval for limits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25600" indent="-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80000"/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any event, limit for any individual counterparty limited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52480" indent="-3808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80000"/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34% of plant capacity for day ahead and intraday sales/purchases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52480" indent="-380880">
              <a:lnSpc>
                <a:spcPct val="100000"/>
              </a:lnSpc>
              <a:spcBef>
                <a:spcPts val="451"/>
              </a:spcBef>
              <a:spcAft>
                <a:spcPts val="675"/>
              </a:spcAft>
              <a:buClr>
                <a:srgbClr val="000000"/>
              </a:buClr>
              <a:buSzPct val="80000"/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5% for 45 consecutive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01600" indent="-5331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If security posted, can exceed 45 day limit with counterparty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25600" indent="-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80000"/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Security arrangements subject to Technical Committee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1219320" y="1917720"/>
          <a:ext cx="8039160" cy="2292120"/>
        </p:xfrm>
        <a:graphic>
          <a:graphicData uri="http://schemas.openxmlformats.org/drawingml/2006/table">
            <a:tbl>
              <a:tblPr/>
              <a:tblGrid>
                <a:gridCol w="2009520"/>
                <a:gridCol w="2009880"/>
                <a:gridCol w="2009880"/>
                <a:gridCol w="2009880"/>
              </a:tblGrid>
              <a:tr h="590400">
                <a:tc>
                  <a:txBody>
                    <a:bodyPr lIns="101880" rIns="101880" tIns="51120" bIns="511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Rating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45 Days to</a:t>
                      </a:r>
                      <a:br>
                        <a:rPr sz="1600"/>
                      </a:b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Delivery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45 Days to</a:t>
                      </a:r>
                      <a:br>
                        <a:rPr sz="1600"/>
                      </a:b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18 Months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18 Months to</a:t>
                      </a:r>
                      <a:br>
                        <a:rPr sz="1600"/>
                      </a:b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15 Years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520">
                <a:tc>
                  <a:txBody>
                    <a:bodyPr lIns="101880" rIns="101880" tIns="51120" bIns="511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  <a:ea typeface="Times New Roman"/>
                        </a:rPr>
                        <a:t>A- and above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520">
                <a:tc>
                  <a:txBody>
                    <a:bodyPr lIns="101880" rIns="101880" tIns="51120" bIns="511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  <a:ea typeface="Times New Roman"/>
                        </a:rPr>
                        <a:t>BBB+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50%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160">
                <a:tc>
                  <a:txBody>
                    <a:bodyPr lIns="101880" rIns="101880" tIns="51120" bIns="511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  <a:ea typeface="Times New Roman"/>
                        </a:rPr>
                        <a:t>BBB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100%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67%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34%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520">
                <a:tc>
                  <a:txBody>
                    <a:bodyPr lIns="101880" rIns="101880" tIns="51120" bIns="511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  <a:ea typeface="Times New Roman"/>
                        </a:rPr>
                        <a:t>BBB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-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75%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34%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101880" rIns="101880" tIns="51120" bIns="511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25%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101880" marR="10188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5D309D-D9F2-4E64-BE15-1F503973DFE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Conceptual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54200" y="1101240"/>
            <a:ext cx="8912160" cy="5807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99"/>
              </a:spcBef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Energy Management Criteria (“EMC”)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Incorporated in the Lender’s Credit Agreement.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Designed to maximize cash flows while minimizing risk to Project.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Allows for active asset management, but only in compliance with strict credit controls.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1DA99F-2038-4550-AE3F-2E1FA37B608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Conceptual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54200" y="1101240"/>
            <a:ext cx="8912160" cy="5807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Aft>
                <a:spcPts val="751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 Features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 credit criteria for all counterparties.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Limits ability of Project to commit 100% of capacity (“N-1”), thereby mitigating risk of unplanned outages.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Limits “Imbalances” (i.e. sales of power without a matching purchase of gas) to equivalent of 1 train (300 MW).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Limits mark to market losses on aggregate Imbalances.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Limits “value at risk” on aggregate Imbalances.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Imbalance exposures collateralized by Merchant Liquidity Reserve.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5BCC8E-F986-4DEE-AA61-4B8CAB033CC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Benefits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54200" y="1101240"/>
            <a:ext cx="8835840" cy="5807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99"/>
              </a:spcBef>
              <a:spcAft>
                <a:spcPts val="751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 Trains - 1 x 1 x 1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Design modified for maximum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Few Shared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Ability to Dispatch on Unit by Unit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Helps mitigate risk of construction delays (each train turned over one at a time)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Helps mitigate spare parts risk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B0E25B-578B-44CC-AE81-C23AF6998D3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Scheduling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54200" y="1101240"/>
            <a:ext cx="8835840" cy="5807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 lnSpcReduction="9999"/>
          </a:bodyPr>
          <a:p>
            <a:pPr marL="382680" indent="-382680">
              <a:spcBef>
                <a:spcPts val="499"/>
              </a:spcBef>
              <a:spcAft>
                <a:spcPts val="751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 Trains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Security Train (“N-1”)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 train always held to day ahead and intraday market.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Assures Project can meet obligation to deliver power in case of  extended unscheduled outage.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Matched Trains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 trains matched (includes Security Train) with respect to purchases of fuel and sales of power.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73320" indent="-254160"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"/>
              <a:tabLst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Magnolia would have 2 trains matched.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Subject to very limited exceptions to implement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Unmatched Train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Up to 1 train unmatched between gas purchases and power sales.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Subject to further risk and mark to market exposure limitations backstopped by amounts available in reserve account (“MLR”).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Unmatched period must, in all cases, be less than 18 months.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F6B3F3-579F-4D15-94E1-9C2E5E7EF37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Scheduling - Limitations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54200" y="5425920"/>
            <a:ext cx="8550000" cy="13305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51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Capacity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spcAft>
                <a:spcPts val="675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Anticipated Trains  (N – 2), but no more than actual trains in operation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Aft>
                <a:spcPts val="675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Operating Trains    (N – 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51"/>
              </a:spcBef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7" name=""/>
          <p:cNvSpPr/>
          <p:nvPr/>
        </p:nvSpPr>
        <p:spPr>
          <a:xfrm>
            <a:off x="1045440" y="1339920"/>
            <a:ext cx="7599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99520" y="1541520"/>
            <a:ext cx="4489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3400" y="2079720"/>
            <a:ext cx="106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3400" y="2814480"/>
            <a:ext cx="106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63400" y="3549600"/>
            <a:ext cx="106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3400" y="4284720"/>
            <a:ext cx="106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63400" y="5019840"/>
            <a:ext cx="106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679360" y="3533760"/>
            <a:ext cx="62532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Train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45560" y="4268880"/>
            <a:ext cx="73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Trains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643560" y="1541520"/>
            <a:ext cx="540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603600" y="1709640"/>
            <a:ext cx="534960" cy="1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675680" y="1541520"/>
            <a:ext cx="540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35360" y="1709640"/>
            <a:ext cx="536760" cy="1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08880" y="1541520"/>
            <a:ext cx="540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668920" y="1709640"/>
            <a:ext cx="534960" cy="1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41040" y="2798640"/>
            <a:ext cx="8474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months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290480" y="2063880"/>
            <a:ext cx="9532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months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487280" y="2798640"/>
            <a:ext cx="62532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Train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953840" y="3533760"/>
            <a:ext cx="73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Trains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953840" y="4268880"/>
            <a:ext cx="73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Trains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953840" y="5003640"/>
            <a:ext cx="73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Trains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448000" y="1339920"/>
            <a:ext cx="3758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12800" y="1136520"/>
            <a:ext cx="2332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Completion Dates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741000" y="1541520"/>
            <a:ext cx="540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 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700680" y="1709640"/>
            <a:ext cx="536760" cy="1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458080" y="1541520"/>
            <a:ext cx="357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35720" y="2063880"/>
            <a:ext cx="9428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Months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726760" y="2063880"/>
            <a:ext cx="73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Trains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855960" y="1738440"/>
            <a:ext cx="1800" cy="215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55960" y="1738440"/>
            <a:ext cx="15840" cy="215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889520" y="1738440"/>
            <a:ext cx="1440" cy="215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89520" y="1738440"/>
            <a:ext cx="15840" cy="215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921280" y="1738440"/>
            <a:ext cx="1800" cy="215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921280" y="1738440"/>
            <a:ext cx="15840" cy="215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21280" y="2427120"/>
            <a:ext cx="1800" cy="244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921280" y="2427120"/>
            <a:ext cx="15840" cy="24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89520" y="2427120"/>
            <a:ext cx="1440" cy="262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889520" y="2427120"/>
            <a:ext cx="15840" cy="262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913360" y="2671920"/>
            <a:ext cx="31680" cy="506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954840" y="1738440"/>
            <a:ext cx="1440" cy="9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954840" y="1738440"/>
            <a:ext cx="15840" cy="933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89520" y="3162240"/>
            <a:ext cx="1440" cy="244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889520" y="3162240"/>
            <a:ext cx="15840" cy="244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954840" y="3178080"/>
            <a:ext cx="1440" cy="228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954840" y="3178080"/>
            <a:ext cx="15840" cy="228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881600" y="3406680"/>
            <a:ext cx="31680" cy="506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921280" y="3178080"/>
            <a:ext cx="1800" cy="228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921280" y="3178080"/>
            <a:ext cx="15840" cy="228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946920" y="3438360"/>
            <a:ext cx="31680" cy="474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921280" y="3913200"/>
            <a:ext cx="1800" cy="228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921280" y="3913200"/>
            <a:ext cx="15840" cy="228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954840" y="3913200"/>
            <a:ext cx="1440" cy="228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954840" y="3913200"/>
            <a:ext cx="15840" cy="228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913360" y="4141800"/>
            <a:ext cx="31680" cy="506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946920" y="4173480"/>
            <a:ext cx="31680" cy="474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954840" y="4648320"/>
            <a:ext cx="1440" cy="228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954840" y="4648320"/>
            <a:ext cx="15840" cy="228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55960" y="2427120"/>
            <a:ext cx="1800" cy="2941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55960" y="2427120"/>
            <a:ext cx="15840" cy="2941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89520" y="3913200"/>
            <a:ext cx="1440" cy="145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889520" y="3913200"/>
            <a:ext cx="15840" cy="145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921280" y="4648320"/>
            <a:ext cx="1800" cy="720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921280" y="4648320"/>
            <a:ext cx="15840" cy="720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946920" y="4876920"/>
            <a:ext cx="31680" cy="504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77960" y="1952640"/>
            <a:ext cx="1800" cy="476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577960" y="1952640"/>
            <a:ext cx="15840" cy="476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496360" y="1936800"/>
            <a:ext cx="30240" cy="506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526600" y="1936800"/>
            <a:ext cx="101916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526600" y="2411280"/>
            <a:ext cx="1019160" cy="32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945040" y="2671920"/>
            <a:ext cx="36007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945040" y="3146400"/>
            <a:ext cx="36007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13280" y="3406680"/>
            <a:ext cx="463248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13280" y="3881520"/>
            <a:ext cx="463248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5040" y="4141800"/>
            <a:ext cx="36007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945040" y="4616280"/>
            <a:ext cx="3600720" cy="32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78600" y="4876920"/>
            <a:ext cx="256716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978600" y="5351400"/>
            <a:ext cx="2567160" cy="30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2571840" y="2171880"/>
            <a:ext cx="1619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5315040" y="2171880"/>
            <a:ext cx="16192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72480" y="2171880"/>
            <a:ext cx="247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248680" y="2171880"/>
            <a:ext cx="247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3847680" y="2914560"/>
            <a:ext cx="514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391000" y="291456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1880" rIns="101880" tIns="-50760" bIns="-50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EBBEB9-31A2-47B9-9233-41BB1D4F096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Limitations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754200" y="1139400"/>
            <a:ext cx="8835840" cy="55594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Three Limitations Utilized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Absolute Limit (Incurrence Test)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-- Limits absolute level of imbalances between gas and power; limited to 1 train equivalent (gas or electricity) within 18 months with minor exceptions.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Cash Flow Exposure Limit (Incurrence Test)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-- All “imbalances” are risk-weighted seasonally to provide further limitation on allowed imbalance; Cash Flow Exposure must be less than Cap (see next page).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MTM Limit (Maintenance Test)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-- Any imbalances, whenever they occur, must be marked to market on a daily basis and are subject to Cap.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Imbalances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Calculated on calendar month basis.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Equal to difference between power sold and gas purchased (converted to equivalent MW basis for purposes of comparison) for each month.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2F747F-711E-4959-AAB6-353D5A60A02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Limitations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54200" y="1139400"/>
            <a:ext cx="8835840" cy="55594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75"/>
              </a:spcBef>
              <a:spcAft>
                <a:spcPts val="675"/>
              </a:spcAft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 for Mark to Market and Cash Flow Exposure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75"/>
              </a:spcBef>
              <a:spcAft>
                <a:spcPts val="675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 is sized to reflect adjusted amounts available in the Merchant Liquidity Reserve, which is initially secured by equity commitments.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51"/>
              </a:spcBef>
              <a:spcAft>
                <a:spcPts val="675"/>
              </a:spcAft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 =   MLRLC + Additional deposits by Borrower - MLR Restricted Amount - “Bookouts”.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 sized to provide adequate flexibility to the asset manager, while limiting actual and potential exposure.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Merchant Liquidity Reserve L/C (“MLRLC”) and Merchant Liquidity Reserve Account will total 6 months debt service at financial closing assuming project remains 100% merchant.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MLR Restricted Amount represents the greater of (i) the debt service payment obligations for one quarter, and (ii) the amount of cash necessary to ensure a 1.30x debt service coverage ratio for the upcoming three years.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“Bookouts” represent current and future losses, if any, resulting from unhedged positions.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98F7B86-5E68-44CE-ADE9-4ACC1952BC6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2920" y="396360"/>
            <a:ext cx="8777160" cy="605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Fuel/Power:  Greater than 45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754200" y="1196640"/>
            <a:ext cx="8835840" cy="55594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Between 45 days and 18 months: all general limitations apply: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Absolute Limit--Maximum of 1 train imbalance for any month.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MTM Limit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Cash Flow Exposure Limit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Any day limits exceeded, borrower must take action to bring into compliance within 2 Business Days.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499"/>
              </a:spcBef>
              <a:buClr>
                <a:srgbClr val="0066cc"/>
              </a:buClr>
              <a:buSzPct val="80000"/>
              <a:buFont typeface="Monotype Sorts" charset="2"/>
              <a:buChar char="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Greater than 18 months: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imbalances permitted.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-317160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Any day limits exceeded, borrower must take action to bring into compliance to extent possible within one Business Day.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26920" indent="0">
              <a:spcBef>
                <a:spcPts val="499"/>
              </a:spcBef>
              <a:buNone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7FF3487-BE04-47F9-8C53-3EF2FCF78B9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1995-05-28T13:32:17Z</dcterms:created>
  <dc:creator>Stephan Sack</dc:creator>
  <dc:description/>
  <dc:language>en-US</dc:language>
  <cp:lastModifiedBy>arovito</cp:lastModifiedBy>
  <cp:lastPrinted>2000-11-15T22:28:56Z</cp:lastPrinted>
  <dcterms:modified xsi:type="dcterms:W3CDTF">2001-02-28T19:59:58Z</dcterms:modified>
  <cp:revision>573</cp:revision>
  <dc:subject/>
  <dc:title>Lower Annotation Presentation Design</dc:title>
</cp:coreProperties>
</file>