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slides/slide1.xml" ContentType="application/vnd.openxmlformats-officedocument.presentationml.slide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10288588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0" name=""/>
          <p:cNvGrpSpPr/>
          <p:nvPr/>
        </p:nvGrpSpPr>
        <p:grpSpPr>
          <a:xfrm>
            <a:off x="4680" y="192240"/>
            <a:ext cx="1401840" cy="6475320"/>
            <a:chOff x="4680" y="192240"/>
            <a:chExt cx="1401840" cy="6475320"/>
          </a:xfrm>
        </p:grpSpPr>
        <p:sp>
          <p:nvSpPr>
            <p:cNvPr id="1" name=""/>
            <p:cNvSpPr/>
            <p:nvPr/>
          </p:nvSpPr>
          <p:spPr>
            <a:xfrm>
              <a:off x="192240" y="192240"/>
              <a:ext cx="1214280" cy="6475320"/>
            </a:xfrm>
            <a:custGeom>
              <a:avLst/>
              <a:gdLst>
                <a:gd name="textAreaLeft" fmla="*/ 59040 w 1214280"/>
                <a:gd name="textAreaRight" fmla="*/ 1155240 w 1214280"/>
                <a:gd name="textAreaTop" fmla="*/ 59040 h 6475320"/>
                <a:gd name="textAreaBottom" fmla="*/ 6416280 h 6475320"/>
              </a:gdLst>
              <a:ahLst/>
              <a:cxnLst/>
              <a:rect l="textAreaLeft" t="textAreaTop" r="textAreaRight" b="textAreaBottom"/>
              <a:pathLst>
                <a:path w="21600" h="115157">
                  <a:moveTo>
                    <a:pt x="3600" y="0"/>
                  </a:moveTo>
                  <a:arcTo wR="3600" hR="3600" stAng="16200000" swAng="-5400000"/>
                  <a:lnTo>
                    <a:pt x="0" y="111557"/>
                  </a:lnTo>
                  <a:arcTo wR="3600" hR="3600" stAng="10800000" swAng="-5400000"/>
                  <a:lnTo>
                    <a:pt x="18000" y="115157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" name=""/>
            <p:cNvSpPr/>
            <p:nvPr/>
          </p:nvSpPr>
          <p:spPr>
            <a:xfrm>
              <a:off x="316080" y="5592600"/>
              <a:ext cx="969840" cy="9446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" name=""/>
            <p:cNvSpPr/>
            <p:nvPr/>
          </p:nvSpPr>
          <p:spPr>
            <a:xfrm>
              <a:off x="520560" y="4176720"/>
              <a:ext cx="574920" cy="558720"/>
            </a:xfrm>
            <a:prstGeom prst="roundRect">
              <a:avLst>
                <a:gd name="adj" fmla="val 16667"/>
              </a:avLst>
            </a:prstGeom>
            <a:noFill/>
            <a:ln w="284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" name=""/>
            <p:cNvSpPr/>
            <p:nvPr/>
          </p:nvSpPr>
          <p:spPr>
            <a:xfrm>
              <a:off x="108000" y="4373640"/>
              <a:ext cx="704880" cy="1359000"/>
            </a:xfrm>
            <a:custGeom>
              <a:avLst/>
              <a:gdLst>
                <a:gd name="textAreaLeft" fmla="*/ 34200 w 704880"/>
                <a:gd name="textAreaRight" fmla="*/ 670680 w 704880"/>
                <a:gd name="textAreaTop" fmla="*/ 34200 h 1359000"/>
                <a:gd name="textAreaBottom" fmla="*/ 1324800 h 1359000"/>
              </a:gdLst>
              <a:ahLst/>
              <a:cxnLst/>
              <a:rect l="textAreaLeft" t="textAreaTop" r="textAreaRight" b="textAreaBottom"/>
              <a:pathLst>
                <a:path w="21600" h="41634">
                  <a:moveTo>
                    <a:pt x="3600" y="0"/>
                  </a:moveTo>
                  <a:arcTo wR="3600" hR="3600" stAng="16200000" swAng="-5400000"/>
                  <a:lnTo>
                    <a:pt x="0" y="38034"/>
                  </a:lnTo>
                  <a:arcTo wR="3600" hR="3600" stAng="10800000" swAng="-5400000"/>
                  <a:lnTo>
                    <a:pt x="18000" y="41634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" name=""/>
            <p:cNvSpPr/>
            <p:nvPr/>
          </p:nvSpPr>
          <p:spPr>
            <a:xfrm>
              <a:off x="92160" y="13366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" name=""/>
            <p:cNvSpPr/>
            <p:nvPr/>
          </p:nvSpPr>
          <p:spPr>
            <a:xfrm>
              <a:off x="396720" y="13366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" name=""/>
            <p:cNvSpPr/>
            <p:nvPr/>
          </p:nvSpPr>
          <p:spPr>
            <a:xfrm>
              <a:off x="708120" y="13366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" name=""/>
            <p:cNvSpPr/>
            <p:nvPr/>
          </p:nvSpPr>
          <p:spPr>
            <a:xfrm>
              <a:off x="92160" y="165096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" name=""/>
            <p:cNvSpPr/>
            <p:nvPr/>
          </p:nvSpPr>
          <p:spPr>
            <a:xfrm>
              <a:off x="708120" y="165096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" name=""/>
            <p:cNvSpPr/>
            <p:nvPr/>
          </p:nvSpPr>
          <p:spPr>
            <a:xfrm>
              <a:off x="92160" y="195264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" name=""/>
            <p:cNvSpPr/>
            <p:nvPr/>
          </p:nvSpPr>
          <p:spPr>
            <a:xfrm>
              <a:off x="708120" y="195264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2" name=""/>
            <p:cNvSpPr/>
            <p:nvPr/>
          </p:nvSpPr>
          <p:spPr>
            <a:xfrm>
              <a:off x="1025640" y="195264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3" name=""/>
            <p:cNvSpPr/>
            <p:nvPr/>
          </p:nvSpPr>
          <p:spPr>
            <a:xfrm>
              <a:off x="708120" y="225432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708120" y="25588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" name=""/>
            <p:cNvSpPr/>
            <p:nvPr/>
          </p:nvSpPr>
          <p:spPr>
            <a:xfrm>
              <a:off x="92160" y="256212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" name=""/>
            <p:cNvSpPr/>
            <p:nvPr/>
          </p:nvSpPr>
          <p:spPr>
            <a:xfrm>
              <a:off x="396720" y="25588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" name=""/>
            <p:cNvSpPr/>
            <p:nvPr/>
          </p:nvSpPr>
          <p:spPr>
            <a:xfrm>
              <a:off x="396720" y="28702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" name=""/>
            <p:cNvSpPr/>
            <p:nvPr/>
          </p:nvSpPr>
          <p:spPr>
            <a:xfrm>
              <a:off x="396720" y="31780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" name=""/>
            <p:cNvSpPr/>
            <p:nvPr/>
          </p:nvSpPr>
          <p:spPr>
            <a:xfrm>
              <a:off x="92160" y="318132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" name=""/>
            <p:cNvSpPr/>
            <p:nvPr/>
          </p:nvSpPr>
          <p:spPr>
            <a:xfrm>
              <a:off x="396720" y="349560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1" name=""/>
            <p:cNvSpPr/>
            <p:nvPr/>
          </p:nvSpPr>
          <p:spPr>
            <a:xfrm>
              <a:off x="92160" y="349884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2" name=""/>
            <p:cNvSpPr/>
            <p:nvPr/>
          </p:nvSpPr>
          <p:spPr>
            <a:xfrm>
              <a:off x="396720" y="380376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3" name=""/>
            <p:cNvSpPr/>
            <p:nvPr/>
          </p:nvSpPr>
          <p:spPr>
            <a:xfrm>
              <a:off x="92160" y="3807000"/>
              <a:ext cx="263520" cy="26640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400"/>
                <a:gd name="textAreaBottom" fmla="*/ 253800 h 266400"/>
              </a:gdLst>
              <a:ahLst/>
              <a:cxnLst/>
              <a:rect l="textAreaLeft" t="textAreaTop" r="textAreaRight" b="textAreaBottom"/>
              <a:pathLst>
                <a:path w="21600" h="21836">
                  <a:moveTo>
                    <a:pt x="3600" y="0"/>
                  </a:moveTo>
                  <a:arcTo wR="3600" hR="3600" stAng="16200000" swAng="-5400000"/>
                  <a:lnTo>
                    <a:pt x="0" y="18236"/>
                  </a:lnTo>
                  <a:arcTo wR="3600" hR="3600" stAng="10800000" swAng="-5400000"/>
                  <a:lnTo>
                    <a:pt x="18000" y="21836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4" name=""/>
            <p:cNvSpPr/>
            <p:nvPr/>
          </p:nvSpPr>
          <p:spPr>
            <a:xfrm>
              <a:off x="92160" y="411804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5" name=""/>
            <p:cNvSpPr/>
            <p:nvPr/>
          </p:nvSpPr>
          <p:spPr>
            <a:xfrm>
              <a:off x="92160" y="44290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6" name=""/>
            <p:cNvSpPr/>
            <p:nvPr/>
          </p:nvSpPr>
          <p:spPr>
            <a:xfrm>
              <a:off x="92160" y="474012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7" name=""/>
            <p:cNvSpPr/>
            <p:nvPr/>
          </p:nvSpPr>
          <p:spPr>
            <a:xfrm>
              <a:off x="399960" y="195264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09aff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8" name=""/>
            <p:cNvSpPr/>
            <p:nvPr/>
          </p:nvSpPr>
          <p:spPr>
            <a:xfrm>
              <a:off x="92160" y="225432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09aff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9" name=""/>
            <p:cNvSpPr/>
            <p:nvPr/>
          </p:nvSpPr>
          <p:spPr>
            <a:xfrm>
              <a:off x="399960" y="225432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09aff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0" name=""/>
            <p:cNvSpPr/>
            <p:nvPr/>
          </p:nvSpPr>
          <p:spPr>
            <a:xfrm>
              <a:off x="711360" y="31780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09aff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1" name=""/>
            <p:cNvSpPr/>
            <p:nvPr/>
          </p:nvSpPr>
          <p:spPr>
            <a:xfrm>
              <a:off x="4680" y="1206360"/>
              <a:ext cx="184320" cy="474372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pic>
          <p:nvPicPr>
            <p:cNvPr id="32" name="EnronLogo" descr=""/>
            <p:cNvPicPr/>
            <p:nvPr/>
          </p:nvPicPr>
          <p:blipFill>
            <a:blip r:embed="rId2"/>
            <a:stretch/>
          </p:blipFill>
          <p:spPr>
            <a:xfrm>
              <a:off x="487440" y="5757840"/>
              <a:ext cx="637920" cy="63828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33" name=""/>
          <p:cNvSpPr/>
          <p:nvPr/>
        </p:nvSpPr>
        <p:spPr>
          <a:xfrm>
            <a:off x="1701720" y="1098720"/>
            <a:ext cx="8318520" cy="74520"/>
          </a:xfrm>
          <a:prstGeom prst="roundRect">
            <a:avLst>
              <a:gd name="adj" fmla="val 16667"/>
            </a:avLst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0520" bIns="20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14440" y="273600"/>
            <a:ext cx="925956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14440" y="1604520"/>
            <a:ext cx="925956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"/>
          <p:cNvGrpSpPr/>
          <p:nvPr/>
        </p:nvGrpSpPr>
        <p:grpSpPr>
          <a:xfrm>
            <a:off x="4680" y="192240"/>
            <a:ext cx="1401840" cy="6475320"/>
            <a:chOff x="4680" y="192240"/>
            <a:chExt cx="1401840" cy="6475320"/>
          </a:xfrm>
        </p:grpSpPr>
        <p:sp>
          <p:nvSpPr>
            <p:cNvPr id="1" name=""/>
            <p:cNvSpPr/>
            <p:nvPr/>
          </p:nvSpPr>
          <p:spPr>
            <a:xfrm>
              <a:off x="192240" y="192240"/>
              <a:ext cx="1214280" cy="6475320"/>
            </a:xfrm>
            <a:custGeom>
              <a:avLst/>
              <a:gdLst>
                <a:gd name="textAreaLeft" fmla="*/ 59040 w 1214280"/>
                <a:gd name="textAreaRight" fmla="*/ 1155240 w 1214280"/>
                <a:gd name="textAreaTop" fmla="*/ 59040 h 6475320"/>
                <a:gd name="textAreaBottom" fmla="*/ 6416280 h 6475320"/>
              </a:gdLst>
              <a:ahLst/>
              <a:cxnLst/>
              <a:rect l="textAreaLeft" t="textAreaTop" r="textAreaRight" b="textAreaBottom"/>
              <a:pathLst>
                <a:path w="21600" h="115157">
                  <a:moveTo>
                    <a:pt x="3600" y="0"/>
                  </a:moveTo>
                  <a:arcTo wR="3600" hR="3600" stAng="16200000" swAng="-5400000"/>
                  <a:lnTo>
                    <a:pt x="0" y="111557"/>
                  </a:lnTo>
                  <a:arcTo wR="3600" hR="3600" stAng="10800000" swAng="-5400000"/>
                  <a:lnTo>
                    <a:pt x="18000" y="115157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" name=""/>
            <p:cNvSpPr/>
            <p:nvPr/>
          </p:nvSpPr>
          <p:spPr>
            <a:xfrm>
              <a:off x="316080" y="5592600"/>
              <a:ext cx="969840" cy="9446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" name=""/>
            <p:cNvSpPr/>
            <p:nvPr/>
          </p:nvSpPr>
          <p:spPr>
            <a:xfrm>
              <a:off x="520560" y="4176720"/>
              <a:ext cx="574920" cy="558720"/>
            </a:xfrm>
            <a:prstGeom prst="roundRect">
              <a:avLst>
                <a:gd name="adj" fmla="val 16667"/>
              </a:avLst>
            </a:prstGeom>
            <a:noFill/>
            <a:ln w="284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" name=""/>
            <p:cNvSpPr/>
            <p:nvPr/>
          </p:nvSpPr>
          <p:spPr>
            <a:xfrm>
              <a:off x="108000" y="4373640"/>
              <a:ext cx="704880" cy="1359000"/>
            </a:xfrm>
            <a:custGeom>
              <a:avLst/>
              <a:gdLst>
                <a:gd name="textAreaLeft" fmla="*/ 34200 w 704880"/>
                <a:gd name="textAreaRight" fmla="*/ 670680 w 704880"/>
                <a:gd name="textAreaTop" fmla="*/ 34200 h 1359000"/>
                <a:gd name="textAreaBottom" fmla="*/ 1324800 h 1359000"/>
              </a:gdLst>
              <a:ahLst/>
              <a:cxnLst/>
              <a:rect l="textAreaLeft" t="textAreaTop" r="textAreaRight" b="textAreaBottom"/>
              <a:pathLst>
                <a:path w="21600" h="41634">
                  <a:moveTo>
                    <a:pt x="3600" y="0"/>
                  </a:moveTo>
                  <a:arcTo wR="3600" hR="3600" stAng="16200000" swAng="-5400000"/>
                  <a:lnTo>
                    <a:pt x="0" y="38034"/>
                  </a:lnTo>
                  <a:arcTo wR="3600" hR="3600" stAng="10800000" swAng="-5400000"/>
                  <a:lnTo>
                    <a:pt x="18000" y="41634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" name=""/>
            <p:cNvSpPr/>
            <p:nvPr/>
          </p:nvSpPr>
          <p:spPr>
            <a:xfrm>
              <a:off x="92160" y="13366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" name=""/>
            <p:cNvSpPr/>
            <p:nvPr/>
          </p:nvSpPr>
          <p:spPr>
            <a:xfrm>
              <a:off x="396720" y="13366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" name=""/>
            <p:cNvSpPr/>
            <p:nvPr/>
          </p:nvSpPr>
          <p:spPr>
            <a:xfrm>
              <a:off x="708120" y="13366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" name=""/>
            <p:cNvSpPr/>
            <p:nvPr/>
          </p:nvSpPr>
          <p:spPr>
            <a:xfrm>
              <a:off x="92160" y="165096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" name=""/>
            <p:cNvSpPr/>
            <p:nvPr/>
          </p:nvSpPr>
          <p:spPr>
            <a:xfrm>
              <a:off x="708120" y="165096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" name=""/>
            <p:cNvSpPr/>
            <p:nvPr/>
          </p:nvSpPr>
          <p:spPr>
            <a:xfrm>
              <a:off x="92160" y="195264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" name=""/>
            <p:cNvSpPr/>
            <p:nvPr/>
          </p:nvSpPr>
          <p:spPr>
            <a:xfrm>
              <a:off x="708120" y="195264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2" name=""/>
            <p:cNvSpPr/>
            <p:nvPr/>
          </p:nvSpPr>
          <p:spPr>
            <a:xfrm>
              <a:off x="1025640" y="195264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3" name=""/>
            <p:cNvSpPr/>
            <p:nvPr/>
          </p:nvSpPr>
          <p:spPr>
            <a:xfrm>
              <a:off x="708120" y="225432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708120" y="25588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" name=""/>
            <p:cNvSpPr/>
            <p:nvPr/>
          </p:nvSpPr>
          <p:spPr>
            <a:xfrm>
              <a:off x="92160" y="256212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" name=""/>
            <p:cNvSpPr/>
            <p:nvPr/>
          </p:nvSpPr>
          <p:spPr>
            <a:xfrm>
              <a:off x="396720" y="25588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" name=""/>
            <p:cNvSpPr/>
            <p:nvPr/>
          </p:nvSpPr>
          <p:spPr>
            <a:xfrm>
              <a:off x="396720" y="28702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" name=""/>
            <p:cNvSpPr/>
            <p:nvPr/>
          </p:nvSpPr>
          <p:spPr>
            <a:xfrm>
              <a:off x="396720" y="31780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" name=""/>
            <p:cNvSpPr/>
            <p:nvPr/>
          </p:nvSpPr>
          <p:spPr>
            <a:xfrm>
              <a:off x="92160" y="318132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" name=""/>
            <p:cNvSpPr/>
            <p:nvPr/>
          </p:nvSpPr>
          <p:spPr>
            <a:xfrm>
              <a:off x="396720" y="349560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1" name=""/>
            <p:cNvSpPr/>
            <p:nvPr/>
          </p:nvSpPr>
          <p:spPr>
            <a:xfrm>
              <a:off x="92160" y="349884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2" name=""/>
            <p:cNvSpPr/>
            <p:nvPr/>
          </p:nvSpPr>
          <p:spPr>
            <a:xfrm>
              <a:off x="396720" y="380376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3" name=""/>
            <p:cNvSpPr/>
            <p:nvPr/>
          </p:nvSpPr>
          <p:spPr>
            <a:xfrm>
              <a:off x="92160" y="3807000"/>
              <a:ext cx="263520" cy="26640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400"/>
                <a:gd name="textAreaBottom" fmla="*/ 253800 h 266400"/>
              </a:gdLst>
              <a:ahLst/>
              <a:cxnLst/>
              <a:rect l="textAreaLeft" t="textAreaTop" r="textAreaRight" b="textAreaBottom"/>
              <a:pathLst>
                <a:path w="21600" h="21836">
                  <a:moveTo>
                    <a:pt x="3600" y="0"/>
                  </a:moveTo>
                  <a:arcTo wR="3600" hR="3600" stAng="16200000" swAng="-5400000"/>
                  <a:lnTo>
                    <a:pt x="0" y="18236"/>
                  </a:lnTo>
                  <a:arcTo wR="3600" hR="3600" stAng="10800000" swAng="-5400000"/>
                  <a:lnTo>
                    <a:pt x="18000" y="21836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4" name=""/>
            <p:cNvSpPr/>
            <p:nvPr/>
          </p:nvSpPr>
          <p:spPr>
            <a:xfrm>
              <a:off x="92160" y="411804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5" name=""/>
            <p:cNvSpPr/>
            <p:nvPr/>
          </p:nvSpPr>
          <p:spPr>
            <a:xfrm>
              <a:off x="92160" y="44290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6" name=""/>
            <p:cNvSpPr/>
            <p:nvPr/>
          </p:nvSpPr>
          <p:spPr>
            <a:xfrm>
              <a:off x="92160" y="474012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7" name=""/>
            <p:cNvSpPr/>
            <p:nvPr/>
          </p:nvSpPr>
          <p:spPr>
            <a:xfrm>
              <a:off x="399960" y="195264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09aff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8" name=""/>
            <p:cNvSpPr/>
            <p:nvPr/>
          </p:nvSpPr>
          <p:spPr>
            <a:xfrm>
              <a:off x="92160" y="225432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09aff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9" name=""/>
            <p:cNvSpPr/>
            <p:nvPr/>
          </p:nvSpPr>
          <p:spPr>
            <a:xfrm>
              <a:off x="399960" y="225432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09aff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0" name=""/>
            <p:cNvSpPr/>
            <p:nvPr/>
          </p:nvSpPr>
          <p:spPr>
            <a:xfrm>
              <a:off x="711360" y="31780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09aff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1" name=""/>
            <p:cNvSpPr/>
            <p:nvPr/>
          </p:nvSpPr>
          <p:spPr>
            <a:xfrm>
              <a:off x="4680" y="1206360"/>
              <a:ext cx="184320" cy="474372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pic>
          <p:nvPicPr>
            <p:cNvPr id="37" name="EnronLogo" descr=""/>
            <p:cNvPicPr/>
            <p:nvPr/>
          </p:nvPicPr>
          <p:blipFill>
            <a:blip r:embed="rId2"/>
            <a:stretch/>
          </p:blipFill>
          <p:spPr>
            <a:xfrm>
              <a:off x="487440" y="5757840"/>
              <a:ext cx="637920" cy="63828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33" name=""/>
          <p:cNvSpPr/>
          <p:nvPr/>
        </p:nvSpPr>
        <p:spPr>
          <a:xfrm>
            <a:off x="1701720" y="1098720"/>
            <a:ext cx="8318520" cy="74520"/>
          </a:xfrm>
          <a:prstGeom prst="roundRect">
            <a:avLst>
              <a:gd name="adj" fmla="val 16667"/>
            </a:avLst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0520" bIns="20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514440" y="273600"/>
            <a:ext cx="925956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514440" y="1604520"/>
            <a:ext cx="925956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1.png"/><Relationship Id="rId6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"/>
          <p:cNvSpPr/>
          <p:nvPr/>
        </p:nvSpPr>
        <p:spPr>
          <a:xfrm>
            <a:off x="3784680" y="139680"/>
            <a:ext cx="6238800" cy="1940040"/>
          </a:xfrm>
          <a:prstGeom prst="roundRect">
            <a:avLst>
              <a:gd name="adj" fmla="val 16667"/>
            </a:avLst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3314880" y="488880"/>
            <a:ext cx="1239480" cy="1208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2" name="" descr=""/>
          <p:cNvPicPr/>
          <p:nvPr/>
        </p:nvPicPr>
        <p:blipFill>
          <a:blip r:embed="rId2"/>
          <a:stretch/>
        </p:blipFill>
        <p:spPr>
          <a:xfrm>
            <a:off x="5006880" y="488880"/>
            <a:ext cx="1239840" cy="1208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3" name="" descr=""/>
          <p:cNvPicPr/>
          <p:nvPr/>
        </p:nvPicPr>
        <p:blipFill>
          <a:blip r:embed="rId3"/>
          <a:stretch/>
        </p:blipFill>
        <p:spPr>
          <a:xfrm>
            <a:off x="8393040" y="488880"/>
            <a:ext cx="1239840" cy="1208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4" name="" descr=""/>
          <p:cNvPicPr/>
          <p:nvPr/>
        </p:nvPicPr>
        <p:blipFill>
          <a:blip r:embed="rId4"/>
          <a:stretch/>
        </p:blipFill>
        <p:spPr>
          <a:xfrm>
            <a:off x="6700680" y="488880"/>
            <a:ext cx="1239840" cy="12081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5" name=""/>
          <p:cNvSpPr/>
          <p:nvPr/>
        </p:nvSpPr>
        <p:spPr>
          <a:xfrm>
            <a:off x="8852040" y="2157480"/>
            <a:ext cx="114120" cy="114120"/>
          </a:xfrm>
          <a:prstGeom prst="ellipse">
            <a:avLst/>
          </a:prstGeom>
          <a:solidFill>
            <a:srgbClr val="fe000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4200" bIns="34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" name=""/>
          <p:cNvSpPr/>
          <p:nvPr/>
        </p:nvSpPr>
        <p:spPr>
          <a:xfrm>
            <a:off x="8852040" y="2305080"/>
            <a:ext cx="114120" cy="11412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4200" bIns="34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" name=""/>
          <p:cNvSpPr/>
          <p:nvPr/>
        </p:nvSpPr>
        <p:spPr>
          <a:xfrm>
            <a:off x="9001080" y="2157480"/>
            <a:ext cx="114480" cy="114120"/>
          </a:xfrm>
          <a:prstGeom prst="ellipse">
            <a:avLst/>
          </a:prstGeom>
          <a:solidFill>
            <a:srgbClr val="fe000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4200" bIns="34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" name=""/>
          <p:cNvSpPr/>
          <p:nvPr/>
        </p:nvSpPr>
        <p:spPr>
          <a:xfrm>
            <a:off x="9169560" y="2157480"/>
            <a:ext cx="114120" cy="114120"/>
          </a:xfrm>
          <a:prstGeom prst="ellipse">
            <a:avLst/>
          </a:prstGeom>
          <a:solidFill>
            <a:srgbClr val="fe000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4200" bIns="34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" name=""/>
          <p:cNvSpPr/>
          <p:nvPr/>
        </p:nvSpPr>
        <p:spPr>
          <a:xfrm>
            <a:off x="9336240" y="2157480"/>
            <a:ext cx="114120" cy="114120"/>
          </a:xfrm>
          <a:prstGeom prst="ellipse">
            <a:avLst/>
          </a:prstGeom>
          <a:solidFill>
            <a:srgbClr val="fe000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4200" bIns="34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" name=""/>
          <p:cNvSpPr/>
          <p:nvPr/>
        </p:nvSpPr>
        <p:spPr>
          <a:xfrm>
            <a:off x="9501120" y="2157480"/>
            <a:ext cx="114480" cy="11412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4200" bIns="34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" name=""/>
          <p:cNvSpPr/>
          <p:nvPr/>
        </p:nvSpPr>
        <p:spPr>
          <a:xfrm>
            <a:off x="8686800" y="2157480"/>
            <a:ext cx="114480" cy="114120"/>
          </a:xfrm>
          <a:prstGeom prst="ellipse">
            <a:avLst/>
          </a:prstGeom>
          <a:solidFill>
            <a:srgbClr val="fe000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4200" bIns="34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" name=""/>
          <p:cNvSpPr/>
          <p:nvPr/>
        </p:nvSpPr>
        <p:spPr>
          <a:xfrm>
            <a:off x="9650520" y="2157480"/>
            <a:ext cx="114120" cy="114120"/>
          </a:xfrm>
          <a:prstGeom prst="ellipse">
            <a:avLst/>
          </a:prstGeom>
          <a:solidFill>
            <a:srgbClr val="fe000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4200" bIns="34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" name=""/>
          <p:cNvSpPr/>
          <p:nvPr/>
        </p:nvSpPr>
        <p:spPr>
          <a:xfrm>
            <a:off x="9501120" y="2298600"/>
            <a:ext cx="114480" cy="114480"/>
          </a:xfrm>
          <a:prstGeom prst="ellipse">
            <a:avLst/>
          </a:prstGeom>
          <a:solidFill>
            <a:srgbClr val="fe000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4560" bIns="34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" name=""/>
          <p:cNvSpPr/>
          <p:nvPr/>
        </p:nvSpPr>
        <p:spPr>
          <a:xfrm>
            <a:off x="9650520" y="2298600"/>
            <a:ext cx="114120" cy="114480"/>
          </a:xfrm>
          <a:prstGeom prst="ellipse">
            <a:avLst/>
          </a:prstGeom>
          <a:solidFill>
            <a:srgbClr val="fe000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4560" bIns="34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" name=""/>
          <p:cNvSpPr/>
          <p:nvPr/>
        </p:nvSpPr>
        <p:spPr>
          <a:xfrm>
            <a:off x="9817200" y="2157480"/>
            <a:ext cx="114120" cy="114120"/>
          </a:xfrm>
          <a:prstGeom prst="ellipse">
            <a:avLst/>
          </a:prstGeom>
          <a:solidFill>
            <a:srgbClr val="fe000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4200" bIns="34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56" name=""/>
          <p:cNvGrpSpPr/>
          <p:nvPr/>
        </p:nvGrpSpPr>
        <p:grpSpPr>
          <a:xfrm>
            <a:off x="4680" y="192240"/>
            <a:ext cx="1401840" cy="6475320"/>
            <a:chOff x="4680" y="192240"/>
            <a:chExt cx="1401840" cy="6475320"/>
          </a:xfrm>
        </p:grpSpPr>
        <p:sp>
          <p:nvSpPr>
            <p:cNvPr id="57" name=""/>
            <p:cNvSpPr/>
            <p:nvPr/>
          </p:nvSpPr>
          <p:spPr>
            <a:xfrm>
              <a:off x="192240" y="192240"/>
              <a:ext cx="1214280" cy="6475320"/>
            </a:xfrm>
            <a:custGeom>
              <a:avLst/>
              <a:gdLst>
                <a:gd name="textAreaLeft" fmla="*/ 59040 w 1214280"/>
                <a:gd name="textAreaRight" fmla="*/ 1155240 w 1214280"/>
                <a:gd name="textAreaTop" fmla="*/ 59040 h 6475320"/>
                <a:gd name="textAreaBottom" fmla="*/ 6416280 h 6475320"/>
              </a:gdLst>
              <a:ahLst/>
              <a:cxnLst/>
              <a:rect l="textAreaLeft" t="textAreaTop" r="textAreaRight" b="textAreaBottom"/>
              <a:pathLst>
                <a:path w="21600" h="115157">
                  <a:moveTo>
                    <a:pt x="3600" y="0"/>
                  </a:moveTo>
                  <a:arcTo wR="3600" hR="3600" stAng="16200000" swAng="-5400000"/>
                  <a:lnTo>
                    <a:pt x="0" y="111557"/>
                  </a:lnTo>
                  <a:arcTo wR="3600" hR="3600" stAng="10800000" swAng="-5400000"/>
                  <a:lnTo>
                    <a:pt x="18000" y="115157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8" name=""/>
            <p:cNvSpPr/>
            <p:nvPr/>
          </p:nvSpPr>
          <p:spPr>
            <a:xfrm>
              <a:off x="316080" y="5592600"/>
              <a:ext cx="969840" cy="9446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9" name=""/>
            <p:cNvSpPr/>
            <p:nvPr/>
          </p:nvSpPr>
          <p:spPr>
            <a:xfrm>
              <a:off x="520560" y="4176720"/>
              <a:ext cx="574920" cy="558720"/>
            </a:xfrm>
            <a:prstGeom prst="roundRect">
              <a:avLst>
                <a:gd name="adj" fmla="val 16667"/>
              </a:avLst>
            </a:prstGeom>
            <a:noFill/>
            <a:ln w="284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0" name=""/>
            <p:cNvSpPr/>
            <p:nvPr/>
          </p:nvSpPr>
          <p:spPr>
            <a:xfrm>
              <a:off x="108000" y="4373640"/>
              <a:ext cx="704880" cy="1359000"/>
            </a:xfrm>
            <a:custGeom>
              <a:avLst/>
              <a:gdLst>
                <a:gd name="textAreaLeft" fmla="*/ 34200 w 704880"/>
                <a:gd name="textAreaRight" fmla="*/ 670680 w 704880"/>
                <a:gd name="textAreaTop" fmla="*/ 34200 h 1359000"/>
                <a:gd name="textAreaBottom" fmla="*/ 1324800 h 1359000"/>
              </a:gdLst>
              <a:ahLst/>
              <a:cxnLst/>
              <a:rect l="textAreaLeft" t="textAreaTop" r="textAreaRight" b="textAreaBottom"/>
              <a:pathLst>
                <a:path w="21600" h="41634">
                  <a:moveTo>
                    <a:pt x="3600" y="0"/>
                  </a:moveTo>
                  <a:arcTo wR="3600" hR="3600" stAng="16200000" swAng="-5400000"/>
                  <a:lnTo>
                    <a:pt x="0" y="38034"/>
                  </a:lnTo>
                  <a:arcTo wR="3600" hR="3600" stAng="10800000" swAng="-5400000"/>
                  <a:lnTo>
                    <a:pt x="18000" y="41634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1" name=""/>
            <p:cNvSpPr/>
            <p:nvPr/>
          </p:nvSpPr>
          <p:spPr>
            <a:xfrm>
              <a:off x="92160" y="13366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2" name=""/>
            <p:cNvSpPr/>
            <p:nvPr/>
          </p:nvSpPr>
          <p:spPr>
            <a:xfrm>
              <a:off x="396720" y="13366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3" name=""/>
            <p:cNvSpPr/>
            <p:nvPr/>
          </p:nvSpPr>
          <p:spPr>
            <a:xfrm>
              <a:off x="708120" y="13366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4" name=""/>
            <p:cNvSpPr/>
            <p:nvPr/>
          </p:nvSpPr>
          <p:spPr>
            <a:xfrm>
              <a:off x="92160" y="165096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5" name=""/>
            <p:cNvSpPr/>
            <p:nvPr/>
          </p:nvSpPr>
          <p:spPr>
            <a:xfrm>
              <a:off x="708120" y="165096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6" name=""/>
            <p:cNvSpPr/>
            <p:nvPr/>
          </p:nvSpPr>
          <p:spPr>
            <a:xfrm>
              <a:off x="92160" y="195264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7" name=""/>
            <p:cNvSpPr/>
            <p:nvPr/>
          </p:nvSpPr>
          <p:spPr>
            <a:xfrm>
              <a:off x="708120" y="195264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8" name=""/>
            <p:cNvSpPr/>
            <p:nvPr/>
          </p:nvSpPr>
          <p:spPr>
            <a:xfrm>
              <a:off x="1025640" y="195264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9" name=""/>
            <p:cNvSpPr/>
            <p:nvPr/>
          </p:nvSpPr>
          <p:spPr>
            <a:xfrm>
              <a:off x="708120" y="225432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0" name=""/>
            <p:cNvSpPr/>
            <p:nvPr/>
          </p:nvSpPr>
          <p:spPr>
            <a:xfrm>
              <a:off x="708120" y="25588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1" name=""/>
            <p:cNvSpPr/>
            <p:nvPr/>
          </p:nvSpPr>
          <p:spPr>
            <a:xfrm>
              <a:off x="92160" y="256212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2" name=""/>
            <p:cNvSpPr/>
            <p:nvPr/>
          </p:nvSpPr>
          <p:spPr>
            <a:xfrm>
              <a:off x="396720" y="25588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3" name=""/>
            <p:cNvSpPr/>
            <p:nvPr/>
          </p:nvSpPr>
          <p:spPr>
            <a:xfrm>
              <a:off x="396720" y="28702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4" name=""/>
            <p:cNvSpPr/>
            <p:nvPr/>
          </p:nvSpPr>
          <p:spPr>
            <a:xfrm>
              <a:off x="396720" y="31780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5" name=""/>
            <p:cNvSpPr/>
            <p:nvPr/>
          </p:nvSpPr>
          <p:spPr>
            <a:xfrm>
              <a:off x="92160" y="318132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6" name=""/>
            <p:cNvSpPr/>
            <p:nvPr/>
          </p:nvSpPr>
          <p:spPr>
            <a:xfrm>
              <a:off x="396720" y="349560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7" name=""/>
            <p:cNvSpPr/>
            <p:nvPr/>
          </p:nvSpPr>
          <p:spPr>
            <a:xfrm>
              <a:off x="92160" y="349884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8" name=""/>
            <p:cNvSpPr/>
            <p:nvPr/>
          </p:nvSpPr>
          <p:spPr>
            <a:xfrm>
              <a:off x="396720" y="380376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9" name=""/>
            <p:cNvSpPr/>
            <p:nvPr/>
          </p:nvSpPr>
          <p:spPr>
            <a:xfrm>
              <a:off x="92160" y="3807000"/>
              <a:ext cx="263520" cy="26640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400"/>
                <a:gd name="textAreaBottom" fmla="*/ 253800 h 266400"/>
              </a:gdLst>
              <a:ahLst/>
              <a:cxnLst/>
              <a:rect l="textAreaLeft" t="textAreaTop" r="textAreaRight" b="textAreaBottom"/>
              <a:pathLst>
                <a:path w="21600" h="21836">
                  <a:moveTo>
                    <a:pt x="3600" y="0"/>
                  </a:moveTo>
                  <a:arcTo wR="3600" hR="3600" stAng="16200000" swAng="-5400000"/>
                  <a:lnTo>
                    <a:pt x="0" y="18236"/>
                  </a:lnTo>
                  <a:arcTo wR="3600" hR="3600" stAng="10800000" swAng="-5400000"/>
                  <a:lnTo>
                    <a:pt x="18000" y="21836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0" name=""/>
            <p:cNvSpPr/>
            <p:nvPr/>
          </p:nvSpPr>
          <p:spPr>
            <a:xfrm>
              <a:off x="92160" y="411804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1" name=""/>
            <p:cNvSpPr/>
            <p:nvPr/>
          </p:nvSpPr>
          <p:spPr>
            <a:xfrm>
              <a:off x="92160" y="44290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2" name=""/>
            <p:cNvSpPr/>
            <p:nvPr/>
          </p:nvSpPr>
          <p:spPr>
            <a:xfrm>
              <a:off x="92160" y="474012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3" name=""/>
            <p:cNvSpPr/>
            <p:nvPr/>
          </p:nvSpPr>
          <p:spPr>
            <a:xfrm>
              <a:off x="399960" y="195264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09aff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4" name=""/>
            <p:cNvSpPr/>
            <p:nvPr/>
          </p:nvSpPr>
          <p:spPr>
            <a:xfrm>
              <a:off x="92160" y="225432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09aff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5" name=""/>
            <p:cNvSpPr/>
            <p:nvPr/>
          </p:nvSpPr>
          <p:spPr>
            <a:xfrm>
              <a:off x="399960" y="225432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09aff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6" name=""/>
            <p:cNvSpPr/>
            <p:nvPr/>
          </p:nvSpPr>
          <p:spPr>
            <a:xfrm>
              <a:off x="711360" y="31780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09aff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7" name=""/>
            <p:cNvSpPr/>
            <p:nvPr/>
          </p:nvSpPr>
          <p:spPr>
            <a:xfrm>
              <a:off x="4680" y="1206360"/>
              <a:ext cx="184320" cy="474372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pic>
          <p:nvPicPr>
            <p:cNvPr id="88" name="EnronLogo" descr=""/>
            <p:cNvPicPr/>
            <p:nvPr/>
          </p:nvPicPr>
          <p:blipFill>
            <a:blip r:embed="rId5"/>
            <a:stretch/>
          </p:blipFill>
          <p:spPr>
            <a:xfrm>
              <a:off x="487440" y="5757840"/>
              <a:ext cx="637920" cy="638280"/>
            </a:xfrm>
            <a:prstGeom prst="rect">
              <a:avLst/>
            </a:prstGeom>
            <a:noFill/>
            <a:ln w="0">
              <a:noFill/>
            </a:ln>
          </p:spPr>
        </p:pic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"/>
          <p:cNvSpPr/>
          <p:nvPr/>
        </p:nvSpPr>
        <p:spPr>
          <a:xfrm>
            <a:off x="1620720" y="158760"/>
            <a:ext cx="855504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21st Century Economy Requires a 21st Century Energy Infrastructure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0" name=""/>
          <p:cNvSpPr/>
          <p:nvPr/>
        </p:nvSpPr>
        <p:spPr>
          <a:xfrm>
            <a:off x="1959120" y="2724120"/>
            <a:ext cx="8167680" cy="4079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7160" indent="-227160">
              <a:lnSpc>
                <a:spcPct val="125000"/>
              </a:lnSpc>
              <a:spcBef>
                <a:spcPts val="1001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California's power plant siting laws were developed nearly three decades ago to stop the utility's runaway construction of nuclear plants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8560" indent="-171360">
              <a:lnSpc>
                <a:spcPct val="125000"/>
              </a:lnSpc>
              <a:spcBef>
                <a:spcPts val="1001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More than 11,000 MWs of new power plants are currently backlogged in California's siting process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lnSpc>
                <a:spcPct val="125000"/>
              </a:lnSpc>
              <a:spcBef>
                <a:spcPts val="1001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Solutions require immediate and decisive action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8560" indent="-171360">
              <a:lnSpc>
                <a:spcPct val="125000"/>
              </a:lnSpc>
              <a:spcBef>
                <a:spcPts val="1001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Create a 21st century "one-stop" siting strategy to get newer, cleaner, more efficient plants connected today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8560" indent="-171360">
              <a:lnSpc>
                <a:spcPct val="125000"/>
              </a:lnSpc>
              <a:spcBef>
                <a:spcPts val="1001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End the utility's monopoly control over when and how "electricity appliances" get connected to the network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8560" indent="-171360">
              <a:lnSpc>
                <a:spcPct val="125000"/>
              </a:lnSpc>
              <a:spcBef>
                <a:spcPts val="1001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End the utility's monopoly control over whose power gets to travel over the network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1" name=""/>
          <p:cNvSpPr/>
          <p:nvPr/>
        </p:nvSpPr>
        <p:spPr>
          <a:xfrm>
            <a:off x="1587600" y="1300320"/>
            <a:ext cx="835956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California and the federal government need to change the rules to encourage new power facilities, lower prices and more reliable service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"/>
          <p:cNvSpPr/>
          <p:nvPr/>
        </p:nvSpPr>
        <p:spPr>
          <a:xfrm>
            <a:off x="1620720" y="158760"/>
            <a:ext cx="855504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21st Century Economy Requires a 21st Century Energy Infrastructure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3" name=""/>
          <p:cNvSpPr/>
          <p:nvPr/>
        </p:nvSpPr>
        <p:spPr>
          <a:xfrm>
            <a:off x="1954080" y="2505240"/>
            <a:ext cx="7797960" cy="292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7160" indent="-227160">
              <a:lnSpc>
                <a:spcPct val="125000"/>
              </a:lnSpc>
              <a:spcBef>
                <a:spcPts val="1125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Imagine Enron wants to switch from SAP's ERP package to an Oracle package, but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8560" indent="-171360">
              <a:lnSpc>
                <a:spcPct val="125000"/>
              </a:lnSpc>
              <a:spcBef>
                <a:spcPts val="1125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SAP sets up the rules for how Oracle negotiates with Enron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8560" indent="-171360">
              <a:lnSpc>
                <a:spcPct val="125000"/>
              </a:lnSpc>
              <a:spcBef>
                <a:spcPts val="1125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Oracle must adapt its package to SAP's systems to enable the switch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8560" indent="-171360">
              <a:lnSpc>
                <a:spcPct val="125000"/>
              </a:lnSpc>
              <a:spcBef>
                <a:spcPts val="1125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SAP requires Enron to compensate SAP for past investments in personnel or facilities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4" name=""/>
          <p:cNvSpPr/>
          <p:nvPr/>
        </p:nvSpPr>
        <p:spPr>
          <a:xfrm>
            <a:off x="1587600" y="1298520"/>
            <a:ext cx="842004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old monopoly structure is out of place in the new network economy (This stab at a "retail analogy" may be too obscure)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5" name=""/>
          <p:cNvSpPr/>
          <p:nvPr/>
        </p:nvSpPr>
        <p:spPr>
          <a:xfrm>
            <a:off x="1963800" y="5518080"/>
            <a:ext cx="8148600" cy="131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Sound strange?  That's how it works in California's electricity industry if a customer wants to switch to another provider.  Worse, in most parts of the country, laws prevent customers from choosing at all.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"/>
          <p:cNvSpPr/>
          <p:nvPr/>
        </p:nvSpPr>
        <p:spPr>
          <a:xfrm>
            <a:off x="1620720" y="158760"/>
            <a:ext cx="855504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21st Century Economy Requires a 21st Century Energy Infrastructure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7" name=""/>
          <p:cNvSpPr/>
          <p:nvPr/>
        </p:nvSpPr>
        <p:spPr>
          <a:xfrm>
            <a:off x="1990800" y="2521080"/>
            <a:ext cx="8031240" cy="3550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7160" indent="-227160">
              <a:lnSpc>
                <a:spcPct val="125000"/>
              </a:lnSpc>
              <a:spcBef>
                <a:spcPts val="1125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 competitiveness and the New Economy hang in the balance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lnSpc>
                <a:spcPct val="125000"/>
              </a:lnSpc>
              <a:spcBef>
                <a:spcPts val="1125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Federal and state policy makers must work together and take action today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lnSpc>
                <a:spcPct val="125000"/>
              </a:lnSpc>
              <a:spcBef>
                <a:spcPts val="1125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Without new power plants, high prices and service disruptions will persist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8560" indent="-171360">
              <a:lnSpc>
                <a:spcPct val="125000"/>
              </a:lnSpc>
              <a:spcBef>
                <a:spcPts val="1125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Siting rules must promote development of more efficient plants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lnSpc>
                <a:spcPct val="125000"/>
              </a:lnSpc>
              <a:spcBef>
                <a:spcPts val="1125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company should control the network-access and use should be open to all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lnSpc>
                <a:spcPct val="125000"/>
              </a:lnSpc>
              <a:spcBef>
                <a:spcPts val="1125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Every customer in every state should have the right to "fire" her utility and a variety of competitors from which to choose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8" name=""/>
          <p:cNvSpPr/>
          <p:nvPr/>
        </p:nvSpPr>
        <p:spPr>
          <a:xfrm>
            <a:off x="1596960" y="1292400"/>
            <a:ext cx="831852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Failed regulation and monopolies are the problems; markets, competition and choice are the answers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"/>
          <p:cNvSpPr/>
          <p:nvPr/>
        </p:nvSpPr>
        <p:spPr>
          <a:xfrm>
            <a:off x="1963800" y="2247840"/>
            <a:ext cx="7889760" cy="3750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7160" indent="-227160">
              <a:lnSpc>
                <a:spcPct val="125000"/>
              </a:lnSpc>
              <a:spcBef>
                <a:spcPts val="1125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Regulations drawn up in the industrial-age have left the digital age with a crumbling electricity infrastructure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lnSpc>
                <a:spcPct val="125000"/>
              </a:lnSpc>
              <a:spcBef>
                <a:spcPts val="1125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failing infrastructure may be the single biggest threat to the continuing growth of the New Economy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lnSpc>
                <a:spcPct val="125000"/>
              </a:lnSpc>
              <a:spcBef>
                <a:spcPts val="1125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Unless policy makers act now and act boldly, the threat will increase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lnSpc>
                <a:spcPct val="125000"/>
              </a:lnSpc>
              <a:spcBef>
                <a:spcPts val="1125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the meantime, the industry is offering the market-driven solutions New Economy companies need to manage price and reliability risk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lnSpc>
                <a:spcPct val="125000"/>
              </a:lnSpc>
              <a:spcBef>
                <a:spcPts val="1125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Old-style command and control regulation is what got us here, and it can't get us out-the New Economy needs a market-based response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0" name=""/>
          <p:cNvSpPr/>
          <p:nvPr/>
        </p:nvSpPr>
        <p:spPr>
          <a:xfrm>
            <a:off x="1620720" y="158760"/>
            <a:ext cx="855504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21st Century Economy Requires a 21st Century Energy Infrastructure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1" name=""/>
          <p:cNvSpPr/>
          <p:nvPr/>
        </p:nvSpPr>
        <p:spPr>
          <a:xfrm>
            <a:off x="1585800" y="1298520"/>
            <a:ext cx="6640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Bottom Line: The New Economy Is at Risk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92" name=""/>
          <p:cNvGrpSpPr/>
          <p:nvPr/>
        </p:nvGrpSpPr>
        <p:grpSpPr>
          <a:xfrm>
            <a:off x="0" y="192240"/>
            <a:ext cx="1401840" cy="6475320"/>
            <a:chOff x="0" y="192240"/>
            <a:chExt cx="1401840" cy="6475320"/>
          </a:xfrm>
        </p:grpSpPr>
        <p:sp>
          <p:nvSpPr>
            <p:cNvPr id="93" name=""/>
            <p:cNvSpPr/>
            <p:nvPr/>
          </p:nvSpPr>
          <p:spPr>
            <a:xfrm>
              <a:off x="187560" y="192240"/>
              <a:ext cx="1214280" cy="6475320"/>
            </a:xfrm>
            <a:custGeom>
              <a:avLst/>
              <a:gdLst>
                <a:gd name="textAreaLeft" fmla="*/ 59040 w 1214280"/>
                <a:gd name="textAreaRight" fmla="*/ 1155240 w 1214280"/>
                <a:gd name="textAreaTop" fmla="*/ 59040 h 6475320"/>
                <a:gd name="textAreaBottom" fmla="*/ 6416280 h 6475320"/>
              </a:gdLst>
              <a:ahLst/>
              <a:cxnLst/>
              <a:rect l="textAreaLeft" t="textAreaTop" r="textAreaRight" b="textAreaBottom"/>
              <a:pathLst>
                <a:path w="21600" h="115157">
                  <a:moveTo>
                    <a:pt x="3600" y="0"/>
                  </a:moveTo>
                  <a:arcTo wR="3600" hR="3600" stAng="16200000" swAng="-5400000"/>
                  <a:lnTo>
                    <a:pt x="0" y="111557"/>
                  </a:lnTo>
                  <a:arcTo wR="3600" hR="3600" stAng="10800000" swAng="-5400000"/>
                  <a:lnTo>
                    <a:pt x="18000" y="115157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4" name=""/>
            <p:cNvSpPr/>
            <p:nvPr/>
          </p:nvSpPr>
          <p:spPr>
            <a:xfrm>
              <a:off x="311400" y="5592600"/>
              <a:ext cx="969840" cy="9446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5" name=""/>
            <p:cNvSpPr/>
            <p:nvPr/>
          </p:nvSpPr>
          <p:spPr>
            <a:xfrm>
              <a:off x="515880" y="4176720"/>
              <a:ext cx="574920" cy="558720"/>
            </a:xfrm>
            <a:prstGeom prst="roundRect">
              <a:avLst>
                <a:gd name="adj" fmla="val 16667"/>
              </a:avLst>
            </a:prstGeom>
            <a:noFill/>
            <a:ln w="284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6" name=""/>
            <p:cNvSpPr/>
            <p:nvPr/>
          </p:nvSpPr>
          <p:spPr>
            <a:xfrm>
              <a:off x="103320" y="4373640"/>
              <a:ext cx="704880" cy="1359000"/>
            </a:xfrm>
            <a:custGeom>
              <a:avLst/>
              <a:gdLst>
                <a:gd name="textAreaLeft" fmla="*/ 34200 w 704880"/>
                <a:gd name="textAreaRight" fmla="*/ 670680 w 704880"/>
                <a:gd name="textAreaTop" fmla="*/ 34200 h 1359000"/>
                <a:gd name="textAreaBottom" fmla="*/ 1324800 h 1359000"/>
              </a:gdLst>
              <a:ahLst/>
              <a:cxnLst/>
              <a:rect l="textAreaLeft" t="textAreaTop" r="textAreaRight" b="textAreaBottom"/>
              <a:pathLst>
                <a:path w="21600" h="41634">
                  <a:moveTo>
                    <a:pt x="3600" y="0"/>
                  </a:moveTo>
                  <a:arcTo wR="3600" hR="3600" stAng="16200000" swAng="-5400000"/>
                  <a:lnTo>
                    <a:pt x="0" y="38034"/>
                  </a:lnTo>
                  <a:arcTo wR="3600" hR="3600" stAng="10800000" swAng="-5400000"/>
                  <a:lnTo>
                    <a:pt x="18000" y="41634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7" name=""/>
            <p:cNvSpPr/>
            <p:nvPr/>
          </p:nvSpPr>
          <p:spPr>
            <a:xfrm>
              <a:off x="87480" y="13366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8" name=""/>
            <p:cNvSpPr/>
            <p:nvPr/>
          </p:nvSpPr>
          <p:spPr>
            <a:xfrm>
              <a:off x="392040" y="13366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9" name=""/>
            <p:cNvSpPr/>
            <p:nvPr/>
          </p:nvSpPr>
          <p:spPr>
            <a:xfrm>
              <a:off x="703440" y="13366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0" name=""/>
            <p:cNvSpPr/>
            <p:nvPr/>
          </p:nvSpPr>
          <p:spPr>
            <a:xfrm>
              <a:off x="87480" y="165096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1" name=""/>
            <p:cNvSpPr/>
            <p:nvPr/>
          </p:nvSpPr>
          <p:spPr>
            <a:xfrm>
              <a:off x="703440" y="165096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2" name=""/>
            <p:cNvSpPr/>
            <p:nvPr/>
          </p:nvSpPr>
          <p:spPr>
            <a:xfrm>
              <a:off x="87480" y="195264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3" name=""/>
            <p:cNvSpPr/>
            <p:nvPr/>
          </p:nvSpPr>
          <p:spPr>
            <a:xfrm>
              <a:off x="703440" y="195264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4" name=""/>
            <p:cNvSpPr/>
            <p:nvPr/>
          </p:nvSpPr>
          <p:spPr>
            <a:xfrm>
              <a:off x="1020960" y="195264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5" name=""/>
            <p:cNvSpPr/>
            <p:nvPr/>
          </p:nvSpPr>
          <p:spPr>
            <a:xfrm>
              <a:off x="703440" y="225432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6" name=""/>
            <p:cNvSpPr/>
            <p:nvPr/>
          </p:nvSpPr>
          <p:spPr>
            <a:xfrm>
              <a:off x="703440" y="25588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7" name=""/>
            <p:cNvSpPr/>
            <p:nvPr/>
          </p:nvSpPr>
          <p:spPr>
            <a:xfrm>
              <a:off x="87480" y="256212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8" name=""/>
            <p:cNvSpPr/>
            <p:nvPr/>
          </p:nvSpPr>
          <p:spPr>
            <a:xfrm>
              <a:off x="392040" y="25588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9" name=""/>
            <p:cNvSpPr/>
            <p:nvPr/>
          </p:nvSpPr>
          <p:spPr>
            <a:xfrm>
              <a:off x="392040" y="28702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0" name=""/>
            <p:cNvSpPr/>
            <p:nvPr/>
          </p:nvSpPr>
          <p:spPr>
            <a:xfrm>
              <a:off x="392040" y="31780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1" name=""/>
            <p:cNvSpPr/>
            <p:nvPr/>
          </p:nvSpPr>
          <p:spPr>
            <a:xfrm>
              <a:off x="87480" y="318132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2" name=""/>
            <p:cNvSpPr/>
            <p:nvPr/>
          </p:nvSpPr>
          <p:spPr>
            <a:xfrm>
              <a:off x="392040" y="349560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3" name=""/>
            <p:cNvSpPr/>
            <p:nvPr/>
          </p:nvSpPr>
          <p:spPr>
            <a:xfrm>
              <a:off x="87480" y="349884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4" name=""/>
            <p:cNvSpPr/>
            <p:nvPr/>
          </p:nvSpPr>
          <p:spPr>
            <a:xfrm>
              <a:off x="392040" y="380376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5" name=""/>
            <p:cNvSpPr/>
            <p:nvPr/>
          </p:nvSpPr>
          <p:spPr>
            <a:xfrm>
              <a:off x="87480" y="3807000"/>
              <a:ext cx="263520" cy="26640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400"/>
                <a:gd name="textAreaBottom" fmla="*/ 253800 h 266400"/>
              </a:gdLst>
              <a:ahLst/>
              <a:cxnLst/>
              <a:rect l="textAreaLeft" t="textAreaTop" r="textAreaRight" b="textAreaBottom"/>
              <a:pathLst>
                <a:path w="21600" h="21836">
                  <a:moveTo>
                    <a:pt x="3600" y="0"/>
                  </a:moveTo>
                  <a:arcTo wR="3600" hR="3600" stAng="16200000" swAng="-5400000"/>
                  <a:lnTo>
                    <a:pt x="0" y="18236"/>
                  </a:lnTo>
                  <a:arcTo wR="3600" hR="3600" stAng="10800000" swAng="-5400000"/>
                  <a:lnTo>
                    <a:pt x="18000" y="21836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6" name=""/>
            <p:cNvSpPr/>
            <p:nvPr/>
          </p:nvSpPr>
          <p:spPr>
            <a:xfrm>
              <a:off x="87480" y="411804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7" name=""/>
            <p:cNvSpPr/>
            <p:nvPr/>
          </p:nvSpPr>
          <p:spPr>
            <a:xfrm>
              <a:off x="87480" y="44290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8" name=""/>
            <p:cNvSpPr/>
            <p:nvPr/>
          </p:nvSpPr>
          <p:spPr>
            <a:xfrm>
              <a:off x="87480" y="474012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9" name=""/>
            <p:cNvSpPr/>
            <p:nvPr/>
          </p:nvSpPr>
          <p:spPr>
            <a:xfrm>
              <a:off x="395280" y="195264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09aff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20" name=""/>
            <p:cNvSpPr/>
            <p:nvPr/>
          </p:nvSpPr>
          <p:spPr>
            <a:xfrm>
              <a:off x="87480" y="225432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09aff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21" name=""/>
            <p:cNvSpPr/>
            <p:nvPr/>
          </p:nvSpPr>
          <p:spPr>
            <a:xfrm>
              <a:off x="395280" y="225432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09aff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22" name=""/>
            <p:cNvSpPr/>
            <p:nvPr/>
          </p:nvSpPr>
          <p:spPr>
            <a:xfrm>
              <a:off x="706680" y="3178080"/>
              <a:ext cx="263520" cy="266760"/>
            </a:xfrm>
            <a:custGeom>
              <a:avLst/>
              <a:gdLst>
                <a:gd name="textAreaLeft" fmla="*/ 12600 w 263520"/>
                <a:gd name="textAreaRight" fmla="*/ 250920 w 263520"/>
                <a:gd name="textAreaTop" fmla="*/ 12600 h 266760"/>
                <a:gd name="textAreaBottom" fmla="*/ 254160 h 266760"/>
              </a:gdLst>
              <a:ahLst/>
              <a:cxnLst/>
              <a:rect l="textAreaLeft" t="textAreaTop" r="textAreaRight" b="textAreaBottom"/>
              <a:pathLst>
                <a:path w="21600" h="21865">
                  <a:moveTo>
                    <a:pt x="3600" y="0"/>
                  </a:moveTo>
                  <a:arcTo wR="3600" hR="3600" stAng="16200000" swAng="-5400000"/>
                  <a:lnTo>
                    <a:pt x="0" y="18265"/>
                  </a:lnTo>
                  <a:arcTo wR="3600" hR="3600" stAng="10800000" swAng="-5400000"/>
                  <a:lnTo>
                    <a:pt x="18000" y="218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09aff"/>
            </a:solidFill>
            <a:ln w="3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23" name=""/>
            <p:cNvSpPr/>
            <p:nvPr/>
          </p:nvSpPr>
          <p:spPr>
            <a:xfrm>
              <a:off x="0" y="1206360"/>
              <a:ext cx="184320" cy="474372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pic>
          <p:nvPicPr>
            <p:cNvPr id="124" name="EnronLogo" descr=""/>
            <p:cNvPicPr/>
            <p:nvPr/>
          </p:nvPicPr>
          <p:blipFill>
            <a:blip r:embed="rId1"/>
            <a:stretch/>
          </p:blipFill>
          <p:spPr>
            <a:xfrm>
              <a:off x="482760" y="5757840"/>
              <a:ext cx="637920" cy="63828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125" name=""/>
          <p:cNvSpPr/>
          <p:nvPr/>
        </p:nvSpPr>
        <p:spPr>
          <a:xfrm>
            <a:off x="1701720" y="1098720"/>
            <a:ext cx="8318520" cy="74520"/>
          </a:xfrm>
          <a:prstGeom prst="roundRect">
            <a:avLst>
              <a:gd name="adj" fmla="val 16667"/>
            </a:avLst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0520" bIns="20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"/>
          <p:cNvSpPr/>
          <p:nvPr/>
        </p:nvSpPr>
        <p:spPr>
          <a:xfrm>
            <a:off x="1959120" y="2546280"/>
            <a:ext cx="7799400" cy="3998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7160" indent="-227160">
              <a:lnSpc>
                <a:spcPct val="125000"/>
              </a:lnSpc>
              <a:spcBef>
                <a:spcPts val="1250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high tech industry makes up about 12% of California's gross state product and about 8% of US GDP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lnSpc>
                <a:spcPct val="125000"/>
              </a:lnSpc>
              <a:spcBef>
                <a:spcPts val="1250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8% of current energy consumption, and 40% of the growth in energy consumption is internet-driven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lnSpc>
                <a:spcPct val="125000"/>
              </a:lnSpc>
              <a:spcBef>
                <a:spcPts val="1250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single PC and its peripherals boost household electricity consumption by about 5%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lnSpc>
                <a:spcPct val="125000"/>
              </a:lnSpc>
              <a:spcBef>
                <a:spcPts val="1250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1999, Americans used about as much electricity to run their PCs as all of New Jersey's economy used during the same period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7" name=""/>
          <p:cNvSpPr/>
          <p:nvPr/>
        </p:nvSpPr>
        <p:spPr>
          <a:xfrm>
            <a:off x="1620720" y="158760"/>
            <a:ext cx="855504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21st Century Economy Requires a 21st Century Energy Infrastructure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8" name=""/>
          <p:cNvSpPr/>
          <p:nvPr/>
        </p:nvSpPr>
        <p:spPr>
          <a:xfrm>
            <a:off x="1596960" y="1301760"/>
            <a:ext cx="662472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Electricity is the oxygen that feeds the new economy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"/>
          <p:cNvSpPr/>
          <p:nvPr/>
        </p:nvSpPr>
        <p:spPr>
          <a:xfrm>
            <a:off x="1620720" y="158760"/>
            <a:ext cx="855504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21st Century Economy Requires a 21st Century Energy Infrastructure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0" name=""/>
          <p:cNvSpPr/>
          <p:nvPr/>
        </p:nvSpPr>
        <p:spPr>
          <a:xfrm>
            <a:off x="1962000" y="2876400"/>
            <a:ext cx="8083800" cy="269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7160" indent="-227160">
              <a:lnSpc>
                <a:spcPct val="125000"/>
              </a:lnSpc>
              <a:spcBef>
                <a:spcPts val="1250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infrastructure that supports the on-line economy uses at least twice as much electricity as traditional desk top devices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lnSpc>
                <a:spcPct val="125000"/>
              </a:lnSpc>
              <a:spcBef>
                <a:spcPts val="1250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infrastructure needed to run a wireless Palm Pilot uses about as much electricity as a refrigerator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lnSpc>
                <a:spcPct val="125000"/>
              </a:lnSpc>
              <a:spcBef>
                <a:spcPts val="1250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typical web-hosting center uses as much power as eight 40-story office buildings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1" name=""/>
          <p:cNvSpPr/>
          <p:nvPr/>
        </p:nvSpPr>
        <p:spPr>
          <a:xfrm>
            <a:off x="1596960" y="1303200"/>
            <a:ext cx="791208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transition to a wireless, web-based system is accelerating electricity growth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"/>
          <p:cNvSpPr/>
          <p:nvPr/>
        </p:nvSpPr>
        <p:spPr>
          <a:xfrm>
            <a:off x="1620720" y="158760"/>
            <a:ext cx="855504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21st Century Economy Requires a 21st Century Energy Infrastructure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3" name=""/>
          <p:cNvSpPr/>
          <p:nvPr/>
        </p:nvSpPr>
        <p:spPr>
          <a:xfrm>
            <a:off x="1957320" y="2446200"/>
            <a:ext cx="8291520" cy="340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7160" indent="-227160">
              <a:lnSpc>
                <a:spcPct val="125000"/>
              </a:lnSpc>
              <a:spcBef>
                <a:spcPts val="1125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1999, the technology sector spent $XX Gazillion on electricity services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lnSpc>
                <a:spcPct val="125000"/>
              </a:lnSpc>
              <a:spcBef>
                <a:spcPts val="1125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average microchip processing plant uses enough power to fuel 50,000 US homes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lnSpc>
                <a:spcPct val="125000"/>
              </a:lnSpc>
              <a:spcBef>
                <a:spcPts val="1125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 average, Silicon Valley companies use as much electricity as a mini-steel mill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lnSpc>
                <a:spcPct val="125000"/>
              </a:lnSpc>
              <a:spcBef>
                <a:spcPts val="1125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Electric demand at these companies is growing by 7%--per building per year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lnSpc>
                <a:spcPct val="125000"/>
              </a:lnSpc>
              <a:spcBef>
                <a:spcPts val="1125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Increased demand for on-line products, services and appliances is outstripping advances in energy efficiency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4" name=""/>
          <p:cNvSpPr/>
          <p:nvPr/>
        </p:nvSpPr>
        <p:spPr>
          <a:xfrm>
            <a:off x="1606680" y="1303200"/>
            <a:ext cx="834048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Manufacturing the hardware &amp; software that make the on-line economy hum is an energy intensive business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"/>
          <p:cNvSpPr/>
          <p:nvPr/>
        </p:nvSpPr>
        <p:spPr>
          <a:xfrm>
            <a:off x="1620720" y="158760"/>
            <a:ext cx="855504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21st Century Economy Requires a 21st Century Energy Infrastructure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6" name=""/>
          <p:cNvSpPr/>
          <p:nvPr/>
        </p:nvSpPr>
        <p:spPr>
          <a:xfrm>
            <a:off x="1965240" y="2617920"/>
            <a:ext cx="7650360" cy="307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7160" indent="-227160">
              <a:lnSpc>
                <a:spcPct val="125000"/>
              </a:lnSpc>
              <a:spcBef>
                <a:spcPts val="1250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US electricity industry is operating on a regulatory platform designed to nurture monopolies, prevent choice and suppress innovation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lnSpc>
                <a:spcPct val="125000"/>
              </a:lnSpc>
              <a:spcBef>
                <a:spcPts val="1250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Designed at the turn of the 20th century, the platform is crumbling under the weight of the 21st century economy's needs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lnSpc>
                <a:spcPct val="125000"/>
              </a:lnSpc>
              <a:spcBef>
                <a:spcPts val="1250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7" name=""/>
          <p:cNvSpPr/>
          <p:nvPr/>
        </p:nvSpPr>
        <p:spPr>
          <a:xfrm>
            <a:off x="1577880" y="1301760"/>
            <a:ext cx="794412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 Energy Secretary Richardson recently labeled the US electricity infrastructure "Third World."  WHY?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"/>
          <p:cNvSpPr/>
          <p:nvPr/>
        </p:nvSpPr>
        <p:spPr>
          <a:xfrm>
            <a:off x="1944720" y="2446200"/>
            <a:ext cx="7881840" cy="3750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74600" indent="-174600">
              <a:lnSpc>
                <a:spcPct val="125000"/>
              </a:lnSpc>
              <a:spcBef>
                <a:spcPts val="1125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California: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8560" indent="-171360">
              <a:lnSpc>
                <a:spcPct val="125000"/>
              </a:lnSpc>
              <a:spcBef>
                <a:spcPts val="1125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More than 60% of the power plants serving California are at least 30 years old.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8560" indent="-171360">
              <a:lnSpc>
                <a:spcPct val="125000"/>
              </a:lnSpc>
              <a:spcBef>
                <a:spcPts val="1125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Between 1996 and 1999, peak electricity demand in California increased by 12% (5,500 MWs) and supply additions grew by 1% (672 MWs)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8560" indent="-171360">
              <a:lnSpc>
                <a:spcPct val="125000"/>
              </a:lnSpc>
              <a:spcBef>
                <a:spcPts val="1125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11,000 MWs of new proposed additions are stalled in California’s regulatory pipeline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8560" indent="-171360">
              <a:lnSpc>
                <a:spcPct val="125000"/>
              </a:lnSpc>
              <a:spcBef>
                <a:spcPts val="1125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Only 1,000 MWs are expected to be on line by next summer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9" name=""/>
          <p:cNvSpPr/>
          <p:nvPr/>
        </p:nvSpPr>
        <p:spPr>
          <a:xfrm>
            <a:off x="1620720" y="158760"/>
            <a:ext cx="855504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21st Century Economy Requires a 21st Century Energy Infrastructure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0" name=""/>
          <p:cNvSpPr/>
          <p:nvPr/>
        </p:nvSpPr>
        <p:spPr>
          <a:xfrm>
            <a:off x="1577880" y="1301760"/>
            <a:ext cx="794412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 Energy Secretary Richardson recently labeled the US electricity infrastructure "Third World."  WHY?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"/>
          <p:cNvSpPr/>
          <p:nvPr/>
        </p:nvSpPr>
        <p:spPr>
          <a:xfrm>
            <a:off x="1954080" y="2141640"/>
            <a:ext cx="8013960" cy="343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74600" indent="-174600">
              <a:lnSpc>
                <a:spcPct val="125000"/>
              </a:lnSpc>
              <a:spcBef>
                <a:spcPts val="1125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Regionally: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8560" indent="-171360">
              <a:lnSpc>
                <a:spcPct val="125000"/>
              </a:lnSpc>
              <a:spcBef>
                <a:spcPts val="1001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Demand is up by 3,600 MWs in the Western U.S., but only 915 MWs of new plants are planned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8560" indent="-171360">
              <a:lnSpc>
                <a:spcPct val="125000"/>
              </a:lnSpc>
              <a:spcBef>
                <a:spcPts val="1001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supply “cushion” in the West has dropped from about 20% in 1996 to about 10% today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8560" indent="-171360">
              <a:lnSpc>
                <a:spcPct val="125000"/>
              </a:lnSpc>
              <a:spcBef>
                <a:spcPts val="1001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the US, demand has outstripped supply 25% to 6% and the national “cushion” is down 14% since 1997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8560" indent="-171360">
              <a:lnSpc>
                <a:spcPct val="125000"/>
              </a:lnSpc>
              <a:spcBef>
                <a:spcPts val="1125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Concerns over black outs, brown outs and other supply disruptions are increasing in California and across the US</a:t>
            </a: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2" name=""/>
          <p:cNvSpPr/>
          <p:nvPr/>
        </p:nvSpPr>
        <p:spPr>
          <a:xfrm>
            <a:off x="1620720" y="158760"/>
            <a:ext cx="855504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21st Century Economy Requires a 21st Century Energy Infrastructure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3" name=""/>
          <p:cNvSpPr/>
          <p:nvPr/>
        </p:nvSpPr>
        <p:spPr>
          <a:xfrm>
            <a:off x="1577880" y="1301760"/>
            <a:ext cx="794412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 Energy Secretary Richardson recently labeled the US electricity infrastructure "Third World."  WHY?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4" name=""/>
          <p:cNvSpPr/>
          <p:nvPr/>
        </p:nvSpPr>
        <p:spPr>
          <a:xfrm>
            <a:off x="1965240" y="5586480"/>
            <a:ext cx="8032680" cy="131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Unless addressed, the supply shocks in San Diego could spread. Absent reforms designed to revitalize the infrastructure, New Economy companies will find themselves at a competitive disadvantage in global markets.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"/>
          <p:cNvSpPr/>
          <p:nvPr/>
        </p:nvSpPr>
        <p:spPr>
          <a:xfrm>
            <a:off x="1620720" y="158760"/>
            <a:ext cx="855504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21st Century Economy Requires a 21st Century Energy Infrastructure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6" name=""/>
          <p:cNvSpPr/>
          <p:nvPr/>
        </p:nvSpPr>
        <p:spPr>
          <a:xfrm>
            <a:off x="1965240" y="2482920"/>
            <a:ext cx="7840800" cy="2855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7160" indent="-227160">
              <a:lnSpc>
                <a:spcPct val="125000"/>
              </a:lnSpc>
              <a:spcBef>
                <a:spcPts val="1250"/>
              </a:spcBef>
              <a:buClr>
                <a:srgbClr val="ffb31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Imagine Enron purchased servers from Sun, but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8560" indent="-171360">
              <a:lnSpc>
                <a:spcPct val="125000"/>
              </a:lnSpc>
              <a:spcBef>
                <a:spcPts val="1250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Cisco dictated how the servers get configured and installed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8560" indent="-171360">
              <a:lnSpc>
                <a:spcPct val="125000"/>
              </a:lnSpc>
              <a:spcBef>
                <a:spcPts val="1250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Cisco determined how much it will cost to connect the servers to the network and when they get connected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8560" indent="-171360">
              <a:lnSpc>
                <a:spcPct val="125000"/>
              </a:lnSpc>
              <a:spcBef>
                <a:spcPts val="1250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Cisco determined when traffic to or from the servers can travel over the network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7" name=""/>
          <p:cNvSpPr/>
          <p:nvPr/>
        </p:nvSpPr>
        <p:spPr>
          <a:xfrm>
            <a:off x="1587600" y="1301760"/>
            <a:ext cx="795636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old monopoly structure is out of place in the new network economy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8" name=""/>
          <p:cNvSpPr/>
          <p:nvPr/>
        </p:nvSpPr>
        <p:spPr>
          <a:xfrm>
            <a:off x="1965240" y="5567400"/>
            <a:ext cx="8032680" cy="100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Sound strange?  That's how it works in today's electricity industry if you want to connect a state-of-the art power plant to the electric network…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2000-09-29T14:39:52Z</dcterms:created>
  <dc:creator>Simon Shih</dc:creator>
  <dc:description/>
  <dc:language>en-US</dc:language>
  <cp:lastModifiedBy>Simon Shih</cp:lastModifiedBy>
  <dcterms:modified xsi:type="dcterms:W3CDTF">2000-10-02T17:16:48Z</dcterms:modified>
  <cp:revision>8</cp:revision>
  <dc:subject/>
  <dc:title>No Slide Title</dc:title>
</cp:coreProperties>
</file>