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docx" ContentType="application/vnd.openxmlformats-officedocument.wordprocessingml.document"/>
  <Override PartName="/ppt/embeddings/oleObject1.bin" ContentType="application/vnd.openxmlformats-officedocument.oleObject"/>
  <Override PartName="/ppt/embeddings/oleObject1.xlsx" ContentType="application/vnd.openxmlformats-officedocument.spreadsheetml.sheet"/>
  <Override PartName="/ppt/embeddings/oleObject2.xlsx" ContentType="application/vnd.openxmlformats-officedocument.spreadsheetml.sheet"/>
  <Override PartName="/ppt/media/image1.png" ContentType="image/png"/>
  <Override PartName="/ppt/media/image2.png" ContentType="image/png"/>
  <Override PartName="/ppt/media/image3.wmf" ContentType="image/x-wmf"/>
  <Override PartName="/ppt/media/image4.wmf" ContentType="image/x-wmf"/>
  <Override PartName="/ppt/media/image5.wmf" ContentType="image/x-wmf"/>
  <Override PartName="/ppt/media/image6.wmf" ContentType="image/x-wmf"/>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6.xml.rels" ContentType="application/vnd.openxmlformats-package.relationships+xml"/>
  <Override PartName="/ppt/notesSlides/_rels/notesSlide15.xml.rels" ContentType="application/vnd.openxmlformats-package.relationships+xml"/>
  <Override PartName="/ppt/notesSlides/_rels/notesSlide14.xml.rels" ContentType="application/vnd.openxmlformats-package.relationships+xml"/>
  <Override PartName="/ppt/notesSlides/_rels/notesSlide13.xml.rels" ContentType="application/vnd.openxmlformats-package.relationships+xml"/>
  <Override PartName="/ppt/notesSlides/_rels/notesSlide12.xml.rels" ContentType="application/vnd.openxmlformats-package.relationship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Lst>
  <p:sldSz cx="9907588" cy="6858000"/>
  <p:notesSz cx="6858000" cy="9180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6858000" cy="918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3" name="PlaceHolder 1"/>
          <p:cNvSpPr>
            <a:spLocks noGrp="1"/>
          </p:cNvSpPr>
          <p:nvPr>
            <p:ph type="hdr"/>
          </p:nvPr>
        </p:nvSpPr>
        <p:spPr>
          <a:xfrm>
            <a:off x="-360" y="-360"/>
            <a:ext cx="2971800" cy="4366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&lt;header&gt;</a:t>
            </a:r>
            <a:endParaRPr b="0" lang="en-US" sz="1200" strike="noStrike" u="none">
              <a:solidFill>
                <a:srgbClr val="000000"/>
              </a:solidFill>
              <a:effectLst/>
              <a:uFillTx/>
              <a:latin typeface="Times New Roman"/>
            </a:endParaRPr>
          </a:p>
        </p:txBody>
      </p:sp>
      <p:sp>
        <p:nvSpPr>
          <p:cNvPr id="14" name="PlaceHolder 2"/>
          <p:cNvSpPr>
            <a:spLocks noGrp="1"/>
          </p:cNvSpPr>
          <p:nvPr>
            <p:ph type="dt" idx="4"/>
          </p:nvPr>
        </p:nvSpPr>
        <p:spPr>
          <a:xfrm>
            <a:off x="3885840" y="-360"/>
            <a:ext cx="2971800" cy="43668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Times New Roman"/>
            </a:endParaRPr>
          </a:p>
        </p:txBody>
      </p:sp>
      <p:sp>
        <p:nvSpPr>
          <p:cNvPr id="15" name="PlaceHolder 3"/>
          <p:cNvSpPr>
            <a:spLocks noGrp="1"/>
          </p:cNvSpPr>
          <p:nvPr>
            <p:ph type="sldImg"/>
          </p:nvPr>
        </p:nvSpPr>
        <p:spPr>
          <a:xfrm>
            <a:off x="903240" y="655200"/>
            <a:ext cx="5051520" cy="34974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3333cc"/>
                </a:solidFill>
                <a:effectLst/>
                <a:uFillTx/>
                <a:latin typeface="Arial"/>
              </a:rPr>
              <a:t>Click to move the slide</a:t>
            </a:r>
            <a:endParaRPr b="1" lang="en-US" sz="2200" strike="noStrike" u="none">
              <a:solidFill>
                <a:srgbClr val="3333cc"/>
              </a:solidFill>
              <a:effectLst/>
              <a:uFillTx/>
              <a:latin typeface="Arial"/>
            </a:endParaRPr>
          </a:p>
        </p:txBody>
      </p:sp>
      <p:sp>
        <p:nvSpPr>
          <p:cNvPr id="16" name="PlaceHolder 4"/>
          <p:cNvSpPr>
            <a:spLocks noGrp="1"/>
          </p:cNvSpPr>
          <p:nvPr>
            <p:ph type="body"/>
          </p:nvPr>
        </p:nvSpPr>
        <p:spPr>
          <a:xfrm>
            <a:off x="914400" y="4371840"/>
            <a:ext cx="5029200" cy="415296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7" name="PlaceHolder 5"/>
          <p:cNvSpPr>
            <a:spLocks noGrp="1"/>
          </p:cNvSpPr>
          <p:nvPr>
            <p:ph type="ftr" idx="5"/>
          </p:nvPr>
        </p:nvSpPr>
        <p:spPr>
          <a:xfrm>
            <a:off x="-360" y="8744040"/>
            <a:ext cx="2971800" cy="43632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18" name="PlaceHolder 6"/>
          <p:cNvSpPr>
            <a:spLocks noGrp="1"/>
          </p:cNvSpPr>
          <p:nvPr>
            <p:ph type="sldNum" idx="6"/>
          </p:nvPr>
        </p:nvSpPr>
        <p:spPr>
          <a:xfrm>
            <a:off x="3885840" y="8744040"/>
            <a:ext cx="2971800" cy="43632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CB2A8D8-9336-48EE-A423-1E56C2F205FD}"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4" name="PlaceHolder 1"/>
          <p:cNvSpPr>
            <a:spLocks noGrp="1"/>
          </p:cNvSpPr>
          <p:nvPr>
            <p:ph type="sldImg"/>
          </p:nvPr>
        </p:nvSpPr>
        <p:spPr>
          <a:xfrm>
            <a:off x="941400" y="689040"/>
            <a:ext cx="4975200" cy="3443400"/>
          </a:xfrm>
          <a:prstGeom prst="rect">
            <a:avLst/>
          </a:prstGeom>
          <a:ln w="0">
            <a:noFill/>
          </a:ln>
        </p:spPr>
      </p:sp>
      <p:sp>
        <p:nvSpPr>
          <p:cNvPr id="225" name="PlaceHolder 2"/>
          <p:cNvSpPr>
            <a:spLocks noGrp="1"/>
          </p:cNvSpPr>
          <p:nvPr>
            <p:ph type="body"/>
          </p:nvPr>
        </p:nvSpPr>
        <p:spPr>
          <a:xfrm>
            <a:off x="914400" y="4361040"/>
            <a:ext cx="5029200" cy="4130640"/>
          </a:xfrm>
          <a:prstGeom prst="rect">
            <a:avLst/>
          </a:prstGeom>
          <a:solidFill>
            <a:srgbClr val="ffffff"/>
          </a:solidFill>
          <a:ln w="9360">
            <a:solidFill>
              <a:srgbClr val="000000"/>
            </a:solidFill>
            <a:miter/>
          </a:ln>
        </p:spPr>
        <p:txBody>
          <a:bodyPr lIns="90000" rIns="90000" tIns="46800" bIns="4680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has the capability to work with customers to help them analyze energy costs and identify methods to better manage these costs.  The Financial Benefits Calculator is a web-based demonstration of comparing locale User Electrical Energy Cost with that of other world regions.  It uses a simple graphical user interface and incorporates normalized data to estimate as closely as possible what a user could pay if their business was located elsewhere.</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 user needs to understand what determines Electrical Energy Cost.  Rates are typically applicable to all qualified users in a service area and depending on sophistication of the measurement technique, cost is determined by Peak Load, the distribution of the load throughout the billing period (Load Profile),  Energy Usage as well as non-numeric options such as voltage level, etc.</a:t>
            </a:r>
            <a:endParaRPr b="0" lang="en-US" sz="14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 name="PlaceHolder 1"/>
          <p:cNvSpPr>
            <a:spLocks noGrp="1"/>
          </p:cNvSpPr>
          <p:nvPr>
            <p:ph type="sldImg"/>
          </p:nvPr>
        </p:nvSpPr>
        <p:spPr>
          <a:xfrm>
            <a:off x="941400" y="689040"/>
            <a:ext cx="4975200" cy="3443400"/>
          </a:xfrm>
          <a:prstGeom prst="rect">
            <a:avLst/>
          </a:prstGeom>
          <a:ln w="0">
            <a:noFill/>
          </a:ln>
        </p:spPr>
      </p:sp>
      <p:sp>
        <p:nvSpPr>
          <p:cNvPr id="227" name="PlaceHolder 2"/>
          <p:cNvSpPr>
            <a:spLocks noGrp="1"/>
          </p:cNvSpPr>
          <p:nvPr>
            <p:ph type="body"/>
          </p:nvPr>
        </p:nvSpPr>
        <p:spPr>
          <a:xfrm>
            <a:off x="914400" y="4361040"/>
            <a:ext cx="5029200" cy="4130640"/>
          </a:xfrm>
          <a:prstGeom prst="rect">
            <a:avLst/>
          </a:prstGeom>
          <a:solidFill>
            <a:srgbClr val="ffffff"/>
          </a:solidFill>
          <a:ln w="9360">
            <a:solidFill>
              <a:srgbClr val="000000"/>
            </a:solidFill>
            <a:miter/>
          </a:ln>
        </p:spPr>
        <p:txBody>
          <a:bodyPr lIns="90000" rIns="90000" tIns="46800" bIns="4680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It would be onerous to expect users to replicate their exact determinants of their electrical rate.  Also, similar service types may not be exactly equivalent in the Regions of Comparison.  </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Therefore, using reasonable Estimates of Bundled Rates, the user is expected to only enter their Usage, Cost, Business locale, Business Type and what Region they wish to compare with.</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Financial Benefits Calculator would identify a load profile based on the user Business Type and locale.  Also, it would select a Estimated Bundled Rate on the basis of Business Type and region of comparison.  It then applies the Load Profile and Bundled Rates to the Usage to calculate Monthly Cost.</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resultant calculated Monthly Cost is charted against the Cost that the user provided.  Monthly Usage is also charted to indicate the Load Profile.</a:t>
            </a:r>
            <a:endParaRPr b="0" lang="en-US" sz="14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8" name="PlaceHolder 1"/>
          <p:cNvSpPr>
            <a:spLocks noGrp="1"/>
          </p:cNvSpPr>
          <p:nvPr>
            <p:ph type="sldImg"/>
          </p:nvPr>
        </p:nvSpPr>
        <p:spPr>
          <a:xfrm>
            <a:off x="941400" y="689040"/>
            <a:ext cx="4975200" cy="3443400"/>
          </a:xfrm>
          <a:prstGeom prst="rect">
            <a:avLst/>
          </a:prstGeom>
          <a:ln w="0">
            <a:noFill/>
          </a:ln>
        </p:spPr>
      </p:sp>
      <p:sp>
        <p:nvSpPr>
          <p:cNvPr id="229" name="PlaceHolder 2"/>
          <p:cNvSpPr>
            <a:spLocks noGrp="1"/>
          </p:cNvSpPr>
          <p:nvPr>
            <p:ph type="body"/>
          </p:nvPr>
        </p:nvSpPr>
        <p:spPr>
          <a:xfrm>
            <a:off x="914400" y="4361040"/>
            <a:ext cx="5029200" cy="4130640"/>
          </a:xfrm>
          <a:prstGeom prst="rect">
            <a:avLst/>
          </a:prstGeom>
          <a:solidFill>
            <a:srgbClr val="ffffff"/>
          </a:solidFill>
          <a:ln w="9360">
            <a:solidFill>
              <a:srgbClr val="000000"/>
            </a:solidFill>
            <a:miter/>
          </a:ln>
        </p:spPr>
        <p:txBody>
          <a:bodyPr lIns="90000" rIns="90000" tIns="46800" bIns="4680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Method of Comparing Electrical Energy Costs:</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User has the luxury of entering a single number representing the sum total of Usage and Cost.  To provide month-by-month comparison of their Monthly Cost versus the Cost for operating a similar business in another Region of Comparison, theses single Annual numbers need to be distributed intra-year.</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Using the Usage(Expressed in MWh), Business Type and Region of Comparison, select the Load Profile Coefficients from the Database.  This set of 12 Coefficients is then used to distribute the Annual Usage and Cost numbers to derive Monthly numbers.</a:t>
            </a:r>
            <a:endParaRPr b="0" lang="en-US" sz="14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 name="PlaceHolder 1"/>
          <p:cNvSpPr>
            <a:spLocks noGrp="1"/>
          </p:cNvSpPr>
          <p:nvPr>
            <p:ph type="sldImg"/>
          </p:nvPr>
        </p:nvSpPr>
        <p:spPr>
          <a:xfrm>
            <a:off x="941400" y="689040"/>
            <a:ext cx="4975200" cy="3443400"/>
          </a:xfrm>
          <a:prstGeom prst="rect">
            <a:avLst/>
          </a:prstGeom>
          <a:ln w="0">
            <a:noFill/>
          </a:ln>
        </p:spPr>
      </p:sp>
      <p:sp>
        <p:nvSpPr>
          <p:cNvPr id="231" name="PlaceHolder 2"/>
          <p:cNvSpPr>
            <a:spLocks noGrp="1"/>
          </p:cNvSpPr>
          <p:nvPr>
            <p:ph type="body"/>
          </p:nvPr>
        </p:nvSpPr>
        <p:spPr>
          <a:xfrm>
            <a:off x="914400" y="4361040"/>
            <a:ext cx="5029200" cy="4130640"/>
          </a:xfrm>
          <a:prstGeom prst="rect">
            <a:avLst/>
          </a:prstGeom>
          <a:solidFill>
            <a:srgbClr val="ffffff"/>
          </a:solidFill>
          <a:ln w="9360">
            <a:solidFill>
              <a:srgbClr val="000000"/>
            </a:solidFill>
            <a:miter/>
          </a:ln>
        </p:spPr>
        <p:txBody>
          <a:bodyPr lIns="90000" rIns="90000" tIns="46800" bIns="4680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Method of Comparing Electrical Energy Costs:</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Now that the Annual Usage has been distributed to Monthly Usage, we now need to obtain the Estimated Bundled Rate for each month.  Estimated Bundled Rates are normalized on the basis of MWh range of operation, Business Type, and Region of Comparison.  This is because high MWh numbers qualify end-users for different rate structures than lower MWh numbers.  Also, different Business Types and Regions would produce different distributions of Usage and therefore cost, especially when considering Time-Of-Use rates.</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Estimated Bundled Rates (Expressed in Currency/MWh), is then multiplied by Monthly Usage numbers to result in the Monthly Cost for Region of Comparison.  This result is an estimate of what it would cost to operate that business in the selected Region of Comparison.</a:t>
            </a:r>
            <a:endParaRPr b="0" lang="en-US" sz="14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2" name="PlaceHolder 1"/>
          <p:cNvSpPr>
            <a:spLocks noGrp="1"/>
          </p:cNvSpPr>
          <p:nvPr>
            <p:ph type="sldImg"/>
          </p:nvPr>
        </p:nvSpPr>
        <p:spPr>
          <a:xfrm>
            <a:off x="941400" y="689040"/>
            <a:ext cx="4975200" cy="3443400"/>
          </a:xfrm>
          <a:prstGeom prst="rect">
            <a:avLst/>
          </a:prstGeom>
          <a:ln w="0">
            <a:noFill/>
          </a:ln>
        </p:spPr>
      </p:sp>
      <p:sp>
        <p:nvSpPr>
          <p:cNvPr id="233" name="PlaceHolder 2"/>
          <p:cNvSpPr>
            <a:spLocks noGrp="1"/>
          </p:cNvSpPr>
          <p:nvPr>
            <p:ph type="body"/>
          </p:nvPr>
        </p:nvSpPr>
        <p:spPr>
          <a:xfrm>
            <a:off x="914400" y="4361040"/>
            <a:ext cx="5029200" cy="4130640"/>
          </a:xfrm>
          <a:prstGeom prst="rect">
            <a:avLst/>
          </a:prstGeom>
          <a:solidFill>
            <a:srgbClr val="ffffff"/>
          </a:solidFill>
          <a:ln w="9360">
            <a:solidFill>
              <a:srgbClr val="000000"/>
            </a:solidFill>
            <a:miter/>
          </a:ln>
        </p:spPr>
        <p:txBody>
          <a:bodyPr lIns="90000" rIns="90000" tIns="46800" bIns="4680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This is a summary of the previous slides.  The User has 4 inputs to provide which is then used to compare their Costs with those of the selected Region of Comparison.  Two charts are produced: one comparing costs, the other showing the distribution of annual Usage to Monthly.</a:t>
            </a:r>
            <a:endParaRPr b="0" lang="en-US" sz="14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3333cc"/>
              </a:solidFill>
              <a:effectLst/>
              <a:uFillTx/>
              <a:latin typeface="Arial"/>
            </a:endParaRPr>
          </a:p>
        </p:txBody>
      </p:sp>
      <p:sp>
        <p:nvSpPr>
          <p:cNvPr id="7" name="PlaceHolder 2"/>
          <p:cNvSpPr>
            <a:spLocks noGrp="1"/>
          </p:cNvSpPr>
          <p:nvPr>
            <p:ph/>
          </p:nvPr>
        </p:nvSpPr>
        <p:spPr>
          <a:xfrm>
            <a:off x="742680" y="1752480"/>
            <a:ext cx="8420040" cy="4114800"/>
          </a:xfrm>
          <a:prstGeom prst="rect">
            <a:avLst/>
          </a:prstGeom>
          <a:noFill/>
          <a:ln w="0">
            <a:noFill/>
          </a:ln>
        </p:spPr>
        <p:txBody>
          <a:bodyPr lIns="90000" rIns="90000" tIns="46800" bIns="46800" anchor="t">
            <a:normAutofit/>
          </a:bodyPr>
          <a:p>
            <a:pPr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8" name="PlaceHolder 3"/>
          <p:cNvSpPr>
            <a:spLocks noGrp="1"/>
          </p:cNvSpPr>
          <p:nvPr>
            <p:ph/>
          </p:nvPr>
        </p:nvSpPr>
        <p:spPr>
          <a:xfrm>
            <a:off x="742680" y="1752480"/>
            <a:ext cx="8420040" cy="4114800"/>
          </a:xfrm>
          <a:prstGeom prst="rect">
            <a:avLst/>
          </a:prstGeom>
          <a:noFill/>
          <a:ln w="0">
            <a:noFill/>
          </a:ln>
        </p:spPr>
        <p:txBody>
          <a:bodyPr lIns="90000" rIns="90000" tIns="46800" bIns="46800" anchor="t">
            <a:normAutofit/>
          </a:bodyPr>
          <a:p>
            <a:pPr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75243E03-2BA6-4E8F-8AD0-76A92B4B5EF8}"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3333cc"/>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91CC198C-DEDD-41D8-829F-CD8DE4E81284}"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3333cc"/>
              </a:solidFill>
              <a:effectLst/>
              <a:uFillTx/>
              <a:latin typeface="Arial"/>
            </a:endParaRPr>
          </a:p>
        </p:txBody>
      </p:sp>
      <p:sp>
        <p:nvSpPr>
          <p:cNvPr id="11" name="PlaceHolder 2"/>
          <p:cNvSpPr>
            <a:spLocks noGrp="1"/>
          </p:cNvSpPr>
          <p:nvPr>
            <p:ph/>
          </p:nvPr>
        </p:nvSpPr>
        <p:spPr>
          <a:xfrm>
            <a:off x="742680" y="1752480"/>
            <a:ext cx="8420040" cy="4114800"/>
          </a:xfrm>
          <a:prstGeom prst="rect">
            <a:avLst/>
          </a:prstGeom>
          <a:noFill/>
          <a:ln w="0">
            <a:noFill/>
          </a:ln>
        </p:spPr>
        <p:txBody>
          <a:bodyPr lIns="90000" rIns="90000" tIns="46800" bIns="46800" anchor="t">
            <a:normAutofit/>
          </a:bodyPr>
          <a:p>
            <a:pPr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4630DF9-07DD-4A4F-9116-2A3442C4EF1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CDE1CDA-631E-4F57-9B89-09D3F8F70F25}"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3333cc"/>
                </a:solidFill>
                <a:effectLst/>
                <a:uFillTx/>
                <a:latin typeface="Arial"/>
              </a:rPr>
              <a:t>Click to edit the title text format</a:t>
            </a:r>
            <a:endParaRPr b="1" lang="en-US" sz="2200" strike="noStrike" u="none">
              <a:solidFill>
                <a:srgbClr val="3333cc"/>
              </a:solidFill>
              <a:effectLst/>
              <a:uFillTx/>
              <a:latin typeface="Arial"/>
            </a:endParaRPr>
          </a:p>
        </p:txBody>
      </p:sp>
      <p:sp>
        <p:nvSpPr>
          <p:cNvPr id="1" name="PlaceHolder 2"/>
          <p:cNvSpPr>
            <a:spLocks noGrp="1"/>
          </p:cNvSpPr>
          <p:nvPr>
            <p:ph type="body"/>
          </p:nvPr>
        </p:nvSpPr>
        <p:spPr>
          <a:xfrm>
            <a:off x="742680" y="1752480"/>
            <a:ext cx="8420040" cy="411480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2" name="PlaceHolder 3"/>
          <p:cNvSpPr>
            <a:spLocks noGrp="1"/>
          </p:cNvSpPr>
          <p:nvPr>
            <p:ph type="dt" idx="1"/>
          </p:nvPr>
        </p:nvSpPr>
        <p:spPr>
          <a:xfrm>
            <a:off x="743040" y="6248520"/>
            <a:ext cx="20635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384360" y="6248520"/>
            <a:ext cx="313668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7620120" y="6400800"/>
            <a:ext cx="20635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57A48FC-F868-4E42-B385-6DEC9EC71B53}"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5" name=""/>
          <p:cNvSpPr/>
          <p:nvPr/>
        </p:nvSpPr>
        <p:spPr>
          <a:xfrm>
            <a:off x="231840" y="6431040"/>
            <a:ext cx="1960560" cy="27684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Confidential</a:t>
            </a:r>
            <a:endParaRPr b="0" lang="en-US" sz="1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png"/><Relationship Id="rId3"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4.xml"/><Relationship Id="rId4"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package" Target="../embeddings/oleObject2.xlsx"/><Relationship Id="rId4" Type="http://schemas.openxmlformats.org/officeDocument/2006/relationships/image" Target="../media/image6.wmf"/><Relationship Id="rId5" Type="http://schemas.openxmlformats.org/officeDocument/2006/relationships/slideLayout" Target="../slideLayouts/slideLayout4.xml"/><Relationship Id="rId6"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hyperlink" Target="http://www.enron.co.jp/" TargetMode="External"/><Relationship Id="rId2" Type="http://schemas.openxmlformats.org/officeDocument/2006/relationships/image" Target="../media/image2.png"/><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9" name=""/>
          <p:cNvGrpSpPr/>
          <p:nvPr/>
        </p:nvGrpSpPr>
        <p:grpSpPr>
          <a:xfrm>
            <a:off x="1263600" y="1523880"/>
            <a:ext cx="7346160" cy="5638320"/>
            <a:chOff x="1263600" y="1523880"/>
            <a:chExt cx="7346160" cy="5638320"/>
          </a:xfrm>
        </p:grpSpPr>
        <p:sp>
          <p:nvSpPr>
            <p:cNvPr id="20" name=""/>
            <p:cNvSpPr/>
            <p:nvPr/>
          </p:nvSpPr>
          <p:spPr>
            <a:xfrm>
              <a:off x="5421600" y="1938600"/>
              <a:ext cx="1551600" cy="10044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5421600" y="1938600"/>
              <a:ext cx="1551600" cy="10044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5421600" y="1938600"/>
              <a:ext cx="1551600" cy="10044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5741640" y="1994760"/>
              <a:ext cx="58680" cy="37080"/>
            </a:xfrm>
            <a:custGeom>
              <a:avLst/>
              <a:gdLst/>
              <a:ahLst/>
              <a:rect l="l" t="t" r="r" b="b"/>
              <a:pathLst>
                <a:path w="30" h="20">
                  <a:moveTo>
                    <a:pt x="15" y="0"/>
                  </a:moveTo>
                  <a:lnTo>
                    <a:pt x="0" y="10"/>
                  </a:lnTo>
                  <a:lnTo>
                    <a:pt x="15" y="18"/>
                  </a:lnTo>
                  <a:lnTo>
                    <a:pt x="28" y="20"/>
                  </a:lnTo>
                  <a:lnTo>
                    <a:pt x="30" y="0"/>
                  </a:lnTo>
                  <a:lnTo>
                    <a:pt x="15" y="0"/>
                  </a:lnTo>
                  <a:close/>
                </a:path>
              </a:pathLst>
            </a:custGeom>
            <a:solidFill>
              <a:srgbClr val="b4ddc7"/>
            </a:solid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24" name=""/>
            <p:cNvSpPr/>
            <p:nvPr/>
          </p:nvSpPr>
          <p:spPr>
            <a:xfrm>
              <a:off x="5741640" y="1994760"/>
              <a:ext cx="58680" cy="3708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25" name=""/>
            <p:cNvSpPr/>
            <p:nvPr/>
          </p:nvSpPr>
          <p:spPr>
            <a:xfrm>
              <a:off x="5741640" y="1994760"/>
              <a:ext cx="58680" cy="3708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26" name=""/>
            <p:cNvSpPr/>
            <p:nvPr/>
          </p:nvSpPr>
          <p:spPr>
            <a:xfrm>
              <a:off x="3132360" y="2923920"/>
              <a:ext cx="2876040" cy="197424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3132360" y="2923920"/>
              <a:ext cx="2876040" cy="197424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3132360" y="2923920"/>
              <a:ext cx="2876040" cy="197424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5020920" y="3708720"/>
              <a:ext cx="78120" cy="114480"/>
            </a:xfrm>
            <a:custGeom>
              <a:avLst/>
              <a:gdLst/>
              <a:ahLst/>
              <a:rect l="l" t="t" r="r" b="b"/>
              <a:pathLst>
                <a:path w="40" h="61">
                  <a:moveTo>
                    <a:pt x="37" y="0"/>
                  </a:moveTo>
                  <a:lnTo>
                    <a:pt x="35" y="23"/>
                  </a:lnTo>
                  <a:lnTo>
                    <a:pt x="40" y="29"/>
                  </a:lnTo>
                  <a:lnTo>
                    <a:pt x="25" y="61"/>
                  </a:lnTo>
                  <a:lnTo>
                    <a:pt x="6" y="61"/>
                  </a:lnTo>
                  <a:lnTo>
                    <a:pt x="0" y="42"/>
                  </a:lnTo>
                  <a:lnTo>
                    <a:pt x="17" y="9"/>
                  </a:lnTo>
                  <a:lnTo>
                    <a:pt x="37" y="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5020920" y="3708720"/>
              <a:ext cx="78120" cy="11448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5020920" y="3708720"/>
              <a:ext cx="78120" cy="11448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3455280" y="4682880"/>
              <a:ext cx="654120" cy="40284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3455280" y="4682880"/>
              <a:ext cx="654120" cy="40284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455280" y="4682880"/>
              <a:ext cx="654120" cy="40284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4107240" y="4621680"/>
              <a:ext cx="73080" cy="95760"/>
            </a:xfrm>
            <a:custGeom>
              <a:avLst/>
              <a:gdLst/>
              <a:ahLst/>
              <a:rect l="l" t="t" r="r" b="b"/>
              <a:pathLst>
                <a:path w="38" h="52">
                  <a:moveTo>
                    <a:pt x="38" y="0"/>
                  </a:moveTo>
                  <a:lnTo>
                    <a:pt x="13" y="27"/>
                  </a:lnTo>
                  <a:lnTo>
                    <a:pt x="0" y="48"/>
                  </a:lnTo>
                  <a:lnTo>
                    <a:pt x="13" y="52"/>
                  </a:lnTo>
                  <a:lnTo>
                    <a:pt x="29" y="46"/>
                  </a:lnTo>
                  <a:lnTo>
                    <a:pt x="31" y="25"/>
                  </a:lnTo>
                  <a:lnTo>
                    <a:pt x="38" y="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4107240" y="4621680"/>
              <a:ext cx="73080" cy="9576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4107240" y="4621680"/>
              <a:ext cx="73080" cy="9576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2792520" y="4790520"/>
              <a:ext cx="613080" cy="70704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2792520" y="4790520"/>
              <a:ext cx="613080" cy="70704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2792520" y="4790520"/>
              <a:ext cx="613080" cy="70704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2902680" y="5137200"/>
              <a:ext cx="41400" cy="83880"/>
            </a:xfrm>
            <a:custGeom>
              <a:avLst/>
              <a:gdLst/>
              <a:ahLst/>
              <a:rect l="l" t="t" r="r" b="b"/>
              <a:pathLst>
                <a:path w="21" h="45">
                  <a:moveTo>
                    <a:pt x="8" y="0"/>
                  </a:moveTo>
                  <a:lnTo>
                    <a:pt x="2" y="16"/>
                  </a:lnTo>
                  <a:lnTo>
                    <a:pt x="0" y="35"/>
                  </a:lnTo>
                  <a:lnTo>
                    <a:pt x="4" y="45"/>
                  </a:lnTo>
                  <a:lnTo>
                    <a:pt x="21" y="8"/>
                  </a:lnTo>
                  <a:lnTo>
                    <a:pt x="8" y="0"/>
                  </a:lnTo>
                  <a:close/>
                </a:path>
              </a:pathLst>
            </a:custGeom>
            <a:solidFill>
              <a:srgbClr val="b4ddc7"/>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42" name=""/>
            <p:cNvSpPr/>
            <p:nvPr/>
          </p:nvSpPr>
          <p:spPr>
            <a:xfrm>
              <a:off x="2902680" y="5137200"/>
              <a:ext cx="41400" cy="8388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43" name=""/>
            <p:cNvSpPr/>
            <p:nvPr/>
          </p:nvSpPr>
          <p:spPr>
            <a:xfrm>
              <a:off x="2902680" y="5137200"/>
              <a:ext cx="41400" cy="8388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44" name=""/>
            <p:cNvSpPr/>
            <p:nvPr/>
          </p:nvSpPr>
          <p:spPr>
            <a:xfrm>
              <a:off x="3127680" y="5558400"/>
              <a:ext cx="41400" cy="105480"/>
            </a:xfrm>
            <a:custGeom>
              <a:avLst/>
              <a:gdLst/>
              <a:ahLst/>
              <a:rect l="l" t="t" r="r" b="b"/>
              <a:pathLst>
                <a:path w="21" h="56">
                  <a:moveTo>
                    <a:pt x="21" y="17"/>
                  </a:moveTo>
                  <a:lnTo>
                    <a:pt x="17" y="0"/>
                  </a:lnTo>
                  <a:lnTo>
                    <a:pt x="10" y="17"/>
                  </a:lnTo>
                  <a:lnTo>
                    <a:pt x="0" y="46"/>
                  </a:lnTo>
                  <a:lnTo>
                    <a:pt x="10" y="56"/>
                  </a:lnTo>
                  <a:lnTo>
                    <a:pt x="21"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3127680" y="5558400"/>
              <a:ext cx="41400" cy="10548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3127680" y="5558400"/>
              <a:ext cx="41400" cy="10548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3000240" y="5644800"/>
              <a:ext cx="56160" cy="58680"/>
            </a:xfrm>
            <a:custGeom>
              <a:avLst/>
              <a:gdLst/>
              <a:ahLst/>
              <a:rect l="l" t="t" r="r" b="b"/>
              <a:pathLst>
                <a:path w="29" h="31">
                  <a:moveTo>
                    <a:pt x="11" y="8"/>
                  </a:moveTo>
                  <a:lnTo>
                    <a:pt x="7" y="0"/>
                  </a:lnTo>
                  <a:lnTo>
                    <a:pt x="0" y="12"/>
                  </a:lnTo>
                  <a:lnTo>
                    <a:pt x="7" y="27"/>
                  </a:lnTo>
                  <a:lnTo>
                    <a:pt x="29" y="31"/>
                  </a:lnTo>
                  <a:lnTo>
                    <a:pt x="29" y="12"/>
                  </a:lnTo>
                  <a:lnTo>
                    <a:pt x="11" y="8"/>
                  </a:lnTo>
                  <a:close/>
                </a:path>
              </a:pathLst>
            </a:custGeom>
            <a:solidFill>
              <a:srgbClr val="b4ddc7"/>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8" name=""/>
            <p:cNvSpPr/>
            <p:nvPr/>
          </p:nvSpPr>
          <p:spPr>
            <a:xfrm>
              <a:off x="3000240" y="5644800"/>
              <a:ext cx="56160" cy="5868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9" name=""/>
            <p:cNvSpPr/>
            <p:nvPr/>
          </p:nvSpPr>
          <p:spPr>
            <a:xfrm>
              <a:off x="3000240" y="5644800"/>
              <a:ext cx="56160" cy="5868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0" name=""/>
            <p:cNvSpPr/>
            <p:nvPr/>
          </p:nvSpPr>
          <p:spPr>
            <a:xfrm>
              <a:off x="2548800" y="5078160"/>
              <a:ext cx="43560" cy="47160"/>
            </a:xfrm>
            <a:custGeom>
              <a:avLst/>
              <a:gdLst/>
              <a:ahLst/>
              <a:rect l="l" t="t" r="r" b="b"/>
              <a:pathLst>
                <a:path w="22" h="25">
                  <a:moveTo>
                    <a:pt x="20" y="0"/>
                  </a:moveTo>
                  <a:lnTo>
                    <a:pt x="0" y="7"/>
                  </a:lnTo>
                  <a:lnTo>
                    <a:pt x="0" y="25"/>
                  </a:lnTo>
                  <a:lnTo>
                    <a:pt x="22" y="19"/>
                  </a:lnTo>
                  <a:lnTo>
                    <a:pt x="20" y="0"/>
                  </a:lnTo>
                  <a:close/>
                </a:path>
              </a:pathLst>
            </a:custGeom>
            <a:solidFill>
              <a:srgbClr val="b4ddc7"/>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51" name=""/>
            <p:cNvSpPr/>
            <p:nvPr/>
          </p:nvSpPr>
          <p:spPr>
            <a:xfrm>
              <a:off x="2548800" y="5078160"/>
              <a:ext cx="43560" cy="4716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52" name=""/>
            <p:cNvSpPr/>
            <p:nvPr/>
          </p:nvSpPr>
          <p:spPr>
            <a:xfrm>
              <a:off x="2548800" y="5078160"/>
              <a:ext cx="43560" cy="4716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53" name=""/>
            <p:cNvSpPr/>
            <p:nvPr/>
          </p:nvSpPr>
          <p:spPr>
            <a:xfrm>
              <a:off x="2636280" y="5003280"/>
              <a:ext cx="46440" cy="56160"/>
            </a:xfrm>
            <a:custGeom>
              <a:avLst/>
              <a:gdLst/>
              <a:ahLst/>
              <a:rect l="l" t="t" r="r" b="b"/>
              <a:pathLst>
                <a:path w="23" h="30">
                  <a:moveTo>
                    <a:pt x="23" y="9"/>
                  </a:moveTo>
                  <a:lnTo>
                    <a:pt x="19" y="0"/>
                  </a:lnTo>
                  <a:lnTo>
                    <a:pt x="11" y="0"/>
                  </a:lnTo>
                  <a:lnTo>
                    <a:pt x="0" y="19"/>
                  </a:lnTo>
                  <a:lnTo>
                    <a:pt x="7" y="30"/>
                  </a:lnTo>
                  <a:lnTo>
                    <a:pt x="23" y="19"/>
                  </a:lnTo>
                  <a:lnTo>
                    <a:pt x="23" y="9"/>
                  </a:lnTo>
                  <a:close/>
                </a:path>
              </a:pathLst>
            </a:custGeom>
            <a:solidFill>
              <a:srgbClr val="b4ddc7"/>
            </a:solidFill>
            <a:ln w="0">
              <a:noFill/>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54" name=""/>
            <p:cNvSpPr/>
            <p:nvPr/>
          </p:nvSpPr>
          <p:spPr>
            <a:xfrm>
              <a:off x="2636280" y="5003280"/>
              <a:ext cx="46440" cy="561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55" name=""/>
            <p:cNvSpPr/>
            <p:nvPr/>
          </p:nvSpPr>
          <p:spPr>
            <a:xfrm>
              <a:off x="2636280" y="5003280"/>
              <a:ext cx="46440" cy="561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56" name=""/>
            <p:cNvSpPr/>
            <p:nvPr/>
          </p:nvSpPr>
          <p:spPr>
            <a:xfrm>
              <a:off x="2812680" y="4800240"/>
              <a:ext cx="21600" cy="37080"/>
            </a:xfrm>
            <a:custGeom>
              <a:avLst/>
              <a:gdLst/>
              <a:ahLst/>
              <a:rect l="l" t="t" r="r" b="b"/>
              <a:pathLst>
                <a:path w="11" h="19">
                  <a:moveTo>
                    <a:pt x="2" y="0"/>
                  </a:moveTo>
                  <a:lnTo>
                    <a:pt x="0" y="10"/>
                  </a:lnTo>
                  <a:lnTo>
                    <a:pt x="2" y="19"/>
                  </a:lnTo>
                  <a:lnTo>
                    <a:pt x="11" y="12"/>
                  </a:lnTo>
                  <a:lnTo>
                    <a:pt x="2" y="0"/>
                  </a:lnTo>
                  <a:close/>
                </a:path>
              </a:pathLst>
            </a:custGeom>
            <a:solidFill>
              <a:srgbClr val="b4ddc7"/>
            </a:solid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57" name=""/>
            <p:cNvSpPr/>
            <p:nvPr/>
          </p:nvSpPr>
          <p:spPr>
            <a:xfrm>
              <a:off x="2812680" y="4800240"/>
              <a:ext cx="21600" cy="3708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58" name=""/>
            <p:cNvSpPr/>
            <p:nvPr/>
          </p:nvSpPr>
          <p:spPr>
            <a:xfrm>
              <a:off x="2812680" y="4800240"/>
              <a:ext cx="21600" cy="3708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59" name=""/>
            <p:cNvSpPr/>
            <p:nvPr/>
          </p:nvSpPr>
          <p:spPr>
            <a:xfrm>
              <a:off x="2673000" y="4692240"/>
              <a:ext cx="34200" cy="53280"/>
            </a:xfrm>
            <a:custGeom>
              <a:avLst/>
              <a:gdLst/>
              <a:ahLst/>
              <a:rect l="l" t="t" r="r" b="b"/>
              <a:pathLst>
                <a:path w="17" h="29">
                  <a:moveTo>
                    <a:pt x="11" y="0"/>
                  </a:moveTo>
                  <a:lnTo>
                    <a:pt x="0" y="18"/>
                  </a:lnTo>
                  <a:lnTo>
                    <a:pt x="6" y="29"/>
                  </a:lnTo>
                  <a:lnTo>
                    <a:pt x="17" y="20"/>
                  </a:lnTo>
                  <a:lnTo>
                    <a:pt x="11" y="0"/>
                  </a:lnTo>
                  <a:close/>
                </a:path>
              </a:pathLst>
            </a:custGeom>
            <a:solidFill>
              <a:srgbClr val="b4ddc7"/>
            </a:solidFill>
            <a:ln w="0">
              <a:noFill/>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60" name=""/>
            <p:cNvSpPr/>
            <p:nvPr/>
          </p:nvSpPr>
          <p:spPr>
            <a:xfrm>
              <a:off x="2673000" y="4692240"/>
              <a:ext cx="34200" cy="5328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61" name=""/>
            <p:cNvSpPr/>
            <p:nvPr/>
          </p:nvSpPr>
          <p:spPr>
            <a:xfrm>
              <a:off x="2673000" y="4692240"/>
              <a:ext cx="34200" cy="5328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62" name=""/>
            <p:cNvSpPr/>
            <p:nvPr/>
          </p:nvSpPr>
          <p:spPr>
            <a:xfrm>
              <a:off x="2719440" y="4605840"/>
              <a:ext cx="29160" cy="83880"/>
            </a:xfrm>
            <a:custGeom>
              <a:avLst/>
              <a:gdLst/>
              <a:ahLst/>
              <a:rect l="l" t="t" r="r" b="b"/>
              <a:pathLst>
                <a:path w="15" h="45">
                  <a:moveTo>
                    <a:pt x="6" y="0"/>
                  </a:moveTo>
                  <a:lnTo>
                    <a:pt x="15" y="8"/>
                  </a:lnTo>
                  <a:lnTo>
                    <a:pt x="15" y="27"/>
                  </a:lnTo>
                  <a:lnTo>
                    <a:pt x="9" y="45"/>
                  </a:lnTo>
                  <a:lnTo>
                    <a:pt x="2" y="33"/>
                  </a:lnTo>
                  <a:lnTo>
                    <a:pt x="0" y="12"/>
                  </a:lnTo>
                  <a:lnTo>
                    <a:pt x="6" y="0"/>
                  </a:lnTo>
                  <a:close/>
                </a:path>
              </a:pathLst>
            </a:custGeom>
            <a:solidFill>
              <a:srgbClr val="b4ddc7"/>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63" name=""/>
            <p:cNvSpPr/>
            <p:nvPr/>
          </p:nvSpPr>
          <p:spPr>
            <a:xfrm>
              <a:off x="2719440" y="4605840"/>
              <a:ext cx="29160" cy="8388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64" name=""/>
            <p:cNvSpPr/>
            <p:nvPr/>
          </p:nvSpPr>
          <p:spPr>
            <a:xfrm>
              <a:off x="2719440" y="4605840"/>
              <a:ext cx="29160" cy="8388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65" name=""/>
            <p:cNvSpPr/>
            <p:nvPr/>
          </p:nvSpPr>
          <p:spPr>
            <a:xfrm>
              <a:off x="3098520" y="3893760"/>
              <a:ext cx="33480" cy="18360"/>
            </a:xfrm>
            <a:custGeom>
              <a:avLst/>
              <a:gdLst/>
              <a:ahLst/>
              <a:rect l="l" t="t" r="r" b="b"/>
              <a:pathLst>
                <a:path w="17" h="11">
                  <a:moveTo>
                    <a:pt x="7" y="0"/>
                  </a:moveTo>
                  <a:lnTo>
                    <a:pt x="0" y="5"/>
                  </a:lnTo>
                  <a:lnTo>
                    <a:pt x="0" y="7"/>
                  </a:lnTo>
                  <a:lnTo>
                    <a:pt x="5" y="11"/>
                  </a:lnTo>
                  <a:lnTo>
                    <a:pt x="17" y="3"/>
                  </a:lnTo>
                  <a:lnTo>
                    <a:pt x="7" y="0"/>
                  </a:lnTo>
                  <a:close/>
                </a:path>
              </a:pathLst>
            </a:custGeom>
            <a:solidFill>
              <a:srgbClr val="b4ddc7"/>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66" name=""/>
            <p:cNvSpPr/>
            <p:nvPr/>
          </p:nvSpPr>
          <p:spPr>
            <a:xfrm>
              <a:off x="3098520" y="3893760"/>
              <a:ext cx="33480" cy="1836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67" name=""/>
            <p:cNvSpPr/>
            <p:nvPr/>
          </p:nvSpPr>
          <p:spPr>
            <a:xfrm>
              <a:off x="3098520" y="3893760"/>
              <a:ext cx="33480" cy="1836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68" name=""/>
            <p:cNvSpPr/>
            <p:nvPr/>
          </p:nvSpPr>
          <p:spPr>
            <a:xfrm>
              <a:off x="1911240" y="4893480"/>
              <a:ext cx="180360" cy="7956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close/>
                </a:path>
              </a:pathLst>
            </a:custGeom>
            <a:solidFill>
              <a:srgbClr val="b4ddc7"/>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69" name=""/>
            <p:cNvSpPr/>
            <p:nvPr/>
          </p:nvSpPr>
          <p:spPr>
            <a:xfrm>
              <a:off x="1911240" y="4893480"/>
              <a:ext cx="180360" cy="7956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0" name=""/>
            <p:cNvSpPr/>
            <p:nvPr/>
          </p:nvSpPr>
          <p:spPr>
            <a:xfrm>
              <a:off x="1911240" y="4893480"/>
              <a:ext cx="180360" cy="7956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1" name=""/>
            <p:cNvSpPr/>
            <p:nvPr/>
          </p:nvSpPr>
          <p:spPr>
            <a:xfrm>
              <a:off x="1263600" y="7122600"/>
              <a:ext cx="41400" cy="39600"/>
            </a:xfrm>
            <a:custGeom>
              <a:avLst/>
              <a:gdLst/>
              <a:ahLst/>
              <a:rect l="l" t="t" r="r" b="b"/>
              <a:pathLst>
                <a:path w="21" h="21">
                  <a:moveTo>
                    <a:pt x="4" y="0"/>
                  </a:moveTo>
                  <a:lnTo>
                    <a:pt x="14" y="2"/>
                  </a:lnTo>
                  <a:lnTo>
                    <a:pt x="21" y="7"/>
                  </a:lnTo>
                  <a:lnTo>
                    <a:pt x="21" y="15"/>
                  </a:lnTo>
                  <a:lnTo>
                    <a:pt x="18" y="19"/>
                  </a:lnTo>
                  <a:lnTo>
                    <a:pt x="4" y="21"/>
                  </a:lnTo>
                  <a:lnTo>
                    <a:pt x="0" y="11"/>
                  </a:lnTo>
                  <a:lnTo>
                    <a:pt x="4" y="0"/>
                  </a:lnTo>
                  <a:close/>
                </a:path>
              </a:pathLst>
            </a:custGeom>
            <a:solidFill>
              <a:srgbClr val="b4ddc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2" name=""/>
            <p:cNvSpPr/>
            <p:nvPr/>
          </p:nvSpPr>
          <p:spPr>
            <a:xfrm>
              <a:off x="1263600" y="7122600"/>
              <a:ext cx="41400" cy="3960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3" name=""/>
            <p:cNvSpPr/>
            <p:nvPr/>
          </p:nvSpPr>
          <p:spPr>
            <a:xfrm>
              <a:off x="1263600" y="7122600"/>
              <a:ext cx="41400" cy="3960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4" name=""/>
            <p:cNvSpPr/>
            <p:nvPr/>
          </p:nvSpPr>
          <p:spPr>
            <a:xfrm>
              <a:off x="1356480" y="7101360"/>
              <a:ext cx="45720" cy="47160"/>
            </a:xfrm>
            <a:custGeom>
              <a:avLst/>
              <a:gdLst/>
              <a:ahLst/>
              <a:rect l="l" t="t" r="r" b="b"/>
              <a:pathLst>
                <a:path w="23" h="25">
                  <a:moveTo>
                    <a:pt x="4" y="15"/>
                  </a:moveTo>
                  <a:lnTo>
                    <a:pt x="0" y="12"/>
                  </a:lnTo>
                  <a:lnTo>
                    <a:pt x="16" y="6"/>
                  </a:lnTo>
                  <a:lnTo>
                    <a:pt x="21" y="0"/>
                  </a:lnTo>
                  <a:lnTo>
                    <a:pt x="23" y="8"/>
                  </a:lnTo>
                  <a:lnTo>
                    <a:pt x="19" y="19"/>
                  </a:lnTo>
                  <a:lnTo>
                    <a:pt x="8" y="25"/>
                  </a:lnTo>
                  <a:lnTo>
                    <a:pt x="4" y="15"/>
                  </a:lnTo>
                  <a:close/>
                </a:path>
              </a:pathLst>
            </a:custGeom>
            <a:solidFill>
              <a:srgbClr val="b4ddc7"/>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75" name=""/>
            <p:cNvSpPr/>
            <p:nvPr/>
          </p:nvSpPr>
          <p:spPr>
            <a:xfrm>
              <a:off x="1356480" y="7101360"/>
              <a:ext cx="45720" cy="4716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76" name=""/>
            <p:cNvSpPr/>
            <p:nvPr/>
          </p:nvSpPr>
          <p:spPr>
            <a:xfrm>
              <a:off x="1356480" y="7101360"/>
              <a:ext cx="45720" cy="4716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77" name=""/>
            <p:cNvSpPr/>
            <p:nvPr/>
          </p:nvSpPr>
          <p:spPr>
            <a:xfrm>
              <a:off x="2282400" y="6523200"/>
              <a:ext cx="136800" cy="17568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2282400" y="6523200"/>
              <a:ext cx="136800" cy="17568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2282400" y="6523200"/>
              <a:ext cx="136800" cy="17568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2592720" y="6260760"/>
              <a:ext cx="21960" cy="54000"/>
            </a:xfrm>
            <a:custGeom>
              <a:avLst/>
              <a:gdLst/>
              <a:ahLst/>
              <a:rect l="l" t="t" r="r" b="b"/>
              <a:pathLst>
                <a:path w="11" h="29">
                  <a:moveTo>
                    <a:pt x="7" y="17"/>
                  </a:moveTo>
                  <a:lnTo>
                    <a:pt x="11" y="27"/>
                  </a:lnTo>
                  <a:lnTo>
                    <a:pt x="5" y="29"/>
                  </a:lnTo>
                  <a:lnTo>
                    <a:pt x="0" y="21"/>
                  </a:lnTo>
                  <a:lnTo>
                    <a:pt x="0" y="12"/>
                  </a:lnTo>
                  <a:lnTo>
                    <a:pt x="2" y="0"/>
                  </a:lnTo>
                  <a:lnTo>
                    <a:pt x="5" y="15"/>
                  </a:lnTo>
                  <a:lnTo>
                    <a:pt x="7" y="17"/>
                  </a:lnTo>
                  <a:close/>
                </a:path>
              </a:pathLst>
            </a:custGeom>
            <a:solidFill>
              <a:srgbClr val="b4ddc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1" name=""/>
            <p:cNvSpPr/>
            <p:nvPr/>
          </p:nvSpPr>
          <p:spPr>
            <a:xfrm>
              <a:off x="2592720" y="6260760"/>
              <a:ext cx="21960" cy="5400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2" name=""/>
            <p:cNvSpPr/>
            <p:nvPr/>
          </p:nvSpPr>
          <p:spPr>
            <a:xfrm>
              <a:off x="2592720" y="6260760"/>
              <a:ext cx="21960" cy="5400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3" name=""/>
            <p:cNvSpPr/>
            <p:nvPr/>
          </p:nvSpPr>
          <p:spPr>
            <a:xfrm>
              <a:off x="2692800" y="6116040"/>
              <a:ext cx="87480" cy="7956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close/>
                </a:path>
              </a:pathLst>
            </a:custGeom>
            <a:solidFill>
              <a:srgbClr val="b4ddc7"/>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84" name=""/>
            <p:cNvSpPr/>
            <p:nvPr/>
          </p:nvSpPr>
          <p:spPr>
            <a:xfrm>
              <a:off x="2692800" y="6116040"/>
              <a:ext cx="87480" cy="7956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85" name=""/>
            <p:cNvSpPr/>
            <p:nvPr/>
          </p:nvSpPr>
          <p:spPr>
            <a:xfrm>
              <a:off x="2692800" y="6116040"/>
              <a:ext cx="87480" cy="7956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86" name=""/>
            <p:cNvSpPr/>
            <p:nvPr/>
          </p:nvSpPr>
          <p:spPr>
            <a:xfrm>
              <a:off x="1666800" y="7017480"/>
              <a:ext cx="38520" cy="3960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close/>
                </a:path>
              </a:pathLst>
            </a:custGeom>
            <a:solidFill>
              <a:srgbClr val="b4ddc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7" name=""/>
            <p:cNvSpPr/>
            <p:nvPr/>
          </p:nvSpPr>
          <p:spPr>
            <a:xfrm>
              <a:off x="1666800" y="7017480"/>
              <a:ext cx="38520" cy="3960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8" name=""/>
            <p:cNvSpPr/>
            <p:nvPr/>
          </p:nvSpPr>
          <p:spPr>
            <a:xfrm>
              <a:off x="1666800" y="7017480"/>
              <a:ext cx="38520" cy="3960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9" name=""/>
            <p:cNvSpPr/>
            <p:nvPr/>
          </p:nvSpPr>
          <p:spPr>
            <a:xfrm>
              <a:off x="8495280" y="1523880"/>
              <a:ext cx="114480" cy="8676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close/>
                </a:path>
              </a:pathLst>
            </a:custGeom>
            <a:solidFill>
              <a:srgbClr val="b4ddc7"/>
            </a:solidFill>
            <a:ln w="0">
              <a:noFill/>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90" name=""/>
            <p:cNvSpPr/>
            <p:nvPr/>
          </p:nvSpPr>
          <p:spPr>
            <a:xfrm>
              <a:off x="8495280" y="1523880"/>
              <a:ext cx="114480" cy="8676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91" name=""/>
            <p:cNvSpPr/>
            <p:nvPr/>
          </p:nvSpPr>
          <p:spPr>
            <a:xfrm>
              <a:off x="8495280" y="1523880"/>
              <a:ext cx="114480" cy="8676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92" name=""/>
            <p:cNvSpPr/>
            <p:nvPr/>
          </p:nvSpPr>
          <p:spPr>
            <a:xfrm>
              <a:off x="7930800" y="1746360"/>
              <a:ext cx="236880" cy="16164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7930800" y="1746360"/>
              <a:ext cx="236880" cy="16164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7930800" y="1746360"/>
              <a:ext cx="236880" cy="16164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7271640" y="1922040"/>
              <a:ext cx="487800" cy="26676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7271640" y="1922040"/>
              <a:ext cx="487800" cy="26676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7271640" y="1922040"/>
              <a:ext cx="487800" cy="26676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7168320" y="2336760"/>
              <a:ext cx="87840" cy="39600"/>
            </a:xfrm>
            <a:custGeom>
              <a:avLst/>
              <a:gdLst/>
              <a:ahLst/>
              <a:rect l="l" t="t" r="r" b="b"/>
              <a:pathLst>
                <a:path w="46" h="21">
                  <a:moveTo>
                    <a:pt x="36" y="0"/>
                  </a:moveTo>
                  <a:lnTo>
                    <a:pt x="46" y="4"/>
                  </a:lnTo>
                  <a:lnTo>
                    <a:pt x="34" y="11"/>
                  </a:lnTo>
                  <a:lnTo>
                    <a:pt x="11" y="21"/>
                  </a:lnTo>
                  <a:lnTo>
                    <a:pt x="0" y="15"/>
                  </a:lnTo>
                  <a:lnTo>
                    <a:pt x="11" y="7"/>
                  </a:lnTo>
                  <a:lnTo>
                    <a:pt x="36" y="0"/>
                  </a:lnTo>
                  <a:close/>
                </a:path>
              </a:pathLst>
            </a:custGeom>
            <a:solidFill>
              <a:srgbClr val="b4ddc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9" name=""/>
            <p:cNvSpPr/>
            <p:nvPr/>
          </p:nvSpPr>
          <p:spPr>
            <a:xfrm>
              <a:off x="7168320" y="2336760"/>
              <a:ext cx="87840" cy="3960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0" name=""/>
            <p:cNvSpPr/>
            <p:nvPr/>
          </p:nvSpPr>
          <p:spPr>
            <a:xfrm>
              <a:off x="7168320" y="2336760"/>
              <a:ext cx="87840" cy="3960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1" name=""/>
            <p:cNvSpPr/>
            <p:nvPr/>
          </p:nvSpPr>
          <p:spPr>
            <a:xfrm>
              <a:off x="6875280" y="2177280"/>
              <a:ext cx="226800" cy="20124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6875280" y="2177280"/>
              <a:ext cx="226800" cy="20124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6875280" y="2177280"/>
              <a:ext cx="226800" cy="20124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04" name=""/>
          <p:cNvSpPr/>
          <p:nvPr/>
        </p:nvSpPr>
        <p:spPr>
          <a:xfrm>
            <a:off x="4028400" y="5470560"/>
            <a:ext cx="186660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ea typeface="MS PGothic"/>
              </a:rPr>
              <a:t>Tokyo</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ea typeface="MS PGothic"/>
              </a:rPr>
              <a:t>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2000" strike="noStrike" u="none">
                <a:solidFill>
                  <a:srgbClr val="3333cc"/>
                </a:solidFill>
                <a:effectLst/>
                <a:uFillTx/>
                <a:latin typeface="Arial"/>
                <a:ea typeface="MS PGothic"/>
              </a:rPr>
              <a:t>平成</a:t>
            </a:r>
            <a:r>
              <a:rPr b="0" lang="ja-JP" sz="2000" strike="noStrike" u="none">
                <a:solidFill>
                  <a:srgbClr val="3333cc"/>
                </a:solidFill>
                <a:effectLst/>
                <a:uFillTx/>
                <a:latin typeface="Arial"/>
                <a:ea typeface="MS PGothic"/>
              </a:rPr>
              <a:t>21</a:t>
            </a:r>
            <a:r>
              <a:rPr b="0" lang="ja-JP" sz="2000" strike="noStrike" u="none">
                <a:solidFill>
                  <a:srgbClr val="3333cc"/>
                </a:solidFill>
                <a:effectLst/>
                <a:uFillTx/>
                <a:latin typeface="Arial"/>
                <a:ea typeface="MS PGothic"/>
              </a:rPr>
              <a:t>年</a:t>
            </a:r>
            <a:r>
              <a:rPr b="0" lang="ja-JP" sz="2000" strike="noStrike" u="none">
                <a:solidFill>
                  <a:srgbClr val="3333cc"/>
                </a:solidFill>
                <a:effectLst/>
                <a:uFillTx/>
                <a:latin typeface="Arial"/>
                <a:ea typeface="MS PGothic"/>
              </a:rPr>
              <a:t>9</a:t>
            </a:r>
            <a:r>
              <a:rPr b="0" lang="ja-JP" sz="2000" strike="noStrike" u="none">
                <a:solidFill>
                  <a:srgbClr val="3333cc"/>
                </a:solidFill>
                <a:effectLst/>
                <a:uFillTx/>
                <a:latin typeface="Arial"/>
                <a:ea typeface="MS PGothic"/>
              </a:rPr>
              <a:t>月</a:t>
            </a:r>
            <a:endParaRPr b="0" lang="en-US" sz="2000" strike="noStrike" u="none">
              <a:solidFill>
                <a:srgbClr val="000000"/>
              </a:solidFill>
              <a:effectLst/>
              <a:uFillTx/>
              <a:latin typeface="Times New Roman"/>
            </a:endParaRPr>
          </a:p>
        </p:txBody>
      </p:sp>
      <p:sp>
        <p:nvSpPr>
          <p:cNvPr id="105" name=""/>
          <p:cNvSpPr/>
          <p:nvPr/>
        </p:nvSpPr>
        <p:spPr>
          <a:xfrm>
            <a:off x="3437280" y="3429000"/>
            <a:ext cx="302148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ea typeface="MS PGothic"/>
              </a:rPr>
              <a:t>www.enron.co.jp</a:t>
            </a:r>
            <a:endParaRPr b="0" lang="en-US" sz="2800" strike="noStrike" u="none">
              <a:solidFill>
                <a:srgbClr val="000000"/>
              </a:solidFill>
              <a:effectLst/>
              <a:uFillTx/>
              <a:latin typeface="Times New Roman"/>
            </a:endParaRPr>
          </a:p>
        </p:txBody>
      </p:sp>
      <p:graphicFrame>
        <p:nvGraphicFramePr>
          <p:cNvPr id="106" name=""/>
          <p:cNvGraphicFramePr/>
          <p:nvPr/>
        </p:nvGraphicFramePr>
        <p:xfrm>
          <a:off x="4113360" y="152280"/>
          <a:ext cx="1654200" cy="1646280"/>
        </p:xfrm>
        <a:graphic>
          <a:graphicData uri="http://schemas.openxmlformats.org/presentationml/2006/ole">
            <p:oleObj progId="Word.Document.12" r:id="rId1" spid="">
              <p:embed/>
              <p:pic>
                <p:nvPicPr>
                  <p:cNvPr id="107" name="" descr=""/>
                  <p:cNvPicPr/>
                  <p:nvPr/>
                </p:nvPicPr>
                <p:blipFill>
                  <a:blip r:embed="rId2"/>
                  <a:stretch/>
                </p:blipFill>
                <p:spPr>
                  <a:xfrm>
                    <a:off x="4113360" y="152280"/>
                    <a:ext cx="1654200" cy="1646280"/>
                  </a:xfrm>
                  <a:prstGeom prst="rect">
                    <a:avLst/>
                  </a:prstGeom>
                  <a:noFill/>
                  <a:ln w="0">
                    <a:noFill/>
                  </a:ln>
                </p:spPr>
              </p:pic>
            </p:oleObj>
          </a:graphicData>
        </a:graphic>
      </p:graphicFrame>
      <p:sp>
        <p:nvSpPr>
          <p:cNvPr id="108" name=""/>
          <p:cNvSpPr/>
          <p:nvPr/>
        </p:nvSpPr>
        <p:spPr>
          <a:xfrm>
            <a:off x="3607560" y="2087640"/>
            <a:ext cx="2690640" cy="429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ja-JP" sz="2200" strike="noStrike" u="none">
                <a:solidFill>
                  <a:srgbClr val="3333cc"/>
                </a:solidFill>
                <a:effectLst/>
                <a:uFillTx/>
                <a:latin typeface="Arial"/>
                <a:ea typeface="MS PGothic"/>
              </a:rPr>
              <a:t>エンロン　ジャパン</a:t>
            </a:r>
            <a:endParaRPr b="0" lang="en-US" sz="2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3CDE851-1F8D-4FAB-8621-7979FA858B8B}"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2666880" y="151920"/>
            <a:ext cx="4570560" cy="381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Proposed Future Content</a:t>
            </a:r>
            <a:endParaRPr b="1" lang="en-US" sz="2400" strike="noStrike" u="none">
              <a:solidFill>
                <a:srgbClr val="3333cc"/>
              </a:solidFill>
              <a:effectLst/>
              <a:uFillTx/>
              <a:latin typeface="Arial"/>
            </a:endParaRPr>
          </a:p>
        </p:txBody>
      </p:sp>
      <p:sp>
        <p:nvSpPr>
          <p:cNvPr id="128" name="PlaceHolder 2"/>
          <p:cNvSpPr>
            <a:spLocks noGrp="1"/>
          </p:cNvSpPr>
          <p:nvPr>
            <p:ph/>
          </p:nvPr>
        </p:nvSpPr>
        <p:spPr>
          <a:xfrm>
            <a:off x="1600200" y="1143000"/>
            <a:ext cx="6399360" cy="548496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February</a:t>
            </a:r>
            <a:endParaRPr b="0" lang="en-US" sz="20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Event</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Comments submitted on tariffs</a:t>
            </a:r>
            <a:endParaRPr b="0" lang="en-US" sz="1400" strike="noStrike" u="none">
              <a:solidFill>
                <a:srgbClr val="000000"/>
              </a:solidFill>
              <a:effectLst/>
              <a:uFillTx/>
              <a:latin typeface="Arial"/>
            </a:endParaRPr>
          </a:p>
          <a:p>
            <a:pPr lvl="2" marL="1143000" indent="0">
              <a:lnSpc>
                <a:spcPct val="9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Headline</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Related to tariff analysis</a:t>
            </a:r>
            <a:endParaRPr b="0" lang="en-US" sz="14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Articles</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Tariff analysis</a:t>
            </a:r>
            <a:endParaRPr b="0" lang="en-US" sz="14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Break down components</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Excess capacity</a:t>
            </a:r>
            <a:endParaRPr b="0" lang="en-US" sz="12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Introduction to e-commerce debate</a:t>
            </a:r>
            <a:endParaRPr b="0" lang="en-US" sz="14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March</a:t>
            </a:r>
            <a:endParaRPr b="0" lang="en-US" sz="20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Event</a:t>
            </a:r>
            <a:endParaRPr b="0" lang="en-US" sz="1600" strike="noStrike" u="none">
              <a:solidFill>
                <a:srgbClr val="000000"/>
              </a:solidFill>
              <a:effectLst/>
              <a:uFillTx/>
              <a:latin typeface="Arial"/>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Headline</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Related to progress with electricity competition</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Articles</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Continuation of gas debate</a:t>
            </a:r>
            <a:endParaRPr b="0" lang="en-US" sz="14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Continuation of e-commerce debate</a:t>
            </a:r>
            <a:endParaRPr b="0"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922849A-C411-4B07-9A8A-2132BB27C832}"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742680" y="304560"/>
            <a:ext cx="862956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What are Your Global Competitors Paying for their Electricity?</a:t>
            </a:r>
            <a:br>
              <a:rPr sz="2400"/>
            </a:br>
            <a:r>
              <a:rPr b="1" lang="en-US" sz="2400" strike="noStrike" u="none">
                <a:solidFill>
                  <a:srgbClr val="3333cc"/>
                </a:solidFill>
                <a:effectLst/>
                <a:uFillTx/>
                <a:latin typeface="Arial"/>
              </a:rPr>
              <a:t>(Financial Benefits Calculator)</a:t>
            </a:r>
            <a:endParaRPr b="1" lang="en-US" sz="2400" strike="noStrike" u="none">
              <a:solidFill>
                <a:srgbClr val="3333cc"/>
              </a:solidFill>
              <a:effectLst/>
              <a:uFillTx/>
              <a:latin typeface="Arial"/>
            </a:endParaRPr>
          </a:p>
        </p:txBody>
      </p:sp>
      <p:sp>
        <p:nvSpPr>
          <p:cNvPr id="130" name="PlaceHolder 2"/>
          <p:cNvSpPr>
            <a:spLocks noGrp="1"/>
          </p:cNvSpPr>
          <p:nvPr>
            <p:ph/>
          </p:nvPr>
        </p:nvSpPr>
        <p:spPr>
          <a:xfrm>
            <a:off x="742680" y="1752480"/>
            <a:ext cx="8420040" cy="411480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Table driven calculator</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gives user an opportunity to determine potential benefits that could be achieved through lower prices</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allows user to compare domestic prices with prices paid by their global competitors</a:t>
            </a:r>
            <a:endParaRPr b="0" lang="en-US" sz="14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Questions (Simple form with check offs)</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How much do you pay for your power?</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How much power do you consume?</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Country of comparison:</a:t>
            </a:r>
            <a:endParaRPr b="0" lang="en-US" sz="14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Domestic utility areas, North America, Europe, and other regions </a:t>
            </a:r>
            <a:endParaRPr b="0" lang="en-US" sz="12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Table shows differences from current price paid in Japan to other selected region</a:t>
            </a:r>
            <a:endParaRPr b="0" lang="en-US" sz="14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EJ uses past yearly average prices for industrials and commercials in comparison areas</a:t>
            </a:r>
            <a:endParaRPr b="0" lang="en-US" sz="12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Additional contact information is collected as well as links to Price Requester</a:t>
            </a:r>
            <a:endParaRPr b="0" lang="en-US" sz="1600" strike="noStrike" u="none">
              <a:solidFill>
                <a:srgbClr val="000000"/>
              </a:solidFill>
              <a:effectLst/>
              <a:uFillTx/>
              <a:latin typeface="Arial"/>
            </a:endParaRPr>
          </a:p>
          <a:p>
            <a:pPr lvl="2" marL="1143000" indent="0">
              <a:lnSpc>
                <a:spcPct val="9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A85B567C-A535-42AA-9F88-30FF735FBA10}"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
          <p:cNvSpPr/>
          <p:nvPr/>
        </p:nvSpPr>
        <p:spPr>
          <a:xfrm>
            <a:off x="2403000" y="227160"/>
            <a:ext cx="46807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ff0066"/>
                </a:solidFill>
                <a:effectLst/>
                <a:uFillTx/>
                <a:latin typeface="Arial"/>
              </a:rPr>
              <a:t>Financial Benefits Calculator</a:t>
            </a:r>
            <a:endParaRPr b="0" lang="en-US" sz="2800" strike="noStrike" u="none">
              <a:solidFill>
                <a:srgbClr val="000000"/>
              </a:solidFill>
              <a:effectLst/>
              <a:uFillTx/>
              <a:latin typeface="Times New Roman"/>
            </a:endParaRPr>
          </a:p>
        </p:txBody>
      </p:sp>
      <p:sp>
        <p:nvSpPr>
          <p:cNvPr id="132" name=""/>
          <p:cNvSpPr/>
          <p:nvPr/>
        </p:nvSpPr>
        <p:spPr>
          <a:xfrm>
            <a:off x="2063880" y="1066680"/>
            <a:ext cx="5778360" cy="1447920"/>
          </a:xfrm>
          <a:prstGeom prst="rect">
            <a:avLst/>
          </a:prstGeom>
          <a:solidFill>
            <a:srgbClr val="00cc99"/>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3" name=""/>
          <p:cNvSpPr/>
          <p:nvPr/>
        </p:nvSpPr>
        <p:spPr>
          <a:xfrm>
            <a:off x="2306160" y="1300320"/>
            <a:ext cx="5244480" cy="1008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An Internet-based interface for customers</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to compare their Electrical Energy Costs with</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those of end-users in other world markets.</a:t>
            </a:r>
            <a:endParaRPr b="0" lang="en-US" sz="2000" strike="noStrike" u="none">
              <a:solidFill>
                <a:srgbClr val="000000"/>
              </a:solidFill>
              <a:effectLst/>
              <a:uFillTx/>
              <a:latin typeface="Times New Roman"/>
            </a:endParaRPr>
          </a:p>
        </p:txBody>
      </p:sp>
      <p:sp>
        <p:nvSpPr>
          <p:cNvPr id="134" name=""/>
          <p:cNvSpPr/>
          <p:nvPr/>
        </p:nvSpPr>
        <p:spPr>
          <a:xfrm>
            <a:off x="735120" y="3578400"/>
            <a:ext cx="6579000" cy="1923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Peak Load (MW)</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Load Profile, i.e., usage throughout the billing period</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Energy Usage (MWh)</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Service Type, i.e., voltage level, interruptible, cogen, etc</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Other factors such as power factor, past usage, etc</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 Structures in service area</a:t>
            </a:r>
            <a:endParaRPr b="0" lang="en-US" sz="2000" strike="noStrike" u="none">
              <a:solidFill>
                <a:srgbClr val="000000"/>
              </a:solidFill>
              <a:effectLst/>
              <a:uFillTx/>
              <a:latin typeface="Times New Roman"/>
            </a:endParaRPr>
          </a:p>
        </p:txBody>
      </p:sp>
      <p:sp>
        <p:nvSpPr>
          <p:cNvPr id="135" name=""/>
          <p:cNvSpPr/>
          <p:nvPr/>
        </p:nvSpPr>
        <p:spPr>
          <a:xfrm>
            <a:off x="416160" y="3046320"/>
            <a:ext cx="59400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33cc33"/>
                </a:solidFill>
                <a:effectLst/>
                <a:uFillTx/>
                <a:latin typeface="Arial"/>
              </a:rPr>
              <a:t>What Determines Electrical Energy Costs?</a:t>
            </a:r>
            <a:endParaRPr b="0" lang="en-US" sz="2400" strike="noStrike" u="none">
              <a:solidFill>
                <a:srgbClr val="000000"/>
              </a:solidFill>
              <a:effectLst/>
              <a:uFillTx/>
              <a:latin typeface="Times New Roman"/>
            </a:endParaRPr>
          </a:p>
        </p:txBody>
      </p:sp>
      <p:sp>
        <p:nvSpPr>
          <p:cNvPr id="136" name=""/>
          <p:cNvSpPr/>
          <p:nvPr/>
        </p:nvSpPr>
        <p:spPr>
          <a:xfrm>
            <a:off x="7264440" y="3048120"/>
            <a:ext cx="2476440" cy="1981080"/>
          </a:xfrm>
          <a:custGeom>
            <a:avLst/>
            <a:gdLst>
              <a:gd name="textAreaLeft" fmla="*/ 331560 w 2476440"/>
              <a:gd name="textAreaRight" fmla="*/ 2144880 w 2476440"/>
              <a:gd name="textAreaTop" fmla="*/ 346680 h 1981080"/>
              <a:gd name="textAreaBottom" fmla="*/ 1436400 h 198108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33cc33"/>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919031A-08DB-4A62-9EA4-A1E4F68E7B6B}"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
          <p:cNvSpPr/>
          <p:nvPr/>
        </p:nvSpPr>
        <p:spPr>
          <a:xfrm>
            <a:off x="2403000" y="227160"/>
            <a:ext cx="46807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ff0066"/>
                </a:solidFill>
                <a:effectLst/>
                <a:uFillTx/>
                <a:latin typeface="Arial"/>
              </a:rPr>
              <a:t>Financial Benefits Calculator</a:t>
            </a:r>
            <a:endParaRPr b="0" lang="en-US" sz="2800" strike="noStrike" u="none">
              <a:solidFill>
                <a:srgbClr val="000000"/>
              </a:solidFill>
              <a:effectLst/>
              <a:uFillTx/>
              <a:latin typeface="Times New Roman"/>
            </a:endParaRPr>
          </a:p>
        </p:txBody>
      </p:sp>
      <p:sp>
        <p:nvSpPr>
          <p:cNvPr id="138" name=""/>
          <p:cNvSpPr/>
          <p:nvPr/>
        </p:nvSpPr>
        <p:spPr>
          <a:xfrm>
            <a:off x="516960" y="1522440"/>
            <a:ext cx="7951680" cy="4179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sng">
                <a:solidFill>
                  <a:srgbClr val="ffffff"/>
                </a:solidFill>
                <a:effectLst/>
                <a:uFillTx/>
                <a:latin typeface="Arial"/>
              </a:rPr>
              <a:t>Via the web interface, the user provides the following:</a:t>
            </a:r>
            <a:endParaRPr b="0" lang="en-US" sz="2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000" strike="noStrike" u="none">
                <a:solidFill>
                  <a:srgbClr val="000000"/>
                </a:solidFill>
                <a:effectLst/>
                <a:uFillTx/>
                <a:latin typeface="Arial"/>
              </a:rPr>
              <a:t>Electrical Energy Usage (MWh)</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Electrical Energy Cost</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Where their business operates</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Select from a list the closest description of their Business Type, </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either by SIC Code descriptor or by facility type</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Select from a list the geographic region for Comparative rates</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sng">
                <a:solidFill>
                  <a:srgbClr val="ffffff"/>
                </a:solidFill>
                <a:effectLst/>
                <a:uFillTx/>
                <a:latin typeface="Arial"/>
              </a:rPr>
              <a:t>The Financial Benefits Calculator then determines</a:t>
            </a:r>
            <a:r>
              <a:rPr b="0" lang="en-US" sz="2000" strike="noStrike" u="none">
                <a:solidFill>
                  <a:srgbClr val="000000"/>
                </a:solidFill>
                <a:effectLst/>
                <a:uFillTx/>
                <a:latin typeface="Arial"/>
              </a:rPr>
              <a:t>:</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Monthly Electrical Energy Usage, if the user entered an annual total</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Monthly Electrical Energy Cost, if the user entered an annual total</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Charts of Monthly Electrical Energy Usage and Costs for Japan</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and region that user wishes to compare with</a:t>
            </a:r>
            <a:endParaRPr b="0" lang="en-US" sz="2000" strike="noStrike" u="none">
              <a:solidFill>
                <a:srgbClr val="000000"/>
              </a:solidFill>
              <a:effectLst/>
              <a:uFillTx/>
              <a:latin typeface="Times New Roman"/>
            </a:endParaRPr>
          </a:p>
        </p:txBody>
      </p:sp>
      <p:sp>
        <p:nvSpPr>
          <p:cNvPr id="139" name=""/>
          <p:cNvSpPr/>
          <p:nvPr/>
        </p:nvSpPr>
        <p:spPr>
          <a:xfrm>
            <a:off x="415800" y="988920"/>
            <a:ext cx="52293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33cc33"/>
                </a:solidFill>
                <a:effectLst/>
                <a:uFillTx/>
                <a:latin typeface="Arial"/>
              </a:rPr>
              <a:t>Description of method of comparison:</a:t>
            </a: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20E6BAB-0ABA-4CE8-9D39-1F51B8733C65}"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0" name=""/>
          <p:cNvSpPr/>
          <p:nvPr/>
        </p:nvSpPr>
        <p:spPr>
          <a:xfrm>
            <a:off x="2403000" y="227160"/>
            <a:ext cx="46807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ff0066"/>
                </a:solidFill>
                <a:effectLst/>
                <a:uFillTx/>
                <a:latin typeface="Arial"/>
              </a:rPr>
              <a:t>Financial Benefits Calculator</a:t>
            </a:r>
            <a:endParaRPr b="0" lang="en-US" sz="2800" strike="noStrike" u="none">
              <a:solidFill>
                <a:srgbClr val="000000"/>
              </a:solidFill>
              <a:effectLst/>
              <a:uFillTx/>
              <a:latin typeface="Times New Roman"/>
            </a:endParaRPr>
          </a:p>
        </p:txBody>
      </p:sp>
      <p:sp>
        <p:nvSpPr>
          <p:cNvPr id="141" name=""/>
          <p:cNvSpPr/>
          <p:nvPr/>
        </p:nvSpPr>
        <p:spPr>
          <a:xfrm>
            <a:off x="395280" y="727200"/>
            <a:ext cx="9263160" cy="764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Method of Comparing Electrical Energy Costs</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Arial"/>
              </a:rPr>
              <a:t>Distributing Annual Electrical Energy to Monthly based on Usage</a:t>
            </a:r>
            <a:endParaRPr b="0" lang="en-US" sz="2000" strike="noStrike" u="none">
              <a:solidFill>
                <a:srgbClr val="000000"/>
              </a:solidFill>
              <a:effectLst/>
              <a:uFillTx/>
              <a:latin typeface="Times New Roman"/>
            </a:endParaRPr>
          </a:p>
        </p:txBody>
      </p:sp>
      <p:sp>
        <p:nvSpPr>
          <p:cNvPr id="142" name=""/>
          <p:cNvSpPr/>
          <p:nvPr/>
        </p:nvSpPr>
        <p:spPr>
          <a:xfrm>
            <a:off x="7842240" y="2895480"/>
            <a:ext cx="1073160" cy="1371600"/>
          </a:xfrm>
          <a:prstGeom prst="can">
            <a:avLst>
              <a:gd name="adj" fmla="val 2500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DB</a:t>
            </a:r>
            <a:endParaRPr b="0" lang="en-US" sz="2400" strike="noStrike" u="none">
              <a:solidFill>
                <a:srgbClr val="000000"/>
              </a:solidFill>
              <a:effectLst/>
              <a:uFillTx/>
              <a:latin typeface="Times New Roman"/>
            </a:endParaRPr>
          </a:p>
        </p:txBody>
      </p:sp>
      <p:sp>
        <p:nvSpPr>
          <p:cNvPr id="143" name=""/>
          <p:cNvSpPr/>
          <p:nvPr/>
        </p:nvSpPr>
        <p:spPr>
          <a:xfrm>
            <a:off x="5942160" y="3123000"/>
            <a:ext cx="1697040" cy="45972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MWh, Business Type,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Region of Comparison</a:t>
            </a:r>
            <a:endParaRPr b="0" lang="en-US" sz="1200" strike="noStrike" u="none">
              <a:solidFill>
                <a:srgbClr val="000000"/>
              </a:solidFill>
              <a:effectLst/>
              <a:uFillTx/>
              <a:latin typeface="Times New Roman"/>
            </a:endParaRPr>
          </a:p>
        </p:txBody>
      </p:sp>
      <p:sp>
        <p:nvSpPr>
          <p:cNvPr id="144" name=""/>
          <p:cNvSpPr/>
          <p:nvPr/>
        </p:nvSpPr>
        <p:spPr>
          <a:xfrm>
            <a:off x="5942520" y="3656520"/>
            <a:ext cx="183276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Load Profile Coefficients</a:t>
            </a:r>
            <a:endParaRPr b="0" lang="en-US" sz="1200" strike="noStrike" u="none">
              <a:solidFill>
                <a:srgbClr val="000000"/>
              </a:solidFill>
              <a:effectLst/>
              <a:uFillTx/>
              <a:latin typeface="Times New Roman"/>
            </a:endParaRPr>
          </a:p>
        </p:txBody>
      </p:sp>
      <p:sp>
        <p:nvSpPr>
          <p:cNvPr id="145" name=""/>
          <p:cNvSpPr/>
          <p:nvPr/>
        </p:nvSpPr>
        <p:spPr>
          <a:xfrm>
            <a:off x="4788000" y="4267080"/>
            <a:ext cx="0" cy="114300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3057120" y="5485320"/>
            <a:ext cx="3518280" cy="45972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Monthly Cost and Usage</a:t>
            </a:r>
            <a:endParaRPr b="0" lang="en-US" sz="2400" strike="noStrike" u="none">
              <a:solidFill>
                <a:srgbClr val="000000"/>
              </a:solidFill>
              <a:effectLst/>
              <a:uFillTx/>
              <a:latin typeface="Times New Roman"/>
            </a:endParaRPr>
          </a:p>
        </p:txBody>
      </p:sp>
      <p:sp>
        <p:nvSpPr>
          <p:cNvPr id="147" name=""/>
          <p:cNvSpPr/>
          <p:nvPr/>
        </p:nvSpPr>
        <p:spPr>
          <a:xfrm>
            <a:off x="662040" y="3022560"/>
            <a:ext cx="2631960" cy="1191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MWh</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Business Type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Region of Comparison</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Cost</a:t>
            </a:r>
            <a:endParaRPr b="0" lang="en-US" sz="1800" strike="noStrike" u="none">
              <a:solidFill>
                <a:srgbClr val="000000"/>
              </a:solidFill>
              <a:effectLst/>
              <a:uFillTx/>
              <a:latin typeface="Times New Roman"/>
            </a:endParaRPr>
          </a:p>
        </p:txBody>
      </p:sp>
      <p:sp>
        <p:nvSpPr>
          <p:cNvPr id="148" name=""/>
          <p:cNvSpPr/>
          <p:nvPr/>
        </p:nvSpPr>
        <p:spPr>
          <a:xfrm>
            <a:off x="1563840" y="3195720"/>
            <a:ext cx="222876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2476440" y="3505320"/>
            <a:ext cx="132084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3301920" y="3809880"/>
            <a:ext cx="49536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rot="5400000">
            <a:off x="1911240" y="1346040"/>
            <a:ext cx="304920" cy="2641680"/>
          </a:xfrm>
          <a:custGeom>
            <a:avLst/>
            <a:gdLst>
              <a:gd name="textAreaLeft" fmla="*/ 194760 w 304920"/>
              <a:gd name="textAreaRight" fmla="*/ 305280 w 304920"/>
              <a:gd name="textAreaTop" fmla="*/ 68760 h 2641680"/>
              <a:gd name="textAreaBottom" fmla="*/ 2572920 h 26416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1235160" y="2056320"/>
            <a:ext cx="173916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User Inputs</a:t>
            </a:r>
            <a:endParaRPr b="0" lang="en-US" sz="2400" strike="noStrike" u="none">
              <a:solidFill>
                <a:srgbClr val="000000"/>
              </a:solidFill>
              <a:effectLst/>
              <a:uFillTx/>
              <a:latin typeface="Times New Roman"/>
            </a:endParaRPr>
          </a:p>
        </p:txBody>
      </p:sp>
      <p:sp>
        <p:nvSpPr>
          <p:cNvPr id="153" name=""/>
          <p:cNvSpPr/>
          <p:nvPr/>
        </p:nvSpPr>
        <p:spPr>
          <a:xfrm>
            <a:off x="1568520" y="4114800"/>
            <a:ext cx="222876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54" name=""/>
          <p:cNvGrpSpPr/>
          <p:nvPr/>
        </p:nvGrpSpPr>
        <p:grpSpPr>
          <a:xfrm>
            <a:off x="3797280" y="3048120"/>
            <a:ext cx="1980720" cy="1218960"/>
            <a:chOff x="3797280" y="3048120"/>
            <a:chExt cx="1980720" cy="1218960"/>
          </a:xfrm>
        </p:grpSpPr>
        <p:sp>
          <p:nvSpPr>
            <p:cNvPr id="155" name=""/>
            <p:cNvSpPr/>
            <p:nvPr/>
          </p:nvSpPr>
          <p:spPr>
            <a:xfrm>
              <a:off x="3797280" y="3048120"/>
              <a:ext cx="1980720" cy="1218960"/>
            </a:xfrm>
            <a:prstGeom prst="roundRect">
              <a:avLst>
                <a:gd name="adj" fmla="val 16667"/>
              </a:avLst>
            </a:prstGeom>
            <a:solidFill>
              <a:srgbClr val="b2b2b2"/>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3985200" y="3061080"/>
              <a:ext cx="1607760" cy="116136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Distribute Annual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Usage and Cost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to Monthly Using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Load Profile</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Coefficients</a:t>
              </a:r>
              <a:endParaRPr b="0" lang="en-US" sz="1400" strike="noStrike" u="none">
                <a:solidFill>
                  <a:srgbClr val="000000"/>
                </a:solidFill>
                <a:effectLst/>
                <a:uFillTx/>
                <a:latin typeface="Times New Roman"/>
              </a:endParaRPr>
            </a:p>
          </p:txBody>
        </p:sp>
      </p:grpSp>
      <p:sp>
        <p:nvSpPr>
          <p:cNvPr id="157" name=""/>
          <p:cNvSpPr/>
          <p:nvPr/>
        </p:nvSpPr>
        <p:spPr>
          <a:xfrm>
            <a:off x="5861160" y="3352680"/>
            <a:ext cx="198108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flipH="1">
            <a:off x="5860800" y="3886200"/>
            <a:ext cx="198108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59" name=""/>
          <p:cNvGraphicFramePr/>
          <p:nvPr/>
        </p:nvGraphicFramePr>
        <p:xfrm>
          <a:off x="7832880" y="1523880"/>
          <a:ext cx="1753920" cy="1249560"/>
        </p:xfrm>
        <a:graphic>
          <a:graphicData uri="http://schemas.openxmlformats.org/presentationml/2006/ole">
            <p:oleObj progId="Excel.Sheet.12" r:id="rId1" spid="">
              <p:embed/>
              <p:pic>
                <p:nvPicPr>
                  <p:cNvPr id="160" name="" descr=""/>
                  <p:cNvPicPr/>
                  <p:nvPr/>
                </p:nvPicPr>
                <p:blipFill>
                  <a:blip r:embed="rId2"/>
                  <a:stretch/>
                </p:blipFill>
                <p:spPr>
                  <a:xfrm>
                    <a:off x="7832880" y="1523880"/>
                    <a:ext cx="1753920" cy="1249560"/>
                  </a:xfrm>
                  <a:prstGeom prst="rect">
                    <a:avLst/>
                  </a:prstGeom>
                  <a:noFill/>
                  <a:ln w="0">
                    <a:noFill/>
                  </a:ln>
                </p:spPr>
              </p:pic>
            </p:oleObj>
          </a:graphicData>
        </a:graphic>
      </p:graphicFrame>
      <p:sp>
        <p:nvSpPr>
          <p:cNvPr id="2" name="PlaceHolder 1"/>
          <p:cNvSpPr>
            <a:spLocks noGrp="1"/>
          </p:cNvSpPr>
          <p:nvPr>
            <p:ph type="sldNum" idx="3"/>
          </p:nvPr>
        </p:nvSpPr>
        <p:spPr/>
        <p:txBody>
          <a:bodyPr/>
          <a:p>
            <a:fld id="{541F6711-70E1-43FC-A3A7-E7DC3D79F3CF}"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
          <p:cNvSpPr/>
          <p:nvPr/>
        </p:nvSpPr>
        <p:spPr>
          <a:xfrm>
            <a:off x="2403000" y="227160"/>
            <a:ext cx="46807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ff0066"/>
                </a:solidFill>
                <a:effectLst/>
                <a:uFillTx/>
                <a:latin typeface="Arial"/>
              </a:rPr>
              <a:t>Financial Benefits Calculator</a:t>
            </a:r>
            <a:endParaRPr b="0" lang="en-US" sz="2800" strike="noStrike" u="none">
              <a:solidFill>
                <a:srgbClr val="000000"/>
              </a:solidFill>
              <a:effectLst/>
              <a:uFillTx/>
              <a:latin typeface="Times New Roman"/>
            </a:endParaRPr>
          </a:p>
        </p:txBody>
      </p:sp>
      <p:sp>
        <p:nvSpPr>
          <p:cNvPr id="162" name=""/>
          <p:cNvSpPr/>
          <p:nvPr/>
        </p:nvSpPr>
        <p:spPr>
          <a:xfrm>
            <a:off x="395280" y="727200"/>
            <a:ext cx="9263160" cy="764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Method of Comparing Electrical Energy Costs</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Arial"/>
              </a:rPr>
              <a:t>Lookup Estimated Bundled Rates and Calculate Monthly Cost</a:t>
            </a:r>
            <a:endParaRPr b="0" lang="en-US" sz="2000" strike="noStrike" u="none">
              <a:solidFill>
                <a:srgbClr val="000000"/>
              </a:solidFill>
              <a:effectLst/>
              <a:uFillTx/>
              <a:latin typeface="Times New Roman"/>
            </a:endParaRPr>
          </a:p>
        </p:txBody>
      </p:sp>
      <p:sp>
        <p:nvSpPr>
          <p:cNvPr id="163" name=""/>
          <p:cNvSpPr/>
          <p:nvPr/>
        </p:nvSpPr>
        <p:spPr>
          <a:xfrm>
            <a:off x="7842240" y="2743200"/>
            <a:ext cx="1073160" cy="1371600"/>
          </a:xfrm>
          <a:prstGeom prst="can">
            <a:avLst>
              <a:gd name="adj" fmla="val 2500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DB</a:t>
            </a:r>
            <a:endParaRPr b="0" lang="en-US" sz="2400" strike="noStrike" u="none">
              <a:solidFill>
                <a:srgbClr val="000000"/>
              </a:solidFill>
              <a:effectLst/>
              <a:uFillTx/>
              <a:latin typeface="Times New Roman"/>
            </a:endParaRPr>
          </a:p>
        </p:txBody>
      </p:sp>
      <p:sp>
        <p:nvSpPr>
          <p:cNvPr id="164" name=""/>
          <p:cNvSpPr/>
          <p:nvPr/>
        </p:nvSpPr>
        <p:spPr>
          <a:xfrm>
            <a:off x="6024600" y="2970720"/>
            <a:ext cx="1697040" cy="45972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MWh, Business Type,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Region of Comparison</a:t>
            </a:r>
            <a:endParaRPr b="0" lang="en-US" sz="1200" strike="noStrike" u="none">
              <a:solidFill>
                <a:srgbClr val="000000"/>
              </a:solidFill>
              <a:effectLst/>
              <a:uFillTx/>
              <a:latin typeface="Times New Roman"/>
            </a:endParaRPr>
          </a:p>
        </p:txBody>
      </p:sp>
      <p:sp>
        <p:nvSpPr>
          <p:cNvPr id="165" name=""/>
          <p:cNvSpPr/>
          <p:nvPr/>
        </p:nvSpPr>
        <p:spPr>
          <a:xfrm>
            <a:off x="6025680" y="3504240"/>
            <a:ext cx="118044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Bundled Rates</a:t>
            </a:r>
            <a:endParaRPr b="0" lang="en-US" sz="1200" strike="noStrike" u="none">
              <a:solidFill>
                <a:srgbClr val="000000"/>
              </a:solidFill>
              <a:effectLst/>
              <a:uFillTx/>
              <a:latin typeface="Times New Roman"/>
            </a:endParaRPr>
          </a:p>
        </p:txBody>
      </p:sp>
      <p:sp>
        <p:nvSpPr>
          <p:cNvPr id="166" name=""/>
          <p:cNvSpPr/>
          <p:nvPr/>
        </p:nvSpPr>
        <p:spPr>
          <a:xfrm rot="5400000">
            <a:off x="1911600" y="1650600"/>
            <a:ext cx="304560" cy="2641680"/>
          </a:xfrm>
          <a:custGeom>
            <a:avLst/>
            <a:gdLst>
              <a:gd name="textAreaLeft" fmla="*/ 194760 w 304560"/>
              <a:gd name="textAreaRight" fmla="*/ 304920 w 304560"/>
              <a:gd name="textAreaTop" fmla="*/ 68760 h 2641680"/>
              <a:gd name="textAreaBottom" fmla="*/ 2572920 h 26416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a:off x="1235160" y="2284920"/>
            <a:ext cx="173916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User Inputs</a:t>
            </a:r>
            <a:endParaRPr b="0" lang="en-US" sz="2400" strike="noStrike" u="none">
              <a:solidFill>
                <a:srgbClr val="000000"/>
              </a:solidFill>
              <a:effectLst/>
              <a:uFillTx/>
              <a:latin typeface="Times New Roman"/>
            </a:endParaRPr>
          </a:p>
        </p:txBody>
      </p:sp>
      <p:sp>
        <p:nvSpPr>
          <p:cNvPr id="168" name=""/>
          <p:cNvSpPr/>
          <p:nvPr/>
        </p:nvSpPr>
        <p:spPr>
          <a:xfrm>
            <a:off x="8337600" y="2438280"/>
            <a:ext cx="1440" cy="30492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7512120" y="1293480"/>
            <a:ext cx="1968480" cy="119124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99ff66"/>
                </a:solidFill>
                <a:effectLst/>
                <a:uFillTx/>
                <a:latin typeface="Arial"/>
              </a:rPr>
              <a:t>Estimated Bundled Yen/MWh rates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99ff66"/>
                </a:solidFill>
                <a:effectLst/>
                <a:uFillTx/>
                <a:latin typeface="Arial"/>
              </a:rPr>
              <a:t>based on:</a:t>
            </a:r>
            <a:endParaRPr b="0" lang="en-US" sz="1200" strike="noStrike" u="none">
              <a:solidFill>
                <a:srgbClr val="000000"/>
              </a:solidFill>
              <a:effectLst/>
              <a:uFillTx/>
              <a:latin typeface="Times New Roman"/>
            </a:endParaRPr>
          </a:p>
          <a:p>
            <a:pPr>
              <a:lnSpc>
                <a:spcPct val="100000"/>
              </a:lnSpc>
              <a:buClr>
                <a:srgbClr val="99ff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99ff66"/>
                </a:solidFill>
                <a:effectLst/>
                <a:uFillTx/>
                <a:latin typeface="Arial"/>
              </a:rPr>
              <a:t>MWh range</a:t>
            </a:r>
            <a:endParaRPr b="0" lang="en-US" sz="1200" strike="noStrike" u="none">
              <a:solidFill>
                <a:srgbClr val="000000"/>
              </a:solidFill>
              <a:effectLst/>
              <a:uFillTx/>
              <a:latin typeface="Times New Roman"/>
            </a:endParaRPr>
          </a:p>
          <a:p>
            <a:pPr>
              <a:lnSpc>
                <a:spcPct val="100000"/>
              </a:lnSpc>
              <a:buClr>
                <a:srgbClr val="99ff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99ff66"/>
                </a:solidFill>
                <a:effectLst/>
                <a:uFillTx/>
                <a:latin typeface="Arial"/>
              </a:rPr>
              <a:t>Business Type</a:t>
            </a:r>
            <a:endParaRPr b="0" lang="en-US" sz="1200" strike="noStrike" u="none">
              <a:solidFill>
                <a:srgbClr val="000000"/>
              </a:solidFill>
              <a:effectLst/>
              <a:uFillTx/>
              <a:latin typeface="Times New Roman"/>
            </a:endParaRPr>
          </a:p>
          <a:p>
            <a:pPr>
              <a:lnSpc>
                <a:spcPct val="100000"/>
              </a:lnSpc>
              <a:buClr>
                <a:srgbClr val="99ff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99ff66"/>
                </a:solidFill>
                <a:effectLst/>
                <a:uFillTx/>
                <a:latin typeface="Arial"/>
              </a:rPr>
              <a:t>Region of Comparison</a:t>
            </a:r>
            <a:endParaRPr b="0" lang="en-US" sz="1200" strike="noStrike" u="none">
              <a:solidFill>
                <a:srgbClr val="000000"/>
              </a:solidFill>
              <a:effectLst/>
              <a:uFillTx/>
              <a:latin typeface="Times New Roman"/>
            </a:endParaRPr>
          </a:p>
        </p:txBody>
      </p:sp>
      <p:sp>
        <p:nvSpPr>
          <p:cNvPr id="170" name=""/>
          <p:cNvSpPr/>
          <p:nvPr/>
        </p:nvSpPr>
        <p:spPr>
          <a:xfrm>
            <a:off x="5947200" y="6034320"/>
            <a:ext cx="3213360" cy="8254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Monthly Cost for </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Region of Comparison</a:t>
            </a:r>
            <a:endParaRPr b="0" lang="en-US" sz="2400" strike="noStrike" u="none">
              <a:solidFill>
                <a:srgbClr val="000000"/>
              </a:solidFill>
              <a:effectLst/>
              <a:uFillTx/>
              <a:latin typeface="Times New Roman"/>
            </a:endParaRPr>
          </a:p>
        </p:txBody>
      </p:sp>
      <p:sp>
        <p:nvSpPr>
          <p:cNvPr id="171" name=""/>
          <p:cNvSpPr/>
          <p:nvPr/>
        </p:nvSpPr>
        <p:spPr>
          <a:xfrm>
            <a:off x="744480" y="5028480"/>
            <a:ext cx="1806480" cy="3682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Monthly Usage</a:t>
            </a:r>
            <a:endParaRPr b="0" lang="en-US" sz="1800" strike="noStrike" u="none">
              <a:solidFill>
                <a:srgbClr val="000000"/>
              </a:solidFill>
              <a:effectLst/>
              <a:uFillTx/>
              <a:latin typeface="Times New Roman"/>
            </a:endParaRPr>
          </a:p>
        </p:txBody>
      </p:sp>
      <p:sp>
        <p:nvSpPr>
          <p:cNvPr id="172" name=""/>
          <p:cNvSpPr/>
          <p:nvPr/>
        </p:nvSpPr>
        <p:spPr>
          <a:xfrm>
            <a:off x="2641680" y="5257800"/>
            <a:ext cx="115560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rot="5400000">
            <a:off x="1993680" y="3555720"/>
            <a:ext cx="304920" cy="2641680"/>
          </a:xfrm>
          <a:custGeom>
            <a:avLst/>
            <a:gdLst>
              <a:gd name="textAreaLeft" fmla="*/ 194760 w 304920"/>
              <a:gd name="textAreaRight" fmla="*/ 305280 w 304920"/>
              <a:gd name="textAreaTop" fmla="*/ 68760 h 2641680"/>
              <a:gd name="textAreaBottom" fmla="*/ 2572920 h 26416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763920" y="4190040"/>
            <a:ext cx="287424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From Previous Step</a:t>
            </a:r>
            <a:endParaRPr b="0" lang="en-US" sz="2400" strike="noStrike" u="none">
              <a:solidFill>
                <a:srgbClr val="000000"/>
              </a:solidFill>
              <a:effectLst/>
              <a:uFillTx/>
              <a:latin typeface="Times New Roman"/>
            </a:endParaRPr>
          </a:p>
        </p:txBody>
      </p:sp>
      <p:sp>
        <p:nvSpPr>
          <p:cNvPr id="175" name=""/>
          <p:cNvSpPr/>
          <p:nvPr/>
        </p:nvSpPr>
        <p:spPr>
          <a:xfrm>
            <a:off x="4788000" y="5867280"/>
            <a:ext cx="0" cy="53352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4788000" y="6400800"/>
            <a:ext cx="107316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4787640" y="4190040"/>
            <a:ext cx="118044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Bundled Rates</a:t>
            </a:r>
            <a:endParaRPr b="0" lang="en-US" sz="1200" strike="noStrike" u="none">
              <a:solidFill>
                <a:srgbClr val="000000"/>
              </a:solidFill>
              <a:effectLst/>
              <a:uFillTx/>
              <a:latin typeface="Times New Roman"/>
            </a:endParaRPr>
          </a:p>
        </p:txBody>
      </p:sp>
      <p:grpSp>
        <p:nvGrpSpPr>
          <p:cNvPr id="178" name=""/>
          <p:cNvGrpSpPr/>
          <p:nvPr/>
        </p:nvGrpSpPr>
        <p:grpSpPr>
          <a:xfrm>
            <a:off x="3797280" y="4648320"/>
            <a:ext cx="1980720" cy="1218960"/>
            <a:chOff x="3797280" y="4648320"/>
            <a:chExt cx="1980720" cy="1218960"/>
          </a:xfrm>
        </p:grpSpPr>
        <p:sp>
          <p:nvSpPr>
            <p:cNvPr id="179" name=""/>
            <p:cNvSpPr/>
            <p:nvPr/>
          </p:nvSpPr>
          <p:spPr>
            <a:xfrm>
              <a:off x="3797280" y="4648320"/>
              <a:ext cx="1980720" cy="1218960"/>
            </a:xfrm>
            <a:prstGeom prst="roundRect">
              <a:avLst>
                <a:gd name="adj" fmla="val 16667"/>
              </a:avLst>
            </a:prstGeom>
            <a:solidFill>
              <a:srgbClr val="b2b2b2"/>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3998520" y="4874760"/>
              <a:ext cx="1538640" cy="7344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Multiply Bundled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Rates by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Monthly Usage</a:t>
              </a:r>
              <a:endParaRPr b="0" lang="en-US" sz="1400" strike="noStrike" u="none">
                <a:solidFill>
                  <a:srgbClr val="000000"/>
                </a:solidFill>
                <a:effectLst/>
                <a:uFillTx/>
                <a:latin typeface="Times New Roman"/>
              </a:endParaRPr>
            </a:p>
          </p:txBody>
        </p:sp>
      </p:grpSp>
      <p:sp>
        <p:nvSpPr>
          <p:cNvPr id="181" name=""/>
          <p:cNvSpPr/>
          <p:nvPr/>
        </p:nvSpPr>
        <p:spPr>
          <a:xfrm>
            <a:off x="3797280" y="2895480"/>
            <a:ext cx="1981080" cy="1219320"/>
          </a:xfrm>
          <a:prstGeom prst="roundRect">
            <a:avLst>
              <a:gd name="adj" fmla="val 16667"/>
            </a:avLst>
          </a:prstGeom>
          <a:solidFill>
            <a:srgbClr val="b2b2b2"/>
          </a:solidFill>
          <a:ln w="255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Obtain Bundled Rates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by selecting from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available Estimated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Bundled Rates</a:t>
            </a:r>
            <a:endParaRPr b="0" lang="en-US" sz="1400" strike="noStrike" u="none">
              <a:solidFill>
                <a:srgbClr val="000000"/>
              </a:solidFill>
              <a:effectLst/>
              <a:uFillTx/>
              <a:latin typeface="Times New Roman"/>
            </a:endParaRPr>
          </a:p>
        </p:txBody>
      </p:sp>
      <p:sp>
        <p:nvSpPr>
          <p:cNvPr id="182" name=""/>
          <p:cNvSpPr/>
          <p:nvPr/>
        </p:nvSpPr>
        <p:spPr>
          <a:xfrm flipH="1">
            <a:off x="5860800" y="3733920"/>
            <a:ext cx="198108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5861160" y="3200400"/>
            <a:ext cx="1981080" cy="1440"/>
          </a:xfrm>
          <a:prstGeom prst="line">
            <a:avLst/>
          </a:prstGeom>
          <a:ln w="25560">
            <a:solidFill>
              <a:srgbClr val="000000"/>
            </a:solidFill>
            <a:miter/>
            <a:tailEnd len="med" type="triangle"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84" name=""/>
          <p:cNvSpPr/>
          <p:nvPr/>
        </p:nvSpPr>
        <p:spPr>
          <a:xfrm>
            <a:off x="4788000" y="4114800"/>
            <a:ext cx="0" cy="45720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662040" y="3022560"/>
            <a:ext cx="2631960" cy="916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MWh</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Business Type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Region of Comparison</a:t>
            </a:r>
            <a:endParaRPr b="0" lang="en-US" sz="1800" strike="noStrike" u="none">
              <a:solidFill>
                <a:srgbClr val="000000"/>
              </a:solidFill>
              <a:effectLst/>
              <a:uFillTx/>
              <a:latin typeface="Times New Roman"/>
            </a:endParaRPr>
          </a:p>
        </p:txBody>
      </p:sp>
      <p:sp>
        <p:nvSpPr>
          <p:cNvPr id="186" name=""/>
          <p:cNvSpPr/>
          <p:nvPr/>
        </p:nvSpPr>
        <p:spPr>
          <a:xfrm>
            <a:off x="1563840" y="3195720"/>
            <a:ext cx="222876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2476440" y="3505320"/>
            <a:ext cx="132084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8" name=""/>
          <p:cNvSpPr/>
          <p:nvPr/>
        </p:nvSpPr>
        <p:spPr>
          <a:xfrm>
            <a:off x="3301920" y="3809880"/>
            <a:ext cx="49536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E974752-4E00-49B1-B118-234E5A280DC7}"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9" name=""/>
          <p:cNvSpPr/>
          <p:nvPr/>
        </p:nvSpPr>
        <p:spPr>
          <a:xfrm>
            <a:off x="2403000" y="227160"/>
            <a:ext cx="46807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ff0066"/>
                </a:solidFill>
                <a:effectLst/>
                <a:uFillTx/>
                <a:latin typeface="Arial"/>
              </a:rPr>
              <a:t>Financial Benefits Calculator</a:t>
            </a:r>
            <a:endParaRPr b="0" lang="en-US" sz="2800" strike="noStrike" u="none">
              <a:solidFill>
                <a:srgbClr val="000000"/>
              </a:solidFill>
              <a:effectLst/>
              <a:uFillTx/>
              <a:latin typeface="Times New Roman"/>
            </a:endParaRPr>
          </a:p>
        </p:txBody>
      </p:sp>
      <p:sp>
        <p:nvSpPr>
          <p:cNvPr id="190" name=""/>
          <p:cNvSpPr/>
          <p:nvPr/>
        </p:nvSpPr>
        <p:spPr>
          <a:xfrm>
            <a:off x="2063880" y="990720"/>
            <a:ext cx="5778360" cy="1295280"/>
          </a:xfrm>
          <a:prstGeom prst="rect">
            <a:avLst/>
          </a:prstGeom>
          <a:solidFill>
            <a:srgbClr val="00cc99"/>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1" name=""/>
          <p:cNvSpPr/>
          <p:nvPr/>
        </p:nvSpPr>
        <p:spPr>
          <a:xfrm>
            <a:off x="2304360" y="1300320"/>
            <a:ext cx="5202360" cy="70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Output: Charts of  Monthly Electrical Energy </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                 Usage and Costs</a:t>
            </a:r>
            <a:endParaRPr b="0" lang="en-US" sz="2000" strike="noStrike" u="none">
              <a:solidFill>
                <a:srgbClr val="000000"/>
              </a:solidFill>
              <a:effectLst/>
              <a:uFillTx/>
              <a:latin typeface="Times New Roman"/>
            </a:endParaRPr>
          </a:p>
        </p:txBody>
      </p:sp>
      <p:sp>
        <p:nvSpPr>
          <p:cNvPr id="192" name=""/>
          <p:cNvSpPr/>
          <p:nvPr/>
        </p:nvSpPr>
        <p:spPr>
          <a:xfrm>
            <a:off x="253800" y="3941640"/>
            <a:ext cx="2631960" cy="1191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MWh</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Business Type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Region of Comparison</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Cost</a:t>
            </a:r>
            <a:endParaRPr b="0" lang="en-US" sz="1800" strike="noStrike" u="none">
              <a:solidFill>
                <a:srgbClr val="000000"/>
              </a:solidFill>
              <a:effectLst/>
              <a:uFillTx/>
              <a:latin typeface="Times New Roman"/>
            </a:endParaRPr>
          </a:p>
        </p:txBody>
      </p:sp>
      <p:sp>
        <p:nvSpPr>
          <p:cNvPr id="193" name=""/>
          <p:cNvSpPr/>
          <p:nvPr/>
        </p:nvSpPr>
        <p:spPr>
          <a:xfrm>
            <a:off x="1155600" y="4114800"/>
            <a:ext cx="222912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a:off x="2068560" y="4424400"/>
            <a:ext cx="132084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5" name=""/>
          <p:cNvSpPr/>
          <p:nvPr/>
        </p:nvSpPr>
        <p:spPr>
          <a:xfrm>
            <a:off x="2894040" y="4729320"/>
            <a:ext cx="49536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rot="5400000">
            <a:off x="1503000" y="2265120"/>
            <a:ext cx="304920" cy="2641680"/>
          </a:xfrm>
          <a:custGeom>
            <a:avLst/>
            <a:gdLst>
              <a:gd name="textAreaLeft" fmla="*/ 194760 w 304920"/>
              <a:gd name="textAreaRight" fmla="*/ 305280 w 304920"/>
              <a:gd name="textAreaTop" fmla="*/ 68760 h 2641680"/>
              <a:gd name="textAreaBottom" fmla="*/ 2572920 h 26416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a:off x="827280" y="2975400"/>
            <a:ext cx="173916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User Inputs</a:t>
            </a:r>
            <a:endParaRPr b="0" lang="en-US" sz="2400" strike="noStrike" u="none">
              <a:solidFill>
                <a:srgbClr val="000000"/>
              </a:solidFill>
              <a:effectLst/>
              <a:uFillTx/>
              <a:latin typeface="Times New Roman"/>
            </a:endParaRPr>
          </a:p>
        </p:txBody>
      </p:sp>
      <p:sp>
        <p:nvSpPr>
          <p:cNvPr id="198" name=""/>
          <p:cNvSpPr/>
          <p:nvPr/>
        </p:nvSpPr>
        <p:spPr>
          <a:xfrm>
            <a:off x="1155600" y="5029200"/>
            <a:ext cx="2229120" cy="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6176520" y="4494600"/>
            <a:ext cx="236628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(Sample theoretical data shown)</a:t>
            </a:r>
            <a:endParaRPr b="0" lang="en-US" sz="1200" strike="noStrike" u="none">
              <a:solidFill>
                <a:srgbClr val="000000"/>
              </a:solidFill>
              <a:effectLst/>
              <a:uFillTx/>
              <a:latin typeface="Times New Roman"/>
            </a:endParaRPr>
          </a:p>
        </p:txBody>
      </p:sp>
      <p:graphicFrame>
        <p:nvGraphicFramePr>
          <p:cNvPr id="200" name=""/>
          <p:cNvGraphicFramePr/>
          <p:nvPr/>
        </p:nvGraphicFramePr>
        <p:xfrm>
          <a:off x="6191280" y="4724280"/>
          <a:ext cx="3508200" cy="1962360"/>
        </p:xfrm>
        <a:graphic>
          <a:graphicData uri="http://schemas.openxmlformats.org/presentationml/2006/ole">
            <p:oleObj progId="Excel.Sheet.12" r:id="rId1" spid="">
              <p:embed/>
              <p:pic>
                <p:nvPicPr>
                  <p:cNvPr id="201" name="" descr=""/>
                  <p:cNvPicPr/>
                  <p:nvPr/>
                </p:nvPicPr>
                <p:blipFill>
                  <a:blip r:embed="rId2"/>
                  <a:stretch/>
                </p:blipFill>
                <p:spPr>
                  <a:xfrm>
                    <a:off x="6191280" y="4724280"/>
                    <a:ext cx="3508200" cy="1962360"/>
                  </a:xfrm>
                  <a:prstGeom prst="rect">
                    <a:avLst/>
                  </a:prstGeom>
                  <a:noFill/>
                  <a:ln w="0">
                    <a:noFill/>
                  </a:ln>
                </p:spPr>
              </p:pic>
            </p:oleObj>
          </a:graphicData>
        </a:graphic>
      </p:graphicFrame>
      <p:graphicFrame>
        <p:nvGraphicFramePr>
          <p:cNvPr id="202" name=""/>
          <p:cNvGraphicFramePr/>
          <p:nvPr/>
        </p:nvGraphicFramePr>
        <p:xfrm>
          <a:off x="6191280" y="2590920"/>
          <a:ext cx="3508200" cy="1942920"/>
        </p:xfrm>
        <a:graphic>
          <a:graphicData uri="http://schemas.openxmlformats.org/presentationml/2006/ole">
            <p:oleObj progId="Excel.Sheet.12" r:id="rId3" spid="">
              <p:embed/>
              <p:pic>
                <p:nvPicPr>
                  <p:cNvPr id="203" name="" descr=""/>
                  <p:cNvPicPr/>
                  <p:nvPr/>
                </p:nvPicPr>
                <p:blipFill>
                  <a:blip r:embed="rId4"/>
                  <a:stretch/>
                </p:blipFill>
                <p:spPr>
                  <a:xfrm>
                    <a:off x="6191280" y="2590920"/>
                    <a:ext cx="3508200" cy="1942920"/>
                  </a:xfrm>
                  <a:prstGeom prst="rect">
                    <a:avLst/>
                  </a:prstGeom>
                  <a:noFill/>
                  <a:ln w="0">
                    <a:noFill/>
                  </a:ln>
                </p:spPr>
              </p:pic>
            </p:oleObj>
          </a:graphicData>
        </a:graphic>
      </p:graphicFrame>
      <p:grpSp>
        <p:nvGrpSpPr>
          <p:cNvPr id="204" name=""/>
          <p:cNvGrpSpPr/>
          <p:nvPr/>
        </p:nvGrpSpPr>
        <p:grpSpPr>
          <a:xfrm>
            <a:off x="3384720" y="3886200"/>
            <a:ext cx="2063160" cy="1371240"/>
            <a:chOff x="3384720" y="3886200"/>
            <a:chExt cx="2063160" cy="1371240"/>
          </a:xfrm>
        </p:grpSpPr>
        <p:sp>
          <p:nvSpPr>
            <p:cNvPr id="205" name=""/>
            <p:cNvSpPr/>
            <p:nvPr/>
          </p:nvSpPr>
          <p:spPr>
            <a:xfrm>
              <a:off x="3384720" y="3886200"/>
              <a:ext cx="2063160" cy="1371240"/>
            </a:xfrm>
            <a:prstGeom prst="roundRect">
              <a:avLst>
                <a:gd name="adj" fmla="val 16667"/>
              </a:avLst>
            </a:prstGeom>
            <a:solidFill>
              <a:srgbClr val="b2b2b2"/>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a:off x="3927960" y="4185720"/>
              <a:ext cx="983520" cy="7344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Financial</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Benefits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Calculator</a:t>
              </a:r>
              <a:endParaRPr b="0" lang="en-US" sz="1400" strike="noStrike" u="none">
                <a:solidFill>
                  <a:srgbClr val="000000"/>
                </a:solidFill>
                <a:effectLst/>
                <a:uFillTx/>
                <a:latin typeface="Times New Roman"/>
              </a:endParaRPr>
            </a:p>
          </p:txBody>
        </p:sp>
      </p:grpSp>
      <p:sp>
        <p:nvSpPr>
          <p:cNvPr id="207" name=""/>
          <p:cNvSpPr/>
          <p:nvPr/>
        </p:nvSpPr>
        <p:spPr>
          <a:xfrm flipV="1">
            <a:off x="5530680" y="3352320"/>
            <a:ext cx="743040" cy="68580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5530680" y="4952880"/>
            <a:ext cx="743040" cy="685800"/>
          </a:xfrm>
          <a:prstGeom prst="line">
            <a:avLst/>
          </a:prstGeom>
          <a:ln w="255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B551D6B-E9C1-4102-AB68-095EE4DFF153}"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9"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3333cc"/>
                </a:solidFill>
                <a:effectLst/>
                <a:uFillTx/>
                <a:latin typeface="Arial"/>
              </a:rPr>
              <a:t>Can You Choose Your Electricity Supplier?</a:t>
            </a:r>
            <a:endParaRPr b="1" lang="en-US" sz="2200" strike="noStrike" u="none">
              <a:solidFill>
                <a:srgbClr val="3333cc"/>
              </a:solidFill>
              <a:effectLst/>
              <a:uFillTx/>
              <a:latin typeface="Arial"/>
            </a:endParaRPr>
          </a:p>
        </p:txBody>
      </p:sp>
      <p:sp>
        <p:nvSpPr>
          <p:cNvPr id="210" name="PlaceHolder 2"/>
          <p:cNvSpPr>
            <a:spLocks noGrp="1"/>
          </p:cNvSpPr>
          <p:nvPr>
            <p:ph/>
          </p:nvPr>
        </p:nvSpPr>
        <p:spPr>
          <a:xfrm>
            <a:off x="742680" y="1752480"/>
            <a:ext cx="8420040" cy="411480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Series of questions that will allow user to determine if they are able to purchase electricity from suppliers other than their traditional utility</a:t>
            </a:r>
            <a:endParaRPr b="0" lang="en-US" sz="1600" strike="noStrike" u="none">
              <a:solidFill>
                <a:srgbClr val="000000"/>
              </a:solidFill>
              <a:effectLst/>
              <a:uFillTx/>
              <a:latin typeface="Arial"/>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sufficient information provided that could verify that they are connected to the high voltage grid and consume at least 2Mw per hour then banner indicates that they are contestable and asks if they would they like more information on what their options are</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Additional links to EJ pages on benefits of deregulation, benefits calculator, and price requester, etc</a:t>
            </a:r>
            <a:endParaRPr b="0" lang="en-US" sz="1600" strike="noStrike" u="none">
              <a:solidFill>
                <a:srgbClr val="000000"/>
              </a:solidFill>
              <a:effectLst/>
              <a:uFillTx/>
              <a:latin typeface="Arial"/>
            </a:endParaRPr>
          </a:p>
          <a:p>
            <a:pPr lvl="2" marL="1143000" indent="0">
              <a:lnSpc>
                <a:spcPct val="9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If not contestable, but would like to reap benefits then explain means to contact officials</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Consider electronic “postcard”</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958FE1C-011E-4937-81BC-C9BF65935CFD}"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1"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3333cc"/>
                </a:solidFill>
                <a:effectLst/>
                <a:uFillTx/>
                <a:latin typeface="Arial"/>
              </a:rPr>
              <a:t>What are the Benefits of Energy Market Deregulation?</a:t>
            </a:r>
            <a:endParaRPr b="1" lang="en-US" sz="2200" strike="noStrike" u="none">
              <a:solidFill>
                <a:srgbClr val="3333cc"/>
              </a:solidFill>
              <a:effectLst/>
              <a:uFillTx/>
              <a:latin typeface="Arial"/>
            </a:endParaRPr>
          </a:p>
        </p:txBody>
      </p:sp>
      <p:sp>
        <p:nvSpPr>
          <p:cNvPr id="212" name="PlaceHolder 2"/>
          <p:cNvSpPr>
            <a:spLocks noGrp="1"/>
          </p:cNvSpPr>
          <p:nvPr>
            <p:ph/>
          </p:nvPr>
        </p:nvSpPr>
        <p:spPr>
          <a:xfrm>
            <a:off x="742680" y="1752480"/>
            <a:ext cx="8420040" cy="411480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Introductory paper discussing the benefits of deregulation</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Discuss</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Lower prices </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Improved reliability and service</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Allocation of scarce resources</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Counter reliability and unemployment issues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International and domestic examples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Feature Californian discussion</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9DED8F7-9ECD-4099-838A-AA665B25D4CF}"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3"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How Can You Participate in the New Electricity Market?</a:t>
            </a:r>
            <a:endParaRPr b="1" lang="en-US" sz="2400" strike="noStrike" u="none">
              <a:solidFill>
                <a:srgbClr val="3333cc"/>
              </a:solidFill>
              <a:effectLst/>
              <a:uFillTx/>
              <a:latin typeface="Arial"/>
            </a:endParaRPr>
          </a:p>
        </p:txBody>
      </p:sp>
      <p:sp>
        <p:nvSpPr>
          <p:cNvPr id="214" name="PlaceHolder 2"/>
          <p:cNvSpPr>
            <a:spLocks noGrp="1"/>
          </p:cNvSpPr>
          <p:nvPr>
            <p:ph/>
          </p:nvPr>
        </p:nvSpPr>
        <p:spPr>
          <a:xfrm>
            <a:off x="742680" y="1752480"/>
            <a:ext cx="8420040" cy="411480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Discussion on opportunities for new entrants participating in the new market</a:t>
            </a:r>
            <a:endParaRPr b="0" lang="en-US" sz="16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Types of businesses that can participate</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Licensing requirements to participate in the new market</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Means to further ask questions to Enron particularly if believe have received disinformation</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Illustrate basic statistics on Japanese electricity market</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Also cover other energy markets including gas, coal, crude, etc</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Could also provide alerts if chance for further costs to be passed onto end customer e.g. fuel escalators, JCC, etc</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D3E4C447-595B-4ED8-8971-B646C1FB7F94}"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Why Build an “Interactive” Enron Japan Website?</a:t>
            </a:r>
            <a:endParaRPr b="1" lang="en-US" sz="2400" strike="noStrike" u="none">
              <a:solidFill>
                <a:srgbClr val="3333cc"/>
              </a:solidFill>
              <a:effectLst/>
              <a:uFillTx/>
              <a:latin typeface="Arial"/>
            </a:endParaRPr>
          </a:p>
        </p:txBody>
      </p:sp>
      <p:sp>
        <p:nvSpPr>
          <p:cNvPr id="110" name="PlaceHolder 2"/>
          <p:cNvSpPr>
            <a:spLocks noGrp="1"/>
          </p:cNvSpPr>
          <p:nvPr>
            <p:ph/>
          </p:nvPr>
        </p:nvSpPr>
        <p:spPr>
          <a:xfrm>
            <a:off x="742680" y="1600200"/>
            <a:ext cx="8420040" cy="411480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Establish means to communicate ideas, concepts and commercial products to as broad a “customer” base as possible</a:t>
            </a:r>
            <a:endParaRPr b="0" lang="en-US" sz="2000" strike="noStrike" u="none">
              <a:solidFill>
                <a:srgbClr val="000000"/>
              </a:solidFill>
              <a:effectLst/>
              <a:uFillTx/>
              <a:latin typeface="Arial"/>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Feed a market generally starved of unbiased information</a:t>
            </a:r>
            <a:endParaRPr b="0" lang="en-US" sz="2000" strike="noStrike" u="none">
              <a:solidFill>
                <a:srgbClr val="000000"/>
              </a:solidFill>
              <a:effectLst/>
              <a:uFillTx/>
              <a:latin typeface="Arial"/>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Prioritize customers interested in new products and solutions</a:t>
            </a:r>
            <a:endParaRPr b="0" lang="en-US" sz="2000" strike="noStrike" u="none">
              <a:solidFill>
                <a:srgbClr val="000000"/>
              </a:solidFill>
              <a:effectLst/>
              <a:uFillTx/>
              <a:latin typeface="Arial"/>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Provide a painless way to talk with Enron</a:t>
            </a:r>
            <a:endParaRPr b="0" lang="en-US" sz="2000" strike="noStrike" u="none">
              <a:solidFill>
                <a:srgbClr val="000000"/>
              </a:solidFill>
              <a:effectLst/>
              <a:uFillTx/>
              <a:latin typeface="Arial"/>
            </a:endParaRPr>
          </a:p>
        </p:txBody>
      </p:sp>
      <p:sp>
        <p:nvSpPr>
          <p:cNvPr id="111" name=""/>
          <p:cNvSpPr/>
          <p:nvPr/>
        </p:nvSpPr>
        <p:spPr>
          <a:xfrm>
            <a:off x="609480" y="5775480"/>
            <a:ext cx="8686800" cy="398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First Market Entry Opportunity for Enron to use the power of the “net”</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AD137A06-D250-4206-8407-F662BE7B43A3}"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5"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How Can Enron Japan Help You?</a:t>
            </a:r>
            <a:endParaRPr b="1" lang="en-US" sz="2400" strike="noStrike" u="none">
              <a:solidFill>
                <a:srgbClr val="3333cc"/>
              </a:solidFill>
              <a:effectLst/>
              <a:uFillTx/>
              <a:latin typeface="Arial"/>
            </a:endParaRPr>
          </a:p>
        </p:txBody>
      </p:sp>
      <p:sp>
        <p:nvSpPr>
          <p:cNvPr id="216" name="PlaceHolder 2"/>
          <p:cNvSpPr>
            <a:spLocks noGrp="1"/>
          </p:cNvSpPr>
          <p:nvPr>
            <p:ph/>
          </p:nvPr>
        </p:nvSpPr>
        <p:spPr>
          <a:xfrm>
            <a:off x="742680" y="1752480"/>
            <a:ext cx="8420040" cy="411480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Form driven request that allows user to indicate whether they are interested in buying or selling electricity, or other commodities to or from Enron Japan</a:t>
            </a:r>
            <a:endParaRPr b="0" lang="en-US" sz="16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User inputs volumes, term and any special characteristics associated with the sale of purchase of electricity</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User also inputs bid/offer indication on where they are interested in transacting</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Can request based on particular bid/offer detected in the market</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Will collect customer profile</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EJ trader receives information and responds as appropriate</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Not contemplated that prices would be provided in real time</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EJ trader to contact with indicative proposal via email, fax or phone</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Possible follow up meeting set up if request particularly complex or it seems customer is frequently at site trying numerous combinations</a:t>
            </a:r>
            <a:endParaRPr b="0"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C672AA7-4E71-4F78-8861-89060050A038}"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7" name=""/>
          <p:cNvSpPr/>
          <p:nvPr/>
        </p:nvSpPr>
        <p:spPr>
          <a:xfrm>
            <a:off x="3384720" y="3017880"/>
            <a:ext cx="31366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Structural Considerations</a:t>
            </a: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AFBEA1D1-AABA-44E5-915C-A015CD90BF37}"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8"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Implementation Schedule</a:t>
            </a:r>
            <a:br>
              <a:rPr sz="2400"/>
            </a:br>
            <a:endParaRPr b="1" lang="en-US" sz="2400" strike="noStrike" u="none">
              <a:solidFill>
                <a:srgbClr val="3333cc"/>
              </a:solidFill>
              <a:effectLst/>
              <a:uFillTx/>
              <a:latin typeface="Arial"/>
            </a:endParaRPr>
          </a:p>
        </p:txBody>
      </p:sp>
      <p:sp>
        <p:nvSpPr>
          <p:cNvPr id="219" name="PlaceHolder 2"/>
          <p:cNvSpPr>
            <a:spLocks noGrp="1"/>
          </p:cNvSpPr>
          <p:nvPr>
            <p:ph/>
          </p:nvPr>
        </p:nvSpPr>
        <p:spPr>
          <a:xfrm>
            <a:off x="742680" y="1752480"/>
            <a:ext cx="8420040" cy="4114800"/>
          </a:xfrm>
          <a:prstGeom prst="rect">
            <a:avLst/>
          </a:prstGeom>
          <a:noFill/>
          <a:ln w="0">
            <a:noFill/>
          </a:ln>
        </p:spPr>
        <p:txBody>
          <a:bodyPr lIns="90000" rIns="90000" tIns="46800" bIns="46800" anchor="t">
            <a:normAutofit/>
          </a:bodyPr>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Schedule and Milestones</a:t>
            </a:r>
            <a:endParaRPr b="0" lang="en-US" sz="18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Inception Document: June 12</a:t>
            </a:r>
            <a:endParaRPr b="0" lang="en-US" sz="1600" strike="noStrike" u="none">
              <a:solidFill>
                <a:srgbClr val="000000"/>
              </a:solidFill>
              <a:effectLst/>
              <a:uFillTx/>
              <a:latin typeface="Arial"/>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Functional Requirements and Web Page Layout: July 25</a:t>
            </a:r>
            <a:endParaRPr b="0" lang="en-US" sz="1600" strike="noStrike" u="none">
              <a:solidFill>
                <a:srgbClr val="000000"/>
              </a:solidFill>
              <a:effectLst/>
              <a:uFillTx/>
              <a:latin typeface="Arial"/>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Content and Web Page Development: August and September</a:t>
            </a:r>
            <a:endParaRPr b="0" lang="en-US" sz="1600" strike="noStrike" u="none">
              <a:solidFill>
                <a:srgbClr val="000000"/>
              </a:solidFill>
              <a:effectLst/>
              <a:uFillTx/>
              <a:latin typeface="Arial"/>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User Acceptance Testing: Early October</a:t>
            </a:r>
            <a:endParaRPr b="0" lang="en-US" sz="1600" strike="noStrike" u="none">
              <a:solidFill>
                <a:srgbClr val="000000"/>
              </a:solidFill>
              <a:effectLst/>
              <a:uFillTx/>
              <a:latin typeface="Arial"/>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Soft launch (internal + selected clients): Mid October</a:t>
            </a:r>
            <a:endParaRPr b="0" lang="en-US" sz="1600" strike="noStrike" u="none">
              <a:solidFill>
                <a:srgbClr val="000000"/>
              </a:solidFill>
              <a:effectLst/>
              <a:uFillTx/>
              <a:latin typeface="Arial"/>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Go-live date: End of October</a:t>
            </a:r>
            <a:endParaRPr b="0" lang="en-US" sz="1600" strike="noStrike" u="none">
              <a:solidFill>
                <a:srgbClr val="000000"/>
              </a:solidFill>
              <a:effectLst/>
              <a:uFillTx/>
              <a:latin typeface="Arial"/>
            </a:endParaRPr>
          </a:p>
          <a:p>
            <a:pPr lvl="1" marL="743040" indent="-28584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56F38FA1-72D8-466C-B717-9758D1B032A5}"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0"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Website Development Team</a:t>
            </a:r>
            <a:endParaRPr b="1" lang="en-US" sz="2400" strike="noStrike" u="none">
              <a:solidFill>
                <a:srgbClr val="3333cc"/>
              </a:solidFill>
              <a:effectLst/>
              <a:uFillTx/>
              <a:latin typeface="Arial"/>
            </a:endParaRPr>
          </a:p>
        </p:txBody>
      </p:sp>
      <p:sp>
        <p:nvSpPr>
          <p:cNvPr id="221" name="PlaceHolder 2"/>
          <p:cNvSpPr>
            <a:spLocks noGrp="1"/>
          </p:cNvSpPr>
          <p:nvPr>
            <p:ph/>
          </p:nvPr>
        </p:nvSpPr>
        <p:spPr>
          <a:xfrm>
            <a:off x="742680" y="1409760"/>
            <a:ext cx="8420040" cy="411480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Web Page Development</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Developers from Houston, London, and Sydney</a:t>
            </a: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Content</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Members of Enron Japan Regulatory/Public Affairs Team</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Trading Team</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Human Resources</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Creative Design</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Renaissance Multimedia – Japanese web design firm</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Translation</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Outside firm</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Web Hosting</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Europe</a:t>
            </a:r>
            <a:endParaRPr b="0"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EABF51EC-3B78-4D94-9AD9-DC7C26101D5C}"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2"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Future Development Considerations</a:t>
            </a:r>
            <a:endParaRPr b="1" lang="en-US" sz="2400" strike="noStrike" u="none">
              <a:solidFill>
                <a:srgbClr val="3333cc"/>
              </a:solidFill>
              <a:effectLst/>
              <a:uFillTx/>
              <a:latin typeface="Arial"/>
            </a:endParaRPr>
          </a:p>
        </p:txBody>
      </p:sp>
      <p:sp>
        <p:nvSpPr>
          <p:cNvPr id="223" name="PlaceHolder 2"/>
          <p:cNvSpPr>
            <a:spLocks noGrp="1"/>
          </p:cNvSpPr>
          <p:nvPr>
            <p:ph/>
          </p:nvPr>
        </p:nvSpPr>
        <p:spPr>
          <a:xfrm>
            <a:off x="742680" y="1676520"/>
            <a:ext cx="8420040" cy="4114800"/>
          </a:xfrm>
          <a:prstGeom prst="rect">
            <a:avLst/>
          </a:prstGeom>
          <a:noFill/>
          <a:ln w="0">
            <a:noFill/>
          </a:ln>
        </p:spPr>
        <p:txBody>
          <a:bodyPr lIns="90000" rIns="90000" tIns="46800" bIns="46800" anchor="t">
            <a:normAutofit lnSpcReduction="9999"/>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Use a content management tool</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Statistics collection and analysis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Acceptance of cookie use</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Firewall issues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Need for local Japanese news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Need for local hosting in Japan</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Online and printed media advertisements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Expansion into non-imode wireless internet services (EZ Web and J-Sky)</a:t>
            </a: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9A0C60B8-676D-4B2F-B794-1E8C33D2F729}" type="slidenum">
              <a:t>24</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Target Audience</a:t>
            </a:r>
            <a:endParaRPr b="1" lang="en-US" sz="2400" strike="noStrike" u="none">
              <a:solidFill>
                <a:srgbClr val="3333cc"/>
              </a:solidFill>
              <a:effectLst/>
              <a:uFillTx/>
              <a:latin typeface="Arial"/>
            </a:endParaRPr>
          </a:p>
        </p:txBody>
      </p:sp>
      <p:sp>
        <p:nvSpPr>
          <p:cNvPr id="113" name="PlaceHolder 2"/>
          <p:cNvSpPr>
            <a:spLocks noGrp="1"/>
          </p:cNvSpPr>
          <p:nvPr>
            <p:ph/>
          </p:nvPr>
        </p:nvSpPr>
        <p:spPr>
          <a:xfrm>
            <a:off x="742680" y="1752480"/>
            <a:ext cx="8420040" cy="4114800"/>
          </a:xfrm>
          <a:prstGeom prst="rect">
            <a:avLst/>
          </a:prstGeom>
          <a:noFill/>
          <a:ln w="0">
            <a:noFill/>
          </a:ln>
        </p:spPr>
        <p:txBody>
          <a:bodyPr lIns="90000" rIns="90000" tIns="46800" bIns="46800" anchor="t">
            <a:normAutofit lnSpcReduction="9999"/>
          </a:bodyPr>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Large industrials, commercials and industry groups</a:t>
            </a:r>
            <a:endParaRPr b="0" lang="en-US" sz="2000" strike="noStrike" u="none">
              <a:solidFill>
                <a:srgbClr val="000000"/>
              </a:solidFill>
              <a:effectLst/>
              <a:uFillTx/>
              <a:latin typeface="Arial"/>
            </a:endParaRPr>
          </a:p>
          <a:p>
            <a:pPr marL="343080" indent="0">
              <a:lnSpc>
                <a:spcPct val="8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Utilities/ Trading Houses</a:t>
            </a:r>
            <a:endParaRPr b="0" lang="en-US" sz="2000" strike="noStrike" u="none">
              <a:solidFill>
                <a:srgbClr val="000000"/>
              </a:solidFill>
              <a:effectLst/>
              <a:uFillTx/>
              <a:latin typeface="Arial"/>
            </a:endParaRPr>
          </a:p>
          <a:p>
            <a:pPr marL="343080" indent="0">
              <a:lnSpc>
                <a:spcPct val="8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Financial institutions</a:t>
            </a:r>
            <a:endParaRPr b="0" lang="en-US" sz="2000" strike="noStrike" u="none">
              <a:solidFill>
                <a:srgbClr val="000000"/>
              </a:solidFill>
              <a:effectLst/>
              <a:uFillTx/>
              <a:latin typeface="Arial"/>
            </a:endParaRPr>
          </a:p>
          <a:p>
            <a:pPr marL="343080" indent="0">
              <a:lnSpc>
                <a:spcPct val="8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Government and Academics</a:t>
            </a:r>
            <a:endParaRPr b="0" lang="en-US" sz="2000" strike="noStrike" u="none">
              <a:solidFill>
                <a:srgbClr val="000000"/>
              </a:solidFill>
              <a:effectLst/>
              <a:uFillTx/>
              <a:latin typeface="Arial"/>
            </a:endParaRPr>
          </a:p>
          <a:p>
            <a:pPr marL="343080" indent="0">
              <a:lnSpc>
                <a:spcPct val="8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Press</a:t>
            </a:r>
            <a:endParaRPr b="0" lang="en-US" sz="2000" strike="noStrike" u="none">
              <a:solidFill>
                <a:srgbClr val="000000"/>
              </a:solidFill>
              <a:effectLst/>
              <a:uFillTx/>
              <a:latin typeface="Arial"/>
            </a:endParaRPr>
          </a:p>
          <a:p>
            <a:pPr marL="343080" indent="0">
              <a:lnSpc>
                <a:spcPct val="8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Investors</a:t>
            </a:r>
            <a:endParaRPr b="0" lang="en-US" sz="2000" strike="noStrike" u="none">
              <a:solidFill>
                <a:srgbClr val="000000"/>
              </a:solidFill>
              <a:effectLst/>
              <a:uFillTx/>
              <a:latin typeface="Arial"/>
            </a:endParaRPr>
          </a:p>
          <a:p>
            <a:pPr marL="343080" indent="0">
              <a:lnSpc>
                <a:spcPct val="8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Potential Employees</a:t>
            </a: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EE38BEE-341C-4336-B110-571A887E138C}"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How to Get Target Audience to Site and Keep Them Coming Back</a:t>
            </a:r>
            <a:endParaRPr b="1" lang="en-US" sz="2400" strike="noStrike" u="none">
              <a:solidFill>
                <a:srgbClr val="3333cc"/>
              </a:solidFill>
              <a:effectLst/>
              <a:uFillTx/>
              <a:latin typeface="Arial"/>
            </a:endParaRPr>
          </a:p>
        </p:txBody>
      </p:sp>
      <p:sp>
        <p:nvSpPr>
          <p:cNvPr id="115" name="PlaceHolder 2"/>
          <p:cNvSpPr>
            <a:spLocks noGrp="1"/>
          </p:cNvSpPr>
          <p:nvPr>
            <p:ph/>
          </p:nvPr>
        </p:nvSpPr>
        <p:spPr>
          <a:xfrm>
            <a:off x="742680" y="1752120"/>
            <a:ext cx="8420040" cy="449604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How to get them there</a:t>
            </a:r>
            <a:endParaRPr b="0" lang="en-US" sz="20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Press Release</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Links</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Word of mouth</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Direct Mailing</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How to keep them coming back</a:t>
            </a:r>
            <a:endParaRPr b="0" lang="en-US" sz="20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Must offer tangible benefits to the client</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Must be fast and easy to navigate through</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First page must capture both new visitors and repeat visitors</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Must regularly provide fresh content</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Japanese language essential</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Keep clients appraised of new site additions/ information via:</a:t>
            </a:r>
            <a:endParaRPr b="0" lang="en-US" sz="14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email</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I-mode technology (mobile)</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Direct mailing</a:t>
            </a:r>
            <a:endParaRPr b="0" lang="en-US" sz="12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Printed Media and online advertising</a:t>
            </a: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6F6473F2-F448-44C4-B43B-500FF759F2BB}"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742680" y="3045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Content “Requirements”</a:t>
            </a:r>
            <a:endParaRPr b="1" lang="en-US" sz="2400" strike="noStrike" u="none">
              <a:solidFill>
                <a:srgbClr val="3333cc"/>
              </a:solidFill>
              <a:effectLst/>
              <a:uFillTx/>
              <a:latin typeface="Arial"/>
            </a:endParaRPr>
          </a:p>
        </p:txBody>
      </p:sp>
      <p:sp>
        <p:nvSpPr>
          <p:cNvPr id="117" name="PlaceHolder 2"/>
          <p:cNvSpPr>
            <a:spLocks noGrp="1"/>
          </p:cNvSpPr>
          <p:nvPr>
            <p:ph/>
          </p:nvPr>
        </p:nvSpPr>
        <p:spPr>
          <a:xfrm>
            <a:off x="742680" y="1371600"/>
            <a:ext cx="8420040" cy="411480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Ready source of new content crucial</a:t>
            </a:r>
            <a:endParaRPr b="0" lang="en-US" sz="20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Current/ future developments in Japan and other similar markets</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white papers, speeches etc</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Academics reports</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press releases</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News: weather, energy, economic, breaking</a:t>
            </a:r>
            <a:endParaRPr b="0" lang="en-US" sz="1400" strike="noStrike" u="none">
              <a:solidFill>
                <a:srgbClr val="000000"/>
              </a:solidFill>
              <a:effectLst/>
              <a:uFillTx/>
              <a:latin typeface="Arial"/>
            </a:endParaRPr>
          </a:p>
          <a:p>
            <a:pPr lvl="1" marL="74304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Means to establish commercial relationship and foundation for deal flows (but at Enron’s pace)</a:t>
            </a:r>
            <a:endParaRPr b="0" lang="en-US" sz="2000" strike="noStrike" u="none">
              <a:solidFill>
                <a:srgbClr val="000000"/>
              </a:solidFill>
              <a:effectLst/>
              <a:uFillTx/>
              <a:latin typeface="Arial"/>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Need consistency of message without undue editorial influence</a:t>
            </a:r>
            <a:endParaRPr b="0" lang="en-US" sz="2000" strike="noStrike" u="none">
              <a:solidFill>
                <a:srgbClr val="000000"/>
              </a:solidFill>
              <a:effectLst/>
              <a:uFillTx/>
              <a:latin typeface="Arial"/>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must look and feel Japanese </a:t>
            </a:r>
            <a:endParaRPr b="0" lang="en-US" sz="2000" strike="noStrike" u="none">
              <a:solidFill>
                <a:srgbClr val="000000"/>
              </a:solidFill>
              <a:effectLst/>
              <a:uFillTx/>
              <a:latin typeface="Arial"/>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C66FA12-9AD5-45C7-8355-9271F2C8CCA9}"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761760" y="-360"/>
            <a:ext cx="842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sng">
                <a:solidFill>
                  <a:srgbClr val="ccccff"/>
                </a:solidFill>
                <a:effectLst/>
                <a:uFillTx/>
                <a:latin typeface="Arial"/>
                <a:hlinkClick r:id="rId1"/>
              </a:rPr>
              <a:t>www.enron.co.jp</a:t>
            </a:r>
            <a:br>
              <a:rPr sz="2200"/>
            </a:br>
            <a:endParaRPr b="1" lang="en-US" sz="2200" strike="noStrike" u="none">
              <a:solidFill>
                <a:srgbClr val="3333cc"/>
              </a:solidFill>
              <a:effectLst/>
              <a:uFillTx/>
              <a:latin typeface="Arial"/>
            </a:endParaRPr>
          </a:p>
        </p:txBody>
      </p:sp>
      <p:pic>
        <p:nvPicPr>
          <p:cNvPr id="119" name="" descr=""/>
          <p:cNvPicPr/>
          <p:nvPr/>
        </p:nvPicPr>
        <p:blipFill>
          <a:blip r:embed="rId2"/>
          <a:stretch/>
        </p:blipFill>
        <p:spPr>
          <a:xfrm>
            <a:off x="1143000" y="584280"/>
            <a:ext cx="7848720" cy="6097680"/>
          </a:xfrm>
          <a:prstGeom prst="rect">
            <a:avLst/>
          </a:prstGeom>
          <a:noFill/>
          <a:ln w="0">
            <a:noFill/>
          </a:ln>
        </p:spPr>
      </p:pic>
      <p:sp>
        <p:nvSpPr>
          <p:cNvPr id="3" name="PlaceHolder 2"/>
          <p:cNvSpPr>
            <a:spLocks noGrp="1"/>
          </p:cNvSpPr>
          <p:nvPr>
            <p:ph type="sldNum" idx="3"/>
          </p:nvPr>
        </p:nvSpPr>
        <p:spPr/>
        <p:txBody>
          <a:bodyPr/>
          <a:p>
            <a:fld id="{2DE86AC2-5693-4487-A555-0C33C3BCB30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761760" y="0"/>
            <a:ext cx="842004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3333cc"/>
                </a:solidFill>
                <a:effectLst/>
                <a:uFillTx/>
                <a:latin typeface="Arial"/>
              </a:rPr>
              <a:t>Site Map (Top Level)</a:t>
            </a:r>
            <a:endParaRPr b="1" lang="en-US" sz="2200" strike="noStrike" u="none">
              <a:solidFill>
                <a:srgbClr val="3333cc"/>
              </a:solidFill>
              <a:effectLst/>
              <a:uFillTx/>
              <a:latin typeface="Arial"/>
            </a:endParaRPr>
          </a:p>
        </p:txBody>
      </p:sp>
      <p:graphicFrame>
        <p:nvGraphicFramePr>
          <p:cNvPr id="121" name=""/>
          <p:cNvGraphicFramePr/>
          <p:nvPr/>
        </p:nvGraphicFramePr>
        <p:xfrm>
          <a:off x="533520" y="1703520"/>
          <a:ext cx="9144000" cy="3741480"/>
        </p:xfrm>
        <a:graphic>
          <a:graphicData uri="http://schemas.openxmlformats.org/presentationml/2006/ole">
            <p:oleObj r:id="rId1" spid="">
              <p:embed/>
              <p:pic>
                <p:nvPicPr>
                  <p:cNvPr id="122" name="" descr=""/>
                  <p:cNvPicPr/>
                  <p:nvPr/>
                </p:nvPicPr>
                <p:blipFill>
                  <a:blip r:embed="rId2"/>
                  <a:stretch/>
                </p:blipFill>
                <p:spPr>
                  <a:xfrm>
                    <a:off x="533520" y="1703520"/>
                    <a:ext cx="9144000" cy="3741480"/>
                  </a:xfrm>
                  <a:prstGeom prst="rect">
                    <a:avLst/>
                  </a:prstGeom>
                  <a:noFill/>
                  <a:ln w="0">
                    <a:noFill/>
                  </a:ln>
                </p:spPr>
              </p:pic>
            </p:oleObj>
          </a:graphicData>
        </a:graphic>
      </p:graphicFrame>
      <p:sp>
        <p:nvSpPr>
          <p:cNvPr id="3" name="PlaceHolder 2"/>
          <p:cNvSpPr>
            <a:spLocks noGrp="1"/>
          </p:cNvSpPr>
          <p:nvPr>
            <p:ph type="sldNum" idx="3"/>
          </p:nvPr>
        </p:nvSpPr>
        <p:spPr/>
        <p:txBody>
          <a:bodyPr/>
          <a:p>
            <a:fld id="{D5940976-5063-4504-A992-06B3E479D843}" type="slidenum">
              <a:t>7</a:t>
            </a:fld>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2666880" y="151920"/>
            <a:ext cx="4570560" cy="381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Proposed Future Content</a:t>
            </a:r>
            <a:endParaRPr b="1" lang="en-US" sz="2400" strike="noStrike" u="none">
              <a:solidFill>
                <a:srgbClr val="3333cc"/>
              </a:solidFill>
              <a:effectLst/>
              <a:uFillTx/>
              <a:latin typeface="Arial"/>
            </a:endParaRPr>
          </a:p>
        </p:txBody>
      </p:sp>
      <p:sp>
        <p:nvSpPr>
          <p:cNvPr id="124" name="PlaceHolder 2"/>
          <p:cNvSpPr>
            <a:spLocks noGrp="1"/>
          </p:cNvSpPr>
          <p:nvPr>
            <p:ph/>
          </p:nvPr>
        </p:nvSpPr>
        <p:spPr>
          <a:xfrm>
            <a:off x="1600200" y="1143000"/>
            <a:ext cx="6399360" cy="548496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October</a:t>
            </a:r>
            <a:endParaRPr b="0" lang="en-US" sz="20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Event</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Introductory Issue</a:t>
            </a:r>
            <a:endParaRPr b="0" lang="en-US" sz="14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Headline</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California deregulation</a:t>
            </a:r>
            <a:endParaRPr b="0" lang="en-US" sz="14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Articles</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Benefits of liberalization</a:t>
            </a:r>
            <a:endParaRPr b="0" lang="en-US" sz="14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Participation by new entrants</a:t>
            </a:r>
            <a:endParaRPr b="0" lang="en-US" sz="1400" strike="noStrike" u="none">
              <a:solidFill>
                <a:srgbClr val="000000"/>
              </a:solidFill>
              <a:effectLst/>
              <a:uFillTx/>
              <a:latin typeface="Arial"/>
            </a:endParaRPr>
          </a:p>
          <a:p>
            <a:pPr lvl="3" marL="1600200" indent="0">
              <a:lnSpc>
                <a:spcPct val="90000"/>
              </a:lnSpc>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November</a:t>
            </a:r>
            <a:endParaRPr b="0" lang="en-US" sz="20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Event</a:t>
            </a: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Headline</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can learn from Japan’s telecom deregulation?</a:t>
            </a:r>
            <a:endParaRPr b="0" lang="en-US" sz="14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Articles</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EPS Agreement – contracting with Enron</a:t>
            </a:r>
            <a:endParaRPr b="0" lang="en-US" sz="14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Introduction to energy risk management</a:t>
            </a:r>
            <a:endParaRPr b="0" lang="en-US" sz="14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Reduced earnings fluctuations</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Greater coverage ratios</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Lower cost of capital</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Better management control and oversight</a:t>
            </a:r>
            <a:endParaRPr b="0" lang="en-US" sz="12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Metering interim proposals</a:t>
            </a:r>
            <a:endParaRPr b="0" lang="en-US" sz="1400" strike="noStrike" u="none">
              <a:solidFill>
                <a:srgbClr val="000000"/>
              </a:solidFill>
              <a:effectLst/>
              <a:uFillTx/>
              <a:latin typeface="Arial"/>
            </a:endParaRPr>
          </a:p>
          <a:p>
            <a:pPr lvl="2" marL="1143000" indent="0">
              <a:lnSpc>
                <a:spcPct val="9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35CFAE31-C16D-4E41-8879-4ABB36EAD3B4}"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PlaceHolder 1"/>
          <p:cNvSpPr>
            <a:spLocks noGrp="1"/>
          </p:cNvSpPr>
          <p:nvPr>
            <p:ph type="title"/>
          </p:nvPr>
        </p:nvSpPr>
        <p:spPr>
          <a:xfrm>
            <a:off x="2666880" y="151920"/>
            <a:ext cx="4570560" cy="381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Proposed Future Content</a:t>
            </a:r>
            <a:endParaRPr b="1" lang="en-US" sz="2400" strike="noStrike" u="none">
              <a:solidFill>
                <a:srgbClr val="3333cc"/>
              </a:solidFill>
              <a:effectLst/>
              <a:uFillTx/>
              <a:latin typeface="Arial"/>
            </a:endParaRPr>
          </a:p>
        </p:txBody>
      </p:sp>
      <p:sp>
        <p:nvSpPr>
          <p:cNvPr id="126" name="PlaceHolder 2"/>
          <p:cNvSpPr>
            <a:spLocks noGrp="1"/>
          </p:cNvSpPr>
          <p:nvPr>
            <p:ph/>
          </p:nvPr>
        </p:nvSpPr>
        <p:spPr>
          <a:xfrm>
            <a:off x="1600200" y="1143000"/>
            <a:ext cx="6399360" cy="548496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December</a:t>
            </a:r>
            <a:endParaRPr b="0" lang="en-US" sz="20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Event</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Government finalizing reports on deregulation #2</a:t>
            </a:r>
            <a:endParaRPr b="0" lang="en-US" sz="14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Headline</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Utility Tactics with deregulation</a:t>
            </a:r>
            <a:endParaRPr b="0" lang="en-US" sz="14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Sell long term contracts</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Subtle pressure against using new entrants</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Reliability </a:t>
            </a:r>
            <a:endParaRPr b="0" lang="en-US" sz="1200" strike="noStrike" u="none">
              <a:solidFill>
                <a:srgbClr val="000000"/>
              </a:solidFill>
              <a:effectLst/>
              <a:uFillTx/>
              <a:latin typeface="Arial"/>
            </a:endParaRPr>
          </a:p>
          <a:p>
            <a:pPr lvl="2" marL="1143000" indent="0">
              <a:lnSpc>
                <a:spcPct val="90000"/>
              </a:lnSpc>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Articles</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Enron’s preferred electricity system structure</a:t>
            </a:r>
            <a:endParaRPr b="0" lang="en-US" sz="14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Asset utilization and rate base</a:t>
            </a:r>
            <a:endParaRPr b="0" lang="en-US" sz="14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January</a:t>
            </a:r>
            <a:endParaRPr b="0" lang="en-US" sz="20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Event</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Electricity and gas tariffs released</a:t>
            </a:r>
            <a:endParaRPr b="0" lang="en-US" sz="14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Headline</a:t>
            </a: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Articles</a:t>
            </a:r>
            <a:endParaRPr b="0" lang="en-US" sz="16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Access to information - Information supporting tariffs</a:t>
            </a:r>
            <a:endParaRPr b="0" lang="en-US" sz="1400" strike="noStrike" u="none">
              <a:solidFill>
                <a:srgbClr val="000000"/>
              </a:solidFill>
              <a:effectLst/>
              <a:uFillTx/>
              <a:latin typeface="Arial"/>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Introduction to gas debate</a:t>
            </a:r>
            <a:endParaRPr b="0" lang="en-US" sz="14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Show costs of gas molecule traveling from source to final customer</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Lower cost of generation access to LNG terminals</a:t>
            </a:r>
            <a:endParaRPr b="0" lang="en-US" sz="1200" strike="noStrike" u="none">
              <a:solidFill>
                <a:srgbClr val="000000"/>
              </a:solidFill>
              <a:effectLst/>
              <a:uFillTx/>
              <a:latin typeface="Arial"/>
            </a:endParaRPr>
          </a:p>
          <a:p>
            <a:pPr lvl="2" marL="1143000" indent="0">
              <a:lnSpc>
                <a:spcPct val="90000"/>
              </a:lnSpc>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7619018-CA0B-41FD-B756-1A8C7204FBCD}"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7438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2000-05-30T05:45:01Z</dcterms:created>
  <dc:creator>Enron</dc:creator>
  <dc:description/>
  <dc:language>en-US</dc:language>
  <cp:lastModifiedBy>noday</cp:lastModifiedBy>
  <dcterms:modified xsi:type="dcterms:W3CDTF">2000-09-19T08:19:12Z</dcterms:modified>
  <cp:revision>102</cp:revision>
  <dc:subject/>
  <dc:title>SSEUB Notification Requirements</dc:title>
</cp:coreProperties>
</file>