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3.wmf" ContentType="image/x-wmf"/>
  <Override PartName="/ppt/media/image4.wmf" ContentType="image/x-wmf"/>
  <Override PartName="/ppt/media/image9.wmf" ContentType="image/x-wmf"/>
  <Override PartName="/ppt/media/image1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sldImg"/>
          </p:nvPr>
        </p:nvSpPr>
        <p:spPr>
          <a:xfrm>
            <a:off x="1149480" y="691920"/>
            <a:ext cx="4559040" cy="341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90640" y="4336920"/>
            <a:ext cx="5052960" cy="4111920"/>
          </a:xfrm>
          <a:prstGeom prst="rect">
            <a:avLst/>
          </a:prstGeom>
          <a:noFill/>
          <a:ln w="0">
            <a:noFill/>
          </a:ln>
        </p:spPr>
        <p:txBody>
          <a:bodyPr lIns="1623960" rIns="1623960" tIns="801720" bIns="801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"/>
          <p:cNvSpPr/>
          <p:nvPr/>
        </p:nvSpPr>
        <p:spPr>
          <a:xfrm>
            <a:off x="3886200" y="0"/>
            <a:ext cx="297180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623960" rIns="1623960" tIns="-344520" bIns="-344520" anchor="b">
            <a:noAutofit/>
          </a:bodyPr>
          <a:p>
            <a:pPr algn="r">
              <a:tabLst>
                <a:tab algn="l" pos="0"/>
              </a:tabLst>
            </a:pPr>
            <a:r>
              <a:rPr b="0" lang="en-US" sz="2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0" y="8686800"/>
            <a:ext cx="2940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0" y="0"/>
            <a:ext cx="294012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PlaceHolder 1"/>
          <p:cNvSpPr>
            <a:spLocks noGrp="1"/>
          </p:cNvSpPr>
          <p:nvPr>
            <p:ph type="sldImg"/>
          </p:nvPr>
        </p:nvSpPr>
        <p:spPr>
          <a:xfrm>
            <a:off x="1150920" y="692280"/>
            <a:ext cx="4556160" cy="3416040"/>
          </a:xfrm>
          <a:prstGeom prst="rect">
            <a:avLst/>
          </a:prstGeom>
          <a:ln w="0">
            <a:noFill/>
          </a:ln>
        </p:spPr>
      </p:sp>
      <p:sp>
        <p:nvSpPr>
          <p:cNvPr id="717" name="PlaceHolder 2"/>
          <p:cNvSpPr>
            <a:spLocks noGrp="1"/>
          </p:cNvSpPr>
          <p:nvPr>
            <p:ph type="body"/>
          </p:nvPr>
        </p:nvSpPr>
        <p:spPr>
          <a:xfrm>
            <a:off x="890640" y="4336920"/>
            <a:ext cx="5052960" cy="4111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"/>
          <p:cNvSpPr/>
          <p:nvPr/>
        </p:nvSpPr>
        <p:spPr>
          <a:xfrm>
            <a:off x="3886200" y="0"/>
            <a:ext cx="297180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623960" rIns="1623960" tIns="-344520" bIns="-344520" anchor="b">
            <a:noAutofit/>
          </a:bodyPr>
          <a:p>
            <a:pPr algn="r">
              <a:tabLst>
                <a:tab algn="l" pos="0"/>
              </a:tabLst>
            </a:pPr>
            <a:r>
              <a:rPr b="0" lang="en-US" sz="2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0" y="8686800"/>
            <a:ext cx="2940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0" y="0"/>
            <a:ext cx="294012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PlaceHolder 1"/>
          <p:cNvSpPr>
            <a:spLocks noGrp="1"/>
          </p:cNvSpPr>
          <p:nvPr>
            <p:ph type="sldImg"/>
          </p:nvPr>
        </p:nvSpPr>
        <p:spPr>
          <a:xfrm>
            <a:off x="1150920" y="692280"/>
            <a:ext cx="4556160" cy="3416040"/>
          </a:xfrm>
          <a:prstGeom prst="rect">
            <a:avLst/>
          </a:prstGeom>
          <a:ln w="0">
            <a:noFill/>
          </a:ln>
        </p:spPr>
      </p:sp>
      <p:sp>
        <p:nvSpPr>
          <p:cNvPr id="723" name="PlaceHolder 2"/>
          <p:cNvSpPr>
            <a:spLocks noGrp="1"/>
          </p:cNvSpPr>
          <p:nvPr>
            <p:ph type="body"/>
          </p:nvPr>
        </p:nvSpPr>
        <p:spPr>
          <a:xfrm>
            <a:off x="890640" y="4336920"/>
            <a:ext cx="5052960" cy="4111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"/>
          <p:cNvSpPr/>
          <p:nvPr/>
        </p:nvSpPr>
        <p:spPr>
          <a:xfrm>
            <a:off x="3886200" y="0"/>
            <a:ext cx="297180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623960" rIns="1623960" tIns="-344520" bIns="-344520" anchor="b">
            <a:noAutofit/>
          </a:bodyPr>
          <a:p>
            <a:pPr algn="r">
              <a:tabLst>
                <a:tab algn="l" pos="0"/>
              </a:tabLst>
            </a:pPr>
            <a:r>
              <a:rPr b="0" lang="en-US" sz="2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0" y="8686800"/>
            <a:ext cx="2940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0" y="0"/>
            <a:ext cx="294012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PlaceHolder 1"/>
          <p:cNvSpPr>
            <a:spLocks noGrp="1"/>
          </p:cNvSpPr>
          <p:nvPr>
            <p:ph type="sldImg"/>
          </p:nvPr>
        </p:nvSpPr>
        <p:spPr>
          <a:xfrm>
            <a:off x="1150920" y="692280"/>
            <a:ext cx="4556160" cy="3416040"/>
          </a:xfrm>
          <a:prstGeom prst="rect">
            <a:avLst/>
          </a:prstGeom>
          <a:ln w="0">
            <a:noFill/>
          </a:ln>
        </p:spPr>
      </p:sp>
      <p:sp>
        <p:nvSpPr>
          <p:cNvPr id="729" name="PlaceHolder 2"/>
          <p:cNvSpPr>
            <a:spLocks noGrp="1"/>
          </p:cNvSpPr>
          <p:nvPr>
            <p:ph type="body"/>
          </p:nvPr>
        </p:nvSpPr>
        <p:spPr>
          <a:xfrm>
            <a:off x="890640" y="4336920"/>
            <a:ext cx="5052960" cy="4111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"/>
          <p:cNvSpPr/>
          <p:nvPr/>
        </p:nvSpPr>
        <p:spPr>
          <a:xfrm>
            <a:off x="3886200" y="0"/>
            <a:ext cx="297180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623960" rIns="1623960" tIns="-344520" bIns="-344520" anchor="b">
            <a:noAutofit/>
          </a:bodyPr>
          <a:p>
            <a:pPr algn="r">
              <a:tabLst>
                <a:tab algn="l" pos="0"/>
              </a:tabLst>
            </a:pPr>
            <a:r>
              <a:rPr b="0" lang="en-US" sz="2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0" y="8686800"/>
            <a:ext cx="2940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0" y="0"/>
            <a:ext cx="294012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PlaceHolder 1"/>
          <p:cNvSpPr>
            <a:spLocks noGrp="1"/>
          </p:cNvSpPr>
          <p:nvPr>
            <p:ph type="sldImg"/>
          </p:nvPr>
        </p:nvSpPr>
        <p:spPr>
          <a:xfrm>
            <a:off x="1150920" y="692280"/>
            <a:ext cx="4556160" cy="3416040"/>
          </a:xfrm>
          <a:prstGeom prst="rect">
            <a:avLst/>
          </a:prstGeom>
          <a:ln w="0">
            <a:noFill/>
          </a:ln>
        </p:spPr>
      </p:sp>
      <p:sp>
        <p:nvSpPr>
          <p:cNvPr id="735" name="PlaceHolder 2"/>
          <p:cNvSpPr>
            <a:spLocks noGrp="1"/>
          </p:cNvSpPr>
          <p:nvPr>
            <p:ph type="body"/>
          </p:nvPr>
        </p:nvSpPr>
        <p:spPr>
          <a:xfrm>
            <a:off x="890640" y="4336920"/>
            <a:ext cx="5052960" cy="4111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74520" rIns="74520" tIns="36360" bIns="3636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74520" rIns="74520" tIns="36360" bIns="36360" anchor="t">
            <a:normAutofit/>
          </a:bodyPr>
          <a:p>
            <a:pPr indent="0">
              <a:spcBef>
                <a:spcPts val="64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74520" rIns="74520" tIns="36360" bIns="3636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74520" rIns="74520" tIns="36360" bIns="36360" anchor="t">
            <a:normAutofit/>
          </a:bodyPr>
          <a:p>
            <a:pPr marL="285840" indent="-28584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19200" indent="-16200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52560" indent="-190440"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33440" indent="-190440">
              <a:spcBef>
                <a:spcPts val="649"/>
              </a:spcBef>
              <a:buClr>
                <a:srgbClr val="000000"/>
              </a:buClr>
              <a:buFont typeface="Times New Roman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714680" indent="-190800">
              <a:spcBef>
                <a:spcPts val="649"/>
              </a:spcBef>
              <a:buClr>
                <a:srgbClr val="000000"/>
              </a:buClr>
              <a:buFont typeface="Times New Roman"/>
              <a:buChar char="»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714680" indent="-190800">
              <a:spcBef>
                <a:spcPts val="649"/>
              </a:spcBef>
              <a:buClr>
                <a:srgbClr val="000000"/>
              </a:buClr>
              <a:buFont typeface="Times New Roman"/>
              <a:buChar char="»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714680" indent="-190800">
              <a:spcBef>
                <a:spcPts val="649"/>
              </a:spcBef>
              <a:buClr>
                <a:srgbClr val="000000"/>
              </a:buClr>
              <a:buFont typeface="Times New Roman"/>
              <a:buChar char="»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1.wmf"/><Relationship Id="rId4" Type="http://schemas.openxmlformats.org/officeDocument/2006/relationships/image" Target="../media/image12.wmf"/><Relationship Id="rId5" Type="http://schemas.openxmlformats.org/officeDocument/2006/relationships/image" Target="../media/image1.png"/><Relationship Id="rId6" Type="http://schemas.openxmlformats.org/officeDocument/2006/relationships/image" Target="../media/image13.wmf"/><Relationship Id="rId7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4.wmf"/><Relationship Id="rId8" Type="http://schemas.openxmlformats.org/officeDocument/2006/relationships/image" Target="../media/image15.wmf"/><Relationship Id="rId9" Type="http://schemas.openxmlformats.org/officeDocument/2006/relationships/image" Target="../media/image16.wmf"/><Relationship Id="rId10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4.wmf"/><Relationship Id="rId6" Type="http://schemas.openxmlformats.org/officeDocument/2006/relationships/image" Target="../media/image5.wmf"/><Relationship Id="rId7" Type="http://schemas.openxmlformats.org/officeDocument/2006/relationships/image" Target="../media/image6.wmf"/><Relationship Id="rId8" Type="http://schemas.openxmlformats.org/officeDocument/2006/relationships/image" Target="../media/image1.png"/><Relationship Id="rId9" Type="http://schemas.openxmlformats.org/officeDocument/2006/relationships/image" Target="../media/image7.wmf"/><Relationship Id="rId10" Type="http://schemas.openxmlformats.org/officeDocument/2006/relationships/image" Target="../media/image8.wmf"/><Relationship Id="rId1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9.wmf"/><Relationship Id="rId4" Type="http://schemas.openxmlformats.org/officeDocument/2006/relationships/image" Target="../media/image1.png"/><Relationship Id="rId5" Type="http://schemas.openxmlformats.org/officeDocument/2006/relationships/image" Target="../media/image10.wmf"/><Relationship Id="rId6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/>
          </p:nvPr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74520" rIns="74520" tIns="36360" bIns="36360" anchor="t">
            <a:normAutofit/>
          </a:bodyPr>
          <a:p>
            <a:pPr marL="2858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Significant Changes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Traders will input spot deals into CPR.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person is responsible for the scheduling role, both scheduling to the pipelines and updating CPR with noms and actuals.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Process Breaks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needs to see bank account reconciliations of the trading accounts for controls purposes.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needs to see reconciliations of the trading tax accounts for controls purposes.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needs to consistently be faxed copies of checks both paid and received.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reporting of spot and term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"/>
          <p:cNvSpPr/>
          <p:nvPr/>
        </p:nvSpPr>
        <p:spPr>
          <a:xfrm>
            <a:off x="5181480" y="2428920"/>
            <a:ext cx="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5160960" y="1633680"/>
            <a:ext cx="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655560" y="3657600"/>
            <a:ext cx="932040" cy="6714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1569960" y="990720"/>
            <a:ext cx="2941560" cy="129852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1390680" y="95400"/>
            <a:ext cx="6261120" cy="77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Settlements: Purchases / Transport Payments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9" name=""/>
          <p:cNvGrpSpPr/>
          <p:nvPr/>
        </p:nvGrpSpPr>
        <p:grpSpPr>
          <a:xfrm>
            <a:off x="1828800" y="1773360"/>
            <a:ext cx="568080" cy="622080"/>
            <a:chOff x="1828800" y="1773360"/>
            <a:chExt cx="568080" cy="622080"/>
          </a:xfrm>
        </p:grpSpPr>
        <p:pic>
          <p:nvPicPr>
            <p:cNvPr id="560" name="" descr=""/>
            <p:cNvPicPr/>
            <p:nvPr/>
          </p:nvPicPr>
          <p:blipFill>
            <a:blip r:embed="rId3"/>
            <a:stretch/>
          </p:blipFill>
          <p:spPr>
            <a:xfrm>
              <a:off x="1828800" y="1773360"/>
              <a:ext cx="568080" cy="622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61" name=""/>
            <p:cNvSpPr/>
            <p:nvPr/>
          </p:nvSpPr>
          <p:spPr>
            <a:xfrm>
              <a:off x="1869840" y="1963800"/>
              <a:ext cx="360360" cy="1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CPR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2" name=""/>
          <p:cNvSpPr/>
          <p:nvPr/>
        </p:nvSpPr>
        <p:spPr>
          <a:xfrm>
            <a:off x="700200" y="2476440"/>
            <a:ext cx="78408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Receive Invoice via Courier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3" name=""/>
          <p:cNvGrpSpPr/>
          <p:nvPr/>
        </p:nvGrpSpPr>
        <p:grpSpPr>
          <a:xfrm>
            <a:off x="2604960" y="1015920"/>
            <a:ext cx="1092240" cy="927360"/>
            <a:chOff x="2604960" y="1015920"/>
            <a:chExt cx="1092240" cy="927360"/>
          </a:xfrm>
        </p:grpSpPr>
        <p:pic>
          <p:nvPicPr>
            <p:cNvPr id="564" name="" descr=""/>
            <p:cNvPicPr/>
            <p:nvPr/>
          </p:nvPicPr>
          <p:blipFill>
            <a:blip r:embed="rId4"/>
            <a:stretch/>
          </p:blipFill>
          <p:spPr>
            <a:xfrm>
              <a:off x="2604960" y="1015920"/>
              <a:ext cx="1092240" cy="927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65" name=""/>
            <p:cNvSpPr/>
            <p:nvPr/>
          </p:nvSpPr>
          <p:spPr>
            <a:xfrm>
              <a:off x="2773440" y="1262160"/>
              <a:ext cx="542880" cy="287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Invoice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6" name=""/>
          <p:cNvSpPr/>
          <p:nvPr/>
        </p:nvSpPr>
        <p:spPr>
          <a:xfrm>
            <a:off x="3703680" y="1066680"/>
            <a:ext cx="731880" cy="54792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Validate Rate, Volume, Tax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(Receive P/L stmt on 10th w/d)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2727360" y="3743280"/>
            <a:ext cx="78408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Code &amp; Record Purchase/Expense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(create payable)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1531800" y="274464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2492280" y="138420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1219320" y="124920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1531800" y="138420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4525920" y="461160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 flipV="1">
            <a:off x="3083040" y="1584360"/>
            <a:ext cx="0" cy="1333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228600" y="259092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511200" y="273060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163440" y="5916600"/>
            <a:ext cx="163440" cy="20160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163440" y="5648400"/>
            <a:ext cx="163440" cy="20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162000" y="6184800"/>
            <a:ext cx="164880" cy="203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163440" y="6454800"/>
            <a:ext cx="163440" cy="201600"/>
          </a:xfrm>
          <a:prstGeom prst="rect">
            <a:avLst/>
          </a:prstGeom>
          <a:blipFill rotWithShape="0">
            <a:blip r:embed="rId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269280" y="5613480"/>
            <a:ext cx="1460160" cy="102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74520" rIns="74520" tIns="36360" bIns="36360" anchor="t">
            <a:spAutoFit/>
          </a:bodyPr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and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Process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2700360" y="2460600"/>
            <a:ext cx="78732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Invoice and All Available Invoice Support to 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2516040" y="2712960"/>
            <a:ext cx="171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2057400" y="1608120"/>
            <a:ext cx="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1722600" y="1066680"/>
            <a:ext cx="782640" cy="52416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Purchase / Transport Expense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3506760" y="137160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571680" y="39625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3108240" y="428472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746280" y="3743280"/>
            <a:ext cx="78264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Invoice to Authorize Release of Payment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2552760" y="39718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4229280" y="4734000"/>
            <a:ext cx="2901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3459240" y="4429080"/>
            <a:ext cx="78264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Automatic Journal Entry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(feeds to A/P)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473040" y="28656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2454120" y="28656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2514600" y="4114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487440" y="4114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3444840" y="14479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1463760" y="14479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8" name=""/>
          <p:cNvGrpSpPr/>
          <p:nvPr/>
        </p:nvGrpSpPr>
        <p:grpSpPr>
          <a:xfrm>
            <a:off x="4630680" y="1050840"/>
            <a:ext cx="1050840" cy="639720"/>
            <a:chOff x="4630680" y="1050840"/>
            <a:chExt cx="1050840" cy="639720"/>
          </a:xfrm>
        </p:grpSpPr>
        <p:sp>
          <p:nvSpPr>
            <p:cNvPr id="599" name=""/>
            <p:cNvSpPr/>
            <p:nvPr/>
          </p:nvSpPr>
          <p:spPr>
            <a:xfrm>
              <a:off x="4630680" y="1050840"/>
              <a:ext cx="1050840" cy="639720"/>
            </a:xfrm>
            <a:custGeom>
              <a:avLst/>
              <a:gdLst/>
              <a:ahLst/>
              <a:rect l="l" t="t" r="r" b="b"/>
              <a:pathLst>
                <a:path w="662" h="403">
                  <a:moveTo>
                    <a:pt x="331" y="0"/>
                  </a:moveTo>
                  <a:lnTo>
                    <a:pt x="0" y="201"/>
                  </a:lnTo>
                  <a:lnTo>
                    <a:pt x="331" y="402"/>
                  </a:lnTo>
                  <a:lnTo>
                    <a:pt x="661" y="201"/>
                  </a:lnTo>
                  <a:lnTo>
                    <a:pt x="331" y="0"/>
                  </a:lnTo>
                </a:path>
              </a:pathLst>
            </a:custGeom>
            <a:solidFill>
              <a:srgbClr val="ffffcc"/>
            </a:solidFill>
            <a:ln w="0">
              <a:noFill/>
            </a:ln>
            <a:effectLst>
              <a:outerShdw dist="17819" dir="2700000" blurRad="0" rotWithShape="0">
                <a:srgbClr val="989879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4927680" y="1230480"/>
              <a:ext cx="457200" cy="279360"/>
            </a:xfrm>
            <a:prstGeom prst="rect">
              <a:avLst/>
            </a:pr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Volume Variances?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1" name=""/>
          <p:cNvSpPr/>
          <p:nvPr/>
        </p:nvSpPr>
        <p:spPr>
          <a:xfrm>
            <a:off x="6094440" y="1446120"/>
            <a:ext cx="735120" cy="5508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 VL in BA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5867280" y="19209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7010280" y="1447920"/>
            <a:ext cx="731880" cy="5475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Resolve Volume Discrepancy and Discuss with Counterparty if Required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6781680" y="1920960"/>
            <a:ext cx="8384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 /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5" name=""/>
          <p:cNvGrpSpPr/>
          <p:nvPr/>
        </p:nvGrpSpPr>
        <p:grpSpPr>
          <a:xfrm>
            <a:off x="4649760" y="1809720"/>
            <a:ext cx="1050840" cy="639720"/>
            <a:chOff x="4649760" y="1809720"/>
            <a:chExt cx="1050840" cy="639720"/>
          </a:xfrm>
        </p:grpSpPr>
        <p:sp>
          <p:nvSpPr>
            <p:cNvPr id="606" name=""/>
            <p:cNvSpPr/>
            <p:nvPr/>
          </p:nvSpPr>
          <p:spPr>
            <a:xfrm>
              <a:off x="4649760" y="1809720"/>
              <a:ext cx="1050840" cy="639720"/>
            </a:xfrm>
            <a:custGeom>
              <a:avLst/>
              <a:gdLst/>
              <a:ahLst/>
              <a:rect l="l" t="t" r="r" b="b"/>
              <a:pathLst>
                <a:path w="662" h="403">
                  <a:moveTo>
                    <a:pt x="331" y="0"/>
                  </a:moveTo>
                  <a:lnTo>
                    <a:pt x="0" y="201"/>
                  </a:lnTo>
                  <a:lnTo>
                    <a:pt x="331" y="402"/>
                  </a:lnTo>
                  <a:lnTo>
                    <a:pt x="661" y="201"/>
                  </a:lnTo>
                  <a:lnTo>
                    <a:pt x="331" y="0"/>
                  </a:lnTo>
                </a:path>
              </a:pathLst>
            </a:custGeom>
            <a:solidFill>
              <a:srgbClr val="ffffcc"/>
            </a:solidFill>
            <a:ln w="0">
              <a:noFill/>
            </a:ln>
            <a:effectLst>
              <a:outerShdw dist="17819" dir="2700000" blurRad="0" rotWithShape="0">
                <a:srgbClr val="989879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4946760" y="1989000"/>
              <a:ext cx="457200" cy="279360"/>
            </a:xfrm>
            <a:prstGeom prst="rect">
              <a:avLst/>
            </a:pr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Price Variance or Unexpected Line Item ?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8" name=""/>
          <p:cNvSpPr/>
          <p:nvPr/>
        </p:nvSpPr>
        <p:spPr>
          <a:xfrm>
            <a:off x="7923240" y="1446120"/>
            <a:ext cx="735120" cy="5508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Resolution to J. Morse in 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7696080" y="19209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4427640" y="137160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5918040" y="1720800"/>
            <a:ext cx="171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6832440" y="1720800"/>
            <a:ext cx="171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7746840" y="1722600"/>
            <a:ext cx="171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8839080" y="158436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5181480" y="1676520"/>
            <a:ext cx="40824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5181480" y="2411280"/>
            <a:ext cx="40824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5045040" y="264168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8661240" y="1722600"/>
            <a:ext cx="171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2979720" y="4724280"/>
            <a:ext cx="4698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0" name=""/>
          <p:cNvGrpSpPr/>
          <p:nvPr/>
        </p:nvGrpSpPr>
        <p:grpSpPr>
          <a:xfrm>
            <a:off x="2860560" y="4495680"/>
            <a:ext cx="568440" cy="622080"/>
            <a:chOff x="2860560" y="4495680"/>
            <a:chExt cx="568440" cy="622080"/>
          </a:xfrm>
        </p:grpSpPr>
        <p:pic>
          <p:nvPicPr>
            <p:cNvPr id="621" name="" descr=""/>
            <p:cNvPicPr/>
            <p:nvPr/>
          </p:nvPicPr>
          <p:blipFill>
            <a:blip r:embed="rId6"/>
            <a:stretch/>
          </p:blipFill>
          <p:spPr>
            <a:xfrm>
              <a:off x="2860560" y="4495680"/>
              <a:ext cx="568440" cy="622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22" name=""/>
            <p:cNvSpPr/>
            <p:nvPr/>
          </p:nvSpPr>
          <p:spPr>
            <a:xfrm>
              <a:off x="2901960" y="4686120"/>
              <a:ext cx="360360" cy="1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SAP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3" name=""/>
          <p:cNvSpPr/>
          <p:nvPr/>
        </p:nvSpPr>
        <p:spPr>
          <a:xfrm>
            <a:off x="258840" y="380988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784080" y="3352680"/>
            <a:ext cx="7716960" cy="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4572000" y="14479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JM, 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4419720" y="2270160"/>
            <a:ext cx="8380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JM, 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5611680" y="1219320"/>
            <a:ext cx="40824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1730520" y="3741840"/>
            <a:ext cx="78552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Initialed Invoice to BA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1531800" y="396252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1523880" y="4114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4876920" y="609588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2" name=""/>
          <p:cNvGrpSpPr/>
          <p:nvPr/>
        </p:nvGrpSpPr>
        <p:grpSpPr>
          <a:xfrm>
            <a:off x="1733400" y="2514600"/>
            <a:ext cx="781200" cy="533520"/>
            <a:chOff x="1733400" y="2514600"/>
            <a:chExt cx="781200" cy="533520"/>
          </a:xfrm>
        </p:grpSpPr>
        <p:sp>
          <p:nvSpPr>
            <p:cNvPr id="633" name=""/>
            <p:cNvSpPr/>
            <p:nvPr/>
          </p:nvSpPr>
          <p:spPr>
            <a:xfrm>
              <a:off x="1733400" y="2514600"/>
              <a:ext cx="781200" cy="533520"/>
            </a:xfrm>
            <a:custGeom>
              <a:avLst/>
              <a:gdLst/>
              <a:ahLst/>
              <a:rect l="l" t="t" r="r" b="b"/>
              <a:pathLst>
                <a:path w="492" h="336">
                  <a:moveTo>
                    <a:pt x="0" y="313"/>
                  </a:moveTo>
                  <a:lnTo>
                    <a:pt x="34" y="319"/>
                  </a:lnTo>
                  <a:lnTo>
                    <a:pt x="62" y="325"/>
                  </a:lnTo>
                  <a:lnTo>
                    <a:pt x="90" y="332"/>
                  </a:lnTo>
                  <a:lnTo>
                    <a:pt x="111" y="335"/>
                  </a:lnTo>
                  <a:lnTo>
                    <a:pt x="139" y="335"/>
                  </a:lnTo>
                  <a:lnTo>
                    <a:pt x="159" y="332"/>
                  </a:lnTo>
                  <a:lnTo>
                    <a:pt x="187" y="329"/>
                  </a:lnTo>
                  <a:lnTo>
                    <a:pt x="201" y="325"/>
                  </a:lnTo>
                  <a:lnTo>
                    <a:pt x="221" y="323"/>
                  </a:lnTo>
                  <a:lnTo>
                    <a:pt x="242" y="317"/>
                  </a:lnTo>
                  <a:lnTo>
                    <a:pt x="256" y="310"/>
                  </a:lnTo>
                  <a:lnTo>
                    <a:pt x="277" y="307"/>
                  </a:lnTo>
                  <a:lnTo>
                    <a:pt x="291" y="301"/>
                  </a:lnTo>
                  <a:lnTo>
                    <a:pt x="311" y="294"/>
                  </a:lnTo>
                  <a:lnTo>
                    <a:pt x="332" y="288"/>
                  </a:lnTo>
                  <a:lnTo>
                    <a:pt x="373" y="278"/>
                  </a:lnTo>
                  <a:lnTo>
                    <a:pt x="401" y="275"/>
                  </a:lnTo>
                  <a:lnTo>
                    <a:pt x="429" y="269"/>
                  </a:lnTo>
                  <a:lnTo>
                    <a:pt x="457" y="269"/>
                  </a:lnTo>
                  <a:lnTo>
                    <a:pt x="491" y="269"/>
                  </a:lnTo>
                  <a:lnTo>
                    <a:pt x="491" y="0"/>
                  </a:lnTo>
                  <a:lnTo>
                    <a:pt x="0" y="0"/>
                  </a:lnTo>
                  <a:lnTo>
                    <a:pt x="0" y="313"/>
                  </a:lnTo>
                </a:path>
              </a:pathLst>
            </a:custGeom>
            <a:solidFill>
              <a:srgbClr val="ff5050"/>
            </a:solidFill>
            <a:ln w="0">
              <a:noFill/>
            </a:ln>
            <a:effectLst>
              <a:outerShdw dist="17819" dir="2700000" blurRad="0" rotWithShape="0">
                <a:srgbClr val="982f2f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1795320" y="2556000"/>
              <a:ext cx="650880" cy="358560"/>
            </a:xfrm>
            <a:prstGeom prst="rect">
              <a:avLst/>
            </a:prstGeom>
            <a:solidFill>
              <a:srgbClr val="ff505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Invoice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5" name=""/>
          <p:cNvSpPr/>
          <p:nvPr/>
        </p:nvSpPr>
        <p:spPr>
          <a:xfrm>
            <a:off x="5722920" y="2133720"/>
            <a:ext cx="1382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 flipV="1">
            <a:off x="5867280" y="1366560"/>
            <a:ext cx="0" cy="772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5722920" y="1371600"/>
            <a:ext cx="1382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5611680" y="2106720"/>
            <a:ext cx="40824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"/>
          <p:cNvSpPr/>
          <p:nvPr/>
        </p:nvSpPr>
        <p:spPr>
          <a:xfrm>
            <a:off x="3581280" y="2743200"/>
            <a:ext cx="1981440" cy="6858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457200" y="1143000"/>
            <a:ext cx="4191120" cy="1523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2514600" y="1219320"/>
            <a:ext cx="2057400" cy="137160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609480" y="3581280"/>
            <a:ext cx="4038840" cy="838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4351320" y="3048120"/>
            <a:ext cx="3668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6018120" y="1219320"/>
            <a:ext cx="914400" cy="67140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7085160" y="1219320"/>
            <a:ext cx="914400" cy="67140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1390680" y="95400"/>
            <a:ext cx="6261120" cy="4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Settlement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4427640" y="1523880"/>
            <a:ext cx="5950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1598760" y="1293840"/>
            <a:ext cx="78732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Paylink Information to BA Controller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3657600" y="1295280"/>
            <a:ext cx="784080" cy="52416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Authorize and Execute Paylink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3657600" y="1981080"/>
            <a:ext cx="78408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Checks Printed at Citibank BA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3657600" y="2819520"/>
            <a:ext cx="78264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Vendor Picks up Check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3483000" y="15238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2666880" y="1295280"/>
            <a:ext cx="78444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Controller Authorizes Payments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6910560" y="1523880"/>
            <a:ext cx="2412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6094440" y="1295280"/>
            <a:ext cx="78408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Reconcile Receipts, Bank Statement and G/L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7161120" y="1295280"/>
            <a:ext cx="78444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Reconcile Tax Withholding G/L Accounts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533520" y="137160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163440" y="5916600"/>
            <a:ext cx="163440" cy="20160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163440" y="5648400"/>
            <a:ext cx="163440" cy="20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162000" y="6184800"/>
            <a:ext cx="164880" cy="203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163440" y="6454800"/>
            <a:ext cx="163440" cy="201600"/>
          </a:xfrm>
          <a:prstGeom prst="rect">
            <a:avLst/>
          </a:prstGeom>
          <a:blipFill rotWithShape="0">
            <a:blip r:embed="rId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269280" y="5613480"/>
            <a:ext cx="1460160" cy="102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74520" rIns="74520" tIns="36360" bIns="36360" anchor="t">
            <a:spAutoFit/>
          </a:bodyPr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and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Process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571320" y="930240"/>
            <a:ext cx="95292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STATE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639360" y="3354480"/>
            <a:ext cx="103788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2514600" y="3657600"/>
            <a:ext cx="2057400" cy="685800"/>
          </a:xfrm>
          <a:prstGeom prst="rect">
            <a:avLst/>
          </a:prstGeom>
          <a:blipFill rotWithShape="0">
            <a:blip r:embed="rId6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2644920" y="3733920"/>
            <a:ext cx="78408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Controller Authorizes Payments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3657600" y="3733920"/>
            <a:ext cx="78408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Checks Printed in BA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6093000" y="2055960"/>
            <a:ext cx="841320" cy="536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copy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Bank Stmt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Reconciliation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7159680" y="2055960"/>
            <a:ext cx="841320" cy="536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copy of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 Reconciliation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3436920" y="3962520"/>
            <a:ext cx="2142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5029200" y="1295280"/>
            <a:ext cx="78408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Code &amp; Record Purchase/Expense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(remove payable)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4" name=""/>
          <p:cNvGrpSpPr/>
          <p:nvPr/>
        </p:nvGrpSpPr>
        <p:grpSpPr>
          <a:xfrm>
            <a:off x="5257800" y="1968480"/>
            <a:ext cx="568440" cy="622440"/>
            <a:chOff x="5257800" y="1968480"/>
            <a:chExt cx="568440" cy="622440"/>
          </a:xfrm>
        </p:grpSpPr>
        <p:pic>
          <p:nvPicPr>
            <p:cNvPr id="675" name="" descr=""/>
            <p:cNvPicPr/>
            <p:nvPr/>
          </p:nvPicPr>
          <p:blipFill>
            <a:blip r:embed="rId7"/>
            <a:stretch/>
          </p:blipFill>
          <p:spPr>
            <a:xfrm>
              <a:off x="5257800" y="1968480"/>
              <a:ext cx="568440" cy="622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76" name=""/>
            <p:cNvSpPr/>
            <p:nvPr/>
          </p:nvSpPr>
          <p:spPr>
            <a:xfrm>
              <a:off x="5299200" y="2159280"/>
              <a:ext cx="360360" cy="1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SAP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7" name=""/>
          <p:cNvSpPr/>
          <p:nvPr/>
        </p:nvSpPr>
        <p:spPr>
          <a:xfrm>
            <a:off x="5845320" y="15238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8" name=""/>
          <p:cNvGrpSpPr/>
          <p:nvPr/>
        </p:nvGrpSpPr>
        <p:grpSpPr>
          <a:xfrm>
            <a:off x="1020600" y="1295280"/>
            <a:ext cx="516240" cy="652680"/>
            <a:chOff x="1020600" y="1295280"/>
            <a:chExt cx="516240" cy="652680"/>
          </a:xfrm>
        </p:grpSpPr>
        <p:pic>
          <p:nvPicPr>
            <p:cNvPr id="679" name="" descr=""/>
            <p:cNvPicPr/>
            <p:nvPr/>
          </p:nvPicPr>
          <p:blipFill>
            <a:blip r:embed="rId8"/>
            <a:stretch/>
          </p:blipFill>
          <p:spPr>
            <a:xfrm>
              <a:off x="1020600" y="1295280"/>
              <a:ext cx="516240" cy="652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80" name=""/>
            <p:cNvSpPr/>
            <p:nvPr/>
          </p:nvSpPr>
          <p:spPr>
            <a:xfrm>
              <a:off x="1058760" y="1495440"/>
              <a:ext cx="325440" cy="155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SAP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1" name=""/>
          <p:cNvSpPr/>
          <p:nvPr/>
        </p:nvSpPr>
        <p:spPr>
          <a:xfrm>
            <a:off x="1562040" y="3962520"/>
            <a:ext cx="260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2217600" y="3962520"/>
            <a:ext cx="4431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846000" y="152388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1425600" y="15238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2400480" y="1523880"/>
            <a:ext cx="260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4038480" y="1836720"/>
            <a:ext cx="0" cy="138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 flipV="1">
            <a:off x="4038480" y="3347640"/>
            <a:ext cx="0" cy="3920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4038480" y="2522520"/>
            <a:ext cx="0" cy="290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5486400" y="1836720"/>
            <a:ext cx="0" cy="138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 flipV="1">
            <a:off x="4876920" y="1518840"/>
            <a:ext cx="0" cy="17636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4724280" y="2819520"/>
            <a:ext cx="784440" cy="5205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6080" rIns="46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Receipt Prepared &amp;  Given to EI by  Customer’s Courier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1371600" y="16765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3429000" y="16765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2438280" y="16765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4876920" y="16765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5942160" y="16765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7008840" y="16765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5942160" y="24382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7008840" y="24382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4495680" y="32004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2438280" y="4114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3429000" y="4114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1295280" y="380988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4" name=""/>
          <p:cNvGrpSpPr/>
          <p:nvPr/>
        </p:nvGrpSpPr>
        <p:grpSpPr>
          <a:xfrm>
            <a:off x="1808280" y="3733920"/>
            <a:ext cx="566640" cy="622080"/>
            <a:chOff x="1808280" y="3733920"/>
            <a:chExt cx="566640" cy="622080"/>
          </a:xfrm>
        </p:grpSpPr>
        <p:pic>
          <p:nvPicPr>
            <p:cNvPr id="705" name="" descr=""/>
            <p:cNvPicPr/>
            <p:nvPr/>
          </p:nvPicPr>
          <p:blipFill>
            <a:blip r:embed="rId9"/>
            <a:stretch/>
          </p:blipFill>
          <p:spPr>
            <a:xfrm>
              <a:off x="1808280" y="3733920"/>
              <a:ext cx="566640" cy="622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06" name=""/>
            <p:cNvSpPr/>
            <p:nvPr/>
          </p:nvSpPr>
          <p:spPr>
            <a:xfrm>
              <a:off x="1849320" y="3924360"/>
              <a:ext cx="358920" cy="1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SAP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7" name=""/>
          <p:cNvSpPr/>
          <p:nvPr/>
        </p:nvSpPr>
        <p:spPr>
          <a:xfrm>
            <a:off x="6475320" y="1836720"/>
            <a:ext cx="0" cy="214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7542360" y="1836720"/>
            <a:ext cx="0" cy="214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4876920" y="613260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6694560" y="1209600"/>
            <a:ext cx="925560" cy="941400"/>
          </a:xfrm>
          <a:prstGeom prst="rect">
            <a:avLst/>
          </a:prstGeom>
          <a:solidFill>
            <a:srgbClr val="ffffff"/>
          </a:solidFill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477120" y="160020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895480" y="1143000"/>
            <a:ext cx="1143000" cy="167652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427040" y="1219320"/>
            <a:ext cx="1143000" cy="251460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360440" y="76320"/>
            <a:ext cx="6324480" cy="4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Deal Initiation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431040" y="1447920"/>
            <a:ext cx="43812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38680" y="1085760"/>
            <a:ext cx="38124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417760" y="2286000"/>
            <a:ext cx="43812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974960" y="2782800"/>
            <a:ext cx="38232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81080" y="1066680"/>
            <a:ext cx="3886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021040" y="2827440"/>
            <a:ext cx="0" cy="187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1503360" y="2057400"/>
            <a:ext cx="1012680" cy="766800"/>
            <a:chOff x="1503360" y="2057400"/>
            <a:chExt cx="1012680" cy="766800"/>
          </a:xfrm>
        </p:grpSpPr>
        <p:sp>
          <p:nvSpPr>
            <p:cNvPr id="20" name=""/>
            <p:cNvSpPr/>
            <p:nvPr/>
          </p:nvSpPr>
          <p:spPr>
            <a:xfrm>
              <a:off x="1503360" y="2057400"/>
              <a:ext cx="1012680" cy="766800"/>
            </a:xfrm>
            <a:custGeom>
              <a:avLst/>
              <a:gdLst/>
              <a:ahLst/>
              <a:rect l="l" t="t" r="r" b="b"/>
              <a:pathLst>
                <a:path w="638" h="483">
                  <a:moveTo>
                    <a:pt x="319" y="0"/>
                  </a:moveTo>
                  <a:lnTo>
                    <a:pt x="0" y="241"/>
                  </a:lnTo>
                  <a:lnTo>
                    <a:pt x="319" y="482"/>
                  </a:lnTo>
                  <a:lnTo>
                    <a:pt x="637" y="241"/>
                  </a:lnTo>
                  <a:lnTo>
                    <a:pt x="319" y="0"/>
                  </a:lnTo>
                </a:path>
              </a:pathLst>
            </a:custGeom>
            <a:solidFill>
              <a:srgbClr val="ffffcc"/>
            </a:solidFill>
            <a:ln w="0">
              <a:noFill/>
            </a:ln>
            <a:effectLst>
              <a:outerShdw dist="17819" dir="2700000" blurRad="0" rotWithShape="0">
                <a:srgbClr val="989879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789200" y="2273400"/>
              <a:ext cx="441360" cy="333360"/>
            </a:xfrm>
            <a:prstGeom prst="rect">
              <a:avLst/>
            </a:pr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Customer has Credit?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"/>
          <p:cNvSpPr/>
          <p:nvPr/>
        </p:nvSpPr>
        <p:spPr>
          <a:xfrm>
            <a:off x="1611360" y="3092400"/>
            <a:ext cx="8175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Approval Process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03360" y="1306440"/>
            <a:ext cx="960480" cy="63972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705720" y="1919160"/>
            <a:ext cx="927000" cy="34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(Also Confirmation)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2800" y="5613480"/>
            <a:ext cx="1460160" cy="102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74520" rIns="74520" tIns="36360" bIns="36360" anchor="t">
            <a:spAutoFit/>
          </a:bodyPr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and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Process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63440" y="5916600"/>
            <a:ext cx="163440" cy="20160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63440" y="5648400"/>
            <a:ext cx="163440" cy="20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62000" y="6184800"/>
            <a:ext cx="164880" cy="203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63440" y="6454800"/>
            <a:ext cx="163440" cy="20160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438280" y="335268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2743200" y="1600200"/>
            <a:ext cx="0" cy="17683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476440" y="2438280"/>
            <a:ext cx="266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529400" y="1619280"/>
            <a:ext cx="2476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327320" y="1600200"/>
            <a:ext cx="247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373480" y="1600200"/>
            <a:ext cx="5220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33520" y="1371600"/>
            <a:ext cx="81576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Needs with Customer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297320" y="1371600"/>
            <a:ext cx="81612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Present Deal Terms  to Customer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5364000" y="1219320"/>
            <a:ext cx="1143000" cy="766800"/>
            <a:chOff x="5364000" y="1219320"/>
            <a:chExt cx="1143000" cy="766800"/>
          </a:xfrm>
        </p:grpSpPr>
        <p:sp>
          <p:nvSpPr>
            <p:cNvPr id="39" name=""/>
            <p:cNvSpPr/>
            <p:nvPr/>
          </p:nvSpPr>
          <p:spPr>
            <a:xfrm>
              <a:off x="5364000" y="1219320"/>
              <a:ext cx="1143000" cy="766800"/>
            </a:xfrm>
            <a:custGeom>
              <a:avLst/>
              <a:gdLst/>
              <a:ahLst/>
              <a:rect l="l" t="t" r="r" b="b"/>
              <a:pathLst>
                <a:path w="720" h="483">
                  <a:moveTo>
                    <a:pt x="359" y="0"/>
                  </a:moveTo>
                  <a:lnTo>
                    <a:pt x="0" y="241"/>
                  </a:lnTo>
                  <a:lnTo>
                    <a:pt x="359" y="482"/>
                  </a:lnTo>
                  <a:lnTo>
                    <a:pt x="719" y="241"/>
                  </a:lnTo>
                  <a:lnTo>
                    <a:pt x="359" y="0"/>
                  </a:lnTo>
                </a:path>
              </a:pathLst>
            </a:custGeom>
            <a:solidFill>
              <a:srgbClr val="ff5050"/>
            </a:solidFill>
            <a:ln w="0">
              <a:noFill/>
            </a:ln>
            <a:effectLst>
              <a:outerShdw dist="17819" dir="2700000" blurRad="0" rotWithShape="0">
                <a:srgbClr val="982f2f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686200" y="1434960"/>
              <a:ext cx="496800" cy="333360"/>
            </a:xfrm>
            <a:prstGeom prst="rect">
              <a:avLst/>
            </a:prstGeom>
            <a:solidFill>
              <a:srgbClr val="ff505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Terms Acceptable to Customer?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1579680" y="1370160"/>
            <a:ext cx="81756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Deal Terms with Legal &amp;  Credit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726240" y="1359000"/>
            <a:ext cx="817560" cy="523800"/>
          </a:xfrm>
          <a:prstGeom prst="rect">
            <a:avLst/>
          </a:prstGeom>
          <a:solidFill>
            <a:srgbClr val="ff5050"/>
          </a:solidFill>
          <a:ln w="1260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Exchange Letter Agreements with Counterparty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004840" y="1913040"/>
            <a:ext cx="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67280" y="1074600"/>
            <a:ext cx="0" cy="138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04920" y="173664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351080" y="173664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114800" y="173664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553080" y="173664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351080" y="342900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Credit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876920" y="609588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943600" y="2612880"/>
            <a:ext cx="2362320" cy="4856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Note: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A confirmation is not generated because the exchange of letter agreements verifies contract terms.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981080" y="106668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048120" y="2219400"/>
            <a:ext cx="81576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Obtain Origination/ Structuring Approval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743200" y="259092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38480" y="1600200"/>
            <a:ext cx="2476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" name=""/>
          <p:cNvGrpSpPr/>
          <p:nvPr/>
        </p:nvGrpSpPr>
        <p:grpSpPr>
          <a:xfrm>
            <a:off x="2895480" y="1219320"/>
            <a:ext cx="1143000" cy="766800"/>
            <a:chOff x="2895480" y="1219320"/>
            <a:chExt cx="1143000" cy="766800"/>
          </a:xfrm>
        </p:grpSpPr>
        <p:sp>
          <p:nvSpPr>
            <p:cNvPr id="59" name=""/>
            <p:cNvSpPr/>
            <p:nvPr/>
          </p:nvSpPr>
          <p:spPr>
            <a:xfrm>
              <a:off x="2895480" y="1219320"/>
              <a:ext cx="1143000" cy="766800"/>
            </a:xfrm>
            <a:custGeom>
              <a:avLst/>
              <a:gdLst/>
              <a:ahLst/>
              <a:rect l="l" t="t" r="r" b="b"/>
              <a:pathLst>
                <a:path w="720" h="483">
                  <a:moveTo>
                    <a:pt x="359" y="0"/>
                  </a:moveTo>
                  <a:lnTo>
                    <a:pt x="0" y="241"/>
                  </a:lnTo>
                  <a:lnTo>
                    <a:pt x="359" y="482"/>
                  </a:lnTo>
                  <a:lnTo>
                    <a:pt x="719" y="241"/>
                  </a:lnTo>
                  <a:lnTo>
                    <a:pt x="359" y="0"/>
                  </a:lnTo>
                </a:path>
              </a:pathLst>
            </a:custGeom>
            <a:solidFill>
              <a:srgbClr val="ff5050"/>
            </a:solidFill>
            <a:ln w="0">
              <a:noFill/>
            </a:ln>
            <a:effectLst>
              <a:outerShdw dist="17819" dir="2700000" blurRad="0" rotWithShape="0">
                <a:srgbClr val="982f2f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217680" y="1434960"/>
              <a:ext cx="496800" cy="333360"/>
            </a:xfrm>
            <a:prstGeom prst="rect">
              <a:avLst/>
            </a:prstGeom>
            <a:solidFill>
              <a:srgbClr val="ff505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Highly Structured Transaction?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" name=""/>
          <p:cNvSpPr/>
          <p:nvPr/>
        </p:nvSpPr>
        <p:spPr>
          <a:xfrm>
            <a:off x="3505320" y="198108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962520" y="1447920"/>
            <a:ext cx="38088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448080" y="1954080"/>
            <a:ext cx="43812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886200" y="2438280"/>
            <a:ext cx="8380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4724280" y="1904760"/>
            <a:ext cx="0" cy="5331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802640" y="147780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05520" y="160020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4876920" y="609588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262320" y="3301920"/>
            <a:ext cx="1036800" cy="72252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192480" y="1447920"/>
            <a:ext cx="5257800" cy="87444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379520" y="82440"/>
            <a:ext cx="6283440" cy="4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Deal Entry and Confirmation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222800" y="1712880"/>
            <a:ext cx="407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505320" y="2170080"/>
            <a:ext cx="350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82920" y="5791320"/>
            <a:ext cx="81936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and Documentation Correct Terms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348080" y="5029200"/>
            <a:ext cx="40824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719520" y="5562720"/>
            <a:ext cx="35100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786200" y="528804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09880" y="5562720"/>
            <a:ext cx="0" cy="2062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384720" y="3414600"/>
            <a:ext cx="815760" cy="52416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 Deal Ticket to CPR and TAGG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87440" y="79200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786200" y="5897520"/>
            <a:ext cx="274680" cy="274680"/>
          </a:xfrm>
          <a:prstGeom prst="ellipse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2" name=""/>
          <p:cNvGrpSpPr/>
          <p:nvPr/>
        </p:nvGrpSpPr>
        <p:grpSpPr>
          <a:xfrm>
            <a:off x="8653320" y="1600200"/>
            <a:ext cx="566640" cy="622440"/>
            <a:chOff x="8653320" y="1600200"/>
            <a:chExt cx="566640" cy="622440"/>
          </a:xfrm>
        </p:grpSpPr>
        <p:pic>
          <p:nvPicPr>
            <p:cNvPr id="83" name="" descr=""/>
            <p:cNvPicPr/>
            <p:nvPr/>
          </p:nvPicPr>
          <p:blipFill>
            <a:blip r:embed="rId3"/>
            <a:stretch/>
          </p:blipFill>
          <p:spPr>
            <a:xfrm>
              <a:off x="8653320" y="1600200"/>
              <a:ext cx="566640" cy="622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4" name=""/>
            <p:cNvSpPr/>
            <p:nvPr/>
          </p:nvSpPr>
          <p:spPr>
            <a:xfrm>
              <a:off x="8694720" y="1791000"/>
              <a:ext cx="358560" cy="1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CPR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TAGG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" name=""/>
          <p:cNvSpPr/>
          <p:nvPr/>
        </p:nvSpPr>
        <p:spPr>
          <a:xfrm>
            <a:off x="7569360" y="1636560"/>
            <a:ext cx="815760" cy="52416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Contract Info into Global Contracts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357960" y="186516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611600" y="602928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611600" y="541980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572000" y="5199120"/>
            <a:ext cx="0" cy="976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395360" y="1941480"/>
            <a:ext cx="1382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" name=""/>
          <p:cNvGrpSpPr/>
          <p:nvPr/>
        </p:nvGrpSpPr>
        <p:grpSpPr>
          <a:xfrm>
            <a:off x="3284640" y="1530360"/>
            <a:ext cx="1050840" cy="639720"/>
            <a:chOff x="3284640" y="1530360"/>
            <a:chExt cx="1050840" cy="639720"/>
          </a:xfrm>
        </p:grpSpPr>
        <p:sp>
          <p:nvSpPr>
            <p:cNvPr id="92" name=""/>
            <p:cNvSpPr/>
            <p:nvPr/>
          </p:nvSpPr>
          <p:spPr>
            <a:xfrm>
              <a:off x="3284640" y="1530360"/>
              <a:ext cx="1050840" cy="639720"/>
            </a:xfrm>
            <a:custGeom>
              <a:avLst/>
              <a:gdLst/>
              <a:ahLst/>
              <a:rect l="l" t="t" r="r" b="b"/>
              <a:pathLst>
                <a:path w="662" h="403">
                  <a:moveTo>
                    <a:pt x="331" y="0"/>
                  </a:moveTo>
                  <a:lnTo>
                    <a:pt x="0" y="201"/>
                  </a:lnTo>
                  <a:lnTo>
                    <a:pt x="331" y="402"/>
                  </a:lnTo>
                  <a:lnTo>
                    <a:pt x="661" y="201"/>
                  </a:lnTo>
                  <a:lnTo>
                    <a:pt x="331" y="0"/>
                  </a:lnTo>
                </a:path>
              </a:pathLst>
            </a:custGeom>
            <a:solidFill>
              <a:srgbClr val="ffffcc"/>
            </a:solidFill>
            <a:ln w="0">
              <a:noFill/>
            </a:ln>
            <a:effectLst>
              <a:outerShdw dist="17819" dir="2700000" blurRad="0" rotWithShape="0">
                <a:srgbClr val="989879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581280" y="1709640"/>
              <a:ext cx="456840" cy="279360"/>
            </a:xfrm>
            <a:prstGeom prst="rect">
              <a:avLst/>
            </a:pr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 Customer?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" name=""/>
          <p:cNvSpPr/>
          <p:nvPr/>
        </p:nvSpPr>
        <p:spPr>
          <a:xfrm>
            <a:off x="4334040" y="1865160"/>
            <a:ext cx="1378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048120" y="1865160"/>
            <a:ext cx="2142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273560" y="5191200"/>
            <a:ext cx="324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230720" y="6181560"/>
            <a:ext cx="366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809880" y="2178000"/>
            <a:ext cx="0" cy="249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500720" y="1636560"/>
            <a:ext cx="81576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Verify Customer Info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578640" y="1636560"/>
            <a:ext cx="815760" cy="52416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Customer Info into Global Counterparty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116160" y="19717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156120" y="383544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156120" y="53341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441680" y="2448000"/>
            <a:ext cx="81612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Global Facilities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5" name=""/>
          <p:cNvGrpSpPr/>
          <p:nvPr/>
        </p:nvGrpSpPr>
        <p:grpSpPr>
          <a:xfrm>
            <a:off x="3232080" y="2444760"/>
            <a:ext cx="1050840" cy="639720"/>
            <a:chOff x="3232080" y="2444760"/>
            <a:chExt cx="1050840" cy="639720"/>
          </a:xfrm>
        </p:grpSpPr>
        <p:sp>
          <p:nvSpPr>
            <p:cNvPr id="106" name=""/>
            <p:cNvSpPr/>
            <p:nvPr/>
          </p:nvSpPr>
          <p:spPr>
            <a:xfrm>
              <a:off x="3232080" y="2444760"/>
              <a:ext cx="1050840" cy="639720"/>
            </a:xfrm>
            <a:custGeom>
              <a:avLst/>
              <a:gdLst/>
              <a:ahLst/>
              <a:rect l="l" t="t" r="r" b="b"/>
              <a:pathLst>
                <a:path w="662" h="403">
                  <a:moveTo>
                    <a:pt x="331" y="0"/>
                  </a:moveTo>
                  <a:lnTo>
                    <a:pt x="0" y="201"/>
                  </a:lnTo>
                  <a:lnTo>
                    <a:pt x="331" y="402"/>
                  </a:lnTo>
                  <a:lnTo>
                    <a:pt x="661" y="201"/>
                  </a:lnTo>
                  <a:lnTo>
                    <a:pt x="331" y="0"/>
                  </a:lnTo>
                </a:path>
              </a:pathLst>
            </a:custGeom>
            <a:solidFill>
              <a:srgbClr val="ffffcc"/>
            </a:solidFill>
            <a:ln w="0">
              <a:noFill/>
            </a:ln>
            <a:effectLst>
              <a:outerShdw dist="17819" dir="2700000" blurRad="0" rotWithShape="0">
                <a:srgbClr val="989879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529080" y="2624040"/>
              <a:ext cx="457200" cy="279360"/>
            </a:xfrm>
            <a:prstGeom prst="rect">
              <a:avLst/>
            </a:pr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New Facility?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8" name=""/>
          <p:cNvSpPr/>
          <p:nvPr/>
        </p:nvSpPr>
        <p:spPr>
          <a:xfrm>
            <a:off x="7993080" y="2178000"/>
            <a:ext cx="0" cy="61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3796920" y="2246400"/>
            <a:ext cx="42022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391520" y="186516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415360" y="1865160"/>
            <a:ext cx="2142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346800" y="20019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261200" y="200196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289400" y="28558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070080" y="29163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297320" y="2779560"/>
            <a:ext cx="1382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733920" y="3062160"/>
            <a:ext cx="0" cy="214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505320" y="3005280"/>
            <a:ext cx="350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186080" y="2584440"/>
            <a:ext cx="4082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4172040" y="3657600"/>
            <a:ext cx="6969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1" name=""/>
          <p:cNvGrpSpPr/>
          <p:nvPr/>
        </p:nvGrpSpPr>
        <p:grpSpPr>
          <a:xfrm>
            <a:off x="3195720" y="4886280"/>
            <a:ext cx="1133280" cy="639720"/>
            <a:chOff x="3195720" y="4886280"/>
            <a:chExt cx="1133280" cy="639720"/>
          </a:xfrm>
        </p:grpSpPr>
        <p:sp>
          <p:nvSpPr>
            <p:cNvPr id="122" name=""/>
            <p:cNvSpPr/>
            <p:nvPr/>
          </p:nvSpPr>
          <p:spPr>
            <a:xfrm>
              <a:off x="3195720" y="4886280"/>
              <a:ext cx="1133280" cy="639720"/>
            </a:xfrm>
            <a:custGeom>
              <a:avLst/>
              <a:gdLst/>
              <a:ahLst/>
              <a:rect l="l" t="t" r="r" b="b"/>
              <a:pathLst>
                <a:path w="714" h="403">
                  <a:moveTo>
                    <a:pt x="357" y="0"/>
                  </a:moveTo>
                  <a:lnTo>
                    <a:pt x="0" y="201"/>
                  </a:lnTo>
                  <a:lnTo>
                    <a:pt x="357" y="402"/>
                  </a:lnTo>
                  <a:lnTo>
                    <a:pt x="713" y="201"/>
                  </a:lnTo>
                  <a:lnTo>
                    <a:pt x="357" y="0"/>
                  </a:lnTo>
                </a:path>
              </a:pathLst>
            </a:custGeom>
            <a:solidFill>
              <a:srgbClr val="ffffcc"/>
            </a:solidFill>
            <a:ln w="0">
              <a:noFill/>
            </a:ln>
            <a:effectLst>
              <a:outerShdw dist="17819" dir="2700000" blurRad="0" rotWithShape="0">
                <a:srgbClr val="989879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514680" y="5065560"/>
              <a:ext cx="495360" cy="279000"/>
            </a:xfrm>
            <a:prstGeom prst="rect">
              <a:avLst/>
            </a:pr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Do Terms Match Letter Agreements?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4" name=""/>
          <p:cNvSpPr/>
          <p:nvPr/>
        </p:nvSpPr>
        <p:spPr>
          <a:xfrm>
            <a:off x="5532480" y="1635120"/>
            <a:ext cx="81900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Form and Fax or E-mail to 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203800" y="2001960"/>
            <a:ext cx="7318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334120" y="186516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62800" y="5613480"/>
            <a:ext cx="1460160" cy="102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74520" rIns="74520" tIns="36360" bIns="36360" anchor="t">
            <a:spAutoFit/>
          </a:bodyPr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and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Process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63440" y="5916600"/>
            <a:ext cx="163440" cy="20160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63440" y="5648400"/>
            <a:ext cx="163440" cy="20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62000" y="6184800"/>
            <a:ext cx="164880" cy="203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63440" y="6454800"/>
            <a:ext cx="163440" cy="20160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167360" y="2001960"/>
            <a:ext cx="7315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486400" y="3352680"/>
            <a:ext cx="3352680" cy="348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* Deal Ticket or CPR entry of deal information is required the day of execution.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209680" y="2362320"/>
            <a:ext cx="819360" cy="52704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Copies to Risk, File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886040" y="1854360"/>
            <a:ext cx="2476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092240" y="1606680"/>
            <a:ext cx="81756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 Deal Ticket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209680" y="1606680"/>
            <a:ext cx="82080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Deal Ticket &amp; Letter Agreements to J. Morse*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905120" y="19875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981080" y="27496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590920" y="2133720"/>
            <a:ext cx="0" cy="187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84160" y="196524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4" name=""/>
          <p:cNvGrpSpPr/>
          <p:nvPr/>
        </p:nvGrpSpPr>
        <p:grpSpPr>
          <a:xfrm>
            <a:off x="947880" y="609480"/>
            <a:ext cx="1050840" cy="639720"/>
            <a:chOff x="947880" y="609480"/>
            <a:chExt cx="1050840" cy="639720"/>
          </a:xfrm>
        </p:grpSpPr>
        <p:sp>
          <p:nvSpPr>
            <p:cNvPr id="145" name=""/>
            <p:cNvSpPr/>
            <p:nvPr/>
          </p:nvSpPr>
          <p:spPr>
            <a:xfrm>
              <a:off x="947880" y="609480"/>
              <a:ext cx="1050840" cy="639720"/>
            </a:xfrm>
            <a:custGeom>
              <a:avLst/>
              <a:gdLst/>
              <a:ahLst/>
              <a:rect l="l" t="t" r="r" b="b"/>
              <a:pathLst>
                <a:path w="662" h="403">
                  <a:moveTo>
                    <a:pt x="331" y="0"/>
                  </a:moveTo>
                  <a:lnTo>
                    <a:pt x="0" y="201"/>
                  </a:lnTo>
                  <a:lnTo>
                    <a:pt x="331" y="402"/>
                  </a:lnTo>
                  <a:lnTo>
                    <a:pt x="661" y="201"/>
                  </a:lnTo>
                  <a:lnTo>
                    <a:pt x="331" y="0"/>
                  </a:lnTo>
                </a:path>
              </a:pathLst>
            </a:custGeom>
            <a:solidFill>
              <a:srgbClr val="ff5050"/>
            </a:solidFill>
            <a:ln w="0">
              <a:noFill/>
            </a:ln>
            <a:effectLst>
              <a:outerShdw dist="17819" dir="2700000" blurRad="0" rotWithShape="0">
                <a:srgbClr val="982f2f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244520" y="788760"/>
              <a:ext cx="456840" cy="279360"/>
            </a:xfrm>
            <a:prstGeom prst="rect">
              <a:avLst/>
            </a:prstGeom>
            <a:solidFill>
              <a:srgbClr val="ff505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Spot or Term Deal?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2247840" y="685800"/>
            <a:ext cx="81756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 Deal into CPR *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981080" y="91440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447920" y="1219320"/>
            <a:ext cx="0" cy="380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878120" y="719280"/>
            <a:ext cx="407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447920" y="1295280"/>
            <a:ext cx="407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057400" y="106668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230640" y="4114800"/>
            <a:ext cx="1036440" cy="722160"/>
          </a:xfrm>
          <a:prstGeom prst="rect">
            <a:avLst/>
          </a:prstGeom>
          <a:blipFill rotWithShape="0">
            <a:blip r:embed="rId5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733920" y="4745160"/>
            <a:ext cx="0" cy="2077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352680" y="4227480"/>
            <a:ext cx="81612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 CPR Spot Deals to Weekly Deal Report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124080" y="4648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876920" y="2971800"/>
            <a:ext cx="0" cy="68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733920" y="39625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156120" y="6172200"/>
            <a:ext cx="7920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Traders, 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62120" y="91440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209680" y="3124080"/>
            <a:ext cx="819360" cy="52704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Input Deal into CPR/TAGG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981080" y="3505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590920" y="289548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048120" y="914400"/>
            <a:ext cx="761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09880" y="914400"/>
            <a:ext cx="0" cy="609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3809880" y="3048120"/>
            <a:ext cx="990720" cy="6858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879560" y="1455840"/>
            <a:ext cx="81936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 Office Faxes  Tariff Updates to J. Morse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676520" y="18892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948040" y="1457280"/>
            <a:ext cx="8157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Copy to Risk, File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719440" y="18892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014720" y="1457280"/>
            <a:ext cx="81612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Existing Deals for Rate Changes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983120" y="1600200"/>
            <a:ext cx="274680" cy="274680"/>
          </a:xfrm>
          <a:prstGeom prst="ellipse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838760" y="17524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727360" y="17524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794040" y="175248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786120" y="18892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379520" y="82440"/>
            <a:ext cx="6283440" cy="4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Rate and Daily Volume Management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56480" y="1068480"/>
            <a:ext cx="1381320" cy="25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97520" y="2637000"/>
            <a:ext cx="2019960" cy="25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&amp; Volume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895480" y="3124080"/>
            <a:ext cx="816120" cy="52416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Volume Spreadsheet with Actuals or Noms as Available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666880" y="34894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732200" y="341964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906800" y="3133800"/>
            <a:ext cx="81612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Setup and Update Fuel, Transport &amp; Imbalance Tickets for Volume and Price*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724280" y="3505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867280" y="4572000"/>
            <a:ext cx="3048120" cy="4856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* Term Deals Only.   All information on spot deals is updated by BA;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BA office updates volume only on term deals.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897520" y="3276720"/>
            <a:ext cx="274680" cy="274680"/>
          </a:xfrm>
          <a:prstGeom prst="ellipse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753160" y="342900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4080" y="2352600"/>
            <a:ext cx="7716960" cy="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1879560" y="3122640"/>
            <a:ext cx="81936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Pipeline Statements and Weekly Reports to to J. Morse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600200" y="3505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720880" y="342900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916440" y="3133800"/>
            <a:ext cx="8157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Verify Actuals Per Pipeline Statements with CPR Deal Tickets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741840" y="343836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657600" y="3505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876920" y="609588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190400" y="1266840"/>
            <a:ext cx="4838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019240" y="2895480"/>
            <a:ext cx="5608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Friday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752480" y="3886200"/>
            <a:ext cx="3048120" cy="68580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895480" y="3962520"/>
            <a:ext cx="81612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Trader Sign-off for Each Deal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666880" y="43275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732200" y="425772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906800" y="4114800"/>
            <a:ext cx="274680" cy="274680"/>
          </a:xfrm>
          <a:prstGeom prst="ellipse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879560" y="3960720"/>
            <a:ext cx="81936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Print CPR Deal Report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720880" y="426708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916440" y="3971880"/>
            <a:ext cx="8157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to 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741840" y="427680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657600" y="43434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981080" y="3733920"/>
            <a:ext cx="5608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Friday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600200" y="43434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2971800" y="4114800"/>
            <a:ext cx="244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379520" y="82440"/>
            <a:ext cx="6283440" cy="4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Risk Management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57200" y="1554120"/>
            <a:ext cx="274680" cy="274680"/>
          </a:xfrm>
          <a:prstGeom prst="ellipse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127480" y="1447920"/>
            <a:ext cx="81612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 Portfolio for Current Month Forward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8097840" y="1447920"/>
            <a:ext cx="8175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 P&amp;L to Traders &amp; Mgr Trading Ops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048120" y="1447920"/>
            <a:ext cx="8157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Download Curves to Oracle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7107120" y="1447920"/>
            <a:ext cx="8175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P&amp;L Format &amp; Analyze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116760" y="1447920"/>
            <a:ext cx="8157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Run Various Analytical Reports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971800" y="990720"/>
            <a:ext cx="1143000" cy="2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Afternoon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2971800" y="1319040"/>
            <a:ext cx="0" cy="8654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-46080" y="1523880"/>
            <a:ext cx="579600" cy="2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0" y="3645000"/>
            <a:ext cx="1476360" cy="4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Operational Analysis (“OA”)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2152800" y="3913200"/>
            <a:ext cx="8157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 P&amp;L   (Last day P&amp;L is Monthly  Flash)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429160" y="3906720"/>
            <a:ext cx="81936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Operational Analysis with Traders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31800" y="3495600"/>
            <a:ext cx="7716960" cy="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70040" y="16765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3894120" y="16765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972040" y="167652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0" name=""/>
          <p:cNvGrpSpPr/>
          <p:nvPr/>
        </p:nvGrpSpPr>
        <p:grpSpPr>
          <a:xfrm>
            <a:off x="1533600" y="3940200"/>
            <a:ext cx="566640" cy="622440"/>
            <a:chOff x="1533600" y="3940200"/>
            <a:chExt cx="566640" cy="622440"/>
          </a:xfrm>
        </p:grpSpPr>
        <p:pic>
          <p:nvPicPr>
            <p:cNvPr id="231" name="" descr=""/>
            <p:cNvPicPr/>
            <p:nvPr/>
          </p:nvPicPr>
          <p:blipFill>
            <a:blip r:embed="rId1"/>
            <a:stretch/>
          </p:blipFill>
          <p:spPr>
            <a:xfrm>
              <a:off x="1533600" y="3940200"/>
              <a:ext cx="566640" cy="622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32" name=""/>
            <p:cNvSpPr/>
            <p:nvPr/>
          </p:nvSpPr>
          <p:spPr>
            <a:xfrm>
              <a:off x="1574640" y="4130640"/>
              <a:ext cx="358920" cy="1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CPR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3" name=""/>
          <p:cNvSpPr/>
          <p:nvPr/>
        </p:nvSpPr>
        <p:spPr>
          <a:xfrm>
            <a:off x="1990800" y="413064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69280" y="5613480"/>
            <a:ext cx="1460160" cy="102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74520" rIns="74520" tIns="36360" bIns="36360" anchor="t">
            <a:spAutoFit/>
          </a:bodyPr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and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Process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63440" y="5916600"/>
            <a:ext cx="163440" cy="20160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63440" y="5648400"/>
            <a:ext cx="163440" cy="20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62000" y="6184800"/>
            <a:ext cx="164880" cy="203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63440" y="6454800"/>
            <a:ext cx="163440" cy="20160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912960" y="992160"/>
            <a:ext cx="1528560" cy="25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Morning - Afternoon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990720" y="1447920"/>
            <a:ext cx="8157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Deal Trade Capture/Deal Analysis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114800" y="1447920"/>
            <a:ext cx="8175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Verify New Deals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960800" y="167652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6962760" y="16765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953480" y="16765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873520" y="16765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62120" y="1828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743200" y="1828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809880" y="1828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876920" y="1828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867280" y="1828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858000" y="1828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848720" y="1828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935000" y="42670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181480" y="428292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338720" y="3902040"/>
            <a:ext cx="81900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Copies to Trader, Settlements, Reporting, Dir Trading Ops, BA Controller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091040" y="428292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003400" y="1463760"/>
            <a:ext cx="81612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CPR Deal Numbers to BA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828800" y="1828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836720" y="169236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629240" y="2498760"/>
            <a:ext cx="8175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Trading Approval of P&amp;L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640480" y="2498760"/>
            <a:ext cx="8175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P&amp;L to ECT Risk Controls Group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6686640" y="2498760"/>
            <a:ext cx="8175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Incorporate into DPR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400640" y="287964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391000" y="287964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6477120" y="2879640"/>
            <a:ext cx="12189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ECT Risk Controls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8534520" y="1989000"/>
            <a:ext cx="0" cy="214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H="1">
            <a:off x="5024160" y="2209680"/>
            <a:ext cx="3516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029200" y="2217600"/>
            <a:ext cx="0" cy="214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475240" y="274320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465960" y="274320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1" name=""/>
          <p:cNvGrpSpPr/>
          <p:nvPr/>
        </p:nvGrpSpPr>
        <p:grpSpPr>
          <a:xfrm>
            <a:off x="7677000" y="2514600"/>
            <a:ext cx="781200" cy="528480"/>
            <a:chOff x="7677000" y="2514600"/>
            <a:chExt cx="781200" cy="528480"/>
          </a:xfrm>
        </p:grpSpPr>
        <p:sp>
          <p:nvSpPr>
            <p:cNvPr id="272" name=""/>
            <p:cNvSpPr/>
            <p:nvPr/>
          </p:nvSpPr>
          <p:spPr>
            <a:xfrm>
              <a:off x="7677000" y="2514600"/>
              <a:ext cx="781200" cy="528480"/>
            </a:xfrm>
            <a:custGeom>
              <a:avLst/>
              <a:gdLst/>
              <a:ahLst/>
              <a:rect l="l" t="t" r="r" b="b"/>
              <a:pathLst>
                <a:path w="492" h="333">
                  <a:moveTo>
                    <a:pt x="0" y="310"/>
                  </a:moveTo>
                  <a:lnTo>
                    <a:pt x="34" y="316"/>
                  </a:lnTo>
                  <a:lnTo>
                    <a:pt x="62" y="322"/>
                  </a:lnTo>
                  <a:lnTo>
                    <a:pt x="90" y="329"/>
                  </a:lnTo>
                  <a:lnTo>
                    <a:pt x="111" y="332"/>
                  </a:lnTo>
                  <a:lnTo>
                    <a:pt x="139" y="332"/>
                  </a:lnTo>
                  <a:lnTo>
                    <a:pt x="159" y="329"/>
                  </a:lnTo>
                  <a:lnTo>
                    <a:pt x="187" y="326"/>
                  </a:lnTo>
                  <a:lnTo>
                    <a:pt x="201" y="322"/>
                  </a:lnTo>
                  <a:lnTo>
                    <a:pt x="221" y="320"/>
                  </a:lnTo>
                  <a:lnTo>
                    <a:pt x="242" y="314"/>
                  </a:lnTo>
                  <a:lnTo>
                    <a:pt x="256" y="307"/>
                  </a:lnTo>
                  <a:lnTo>
                    <a:pt x="277" y="304"/>
                  </a:lnTo>
                  <a:lnTo>
                    <a:pt x="291" y="298"/>
                  </a:lnTo>
                  <a:lnTo>
                    <a:pt x="311" y="291"/>
                  </a:lnTo>
                  <a:lnTo>
                    <a:pt x="332" y="285"/>
                  </a:lnTo>
                  <a:lnTo>
                    <a:pt x="373" y="276"/>
                  </a:lnTo>
                  <a:lnTo>
                    <a:pt x="401" y="273"/>
                  </a:lnTo>
                  <a:lnTo>
                    <a:pt x="429" y="267"/>
                  </a:lnTo>
                  <a:lnTo>
                    <a:pt x="457" y="267"/>
                  </a:lnTo>
                  <a:lnTo>
                    <a:pt x="491" y="267"/>
                  </a:lnTo>
                  <a:lnTo>
                    <a:pt x="491" y="0"/>
                  </a:lnTo>
                  <a:lnTo>
                    <a:pt x="0" y="0"/>
                  </a:lnTo>
                  <a:lnTo>
                    <a:pt x="0" y="310"/>
                  </a:lnTo>
                </a:path>
              </a:pathLst>
            </a:custGeom>
            <a:solidFill>
              <a:srgbClr val="ffffcc"/>
            </a:solidFill>
            <a:ln w="0">
              <a:noFill/>
            </a:ln>
            <a:effectLst>
              <a:outerShdw dist="17819" dir="2700000" blurRad="0" rotWithShape="0">
                <a:srgbClr val="989879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7738920" y="2556000"/>
              <a:ext cx="650880" cy="355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DPR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4" name=""/>
          <p:cNvSpPr/>
          <p:nvPr/>
        </p:nvSpPr>
        <p:spPr>
          <a:xfrm>
            <a:off x="7502400" y="274320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876920" y="609588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3260880" y="3886200"/>
            <a:ext cx="81576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Analysis of  Discrepancies between Flash and Actuals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971800" y="4267080"/>
            <a:ext cx="6094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CG, 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098960" y="4114800"/>
            <a:ext cx="244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165640" y="4114800"/>
            <a:ext cx="2444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"/>
          <p:cNvSpPr/>
          <p:nvPr/>
        </p:nvSpPr>
        <p:spPr>
          <a:xfrm>
            <a:off x="3622680" y="2522520"/>
            <a:ext cx="0" cy="1052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046400" y="2257560"/>
            <a:ext cx="1587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4" name=""/>
          <p:cNvGrpSpPr/>
          <p:nvPr/>
        </p:nvGrpSpPr>
        <p:grpSpPr>
          <a:xfrm>
            <a:off x="3170160" y="1936800"/>
            <a:ext cx="868320" cy="639720"/>
            <a:chOff x="3170160" y="1936800"/>
            <a:chExt cx="868320" cy="639720"/>
          </a:xfrm>
        </p:grpSpPr>
        <p:sp>
          <p:nvSpPr>
            <p:cNvPr id="285" name=""/>
            <p:cNvSpPr/>
            <p:nvPr/>
          </p:nvSpPr>
          <p:spPr>
            <a:xfrm>
              <a:off x="3170160" y="1936800"/>
              <a:ext cx="868320" cy="639720"/>
            </a:xfrm>
            <a:custGeom>
              <a:avLst/>
              <a:gdLst/>
              <a:ahLst/>
              <a:rect l="l" t="t" r="r" b="b"/>
              <a:pathLst>
                <a:path w="547" h="403">
                  <a:moveTo>
                    <a:pt x="273" y="0"/>
                  </a:moveTo>
                  <a:lnTo>
                    <a:pt x="0" y="201"/>
                  </a:lnTo>
                  <a:lnTo>
                    <a:pt x="273" y="402"/>
                  </a:lnTo>
                  <a:lnTo>
                    <a:pt x="546" y="201"/>
                  </a:lnTo>
                  <a:lnTo>
                    <a:pt x="273" y="0"/>
                  </a:lnTo>
                </a:path>
              </a:pathLst>
            </a:custGeom>
            <a:solidFill>
              <a:srgbClr val="ff5050"/>
            </a:solidFill>
            <a:ln w="0">
              <a:noFill/>
            </a:ln>
            <a:effectLst>
              <a:outerShdw dist="17819" dir="2700000" blurRad="0" rotWithShape="0">
                <a:srgbClr val="982f2f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3414600" y="2116080"/>
              <a:ext cx="379440" cy="279360"/>
            </a:xfrm>
            <a:prstGeom prst="rect">
              <a:avLst/>
            </a:prstGeom>
            <a:solidFill>
              <a:srgbClr val="ff505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Revised Volumes?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7" name=""/>
          <p:cNvSpPr/>
          <p:nvPr/>
        </p:nvSpPr>
        <p:spPr>
          <a:xfrm>
            <a:off x="6589800" y="3124080"/>
            <a:ext cx="519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589800" y="1371600"/>
            <a:ext cx="519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025800" y="22510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1379520" y="82440"/>
            <a:ext cx="6283440" cy="4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Scheduling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38280" y="1989000"/>
            <a:ext cx="68580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Receive Volume Requests from Market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523880" y="1990800"/>
            <a:ext cx="68580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Compare Supply  to Market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925960" y="1989000"/>
            <a:ext cx="68580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Fax to Pipeline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759720" y="1990800"/>
            <a:ext cx="73656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Receive Scheduled / Confirmed Volumes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182520" y="208764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" name=""/>
          <p:cNvGrpSpPr/>
          <p:nvPr/>
        </p:nvGrpSpPr>
        <p:grpSpPr>
          <a:xfrm>
            <a:off x="5118120" y="1981080"/>
            <a:ext cx="685800" cy="541440"/>
            <a:chOff x="5118120" y="1981080"/>
            <a:chExt cx="685800" cy="541440"/>
          </a:xfrm>
        </p:grpSpPr>
        <p:sp>
          <p:nvSpPr>
            <p:cNvPr id="297" name=""/>
            <p:cNvSpPr/>
            <p:nvPr/>
          </p:nvSpPr>
          <p:spPr>
            <a:xfrm>
              <a:off x="5118120" y="1981080"/>
              <a:ext cx="685800" cy="541440"/>
            </a:xfrm>
            <a:custGeom>
              <a:avLst/>
              <a:gdLst/>
              <a:ahLst/>
              <a:rect l="l" t="t" r="r" b="b"/>
              <a:pathLst>
                <a:path w="432" h="341">
                  <a:moveTo>
                    <a:pt x="0" y="316"/>
                  </a:moveTo>
                  <a:lnTo>
                    <a:pt x="30" y="324"/>
                  </a:lnTo>
                  <a:lnTo>
                    <a:pt x="56" y="332"/>
                  </a:lnTo>
                  <a:lnTo>
                    <a:pt x="82" y="337"/>
                  </a:lnTo>
                  <a:lnTo>
                    <a:pt x="104" y="340"/>
                  </a:lnTo>
                  <a:lnTo>
                    <a:pt x="130" y="340"/>
                  </a:lnTo>
                  <a:lnTo>
                    <a:pt x="142" y="338"/>
                  </a:lnTo>
                  <a:lnTo>
                    <a:pt x="155" y="337"/>
                  </a:lnTo>
                  <a:lnTo>
                    <a:pt x="164" y="334"/>
                  </a:lnTo>
                  <a:lnTo>
                    <a:pt x="181" y="330"/>
                  </a:lnTo>
                  <a:lnTo>
                    <a:pt x="198" y="326"/>
                  </a:lnTo>
                  <a:lnTo>
                    <a:pt x="211" y="321"/>
                  </a:lnTo>
                  <a:lnTo>
                    <a:pt x="224" y="315"/>
                  </a:lnTo>
                  <a:lnTo>
                    <a:pt x="241" y="311"/>
                  </a:lnTo>
                  <a:lnTo>
                    <a:pt x="259" y="305"/>
                  </a:lnTo>
                  <a:lnTo>
                    <a:pt x="276" y="299"/>
                  </a:lnTo>
                  <a:lnTo>
                    <a:pt x="289" y="293"/>
                  </a:lnTo>
                  <a:lnTo>
                    <a:pt x="328" y="281"/>
                  </a:lnTo>
                  <a:lnTo>
                    <a:pt x="353" y="278"/>
                  </a:lnTo>
                  <a:lnTo>
                    <a:pt x="375" y="273"/>
                  </a:lnTo>
                  <a:lnTo>
                    <a:pt x="401" y="273"/>
                  </a:lnTo>
                  <a:lnTo>
                    <a:pt x="431" y="271"/>
                  </a:lnTo>
                  <a:lnTo>
                    <a:pt x="431" y="0"/>
                  </a:lnTo>
                  <a:lnTo>
                    <a:pt x="0" y="0"/>
                  </a:lnTo>
                  <a:lnTo>
                    <a:pt x="0" y="316"/>
                  </a:lnTo>
                </a:path>
              </a:pathLst>
            </a:custGeom>
            <a:solidFill>
              <a:srgbClr val="ff505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5178240" y="2028960"/>
              <a:ext cx="565200" cy="357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Nomination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9" name=""/>
          <p:cNvSpPr/>
          <p:nvPr/>
        </p:nvSpPr>
        <p:spPr>
          <a:xfrm>
            <a:off x="8640720" y="213372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465120" y="22525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1349280" y="225252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187720" y="22525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4943520" y="22525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5751360" y="228600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620040" y="228600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7520040" y="228600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362320" y="1990800"/>
            <a:ext cx="68580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Verify Supply Request with Customer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269280" y="5613480"/>
            <a:ext cx="1460160" cy="102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74520" rIns="74520" tIns="36360" bIns="36360" anchor="t">
            <a:spAutoFit/>
          </a:bodyPr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and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Process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163440" y="5916600"/>
            <a:ext cx="163440" cy="20160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163440" y="5648400"/>
            <a:ext cx="163440" cy="20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162000" y="6184800"/>
            <a:ext cx="164880" cy="203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63440" y="6454800"/>
            <a:ext cx="163440" cy="2016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1144440" y="183024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982880" y="183024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549760" y="183024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4754520" y="183024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6583320" y="183024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7345440" y="184464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60280" y="183024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or as received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4221000" y="1990800"/>
            <a:ext cx="68580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Update nominated volumes in CPR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841920" y="1830240"/>
            <a:ext cx="144432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896080" y="1143000"/>
            <a:ext cx="68580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Fax to Supplier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3" name=""/>
          <p:cNvGrpSpPr/>
          <p:nvPr/>
        </p:nvGrpSpPr>
        <p:grpSpPr>
          <a:xfrm>
            <a:off x="5057640" y="1143000"/>
            <a:ext cx="685800" cy="541440"/>
            <a:chOff x="5057640" y="1143000"/>
            <a:chExt cx="685800" cy="541440"/>
          </a:xfrm>
        </p:grpSpPr>
        <p:sp>
          <p:nvSpPr>
            <p:cNvPr id="324" name=""/>
            <p:cNvSpPr/>
            <p:nvPr/>
          </p:nvSpPr>
          <p:spPr>
            <a:xfrm>
              <a:off x="5057640" y="1143000"/>
              <a:ext cx="685800" cy="541440"/>
            </a:xfrm>
            <a:custGeom>
              <a:avLst/>
              <a:gdLst/>
              <a:ahLst/>
              <a:rect l="l" t="t" r="r" b="b"/>
              <a:pathLst>
                <a:path w="432" h="341">
                  <a:moveTo>
                    <a:pt x="0" y="316"/>
                  </a:moveTo>
                  <a:lnTo>
                    <a:pt x="30" y="324"/>
                  </a:lnTo>
                  <a:lnTo>
                    <a:pt x="56" y="332"/>
                  </a:lnTo>
                  <a:lnTo>
                    <a:pt x="82" y="337"/>
                  </a:lnTo>
                  <a:lnTo>
                    <a:pt x="104" y="340"/>
                  </a:lnTo>
                  <a:lnTo>
                    <a:pt x="130" y="340"/>
                  </a:lnTo>
                  <a:lnTo>
                    <a:pt x="142" y="338"/>
                  </a:lnTo>
                  <a:lnTo>
                    <a:pt x="155" y="337"/>
                  </a:lnTo>
                  <a:lnTo>
                    <a:pt x="164" y="334"/>
                  </a:lnTo>
                  <a:lnTo>
                    <a:pt x="181" y="330"/>
                  </a:lnTo>
                  <a:lnTo>
                    <a:pt x="198" y="326"/>
                  </a:lnTo>
                  <a:lnTo>
                    <a:pt x="211" y="321"/>
                  </a:lnTo>
                  <a:lnTo>
                    <a:pt x="224" y="315"/>
                  </a:lnTo>
                  <a:lnTo>
                    <a:pt x="241" y="311"/>
                  </a:lnTo>
                  <a:lnTo>
                    <a:pt x="259" y="305"/>
                  </a:lnTo>
                  <a:lnTo>
                    <a:pt x="276" y="299"/>
                  </a:lnTo>
                  <a:lnTo>
                    <a:pt x="289" y="293"/>
                  </a:lnTo>
                  <a:lnTo>
                    <a:pt x="328" y="281"/>
                  </a:lnTo>
                  <a:lnTo>
                    <a:pt x="353" y="278"/>
                  </a:lnTo>
                  <a:lnTo>
                    <a:pt x="375" y="273"/>
                  </a:lnTo>
                  <a:lnTo>
                    <a:pt x="401" y="273"/>
                  </a:lnTo>
                  <a:lnTo>
                    <a:pt x="431" y="271"/>
                  </a:lnTo>
                  <a:lnTo>
                    <a:pt x="431" y="0"/>
                  </a:lnTo>
                  <a:lnTo>
                    <a:pt x="0" y="0"/>
                  </a:lnTo>
                  <a:lnTo>
                    <a:pt x="0" y="316"/>
                  </a:lnTo>
                </a:path>
              </a:pathLst>
            </a:custGeom>
            <a:solidFill>
              <a:srgbClr val="ff505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5118120" y="1190520"/>
              <a:ext cx="564840" cy="357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Purchase Notification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6" name=""/>
          <p:cNvSpPr/>
          <p:nvPr/>
        </p:nvSpPr>
        <p:spPr>
          <a:xfrm>
            <a:off x="5751360" y="137160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5516640" y="99216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678200" y="99216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5925960" y="2830680"/>
            <a:ext cx="68580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Fax to Customer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0" name=""/>
          <p:cNvGrpSpPr/>
          <p:nvPr/>
        </p:nvGrpSpPr>
        <p:grpSpPr>
          <a:xfrm>
            <a:off x="5087880" y="2819520"/>
            <a:ext cx="685800" cy="541080"/>
            <a:chOff x="5087880" y="2819520"/>
            <a:chExt cx="685800" cy="541080"/>
          </a:xfrm>
        </p:grpSpPr>
        <p:sp>
          <p:nvSpPr>
            <p:cNvPr id="331" name=""/>
            <p:cNvSpPr/>
            <p:nvPr/>
          </p:nvSpPr>
          <p:spPr>
            <a:xfrm>
              <a:off x="5087880" y="2819520"/>
              <a:ext cx="685800" cy="541080"/>
            </a:xfrm>
            <a:custGeom>
              <a:avLst/>
              <a:gdLst/>
              <a:ahLst/>
              <a:rect l="l" t="t" r="r" b="b"/>
              <a:pathLst>
                <a:path w="432" h="341">
                  <a:moveTo>
                    <a:pt x="0" y="316"/>
                  </a:moveTo>
                  <a:lnTo>
                    <a:pt x="30" y="324"/>
                  </a:lnTo>
                  <a:lnTo>
                    <a:pt x="56" y="332"/>
                  </a:lnTo>
                  <a:lnTo>
                    <a:pt x="82" y="337"/>
                  </a:lnTo>
                  <a:lnTo>
                    <a:pt x="104" y="340"/>
                  </a:lnTo>
                  <a:lnTo>
                    <a:pt x="130" y="340"/>
                  </a:lnTo>
                  <a:lnTo>
                    <a:pt x="142" y="338"/>
                  </a:lnTo>
                  <a:lnTo>
                    <a:pt x="155" y="337"/>
                  </a:lnTo>
                  <a:lnTo>
                    <a:pt x="164" y="334"/>
                  </a:lnTo>
                  <a:lnTo>
                    <a:pt x="181" y="330"/>
                  </a:lnTo>
                  <a:lnTo>
                    <a:pt x="198" y="326"/>
                  </a:lnTo>
                  <a:lnTo>
                    <a:pt x="211" y="321"/>
                  </a:lnTo>
                  <a:lnTo>
                    <a:pt x="224" y="315"/>
                  </a:lnTo>
                  <a:lnTo>
                    <a:pt x="241" y="311"/>
                  </a:lnTo>
                  <a:lnTo>
                    <a:pt x="259" y="305"/>
                  </a:lnTo>
                  <a:lnTo>
                    <a:pt x="276" y="299"/>
                  </a:lnTo>
                  <a:lnTo>
                    <a:pt x="289" y="293"/>
                  </a:lnTo>
                  <a:lnTo>
                    <a:pt x="328" y="281"/>
                  </a:lnTo>
                  <a:lnTo>
                    <a:pt x="353" y="278"/>
                  </a:lnTo>
                  <a:lnTo>
                    <a:pt x="375" y="273"/>
                  </a:lnTo>
                  <a:lnTo>
                    <a:pt x="401" y="273"/>
                  </a:lnTo>
                  <a:lnTo>
                    <a:pt x="431" y="271"/>
                  </a:lnTo>
                  <a:lnTo>
                    <a:pt x="431" y="0"/>
                  </a:lnTo>
                  <a:lnTo>
                    <a:pt x="0" y="0"/>
                  </a:lnTo>
                  <a:lnTo>
                    <a:pt x="0" y="316"/>
                  </a:lnTo>
                </a:path>
              </a:pathLst>
            </a:custGeom>
            <a:solidFill>
              <a:srgbClr val="ff505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5148000" y="2867040"/>
              <a:ext cx="565200" cy="357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Sales Confirmation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3" name=""/>
          <p:cNvSpPr/>
          <p:nvPr/>
        </p:nvSpPr>
        <p:spPr>
          <a:xfrm>
            <a:off x="5751360" y="309240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5549760" y="266868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4718160" y="2668680"/>
            <a:ext cx="14446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Weekly or as needed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965400" y="2057400"/>
            <a:ext cx="4082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602240" y="2522520"/>
            <a:ext cx="0" cy="595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4610160" y="3124080"/>
            <a:ext cx="387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4610160" y="1371600"/>
            <a:ext cx="387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602240" y="1379520"/>
            <a:ext cx="0" cy="595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7115040" y="2522520"/>
            <a:ext cx="0" cy="5954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7115040" y="1379520"/>
            <a:ext cx="0" cy="595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3581280" y="2548080"/>
            <a:ext cx="4082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3635280" y="3581280"/>
            <a:ext cx="3633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 flipV="1">
            <a:off x="7267680" y="2509920"/>
            <a:ext cx="0" cy="10778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7724880" y="1990800"/>
            <a:ext cx="68580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Update System with Actuals, Scheduled,  Confirmed Volumes by 10AM Houston Time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57200" y="2362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325520" y="2362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163600" y="2362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3992400" y="2362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4905360" y="2362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5743440" y="2362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581880" y="2362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7496280" y="23623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4829040" y="15238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5667480" y="15238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905360" y="31845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5743440" y="31845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876920" y="609588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8396280" y="228600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"/>
          <p:cNvSpPr/>
          <p:nvPr/>
        </p:nvSpPr>
        <p:spPr>
          <a:xfrm>
            <a:off x="1981080" y="2362320"/>
            <a:ext cx="1828800" cy="6858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778120" y="2705040"/>
            <a:ext cx="1872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351320" y="2743200"/>
            <a:ext cx="595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7102440" y="2666880"/>
            <a:ext cx="870120" cy="65880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914400" y="914400"/>
            <a:ext cx="912960" cy="276552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7102440" y="3451320"/>
            <a:ext cx="1851120" cy="68580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181480" y="2743200"/>
            <a:ext cx="78264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Make Journal Entry to SAP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7189920" y="3544920"/>
            <a:ext cx="78264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 G/L Monthly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1384200" y="88920"/>
            <a:ext cx="6274080" cy="4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Settlements : Invoicing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2" name=""/>
          <p:cNvGrpSpPr/>
          <p:nvPr/>
        </p:nvGrpSpPr>
        <p:grpSpPr>
          <a:xfrm>
            <a:off x="8115480" y="3505320"/>
            <a:ext cx="927000" cy="807840"/>
            <a:chOff x="8115480" y="3505320"/>
            <a:chExt cx="927000" cy="807840"/>
          </a:xfrm>
        </p:grpSpPr>
        <p:pic>
          <p:nvPicPr>
            <p:cNvPr id="373" name="" descr=""/>
            <p:cNvPicPr/>
            <p:nvPr/>
          </p:nvPicPr>
          <p:blipFill>
            <a:blip r:embed="rId5"/>
            <a:stretch/>
          </p:blipFill>
          <p:spPr>
            <a:xfrm>
              <a:off x="8115480" y="3505320"/>
              <a:ext cx="927000" cy="807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4" name=""/>
            <p:cNvSpPr/>
            <p:nvPr/>
          </p:nvSpPr>
          <p:spPr>
            <a:xfrm>
              <a:off x="8136000" y="3635280"/>
              <a:ext cx="655560" cy="387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Copy to BA Controller, Reporting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5" name=""/>
          <p:cNvSpPr/>
          <p:nvPr/>
        </p:nvSpPr>
        <p:spPr>
          <a:xfrm>
            <a:off x="988920" y="988920"/>
            <a:ext cx="78588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920" rIns="7920" tIns="0" bIns="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Final Volume Support to 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7969320" y="3792600"/>
            <a:ext cx="1508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11120" y="1143000"/>
            <a:ext cx="274680" cy="274680"/>
          </a:xfrm>
          <a:prstGeom prst="ellipse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8" name=""/>
          <p:cNvGrpSpPr/>
          <p:nvPr/>
        </p:nvGrpSpPr>
        <p:grpSpPr>
          <a:xfrm>
            <a:off x="228600" y="2819520"/>
            <a:ext cx="560520" cy="652320"/>
            <a:chOff x="228600" y="2819520"/>
            <a:chExt cx="560520" cy="652320"/>
          </a:xfrm>
        </p:grpSpPr>
        <p:pic>
          <p:nvPicPr>
            <p:cNvPr id="379" name="" descr=""/>
            <p:cNvPicPr/>
            <p:nvPr/>
          </p:nvPicPr>
          <p:blipFill>
            <a:blip r:embed="rId6"/>
            <a:stretch/>
          </p:blipFill>
          <p:spPr>
            <a:xfrm>
              <a:off x="228600" y="2819520"/>
              <a:ext cx="560520" cy="6523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0" name=""/>
            <p:cNvSpPr/>
            <p:nvPr/>
          </p:nvSpPr>
          <p:spPr>
            <a:xfrm>
              <a:off x="236520" y="2989440"/>
              <a:ext cx="420840" cy="24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Global C/P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1" name=""/>
          <p:cNvSpPr/>
          <p:nvPr/>
        </p:nvSpPr>
        <p:spPr>
          <a:xfrm>
            <a:off x="269280" y="5613480"/>
            <a:ext cx="1460160" cy="102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74520" rIns="74520" tIns="36360" bIns="36360" anchor="t">
            <a:spAutoFit/>
          </a:bodyPr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and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Process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2" name=""/>
          <p:cNvGrpSpPr/>
          <p:nvPr/>
        </p:nvGrpSpPr>
        <p:grpSpPr>
          <a:xfrm>
            <a:off x="3873600" y="2395440"/>
            <a:ext cx="1092240" cy="893880"/>
            <a:chOff x="3873600" y="2395440"/>
            <a:chExt cx="1092240" cy="893880"/>
          </a:xfrm>
        </p:grpSpPr>
        <p:pic>
          <p:nvPicPr>
            <p:cNvPr id="383" name="" descr=""/>
            <p:cNvPicPr/>
            <p:nvPr/>
          </p:nvPicPr>
          <p:blipFill>
            <a:blip r:embed="rId7"/>
            <a:stretch/>
          </p:blipFill>
          <p:spPr>
            <a:xfrm>
              <a:off x="3873600" y="2395440"/>
              <a:ext cx="1092240" cy="893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4" name=""/>
            <p:cNvSpPr/>
            <p:nvPr/>
          </p:nvSpPr>
          <p:spPr>
            <a:xfrm>
              <a:off x="4041720" y="2633760"/>
              <a:ext cx="54288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Invoice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5" name=""/>
          <p:cNvSpPr/>
          <p:nvPr/>
        </p:nvSpPr>
        <p:spPr>
          <a:xfrm>
            <a:off x="4186080" y="4621320"/>
            <a:ext cx="274680" cy="274680"/>
          </a:xfrm>
          <a:prstGeom prst="ellipse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23960" y="1260360"/>
            <a:ext cx="2430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7" name=""/>
          <p:cNvGrpSpPr/>
          <p:nvPr/>
        </p:nvGrpSpPr>
        <p:grpSpPr>
          <a:xfrm>
            <a:off x="6176880" y="2057400"/>
            <a:ext cx="781200" cy="493560"/>
            <a:chOff x="6176880" y="2057400"/>
            <a:chExt cx="781200" cy="493560"/>
          </a:xfrm>
        </p:grpSpPr>
        <p:sp>
          <p:nvSpPr>
            <p:cNvPr id="388" name=""/>
            <p:cNvSpPr/>
            <p:nvPr/>
          </p:nvSpPr>
          <p:spPr>
            <a:xfrm>
              <a:off x="6176880" y="2057400"/>
              <a:ext cx="781200" cy="493560"/>
            </a:xfrm>
            <a:custGeom>
              <a:avLst/>
              <a:gdLst/>
              <a:ahLst/>
              <a:rect l="l" t="t" r="r" b="b"/>
              <a:pathLst>
                <a:path w="492" h="311">
                  <a:moveTo>
                    <a:pt x="0" y="290"/>
                  </a:moveTo>
                  <a:lnTo>
                    <a:pt x="34" y="295"/>
                  </a:lnTo>
                  <a:lnTo>
                    <a:pt x="62" y="301"/>
                  </a:lnTo>
                  <a:lnTo>
                    <a:pt x="90" y="307"/>
                  </a:lnTo>
                  <a:lnTo>
                    <a:pt x="111" y="310"/>
                  </a:lnTo>
                  <a:lnTo>
                    <a:pt x="139" y="310"/>
                  </a:lnTo>
                  <a:lnTo>
                    <a:pt x="159" y="307"/>
                  </a:lnTo>
                  <a:lnTo>
                    <a:pt x="187" y="304"/>
                  </a:lnTo>
                  <a:lnTo>
                    <a:pt x="201" y="301"/>
                  </a:lnTo>
                  <a:lnTo>
                    <a:pt x="221" y="299"/>
                  </a:lnTo>
                  <a:lnTo>
                    <a:pt x="242" y="293"/>
                  </a:lnTo>
                  <a:lnTo>
                    <a:pt x="256" y="287"/>
                  </a:lnTo>
                  <a:lnTo>
                    <a:pt x="277" y="284"/>
                  </a:lnTo>
                  <a:lnTo>
                    <a:pt x="291" y="278"/>
                  </a:lnTo>
                  <a:lnTo>
                    <a:pt x="311" y="272"/>
                  </a:lnTo>
                  <a:lnTo>
                    <a:pt x="332" y="266"/>
                  </a:lnTo>
                  <a:lnTo>
                    <a:pt x="373" y="258"/>
                  </a:lnTo>
                  <a:lnTo>
                    <a:pt x="401" y="255"/>
                  </a:lnTo>
                  <a:lnTo>
                    <a:pt x="429" y="249"/>
                  </a:lnTo>
                  <a:lnTo>
                    <a:pt x="457" y="249"/>
                  </a:lnTo>
                  <a:lnTo>
                    <a:pt x="491" y="249"/>
                  </a:lnTo>
                  <a:lnTo>
                    <a:pt x="491" y="0"/>
                  </a:lnTo>
                  <a:lnTo>
                    <a:pt x="0" y="0"/>
                  </a:lnTo>
                  <a:lnTo>
                    <a:pt x="0" y="290"/>
                  </a:lnTo>
                </a:path>
              </a:pathLst>
            </a:custGeom>
            <a:solidFill>
              <a:srgbClr val="ff5050"/>
            </a:solidFill>
            <a:ln w="0">
              <a:noFill/>
            </a:ln>
            <a:effectLst>
              <a:outerShdw dist="17819" dir="2700000" blurRad="0" rotWithShape="0">
                <a:srgbClr val="982f2f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6238800" y="2095560"/>
              <a:ext cx="650880" cy="331560"/>
            </a:xfrm>
            <a:prstGeom prst="rect">
              <a:avLst/>
            </a:prstGeom>
            <a:solidFill>
              <a:srgbClr val="ff505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0" name=""/>
          <p:cNvSpPr/>
          <p:nvPr/>
        </p:nvSpPr>
        <p:spPr>
          <a:xfrm>
            <a:off x="163440" y="5916600"/>
            <a:ext cx="163440" cy="20160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163440" y="5648400"/>
            <a:ext cx="163440" cy="20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162000" y="6184800"/>
            <a:ext cx="164880" cy="203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163440" y="6454800"/>
            <a:ext cx="163440" cy="201600"/>
          </a:xfrm>
          <a:prstGeom prst="rect">
            <a:avLst/>
          </a:prstGeom>
          <a:blipFill rotWithShape="0">
            <a:blip r:embed="rId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762120" y="2065320"/>
            <a:ext cx="0" cy="1292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0040" y="335268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770040" y="205740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465120" y="2705040"/>
            <a:ext cx="5065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457200" y="2522520"/>
            <a:ext cx="0" cy="30636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9" name=""/>
          <p:cNvGrpSpPr/>
          <p:nvPr/>
        </p:nvGrpSpPr>
        <p:grpSpPr>
          <a:xfrm>
            <a:off x="228600" y="2057400"/>
            <a:ext cx="560520" cy="652320"/>
            <a:chOff x="228600" y="2057400"/>
            <a:chExt cx="560520" cy="652320"/>
          </a:xfrm>
        </p:grpSpPr>
        <p:pic>
          <p:nvPicPr>
            <p:cNvPr id="400" name="" descr=""/>
            <p:cNvPicPr/>
            <p:nvPr/>
          </p:nvPicPr>
          <p:blipFill>
            <a:blip r:embed="rId9"/>
            <a:stretch/>
          </p:blipFill>
          <p:spPr>
            <a:xfrm>
              <a:off x="228600" y="2057400"/>
              <a:ext cx="560520" cy="6523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01" name=""/>
            <p:cNvSpPr/>
            <p:nvPr/>
          </p:nvSpPr>
          <p:spPr>
            <a:xfrm>
              <a:off x="270000" y="2257560"/>
              <a:ext cx="353880" cy="155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CPR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2" name=""/>
          <p:cNvSpPr/>
          <p:nvPr/>
        </p:nvSpPr>
        <p:spPr>
          <a:xfrm>
            <a:off x="1371600" y="1531800"/>
            <a:ext cx="0" cy="241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905120" y="2075040"/>
            <a:ext cx="0" cy="1284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1784520" y="3362400"/>
            <a:ext cx="114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990720" y="3075120"/>
            <a:ext cx="78264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 Volumes  to Pipeline Support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1784520" y="2066760"/>
            <a:ext cx="114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990720" y="1811160"/>
            <a:ext cx="782640" cy="52416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Validate VAT Tax Rate and Calculation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4330800" y="4437000"/>
            <a:ext cx="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3949560" y="3895560"/>
            <a:ext cx="78264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Courier Hand Delivers Invoice to Customers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4970520" y="2330280"/>
            <a:ext cx="1872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4952880" y="2336760"/>
            <a:ext cx="0" cy="628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960800" y="2971800"/>
            <a:ext cx="187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975280" y="298116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975280" y="229536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207040" y="2071800"/>
            <a:ext cx="78408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  Cash Flow Forecast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6966000" y="298116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966000" y="229536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543800" y="3241800"/>
            <a:ext cx="0" cy="277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7156440" y="2730600"/>
            <a:ext cx="78408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A/R Aging &gt; 20 Days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0" name=""/>
          <p:cNvGrpSpPr/>
          <p:nvPr/>
        </p:nvGrpSpPr>
        <p:grpSpPr>
          <a:xfrm>
            <a:off x="6170760" y="2728800"/>
            <a:ext cx="780840" cy="528840"/>
            <a:chOff x="6170760" y="2728800"/>
            <a:chExt cx="780840" cy="528840"/>
          </a:xfrm>
        </p:grpSpPr>
        <p:sp>
          <p:nvSpPr>
            <p:cNvPr id="421" name=""/>
            <p:cNvSpPr/>
            <p:nvPr/>
          </p:nvSpPr>
          <p:spPr>
            <a:xfrm>
              <a:off x="6170760" y="2728800"/>
              <a:ext cx="780840" cy="528840"/>
            </a:xfrm>
            <a:custGeom>
              <a:avLst/>
              <a:gdLst/>
              <a:ahLst/>
              <a:rect l="l" t="t" r="r" b="b"/>
              <a:pathLst>
                <a:path w="492" h="333">
                  <a:moveTo>
                    <a:pt x="0" y="310"/>
                  </a:moveTo>
                  <a:lnTo>
                    <a:pt x="34" y="316"/>
                  </a:lnTo>
                  <a:lnTo>
                    <a:pt x="62" y="322"/>
                  </a:lnTo>
                  <a:lnTo>
                    <a:pt x="90" y="329"/>
                  </a:lnTo>
                  <a:lnTo>
                    <a:pt x="111" y="332"/>
                  </a:lnTo>
                  <a:lnTo>
                    <a:pt x="139" y="332"/>
                  </a:lnTo>
                  <a:lnTo>
                    <a:pt x="159" y="329"/>
                  </a:lnTo>
                  <a:lnTo>
                    <a:pt x="187" y="326"/>
                  </a:lnTo>
                  <a:lnTo>
                    <a:pt x="201" y="322"/>
                  </a:lnTo>
                  <a:lnTo>
                    <a:pt x="221" y="320"/>
                  </a:lnTo>
                  <a:lnTo>
                    <a:pt x="242" y="314"/>
                  </a:lnTo>
                  <a:lnTo>
                    <a:pt x="256" y="307"/>
                  </a:lnTo>
                  <a:lnTo>
                    <a:pt x="277" y="304"/>
                  </a:lnTo>
                  <a:lnTo>
                    <a:pt x="291" y="298"/>
                  </a:lnTo>
                  <a:lnTo>
                    <a:pt x="311" y="291"/>
                  </a:lnTo>
                  <a:lnTo>
                    <a:pt x="332" y="285"/>
                  </a:lnTo>
                  <a:lnTo>
                    <a:pt x="373" y="276"/>
                  </a:lnTo>
                  <a:lnTo>
                    <a:pt x="401" y="273"/>
                  </a:lnTo>
                  <a:lnTo>
                    <a:pt x="429" y="267"/>
                  </a:lnTo>
                  <a:lnTo>
                    <a:pt x="457" y="267"/>
                  </a:lnTo>
                  <a:lnTo>
                    <a:pt x="491" y="267"/>
                  </a:lnTo>
                  <a:lnTo>
                    <a:pt x="491" y="0"/>
                  </a:lnTo>
                  <a:lnTo>
                    <a:pt x="0" y="0"/>
                  </a:lnTo>
                  <a:lnTo>
                    <a:pt x="0" y="310"/>
                  </a:lnTo>
                </a:path>
              </a:pathLst>
            </a:custGeom>
            <a:solidFill>
              <a:srgbClr val="ffffcc"/>
            </a:solidFill>
            <a:ln w="0">
              <a:noFill/>
            </a:ln>
            <a:effectLst>
              <a:outerShdw dist="17819" dir="2700000" blurRad="0" rotWithShape="0">
                <a:srgbClr val="989879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6232680" y="2770200"/>
              <a:ext cx="650880" cy="355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A/R Aging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3" name=""/>
          <p:cNvSpPr/>
          <p:nvPr/>
        </p:nvSpPr>
        <p:spPr>
          <a:xfrm>
            <a:off x="5562720" y="3284640"/>
            <a:ext cx="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6327000" y="2144880"/>
            <a:ext cx="52524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4330800" y="3718080"/>
            <a:ext cx="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3513240" y="2705040"/>
            <a:ext cx="4428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7161120" y="2065320"/>
            <a:ext cx="78732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to J. Morse &amp; Treasury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6934320" y="24321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4952880" y="24382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62120" y="138096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762120" y="220356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762120" y="343836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4952880" y="31240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6934320" y="31240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6934320" y="39466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7848720" y="39466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3720960" y="4276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1531800" y="2705040"/>
            <a:ext cx="4795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2987640" y="2448000"/>
            <a:ext cx="78264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 Invoices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990720" y="2436840"/>
            <a:ext cx="782640" cy="52380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 Rates, Terms  of Contracts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2743200" y="28195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762120" y="282888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562720" y="4830840"/>
            <a:ext cx="31986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440" rIns="82440" tIns="36360" bIns="36360" anchor="t">
            <a:noAutofit/>
          </a:bodyPr>
          <a:p>
            <a:pPr>
              <a:lnSpc>
                <a:spcPct val="100000"/>
              </a:lnSpc>
              <a:spcBef>
                <a:spcPts val="113"/>
              </a:spcBef>
              <a:spcAft>
                <a:spcPts val="51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*All invoices must be sequentially numbered due to local  requirements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3941640" y="3176640"/>
            <a:ext cx="78264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Obtain Trader Initials on Each Invoice**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4343400" y="2979720"/>
            <a:ext cx="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3627360" y="3565440"/>
            <a:ext cx="6397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4876920" y="609588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8" name=""/>
          <p:cNvGrpSpPr/>
          <p:nvPr/>
        </p:nvGrpSpPr>
        <p:grpSpPr>
          <a:xfrm>
            <a:off x="5334120" y="3429000"/>
            <a:ext cx="568080" cy="622440"/>
            <a:chOff x="5334120" y="3429000"/>
            <a:chExt cx="568080" cy="622440"/>
          </a:xfrm>
        </p:grpSpPr>
        <p:pic>
          <p:nvPicPr>
            <p:cNvPr id="449" name="" descr=""/>
            <p:cNvPicPr/>
            <p:nvPr/>
          </p:nvPicPr>
          <p:blipFill>
            <a:blip r:embed="rId10"/>
            <a:stretch/>
          </p:blipFill>
          <p:spPr>
            <a:xfrm>
              <a:off x="5334120" y="3429000"/>
              <a:ext cx="568080" cy="622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50" name=""/>
            <p:cNvSpPr/>
            <p:nvPr/>
          </p:nvSpPr>
          <p:spPr>
            <a:xfrm>
              <a:off x="5375160" y="3619440"/>
              <a:ext cx="360360" cy="1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SAP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1" name=""/>
          <p:cNvSpPr/>
          <p:nvPr/>
        </p:nvSpPr>
        <p:spPr>
          <a:xfrm>
            <a:off x="2036880" y="2438280"/>
            <a:ext cx="782640" cy="52416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Invoice Templates to BA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1792440" y="28098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8110440" y="2819520"/>
            <a:ext cx="274680" cy="274680"/>
          </a:xfrm>
          <a:prstGeom prst="ellipse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7932600" y="2971800"/>
            <a:ext cx="1717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5562720" y="5257800"/>
            <a:ext cx="31986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440" rIns="82440" tIns="36360" bIns="36360" anchor="t">
            <a:noAutofit/>
          </a:bodyPr>
          <a:p>
            <a:pPr>
              <a:lnSpc>
                <a:spcPct val="100000"/>
              </a:lnSpc>
              <a:spcBef>
                <a:spcPts val="113"/>
              </a:spcBef>
              <a:spcAft>
                <a:spcPts val="51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** Temporarily until solid process in place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"/>
          <p:cNvSpPr/>
          <p:nvPr/>
        </p:nvSpPr>
        <p:spPr>
          <a:xfrm>
            <a:off x="2558880" y="914400"/>
            <a:ext cx="2851200" cy="66816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4572000" y="973080"/>
            <a:ext cx="782640" cy="547920"/>
          </a:xfrm>
          <a:prstGeom prst="rect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 Invoice with Tax &amp; Check Information Faxed from BA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7297560" y="2421000"/>
            <a:ext cx="932040" cy="67140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1390680" y="95400"/>
            <a:ext cx="6261120" cy="4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Settlements: Collections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57360" y="936720"/>
            <a:ext cx="78264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Receipt of Check via Customer Courier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3" name=""/>
          <p:cNvGrpSpPr/>
          <p:nvPr/>
        </p:nvGrpSpPr>
        <p:grpSpPr>
          <a:xfrm>
            <a:off x="2633760" y="966960"/>
            <a:ext cx="928440" cy="780840"/>
            <a:chOff x="2633760" y="966960"/>
            <a:chExt cx="928440" cy="780840"/>
          </a:xfrm>
        </p:grpSpPr>
        <p:pic>
          <p:nvPicPr>
            <p:cNvPr id="464" name="" descr=""/>
            <p:cNvPicPr/>
            <p:nvPr/>
          </p:nvPicPr>
          <p:blipFill>
            <a:blip r:embed="rId3"/>
            <a:stretch/>
          </p:blipFill>
          <p:spPr>
            <a:xfrm>
              <a:off x="2633760" y="966960"/>
              <a:ext cx="928440" cy="780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65" name=""/>
            <p:cNvSpPr/>
            <p:nvPr/>
          </p:nvSpPr>
          <p:spPr>
            <a:xfrm>
              <a:off x="2709720" y="1112760"/>
              <a:ext cx="560160" cy="331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0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Receipt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6" name=""/>
          <p:cNvSpPr/>
          <p:nvPr/>
        </p:nvSpPr>
        <p:spPr>
          <a:xfrm>
            <a:off x="5586480" y="973080"/>
            <a:ext cx="78264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Deposit Check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6404040" y="12463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196920" y="1003320"/>
            <a:ext cx="274680" cy="274680"/>
          </a:xfrm>
          <a:prstGeom prst="ellipse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479520" y="115236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1636560" y="950760"/>
            <a:ext cx="78264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Remit Receipt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62000" y="6184800"/>
            <a:ext cx="164880" cy="203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63440" y="6454800"/>
            <a:ext cx="163440" cy="20160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269280" y="5613480"/>
            <a:ext cx="1460160" cy="102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74520" rIns="74520" tIns="36360" bIns="36360" anchor="t">
            <a:spAutoFit/>
          </a:bodyPr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and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Process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2414520" y="1217520"/>
            <a:ext cx="223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457280" y="120168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6581880" y="973080"/>
            <a:ext cx="784080" cy="52380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Code &amp; Record Cash Receipt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934320" y="152388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140600" y="20080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7367760" y="3222720"/>
            <a:ext cx="78732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Copy of Bank Stmt &amp; Reconciliation to 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395280" y="135396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1386000" y="135396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6353280" y="135396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7162920" y="363996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3579840" y="971640"/>
            <a:ext cx="785880" cy="52704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Check and Receipt to Houston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5410080" y="135396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3397320" y="133812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5386320" y="123336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7772400" y="299412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7370640" y="2496960"/>
            <a:ext cx="78264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Reconcile Bank Statement (Collections &amp; Payments) to G/L Balance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7162920" y="28782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7772400" y="2243160"/>
            <a:ext cx="0" cy="247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7342200" y="1779480"/>
            <a:ext cx="78264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Automatic Journal Entry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3" name=""/>
          <p:cNvGrpSpPr/>
          <p:nvPr/>
        </p:nvGrpSpPr>
        <p:grpSpPr>
          <a:xfrm>
            <a:off x="6705720" y="1739880"/>
            <a:ext cx="568080" cy="622440"/>
            <a:chOff x="6705720" y="1739880"/>
            <a:chExt cx="568080" cy="622440"/>
          </a:xfrm>
        </p:grpSpPr>
        <p:pic>
          <p:nvPicPr>
            <p:cNvPr id="494" name="" descr=""/>
            <p:cNvPicPr/>
            <p:nvPr/>
          </p:nvPicPr>
          <p:blipFill>
            <a:blip r:embed="rId5"/>
            <a:stretch/>
          </p:blipFill>
          <p:spPr>
            <a:xfrm>
              <a:off x="6705720" y="1739880"/>
              <a:ext cx="568080" cy="622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5" name=""/>
            <p:cNvSpPr/>
            <p:nvPr/>
          </p:nvSpPr>
          <p:spPr>
            <a:xfrm>
              <a:off x="6746760" y="1930680"/>
              <a:ext cx="360000" cy="147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9840" rIns="69840" tIns="34920" bIns="34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711360"/>
                  <a:tab algn="l" pos="1422360"/>
                  <a:tab algn="l" pos="2133720"/>
                  <a:tab algn="l" pos="2844720"/>
                  <a:tab algn="l" pos="3556080"/>
                  <a:tab algn="l" pos="4267080"/>
                  <a:tab algn="l" pos="4978440"/>
                  <a:tab algn="l" pos="5689440"/>
                  <a:tab algn="l" pos="6400800"/>
                  <a:tab algn="l" pos="7112160"/>
                  <a:tab algn="l" pos="7823160"/>
                  <a:tab algn="l" pos="8534520"/>
                  <a:tab algn="l" pos="9245520"/>
                  <a:tab algn="l" pos="9956880"/>
                  <a:tab algn="l" pos="1066788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SAP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6" name=""/>
          <p:cNvSpPr/>
          <p:nvPr/>
        </p:nvSpPr>
        <p:spPr>
          <a:xfrm>
            <a:off x="4394160" y="122544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3405240" y="1233360"/>
            <a:ext cx="1713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4343400" y="1353960"/>
            <a:ext cx="4572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4876920" y="609588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163440" y="5916600"/>
            <a:ext cx="163440" cy="20160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63440" y="5648400"/>
            <a:ext cx="163440" cy="20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"/>
          <p:cNvSpPr/>
          <p:nvPr/>
        </p:nvSpPr>
        <p:spPr>
          <a:xfrm>
            <a:off x="4114800" y="3809880"/>
            <a:ext cx="3048120" cy="762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2057400" y="2895480"/>
            <a:ext cx="4114800" cy="762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990720" y="1981080"/>
            <a:ext cx="3200400" cy="762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990720" y="1143000"/>
            <a:ext cx="1981080" cy="762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609480" y="1339920"/>
            <a:ext cx="274680" cy="274680"/>
          </a:xfrm>
          <a:prstGeom prst="ellipse">
            <a:avLst/>
          </a:prstGeom>
          <a:solidFill>
            <a:srgbClr val="ffffcc"/>
          </a:solidFill>
          <a:ln w="0">
            <a:noFill/>
          </a:ln>
          <a:effectLst>
            <a:outerShdw dist="17819" dir="2700000" blurRad="0" rotWithShape="0">
              <a:srgbClr val="98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69840" rIns="69840" tIns="34920" bIns="34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922320" y="149220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1120680" y="1231920"/>
            <a:ext cx="785880" cy="5508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9080" rIns="19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Notify Credit, J. Morse,  M. Guerriero of Customers &gt; 20 days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762120" y="16765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LJ, JS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2192400" y="3030480"/>
            <a:ext cx="785880" cy="5508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9080" rIns="19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Conference call between Trader, L. Juarros, Credit,  J. Morse, S. Frusco to Discuss Action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1981080" y="34434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1143000" y="2147760"/>
            <a:ext cx="782640" cy="5241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 with Counterparty via Telephone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914400" y="25146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1906560" y="1449360"/>
            <a:ext cx="10638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 Business 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3228840" y="3030480"/>
            <a:ext cx="785880" cy="5508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9080" rIns="19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&amp;/or Credit telephone Counterparty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2895480" y="3413160"/>
            <a:ext cx="808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3025800" y="32608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2131920" y="2117880"/>
            <a:ext cx="785880" cy="5508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9080" rIns="19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Credit, M. Guerriero, J. Morse, S. Frusco via e-mail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959120" y="236232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1905120" y="2529000"/>
            <a:ext cx="4572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4245120" y="3030480"/>
            <a:ext cx="785520" cy="5508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9080" rIns="19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Credit, M. Guerriero, L. Juarros,  J. Morse, S. Frusco, B. Hendry via e-mail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4071960" y="326088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3962520" y="3427560"/>
            <a:ext cx="706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4267080" y="3900600"/>
            <a:ext cx="782640" cy="5475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9080" rIns="19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Legal Forwards Letter to Counterparty Threatening Cut-off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3886200" y="426708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5281560" y="3898800"/>
            <a:ext cx="785880" cy="5508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9080" rIns="19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Credit, M. Guerriero, L. Juarros, J. Morse, S. Frusco via e-mail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5108400" y="4191120"/>
            <a:ext cx="1684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5054760" y="4295880"/>
            <a:ext cx="81252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BH / 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2973240" y="2287440"/>
            <a:ext cx="10638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+4 Business 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5106960" y="3201840"/>
            <a:ext cx="10638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+7 Business 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097680" y="4040280"/>
            <a:ext cx="106344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+10 Business 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239760" y="6243480"/>
            <a:ext cx="164880" cy="2034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241200" y="6513480"/>
            <a:ext cx="163440" cy="2016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347040" y="5672160"/>
            <a:ext cx="1460160" cy="1024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74520" rIns="74520" tIns="36360" bIns="36360" anchor="t">
            <a:spAutoFit/>
          </a:bodyPr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and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1500"/>
              </a:lnSpc>
              <a:spcBef>
                <a:spcPts val="499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Process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4954680" y="6154560"/>
            <a:ext cx="335268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EI Argentina Physical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241200" y="5975280"/>
            <a:ext cx="163440" cy="201600"/>
          </a:xfrm>
          <a:prstGeom prst="rect">
            <a:avLst/>
          </a:prstGeom>
          <a:solidFill>
            <a:srgbClr val="ff505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241200" y="5707080"/>
            <a:ext cx="163440" cy="201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1390680" y="95400"/>
            <a:ext cx="6261120" cy="42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spAutoFit/>
          </a:bodyPr>
          <a:p>
            <a:pPr algn="ctr">
              <a:lnSpc>
                <a:spcPct val="100000"/>
              </a:lnSpc>
              <a:spcBef>
                <a:spcPts val="1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Settlements: Non-Receipt of Payment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1523880" y="1836720"/>
            <a:ext cx="0" cy="290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2514600" y="2674800"/>
            <a:ext cx="0" cy="290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4648320" y="3589200"/>
            <a:ext cx="0" cy="290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5181480" y="4724280"/>
            <a:ext cx="3048120" cy="762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5334120" y="4815000"/>
            <a:ext cx="782640" cy="547560"/>
          </a:xfrm>
          <a:prstGeom prst="rect">
            <a:avLst/>
          </a:prstGeom>
          <a:solidFill>
            <a:srgbClr val="ff5050"/>
          </a:solidFill>
          <a:ln w="0">
            <a:noFill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9080" rIns="19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Terminate Delivery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348240" y="4813200"/>
            <a:ext cx="785880" cy="550800"/>
          </a:xfrm>
          <a:prstGeom prst="rect">
            <a:avLst/>
          </a:prstGeom>
          <a:solidFill>
            <a:srgbClr val="ffffcc"/>
          </a:solidFill>
          <a:ln w="25560">
            <a:solidFill>
              <a:srgbClr val="ff5050"/>
            </a:solidFill>
            <a:miter/>
          </a:ln>
          <a:effectLst>
            <a:outerShdw dist="17819" dir="2700000" blurRad="0" rotWithShape="0">
              <a:srgbClr val="982f2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9080" rIns="19080" tIns="36360" bIns="36360" anchor="ctr" anchorCtr="1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Credit, M. Guerriero, L. Juarros, J. Morse, S. Frusco via e-mail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6175440" y="5029200"/>
            <a:ext cx="1681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6121440" y="5210280"/>
            <a:ext cx="7365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7164360" y="4954680"/>
            <a:ext cx="10638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+15 Business 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5715000" y="4503600"/>
            <a:ext cx="0" cy="290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3200400" y="1447920"/>
            <a:ext cx="2971800" cy="22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82440" rIns="82440" tIns="36360" bIns="36360" anchor="t">
            <a:noAutofit/>
          </a:bodyPr>
          <a:p>
            <a:pPr>
              <a:lnSpc>
                <a:spcPct val="100000"/>
              </a:lnSpc>
              <a:spcBef>
                <a:spcPts val="113"/>
              </a:spcBef>
              <a:spcAft>
                <a:spcPts val="51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Note: +1 Business Day means 1 day following payment due date.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7696080" y="6095880"/>
            <a:ext cx="1295640" cy="255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360" rIns="36360" tIns="36360" bIns="3636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Revised 01/00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2590920" y="6400800"/>
            <a:ext cx="6475320" cy="3985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LJ: Luis Juarros; BH: Brent Hendry; JK: Jeff Kabel; MP: Marisa Pardellas; VL: Veronica Leppez, Traders-- All Buenos Aires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CG: Christine Garcia; JM: Jana Morse; Credit; ECT Risk Controls -- All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1998-01-26T14:46:41Z</dcterms:created>
  <dc:creator>sfrusco</dc:creator>
  <dc:description/>
  <dc:language>en-US</dc:language>
  <cp:lastModifiedBy>sfrusco</cp:lastModifiedBy>
  <cp:lastPrinted>2000-02-12T18:50:41Z</cp:lastPrinted>
  <dcterms:modified xsi:type="dcterms:W3CDTF">2000-02-13T17:25:28Z</dcterms:modified>
  <cp:revision>15</cp:revision>
  <dc:subject/>
  <dc:title>No Slide Title</dc:title>
</cp:coreProperties>
</file>