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58400" cy="7772400"/>
  <p:notesSz cx="6980238" cy="92122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754200" y="690120"/>
            <a:ext cx="8550000" cy="129564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ctr">
            <a:spAutoFit/>
          </a:bodyPr>
          <a:p>
            <a:pPr indent="0" algn="ctr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endParaRPr b="0" lang="en-US" sz="4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754200" y="2244600"/>
            <a:ext cx="4172040" cy="466416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t">
            <a:normAutofit/>
          </a:bodyPr>
          <a:p>
            <a:pPr indent="0">
              <a:spcBef>
                <a:spcPts val="901"/>
              </a:spcBef>
              <a:buNone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5135400" y="2244600"/>
            <a:ext cx="4172040" cy="466416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t">
            <a:normAutofit/>
          </a:bodyPr>
          <a:p>
            <a:pPr indent="0">
              <a:spcBef>
                <a:spcPts val="901"/>
              </a:spcBef>
              <a:buNone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9FF3E81-6C42-482A-B72D-330F205CC3D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754200" y="690120"/>
            <a:ext cx="8550000" cy="129564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ctr">
            <a:spAutoFit/>
          </a:bodyPr>
          <a:p>
            <a:pPr indent="0" algn="ctr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endParaRPr b="0" lang="en-US" sz="4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8394F5B-202C-4818-B7ED-87C2D3880E4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2D755F1-5DE8-4142-A727-9C2EF16FB55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54200" y="690120"/>
            <a:ext cx="8550000" cy="129564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ctr">
            <a:noAutofit/>
          </a:bodyPr>
          <a:p>
            <a:pPr indent="0" algn="ctr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4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54200" y="2244600"/>
            <a:ext cx="8550000" cy="466416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t">
            <a:normAutofit/>
          </a:bodyPr>
          <a:p>
            <a:pPr marL="382680" indent="-382680">
              <a:spcBef>
                <a:spcPts val="901"/>
              </a:spcBef>
              <a:buClr>
                <a:srgbClr val="000000"/>
              </a:buClr>
              <a:buFont typeface="Times New Roman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26920" indent="-317160">
              <a:spcBef>
                <a:spcPts val="901"/>
              </a:spcBef>
              <a:buClr>
                <a:srgbClr val="000000"/>
              </a:buClr>
              <a:buFont typeface="Times New Roman"/>
              <a:buChar char="–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273320" indent="-254160">
              <a:spcBef>
                <a:spcPts val="901"/>
              </a:spcBef>
              <a:buClr>
                <a:srgbClr val="000000"/>
              </a:buClr>
              <a:buFont typeface="Times New Roman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782720" indent="-253800">
              <a:spcBef>
                <a:spcPts val="901"/>
              </a:spcBef>
              <a:buClr>
                <a:srgbClr val="000000"/>
              </a:buClr>
              <a:buFont typeface="Times New Roman"/>
              <a:buChar char="–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292480" indent="-254160">
              <a:spcBef>
                <a:spcPts val="901"/>
              </a:spcBef>
              <a:buClr>
                <a:srgbClr val="000000"/>
              </a:buClr>
              <a:buFont typeface="Times New Roman"/>
              <a:buChar char="»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292480" indent="-254160">
              <a:spcBef>
                <a:spcPts val="901"/>
              </a:spcBef>
              <a:buClr>
                <a:srgbClr val="000000"/>
              </a:buClr>
              <a:buFont typeface="Times New Roman"/>
              <a:buChar char="»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292480" indent="-254160">
              <a:spcBef>
                <a:spcPts val="901"/>
              </a:spcBef>
              <a:buClr>
                <a:srgbClr val="000000"/>
              </a:buClr>
              <a:buFont typeface="Times New Roman"/>
              <a:buChar char="»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754200" y="7081560"/>
            <a:ext cx="2095200" cy="51732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t">
            <a:noAutofit/>
          </a:bodyPr>
          <a:lstStyle>
            <a:lvl1pPr indent="0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  <a:def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fld id="{8698D367-9A4D-4358-8F65-6D28365D4662}" type="datetime"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36920" y="7081560"/>
            <a:ext cx="3184560" cy="51732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t">
            <a:noAutofit/>
          </a:bodyPr>
          <a:lstStyle>
            <a:lvl1pPr indent="0" algn="ctr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  <a:def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09000" y="7081560"/>
            <a:ext cx="2095200" cy="51732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t">
            <a:noAutofit/>
          </a:bodyPr>
          <a:lstStyle>
            <a:lvl1pPr indent="0" algn="r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  <a:def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fld id="{6CC4FECE-ED9D-4E50-8681-A995B10626B8}" type="slidenum"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609480" y="685800"/>
            <a:ext cx="8550360" cy="29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1880" rIns="101880" tIns="51120" bIns="51120" anchor="ctr">
            <a:noAutofit/>
          </a:bodyPr>
          <a:p>
            <a:pPr algn="ctr"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YEAR END 2001 – QUICK VIEW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" name=""/>
          <p:cNvGraphicFramePr/>
          <p:nvPr/>
        </p:nvGraphicFramePr>
        <p:xfrm>
          <a:off x="457200" y="1295280"/>
          <a:ext cx="8763120" cy="5718240"/>
        </p:xfrm>
        <a:graphic>
          <a:graphicData uri="http://schemas.openxmlformats.org/drawingml/2006/table">
            <a:tbl>
              <a:tblPr/>
              <a:tblGrid>
                <a:gridCol w="1851120"/>
                <a:gridCol w="2238120"/>
                <a:gridCol w="2419560"/>
                <a:gridCol w="2254320"/>
              </a:tblGrid>
              <a:tr h="3812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CONSIDERATIONS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FORMAT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OPTIONS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4526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FEEDBACK / EVALUATIONS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Motivation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Development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Risk Management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Setting Objectives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Wingdings" charset="2"/>
                        <a:buChar char=""/>
                        <a:tabLst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360</a:t>
                      </a:r>
                      <a:r>
                        <a:rPr b="0" lang="en-US" sz="1400" strike="noStrike" u="none" baseline="3000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o</a:t>
                      </a: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at Mid Year and Year End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Wingdings" charset="2"/>
                        <a:buChar char=""/>
                        <a:tabLst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Qualitative feedback / coaching provided at Mid Year and Year End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Wingdings" charset="2"/>
                        <a:buChar char=""/>
                        <a:tabLst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Written review at Year End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Drop Mid Year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143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COMPENSATION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Market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Retention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Performance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Wingdings" charset="2"/>
                        <a:buChar char=""/>
                        <a:tabLst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Bonus / LTI / KEYSOP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Wingdings" charset="2"/>
                        <a:buChar char=""/>
                        <a:tabLst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Payout based on job level, function, performance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070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RELATIVE TALENT REVIEW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Agree on value drivers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Intrinsic skills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Depth/breadth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Leadership/teamwork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Promotions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Wingdings" charset="2"/>
                        <a:buChar char=""/>
                        <a:tabLst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Managers, A/A and above annual YE process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Wingdings" charset="2"/>
                        <a:buChar char=""/>
                        <a:tabLst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10%/80%/10% identified per BU job level below VP and presented to OTC ENE at YE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Wingdings" charset="2"/>
                        <a:buChar char=""/>
                        <a:tabLst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BU complete commercial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Wingdings" charset="2"/>
                        <a:buChar char=""/>
                        <a:tabLst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Functional Leads complete Non-Commercial with BU review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Wingdings" charset="2"/>
                        <a:buChar char=""/>
                        <a:tabLst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Promotions decided once a year at YE for VP’s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Wingdings" charset="2"/>
                        <a:buChar char=""/>
                        <a:tabLst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VP/MD cross calibration 10/80/10 at YE for ENE OTC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BU discretion to hold talent discussion below Manager level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BU discretion to hold MY talent discussion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" name=""/>
          <p:cNvSpPr/>
          <p:nvPr/>
        </p:nvSpPr>
        <p:spPr>
          <a:xfrm>
            <a:off x="457200" y="152280"/>
            <a:ext cx="1981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Global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990720" y="1218960"/>
            <a:ext cx="8550000" cy="29988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ctr">
            <a:noAutofit/>
          </a:bodyPr>
          <a:p>
            <a:pPr indent="0" algn="ctr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FEEDBACK / EVALUATIONS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276720" y="2209680"/>
            <a:ext cx="4038480" cy="403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1880" rIns="101880" tIns="51120" bIns="51120" anchor="t">
            <a:noAutofit/>
          </a:bodyPr>
          <a:p>
            <a:pPr marL="382680" indent="-38268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360</a:t>
            </a:r>
            <a:r>
              <a:rPr b="1" lang="en-US" sz="14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0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feedback for all employees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2680" indent="-382680"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Font typeface="Times New Roman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Feedback deadline:  November 30,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2680" indent="-382680"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Font typeface="Times New Roman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Employee-suggested reviewers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2680" indent="-382680"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Font typeface="Times New Roman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Limited number of reviewers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2680" indent="-382680"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Font typeface="Times New Roman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Manager edits reviewer list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2680" indent="-382680"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Font typeface="Times New Roman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Unsolicited feedback allowed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2680" indent="-382680"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Font typeface="Times New Roman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employee complete Self Evaluation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2680" indent="-382680"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Font typeface="Times New Roman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Standardized feedback forms (like forms for Exempt, Non-Exempt, and A&amp;A)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2680" indent="-382680"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Font typeface="Times New Roman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Standardized evaluations forms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2680" indent="-382680"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Font typeface="Times New Roman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One-to-one evaluation for all employees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2680" indent="-382680"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Font typeface="Times New Roman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124080" y="1981080"/>
            <a:ext cx="4419720" cy="41911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57200" y="152280"/>
            <a:ext cx="1981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Global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380880" y="1066680"/>
            <a:ext cx="8550360" cy="300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1880" rIns="101880" tIns="51120" bIns="51120" anchor="ctr">
            <a:noAutofit/>
          </a:bodyPr>
          <a:p>
            <a:pPr algn="ctr"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COMPENSATION PROCESS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" name=""/>
          <p:cNvGraphicFramePr/>
          <p:nvPr/>
        </p:nvGraphicFramePr>
        <p:xfrm>
          <a:off x="2209680" y="1828800"/>
          <a:ext cx="5105520" cy="2985840"/>
        </p:xfrm>
        <a:graphic>
          <a:graphicData uri="http://schemas.openxmlformats.org/drawingml/2006/table">
            <a:tbl>
              <a:tblPr/>
              <a:tblGrid>
                <a:gridCol w="2057400"/>
                <a:gridCol w="3048120"/>
              </a:tblGrid>
              <a:tr h="5936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Assumptions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Bonus Guidelines Issued by HR dept.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Merit Guidelines issued by HR dept.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44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Bonus Eligibility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All employees meeting expectations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620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Bonus / KEYSOP Guidelines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By job level and function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64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Bonus Pool Allocation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At Division or Department level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50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Merit Pool Allocation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1019160"/>
                          <a:tab algn="l" pos="2038320"/>
                          <a:tab algn="l" pos="3057480"/>
                          <a:tab algn="l" pos="4076640"/>
                          <a:tab algn="l" pos="5095800"/>
                          <a:tab algn="l" pos="6114960"/>
                          <a:tab algn="l" pos="7134120"/>
                          <a:tab algn="l" pos="8153280"/>
                          <a:tab algn="l" pos="9172440"/>
                          <a:tab algn="l" pos="101916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At Division or Department level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" name=""/>
          <p:cNvSpPr/>
          <p:nvPr/>
        </p:nvSpPr>
        <p:spPr>
          <a:xfrm>
            <a:off x="457200" y="152280"/>
            <a:ext cx="1981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Global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440" y="1066680"/>
            <a:ext cx="8550360" cy="30024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ctr">
            <a:noAutofit/>
          </a:bodyPr>
          <a:p>
            <a:pPr indent="0" algn="ctr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RELATIVE TALENT REVIEW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1066320" y="2895120"/>
            <a:ext cx="3886200" cy="304812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t">
            <a:normAutofit/>
          </a:bodyPr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Meeting Participation Required at Manager, A&amp;A &amp; Above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Meeting by Function or BU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Performance Track Record is relevant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10/80/10 Distribution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prescribed action for Bottom 10%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Discussion of Talent Assignments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Promotions determined by RTR Committee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Cross-calibration at VP/MD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Trans-Atlantic Meetings except at VP/MD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638680" y="2895480"/>
            <a:ext cx="3200400" cy="281952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t">
            <a:normAutofit/>
          </a:bodyPr>
          <a:p>
            <a:pPr marL="382680" indent="-382680">
              <a:spcBef>
                <a:spcPts val="349"/>
              </a:spcBef>
              <a:buClr>
                <a:srgbClr val="000000"/>
              </a:buClr>
              <a:buFont typeface="Wingdings" charset="2"/>
              <a:buChar char="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Meeting Participation Optional Below Manager, A&amp;A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2680" indent="-382680" algn="ctr">
              <a:spcBef>
                <a:spcPts val="349"/>
              </a:spcBef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br>
              <a:rPr sz="1400"/>
            </a:b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2680" indent="0">
              <a:spcBef>
                <a:spcPts val="349"/>
              </a:spcBef>
              <a:buNone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553080" y="2209680"/>
            <a:ext cx="10461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289600" y="2209680"/>
            <a:ext cx="11883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Base Model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981080" y="2133720"/>
            <a:ext cx="1752840" cy="53316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400800" y="2133720"/>
            <a:ext cx="1447920" cy="53316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914400" y="1600200"/>
            <a:ext cx="8153280" cy="5029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57200" y="152280"/>
            <a:ext cx="1981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Global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"/>
          <p:cNvSpPr/>
          <p:nvPr/>
        </p:nvSpPr>
        <p:spPr>
          <a:xfrm>
            <a:off x="3506400" y="762120"/>
            <a:ext cx="3819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YEAR –END PROCESS TIMELINE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284200" y="1523880"/>
            <a:ext cx="6083640" cy="457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Oct. 22 – 26 (Mon. – Fri.)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EGS business heads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Oct. 29-31 (Mon – Wed.)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Written communications to EGS employees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Week of October 29</a:t>
            </a:r>
            <a:r>
              <a:rPr b="0" lang="en-US" sz="14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th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Training for EGS HR (PEP Team)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Week of November 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Training for EGS employees (PEP Team)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November 9 – 30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PEP Open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December 15 – 30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Comp Open for bonus/Keysop/Merit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January 15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Written evaluations into HR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January 16 – 31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Relative Talent Review Meetings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February 1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Merits effective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February 4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Bonus checks to employees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57200" y="152280"/>
            <a:ext cx="1981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Global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676520" y="1371600"/>
            <a:ext cx="7391160" cy="48006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2001-10-15T17:45:20Z</dcterms:created>
  <dc:creator>cperry</dc:creator>
  <dc:description/>
  <dc:language>en-US</dc:language>
  <cp:lastModifiedBy>sgilchr</cp:lastModifiedBy>
  <dcterms:modified xsi:type="dcterms:W3CDTF">2001-10-22T15:41:55Z</dcterms:modified>
  <cp:revision>55</cp:revision>
  <dc:subject/>
  <dc:title>RELATIVE REVIEW OF INTELLECTUAL CAPITAL</dc:title>
</cp:coreProperties>
</file>