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9.wmf" ContentType="image/x-wmf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538080" y="2160"/>
            <a:ext cx="5543640" cy="39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538080" y="2160"/>
            <a:ext cx="5543640" cy="39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799920" y="1359000"/>
            <a:ext cx="75848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spcAft>
                <a:spcPts val="876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538080" y="2160"/>
            <a:ext cx="5543640" cy="39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799920" y="1359000"/>
            <a:ext cx="758484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1393920" y="6705720"/>
            <a:ext cx="6432480" cy="0"/>
          </a:xfrm>
          <a:prstGeom prst="line">
            <a:avLst/>
          </a:prstGeom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1319040" y="6657840"/>
            <a:ext cx="65534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60480" y="6599160"/>
            <a:ext cx="63000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Plan2001.ppt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" name="E_COLOR_R" descr=""/>
          <p:cNvPicPr/>
          <p:nvPr/>
        </p:nvPicPr>
        <p:blipFill>
          <a:blip r:embed="rId2"/>
          <a:stretch/>
        </p:blipFill>
        <p:spPr>
          <a:xfrm>
            <a:off x="95400" y="0"/>
            <a:ext cx="539640" cy="53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"/>
          <p:cNvSpPr/>
          <p:nvPr/>
        </p:nvSpPr>
        <p:spPr>
          <a:xfrm>
            <a:off x="774720" y="0"/>
            <a:ext cx="324972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Global Markets -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538080" y="4680"/>
            <a:ext cx="55436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809640" y="409680"/>
            <a:ext cx="7858080" cy="0"/>
          </a:xfrm>
          <a:prstGeom prst="line">
            <a:avLst/>
          </a:prstGeom>
          <a:ln w="507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914400" y="476280"/>
            <a:ext cx="801036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799920" y="1359000"/>
            <a:ext cx="75848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spcAft>
                <a:spcPts val="876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99"/>
              </a:spcBef>
              <a:spcAft>
                <a:spcPts val="876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20574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20574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20574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9" name=""/>
          <p:cNvSpPr/>
          <p:nvPr/>
        </p:nvSpPr>
        <p:spPr>
          <a:xfrm>
            <a:off x="8321760" y="6517800"/>
            <a:ext cx="858600" cy="25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763A53F-0783-4943-A155-8F8269A48EF3}" type="slidenum"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6.wmf"/><Relationship Id="rId5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9.wmf"/><Relationship Id="rId5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wmf"/><Relationship Id="rId3" Type="http://schemas.openxmlformats.org/officeDocument/2006/relationships/image" Target="../media/image11.wmf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-14400" y="4028760"/>
            <a:ext cx="9144000" cy="701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2001 Financial Plan</a:t>
            </a:r>
            <a:endParaRPr b="1" i="1" lang="en-US" sz="36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0" y="795240"/>
            <a:ext cx="9144000" cy="73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Global Markets</a:t>
            </a:r>
            <a:endParaRPr b="0" lang="en-US" sz="4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" name=""/>
          <p:cNvGrpSpPr/>
          <p:nvPr/>
        </p:nvGrpSpPr>
        <p:grpSpPr>
          <a:xfrm>
            <a:off x="649440" y="528480"/>
            <a:ext cx="7858080" cy="76320"/>
            <a:chOff x="649440" y="528480"/>
            <a:chExt cx="7858080" cy="76320"/>
          </a:xfrm>
        </p:grpSpPr>
        <p:sp>
          <p:nvSpPr>
            <p:cNvPr id="18" name=""/>
            <p:cNvSpPr/>
            <p:nvPr/>
          </p:nvSpPr>
          <p:spPr>
            <a:xfrm>
              <a:off x="649440" y="528480"/>
              <a:ext cx="7858080" cy="0"/>
            </a:xfrm>
            <a:prstGeom prst="line">
              <a:avLst/>
            </a:prstGeom>
            <a:ln w="507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754200" y="604800"/>
              <a:ext cx="765792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20" name="E_COLOR_R" descr=""/>
          <p:cNvPicPr/>
          <p:nvPr/>
        </p:nvPicPr>
        <p:blipFill>
          <a:blip r:embed="rId1"/>
          <a:stretch/>
        </p:blipFill>
        <p:spPr>
          <a:xfrm>
            <a:off x="3578400" y="1820880"/>
            <a:ext cx="2001600" cy="19764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21" name=""/>
          <p:cNvGrpSpPr/>
          <p:nvPr/>
        </p:nvGrpSpPr>
        <p:grpSpPr>
          <a:xfrm>
            <a:off x="644400" y="6384960"/>
            <a:ext cx="7858080" cy="82440"/>
            <a:chOff x="644400" y="6384960"/>
            <a:chExt cx="7858080" cy="82440"/>
          </a:xfrm>
        </p:grpSpPr>
        <p:sp>
          <p:nvSpPr>
            <p:cNvPr id="22" name=""/>
            <p:cNvSpPr/>
            <p:nvPr/>
          </p:nvSpPr>
          <p:spPr>
            <a:xfrm>
              <a:off x="644400" y="6467400"/>
              <a:ext cx="7858080" cy="0"/>
            </a:xfrm>
            <a:prstGeom prst="line">
              <a:avLst/>
            </a:prstGeom>
            <a:ln w="507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749160" y="6384960"/>
              <a:ext cx="765828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" name=""/>
          <p:cNvSpPr/>
          <p:nvPr/>
        </p:nvSpPr>
        <p:spPr>
          <a:xfrm>
            <a:off x="0" y="4888080"/>
            <a:ext cx="9144000" cy="55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November 7,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851040" y="631800"/>
            <a:ext cx="7772400" cy="42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CONTENTS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411800" y="6730920"/>
            <a:ext cx="380880" cy="127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7262640" y="1924200"/>
            <a:ext cx="209880" cy="33145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3538080" y="4680"/>
            <a:ext cx="55436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 2001 Financial Plan</a:t>
            </a: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1091880" y="1562040"/>
            <a:ext cx="6848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spcAft>
                <a:spcPts val="3875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Earnings Review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99"/>
              </a:spcBef>
              <a:spcAft>
                <a:spcPts val="3875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Capital Deployed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99"/>
              </a:spcBef>
              <a:spcAft>
                <a:spcPts val="3875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Cash Flows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99"/>
              </a:spcBef>
              <a:spcAft>
                <a:spcPts val="3875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Headcount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0">
              <a:spcBef>
                <a:spcPts val="499"/>
              </a:spcBef>
              <a:spcAft>
                <a:spcPts val="3875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0" name=""/>
          <p:cNvSpPr/>
          <p:nvPr/>
        </p:nvSpPr>
        <p:spPr>
          <a:xfrm>
            <a:off x="8521560" y="6477120"/>
            <a:ext cx="444600" cy="3808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538080" y="4680"/>
            <a:ext cx="55436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 Earnings Growth 1998-2001 ($ millions)</a:t>
            </a: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2" name=""/>
          <p:cNvGraphicFramePr/>
          <p:nvPr/>
        </p:nvGraphicFramePr>
        <p:xfrm>
          <a:off x="544680" y="2227320"/>
          <a:ext cx="7975440" cy="4064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44680" y="2227320"/>
                    <a:ext cx="7975440" cy="4064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4" name=""/>
          <p:cNvSpPr/>
          <p:nvPr/>
        </p:nvSpPr>
        <p:spPr>
          <a:xfrm>
            <a:off x="3875040" y="754200"/>
            <a:ext cx="4383000" cy="504720"/>
          </a:xfrm>
          <a:prstGeom prst="rect">
            <a:avLst/>
          </a:prstGeom>
          <a:solidFill>
            <a:srgbClr val="e1ff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943440" y="760320"/>
            <a:ext cx="4311720" cy="49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ctr" pos="343080"/>
                <a:tab algn="ctr" pos="1198440"/>
                <a:tab algn="ctr" pos="2063880"/>
                <a:tab algn="ctr" pos="2971800"/>
                <a:tab algn="ctr" pos="3886200"/>
                <a:tab algn="ctr" pos="48006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Actual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Actual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Forecast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ctr" pos="343080"/>
                <a:tab algn="ctr" pos="1198440"/>
                <a:tab algn="ctr" pos="2063880"/>
                <a:tab algn="ctr" pos="2971800"/>
                <a:tab algn="ctr" pos="3886200"/>
                <a:tab algn="ctr" pos="48006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1998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016000" y="1312920"/>
            <a:ext cx="6240600" cy="37476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173320" y="1379520"/>
            <a:ext cx="6313320" cy="31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20000"/>
              </a:lnSpc>
              <a:tabLst>
                <a:tab algn="l" pos="0"/>
                <a:tab algn="dec" pos="2222640"/>
                <a:tab algn="dec" pos="3143160"/>
                <a:tab algn="dec" pos="4056120"/>
                <a:tab algn="dec" pos="4978440"/>
                <a:tab algn="dec" pos="5829480"/>
                <a:tab algn="dec" pos="67438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EBIT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$30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$81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$135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$65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$281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189080" y="2075400"/>
            <a:ext cx="7202520" cy="35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EBIT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628640" y="6197760"/>
            <a:ext cx="64738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5191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</a:t>
            </a: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Puerto Rico, Middle East and LNG EBIT included in 4Q 2000 and 2001 only.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766880" y="5168880"/>
            <a:ext cx="685800" cy="25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108240" y="4595760"/>
            <a:ext cx="685800" cy="25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483080" y="3967200"/>
            <a:ext cx="685800" cy="25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7194600" y="2309760"/>
            <a:ext cx="685800" cy="25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281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813280" y="4767120"/>
            <a:ext cx="685800" cy="25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3538080" y="4680"/>
            <a:ext cx="55436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 Earnings by Commercial Team  ($ millions)</a:t>
            </a: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366840" y="606600"/>
            <a:ext cx="8434440" cy="5757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" name=""/>
          <p:cNvGraphicFramePr/>
          <p:nvPr/>
        </p:nvGraphicFramePr>
        <p:xfrm>
          <a:off x="304920" y="628560"/>
          <a:ext cx="8340480" cy="5883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628560"/>
                    <a:ext cx="8340480" cy="5883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538080" y="4680"/>
            <a:ext cx="55436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 Capital Deployed ($ millions)</a:t>
            </a: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585800" y="4572000"/>
            <a:ext cx="892440" cy="46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220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Working Capital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335240" y="5667480"/>
            <a:ext cx="1454040" cy="46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37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Coal Merchant Investments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871640" y="3057480"/>
            <a:ext cx="685800" cy="24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$257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873600" y="3351240"/>
            <a:ext cx="123804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65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Puerto Rico Assets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437160" y="3282840"/>
            <a:ext cx="987480" cy="2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39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LNG Assets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976560" y="3664080"/>
            <a:ext cx="91440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Project Dolphin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113360" y="4613400"/>
            <a:ext cx="73980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164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Working Capital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3795840" y="5718240"/>
            <a:ext cx="150156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36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Coal Merchant Investments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494400" y="2911320"/>
            <a:ext cx="88920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Project Dolphin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611760" y="4594320"/>
            <a:ext cx="70200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179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Working Capital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145200" y="5705640"/>
            <a:ext cx="153972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61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Coal Merchant Investments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299120" y="2633760"/>
            <a:ext cx="685800" cy="24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$295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637320" y="1365120"/>
            <a:ext cx="685800" cy="24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$427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666960" y="4152960"/>
            <a:ext cx="79704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LNG Assets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6207120" y="2665440"/>
            <a:ext cx="145728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Transportation Acquisition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6381720" y="1512720"/>
            <a:ext cx="127656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Emissions Technology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6226200" y="2325600"/>
            <a:ext cx="1343160" cy="31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93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Puerto Rico Assets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V="1">
            <a:off x="4087800" y="3993840"/>
            <a:ext cx="209520" cy="181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"/>
          <p:cNvSpPr/>
          <p:nvPr/>
        </p:nvSpPr>
        <p:spPr>
          <a:xfrm>
            <a:off x="4646520" y="569880"/>
            <a:ext cx="1630440" cy="434880"/>
          </a:xfrm>
          <a:prstGeom prst="rect">
            <a:avLst/>
          </a:prstGeom>
          <a:solidFill>
            <a:srgbClr val="e1ff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2575080" y="1001880"/>
            <a:ext cx="3700440" cy="173664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2617920" y="1015920"/>
            <a:ext cx="3636720" cy="154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5000"/>
              </a:lnSpc>
              <a:spcAft>
                <a:spcPts val="337"/>
              </a:spcAft>
              <a:tabLst>
                <a:tab algn="l" pos="0"/>
                <a:tab algn="l" pos="228600"/>
                <a:tab algn="dec" pos="2627280"/>
                <a:tab algn="dec" pos="3376440"/>
                <a:tab algn="dec" pos="3543480"/>
                <a:tab algn="dec" pos="43434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Earnings: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5000"/>
              </a:lnSpc>
              <a:spcAft>
                <a:spcPts val="337"/>
              </a:spcAft>
              <a:tabLst>
                <a:tab algn="l" pos="0"/>
                <a:tab algn="l" pos="228600"/>
                <a:tab algn="dec" pos="2627280"/>
                <a:tab algn="dec" pos="3376440"/>
                <a:tab algn="dec" pos="3543480"/>
                <a:tab algn="dec" pos="43434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Gross Margin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$203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$510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5000"/>
              </a:lnSpc>
              <a:spcAft>
                <a:spcPts val="337"/>
              </a:spcAft>
              <a:tabLst>
                <a:tab algn="l" pos="0"/>
                <a:tab algn="l" pos="228600"/>
                <a:tab algn="dec" pos="2627280"/>
                <a:tab algn="dec" pos="3376440"/>
                <a:tab algn="dec" pos="3543480"/>
                <a:tab algn="dec" pos="43434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EBIT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65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281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5000"/>
              </a:lnSpc>
              <a:spcAft>
                <a:spcPts val="337"/>
              </a:spcAft>
              <a:tabLst>
                <a:tab algn="l" pos="0"/>
                <a:tab algn="l" pos="228600"/>
                <a:tab algn="dec" pos="2627280"/>
                <a:tab algn="dec" pos="3376440"/>
                <a:tab algn="dec" pos="3543480"/>
                <a:tab algn="dec" pos="43434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5000"/>
              </a:lnSpc>
              <a:spcAft>
                <a:spcPts val="337"/>
              </a:spcAft>
              <a:tabLst>
                <a:tab algn="l" pos="0"/>
                <a:tab algn="l" pos="228600"/>
                <a:tab algn="dec" pos="2627280"/>
                <a:tab algn="dec" pos="3376440"/>
                <a:tab algn="dec" pos="3543480"/>
                <a:tab algn="dec" pos="43434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Average Capital Deployed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276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361</a:t>
            </a:r>
            <a:br>
              <a:rPr sz="1100"/>
            </a:b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5000"/>
              </a:lnSpc>
              <a:spcAft>
                <a:spcPts val="337"/>
              </a:spcAft>
              <a:tabLst>
                <a:tab algn="l" pos="0"/>
                <a:tab algn="l" pos="228600"/>
                <a:tab algn="dec" pos="2627280"/>
                <a:tab algn="dec" pos="3376440"/>
                <a:tab algn="dec" pos="3543480"/>
                <a:tab algn="dec" pos="43434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ROCE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24%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78%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2341440" y="568440"/>
            <a:ext cx="3949920" cy="45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ctr" pos="1828800"/>
                <a:tab algn="ctr" pos="2692440"/>
                <a:tab algn="ctr" pos="35434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Forecast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ctr" pos="1828800"/>
                <a:tab algn="ctr" pos="2692440"/>
                <a:tab algn="ctr" pos="35434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3538080" y="4680"/>
            <a:ext cx="55436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 Return on Capital Deployed ($ millions)</a:t>
            </a: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3" name=""/>
          <p:cNvGraphicFramePr/>
          <p:nvPr/>
        </p:nvGraphicFramePr>
        <p:xfrm>
          <a:off x="712800" y="3887640"/>
          <a:ext cx="3906720" cy="2367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12800" y="3887640"/>
                    <a:ext cx="3906720" cy="2367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5" name=""/>
          <p:cNvSpPr/>
          <p:nvPr/>
        </p:nvSpPr>
        <p:spPr>
          <a:xfrm>
            <a:off x="1184040" y="3421080"/>
            <a:ext cx="500040" cy="261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EBIT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597640" y="3421080"/>
            <a:ext cx="1949400" cy="261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Year end Capital Deployed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7" name=""/>
          <p:cNvGraphicFramePr/>
          <p:nvPr/>
        </p:nvGraphicFramePr>
        <p:xfrm>
          <a:off x="5092560" y="3774960"/>
          <a:ext cx="3873600" cy="25830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7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092560" y="3774960"/>
                    <a:ext cx="3873600" cy="2583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3538080" y="4680"/>
            <a:ext cx="55436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 Cash Flow Summary - ($ millions)</a:t>
            </a: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0" name="" descr=""/>
          <p:cNvPicPr/>
          <p:nvPr/>
        </p:nvPicPr>
        <p:blipFill>
          <a:blip r:embed="rId1"/>
          <a:stretch/>
        </p:blipFill>
        <p:spPr>
          <a:xfrm>
            <a:off x="1185840" y="603360"/>
            <a:ext cx="6834240" cy="5295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"/>
          <p:cNvSpPr/>
          <p:nvPr/>
        </p:nvSpPr>
        <p:spPr>
          <a:xfrm>
            <a:off x="2187000" y="5504040"/>
            <a:ext cx="64620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$77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881040" y="5487840"/>
            <a:ext cx="64620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$25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976680" y="682560"/>
            <a:ext cx="307908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Strategic Investments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358960" y="668160"/>
            <a:ext cx="312552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Merchant Investments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3600000" y="0"/>
            <a:ext cx="55436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Strategic &amp; Merchant Investments - ($ millions)</a:t>
            </a: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6" name=""/>
          <p:cNvGraphicFramePr/>
          <p:nvPr/>
        </p:nvGraphicFramePr>
        <p:xfrm>
          <a:off x="152280" y="1716120"/>
          <a:ext cx="4457880" cy="3530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1716120"/>
                    <a:ext cx="4457880" cy="3530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8" name=""/>
          <p:cNvGraphicFramePr/>
          <p:nvPr/>
        </p:nvGraphicFramePr>
        <p:xfrm>
          <a:off x="4788000" y="1593720"/>
          <a:ext cx="4178160" cy="36957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8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88000" y="1593720"/>
                    <a:ext cx="4178160" cy="3695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0" name=""/>
          <p:cNvSpPr/>
          <p:nvPr/>
        </p:nvSpPr>
        <p:spPr>
          <a:xfrm>
            <a:off x="3138480" y="4965840"/>
            <a:ext cx="504720" cy="22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5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$36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4218120" y="2286000"/>
            <a:ext cx="504720" cy="22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5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954000" y="2273400"/>
            <a:ext cx="505080" cy="22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5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166680" y="3670200"/>
            <a:ext cx="504720" cy="22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5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" name=""/>
          <p:cNvGrpSpPr/>
          <p:nvPr/>
        </p:nvGrpSpPr>
        <p:grpSpPr>
          <a:xfrm>
            <a:off x="5697360" y="531720"/>
            <a:ext cx="2500560" cy="591840"/>
            <a:chOff x="5697360" y="531720"/>
            <a:chExt cx="2500560" cy="591840"/>
          </a:xfrm>
        </p:grpSpPr>
        <p:sp>
          <p:nvSpPr>
            <p:cNvPr id="95" name=""/>
            <p:cNvSpPr/>
            <p:nvPr/>
          </p:nvSpPr>
          <p:spPr>
            <a:xfrm>
              <a:off x="5697360" y="755280"/>
              <a:ext cx="2500560" cy="368280"/>
            </a:xfrm>
            <a:prstGeom prst="rect">
              <a:avLst/>
            </a:prstGeom>
            <a:solidFill>
              <a:srgbClr val="e1ffff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5697360" y="531720"/>
              <a:ext cx="2500560" cy="216000"/>
            </a:xfrm>
            <a:prstGeom prst="rect">
              <a:avLst/>
            </a:prstGeom>
            <a:solidFill>
              <a:srgbClr val="e1ffff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7" name=""/>
          <p:cNvSpPr/>
          <p:nvPr/>
        </p:nvSpPr>
        <p:spPr>
          <a:xfrm>
            <a:off x="5630760" y="503280"/>
            <a:ext cx="2678040" cy="29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Headcount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738680" y="723960"/>
            <a:ext cx="3811680" cy="44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5000"/>
              </a:lnSpc>
              <a:tabLst>
                <a:tab algn="l" pos="0"/>
                <a:tab algn="ctr" pos="1257480"/>
                <a:tab algn="ctr" pos="2171880"/>
                <a:tab algn="ctr" pos="3086280"/>
                <a:tab algn="ctr" pos="370836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ctr" pos="1257480"/>
                <a:tab algn="ctr" pos="2171880"/>
                <a:tab algn="ctr" pos="3086280"/>
                <a:tab algn="ctr" pos="370836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12/31/99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Forecast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1008000" y="1208160"/>
            <a:ext cx="7372440" cy="149076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551480" y="5800680"/>
            <a:ext cx="36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6651720" y="5800680"/>
            <a:ext cx="36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1222200" y="6184800"/>
            <a:ext cx="726156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5191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 </a:t>
            </a: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Commercial headcount numbers include Executives, Directors and Managers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5191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1999 Includes Puerto Rico, Middle East and LNG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3" name=""/>
          <p:cNvGraphicFramePr/>
          <p:nvPr/>
        </p:nvGraphicFramePr>
        <p:xfrm>
          <a:off x="1098720" y="2914560"/>
          <a:ext cx="7149960" cy="3378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98720" y="2914560"/>
                    <a:ext cx="7149960" cy="3378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5" name=""/>
          <p:cNvSpPr/>
          <p:nvPr/>
        </p:nvSpPr>
        <p:spPr>
          <a:xfrm>
            <a:off x="2459880" y="516744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6536520" y="371484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34%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6566760" y="492120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38%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2469240" y="445284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44%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2580480" y="4021200"/>
            <a:ext cx="478080" cy="307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368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623640" y="3110040"/>
            <a:ext cx="478080" cy="307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643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3538080" y="4680"/>
            <a:ext cx="55436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 Headcount: 1999 - 2001</a:t>
            </a: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4480560" y="424980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43%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4498200" y="507672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31%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4609080" y="3581280"/>
            <a:ext cx="478080" cy="307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478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4506120" y="474516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26%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6563520" y="436392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29%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2456640" y="489744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8" name="" descr=""/>
          <p:cNvPicPr/>
          <p:nvPr/>
        </p:nvPicPr>
        <p:blipFill>
          <a:blip r:embed="rId3"/>
          <a:stretch/>
        </p:blipFill>
        <p:spPr>
          <a:xfrm>
            <a:off x="996840" y="1182600"/>
            <a:ext cx="7148520" cy="1419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7325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1999-10-25T15:58:35Z</dcterms:created>
  <dc:creator>Mark Frank</dc:creator>
  <dc:description/>
  <dc:language>en-US</dc:language>
  <cp:lastModifiedBy>mmccon1</cp:lastModifiedBy>
  <cp:lastPrinted>2000-11-06T21:31:09Z</cp:lastPrinted>
  <dcterms:modified xsi:type="dcterms:W3CDTF">2000-11-29T17:17:09Z</dcterms:modified>
  <cp:revision>668</cp:revision>
  <dc:subject/>
  <dc:title>Enron North America 2000 - 2002 Financial Plan</dc:title>
</cp:coreProperties>
</file>