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notesSlides/notesSlide14.xml" ContentType="application/vnd.openxmlformats-officedocument.presentationml.notesSlide+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14.xml.rels" ContentType="application/vnd.openxmlformats-package.relationships+xml"/>
  <Override PartName="/ppt/notesSlides/_rels/notesSlide13.xml.rels" ContentType="application/vnd.openxmlformats-package.relationships+xml"/>
  <Override PartName="/ppt/notesSlides/_rels/notesSlide12.xml.rels" ContentType="application/vnd.openxmlformats-package.relationships+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15.xml.rels" ContentType="application/vnd.openxmlformats-package.relationships+xml"/>
  <Override PartName="/ppt/notesSlides/_rels/notesSlide2.xml.rels" ContentType="application/vnd.openxmlformats-package.relationships+xml"/>
  <Override PartName="/ppt/notesSlides/_rels/notesSlide16.xml.rels" ContentType="application/vnd.openxmlformats-package.relationships+xml"/>
  <Override PartName="/ppt/notesSlides/_rels/notesSlide3.xml.rels" ContentType="application/vnd.openxmlformats-package.relationships+xml"/>
  <Override PartName="/ppt/notesSlides/_rels/notesSlide10.xml.rels" ContentType="application/vnd.openxmlformats-package.relationships+xml"/>
  <Override PartName="/ppt/notesSlides/_rels/notesSlide17.xml.rels" ContentType="application/vnd.openxmlformats-package.relationships+xml"/>
  <Override PartName="/ppt/notesSlides/_rels/notesSlide4.xml.rels" ContentType="application/vnd.openxmlformats-package.relationships+xml"/>
  <Override PartName="/ppt/notesSlides/_rels/notesSlide11.xml.rels" ContentType="application/vnd.openxmlformats-package.relationships+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Lst>
  <p:sldSz cx="9144000" cy="6858000"/>
  <p:notesSz cx="6991350"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 name=""/>
          <p:cNvSpPr/>
          <p:nvPr/>
        </p:nvSpPr>
        <p:spPr>
          <a:xfrm>
            <a:off x="0" y="0"/>
            <a:ext cx="69912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5" name="PlaceHolder 1"/>
          <p:cNvSpPr>
            <a:spLocks noGrp="1"/>
          </p:cNvSpPr>
          <p:nvPr>
            <p:ph type="hdr"/>
          </p:nvPr>
        </p:nvSpPr>
        <p:spPr>
          <a:xfrm>
            <a:off x="0" y="31320"/>
            <a:ext cx="3029040" cy="459000"/>
          </a:xfrm>
          <a:prstGeom prst="rect">
            <a:avLst/>
          </a:prstGeom>
          <a:noFill/>
          <a:ln w="0">
            <a:noFill/>
          </a:ln>
        </p:spPr>
        <p:txBody>
          <a:bodyPr lIns="19080" rIns="19080" tIns="0" bIns="0" anchor="t">
            <a:noAutofit/>
          </a:bodyPr>
          <a:p>
            <a:pPr indent="0">
              <a:buNone/>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16" name="PlaceHolder 2"/>
          <p:cNvSpPr>
            <a:spLocks noGrp="1"/>
          </p:cNvSpPr>
          <p:nvPr>
            <p:ph type="dt" idx="2"/>
          </p:nvPr>
        </p:nvSpPr>
        <p:spPr>
          <a:xfrm>
            <a:off x="3962160" y="31320"/>
            <a:ext cx="3028680" cy="459000"/>
          </a:xfrm>
          <a:prstGeom prst="rect">
            <a:avLst/>
          </a:prstGeom>
          <a:noFill/>
          <a:ln w="0">
            <a:noFill/>
          </a:ln>
        </p:spPr>
        <p:txBody>
          <a:bodyPr lIns="19080" rIns="19080" tIns="0" bIns="0" anchor="t">
            <a:noAutofit/>
          </a:bodyPr>
          <a:lstStyle>
            <a:lvl1pPr indent="0" algn="r">
              <a:buNone/>
              <a:tabLst>
                <a:tab algn="l" pos="0"/>
                <a:tab algn="l" pos="923760"/>
                <a:tab algn="l" pos="1847880"/>
                <a:tab algn="l" pos="2771640"/>
                <a:tab algn="l" pos="3695760"/>
                <a:tab algn="l" pos="4619520"/>
                <a:tab algn="l" pos="5543640"/>
                <a:tab algn="l" pos="6467400"/>
                <a:tab algn="l" pos="7391520"/>
                <a:tab algn="l" pos="8315280"/>
                <a:tab algn="l" pos="9239400"/>
                <a:tab algn="l" pos="10163160"/>
              </a:tabLst>
              <a:defRPr b="0" i="1" lang="en-US" sz="1000" strike="noStrike" u="none">
                <a:solidFill>
                  <a:srgbClr val="000000"/>
                </a:solidFill>
                <a:effectLst/>
                <a:uFillTx/>
                <a:latin typeface="Times New Roman"/>
              </a:defRPr>
            </a:lvl1pPr>
          </a:lstStyle>
          <a:p>
            <a:pPr indent="0" algn="r">
              <a:buNone/>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17" name="PlaceHolder 3"/>
          <p:cNvSpPr>
            <a:spLocks noGrp="1"/>
          </p:cNvSpPr>
          <p:nvPr>
            <p:ph type="sldImg"/>
          </p:nvPr>
        </p:nvSpPr>
        <p:spPr>
          <a:xfrm>
            <a:off x="1221840" y="729720"/>
            <a:ext cx="4589640" cy="3441960"/>
          </a:xfrm>
          <a:prstGeom prst="rect">
            <a:avLst/>
          </a:prstGeom>
          <a:noFill/>
          <a:ln w="12600">
            <a:solidFill>
              <a:srgbClr val="000000"/>
            </a:solidFill>
            <a:miter/>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00"/>
                </a:solidFill>
                <a:effectLst/>
                <a:uFillTx/>
                <a:latin typeface="Palatino"/>
              </a:rPr>
              <a:t>Click to move the slide</a:t>
            </a:r>
            <a:endParaRPr b="1" lang="en-US" sz="1200" strike="noStrike" u="none">
              <a:solidFill>
                <a:srgbClr val="006600"/>
              </a:solidFill>
              <a:effectLst/>
              <a:uFillTx/>
              <a:latin typeface="Palatino"/>
            </a:endParaRPr>
          </a:p>
        </p:txBody>
      </p:sp>
      <p:sp>
        <p:nvSpPr>
          <p:cNvPr id="18" name="PlaceHolder 4"/>
          <p:cNvSpPr>
            <a:spLocks noGrp="1"/>
          </p:cNvSpPr>
          <p:nvPr>
            <p:ph type="body"/>
          </p:nvPr>
        </p:nvSpPr>
        <p:spPr>
          <a:xfrm>
            <a:off x="930240" y="4410000"/>
            <a:ext cx="5130720" cy="414648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9" name="PlaceHolder 5"/>
          <p:cNvSpPr>
            <a:spLocks noGrp="1"/>
          </p:cNvSpPr>
          <p:nvPr>
            <p:ph type="ftr" idx="3"/>
          </p:nvPr>
        </p:nvSpPr>
        <p:spPr>
          <a:xfrm>
            <a:off x="0" y="8791560"/>
            <a:ext cx="3029040" cy="458640"/>
          </a:xfrm>
          <a:prstGeom prst="rect">
            <a:avLst/>
          </a:prstGeom>
          <a:noFill/>
          <a:ln w="0">
            <a:noFill/>
          </a:ln>
        </p:spPr>
        <p:txBody>
          <a:bodyPr lIns="19080" rIns="19080" tIns="0" bIns="0" anchor="b">
            <a:noAutofit/>
          </a:bodyPr>
          <a:lstStyle>
            <a:lvl1pPr indent="0">
              <a:buNone/>
              <a:tabLst>
                <a:tab algn="l" pos="0"/>
                <a:tab algn="l" pos="923760"/>
                <a:tab algn="l" pos="1847880"/>
                <a:tab algn="l" pos="2771640"/>
                <a:tab algn="l" pos="3695760"/>
                <a:tab algn="l" pos="4619520"/>
                <a:tab algn="l" pos="5543640"/>
                <a:tab algn="l" pos="6467400"/>
                <a:tab algn="l" pos="7391520"/>
                <a:tab algn="l" pos="8315280"/>
                <a:tab algn="l" pos="9239400"/>
                <a:tab algn="l" pos="10163160"/>
              </a:tabLst>
              <a:defRPr b="0" i="1" lang="en-US" sz="1000" strike="noStrike" u="none">
                <a:solidFill>
                  <a:srgbClr val="000000"/>
                </a:solidFill>
                <a:effectLst/>
                <a:uFillTx/>
                <a:latin typeface="Times New Roman"/>
              </a:defRPr>
            </a:lvl1pPr>
          </a:lstStyle>
          <a:p>
            <a:pPr indent="0">
              <a:buNone/>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0" name="PlaceHolder 6"/>
          <p:cNvSpPr>
            <a:spLocks noGrp="1"/>
          </p:cNvSpPr>
          <p:nvPr>
            <p:ph type="sldNum" idx="4"/>
          </p:nvPr>
        </p:nvSpPr>
        <p:spPr>
          <a:xfrm>
            <a:off x="3962160" y="8791560"/>
            <a:ext cx="3028680" cy="458640"/>
          </a:xfrm>
          <a:prstGeom prst="rect">
            <a:avLst/>
          </a:prstGeom>
          <a:noFill/>
          <a:ln w="0">
            <a:noFill/>
          </a:ln>
        </p:spPr>
        <p:txBody>
          <a:bodyPr lIns="19080" rIns="19080" tIns="0" bIns="0" anchor="b">
            <a:noAutofit/>
          </a:bodyPr>
          <a:lstStyle>
            <a:lvl1pPr indent="0" algn="r">
              <a:buNone/>
              <a:tabLst>
                <a:tab algn="l" pos="0"/>
                <a:tab algn="l" pos="923760"/>
                <a:tab algn="l" pos="1847880"/>
                <a:tab algn="l" pos="2771640"/>
                <a:tab algn="l" pos="3695760"/>
                <a:tab algn="l" pos="4619520"/>
                <a:tab algn="l" pos="5543640"/>
                <a:tab algn="l" pos="6467400"/>
                <a:tab algn="l" pos="7391520"/>
                <a:tab algn="l" pos="8315280"/>
                <a:tab algn="l" pos="9239400"/>
                <a:tab algn="l" pos="10163160"/>
              </a:tabLst>
              <a:defRPr b="0" i="1" lang="en-US" sz="1000" strike="noStrike" u="none">
                <a:solidFill>
                  <a:srgbClr val="000000"/>
                </a:solidFill>
                <a:effectLst/>
                <a:uFillTx/>
                <a:latin typeface="Times New Roman"/>
              </a:defRPr>
            </a:lvl1pPr>
          </a:lstStyle>
          <a:p>
            <a:pPr indent="0" algn="r">
              <a:buNone/>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EEC38F5E-31D1-4125-AA8F-4EFAD9AE44E6}"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175B2BBB-8121-4BC5-A785-B06E0B0A02C8}"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59"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60"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61"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62" name="PlaceHolder 1"/>
          <p:cNvSpPr>
            <a:spLocks noGrp="1"/>
          </p:cNvSpPr>
          <p:nvPr>
            <p:ph type="sldImg"/>
          </p:nvPr>
        </p:nvSpPr>
        <p:spPr>
          <a:xfrm>
            <a:off x="1177920" y="698400"/>
            <a:ext cx="4637160" cy="3478320"/>
          </a:xfrm>
          <a:prstGeom prst="rect">
            <a:avLst/>
          </a:prstGeom>
          <a:ln w="0">
            <a:noFill/>
          </a:ln>
        </p:spPr>
      </p:sp>
      <p:sp>
        <p:nvSpPr>
          <p:cNvPr id="263"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Although the primary focus is the long-dated product, substantial cross-selling opportunities exist for other Enron products including energy, packaging, fuel, logistics and weather.  Additionally, CBOT look-a-likes and basis round out these opportunities.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We have a lot to offer these markets and there are material synergies with other Enron businesses.</a:t>
            </a:r>
            <a:endParaRPr b="0" lang="en-US"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6BE26ED9-5046-40FA-BBCD-4CD85926D270}"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65"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66"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67"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68" name="PlaceHolder 1"/>
          <p:cNvSpPr>
            <a:spLocks noGrp="1"/>
          </p:cNvSpPr>
          <p:nvPr>
            <p:ph type="sldImg"/>
          </p:nvPr>
        </p:nvSpPr>
        <p:spPr>
          <a:xfrm>
            <a:off x="1177920" y="698400"/>
            <a:ext cx="4637160" cy="3478320"/>
          </a:xfrm>
          <a:prstGeom prst="rect">
            <a:avLst/>
          </a:prstGeom>
          <a:ln w="0">
            <a:noFill/>
          </a:ln>
        </p:spPr>
      </p:sp>
      <p:sp>
        <p:nvSpPr>
          <p:cNvPr id="269"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These are the different ways of managing the risks associated with our physical and financial trading and origination businesses.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The multiple opportunities to manage our risk exposures have been analyzed.</a:t>
            </a: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3737B315-B519-4BEA-9931-9AAEDCA89372}"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71"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72"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73"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74" name="PlaceHolder 1"/>
          <p:cNvSpPr>
            <a:spLocks noGrp="1"/>
          </p:cNvSpPr>
          <p:nvPr>
            <p:ph type="sldImg"/>
          </p:nvPr>
        </p:nvSpPr>
        <p:spPr>
          <a:xfrm>
            <a:off x="1177920" y="698400"/>
            <a:ext cx="4637160" cy="3478320"/>
          </a:xfrm>
          <a:prstGeom prst="rect">
            <a:avLst/>
          </a:prstGeom>
          <a:ln w="0">
            <a:noFill/>
          </a:ln>
        </p:spPr>
      </p:sp>
      <p:sp>
        <p:nvSpPr>
          <p:cNvPr id="275"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Although the primary focus is the long-dated product, substantial cross-selling opportunities exist for other Enron products including energy, packaging, fuel, logistics and weather.  Additionally, CBOT look-a-likes and basis round out these opportunities.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We have a lot to offer these markets and there are material synergies with other Enron businesses.</a:t>
            </a:r>
            <a:endParaRPr b="0" lang="en-US" sz="1200" strike="noStrike" u="none">
              <a:solidFill>
                <a:srgbClr val="000000"/>
              </a:solidFill>
              <a:effectLst/>
              <a:uFillTx/>
              <a:latin typeface="Times New Roman"/>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DF0AD29D-4EA6-4F72-AB70-6BE8E05EC8F0}"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77"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78"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79"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80" name="PlaceHolder 1"/>
          <p:cNvSpPr>
            <a:spLocks noGrp="1"/>
          </p:cNvSpPr>
          <p:nvPr>
            <p:ph type="sldImg"/>
          </p:nvPr>
        </p:nvSpPr>
        <p:spPr>
          <a:xfrm>
            <a:off x="1177920" y="698400"/>
            <a:ext cx="4637160" cy="3478320"/>
          </a:xfrm>
          <a:prstGeom prst="rect">
            <a:avLst/>
          </a:prstGeom>
          <a:ln w="0">
            <a:noFill/>
          </a:ln>
        </p:spPr>
      </p:sp>
      <p:sp>
        <p:nvSpPr>
          <p:cNvPr id="281" name="PlaceHolder 2"/>
          <p:cNvSpPr>
            <a:spLocks noGrp="1"/>
          </p:cNvSpPr>
          <p:nvPr>
            <p:ph type="body"/>
          </p:nvPr>
        </p:nvSpPr>
        <p:spPr>
          <a:xfrm>
            <a:off x="931680" y="4408200"/>
            <a:ext cx="5127480" cy="417492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Illustrated is the business model we have discussed.  There are particular components that Enron has, yet others we lack.</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To operate this business successfully, we will need to meet the requirements detailed on the right.</a:t>
            </a:r>
            <a:endParaRPr b="0" lang="en-US" sz="1200" strike="noStrike" u="none">
              <a:solidFill>
                <a:srgbClr val="000000"/>
              </a:solidFill>
              <a:effectLst/>
              <a:uFillTx/>
              <a:latin typeface="Times New Roman"/>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E2B68EFE-1EB1-4DC6-B318-113C0DD0091F}"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83"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84"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85"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86" name="PlaceHolder 1"/>
          <p:cNvSpPr>
            <a:spLocks noGrp="1"/>
          </p:cNvSpPr>
          <p:nvPr>
            <p:ph type="sldImg"/>
          </p:nvPr>
        </p:nvSpPr>
        <p:spPr>
          <a:xfrm>
            <a:off x="1177920" y="698400"/>
            <a:ext cx="4637160" cy="3478320"/>
          </a:xfrm>
          <a:prstGeom prst="rect">
            <a:avLst/>
          </a:prstGeom>
          <a:ln w="0">
            <a:noFill/>
          </a:ln>
        </p:spPr>
      </p:sp>
      <p:sp>
        <p:nvSpPr>
          <p:cNvPr id="287"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is self-explanatory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An acquisition is the best alternative to meet these needs.</a:t>
            </a:r>
            <a:endParaRPr b="0" lang="en-US" sz="1200" strike="noStrike" u="none">
              <a:solidFill>
                <a:srgbClr val="000000"/>
              </a:solidFill>
              <a:effectLst/>
              <a:uFillTx/>
              <a:latin typeface="Times New Roman"/>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8"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371FCF86-9966-48D3-82C4-D652DD381922}"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89"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90"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91"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92" name="PlaceHolder 1"/>
          <p:cNvSpPr>
            <a:spLocks noGrp="1"/>
          </p:cNvSpPr>
          <p:nvPr>
            <p:ph type="sldImg"/>
          </p:nvPr>
        </p:nvSpPr>
        <p:spPr>
          <a:xfrm>
            <a:off x="1177920" y="698400"/>
            <a:ext cx="4637160" cy="3478320"/>
          </a:xfrm>
          <a:prstGeom prst="rect">
            <a:avLst/>
          </a:prstGeom>
          <a:ln w="0">
            <a:noFill/>
          </a:ln>
        </p:spPr>
      </p:sp>
      <p:sp>
        <p:nvSpPr>
          <p:cNvPr id="293"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is self-explanatory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An acquisition is the best alternative to meet these needs.</a:t>
            </a:r>
            <a:endParaRPr b="0" lang="en-US" sz="1200" strike="noStrike" u="none">
              <a:solidFill>
                <a:srgbClr val="000000"/>
              </a:solidFill>
              <a:effectLst/>
              <a:uFillTx/>
              <a:latin typeface="Times New Roman"/>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75CC20FB-DA57-461E-A78D-B8F6B2004CA3}"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95"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96"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97"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98" name="PlaceHolder 1"/>
          <p:cNvSpPr>
            <a:spLocks noGrp="1"/>
          </p:cNvSpPr>
          <p:nvPr>
            <p:ph type="sldImg"/>
          </p:nvPr>
        </p:nvSpPr>
        <p:spPr>
          <a:xfrm>
            <a:off x="1177920" y="698400"/>
            <a:ext cx="4637160" cy="3478320"/>
          </a:xfrm>
          <a:prstGeom prst="rect">
            <a:avLst/>
          </a:prstGeom>
          <a:ln w="0">
            <a:noFill/>
          </a:ln>
        </p:spPr>
      </p:sp>
      <p:sp>
        <p:nvSpPr>
          <p:cNvPr id="299"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is self-explanatory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An acquisition is the best alternative to meet these needs.</a:t>
            </a:r>
            <a:endParaRPr b="0" lang="en-US" sz="1200" strike="noStrike" u="none">
              <a:solidFill>
                <a:srgbClr val="000000"/>
              </a:solidFill>
              <a:effectLst/>
              <a:uFillTx/>
              <a:latin typeface="Times New Roman"/>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6BA31991-998C-49A1-B41D-5B36E2169BCF}"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301"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302"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303"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304" name="PlaceHolder 1"/>
          <p:cNvSpPr>
            <a:spLocks noGrp="1"/>
          </p:cNvSpPr>
          <p:nvPr>
            <p:ph type="sldImg"/>
          </p:nvPr>
        </p:nvSpPr>
        <p:spPr>
          <a:xfrm>
            <a:off x="1177920" y="698400"/>
            <a:ext cx="4637160" cy="3478320"/>
          </a:xfrm>
          <a:prstGeom prst="rect">
            <a:avLst/>
          </a:prstGeom>
          <a:ln w="0">
            <a:noFill/>
          </a:ln>
        </p:spPr>
      </p:sp>
      <p:sp>
        <p:nvSpPr>
          <p:cNvPr id="305"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slide is self-explanatory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An acquisition is the best alternative to meet these needs.</a:t>
            </a:r>
            <a:endParaRPr b="0" lang="en-US"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0"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2F6743E1-D267-4425-835A-8E6BD0D0691A}"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11"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12"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13"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14" name="PlaceHolder 1"/>
          <p:cNvSpPr>
            <a:spLocks noGrp="1"/>
          </p:cNvSpPr>
          <p:nvPr>
            <p:ph type="sldImg"/>
          </p:nvPr>
        </p:nvSpPr>
        <p:spPr>
          <a:xfrm>
            <a:off x="1177920" y="698400"/>
            <a:ext cx="4637160" cy="3478320"/>
          </a:xfrm>
          <a:prstGeom prst="rect">
            <a:avLst/>
          </a:prstGeom>
          <a:ln w="0">
            <a:noFill/>
          </a:ln>
        </p:spPr>
      </p:sp>
      <p:sp>
        <p:nvSpPr>
          <p:cNvPr id="215"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1C710166-4823-4CD8-BA70-B67562763CC5}"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17"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18"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19"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20" name="PlaceHolder 1"/>
          <p:cNvSpPr>
            <a:spLocks noGrp="1"/>
          </p:cNvSpPr>
          <p:nvPr>
            <p:ph type="sldImg"/>
          </p:nvPr>
        </p:nvSpPr>
        <p:spPr>
          <a:xfrm>
            <a:off x="1177920" y="698400"/>
            <a:ext cx="4637160" cy="3478320"/>
          </a:xfrm>
          <a:prstGeom prst="rect">
            <a:avLst/>
          </a:prstGeom>
          <a:ln w="0">
            <a:noFill/>
          </a:ln>
        </p:spPr>
      </p:sp>
      <p:sp>
        <p:nvSpPr>
          <p:cNvPr id="221" name="PlaceHolder 2"/>
          <p:cNvSpPr>
            <a:spLocks noGrp="1"/>
          </p:cNvSpPr>
          <p:nvPr>
            <p:ph type="body"/>
          </p:nvPr>
        </p:nvSpPr>
        <p:spPr>
          <a:xfrm>
            <a:off x="931680" y="4408200"/>
            <a:ext cx="5127480" cy="417492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4C513C08-B3D7-41D8-9472-5DDBB7009E0A}"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23"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24"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25"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26" name="PlaceHolder 1"/>
          <p:cNvSpPr>
            <a:spLocks noGrp="1"/>
          </p:cNvSpPr>
          <p:nvPr>
            <p:ph type="sldImg"/>
          </p:nvPr>
        </p:nvSpPr>
        <p:spPr>
          <a:xfrm>
            <a:off x="1177920" y="698400"/>
            <a:ext cx="4637160" cy="3478320"/>
          </a:xfrm>
          <a:prstGeom prst="rect">
            <a:avLst/>
          </a:prstGeom>
          <a:ln w="0">
            <a:noFill/>
          </a:ln>
        </p:spPr>
      </p:sp>
      <p:sp>
        <p:nvSpPr>
          <p:cNvPr id="227"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AD8AC25F-72FE-4BC3-9261-C1E0A3F954E1}"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29"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30"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31"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32" name="PlaceHolder 1"/>
          <p:cNvSpPr>
            <a:spLocks noGrp="1"/>
          </p:cNvSpPr>
          <p:nvPr>
            <p:ph type="sldImg"/>
          </p:nvPr>
        </p:nvSpPr>
        <p:spPr>
          <a:xfrm>
            <a:off x="1177920" y="698400"/>
            <a:ext cx="4637160" cy="3478320"/>
          </a:xfrm>
          <a:prstGeom prst="rect">
            <a:avLst/>
          </a:prstGeom>
          <a:ln w="0">
            <a:noFill/>
          </a:ln>
        </p:spPr>
      </p:sp>
      <p:sp>
        <p:nvSpPr>
          <p:cNvPr id="233"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4680" rIns="4680" tIns="4680" bIns="46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4C4987C2-C7F0-4515-9B28-18C9150DEDF7}"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35"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36"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37"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38" name="PlaceHolder 1"/>
          <p:cNvSpPr>
            <a:spLocks noGrp="1"/>
          </p:cNvSpPr>
          <p:nvPr>
            <p:ph type="sldImg"/>
          </p:nvPr>
        </p:nvSpPr>
        <p:spPr>
          <a:xfrm>
            <a:off x="1177920" y="698400"/>
            <a:ext cx="4637160" cy="3478320"/>
          </a:xfrm>
          <a:prstGeom prst="rect">
            <a:avLst/>
          </a:prstGeom>
          <a:ln w="0">
            <a:noFill/>
          </a:ln>
        </p:spPr>
      </p:sp>
      <p:sp>
        <p:nvSpPr>
          <p:cNvPr id="239"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Agriculture, in comparison to other markets that Enron is active, provides substantial opportunity on both a physical and financial basis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This industry is attractive either on a stand-alone basis but even more attractive when we consider the cross-selling opportunities.</a:t>
            </a:r>
            <a:endParaRPr b="0" lang="en-US"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AC4CA894-E3C0-4968-85DF-552CD4561662}"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41"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42"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43"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44" name="PlaceHolder 1"/>
          <p:cNvSpPr>
            <a:spLocks noGrp="1"/>
          </p:cNvSpPr>
          <p:nvPr>
            <p:ph type="sldImg"/>
          </p:nvPr>
        </p:nvSpPr>
        <p:spPr>
          <a:xfrm>
            <a:off x="1177920" y="698400"/>
            <a:ext cx="4637160" cy="3478320"/>
          </a:xfrm>
          <a:prstGeom prst="rect">
            <a:avLst/>
          </a:prstGeom>
          <a:ln w="0">
            <a:noFill/>
          </a:ln>
        </p:spPr>
      </p:sp>
      <p:sp>
        <p:nvSpPr>
          <p:cNvPr id="245" name="PlaceHolder 2"/>
          <p:cNvSpPr>
            <a:spLocks noGrp="1"/>
          </p:cNvSpPr>
          <p:nvPr>
            <p:ph type="body"/>
          </p:nvPr>
        </p:nvSpPr>
        <p:spPr>
          <a:xfrm>
            <a:off x="931680" y="4408200"/>
            <a:ext cx="5127480" cy="417492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the supply chain illustrated and the roles of different participant types in the industry.  Many participants handle raw commodities, which allows us to participate without being subject to the Big 3.  Dealers either do not have (1) multiple downstream relationships, (2) the ability to cross-sell bundled products, or (3) the expertise and balance sheets to structure innovative (physical and financial0 products.  The integrated processors (i.e. Big 3) focus on sourcing materials for their processing plants and compete with customers on multiple levels throughout the supply chain.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Enron’s role and scope of activities fits well in the existing industry structure.</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6"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CDF7BD0E-9CB3-453F-B5B5-180511400CE4}"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47"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48"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49"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50" name="PlaceHolder 1"/>
          <p:cNvSpPr>
            <a:spLocks noGrp="1"/>
          </p:cNvSpPr>
          <p:nvPr>
            <p:ph type="sldImg"/>
          </p:nvPr>
        </p:nvSpPr>
        <p:spPr>
          <a:xfrm>
            <a:off x="1177920" y="698400"/>
            <a:ext cx="4637160" cy="3478320"/>
          </a:xfrm>
          <a:prstGeom prst="rect">
            <a:avLst/>
          </a:prstGeom>
          <a:ln w="0">
            <a:noFill/>
          </a:ln>
        </p:spPr>
      </p:sp>
      <p:sp>
        <p:nvSpPr>
          <p:cNvPr id="251" name="PlaceHolder 2"/>
          <p:cNvSpPr>
            <a:spLocks noGrp="1"/>
          </p:cNvSpPr>
          <p:nvPr>
            <p:ph type="body"/>
          </p:nvPr>
        </p:nvSpPr>
        <p:spPr>
          <a:xfrm>
            <a:off x="931680" y="4408200"/>
            <a:ext cx="5127480" cy="4174920"/>
          </a:xfrm>
          <a:prstGeom prst="rect">
            <a:avLst/>
          </a:prstGeom>
          <a:solidFill>
            <a:srgbClr val="ffffff"/>
          </a:solidFill>
          <a:ln w="9360">
            <a:solidFill>
              <a:srgbClr val="000000"/>
            </a:solidFill>
            <a:miter/>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Multiple opportunities exist in this marketplace.  Based on our discussions and the opportunities that provide a greater likelihood of lasting success, we have focused on the above major product areas.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Focusing on these products allows us to meet customer needs and add value.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2" name=""/>
          <p:cNvSpPr txBox="1"/>
          <p:nvPr/>
        </p:nvSpPr>
        <p:spPr>
          <a:xfrm>
            <a:off x="3962160" y="8791560"/>
            <a:ext cx="3028680" cy="458640"/>
          </a:xfrm>
          <a:prstGeom prst="rect">
            <a:avLst/>
          </a:prstGeom>
          <a:noFill/>
          <a:ln w="0">
            <a:noFill/>
          </a:ln>
        </p:spPr>
        <p:txBody>
          <a:bodyPr lIns="19080" rIns="19080" tIns="0" bIns="0" anchor="b">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fld id="{24A6CE57-A2CD-4FDC-AED1-B9E74FF0D699}" type="slidenum">
              <a:rPr b="0" i="1"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53" name=""/>
          <p:cNvSpPr txBox="1"/>
          <p:nvPr/>
        </p:nvSpPr>
        <p:spPr>
          <a:xfrm>
            <a:off x="0" y="8791560"/>
            <a:ext cx="3029040" cy="458640"/>
          </a:xfrm>
          <a:prstGeom prst="rect">
            <a:avLst/>
          </a:prstGeom>
          <a:noFill/>
          <a:ln w="0">
            <a:noFill/>
          </a:ln>
        </p:spPr>
        <p:txBody>
          <a:bodyPr lIns="19080" rIns="19080" tIns="0" bIns="0" anchor="b">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&lt;footer&gt;</a:t>
            </a:r>
            <a:endParaRPr b="0" lang="en-US" sz="1000" strike="noStrike" u="none">
              <a:solidFill>
                <a:srgbClr val="000000"/>
              </a:solidFill>
              <a:effectLst/>
              <a:uFillTx/>
              <a:latin typeface="Times New Roman"/>
            </a:endParaRPr>
          </a:p>
        </p:txBody>
      </p:sp>
      <p:sp>
        <p:nvSpPr>
          <p:cNvPr id="254" name=""/>
          <p:cNvSpPr txBox="1"/>
          <p:nvPr/>
        </p:nvSpPr>
        <p:spPr>
          <a:xfrm>
            <a:off x="0" y="31320"/>
            <a:ext cx="3029040" cy="459000"/>
          </a:xfrm>
          <a:prstGeom prst="rect">
            <a:avLst/>
          </a:prstGeom>
          <a:noFill/>
          <a:ln w="0">
            <a:noFill/>
          </a:ln>
        </p:spPr>
        <p:txBody>
          <a:bodyPr lIns="19080" rIns="19080" tIns="0" bIns="0" anchor="t">
            <a:noAutofit/>
          </a:bodyPr>
          <a:p>
            <a:pP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&lt;header&gt;</a:t>
            </a:r>
            <a:endParaRPr b="0" lang="en-US" sz="1000" strike="noStrike" u="none">
              <a:solidFill>
                <a:srgbClr val="000000"/>
              </a:solidFill>
              <a:effectLst/>
              <a:uFillTx/>
              <a:latin typeface="Times New Roman"/>
            </a:endParaRPr>
          </a:p>
        </p:txBody>
      </p:sp>
      <p:sp>
        <p:nvSpPr>
          <p:cNvPr id="255" name=""/>
          <p:cNvSpPr txBox="1"/>
          <p:nvPr/>
        </p:nvSpPr>
        <p:spPr>
          <a:xfrm>
            <a:off x="3962160" y="31320"/>
            <a:ext cx="3028680" cy="459000"/>
          </a:xfrm>
          <a:prstGeom prst="rect">
            <a:avLst/>
          </a:prstGeom>
          <a:noFill/>
          <a:ln w="0">
            <a:noFill/>
          </a:ln>
        </p:spPr>
        <p:txBody>
          <a:bodyPr lIns="19080" rIns="19080" tIns="0" bIns="0" anchor="t">
            <a:noAutofit/>
          </a:bodyPr>
          <a:p>
            <a:pPr algn="r">
              <a:tabLst>
                <a:tab algn="l" pos="0"/>
                <a:tab algn="l" pos="923760"/>
                <a:tab algn="l" pos="1847880"/>
                <a:tab algn="l" pos="2771640"/>
                <a:tab algn="l" pos="3695760"/>
                <a:tab algn="l" pos="4619520"/>
                <a:tab algn="l" pos="5543640"/>
                <a:tab algn="l" pos="6467400"/>
                <a:tab algn="l" pos="7391520"/>
                <a:tab algn="l" pos="8315280"/>
                <a:tab algn="l" pos="9239400"/>
                <a:tab algn="l" pos="10163160"/>
              </a:tabLst>
            </a:pPr>
            <a:r>
              <a:rPr b="0" i="1" lang="en-US" sz="1000" strike="noStrike" u="none">
                <a:solidFill>
                  <a:srgbClr val="000000"/>
                </a:solidFill>
                <a:effectLst/>
                <a:uFillTx/>
                <a:latin typeface="Times New Roman"/>
              </a:rPr>
              <a:t>&lt;date/time&gt;</a:t>
            </a:r>
            <a:endParaRPr b="0" lang="en-US" sz="1000" strike="noStrike" u="none">
              <a:solidFill>
                <a:srgbClr val="000000"/>
              </a:solidFill>
              <a:effectLst/>
              <a:uFillTx/>
              <a:latin typeface="Times New Roman"/>
            </a:endParaRPr>
          </a:p>
        </p:txBody>
      </p:sp>
      <p:sp>
        <p:nvSpPr>
          <p:cNvPr id="256" name="PlaceHolder 1"/>
          <p:cNvSpPr>
            <a:spLocks noGrp="1"/>
          </p:cNvSpPr>
          <p:nvPr>
            <p:ph type="sldImg"/>
          </p:nvPr>
        </p:nvSpPr>
        <p:spPr>
          <a:xfrm>
            <a:off x="1177920" y="698400"/>
            <a:ext cx="4637160" cy="3478320"/>
          </a:xfrm>
          <a:prstGeom prst="rect">
            <a:avLst/>
          </a:prstGeom>
          <a:ln w="0">
            <a:noFill/>
          </a:ln>
        </p:spPr>
      </p:sp>
      <p:sp>
        <p:nvSpPr>
          <p:cNvPr id="257" name="PlaceHolder 2"/>
          <p:cNvSpPr>
            <a:spLocks noGrp="1"/>
          </p:cNvSpPr>
          <p:nvPr>
            <p:ph type="body"/>
          </p:nvPr>
        </p:nvSpPr>
        <p:spPr>
          <a:xfrm>
            <a:off x="931680" y="4408200"/>
            <a:ext cx="5127480" cy="417492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Specifically, the greatest opportunity lies in the long-dated physical and financial product area.</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Theme:  Specific customer need validated and Enron strategy focused on this.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6600"/>
              </a:solidFill>
              <a:effectLst/>
              <a:uFillTx/>
              <a:latin typeface="Palatino"/>
            </a:endParaRPr>
          </a:p>
        </p:txBody>
      </p:sp>
      <p:sp>
        <p:nvSpPr>
          <p:cNvPr id="11" name="PlaceHolder 2"/>
          <p:cNvSpPr>
            <a:spLocks noGrp="1"/>
          </p:cNvSpPr>
          <p:nvPr>
            <p:ph/>
          </p:nvPr>
        </p:nvSpPr>
        <p:spPr>
          <a:xfrm>
            <a:off x="685800" y="1981080"/>
            <a:ext cx="7772400" cy="4114800"/>
          </a:xfrm>
          <a:prstGeom prst="rect">
            <a:avLst/>
          </a:prstGeom>
          <a:noFill/>
          <a:ln w="0">
            <a:noFill/>
          </a:ln>
        </p:spPr>
        <p:txBody>
          <a:bodyPr lIns="92160" rIns="92160" tIns="46080" bIns="46080" anchor="t">
            <a:normAutofit/>
          </a:bodyPr>
          <a:p>
            <a:pPr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521171C-EE09-4CCF-B9E6-6D9A8E376717}"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200" strike="noStrike" u="none">
              <a:solidFill>
                <a:srgbClr val="006600"/>
              </a:solidFill>
              <a:effectLst/>
              <a:uFillTx/>
              <a:latin typeface="Palatino"/>
            </a:endParaRPr>
          </a:p>
        </p:txBody>
      </p:sp>
      <p:sp>
        <p:nvSpPr>
          <p:cNvPr id="13"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5816910-52D1-4611-845D-3F0390727EE6}"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85800" y="1981080"/>
            <a:ext cx="7772400" cy="4114800"/>
          </a:xfrm>
          <a:prstGeom prst="rect">
            <a:avLst/>
          </a:prstGeom>
          <a:noFill/>
          <a:ln w="0">
            <a:noFill/>
          </a:ln>
        </p:spPr>
        <p:txBody>
          <a:bodyPr lIns="92160" rIns="92160" tIns="46080" bIns="460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1" name=""/>
          <p:cNvSpPr/>
          <p:nvPr/>
        </p:nvSpPr>
        <p:spPr>
          <a:xfrm>
            <a:off x="990720" y="6248520"/>
            <a:ext cx="7467480" cy="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7040520" y="639720"/>
            <a:ext cx="18432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
          <p:cNvSpPr/>
          <p:nvPr/>
        </p:nvSpPr>
        <p:spPr>
          <a:xfrm>
            <a:off x="7527960" y="236520"/>
            <a:ext cx="183960" cy="2142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2"/>
          <p:cNvSpPr>
            <a:spLocks noGrp="1"/>
          </p:cNvSpPr>
          <p:nvPr>
            <p:ph type="sldNum" idx="1"/>
          </p:nvPr>
        </p:nvSpPr>
        <p:spPr>
          <a:xfrm>
            <a:off x="7462440" y="6261120"/>
            <a:ext cx="1187640" cy="380880"/>
          </a:xfrm>
          <a:prstGeom prst="rect">
            <a:avLst/>
          </a:prstGeom>
          <a:noFill/>
          <a:ln w="0">
            <a:noFill/>
          </a:ln>
        </p:spPr>
        <p:txBody>
          <a:bodyPr lIns="92160" rIns="92160" tIns="46080" bIns="46080" anchor="ctr" anchorCtr="1">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i="1"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            </a:t>
            </a:r>
            <a:fld id="{2C39D3AE-DA26-4B18-9C5E-3AAC824D896E}" type="slidenum">
              <a:rPr b="1" i="1" lang="en-US" sz="1400" strike="noStrike" u="none">
                <a:solidFill>
                  <a:srgbClr val="000000"/>
                </a:solidFill>
                <a:effectLst/>
                <a:uFillTx/>
                <a:latin typeface="Arial"/>
              </a:rPr>
              <a:t>&lt;number&gt;</a:t>
            </a:fld>
            <a:r>
              <a:rPr b="1" i="1"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5" name=""/>
          <p:cNvSpPr/>
          <p:nvPr/>
        </p:nvSpPr>
        <p:spPr>
          <a:xfrm>
            <a:off x="1041480" y="6348240"/>
            <a:ext cx="2503440" cy="632160"/>
          </a:xfrm>
          <a:prstGeom prst="rect">
            <a:avLst/>
          </a:prstGeom>
          <a:noFill/>
          <a:ln w="0">
            <a:noFill/>
          </a:ln>
        </p:spPr>
        <p:style>
          <a:lnRef idx="0"/>
          <a:fillRef idx="0"/>
          <a:effectRef idx="0"/>
          <a:fontRef idx="minor"/>
        </p:style>
        <p:txBody>
          <a:bodyPr lIns="90000" rIns="90000" tIns="46800" bIns="46800" anchor="t">
            <a:spAutoFit/>
          </a:bodyPr>
          <a:p>
            <a:pPr indent="0">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Palatino"/>
              </a:rPr>
              <a:t>Enron Financial Trading</a:t>
            </a:r>
            <a:endParaRPr b="0" lang="en-US" sz="1400" strike="noStrike" u="none">
              <a:solidFill>
                <a:srgbClr val="000000"/>
              </a:solidFill>
              <a:effectLst/>
              <a:uFillTx/>
              <a:latin typeface="Times New Roman"/>
            </a:endParaRPr>
          </a:p>
          <a:p>
            <a:pPr indent="0" algn="ct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baseline="30000">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6" name=""/>
          <p:cNvSpPr/>
          <p:nvPr/>
        </p:nvSpPr>
        <p:spPr>
          <a:xfrm>
            <a:off x="0" y="0"/>
            <a:ext cx="9144000" cy="632160"/>
          </a:xfrm>
          <a:prstGeom prst="rect">
            <a:avLst/>
          </a:prstGeom>
          <a:noFill/>
          <a:ln w="0">
            <a:noFill/>
          </a:ln>
        </p:spPr>
        <p:style>
          <a:lnRef idx="0"/>
          <a:fillRef idx="0"/>
          <a:effectRef idx="0"/>
          <a:fontRef idx="minor"/>
        </p:style>
        <p:txBody>
          <a:bodyPr lIns="90000" rIns="90000" tIns="46800" bIns="46800" anchor="t">
            <a:spAutoFit/>
          </a:bodyPr>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gn="r">
              <a:lnSpc>
                <a:spcPct val="100000"/>
              </a:lnSpc>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baseline="30000">
                <a:solidFill>
                  <a:srgbClr val="000000"/>
                </a:solidFill>
                <a:effectLst/>
                <a:uFillTx/>
                <a:latin typeface="Arial"/>
              </a:rPr>
              <a:t>  </a:t>
            </a:r>
            <a:endParaRPr b="0" lang="en-US" sz="1400" strike="noStrike" u="none">
              <a:solidFill>
                <a:srgbClr val="000000"/>
              </a:solidFill>
              <a:effectLst/>
              <a:uFillTx/>
              <a:latin typeface="Times New Roman"/>
            </a:endParaRPr>
          </a:p>
        </p:txBody>
      </p:sp>
      <p:sp>
        <p:nvSpPr>
          <p:cNvPr id="7" name=""/>
          <p:cNvSpPr/>
          <p:nvPr/>
        </p:nvSpPr>
        <p:spPr>
          <a:xfrm>
            <a:off x="7662960" y="6608880"/>
            <a:ext cx="898560" cy="246600"/>
          </a:xfrm>
          <a:prstGeom prst="rect">
            <a:avLst/>
          </a:prstGeom>
          <a:noFill/>
          <a:ln w="0">
            <a:noFill/>
          </a:ln>
        </p:spPr>
        <p:style>
          <a:lnRef idx="0"/>
          <a:fillRef idx="0"/>
          <a:effectRef idx="0"/>
          <a:fontRef idx="minor"/>
        </p:style>
        <p:txBody>
          <a:bodyPr lIns="90000" rIns="90000" tIns="46800" bIns="46800" anchor="t">
            <a:sp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000" strike="noStrike" u="none">
                <a:solidFill>
                  <a:srgbClr val="000000"/>
                </a:solidFill>
                <a:effectLst/>
                <a:uFillTx/>
                <a:latin typeface="Palatino"/>
              </a:rPr>
              <a:t>Confidential</a:t>
            </a:r>
            <a:endParaRPr b="0" lang="en-US" sz="1000" strike="noStrike" u="none">
              <a:solidFill>
                <a:srgbClr val="000000"/>
              </a:solidFill>
              <a:effectLst/>
              <a:uFillTx/>
              <a:latin typeface="Times New Roman"/>
            </a:endParaRPr>
          </a:p>
        </p:txBody>
      </p:sp>
      <p:pic>
        <p:nvPicPr>
          <p:cNvPr id="8" name="" descr=""/>
          <p:cNvPicPr/>
          <p:nvPr/>
        </p:nvPicPr>
        <p:blipFill>
          <a:blip r:embed="rId2"/>
          <a:stretch/>
        </p:blipFill>
        <p:spPr>
          <a:xfrm>
            <a:off x="203040" y="6105600"/>
            <a:ext cx="571680" cy="571320"/>
          </a:xfrm>
          <a:prstGeom prst="rect">
            <a:avLst/>
          </a:prstGeom>
          <a:noFill/>
          <a:ln w="0">
            <a:noFill/>
          </a:ln>
        </p:spPr>
      </p:pic>
      <p:sp>
        <p:nvSpPr>
          <p:cNvPr id="9" name="PlaceHolder 3"/>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00"/>
                </a:solidFill>
                <a:effectLst/>
                <a:uFillTx/>
                <a:latin typeface="Palatino"/>
              </a:rPr>
              <a:t>Click to edit the title text format</a:t>
            </a:r>
            <a:endParaRPr b="1" lang="en-US" sz="1200" strike="noStrike" u="none">
              <a:solidFill>
                <a:srgbClr val="006600"/>
              </a:solidFill>
              <a:effectLst/>
              <a:uFillTx/>
              <a:latin typeface="Palatino"/>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package" Target="../embeddings/oleObject1.xlsx"/><Relationship Id="rId3" Type="http://schemas.openxmlformats.org/officeDocument/2006/relationships/image" Target="../media/image3.wmf"/><Relationship Id="rId4" Type="http://schemas.openxmlformats.org/officeDocument/2006/relationships/slideLayout" Target="../slideLayouts/slideLayout1.xml"/><Relationship Id="rId5"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Relationship Id="rId4"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1.xml"/><Relationship Id="rId4"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hyperlink" Target="http://www.tyson.com/default.asp" TargetMode="External"/><Relationship Id="rId2" Type="http://schemas.openxmlformats.org/officeDocument/2006/relationships/hyperlink" Target="http://www.tyson.com/default.asp" TargetMode="External"/><Relationship Id="rId3" Type="http://schemas.openxmlformats.org/officeDocument/2006/relationships/image" Target="../media/image6.png"/><Relationship Id="rId4" Type="http://schemas.openxmlformats.org/officeDocument/2006/relationships/slideLayout" Target="../slideLayouts/slideLayout1.xml"/><Relationship Id="rId5" Type="http://schemas.openxmlformats.org/officeDocument/2006/relationships/notesSlide" Target="../notesSlides/notesSlide17.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1030320" y="2292480"/>
            <a:ext cx="7124760" cy="3812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Palatino"/>
              </a:rPr>
              <a:t>Enron Agricultural Trading</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Palatino"/>
              </a:rPr>
              <a:t>Grains</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June 1, 2001</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6" name=""/>
          <p:cNvSpPr/>
          <p:nvPr/>
        </p:nvSpPr>
        <p:spPr>
          <a:xfrm>
            <a:off x="5019840" y="250920"/>
            <a:ext cx="412416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Additional Products</a:t>
            </a:r>
            <a:endParaRPr b="0" lang="en-US" sz="1600" strike="noStrike" u="none">
              <a:solidFill>
                <a:srgbClr val="000000"/>
              </a:solidFill>
              <a:effectLst/>
              <a:uFillTx/>
              <a:latin typeface="Times New Roman"/>
            </a:endParaRPr>
          </a:p>
        </p:txBody>
      </p:sp>
      <p:sp>
        <p:nvSpPr>
          <p:cNvPr id="137" name=""/>
          <p:cNvSpPr/>
          <p:nvPr/>
        </p:nvSpPr>
        <p:spPr>
          <a:xfrm>
            <a:off x="890640" y="969840"/>
            <a:ext cx="7451640" cy="5124600"/>
          </a:xfrm>
          <a:prstGeom prst="rect">
            <a:avLst/>
          </a:prstGeom>
          <a:noFill/>
          <a:ln w="0">
            <a:noFill/>
          </a:ln>
        </p:spPr>
        <p:style>
          <a:lnRef idx="0"/>
          <a:fillRef idx="0"/>
          <a:effectRef idx="0"/>
          <a:fontRef idx="minor"/>
        </p:style>
        <p:txBody>
          <a:bodyPr lIns="92160" rIns="92160" tIns="46080" bIns="46080" anchor="t">
            <a:normAutofit lnSpcReduction="9999"/>
          </a:bodyPr>
          <a:p>
            <a:pPr>
              <a:lnSpc>
                <a:spcPct val="15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Palatino"/>
              </a:rPr>
              <a:t>Several additional products have received industry support</a:t>
            </a:r>
            <a:r>
              <a:rPr b="1" lang="en-US" sz="1600" strike="noStrike" u="none">
                <a:solidFill>
                  <a:srgbClr val="000000"/>
                </a:solidFill>
                <a:effectLst/>
                <a:uFillTx/>
                <a:latin typeface="Palatino"/>
              </a:rPr>
              <a:t>:</a:t>
            </a:r>
            <a:endParaRPr b="0" lang="en-US" sz="1600" strike="noStrike" u="none">
              <a:solidFill>
                <a:srgbClr val="000000"/>
              </a:solidFill>
              <a:effectLst/>
              <a:uFillTx/>
              <a:latin typeface="Times New Roman"/>
            </a:endParaRPr>
          </a:p>
          <a:p>
            <a:pPr>
              <a:lnSpc>
                <a:spcPct val="15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  Basis Markets</a:t>
            </a:r>
            <a:endParaRPr b="0" lang="en-US" sz="1600" strike="noStrike" u="none">
              <a:solidFill>
                <a:srgbClr val="000000"/>
              </a:solidFill>
              <a:effectLst/>
              <a:uFillTx/>
              <a:latin typeface="Times New Roman"/>
            </a:endParaRPr>
          </a:p>
          <a:p>
            <a:pPr lvl="1" marL="687240" indent="-223560">
              <a:lnSpc>
                <a:spcPct val="15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Liquid basis markets and financial basis-only markets do not exist</a:t>
            </a:r>
            <a:endParaRPr b="0" lang="en-US" sz="1400" strike="noStrike" u="none">
              <a:solidFill>
                <a:srgbClr val="000000"/>
              </a:solidFill>
              <a:effectLst/>
              <a:uFillTx/>
              <a:latin typeface="Times New Roman"/>
            </a:endParaRPr>
          </a:p>
          <a:p>
            <a:pPr lvl="1" marL="687240" indent="-223560">
              <a:lnSpc>
                <a:spcPct val="15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EOL provides the mechanism for real time pricing</a:t>
            </a:r>
            <a:endParaRPr b="0" lang="en-US" sz="1400" strike="noStrike" u="none">
              <a:solidFill>
                <a:srgbClr val="000000"/>
              </a:solidFill>
              <a:effectLst/>
              <a:uFillTx/>
              <a:latin typeface="Times New Roman"/>
            </a:endParaRPr>
          </a:p>
          <a:p>
            <a:pPr>
              <a:lnSpc>
                <a:spcPct val="150000"/>
              </a:lnSpc>
              <a:spcBef>
                <a:spcPts val="4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  CBOT Look-Alike</a:t>
            </a:r>
            <a:endParaRPr b="0" lang="en-US" sz="1600" strike="noStrike" u="none">
              <a:solidFill>
                <a:srgbClr val="000000"/>
              </a:solidFill>
              <a:effectLst/>
              <a:uFillTx/>
              <a:latin typeface="Times New Roman"/>
            </a:endParaRPr>
          </a:p>
          <a:p>
            <a:pPr lvl="1" marL="687240" indent="-223560">
              <a:lnSpc>
                <a:spcPct val="15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Risk management products with changed margin requirements and/or different indices have been well received by industry participants</a:t>
            </a:r>
            <a:endParaRPr b="0" lang="en-US" sz="1400" strike="noStrike" u="none">
              <a:solidFill>
                <a:srgbClr val="000000"/>
              </a:solidFill>
              <a:effectLst/>
              <a:uFillTx/>
              <a:latin typeface="Times New Roman"/>
            </a:endParaRPr>
          </a:p>
          <a:p>
            <a:pPr lvl="1" marL="687240" indent="-223560">
              <a:lnSpc>
                <a:spcPct val="15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CBOT financial instability has concerned market players </a:t>
            </a:r>
            <a:endParaRPr b="0" lang="en-US" sz="1400" strike="noStrike" u="none">
              <a:solidFill>
                <a:srgbClr val="000000"/>
              </a:solidFill>
              <a:effectLst/>
              <a:uFillTx/>
              <a:latin typeface="Times New Roman"/>
            </a:endParaRPr>
          </a:p>
          <a:p>
            <a:pPr lvl="1" marL="687240" indent="-223560">
              <a:lnSpc>
                <a:spcPct val="15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Market receptive to new liquidity providers</a:t>
            </a:r>
            <a:endParaRPr b="0" lang="en-US" sz="1400" strike="noStrike" u="none">
              <a:solidFill>
                <a:srgbClr val="000000"/>
              </a:solidFill>
              <a:effectLst/>
              <a:uFillTx/>
              <a:latin typeface="Times New Roman"/>
            </a:endParaRPr>
          </a:p>
          <a:p>
            <a:pPr>
              <a:lnSpc>
                <a:spcPct val="150000"/>
              </a:lnSpc>
              <a:spcBef>
                <a:spcPts val="4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  Cross-Commodity (Bundled) Products</a:t>
            </a:r>
            <a:endParaRPr b="0" lang="en-US" sz="1600" strike="noStrike" u="none">
              <a:solidFill>
                <a:srgbClr val="000000"/>
              </a:solidFill>
              <a:effectLst/>
              <a:uFillTx/>
              <a:latin typeface="Times New Roman"/>
            </a:endParaRPr>
          </a:p>
          <a:p>
            <a:pPr lvl="1" marL="687240" indent="-223560">
              <a:lnSpc>
                <a:spcPct val="15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Weather derivatives and agriculture products have received strong interest from farmers and elevator operators</a:t>
            </a:r>
            <a:endParaRPr b="0" lang="en-US" sz="1400" strike="noStrike" u="none">
              <a:solidFill>
                <a:srgbClr val="000000"/>
              </a:solidFill>
              <a:effectLst/>
              <a:uFillTx/>
              <a:latin typeface="Times New Roman"/>
            </a:endParaRPr>
          </a:p>
          <a:p>
            <a:pPr lvl="1" marL="687240" indent="-223560">
              <a:lnSpc>
                <a:spcPct val="15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Agricultural products combined with packaging and energy derivatives (particularly diesel) have received strong interest from food companies</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1265112-8844-4D21-B2BA-04C79FE9E799}"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0" name=""/>
          <p:cNvSpPr/>
          <p:nvPr/>
        </p:nvSpPr>
        <p:spPr>
          <a:xfrm>
            <a:off x="4367160" y="250920"/>
            <a:ext cx="477684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Risk Management Strategy</a:t>
            </a:r>
            <a:endParaRPr b="0" lang="en-US" sz="1600" strike="noStrike" u="none">
              <a:solidFill>
                <a:srgbClr val="000000"/>
              </a:solidFill>
              <a:effectLst/>
              <a:uFillTx/>
              <a:latin typeface="Times New Roman"/>
            </a:endParaRPr>
          </a:p>
        </p:txBody>
      </p:sp>
      <p:sp>
        <p:nvSpPr>
          <p:cNvPr id="141" name=""/>
          <p:cNvSpPr/>
          <p:nvPr/>
        </p:nvSpPr>
        <p:spPr>
          <a:xfrm>
            <a:off x="711360" y="1625760"/>
            <a:ext cx="7772400" cy="33624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2" name=""/>
          <p:cNvSpPr/>
          <p:nvPr/>
        </p:nvSpPr>
        <p:spPr>
          <a:xfrm>
            <a:off x="907920" y="1163520"/>
            <a:ext cx="4745160" cy="415080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6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Palatino"/>
              </a:rPr>
              <a:t>Risk management strategy alternatives</a:t>
            </a:r>
            <a:r>
              <a:rPr b="1" lang="en-US" sz="1600" strike="noStrike" u="none">
                <a:solidFill>
                  <a:srgbClr val="000000"/>
                </a:solidFill>
                <a:effectLst/>
                <a:uFillTx/>
                <a:latin typeface="Palatino"/>
              </a:rPr>
              <a:t>:</a:t>
            </a:r>
            <a:endParaRPr b="0" lang="en-US" sz="1600" strike="noStrike" u="none">
              <a:solidFill>
                <a:srgbClr val="000000"/>
              </a:solidFill>
              <a:effectLst/>
              <a:uFillTx/>
              <a:latin typeface="Times New Roman"/>
            </a:endParaRPr>
          </a:p>
          <a:p>
            <a:pPr marL="190440" indent="-190440">
              <a:lnSpc>
                <a:spcPct val="16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Curve developed for corn, wheat &amp; soybeans</a:t>
            </a:r>
            <a:endParaRPr b="0" lang="en-US" sz="1600" strike="noStrike" u="none">
              <a:solidFill>
                <a:srgbClr val="000000"/>
              </a:solidFill>
              <a:effectLst/>
              <a:uFillTx/>
              <a:latin typeface="Times New Roman"/>
            </a:endParaRPr>
          </a:p>
          <a:p>
            <a:pPr marL="190440" indent="-190440">
              <a:lnSpc>
                <a:spcPct val="16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Call options with farmers / elevators</a:t>
            </a:r>
            <a:endParaRPr b="0" lang="en-US" sz="1600" strike="noStrike" u="none">
              <a:solidFill>
                <a:srgbClr val="000000"/>
              </a:solidFill>
              <a:effectLst/>
              <a:uFillTx/>
              <a:latin typeface="Times New Roman"/>
            </a:endParaRPr>
          </a:p>
          <a:p>
            <a:pPr marL="190440" indent="-190440">
              <a:lnSpc>
                <a:spcPct val="16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Financing / VPPs</a:t>
            </a:r>
            <a:endParaRPr b="0" lang="en-US" sz="1600" strike="noStrike" u="none">
              <a:solidFill>
                <a:srgbClr val="000000"/>
              </a:solidFill>
              <a:effectLst/>
              <a:uFillTx/>
              <a:latin typeface="Times New Roman"/>
            </a:endParaRPr>
          </a:p>
          <a:p>
            <a:pPr marL="190440" indent="-190440">
              <a:lnSpc>
                <a:spcPct val="16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Acquisition of physical trading expertise</a:t>
            </a:r>
            <a:endParaRPr b="0" lang="en-US" sz="1600" strike="noStrike" u="none">
              <a:solidFill>
                <a:srgbClr val="000000"/>
              </a:solidFill>
              <a:effectLst/>
              <a:uFillTx/>
              <a:latin typeface="Times New Roman"/>
            </a:endParaRPr>
          </a:p>
          <a:p>
            <a:pPr marL="190440" indent="-190440">
              <a:lnSpc>
                <a:spcPct val="16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Strategic assets</a:t>
            </a:r>
            <a:endParaRPr b="0" lang="en-US" sz="1600" strike="noStrike" u="none">
              <a:solidFill>
                <a:srgbClr val="000000"/>
              </a:solidFill>
              <a:effectLst/>
              <a:uFillTx/>
              <a:latin typeface="Times New Roman"/>
            </a:endParaRPr>
          </a:p>
          <a:p>
            <a:pPr marL="190440" indent="-190440">
              <a:lnSpc>
                <a:spcPct val="17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Cross-commodity strategies</a:t>
            </a:r>
            <a:endParaRPr b="0" lang="en-US" sz="1600" strike="noStrike" u="none">
              <a:solidFill>
                <a:srgbClr val="000000"/>
              </a:solidFill>
              <a:effectLst/>
              <a:uFillTx/>
              <a:latin typeface="Times New Roman"/>
            </a:endParaRPr>
          </a:p>
          <a:p>
            <a:pPr marL="190440" indent="-190440">
              <a:lnSpc>
                <a:spcPct val="17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Government hedge program</a:t>
            </a: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6C857858-C663-49E0-998B-164356FF4F5B}"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
          <p:cNvSpPr/>
          <p:nvPr/>
        </p:nvSpPr>
        <p:spPr>
          <a:xfrm>
            <a:off x="0" y="59040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5" name=""/>
          <p:cNvSpPr/>
          <p:nvPr/>
        </p:nvSpPr>
        <p:spPr>
          <a:xfrm>
            <a:off x="4757760" y="189000"/>
            <a:ext cx="438624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Research and Forward Curve Development</a:t>
            </a:r>
            <a:endParaRPr b="0" lang="en-US" sz="1600" strike="noStrike" u="none">
              <a:solidFill>
                <a:srgbClr val="000000"/>
              </a:solidFill>
              <a:effectLst/>
              <a:uFillTx/>
              <a:latin typeface="Times New Roman"/>
            </a:endParaRPr>
          </a:p>
        </p:txBody>
      </p:sp>
      <p:sp>
        <p:nvSpPr>
          <p:cNvPr id="146" name=""/>
          <p:cNvSpPr/>
          <p:nvPr/>
        </p:nvSpPr>
        <p:spPr>
          <a:xfrm>
            <a:off x="328680" y="3371760"/>
            <a:ext cx="8501040" cy="2332080"/>
          </a:xfrm>
          <a:prstGeom prst="rect">
            <a:avLst/>
          </a:prstGeom>
          <a:noFill/>
          <a:ln w="0">
            <a:noFill/>
          </a:ln>
        </p:spPr>
        <p:style>
          <a:lnRef idx="0"/>
          <a:fillRef idx="0"/>
          <a:effectRef idx="0"/>
          <a:fontRef idx="minor"/>
        </p:style>
        <p:txBody>
          <a:bodyPr lIns="92160" rIns="92160" tIns="46080" bIns="46080" anchor="t">
            <a:normAutofit fontScale="92500" lnSpcReduction="9999"/>
          </a:bodyPr>
          <a:p>
            <a:pPr marL="225360" indent="-225360">
              <a:lnSpc>
                <a:spcPct val="12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Research focus on forward curve design and development, hedging strategies, and weather relationships</a:t>
            </a:r>
            <a:endParaRPr b="0" lang="en-US" sz="1400" strike="noStrike" u="none">
              <a:solidFill>
                <a:srgbClr val="000000"/>
              </a:solidFill>
              <a:effectLst/>
              <a:uFillTx/>
              <a:latin typeface="Times New Roman"/>
            </a:endParaRPr>
          </a:p>
          <a:p>
            <a:pPr lvl="1" marL="568440" indent="-22392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Long-term (36-month) forward curves for wheat and corn completed while softs commodities curves under construction — curves backtested using out of sample data to insure accuracy</a:t>
            </a:r>
            <a:endParaRPr b="0" lang="en-US" sz="1400" strike="noStrike" u="none">
              <a:solidFill>
                <a:srgbClr val="000000"/>
              </a:solidFill>
              <a:effectLst/>
              <a:uFillTx/>
              <a:latin typeface="Times New Roman"/>
            </a:endParaRPr>
          </a:p>
          <a:p>
            <a:pPr lvl="1" marL="568440" indent="-22392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Curves developed using econometric statistical modeling approach which represents potentially innovative departure from previous industry efforts </a:t>
            </a:r>
            <a:endParaRPr b="0" lang="en-US" sz="1400" strike="noStrike" u="none">
              <a:solidFill>
                <a:srgbClr val="000000"/>
              </a:solidFill>
              <a:effectLst/>
              <a:uFillTx/>
              <a:latin typeface="Times New Roman"/>
            </a:endParaRPr>
          </a:p>
          <a:p>
            <a:pPr lvl="1" marL="568440" indent="-22392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Market fundamentals represented key mechanisms influencing future commodity price</a:t>
            </a:r>
            <a:endParaRPr b="0" lang="en-US" sz="1400" strike="noStrike" u="none">
              <a:solidFill>
                <a:srgbClr val="000000"/>
              </a:solidFill>
              <a:effectLst/>
              <a:uFillTx/>
              <a:latin typeface="Times New Roman"/>
            </a:endParaRPr>
          </a:p>
          <a:p>
            <a:pPr lvl="1" marL="568440" indent="-22392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Multiple hedging strategies evaluated — physical strategy may be required to manage price risk in longer-term origination deals</a:t>
            </a:r>
            <a:endParaRPr b="0" lang="en-US" sz="1400" strike="noStrike" u="none">
              <a:solidFill>
                <a:srgbClr val="000000"/>
              </a:solidFill>
              <a:effectLst/>
              <a:uFillTx/>
              <a:latin typeface="Times New Roman"/>
            </a:endParaRPr>
          </a:p>
          <a:p>
            <a:pPr lvl="1" marL="568440" indent="-22392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Commodity prices impacted by weather, but weather metrics do not necessarily result in a perfect hedge</a:t>
            </a:r>
            <a:endParaRPr b="0" lang="en-US" sz="1400" strike="noStrike" u="none">
              <a:solidFill>
                <a:srgbClr val="000000"/>
              </a:solidFill>
              <a:effectLst/>
              <a:uFillTx/>
              <a:latin typeface="Times New Roman"/>
            </a:endParaRPr>
          </a:p>
        </p:txBody>
      </p:sp>
      <p:pic>
        <p:nvPicPr>
          <p:cNvPr id="147" name="" descr=""/>
          <p:cNvPicPr/>
          <p:nvPr/>
        </p:nvPicPr>
        <p:blipFill>
          <a:blip r:embed="rId1"/>
          <a:stretch/>
        </p:blipFill>
        <p:spPr>
          <a:xfrm>
            <a:off x="573120" y="723960"/>
            <a:ext cx="3933720" cy="2546280"/>
          </a:xfrm>
          <a:prstGeom prst="rect">
            <a:avLst/>
          </a:prstGeom>
          <a:noFill/>
          <a:ln w="0">
            <a:noFill/>
          </a:ln>
        </p:spPr>
      </p:pic>
      <p:graphicFrame>
        <p:nvGraphicFramePr>
          <p:cNvPr id="148" name=""/>
          <p:cNvGraphicFramePr/>
          <p:nvPr/>
        </p:nvGraphicFramePr>
        <p:xfrm>
          <a:off x="4700520" y="723960"/>
          <a:ext cx="3908520" cy="2529000"/>
        </p:xfrm>
        <a:graphic>
          <a:graphicData uri="http://schemas.openxmlformats.org/presentationml/2006/ole">
            <p:oleObj progId="Excel.Sheet.12" r:id="rId2" spid="">
              <p:embed/>
              <p:pic>
                <p:nvPicPr>
                  <p:cNvPr id="149" name="" descr=""/>
                  <p:cNvPicPr/>
                  <p:nvPr/>
                </p:nvPicPr>
                <p:blipFill>
                  <a:blip r:embed="rId3"/>
                  <a:stretch/>
                </p:blipFill>
                <p:spPr>
                  <a:xfrm>
                    <a:off x="4700520" y="723960"/>
                    <a:ext cx="3908520" cy="2529000"/>
                  </a:xfrm>
                  <a:prstGeom prst="rect">
                    <a:avLst/>
                  </a:prstGeom>
                  <a:noFill/>
                  <a:ln w="0">
                    <a:noFill/>
                  </a:ln>
                </p:spPr>
              </p:pic>
            </p:oleObj>
          </a:graphicData>
        </a:graphic>
      </p:graphicFrame>
      <p:sp>
        <p:nvSpPr>
          <p:cNvPr id="2" name="PlaceHolder 1"/>
          <p:cNvSpPr>
            <a:spLocks noGrp="1"/>
          </p:cNvSpPr>
          <p:nvPr>
            <p:ph type="sldNum" idx="1"/>
          </p:nvPr>
        </p:nvSpPr>
        <p:spPr/>
        <p:txBody>
          <a:bodyPr/>
          <a:p>
            <a:fld id="{0F70B2EF-8EF3-4B57-A232-AB227B235930}"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0"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2" name=""/>
          <p:cNvSpPr/>
          <p:nvPr/>
        </p:nvSpPr>
        <p:spPr>
          <a:xfrm>
            <a:off x="5019840" y="250920"/>
            <a:ext cx="412416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Business Model Applied to Grains</a:t>
            </a:r>
            <a:endParaRPr b="0" lang="en-US" sz="1600" strike="noStrike" u="none">
              <a:solidFill>
                <a:srgbClr val="000000"/>
              </a:solidFill>
              <a:effectLst/>
              <a:uFillTx/>
              <a:latin typeface="Times New Roman"/>
            </a:endParaRPr>
          </a:p>
        </p:txBody>
      </p:sp>
      <p:sp>
        <p:nvSpPr>
          <p:cNvPr id="153" name=""/>
          <p:cNvSpPr/>
          <p:nvPr/>
        </p:nvSpPr>
        <p:spPr>
          <a:xfrm>
            <a:off x="4836960" y="4108320"/>
            <a:ext cx="3660840" cy="249120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9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Physical grain trading  </a:t>
            </a:r>
            <a:endParaRPr b="0" lang="en-US" sz="1400" strike="noStrike" u="none">
              <a:solidFill>
                <a:srgbClr val="000000"/>
              </a:solidFill>
              <a:effectLst/>
              <a:uFillTx/>
              <a:latin typeface="Times New Roman"/>
            </a:endParaRPr>
          </a:p>
          <a:p>
            <a:pPr marL="228600" indent="-228600">
              <a:lnSpc>
                <a:spcPct val="6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9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Proven performance in established customer relationships</a:t>
            </a:r>
            <a:endParaRPr b="0" lang="en-US" sz="1400" strike="noStrike" u="none">
              <a:solidFill>
                <a:srgbClr val="000000"/>
              </a:solidFill>
              <a:effectLst/>
              <a:uFillTx/>
              <a:latin typeface="Times New Roman"/>
            </a:endParaRPr>
          </a:p>
          <a:p>
            <a:pPr marL="228600" indent="-228600">
              <a:lnSpc>
                <a:spcPct val="6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9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Physical asset management</a:t>
            </a:r>
            <a:endParaRPr b="0" lang="en-US" sz="1400" strike="noStrike" u="none">
              <a:solidFill>
                <a:srgbClr val="000000"/>
              </a:solidFill>
              <a:effectLst/>
              <a:uFillTx/>
              <a:latin typeface="Times New Roman"/>
            </a:endParaRPr>
          </a:p>
          <a:p>
            <a:pPr marL="228600" indent="-228600">
              <a:lnSpc>
                <a:spcPct val="6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9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Grains logistics infrastructure and knowledge</a:t>
            </a:r>
            <a:endParaRPr b="0" lang="en-US" sz="1400" strike="noStrike" u="none">
              <a:solidFill>
                <a:srgbClr val="000000"/>
              </a:solidFill>
              <a:effectLst/>
              <a:uFillTx/>
              <a:latin typeface="Times New Roman"/>
            </a:endParaRPr>
          </a:p>
          <a:p>
            <a:pPr marL="228600" indent="-228600">
              <a:lnSpc>
                <a:spcPct val="6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9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Industry intelligence network</a:t>
            </a:r>
            <a:endParaRPr b="0" lang="en-US" sz="1400" strike="noStrike" u="none">
              <a:solidFill>
                <a:srgbClr val="000000"/>
              </a:solidFill>
              <a:effectLst/>
              <a:uFillTx/>
              <a:latin typeface="Times New Roman"/>
            </a:endParaRPr>
          </a:p>
          <a:p>
            <a:pPr marL="228600" indent="-228600">
              <a:lnSpc>
                <a:spcPct val="9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54" name=""/>
          <p:cNvSpPr/>
          <p:nvPr/>
        </p:nvSpPr>
        <p:spPr>
          <a:xfrm flipH="1">
            <a:off x="2608200" y="1447920"/>
            <a:ext cx="2470320" cy="1946160"/>
          </a:xfrm>
          <a:prstGeom prst="rtTriangle">
            <a:avLst/>
          </a:prstGeom>
          <a:solidFill>
            <a:srgbClr val="ffffff"/>
          </a:solid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5072040" y="1544760"/>
            <a:ext cx="2409840" cy="1868400"/>
          </a:xfrm>
          <a:prstGeom prst="rect">
            <a:avLst/>
          </a:prstGeom>
          <a:solidFill>
            <a:srgbClr val="ffffff"/>
          </a:solidFill>
          <a:ln w="381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6" name=""/>
          <p:cNvSpPr/>
          <p:nvPr/>
        </p:nvSpPr>
        <p:spPr>
          <a:xfrm>
            <a:off x="3062160" y="3406680"/>
            <a:ext cx="4002120" cy="1800"/>
          </a:xfrm>
          <a:prstGeom prst="line">
            <a:avLst/>
          </a:prstGeom>
          <a:ln w="38160">
            <a:solidFill>
              <a:srgbClr val="000000"/>
            </a:solidFill>
            <a:miter/>
            <a:tailEnd len="med" type="triangle" w="med"/>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157" name=""/>
          <p:cNvSpPr/>
          <p:nvPr/>
        </p:nvSpPr>
        <p:spPr>
          <a:xfrm>
            <a:off x="5380200" y="1751040"/>
            <a:ext cx="1801800" cy="131904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8" name=""/>
          <p:cNvSpPr/>
          <p:nvPr/>
        </p:nvSpPr>
        <p:spPr>
          <a:xfrm>
            <a:off x="2108160" y="2946240"/>
            <a:ext cx="944640" cy="85248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Palatino"/>
              </a:rPr>
              <a:t>Trading</a:t>
            </a:r>
            <a:endParaRPr b="0" lang="en-US" sz="1400" strike="noStrike" u="none">
              <a:solidFill>
                <a:srgbClr val="000000"/>
              </a:solidFill>
              <a:effectLst/>
              <a:uFillTx/>
              <a:latin typeface="Times New Roman"/>
            </a:endParaRPr>
          </a:p>
        </p:txBody>
      </p:sp>
      <p:sp>
        <p:nvSpPr>
          <p:cNvPr id="159" name=""/>
          <p:cNvSpPr/>
          <p:nvPr/>
        </p:nvSpPr>
        <p:spPr>
          <a:xfrm>
            <a:off x="4556160" y="1089000"/>
            <a:ext cx="998640" cy="87480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Palatino"/>
              </a:rPr>
              <a:t>Origination</a:t>
            </a:r>
            <a:endParaRPr b="0" lang="en-US" sz="1400" strike="noStrike" u="none">
              <a:solidFill>
                <a:srgbClr val="000000"/>
              </a:solidFill>
              <a:effectLst/>
              <a:uFillTx/>
              <a:latin typeface="Times New Roman"/>
            </a:endParaRPr>
          </a:p>
        </p:txBody>
      </p:sp>
      <p:sp>
        <p:nvSpPr>
          <p:cNvPr id="160" name=""/>
          <p:cNvSpPr/>
          <p:nvPr/>
        </p:nvSpPr>
        <p:spPr>
          <a:xfrm>
            <a:off x="7015320" y="1096920"/>
            <a:ext cx="998280" cy="87300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Bundled</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Enron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Products</a:t>
            </a:r>
            <a:endParaRPr b="0" lang="en-US" sz="1400" strike="noStrike" u="none">
              <a:solidFill>
                <a:srgbClr val="000000"/>
              </a:solidFill>
              <a:effectLst/>
              <a:uFillTx/>
              <a:latin typeface="Times New Roman"/>
            </a:endParaRPr>
          </a:p>
        </p:txBody>
      </p:sp>
      <p:sp>
        <p:nvSpPr>
          <p:cNvPr id="161" name=""/>
          <p:cNvSpPr/>
          <p:nvPr/>
        </p:nvSpPr>
        <p:spPr>
          <a:xfrm>
            <a:off x="6999120" y="2960640"/>
            <a:ext cx="998640" cy="87480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Palatino"/>
              </a:rPr>
              <a:t>Customers</a:t>
            </a:r>
            <a:endParaRPr b="0" lang="en-US" sz="1400" strike="noStrike" u="none">
              <a:solidFill>
                <a:srgbClr val="000000"/>
              </a:solidFill>
              <a:effectLst/>
              <a:uFillTx/>
              <a:latin typeface="Times New Roman"/>
            </a:endParaRPr>
          </a:p>
        </p:txBody>
      </p:sp>
      <p:sp>
        <p:nvSpPr>
          <p:cNvPr id="162" name=""/>
          <p:cNvSpPr/>
          <p:nvPr/>
        </p:nvSpPr>
        <p:spPr>
          <a:xfrm>
            <a:off x="4471920" y="2941560"/>
            <a:ext cx="1147680" cy="90504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EnronOnline</a:t>
            </a:r>
            <a:endParaRPr b="0" lang="en-US" sz="1400" strike="noStrike" u="none">
              <a:solidFill>
                <a:srgbClr val="000000"/>
              </a:solidFill>
              <a:effectLst/>
              <a:uFillTx/>
              <a:latin typeface="Times New Roman"/>
            </a:endParaRPr>
          </a:p>
        </p:txBody>
      </p:sp>
      <p:sp>
        <p:nvSpPr>
          <p:cNvPr id="163" name=""/>
          <p:cNvSpPr/>
          <p:nvPr/>
        </p:nvSpPr>
        <p:spPr>
          <a:xfrm flipH="1">
            <a:off x="7480440" y="1979640"/>
            <a:ext cx="1440" cy="1012680"/>
          </a:xfrm>
          <a:prstGeom prst="line">
            <a:avLst/>
          </a:prstGeom>
          <a:ln w="381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flipH="1">
            <a:off x="2989440" y="1801800"/>
            <a:ext cx="1638000" cy="1300320"/>
          </a:xfrm>
          <a:prstGeom prst="line">
            <a:avLst/>
          </a:prstGeom>
          <a:ln w="38160">
            <a:solidFill>
              <a:srgbClr val="0000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3781440" y="2712960"/>
            <a:ext cx="104148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Palatino"/>
              </a:rPr>
              <a:t>Platform Leverage</a:t>
            </a:r>
            <a:endParaRPr b="0" lang="en-US" sz="1100" strike="noStrike" u="none">
              <a:solidFill>
                <a:srgbClr val="000000"/>
              </a:solidFill>
              <a:effectLst/>
              <a:uFillTx/>
              <a:latin typeface="Times New Roman"/>
            </a:endParaRPr>
          </a:p>
        </p:txBody>
      </p:sp>
      <p:sp>
        <p:nvSpPr>
          <p:cNvPr id="166" name=""/>
          <p:cNvSpPr/>
          <p:nvPr/>
        </p:nvSpPr>
        <p:spPr>
          <a:xfrm>
            <a:off x="638280" y="3416400"/>
            <a:ext cx="838080" cy="75888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Palatino"/>
              </a:rPr>
              <a:t>Physical</a:t>
            </a:r>
            <a:endParaRPr b="0" lang="en-US" sz="1400" strike="noStrike" u="none">
              <a:solidFill>
                <a:srgbClr val="000000"/>
              </a:solidFill>
              <a:effectLst/>
              <a:uFillTx/>
              <a:latin typeface="Times New Roman"/>
            </a:endParaRPr>
          </a:p>
        </p:txBody>
      </p:sp>
      <p:sp>
        <p:nvSpPr>
          <p:cNvPr id="167" name=""/>
          <p:cNvSpPr/>
          <p:nvPr/>
        </p:nvSpPr>
        <p:spPr>
          <a:xfrm>
            <a:off x="654120" y="2360520"/>
            <a:ext cx="849240" cy="75888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Financial</a:t>
            </a:r>
            <a:endParaRPr b="0" lang="en-US" sz="1400" strike="noStrike" u="none">
              <a:solidFill>
                <a:srgbClr val="000000"/>
              </a:solidFill>
              <a:effectLst/>
              <a:uFillTx/>
              <a:latin typeface="Times New Roman"/>
            </a:endParaRPr>
          </a:p>
        </p:txBody>
      </p:sp>
      <p:sp>
        <p:nvSpPr>
          <p:cNvPr id="168" name=""/>
          <p:cNvSpPr/>
          <p:nvPr/>
        </p:nvSpPr>
        <p:spPr>
          <a:xfrm flipV="1">
            <a:off x="1512720" y="3615840"/>
            <a:ext cx="673200" cy="195480"/>
          </a:xfrm>
          <a:prstGeom prst="line">
            <a:avLst/>
          </a:prstGeom>
          <a:ln w="381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1459080" y="2914560"/>
            <a:ext cx="674640" cy="295200"/>
          </a:xfrm>
          <a:prstGeom prst="line">
            <a:avLst/>
          </a:prstGeom>
          <a:ln w="381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770040" y="1001880"/>
            <a:ext cx="4443480" cy="264600"/>
          </a:xfrm>
          <a:prstGeom prst="rect">
            <a:avLst/>
          </a:prstGeom>
          <a:noFill/>
          <a:ln w="0">
            <a:noFill/>
          </a:ln>
        </p:spPr>
        <p:style>
          <a:lnRef idx="0"/>
          <a:fillRef idx="0"/>
          <a:effectRef idx="0"/>
          <a:fontRef idx="minor"/>
        </p:style>
        <p:txBody>
          <a:bodyPr lIns="90000" rIns="90000" tIns="46800" bIns="46800" anchor="t">
            <a:spAutoFit/>
          </a:bodyPr>
          <a:p>
            <a:pPr marL="344520" indent="-344520">
              <a:lnSpc>
                <a:spcPct val="8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Palatino"/>
              </a:rPr>
              <a:t>Business Model</a:t>
            </a:r>
            <a:endParaRPr b="0" lang="en-US" sz="1400" strike="noStrike" u="none">
              <a:solidFill>
                <a:srgbClr val="000000"/>
              </a:solidFill>
              <a:effectLst/>
              <a:uFillTx/>
              <a:latin typeface="Times New Roman"/>
            </a:endParaRPr>
          </a:p>
        </p:txBody>
      </p:sp>
      <p:sp>
        <p:nvSpPr>
          <p:cNvPr id="171" name=""/>
          <p:cNvSpPr/>
          <p:nvPr/>
        </p:nvSpPr>
        <p:spPr>
          <a:xfrm>
            <a:off x="5584680" y="2693880"/>
            <a:ext cx="104148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Palatino"/>
              </a:rPr>
              <a:t>Origination Efficiency</a:t>
            </a:r>
            <a:endParaRPr b="0" lang="en-US" sz="1100" strike="noStrike" u="none">
              <a:solidFill>
                <a:srgbClr val="000000"/>
              </a:solidFill>
              <a:effectLst/>
              <a:uFillTx/>
              <a:latin typeface="Times New Roman"/>
            </a:endParaRPr>
          </a:p>
        </p:txBody>
      </p:sp>
      <p:sp>
        <p:nvSpPr>
          <p:cNvPr id="172" name=""/>
          <p:cNvSpPr/>
          <p:nvPr/>
        </p:nvSpPr>
        <p:spPr>
          <a:xfrm flipH="1">
            <a:off x="5573880" y="1549440"/>
            <a:ext cx="1412640" cy="6480"/>
          </a:xfrm>
          <a:prstGeom prst="line">
            <a:avLst/>
          </a:prstGeom>
          <a:ln w="38160">
            <a:solidFill>
              <a:srgbClr val="000000"/>
            </a:solidFill>
            <a:miter/>
            <a:headEnd len="med" type="triangle" w="med"/>
            <a:tailEnd len="med" type="triangle" w="med"/>
          </a:ln>
        </p:spPr>
        <p:style>
          <a:lnRef idx="0"/>
          <a:fillRef idx="0"/>
          <a:effectRef idx="0"/>
          <a:fontRef idx="minor"/>
        </p:style>
        <p:txBody>
          <a:bodyPr lIns="90000" rIns="90000" tIns="-40320" bIns="-40320" anchor="ctr">
            <a:noAutofit/>
          </a:bodyPr>
          <a:p>
            <a:endParaRPr b="0" lang="en-US" sz="2400" strike="noStrike" u="none">
              <a:solidFill>
                <a:srgbClr val="000000"/>
              </a:solidFill>
              <a:effectLst/>
              <a:uFillTx/>
              <a:latin typeface="Times New Roman"/>
            </a:endParaRPr>
          </a:p>
        </p:txBody>
      </p:sp>
      <p:sp>
        <p:nvSpPr>
          <p:cNvPr id="173" name=""/>
          <p:cNvSpPr/>
          <p:nvPr/>
        </p:nvSpPr>
        <p:spPr>
          <a:xfrm>
            <a:off x="3371760" y="1936800"/>
            <a:ext cx="968400" cy="811080"/>
          </a:xfrm>
          <a:prstGeom prst="ellipse">
            <a:avLst/>
          </a:pr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Palatino"/>
              </a:rPr>
              <a:t>Structuring</a:t>
            </a:r>
            <a:endParaRPr b="0" lang="en-US" sz="1200" strike="noStrike" u="none">
              <a:solidFill>
                <a:srgbClr val="000000"/>
              </a:solidFill>
              <a:effectLst/>
              <a:uFillTx/>
              <a:latin typeface="Times New Roman"/>
            </a:endParaRPr>
          </a:p>
        </p:txBody>
      </p:sp>
      <p:sp>
        <p:nvSpPr>
          <p:cNvPr id="174" name=""/>
          <p:cNvSpPr/>
          <p:nvPr/>
        </p:nvSpPr>
        <p:spPr>
          <a:xfrm>
            <a:off x="6168960" y="1957320"/>
            <a:ext cx="121284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Palatino"/>
              </a:rPr>
              <a:t>Cross-Selling Opportunities</a:t>
            </a:r>
            <a:endParaRPr b="0" lang="en-US" sz="1100" strike="noStrike" u="none">
              <a:solidFill>
                <a:srgbClr val="000000"/>
              </a:solidFill>
              <a:effectLst/>
              <a:uFillTx/>
              <a:latin typeface="Times New Roman"/>
            </a:endParaRPr>
          </a:p>
        </p:txBody>
      </p:sp>
      <p:sp>
        <p:nvSpPr>
          <p:cNvPr id="175" name=""/>
          <p:cNvSpPr/>
          <p:nvPr/>
        </p:nvSpPr>
        <p:spPr>
          <a:xfrm>
            <a:off x="1395360" y="4121280"/>
            <a:ext cx="3092400" cy="1865160"/>
          </a:xfrm>
          <a:prstGeom prst="rect">
            <a:avLst/>
          </a:prstGeom>
          <a:noFill/>
          <a:ln w="0">
            <a:noFill/>
          </a:ln>
        </p:spPr>
        <p:style>
          <a:lnRef idx="0"/>
          <a:fillRef idx="0"/>
          <a:effectRef idx="0"/>
          <a:fontRef idx="minor"/>
        </p:style>
        <p:txBody>
          <a:bodyPr lIns="90000" rIns="90000" tIns="46800" bIns="46800" anchor="t">
            <a:spAutoFit/>
          </a:bodyPr>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8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Commodity trading and origination</a:t>
            </a:r>
            <a:endParaRPr b="0" lang="en-US" sz="1400" strike="noStrike" u="none">
              <a:solidFill>
                <a:srgbClr val="000000"/>
              </a:solidFill>
              <a:effectLst/>
              <a:uFillTx/>
              <a:latin typeface="Times New Roman"/>
            </a:endParaRPr>
          </a:p>
          <a:p>
            <a:pPr marL="228600" indent="-228600">
              <a:lnSpc>
                <a:spcPct val="8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8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Creating risk management solutions in volatile markets</a:t>
            </a:r>
            <a:endParaRPr b="0" lang="en-US" sz="1400" strike="noStrike" u="none">
              <a:solidFill>
                <a:srgbClr val="000000"/>
              </a:solidFill>
              <a:effectLst/>
              <a:uFillTx/>
              <a:latin typeface="Times New Roman"/>
            </a:endParaRPr>
          </a:p>
          <a:p>
            <a:pPr marL="228600" indent="-228600">
              <a:lnSpc>
                <a:spcPct val="6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228600" indent="-228600">
              <a:lnSpc>
                <a:spcPct val="9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Structured finance transactions</a:t>
            </a:r>
            <a:endParaRPr b="0" lang="en-US" sz="1400" strike="noStrike" u="none">
              <a:solidFill>
                <a:srgbClr val="000000"/>
              </a:solidFill>
              <a:effectLst/>
              <a:uFillTx/>
              <a:latin typeface="Times New Roman"/>
            </a:endParaRPr>
          </a:p>
          <a:p>
            <a:pPr marL="228600" indent="-228600">
              <a:lnSpc>
                <a:spcPct val="9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nSpc>
                <a:spcPct val="90000"/>
              </a:lnSpc>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Cross-commodity bundled products</a:t>
            </a:r>
            <a:endParaRPr b="0" lang="en-US" sz="1400" strike="noStrike" u="none">
              <a:solidFill>
                <a:srgbClr val="000000"/>
              </a:solidFill>
              <a:effectLst/>
              <a:uFillTx/>
              <a:latin typeface="Times New Roman"/>
            </a:endParaRPr>
          </a:p>
        </p:txBody>
      </p:sp>
      <p:sp>
        <p:nvSpPr>
          <p:cNvPr id="176" name=""/>
          <p:cNvSpPr/>
          <p:nvPr/>
        </p:nvSpPr>
        <p:spPr>
          <a:xfrm>
            <a:off x="4857840" y="4146480"/>
            <a:ext cx="1877760" cy="307440"/>
          </a:xfrm>
          <a:prstGeom prst="rect">
            <a:avLst/>
          </a:prstGeom>
          <a:solidFill>
            <a:srgbClr val="3333cc"/>
          </a:solid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ffffff"/>
                </a:solidFill>
                <a:effectLst/>
                <a:uFillTx/>
                <a:latin typeface="Palatino"/>
              </a:rPr>
              <a:t>Expertise Required</a:t>
            </a:r>
            <a:endParaRPr b="0" lang="en-US" sz="1400" strike="noStrike" u="none">
              <a:solidFill>
                <a:srgbClr val="000000"/>
              </a:solidFill>
              <a:effectLst/>
              <a:uFillTx/>
              <a:latin typeface="Times New Roman"/>
            </a:endParaRPr>
          </a:p>
        </p:txBody>
      </p:sp>
      <p:sp>
        <p:nvSpPr>
          <p:cNvPr id="177" name=""/>
          <p:cNvSpPr/>
          <p:nvPr/>
        </p:nvSpPr>
        <p:spPr>
          <a:xfrm>
            <a:off x="1473120" y="4149720"/>
            <a:ext cx="1878120" cy="307440"/>
          </a:xfrm>
          <a:prstGeom prst="rect">
            <a:avLst/>
          </a:prstGeom>
          <a:solidFill>
            <a:srgbClr val="b2b2b2"/>
          </a:solid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Palatino"/>
              </a:rPr>
              <a:t>Enron Expertise</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65F3770E-04D6-4886-B2CB-B1F9D7BFD6A0}"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0" name=""/>
          <p:cNvSpPr/>
          <p:nvPr/>
        </p:nvSpPr>
        <p:spPr>
          <a:xfrm>
            <a:off x="5019840" y="250920"/>
            <a:ext cx="412416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Entry Strategy</a:t>
            </a:r>
            <a:endParaRPr b="0" lang="en-US" sz="1600" strike="noStrike" u="none">
              <a:solidFill>
                <a:srgbClr val="000000"/>
              </a:solidFill>
              <a:effectLst/>
              <a:uFillTx/>
              <a:latin typeface="Times New Roman"/>
            </a:endParaRPr>
          </a:p>
        </p:txBody>
      </p:sp>
      <p:sp>
        <p:nvSpPr>
          <p:cNvPr id="181" name=""/>
          <p:cNvSpPr/>
          <p:nvPr/>
        </p:nvSpPr>
        <p:spPr>
          <a:xfrm>
            <a:off x="711360" y="1625760"/>
            <a:ext cx="7772400" cy="33624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2" name=""/>
          <p:cNvSpPr/>
          <p:nvPr/>
        </p:nvSpPr>
        <p:spPr>
          <a:xfrm>
            <a:off x="685800" y="1550880"/>
            <a:ext cx="8128080" cy="330408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Acquire grains expertise through either a build or buy scenario &amp; scale up as appropriate</a:t>
            </a: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Align with name players which have complimentary strategies</a:t>
            </a: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Provide needed risk management products to market</a:t>
            </a: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Identify strategic asset opportunities</a:t>
            </a: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5FCD48A-E12B-483C-8B1D-383922BE6954}"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5" name=""/>
          <p:cNvSpPr/>
          <p:nvPr/>
        </p:nvSpPr>
        <p:spPr>
          <a:xfrm>
            <a:off x="5019840" y="250920"/>
            <a:ext cx="412416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Financial Projections</a:t>
            </a:r>
            <a:endParaRPr b="0" lang="en-US" sz="1600" strike="noStrike" u="none">
              <a:solidFill>
                <a:srgbClr val="000000"/>
              </a:solidFill>
              <a:effectLst/>
              <a:uFillTx/>
              <a:latin typeface="Times New Roman"/>
            </a:endParaRPr>
          </a:p>
        </p:txBody>
      </p:sp>
      <p:sp>
        <p:nvSpPr>
          <p:cNvPr id="186" name=""/>
          <p:cNvSpPr/>
          <p:nvPr/>
        </p:nvSpPr>
        <p:spPr>
          <a:xfrm>
            <a:off x="711360" y="1625760"/>
            <a:ext cx="7772400" cy="33624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7" name=""/>
          <p:cNvSpPr/>
          <p:nvPr/>
        </p:nvSpPr>
        <p:spPr>
          <a:xfrm>
            <a:off x="663480" y="4842000"/>
            <a:ext cx="8128080" cy="70848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88" name=""/>
          <p:cNvSpPr/>
          <p:nvPr/>
        </p:nvSpPr>
        <p:spPr>
          <a:xfrm>
            <a:off x="787320" y="4965840"/>
            <a:ext cx="74296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Assumes half year</a:t>
            </a:r>
            <a:endParaRPr b="0" lang="en-US" sz="1200" strike="noStrike" u="none">
              <a:solidFill>
                <a:srgbClr val="000000"/>
              </a:solidFill>
              <a:effectLst/>
              <a:uFillTx/>
              <a:latin typeface="Times New Roman"/>
            </a:endParaRPr>
          </a:p>
        </p:txBody>
      </p:sp>
      <p:sp>
        <p:nvSpPr>
          <p:cNvPr id="189" name=""/>
          <p:cNvSpPr/>
          <p:nvPr/>
        </p:nvSpPr>
        <p:spPr>
          <a:xfrm>
            <a:off x="762120" y="5232240"/>
            <a:ext cx="76960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Includes admin, contract and confirm support, P&amp;L accounting and logistics support for physical transactions.</a:t>
            </a:r>
            <a:endParaRPr b="0" lang="en-US" sz="1200" strike="noStrike" u="none">
              <a:solidFill>
                <a:srgbClr val="000000"/>
              </a:solidFill>
              <a:effectLst/>
              <a:uFillTx/>
              <a:latin typeface="Times New Roman"/>
            </a:endParaRPr>
          </a:p>
        </p:txBody>
      </p:sp>
      <p:graphicFrame>
        <p:nvGraphicFramePr>
          <p:cNvPr id="190" name=""/>
          <p:cNvGraphicFramePr/>
          <p:nvPr/>
        </p:nvGraphicFramePr>
        <p:xfrm>
          <a:off x="366840" y="858960"/>
          <a:ext cx="8289720" cy="3844800"/>
        </p:xfrm>
        <a:graphic>
          <a:graphicData uri="http://schemas.openxmlformats.org/presentationml/2006/ole">
            <p:oleObj progId="Excel.Sheet.12" r:id="rId1" spid="">
              <p:embed/>
              <p:pic>
                <p:nvPicPr>
                  <p:cNvPr id="191" name="" descr=""/>
                  <p:cNvPicPr/>
                  <p:nvPr/>
                </p:nvPicPr>
                <p:blipFill>
                  <a:blip r:embed="rId2"/>
                  <a:stretch/>
                </p:blipFill>
                <p:spPr>
                  <a:xfrm>
                    <a:off x="366840" y="858960"/>
                    <a:ext cx="8289720" cy="3844800"/>
                  </a:xfrm>
                  <a:prstGeom prst="rect">
                    <a:avLst/>
                  </a:prstGeom>
                  <a:noFill/>
                  <a:ln w="0">
                    <a:noFill/>
                  </a:ln>
                </p:spPr>
              </p:pic>
            </p:oleObj>
          </a:graphicData>
        </a:graphic>
      </p:graphicFrame>
      <p:sp>
        <p:nvSpPr>
          <p:cNvPr id="2" name="PlaceHolder 1"/>
          <p:cNvSpPr>
            <a:spLocks noGrp="1"/>
          </p:cNvSpPr>
          <p:nvPr>
            <p:ph type="sldNum" idx="1"/>
          </p:nvPr>
        </p:nvSpPr>
        <p:spPr/>
        <p:txBody>
          <a:bodyPr/>
          <a:p>
            <a:fld id="{216B7406-6E9C-4114-8BFB-54C7E7DB96FF}"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4" name=""/>
          <p:cNvSpPr/>
          <p:nvPr/>
        </p:nvSpPr>
        <p:spPr>
          <a:xfrm>
            <a:off x="5019840" y="250920"/>
            <a:ext cx="412416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Model Assumptions</a:t>
            </a:r>
            <a:endParaRPr b="0" lang="en-US" sz="1600" strike="noStrike" u="none">
              <a:solidFill>
                <a:srgbClr val="000000"/>
              </a:solidFill>
              <a:effectLst/>
              <a:uFillTx/>
              <a:latin typeface="Times New Roman"/>
            </a:endParaRPr>
          </a:p>
        </p:txBody>
      </p:sp>
      <p:sp>
        <p:nvSpPr>
          <p:cNvPr id="195" name=""/>
          <p:cNvSpPr/>
          <p:nvPr/>
        </p:nvSpPr>
        <p:spPr>
          <a:xfrm>
            <a:off x="711360" y="1625760"/>
            <a:ext cx="7772400" cy="33624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96" name=""/>
          <p:cNvSpPr/>
          <p:nvPr/>
        </p:nvSpPr>
        <p:spPr>
          <a:xfrm>
            <a:off x="663480" y="4842000"/>
            <a:ext cx="8128080" cy="70848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90440" indent="-19044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97" name=""/>
          <p:cNvSpPr/>
          <p:nvPr/>
        </p:nvSpPr>
        <p:spPr>
          <a:xfrm>
            <a:off x="1155600" y="5613480"/>
            <a:ext cx="7175520" cy="555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Assumes half year</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Long-Dated Trading Volume is less than 1% of today’s CBOT market.</a:t>
            </a:r>
            <a:endParaRPr b="0" lang="en-US" sz="1200" strike="noStrike" u="none">
              <a:solidFill>
                <a:srgbClr val="000000"/>
              </a:solidFill>
              <a:effectLst/>
              <a:uFillTx/>
              <a:latin typeface="Times New Roman"/>
            </a:endParaRPr>
          </a:p>
        </p:txBody>
      </p:sp>
      <p:graphicFrame>
        <p:nvGraphicFramePr>
          <p:cNvPr id="198" name=""/>
          <p:cNvGraphicFramePr/>
          <p:nvPr/>
        </p:nvGraphicFramePr>
        <p:xfrm>
          <a:off x="730080" y="911160"/>
          <a:ext cx="7623360" cy="4478400"/>
        </p:xfrm>
        <a:graphic>
          <a:graphicData uri="http://schemas.openxmlformats.org/presentationml/2006/ole">
            <p:oleObj progId="Excel.Sheet.12" r:id="rId1" spid="">
              <p:embed/>
              <p:pic>
                <p:nvPicPr>
                  <p:cNvPr id="199" name="" descr=""/>
                  <p:cNvPicPr/>
                  <p:nvPr/>
                </p:nvPicPr>
                <p:blipFill>
                  <a:blip r:embed="rId2"/>
                  <a:stretch/>
                </p:blipFill>
                <p:spPr>
                  <a:xfrm>
                    <a:off x="730080" y="911160"/>
                    <a:ext cx="7623360" cy="4478400"/>
                  </a:xfrm>
                  <a:prstGeom prst="rect">
                    <a:avLst/>
                  </a:prstGeom>
                  <a:noFill/>
                  <a:ln w="0">
                    <a:noFill/>
                  </a:ln>
                </p:spPr>
              </p:pic>
            </p:oleObj>
          </a:graphicData>
        </a:graphic>
      </p:graphicFrame>
      <p:sp>
        <p:nvSpPr>
          <p:cNvPr id="2" name="PlaceHolder 1"/>
          <p:cNvSpPr>
            <a:spLocks noGrp="1"/>
          </p:cNvSpPr>
          <p:nvPr>
            <p:ph type="sldNum" idx="1"/>
          </p:nvPr>
        </p:nvSpPr>
        <p:spPr/>
        <p:txBody>
          <a:bodyPr/>
          <a:p>
            <a:fld id="{E854B9B3-0A6E-4613-B6DB-36122661852D}"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2" name=""/>
          <p:cNvSpPr/>
          <p:nvPr/>
        </p:nvSpPr>
        <p:spPr>
          <a:xfrm>
            <a:off x="5019840" y="250920"/>
            <a:ext cx="412416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Case Study</a:t>
            </a:r>
            <a:endParaRPr b="0" lang="en-US" sz="1600" strike="noStrike" u="none">
              <a:solidFill>
                <a:srgbClr val="000000"/>
              </a:solidFill>
              <a:effectLst/>
              <a:uFillTx/>
              <a:latin typeface="Times New Roman"/>
            </a:endParaRPr>
          </a:p>
        </p:txBody>
      </p:sp>
      <p:sp>
        <p:nvSpPr>
          <p:cNvPr id="203" name=""/>
          <p:cNvSpPr/>
          <p:nvPr/>
        </p:nvSpPr>
        <p:spPr>
          <a:xfrm>
            <a:off x="711360" y="1625760"/>
            <a:ext cx="7772400" cy="33624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4" name=""/>
          <p:cNvSpPr/>
          <p:nvPr/>
        </p:nvSpPr>
        <p:spPr>
          <a:xfrm>
            <a:off x="558720" y="789120"/>
            <a:ext cx="8286840" cy="5717520"/>
          </a:xfrm>
          <a:prstGeom prst="rect">
            <a:avLst/>
          </a:prstGeom>
          <a:noFill/>
          <a:ln w="0">
            <a:noFill/>
          </a:ln>
        </p:spPr>
        <p:style>
          <a:lnRef idx="0"/>
          <a:fillRef idx="0"/>
          <a:effectRef idx="0"/>
          <a:fontRef idx="minor"/>
        </p:style>
        <p:txBody>
          <a:bodyPr lIns="90000" rIns="90000" tIns="46800" bIns="46800" anchor="t">
            <a:spAutoFit/>
          </a:bodyPr>
          <a:p>
            <a:pPr>
              <a:lnSpc>
                <a:spcPct val="9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Palatino"/>
              </a:rPr>
              <a:t>Tyson Foods</a:t>
            </a:r>
            <a:r>
              <a:rPr b="1" lang="en-US" sz="1800" strike="noStrike" u="none">
                <a:solidFill>
                  <a:srgbClr val="000000"/>
                </a:solidFill>
                <a:effectLst/>
                <a:uFillTx/>
                <a:latin typeface="Arial"/>
                <a:ea typeface="Arial"/>
              </a:rPr>
              <a:t> </a:t>
            </a:r>
            <a:endParaRPr b="0" lang="en-US" sz="1800" strike="noStrike" u="none">
              <a:solidFill>
                <a:srgbClr val="000000"/>
              </a:solidFill>
              <a:effectLst/>
              <a:uFillTx/>
              <a:latin typeface="Times New Roman"/>
            </a:endParaRPr>
          </a:p>
          <a:p>
            <a:pPr>
              <a:lnSpc>
                <a:spcPct val="9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  Introductory meeting: February 27, 2001 </a:t>
            </a:r>
            <a:endParaRPr b="0" lang="en-US" sz="1600" strike="noStrike" u="none">
              <a:solidFill>
                <a:srgbClr val="000000"/>
              </a:solidFill>
              <a:effectLst/>
              <a:uFillTx/>
              <a:latin typeface="Times New Roman"/>
            </a:endParaRPr>
          </a:p>
          <a:p>
            <a:pPr>
              <a:lnSpc>
                <a:spcPct val="9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  Largest domestic feed purchaser:  ~320mm bushels/yr = 5% of the domestic feed market</a:t>
            </a:r>
            <a:endParaRPr b="0" lang="en-US" sz="1600" strike="noStrike" u="none">
              <a:solidFill>
                <a:srgbClr val="000000"/>
              </a:solidFill>
              <a:effectLst/>
              <a:uFillTx/>
              <a:latin typeface="Times New Roman"/>
            </a:endParaRPr>
          </a:p>
          <a:p>
            <a:pPr>
              <a:lnSpc>
                <a:spcPct val="9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  Tyson calculates over $90mm losses in 2000 due to poor risk management strategies:</a:t>
            </a:r>
            <a:endParaRPr b="0" lang="en-US" sz="1600" strike="noStrike" u="none">
              <a:solidFill>
                <a:srgbClr val="000000"/>
              </a:solidFill>
              <a:effectLst/>
              <a:uFillTx/>
              <a:latin typeface="Times New Roman"/>
            </a:endParaRPr>
          </a:p>
          <a:p>
            <a:pPr lvl="1" marL="635040" indent="-171360">
              <a:lnSpc>
                <a:spcPct val="90000"/>
              </a:lnSpc>
              <a:spcBef>
                <a:spcPts val="876"/>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  $17mm in grain</a:t>
            </a:r>
            <a:endParaRPr b="0" lang="en-US" sz="1400" strike="noStrike" u="none">
              <a:solidFill>
                <a:srgbClr val="000000"/>
              </a:solidFill>
              <a:effectLst/>
              <a:uFillTx/>
              <a:latin typeface="Times New Roman"/>
            </a:endParaRPr>
          </a:p>
          <a:p>
            <a:pPr lvl="1" marL="635040" indent="-171360">
              <a:lnSpc>
                <a:spcPct val="90000"/>
              </a:lnSpc>
              <a:spcBef>
                <a:spcPts val="876"/>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  $10mm in fuel</a:t>
            </a:r>
            <a:r>
              <a:rPr b="0" lang="en-US" sz="1400" strike="noStrike" u="sng">
                <a:solidFill>
                  <a:srgbClr val="ccccff"/>
                </a:solidFill>
                <a:effectLst/>
                <a:uFillTx/>
                <a:latin typeface="Arial"/>
                <a:ea typeface="Arial"/>
                <a:hlinkClick r:id="rId1"/>
              </a:rPr>
              <a:t> </a:t>
            </a:r>
            <a:endParaRPr b="0" lang="en-US" sz="1400" strike="noStrike" u="none">
              <a:solidFill>
                <a:srgbClr val="000000"/>
              </a:solidFill>
              <a:effectLst/>
              <a:uFillTx/>
              <a:latin typeface="Times New Roman"/>
            </a:endParaRPr>
          </a:p>
          <a:p>
            <a:pPr lvl="1" marL="635040" indent="-171360">
              <a:lnSpc>
                <a:spcPct val="90000"/>
              </a:lnSpc>
              <a:spcBef>
                <a:spcPts val="876"/>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  $15mm in weather</a:t>
            </a:r>
            <a:endParaRPr b="0" lang="en-US" sz="1400" strike="noStrike" u="none">
              <a:solidFill>
                <a:srgbClr val="000000"/>
              </a:solidFill>
              <a:effectLst/>
              <a:uFillTx/>
              <a:latin typeface="Times New Roman"/>
            </a:endParaRPr>
          </a:p>
          <a:p>
            <a:pPr>
              <a:lnSpc>
                <a:spcPct val="9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  Strong interest in the following:</a:t>
            </a:r>
            <a:endParaRPr b="0" lang="en-US" sz="1600" strike="noStrike" u="none">
              <a:solidFill>
                <a:srgbClr val="000000"/>
              </a:solidFill>
              <a:effectLst/>
              <a:uFillTx/>
              <a:latin typeface="Times New Roman"/>
            </a:endParaRPr>
          </a:p>
          <a:p>
            <a:pPr lvl="1" marL="635040" indent="-171360">
              <a:lnSpc>
                <a:spcPct val="90000"/>
              </a:lnSpc>
              <a:spcBef>
                <a:spcPts val="876"/>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Palatino"/>
              </a:rPr>
              <a:t>Long dated corn swap</a:t>
            </a:r>
            <a:r>
              <a:rPr b="1" lang="en-US" sz="1400" strike="noStrike" u="none">
                <a:solidFill>
                  <a:srgbClr val="000000"/>
                </a:solidFill>
                <a:effectLst/>
                <a:uFillTx/>
                <a:latin typeface="Palatino"/>
              </a:rPr>
              <a:t> (2-3 yrs)</a:t>
            </a:r>
            <a:endParaRPr b="0" lang="en-US" sz="1400" strike="noStrike" u="none">
              <a:solidFill>
                <a:srgbClr val="000000"/>
              </a:solidFill>
              <a:effectLst/>
              <a:uFillTx/>
              <a:latin typeface="Times New Roman"/>
            </a:endParaRPr>
          </a:p>
          <a:p>
            <a:pPr lvl="2" marL="1317600">
              <a:lnSpc>
                <a:spcPct val="90000"/>
              </a:lnSpc>
              <a:spcBef>
                <a:spcPts val="751"/>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  </a:t>
            </a:r>
            <a:r>
              <a:rPr b="0" lang="en-US" sz="1200" strike="noStrike" u="none">
                <a:solidFill>
                  <a:srgbClr val="000000"/>
                </a:solidFill>
                <a:effectLst/>
                <a:uFillTx/>
                <a:latin typeface="Palatino"/>
              </a:rPr>
              <a:t>Possible risk management oversight relationship</a:t>
            </a:r>
            <a:endParaRPr b="0" lang="en-US" sz="1200" strike="noStrike" u="none">
              <a:solidFill>
                <a:srgbClr val="000000"/>
              </a:solidFill>
              <a:effectLst/>
              <a:uFillTx/>
              <a:latin typeface="Times New Roman"/>
            </a:endParaRPr>
          </a:p>
          <a:p>
            <a:pPr lvl="1" marL="635040" indent="-171360">
              <a:lnSpc>
                <a:spcPct val="90000"/>
              </a:lnSpc>
              <a:spcBef>
                <a:spcPts val="876"/>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Weather</a:t>
            </a:r>
            <a:endParaRPr b="0" lang="en-US" sz="1400" strike="noStrike" u="none">
              <a:solidFill>
                <a:srgbClr val="000000"/>
              </a:solidFill>
              <a:effectLst/>
              <a:uFillTx/>
              <a:latin typeface="Times New Roman"/>
            </a:endParaRPr>
          </a:p>
          <a:p>
            <a:pPr lvl="2" marL="1317600">
              <a:lnSpc>
                <a:spcPct val="90000"/>
              </a:lnSpc>
              <a:spcBef>
                <a:spcPts val="751"/>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Protection for extreme weather (chicken death days)</a:t>
            </a:r>
            <a:endParaRPr b="0" lang="en-US" sz="1200" strike="noStrike" u="none">
              <a:solidFill>
                <a:srgbClr val="000000"/>
              </a:solidFill>
              <a:effectLst/>
              <a:uFillTx/>
              <a:latin typeface="Times New Roman"/>
            </a:endParaRPr>
          </a:p>
          <a:p>
            <a:pPr lvl="1" marL="635040" indent="-171360">
              <a:lnSpc>
                <a:spcPct val="90000"/>
              </a:lnSpc>
              <a:spcBef>
                <a:spcPts val="876"/>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Packaging</a:t>
            </a:r>
            <a:endParaRPr b="0" lang="en-US" sz="1400" strike="noStrike" u="none">
              <a:solidFill>
                <a:srgbClr val="000000"/>
              </a:solidFill>
              <a:effectLst/>
              <a:uFillTx/>
              <a:latin typeface="Times New Roman"/>
            </a:endParaRPr>
          </a:p>
          <a:p>
            <a:pPr lvl="2" marL="1317600">
              <a:lnSpc>
                <a:spcPct val="90000"/>
              </a:lnSpc>
              <a:spcBef>
                <a:spcPts val="751"/>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  </a:t>
            </a:r>
            <a:r>
              <a:rPr b="0" lang="en-US" sz="1200" strike="noStrike" u="none">
                <a:solidFill>
                  <a:srgbClr val="000000"/>
                </a:solidFill>
                <a:effectLst/>
                <a:uFillTx/>
                <a:latin typeface="Palatino"/>
              </a:rPr>
              <a:t>Significant liner board expense</a:t>
            </a:r>
            <a:endParaRPr b="0" lang="en-US" sz="1200" strike="noStrike" u="none">
              <a:solidFill>
                <a:srgbClr val="000000"/>
              </a:solidFill>
              <a:effectLst/>
              <a:uFillTx/>
              <a:latin typeface="Times New Roman"/>
            </a:endParaRPr>
          </a:p>
          <a:p>
            <a:pPr lvl="1" marL="635040" indent="-171360">
              <a:lnSpc>
                <a:spcPct val="90000"/>
              </a:lnSpc>
              <a:spcBef>
                <a:spcPts val="876"/>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Energy</a:t>
            </a:r>
            <a:endParaRPr b="0" lang="en-US" sz="1400" strike="noStrike" u="none">
              <a:solidFill>
                <a:srgbClr val="000000"/>
              </a:solidFill>
              <a:effectLst/>
              <a:uFillTx/>
              <a:latin typeface="Times New Roman"/>
            </a:endParaRPr>
          </a:p>
          <a:p>
            <a:pPr lvl="2" marL="1317600">
              <a:lnSpc>
                <a:spcPct val="90000"/>
              </a:lnSpc>
              <a:spcBef>
                <a:spcPts val="751"/>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  </a:t>
            </a:r>
            <a:r>
              <a:rPr b="0" lang="en-US" sz="1200" strike="noStrike" u="none">
                <a:solidFill>
                  <a:srgbClr val="000000"/>
                </a:solidFill>
                <a:effectLst/>
                <a:uFillTx/>
                <a:latin typeface="Palatino"/>
              </a:rPr>
              <a:t>Previous EES visit, new management receptive to reopen discussions</a:t>
            </a:r>
            <a:endParaRPr b="0" lang="en-US" sz="1200" strike="noStrike" u="none">
              <a:solidFill>
                <a:srgbClr val="000000"/>
              </a:solidFill>
              <a:effectLst/>
              <a:uFillTx/>
              <a:latin typeface="Times New Roman"/>
            </a:endParaRPr>
          </a:p>
          <a:p>
            <a:pPr>
              <a:lnSpc>
                <a:spcPct val="9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  Confidentiality agreement discussions ongoing</a:t>
            </a:r>
            <a:endParaRPr b="0" lang="en-US" sz="1600" strike="noStrike" u="none">
              <a:solidFill>
                <a:srgbClr val="000000"/>
              </a:solidFill>
              <a:effectLst/>
              <a:uFillTx/>
              <a:latin typeface="Times New Roman"/>
            </a:endParaRPr>
          </a:p>
          <a:p>
            <a:pPr>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05" name=""/>
          <p:cNvSpPr/>
          <p:nvPr/>
        </p:nvSpPr>
        <p:spPr>
          <a:xfrm>
            <a:off x="0" y="3246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pic>
        <p:nvPicPr>
          <p:cNvPr id="206" name="tysonbutton" descr="Tyson Home">
            <a:hlinkClick r:id="rId2"/>
          </p:cNvPr>
          <p:cNvPicPr/>
          <p:nvPr/>
        </p:nvPicPr>
        <p:blipFill>
          <a:blip r:embed="rId3"/>
          <a:stretch/>
        </p:blipFill>
        <p:spPr>
          <a:xfrm>
            <a:off x="190440" y="104760"/>
            <a:ext cx="828720" cy="512640"/>
          </a:xfrm>
          <a:prstGeom prst="rect">
            <a:avLst/>
          </a:prstGeom>
          <a:noFill/>
          <a:ln w="0">
            <a:noFill/>
          </a:ln>
        </p:spPr>
      </p:pic>
      <p:sp>
        <p:nvSpPr>
          <p:cNvPr id="207" name=""/>
          <p:cNvSpPr/>
          <p:nvPr/>
        </p:nvSpPr>
        <p:spPr>
          <a:xfrm>
            <a:off x="-1271520" y="23320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08" name=""/>
          <p:cNvSpPr/>
          <p:nvPr/>
        </p:nvSpPr>
        <p:spPr>
          <a:xfrm>
            <a:off x="-2071800" y="2811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09" name=""/>
          <p:cNvSpPr/>
          <p:nvPr/>
        </p:nvSpPr>
        <p:spPr>
          <a:xfrm>
            <a:off x="-2071800" y="284004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0A7DCAF3-82CE-4FC0-89CE-3E214113790F}" type="slidenum">
              <a:t>17</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p:nvPr>
        </p:nvSpPr>
        <p:spPr>
          <a:xfrm>
            <a:off x="1042560" y="1244160"/>
            <a:ext cx="6527880" cy="3637080"/>
          </a:xfrm>
          <a:prstGeom prst="rect">
            <a:avLst/>
          </a:prstGeom>
          <a:noFill/>
          <a:ln w="0">
            <a:noFill/>
          </a:ln>
        </p:spPr>
        <p:txBody>
          <a:bodyPr lIns="92160" rIns="92160" tIns="46080" bIns="46080" anchor="t">
            <a:normAutofit/>
          </a:bodyPr>
          <a:p>
            <a:pPr indent="0">
              <a:lnSpc>
                <a:spcPct val="2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Palatino"/>
              </a:rPr>
              <a:t>Themes</a:t>
            </a:r>
            <a:endParaRPr b="0" lang="en-US" sz="1600" strike="noStrike" u="none">
              <a:solidFill>
                <a:srgbClr val="000000"/>
              </a:solidFill>
              <a:effectLst/>
              <a:uFillTx/>
              <a:latin typeface="Arial"/>
            </a:endParaRPr>
          </a:p>
          <a:p>
            <a:pPr>
              <a:lnSpc>
                <a:spcPct val="23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Vision &amp; Objectives</a:t>
            </a:r>
            <a:endParaRPr b="0" lang="en-US" sz="1400" strike="noStrike" u="none">
              <a:solidFill>
                <a:srgbClr val="000000"/>
              </a:solidFill>
              <a:effectLst/>
              <a:uFillTx/>
              <a:latin typeface="Arial"/>
            </a:endParaRPr>
          </a:p>
          <a:p>
            <a:pPr>
              <a:lnSpc>
                <a:spcPct val="23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Commodity Market Comparisons</a:t>
            </a:r>
            <a:endParaRPr b="0" lang="en-US" sz="1400" strike="noStrike" u="none">
              <a:solidFill>
                <a:srgbClr val="000000"/>
              </a:solidFill>
              <a:effectLst/>
              <a:uFillTx/>
              <a:latin typeface="Arial"/>
            </a:endParaRPr>
          </a:p>
          <a:p>
            <a:pPr>
              <a:lnSpc>
                <a:spcPct val="23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Enron Scope &amp; Strategy</a:t>
            </a:r>
            <a:endParaRPr b="0" lang="en-US" sz="1400" strike="noStrike" u="none">
              <a:solidFill>
                <a:srgbClr val="000000"/>
              </a:solidFill>
              <a:effectLst/>
              <a:uFillTx/>
              <a:latin typeface="Arial"/>
            </a:endParaRPr>
          </a:p>
          <a:p>
            <a:pPr>
              <a:lnSpc>
                <a:spcPct val="23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Product Validation</a:t>
            </a:r>
            <a:endParaRPr b="0" lang="en-US" sz="1400" strike="noStrike" u="none">
              <a:solidFill>
                <a:srgbClr val="000000"/>
              </a:solidFill>
              <a:effectLst/>
              <a:uFillTx/>
              <a:latin typeface="Arial"/>
            </a:endParaRPr>
          </a:p>
          <a:p>
            <a:pPr>
              <a:lnSpc>
                <a:spcPct val="23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Financial Projections</a:t>
            </a:r>
            <a:endParaRPr b="0" lang="en-US" sz="1400" strike="noStrike" u="none">
              <a:solidFill>
                <a:srgbClr val="000000"/>
              </a:solidFill>
              <a:effectLst/>
              <a:uFillTx/>
              <a:latin typeface="Arial"/>
            </a:endParaRPr>
          </a:p>
        </p:txBody>
      </p:sp>
      <p:sp>
        <p:nvSpPr>
          <p:cNvPr id="23"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344520" y="1338120"/>
            <a:ext cx="3571920" cy="480564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a:off x="3162240" y="1198440"/>
            <a:ext cx="184320" cy="33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 name=""/>
          <p:cNvSpPr/>
          <p:nvPr/>
        </p:nvSpPr>
        <p:spPr>
          <a:xfrm>
            <a:off x="4968720" y="289080"/>
            <a:ext cx="412452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Discussion Points</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C677F614-A1DB-4434-A45B-FC518E3CA145}"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p:nvPr>
        </p:nvSpPr>
        <p:spPr>
          <a:xfrm>
            <a:off x="700200" y="1023480"/>
            <a:ext cx="7899120" cy="4945320"/>
          </a:xfrm>
          <a:prstGeom prst="rect">
            <a:avLst/>
          </a:prstGeom>
          <a:noFill/>
          <a:ln w="0">
            <a:noFill/>
          </a:ln>
        </p:spPr>
        <p:txBody>
          <a:bodyPr lIns="92160" rIns="92160" tIns="46080" bIns="46080" anchor="t">
            <a:normAutofit lnSpcReduction="9999"/>
          </a:bodyPr>
          <a:p>
            <a:pPr indent="0">
              <a:lnSpc>
                <a:spcPct val="12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Palatino"/>
              </a:rPr>
              <a:t>Why Enron</a:t>
            </a:r>
            <a:r>
              <a:rPr b="1" lang="en-US" sz="1400" strike="noStrike" u="none">
                <a:solidFill>
                  <a:srgbClr val="000000"/>
                </a:solidFill>
                <a:effectLst/>
                <a:uFillTx/>
                <a:latin typeface="Palatino"/>
              </a:rPr>
              <a:t>?</a:t>
            </a:r>
            <a:endParaRPr b="0" lang="en-US" sz="1400" strike="noStrike" u="none">
              <a:solidFill>
                <a:srgbClr val="000000"/>
              </a:solidFill>
              <a:effectLst/>
              <a:uFillTx/>
              <a:latin typeface="Arial"/>
            </a:endParaRPr>
          </a:p>
          <a:p>
            <a:pPr>
              <a:lnSpc>
                <a:spcPct val="18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Industry lacks relevant risk management products</a:t>
            </a:r>
            <a:endParaRPr b="0" lang="en-US" sz="1400" strike="noStrike" u="none">
              <a:solidFill>
                <a:srgbClr val="000000"/>
              </a:solidFill>
              <a:effectLst/>
              <a:uFillTx/>
              <a:latin typeface="Arial"/>
            </a:endParaRPr>
          </a:p>
          <a:p>
            <a:pPr lvl="1" marL="463680">
              <a:lnSpc>
                <a:spcPct val="14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Long dated market (beyond 6 months) lacks liquidity</a:t>
            </a:r>
            <a:endParaRPr b="0" lang="en-US" sz="1200" strike="noStrike" u="none">
              <a:solidFill>
                <a:srgbClr val="000000"/>
              </a:solidFill>
              <a:effectLst/>
              <a:uFillTx/>
              <a:latin typeface="Arial"/>
            </a:endParaRPr>
          </a:p>
          <a:p>
            <a:pPr lvl="1" marL="463680">
              <a:lnSpc>
                <a:spcPct val="14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Basis markets do not exist</a:t>
            </a:r>
            <a:endParaRPr b="0" lang="en-US" sz="1200" strike="noStrike" u="none">
              <a:solidFill>
                <a:srgbClr val="000000"/>
              </a:solidFill>
              <a:effectLst/>
              <a:uFillTx/>
              <a:latin typeface="Arial"/>
            </a:endParaRPr>
          </a:p>
          <a:p>
            <a:pPr>
              <a:lnSpc>
                <a:spcPct val="18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Extension of Enron’s core competencies</a:t>
            </a:r>
            <a:endParaRPr b="0" lang="en-US" sz="1400" strike="noStrike" u="none">
              <a:solidFill>
                <a:srgbClr val="000000"/>
              </a:solidFill>
              <a:effectLst/>
              <a:uFillTx/>
              <a:latin typeface="Arial"/>
            </a:endParaRPr>
          </a:p>
          <a:p>
            <a:pPr lvl="1" marL="463680">
              <a:lnSpc>
                <a:spcPct val="15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Research: curve development</a:t>
            </a:r>
            <a:endParaRPr b="0" lang="en-US" sz="1200" strike="noStrike" u="none">
              <a:solidFill>
                <a:srgbClr val="000000"/>
              </a:solidFill>
              <a:effectLst/>
              <a:uFillTx/>
              <a:latin typeface="Arial"/>
            </a:endParaRPr>
          </a:p>
          <a:p>
            <a:pPr lvl="1" marL="463680">
              <a:lnSpc>
                <a:spcPct val="15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Commodity trading / structuring expertise</a:t>
            </a:r>
            <a:endParaRPr b="0" lang="en-US" sz="1200" strike="noStrike" u="none">
              <a:solidFill>
                <a:srgbClr val="000000"/>
              </a:solidFill>
              <a:effectLst/>
              <a:uFillTx/>
              <a:latin typeface="Arial"/>
            </a:endParaRPr>
          </a:p>
          <a:p>
            <a:pPr lvl="1" marL="463680">
              <a:lnSpc>
                <a:spcPct val="15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Regulatory expertise</a:t>
            </a:r>
            <a:endParaRPr b="0" lang="en-US" sz="1200" strike="noStrike" u="none">
              <a:solidFill>
                <a:srgbClr val="000000"/>
              </a:solidFill>
              <a:effectLst/>
              <a:uFillTx/>
              <a:latin typeface="Arial"/>
            </a:endParaRPr>
          </a:p>
          <a:p>
            <a:pPr lvl="1" marL="463680">
              <a:lnSpc>
                <a:spcPct val="15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Weather intelligence</a:t>
            </a:r>
            <a:endParaRPr b="0" lang="en-US" sz="1200" strike="noStrike" u="none">
              <a:solidFill>
                <a:srgbClr val="000000"/>
              </a:solidFill>
              <a:effectLst/>
              <a:uFillTx/>
              <a:latin typeface="Arial"/>
            </a:endParaRPr>
          </a:p>
          <a:p>
            <a:pPr>
              <a:lnSpc>
                <a:spcPct val="18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Cross-selling opportunities</a:t>
            </a:r>
            <a:endParaRPr b="0" lang="en-US" sz="1400" strike="noStrike" u="none">
              <a:solidFill>
                <a:srgbClr val="000000"/>
              </a:solidFill>
              <a:effectLst/>
              <a:uFillTx/>
              <a:latin typeface="Arial"/>
            </a:endParaRPr>
          </a:p>
          <a:p>
            <a:pPr lvl="1" marL="463680">
              <a:lnSpc>
                <a:spcPct val="15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Energy / EES</a:t>
            </a:r>
            <a:endParaRPr b="0" lang="en-US" sz="1200" strike="noStrike" u="none">
              <a:solidFill>
                <a:srgbClr val="000000"/>
              </a:solidFill>
              <a:effectLst/>
              <a:uFillTx/>
              <a:latin typeface="Arial"/>
            </a:endParaRPr>
          </a:p>
          <a:p>
            <a:pPr lvl="1" marL="463680">
              <a:lnSpc>
                <a:spcPct val="15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Weather</a:t>
            </a:r>
            <a:endParaRPr b="0" lang="en-US" sz="1200" strike="noStrike" u="none">
              <a:solidFill>
                <a:srgbClr val="000000"/>
              </a:solidFill>
              <a:effectLst/>
              <a:uFillTx/>
              <a:latin typeface="Arial"/>
            </a:endParaRPr>
          </a:p>
          <a:p>
            <a:pPr lvl="1" marL="463680">
              <a:lnSpc>
                <a:spcPct val="15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Freight</a:t>
            </a:r>
            <a:endParaRPr b="0" lang="en-US" sz="1200" strike="noStrike" u="none">
              <a:solidFill>
                <a:srgbClr val="000000"/>
              </a:solidFill>
              <a:effectLst/>
              <a:uFillTx/>
              <a:latin typeface="Arial"/>
            </a:endParaRPr>
          </a:p>
          <a:p>
            <a:pPr lvl="1" marL="463680">
              <a:lnSpc>
                <a:spcPct val="15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Pulp &amp; Paper</a:t>
            </a:r>
            <a:endParaRPr b="0" lang="en-US" sz="1200" strike="noStrike" u="none">
              <a:solidFill>
                <a:srgbClr val="000000"/>
              </a:solidFill>
              <a:effectLst/>
              <a:uFillTx/>
              <a:latin typeface="Arial"/>
            </a:endParaRPr>
          </a:p>
          <a:p>
            <a:pPr lvl="1" marL="463680">
              <a:lnSpc>
                <a:spcPct val="150000"/>
              </a:lnSpc>
              <a:spcBef>
                <a:spcPts val="300"/>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Diesel </a:t>
            </a:r>
            <a:endParaRPr b="0" lang="en-US" sz="1200" strike="noStrike" u="none">
              <a:solidFill>
                <a:srgbClr val="000000"/>
              </a:solidFill>
              <a:effectLst/>
              <a:uFillTx/>
              <a:latin typeface="Arial"/>
            </a:endParaRPr>
          </a:p>
        </p:txBody>
      </p:sp>
      <p:sp>
        <p:nvSpPr>
          <p:cNvPr id="28"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3162240" y="1198440"/>
            <a:ext cx="184320" cy="33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 name=""/>
          <p:cNvSpPr/>
          <p:nvPr/>
        </p:nvSpPr>
        <p:spPr>
          <a:xfrm>
            <a:off x="4968720" y="289080"/>
            <a:ext cx="412452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Vision</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16B1EFF-4B75-4376-A259-76B678F331E2}"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3162240" y="1198440"/>
            <a:ext cx="184320" cy="33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 name=""/>
          <p:cNvSpPr/>
          <p:nvPr/>
        </p:nvSpPr>
        <p:spPr>
          <a:xfrm>
            <a:off x="4968720" y="289080"/>
            <a:ext cx="412452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Business Objective</a:t>
            </a:r>
            <a:endParaRPr b="0" lang="en-US" sz="1600" strike="noStrike" u="none">
              <a:solidFill>
                <a:srgbClr val="000000"/>
              </a:solidFill>
              <a:effectLst/>
              <a:uFillTx/>
              <a:latin typeface="Times New Roman"/>
            </a:endParaRPr>
          </a:p>
        </p:txBody>
      </p:sp>
      <p:sp>
        <p:nvSpPr>
          <p:cNvPr id="34" name=""/>
          <p:cNvSpPr/>
          <p:nvPr/>
        </p:nvSpPr>
        <p:spPr>
          <a:xfrm>
            <a:off x="781200" y="2006640"/>
            <a:ext cx="7600680" cy="2203560"/>
          </a:xfrm>
          <a:prstGeom prst="rect">
            <a:avLst/>
          </a:prstGeom>
          <a:noFill/>
          <a:ln w="0">
            <a:noFill/>
          </a:ln>
        </p:spPr>
        <p:style>
          <a:lnRef idx="0"/>
          <a:fillRef idx="0"/>
          <a:effectRef idx="0"/>
          <a:fontRef idx="minor"/>
        </p:style>
        <p:txBody>
          <a:bodyPr lIns="90000" rIns="90000" tIns="46800" bIns="46800" anchor="t">
            <a:spAutoFit/>
          </a:bodyPr>
          <a:p>
            <a:pPr>
              <a:lnSpc>
                <a:spcPct val="18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Palatino"/>
              </a:rPr>
              <a:t>Participant needs confirmed through</a:t>
            </a:r>
            <a:r>
              <a:rPr b="1" lang="en-US" sz="1600" strike="noStrike" u="none">
                <a:solidFill>
                  <a:srgbClr val="000000"/>
                </a:solidFill>
                <a:effectLst/>
                <a:uFillTx/>
                <a:latin typeface="Palatino"/>
              </a:rPr>
              <a:t>:</a:t>
            </a:r>
            <a:r>
              <a:rPr b="1" lang="en-US" sz="1600" strike="noStrike" u="none">
                <a:solidFill>
                  <a:srgbClr val="000000"/>
                </a:solidFill>
                <a:effectLst/>
                <a:uFillTx/>
                <a:latin typeface="Palatino"/>
              </a:rPr>
              <a:t>	</a:t>
            </a:r>
            <a:endParaRPr b="0" lang="en-US" sz="1600" strike="noStrike" u="none">
              <a:solidFill>
                <a:srgbClr val="000000"/>
              </a:solidFill>
              <a:effectLst/>
              <a:uFillTx/>
              <a:latin typeface="Times New Roman"/>
            </a:endParaRPr>
          </a:p>
          <a:p>
            <a:pPr>
              <a:lnSpc>
                <a:spcPct val="18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Industry &amp; management consultants  </a:t>
            </a:r>
            <a:endParaRPr b="0" lang="en-US" sz="1400" strike="noStrike" u="none">
              <a:solidFill>
                <a:srgbClr val="000000"/>
              </a:solidFill>
              <a:effectLst/>
              <a:uFillTx/>
              <a:latin typeface="Times New Roman"/>
            </a:endParaRPr>
          </a:p>
          <a:p>
            <a:pPr>
              <a:lnSpc>
                <a:spcPct val="17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Exploratory meetings with food companies, feedlots, poultry processor, grain</a:t>
            </a:r>
            <a:endParaRPr b="0" lang="en-US" sz="1400" strike="noStrike" u="none">
              <a:solidFill>
                <a:srgbClr val="000000"/>
              </a:solidFill>
              <a:effectLst/>
              <a:uFillTx/>
              <a:latin typeface="Times New Roman"/>
            </a:endParaRPr>
          </a:p>
          <a:p>
            <a:pPr>
              <a:lnSpc>
                <a:spcPct val="17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wholesalers and politicians</a:t>
            </a:r>
            <a:endParaRPr b="0" lang="en-US" sz="1400" strike="noStrike" u="none">
              <a:solidFill>
                <a:srgbClr val="000000"/>
              </a:solidFill>
              <a:effectLst/>
              <a:uFillTx/>
              <a:latin typeface="Times New Roman"/>
            </a:endParaRPr>
          </a:p>
          <a:p>
            <a:pPr>
              <a:lnSpc>
                <a:spcPct val="18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Surveys &amp; focus groups</a:t>
            </a:r>
            <a:endParaRPr b="0" lang="en-US" sz="14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9EF4104E-A851-479A-B193-ADFC612EFB37}"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p:nvPr>
        </p:nvSpPr>
        <p:spPr>
          <a:xfrm>
            <a:off x="700200" y="1430280"/>
            <a:ext cx="8229600" cy="4944960"/>
          </a:xfrm>
          <a:prstGeom prst="rect">
            <a:avLst/>
          </a:prstGeom>
          <a:noFill/>
          <a:ln w="0">
            <a:noFill/>
          </a:ln>
        </p:spPr>
        <p:txBody>
          <a:bodyPr lIns="92160" rIns="92160" tIns="46080" bIns="46080" anchor="t">
            <a:normAutofit/>
          </a:bodyPr>
          <a:p>
            <a:pPr indent="0" algn="ctr">
              <a:lnSpc>
                <a:spcPct val="16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Palatino"/>
              </a:rPr>
              <a:t>Enron will NOT become another vertically integrated, asset intensive conglomerate</a:t>
            </a:r>
            <a:endParaRPr b="0" lang="en-US" sz="1800" strike="noStrike" u="none">
              <a:solidFill>
                <a:srgbClr val="000000"/>
              </a:solidFill>
              <a:effectLst/>
              <a:uFillTx/>
              <a:latin typeface="Arial"/>
            </a:endParaRPr>
          </a:p>
          <a:p>
            <a:pPr indent="0">
              <a:lnSpc>
                <a:spcPct val="16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lnSpc>
                <a:spcPct val="16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Value </a:t>
            </a:r>
            <a:r>
              <a:rPr b="1" i="1" lang="en-US" sz="1600" strike="noStrike" u="sng">
                <a:solidFill>
                  <a:srgbClr val="000000"/>
                </a:solidFill>
                <a:effectLst/>
                <a:uFillTx/>
                <a:latin typeface="Palatino"/>
              </a:rPr>
              <a:t>is not</a:t>
            </a:r>
            <a:r>
              <a:rPr b="1" lang="en-US" sz="1600" strike="noStrike" u="none">
                <a:solidFill>
                  <a:srgbClr val="000000"/>
                </a:solidFill>
                <a:effectLst/>
                <a:uFillTx/>
                <a:latin typeface="Palatino"/>
              </a:rPr>
              <a:t> in:</a:t>
            </a:r>
            <a:endParaRPr b="0" lang="en-US" sz="1600" strike="noStrike" u="none">
              <a:solidFill>
                <a:srgbClr val="000000"/>
              </a:solidFill>
              <a:effectLst/>
              <a:uFillTx/>
              <a:latin typeface="Arial"/>
            </a:endParaRPr>
          </a:p>
          <a:p>
            <a:pPr>
              <a:lnSpc>
                <a:spcPct val="16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Low margin assets</a:t>
            </a:r>
            <a:endParaRPr b="0" lang="en-US" sz="1400" strike="noStrike" u="none">
              <a:solidFill>
                <a:srgbClr val="000000"/>
              </a:solidFill>
              <a:effectLst/>
              <a:uFillTx/>
              <a:latin typeface="Arial"/>
            </a:endParaRPr>
          </a:p>
          <a:p>
            <a:pPr>
              <a:lnSpc>
                <a:spcPct val="16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Perpetuating the “regulated” environment</a:t>
            </a:r>
            <a:endParaRPr b="0" lang="en-US" sz="1400" strike="noStrike" u="none">
              <a:solidFill>
                <a:srgbClr val="000000"/>
              </a:solidFill>
              <a:effectLst/>
              <a:uFillTx/>
              <a:latin typeface="Arial"/>
            </a:endParaRPr>
          </a:p>
          <a:p>
            <a:pPr indent="0">
              <a:lnSpc>
                <a:spcPct val="16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indent="0">
              <a:lnSpc>
                <a:spcPct val="16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Value </a:t>
            </a:r>
            <a:r>
              <a:rPr b="1" i="1" lang="en-US" sz="1600" strike="noStrike" u="sng">
                <a:solidFill>
                  <a:srgbClr val="000000"/>
                </a:solidFill>
                <a:effectLst/>
                <a:uFillTx/>
                <a:latin typeface="Palatino"/>
              </a:rPr>
              <a:t>is</a:t>
            </a:r>
            <a:r>
              <a:rPr b="1" lang="en-US" sz="1600" strike="noStrike" u="none">
                <a:solidFill>
                  <a:srgbClr val="000000"/>
                </a:solidFill>
                <a:effectLst/>
                <a:uFillTx/>
                <a:latin typeface="Palatino"/>
              </a:rPr>
              <a:t> in:</a:t>
            </a:r>
            <a:endParaRPr b="0" lang="en-US" sz="1600" strike="noStrike" u="none">
              <a:solidFill>
                <a:srgbClr val="000000"/>
              </a:solidFill>
              <a:effectLst/>
              <a:uFillTx/>
              <a:latin typeface="Arial"/>
            </a:endParaRPr>
          </a:p>
          <a:p>
            <a:pPr>
              <a:lnSpc>
                <a:spcPct val="16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Targeting specific opportunities throughout the value chain</a:t>
            </a:r>
            <a:endParaRPr b="0" lang="en-US" sz="1400" strike="noStrike" u="none">
              <a:solidFill>
                <a:srgbClr val="000000"/>
              </a:solidFill>
              <a:effectLst/>
              <a:uFillTx/>
              <a:latin typeface="Arial"/>
            </a:endParaRPr>
          </a:p>
          <a:p>
            <a:pPr>
              <a:lnSpc>
                <a:spcPct val="16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Strategic assets</a:t>
            </a:r>
            <a:endParaRPr b="0" lang="en-US" sz="1400" strike="noStrike" u="none">
              <a:solidFill>
                <a:srgbClr val="000000"/>
              </a:solidFill>
              <a:effectLst/>
              <a:uFillTx/>
              <a:latin typeface="Arial"/>
            </a:endParaRPr>
          </a:p>
          <a:p>
            <a:pPr>
              <a:lnSpc>
                <a:spcPct val="16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Providing liquidity to the marketplace</a:t>
            </a:r>
            <a:endParaRPr b="0" lang="en-US" sz="1400" strike="noStrike" u="none">
              <a:solidFill>
                <a:srgbClr val="000000"/>
              </a:solidFill>
              <a:effectLst/>
              <a:uFillTx/>
              <a:latin typeface="Arial"/>
            </a:endParaRPr>
          </a:p>
        </p:txBody>
      </p:sp>
      <p:sp>
        <p:nvSpPr>
          <p:cNvPr id="36"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3162240" y="1198440"/>
            <a:ext cx="184320" cy="33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a:off x="4968720" y="289080"/>
            <a:ext cx="412452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Enron’s Arena</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D8DDB92-EAEA-4483-ABE7-4A77BEC4F140}"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 name=""/>
          <p:cNvSpPr/>
          <p:nvPr/>
        </p:nvSpPr>
        <p:spPr>
          <a:xfrm>
            <a:off x="5019840" y="250920"/>
            <a:ext cx="412416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Market Size</a:t>
            </a:r>
            <a:endParaRPr b="0" lang="en-US" sz="1600" strike="noStrike" u="none">
              <a:solidFill>
                <a:srgbClr val="000000"/>
              </a:solidFill>
              <a:effectLst/>
              <a:uFillTx/>
              <a:latin typeface="Times New Roman"/>
            </a:endParaRPr>
          </a:p>
        </p:txBody>
      </p:sp>
      <p:sp>
        <p:nvSpPr>
          <p:cNvPr id="42" name=""/>
          <p:cNvSpPr/>
          <p:nvPr/>
        </p:nvSpPr>
        <p:spPr>
          <a:xfrm>
            <a:off x="903240" y="831960"/>
            <a:ext cx="6599160" cy="522000"/>
          </a:xfrm>
          <a:prstGeom prst="rect">
            <a:avLst/>
          </a:prstGeom>
          <a:noFill/>
          <a:ln w="0">
            <a:noFill/>
          </a:ln>
        </p:spPr>
        <p:style>
          <a:lnRef idx="0"/>
          <a:fillRef idx="0"/>
          <a:effectRef idx="0"/>
          <a:fontRef idx="minor"/>
        </p:style>
        <p:txBody>
          <a:bodyPr lIns="92160" rIns="92160" tIns="46080" bIns="46080" anchor="t">
            <a:normAutofit/>
          </a:bodyPr>
          <a:p>
            <a:pPr marL="343080" indent="-343080">
              <a:lnSpc>
                <a:spcPct val="16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2000 Domestic Market Sizes</a:t>
            </a:r>
            <a:endParaRPr b="0" lang="en-US" sz="1600" strike="noStrike" u="none">
              <a:solidFill>
                <a:srgbClr val="000000"/>
              </a:solidFill>
              <a:effectLst/>
              <a:uFillTx/>
              <a:latin typeface="Times New Roman"/>
            </a:endParaRPr>
          </a:p>
        </p:txBody>
      </p:sp>
      <p:sp>
        <p:nvSpPr>
          <p:cNvPr id="43" name=""/>
          <p:cNvSpPr/>
          <p:nvPr/>
        </p:nvSpPr>
        <p:spPr>
          <a:xfrm>
            <a:off x="933480" y="1309680"/>
            <a:ext cx="7862760" cy="4725360"/>
          </a:xfrm>
          <a:prstGeom prst="rect">
            <a:avLst/>
          </a:prstGeom>
          <a:noFill/>
          <a:ln w="0">
            <a:noFill/>
          </a:ln>
        </p:spPr>
        <p:style>
          <a:lnRef idx="0"/>
          <a:fillRef idx="0"/>
          <a:effectRef idx="0"/>
          <a:fontRef idx="minor"/>
        </p:style>
        <p:txBody>
          <a:bodyPr lIns="90000" rIns="90000" tIns="46800" bIns="46800" anchor="t">
            <a:spAutoFit/>
          </a:bodyPr>
          <a:p>
            <a:pPr marL="222120" indent="-2221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Palatino"/>
              </a:rPr>
              <a:t>($ Billion Annual)                     Physical             Notional Exchange &amp; OTC</a:t>
            </a:r>
            <a:endParaRPr b="0" lang="en-US" sz="1600" strike="noStrike" u="none">
              <a:solidFill>
                <a:srgbClr val="000000"/>
              </a:solidFill>
              <a:effectLst/>
              <a:uFillTx/>
              <a:latin typeface="Times New Roman"/>
            </a:endParaRPr>
          </a:p>
          <a:p>
            <a:pPr marL="222120" indent="-2221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Petrochemicals </a:t>
            </a:r>
            <a:r>
              <a:rPr b="1" lang="en-US" sz="1600" strike="noStrike" u="none" baseline="30000">
                <a:solidFill>
                  <a:srgbClr val="000000"/>
                </a:solidFill>
                <a:effectLst/>
                <a:uFillTx/>
                <a:latin typeface="Palatino"/>
              </a:rPr>
              <a:t>(1)</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$ 241</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    300</a:t>
            </a:r>
            <a:endParaRPr b="0" lang="en-US" sz="1600" strike="noStrike" u="none">
              <a:solidFill>
                <a:srgbClr val="000000"/>
              </a:solidFill>
              <a:effectLst/>
              <a:uFillTx/>
              <a:latin typeface="Times New Roman"/>
            </a:endParaRPr>
          </a:p>
          <a:p>
            <a:pPr marL="222120" indent="-2221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Crude &amp; Fuels</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$ 183 </a:t>
            </a:r>
            <a:r>
              <a:rPr b="1" lang="en-US" sz="1600" strike="noStrike" u="none" baseline="30000">
                <a:solidFill>
                  <a:srgbClr val="000000"/>
                </a:solidFill>
                <a:effectLst/>
                <a:uFillTx/>
                <a:latin typeface="Palatino"/>
              </a:rPr>
              <a:t>(2)</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$ 1,827 </a:t>
            </a:r>
            <a:r>
              <a:rPr b="1" lang="en-US" sz="1600" strike="noStrike" u="none" baseline="30000">
                <a:solidFill>
                  <a:srgbClr val="000000"/>
                </a:solidFill>
                <a:effectLst/>
                <a:uFillTx/>
                <a:latin typeface="Palatino"/>
              </a:rPr>
              <a:t>(3)</a:t>
            </a:r>
            <a:r>
              <a:rPr b="1" lang="en-US" sz="1600" strike="noStrike" u="none">
                <a:solidFill>
                  <a:srgbClr val="000000"/>
                </a:solidFill>
                <a:effectLst/>
                <a:uFillTx/>
                <a:latin typeface="Palatino"/>
              </a:rPr>
              <a:t> </a:t>
            </a:r>
            <a:endParaRPr b="0" lang="en-US" sz="1600" strike="noStrike" u="none">
              <a:solidFill>
                <a:srgbClr val="000000"/>
              </a:solidFill>
              <a:effectLst/>
              <a:uFillTx/>
              <a:latin typeface="Times New Roman"/>
            </a:endParaRPr>
          </a:p>
          <a:p>
            <a:pPr marL="222120" indent="-2221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Power</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$ 159</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    159 </a:t>
            </a:r>
            <a:r>
              <a:rPr b="1" lang="en-US" sz="1600" strike="noStrike" u="none" baseline="30000">
                <a:solidFill>
                  <a:srgbClr val="000000"/>
                </a:solidFill>
                <a:effectLst/>
                <a:uFillTx/>
                <a:latin typeface="Palatino"/>
              </a:rPr>
              <a:t>(4)</a:t>
            </a:r>
            <a:r>
              <a:rPr b="1" lang="en-US" sz="1600" strike="noStrike" u="none">
                <a:solidFill>
                  <a:srgbClr val="000000"/>
                </a:solidFill>
                <a:effectLst/>
                <a:uFillTx/>
                <a:latin typeface="Palatino"/>
              </a:rPr>
              <a:t> </a:t>
            </a:r>
            <a:endParaRPr b="0" lang="en-US" sz="1600" strike="noStrike" u="none">
              <a:solidFill>
                <a:srgbClr val="000000"/>
              </a:solidFill>
              <a:effectLst/>
              <a:uFillTx/>
              <a:latin typeface="Times New Roman"/>
            </a:endParaRPr>
          </a:p>
          <a:p>
            <a:pPr marL="222120" indent="-2221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Pulp, Paper &amp; Lumber</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$ 134</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        6</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endParaRPr b="0" lang="en-US" sz="1600" strike="noStrike" u="none">
              <a:solidFill>
                <a:srgbClr val="000000"/>
              </a:solidFill>
              <a:effectLst/>
              <a:uFillTx/>
              <a:latin typeface="Times New Roman"/>
            </a:endParaRPr>
          </a:p>
          <a:p>
            <a:pPr marL="222120" indent="-2221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Natural Gas</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$ 120</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$ 1,500  </a:t>
            </a:r>
            <a:endParaRPr b="0" lang="en-US" sz="1600" strike="noStrike" u="none">
              <a:solidFill>
                <a:srgbClr val="000000"/>
              </a:solidFill>
              <a:effectLst/>
              <a:uFillTx/>
              <a:latin typeface="Times New Roman"/>
            </a:endParaRPr>
          </a:p>
          <a:p>
            <a:pPr marL="222120" indent="-2221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Agriculture </a:t>
            </a:r>
            <a:r>
              <a:rPr b="1" lang="en-US" sz="1600" strike="noStrike" u="none" baseline="30000">
                <a:solidFill>
                  <a:srgbClr val="000000"/>
                </a:solidFill>
                <a:effectLst/>
                <a:uFillTx/>
                <a:latin typeface="Palatino"/>
              </a:rPr>
              <a:t>(5)</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38</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    751</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endParaRPr b="0" lang="en-US" sz="1600" strike="noStrike" u="none">
              <a:solidFill>
                <a:srgbClr val="000000"/>
              </a:solidFill>
              <a:effectLst/>
              <a:uFillTx/>
              <a:latin typeface="Times New Roman"/>
            </a:endParaRPr>
          </a:p>
          <a:p>
            <a:pPr marL="222120" indent="-2221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Coal</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16</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        0</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endParaRPr b="0" lang="en-US" sz="1600" strike="noStrike" u="none">
              <a:solidFill>
                <a:srgbClr val="000000"/>
              </a:solidFill>
              <a:effectLst/>
              <a:uFillTx/>
              <a:latin typeface="Times New Roman"/>
            </a:endParaRPr>
          </a:p>
          <a:p>
            <a:pPr marL="222120" indent="-22212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Weather</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0</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        7</a:t>
            </a:r>
            <a:r>
              <a:rPr b="1" lang="en-US" sz="1600" strike="noStrike" u="none">
                <a:solidFill>
                  <a:srgbClr val="000000"/>
                </a:solidFill>
                <a:effectLst/>
                <a:uFillTx/>
                <a:latin typeface="Palatino"/>
              </a:rPr>
              <a:t>	</a:t>
            </a:r>
            <a:r>
              <a:rPr b="1" lang="en-US" sz="1600" strike="noStrike" u="none">
                <a:solidFill>
                  <a:srgbClr val="000000"/>
                </a:solidFill>
                <a:effectLst/>
                <a:uFillTx/>
                <a:latin typeface="Palatino"/>
              </a:rPr>
              <a:t>	</a:t>
            </a:r>
            <a:endParaRPr b="0" lang="en-US" sz="1600" strike="noStrike" u="none">
              <a:solidFill>
                <a:srgbClr val="000000"/>
              </a:solidFill>
              <a:effectLst/>
              <a:uFillTx/>
              <a:latin typeface="Times New Roman"/>
            </a:endParaRPr>
          </a:p>
          <a:p>
            <a:pPr marL="222120" indent="-22212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a:t>
            </a:r>
            <a:r>
              <a:rPr b="0" lang="en-US" sz="1000" strike="noStrike" u="none">
                <a:solidFill>
                  <a:srgbClr val="000000"/>
                </a:solidFill>
                <a:effectLst/>
                <a:uFillTx/>
                <a:latin typeface="Palatino"/>
              </a:rPr>
              <a:t>Note:  Ranked according to size of US physical markets.  Values provided by EGM Fundamentals group, Industrial Markets and group analysis.</a:t>
            </a:r>
            <a:endParaRPr b="0" lang="en-US" sz="1000" strike="noStrike" u="none">
              <a:solidFill>
                <a:srgbClr val="000000"/>
              </a:solidFill>
              <a:effectLst/>
              <a:uFillTx/>
              <a:latin typeface="Times New Roman"/>
            </a:endParaRPr>
          </a:p>
          <a:p>
            <a:pPr marL="222120" indent="-22212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	</a:t>
            </a:r>
            <a:r>
              <a:rPr b="0" lang="en-US" sz="1000" strike="noStrike" u="none">
                <a:solidFill>
                  <a:srgbClr val="000000"/>
                </a:solidFill>
                <a:effectLst/>
                <a:uFillTx/>
                <a:latin typeface="Palatino"/>
              </a:rPr>
              <a:t> (1) Only plastics, olefins and aromatics.</a:t>
            </a:r>
            <a:endParaRPr b="0" lang="en-US" sz="1000" strike="noStrike" u="none">
              <a:solidFill>
                <a:srgbClr val="000000"/>
              </a:solidFill>
              <a:effectLst/>
              <a:uFillTx/>
              <a:latin typeface="Times New Roman"/>
            </a:endParaRPr>
          </a:p>
          <a:p>
            <a:pPr marL="222120" indent="-22212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	</a:t>
            </a:r>
            <a:r>
              <a:rPr b="0" lang="en-US" sz="1000" strike="noStrike" u="none">
                <a:solidFill>
                  <a:srgbClr val="000000"/>
                </a:solidFill>
                <a:effectLst/>
                <a:uFillTx/>
                <a:latin typeface="Palatino"/>
              </a:rPr>
              <a:t> (2) Only domestic crude production.</a:t>
            </a:r>
            <a:endParaRPr b="0" lang="en-US" sz="1000" strike="noStrike" u="none">
              <a:solidFill>
                <a:srgbClr val="000000"/>
              </a:solidFill>
              <a:effectLst/>
              <a:uFillTx/>
              <a:latin typeface="Times New Roman"/>
            </a:endParaRPr>
          </a:p>
          <a:p>
            <a:pPr marL="222120" indent="-22212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	</a:t>
            </a:r>
            <a:r>
              <a:rPr b="0" lang="en-US" sz="1000" strike="noStrike" u="none">
                <a:solidFill>
                  <a:srgbClr val="000000"/>
                </a:solidFill>
                <a:effectLst/>
                <a:uFillTx/>
                <a:latin typeface="Palatino"/>
              </a:rPr>
              <a:t> (3) Does not include OTC.  Only NYMEX crude, heating oil and unleaded gasoline. </a:t>
            </a:r>
            <a:endParaRPr b="0" lang="en-US" sz="1000" strike="noStrike" u="none">
              <a:solidFill>
                <a:srgbClr val="000000"/>
              </a:solidFill>
              <a:effectLst/>
              <a:uFillTx/>
              <a:latin typeface="Times New Roman"/>
            </a:endParaRPr>
          </a:p>
          <a:p>
            <a:pPr marL="222120" indent="-22212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	</a:t>
            </a:r>
            <a:r>
              <a:rPr b="0" lang="en-US" sz="1000" strike="noStrike" u="none">
                <a:solidFill>
                  <a:srgbClr val="000000"/>
                </a:solidFill>
                <a:effectLst/>
                <a:uFillTx/>
                <a:latin typeface="Palatino"/>
              </a:rPr>
              <a:t> (4) Assumes one to one ratio between physical and financial markets.</a:t>
            </a:r>
            <a:endParaRPr b="0" lang="en-US" sz="1000" strike="noStrike" u="none">
              <a:solidFill>
                <a:srgbClr val="000000"/>
              </a:solidFill>
              <a:effectLst/>
              <a:uFillTx/>
              <a:latin typeface="Times New Roman"/>
            </a:endParaRPr>
          </a:p>
          <a:p>
            <a:pPr marL="222120" indent="-222120">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	</a:t>
            </a:r>
            <a:r>
              <a:rPr b="0" lang="en-US" sz="1000" strike="noStrike" u="none">
                <a:solidFill>
                  <a:srgbClr val="000000"/>
                </a:solidFill>
                <a:effectLst/>
                <a:uFillTx/>
                <a:latin typeface="Palatino"/>
              </a:rPr>
              <a:t> (5) Does not include OTC. Corn, wheat &amp; soybeans only.  Numbers reflect average prompt contract price and CBOT volumes only. </a:t>
            </a:r>
            <a:endParaRPr b="0" lang="en-US" sz="1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39B8D57-546D-477C-BF44-FB53368035ED}"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019840" y="250920"/>
            <a:ext cx="412416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Palatino"/>
              </a:rPr>
              <a:t>Business Scope</a:t>
            </a:r>
            <a:endParaRPr b="0" lang="en-US" sz="1600" strike="noStrike" u="none">
              <a:solidFill>
                <a:srgbClr val="000000"/>
              </a:solidFill>
              <a:effectLst/>
              <a:uFillTx/>
              <a:latin typeface="Times New Roman"/>
            </a:endParaRPr>
          </a:p>
        </p:txBody>
      </p:sp>
      <p:sp>
        <p:nvSpPr>
          <p:cNvPr id="46" name=""/>
          <p:cNvSpPr/>
          <p:nvPr/>
        </p:nvSpPr>
        <p:spPr>
          <a:xfrm>
            <a:off x="533520" y="876240"/>
            <a:ext cx="7772400" cy="24444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624"/>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 name=""/>
          <p:cNvSpPr/>
          <p:nvPr/>
        </p:nvSpPr>
        <p:spPr>
          <a:xfrm>
            <a:off x="419040" y="787320"/>
            <a:ext cx="1460520" cy="33768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Supply Chain</a:t>
            </a:r>
            <a:endParaRPr b="0" lang="en-US" sz="1600" strike="noStrike" u="none">
              <a:solidFill>
                <a:srgbClr val="000000"/>
              </a:solidFill>
              <a:effectLst/>
              <a:uFillTx/>
              <a:latin typeface="Times New Roman"/>
            </a:endParaRPr>
          </a:p>
        </p:txBody>
      </p:sp>
      <p:sp>
        <p:nvSpPr>
          <p:cNvPr id="48" name=""/>
          <p:cNvSpPr/>
          <p:nvPr/>
        </p:nvSpPr>
        <p:spPr>
          <a:xfrm>
            <a:off x="1162080" y="1666800"/>
            <a:ext cx="858960" cy="65268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1271160" y="1768320"/>
            <a:ext cx="4150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Palatino"/>
              </a:rPr>
              <a:t>Farmer</a:t>
            </a:r>
            <a:endParaRPr b="0" lang="en-US" sz="1000" strike="noStrike" u="none">
              <a:solidFill>
                <a:srgbClr val="000000"/>
              </a:solidFill>
              <a:effectLst/>
              <a:uFillTx/>
              <a:latin typeface="Times New Roman"/>
            </a:endParaRPr>
          </a:p>
        </p:txBody>
      </p:sp>
      <p:sp>
        <p:nvSpPr>
          <p:cNvPr id="50" name=""/>
          <p:cNvSpPr/>
          <p:nvPr/>
        </p:nvSpPr>
        <p:spPr>
          <a:xfrm>
            <a:off x="2273400" y="1666800"/>
            <a:ext cx="860400" cy="65268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2395800" y="1768320"/>
            <a:ext cx="3344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Palatino"/>
              </a:rPr>
              <a:t>Local </a:t>
            </a:r>
            <a:endParaRPr b="0" lang="en-US" sz="1000" strike="noStrike" u="none">
              <a:solidFill>
                <a:srgbClr val="000000"/>
              </a:solidFill>
              <a:effectLst/>
              <a:uFillTx/>
              <a:latin typeface="Times New Roman"/>
            </a:endParaRPr>
          </a:p>
        </p:txBody>
      </p:sp>
      <p:sp>
        <p:nvSpPr>
          <p:cNvPr id="52" name=""/>
          <p:cNvSpPr/>
          <p:nvPr/>
        </p:nvSpPr>
        <p:spPr>
          <a:xfrm>
            <a:off x="2383200" y="1905120"/>
            <a:ext cx="4644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Palatino"/>
              </a:rPr>
              <a:t>E</a:t>
            </a:r>
            <a:r>
              <a:rPr b="1" lang="en-US" sz="1000" strike="noStrike" u="none">
                <a:solidFill>
                  <a:srgbClr val="ffffff"/>
                </a:solidFill>
                <a:effectLst/>
                <a:uFillTx/>
                <a:latin typeface="Palatino"/>
              </a:rPr>
              <a:t>levator</a:t>
            </a:r>
            <a:endParaRPr b="0" lang="en-US" sz="1000" strike="noStrike" u="none">
              <a:solidFill>
                <a:srgbClr val="000000"/>
              </a:solidFill>
              <a:effectLst/>
              <a:uFillTx/>
              <a:latin typeface="Times New Roman"/>
            </a:endParaRPr>
          </a:p>
        </p:txBody>
      </p:sp>
      <p:sp>
        <p:nvSpPr>
          <p:cNvPr id="53" name=""/>
          <p:cNvSpPr/>
          <p:nvPr/>
        </p:nvSpPr>
        <p:spPr>
          <a:xfrm>
            <a:off x="3387600" y="1666800"/>
            <a:ext cx="862200" cy="65268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3496680" y="1768320"/>
            <a:ext cx="5065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Palatino"/>
              </a:rPr>
              <a:t>Terminal</a:t>
            </a:r>
            <a:endParaRPr b="0" lang="en-US" sz="1000" strike="noStrike" u="none">
              <a:solidFill>
                <a:srgbClr val="000000"/>
              </a:solidFill>
              <a:effectLst/>
              <a:uFillTx/>
              <a:latin typeface="Times New Roman"/>
            </a:endParaRPr>
          </a:p>
        </p:txBody>
      </p:sp>
      <p:sp>
        <p:nvSpPr>
          <p:cNvPr id="55" name=""/>
          <p:cNvSpPr/>
          <p:nvPr/>
        </p:nvSpPr>
        <p:spPr>
          <a:xfrm>
            <a:off x="4502160" y="1666800"/>
            <a:ext cx="858960" cy="65268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4641480" y="1768320"/>
            <a:ext cx="5274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Palatino"/>
              </a:rPr>
              <a:t>Processor</a:t>
            </a:r>
            <a:endParaRPr b="0" lang="en-US" sz="1000" strike="noStrike" u="none">
              <a:solidFill>
                <a:srgbClr val="000000"/>
              </a:solidFill>
              <a:effectLst/>
              <a:uFillTx/>
              <a:latin typeface="Times New Roman"/>
            </a:endParaRPr>
          </a:p>
        </p:txBody>
      </p:sp>
      <p:sp>
        <p:nvSpPr>
          <p:cNvPr id="57" name=""/>
          <p:cNvSpPr/>
          <p:nvPr/>
        </p:nvSpPr>
        <p:spPr>
          <a:xfrm>
            <a:off x="4604760" y="1905120"/>
            <a:ext cx="5346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Palatino"/>
              </a:rPr>
              <a:t>(primary)</a:t>
            </a:r>
            <a:endParaRPr b="0" lang="en-US" sz="1000" strike="noStrike" u="none">
              <a:solidFill>
                <a:srgbClr val="000000"/>
              </a:solidFill>
              <a:effectLst/>
              <a:uFillTx/>
              <a:latin typeface="Times New Roman"/>
            </a:endParaRPr>
          </a:p>
        </p:txBody>
      </p:sp>
      <p:sp>
        <p:nvSpPr>
          <p:cNvPr id="58" name=""/>
          <p:cNvSpPr/>
          <p:nvPr/>
        </p:nvSpPr>
        <p:spPr>
          <a:xfrm>
            <a:off x="5624640" y="1666800"/>
            <a:ext cx="863640" cy="65412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5736960" y="1768320"/>
            <a:ext cx="4928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Palatino"/>
              </a:rPr>
              <a:t>Food Co.</a:t>
            </a:r>
            <a:endParaRPr b="0" lang="en-US" sz="1000" strike="noStrike" u="none">
              <a:solidFill>
                <a:srgbClr val="000000"/>
              </a:solidFill>
              <a:effectLst/>
              <a:uFillTx/>
              <a:latin typeface="Times New Roman"/>
            </a:endParaRPr>
          </a:p>
        </p:txBody>
      </p:sp>
      <p:sp>
        <p:nvSpPr>
          <p:cNvPr id="60" name=""/>
          <p:cNvSpPr/>
          <p:nvPr/>
        </p:nvSpPr>
        <p:spPr>
          <a:xfrm>
            <a:off x="5689080" y="1917720"/>
            <a:ext cx="7664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Palatino"/>
              </a:rPr>
              <a:t>M</a:t>
            </a:r>
            <a:r>
              <a:rPr b="1" lang="en-US" sz="1000" strike="noStrike" u="none">
                <a:solidFill>
                  <a:srgbClr val="ffffff"/>
                </a:solidFill>
                <a:effectLst/>
                <a:uFillTx/>
                <a:latin typeface="Palatino"/>
              </a:rPr>
              <a:t>anufacturer</a:t>
            </a:r>
            <a:endParaRPr b="0" lang="en-US" sz="1000" strike="noStrike" u="none">
              <a:solidFill>
                <a:srgbClr val="000000"/>
              </a:solidFill>
              <a:effectLst/>
              <a:uFillTx/>
              <a:latin typeface="Times New Roman"/>
            </a:endParaRPr>
          </a:p>
        </p:txBody>
      </p:sp>
      <p:sp>
        <p:nvSpPr>
          <p:cNvPr id="61" name=""/>
          <p:cNvSpPr/>
          <p:nvPr/>
        </p:nvSpPr>
        <p:spPr>
          <a:xfrm>
            <a:off x="4491000" y="782640"/>
            <a:ext cx="862200" cy="65232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4592880" y="934920"/>
            <a:ext cx="4820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Palatino"/>
              </a:rPr>
              <a:t>Feed</a:t>
            </a:r>
            <a:r>
              <a:rPr b="1" lang="en-GB" sz="1000" strike="noStrike" u="none">
                <a:solidFill>
                  <a:srgbClr val="ffffff"/>
                </a:solidFill>
                <a:effectLst/>
                <a:uFillTx/>
                <a:latin typeface="Palatino"/>
              </a:rPr>
              <a:t> L</a:t>
            </a:r>
            <a:r>
              <a:rPr b="1" lang="en-US" sz="1000" strike="noStrike" u="none">
                <a:solidFill>
                  <a:srgbClr val="ffffff"/>
                </a:solidFill>
                <a:effectLst/>
                <a:uFillTx/>
                <a:latin typeface="Palatino"/>
              </a:rPr>
              <a:t>ot</a:t>
            </a:r>
            <a:endParaRPr b="0" lang="en-US" sz="1000" strike="noStrike" u="none">
              <a:solidFill>
                <a:srgbClr val="000000"/>
              </a:solidFill>
              <a:effectLst/>
              <a:uFillTx/>
              <a:latin typeface="Times New Roman"/>
            </a:endParaRPr>
          </a:p>
        </p:txBody>
      </p:sp>
      <p:sp>
        <p:nvSpPr>
          <p:cNvPr id="63" name=""/>
          <p:cNvSpPr/>
          <p:nvPr/>
        </p:nvSpPr>
        <p:spPr>
          <a:xfrm>
            <a:off x="6815160" y="1666800"/>
            <a:ext cx="857160" cy="6541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6900480" y="1768320"/>
            <a:ext cx="6120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Palatino"/>
              </a:rPr>
              <a:t>Distributor</a:t>
            </a:r>
            <a:endParaRPr b="0" lang="en-US" sz="1000" strike="noStrike" u="none">
              <a:solidFill>
                <a:srgbClr val="000000"/>
              </a:solidFill>
              <a:effectLst/>
              <a:uFillTx/>
              <a:latin typeface="Times New Roman"/>
            </a:endParaRPr>
          </a:p>
        </p:txBody>
      </p:sp>
      <p:sp>
        <p:nvSpPr>
          <p:cNvPr id="65" name=""/>
          <p:cNvSpPr/>
          <p:nvPr/>
        </p:nvSpPr>
        <p:spPr>
          <a:xfrm>
            <a:off x="6962760" y="1905120"/>
            <a:ext cx="4363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Palatino"/>
              </a:rPr>
              <a:t>R</a:t>
            </a:r>
            <a:r>
              <a:rPr b="1" lang="en-US" sz="1000" strike="noStrike" u="none">
                <a:solidFill>
                  <a:srgbClr val="000000"/>
                </a:solidFill>
                <a:effectLst/>
                <a:uFillTx/>
                <a:latin typeface="Palatino"/>
              </a:rPr>
              <a:t>etailer</a:t>
            </a:r>
            <a:endParaRPr b="0" lang="en-US" sz="1000" strike="noStrike" u="none">
              <a:solidFill>
                <a:srgbClr val="000000"/>
              </a:solidFill>
              <a:effectLst/>
              <a:uFillTx/>
              <a:latin typeface="Times New Roman"/>
            </a:endParaRPr>
          </a:p>
        </p:txBody>
      </p:sp>
      <p:sp>
        <p:nvSpPr>
          <p:cNvPr id="66" name=""/>
          <p:cNvSpPr/>
          <p:nvPr/>
        </p:nvSpPr>
        <p:spPr>
          <a:xfrm>
            <a:off x="4503600" y="2637000"/>
            <a:ext cx="862200" cy="70308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4630680" y="2700360"/>
            <a:ext cx="642960" cy="61092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Palatino"/>
              </a:rPr>
              <a:t>Export</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Palatino"/>
              </a:rPr>
              <a:t>Markets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Palatino"/>
              </a:rPr>
              <a:t>&amp;</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Palatino"/>
              </a:rPr>
              <a:t>Ethanol</a:t>
            </a:r>
            <a:endParaRPr b="0" lang="en-US" sz="1000" strike="noStrike" u="none">
              <a:solidFill>
                <a:srgbClr val="000000"/>
              </a:solidFill>
              <a:effectLst/>
              <a:uFillTx/>
              <a:latin typeface="Times New Roman"/>
            </a:endParaRPr>
          </a:p>
        </p:txBody>
      </p:sp>
      <p:sp>
        <p:nvSpPr>
          <p:cNvPr id="68" name=""/>
          <p:cNvSpPr/>
          <p:nvPr/>
        </p:nvSpPr>
        <p:spPr>
          <a:xfrm flipV="1">
            <a:off x="1589040" y="1420560"/>
            <a:ext cx="0" cy="23796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1589040" y="1407960"/>
            <a:ext cx="2844720" cy="0"/>
          </a:xfrm>
          <a:prstGeom prst="line">
            <a:avLst/>
          </a:prstGeom>
          <a:ln w="936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flipV="1">
            <a:off x="4908600" y="1450800"/>
            <a:ext cx="1440" cy="1857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2039760" y="2003400"/>
            <a:ext cx="223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3144960" y="2016000"/>
            <a:ext cx="223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4262400" y="2016000"/>
            <a:ext cx="223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5367240" y="2016000"/>
            <a:ext cx="223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6523200" y="2016000"/>
            <a:ext cx="223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2619360" y="2490840"/>
            <a:ext cx="1984320" cy="1440"/>
          </a:xfrm>
          <a:prstGeom prst="line">
            <a:avLst/>
          </a:prstGeom>
          <a:ln cap="rnd" w="9360">
            <a:solidFill>
              <a:srgbClr val="000000"/>
            </a:solidFill>
            <a:custDash>
              <a:ds d="100000" sp="1000"/>
            </a:custDash>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77" name=""/>
          <p:cNvSpPr/>
          <p:nvPr/>
        </p:nvSpPr>
        <p:spPr>
          <a:xfrm flipV="1">
            <a:off x="4603680" y="2320560"/>
            <a:ext cx="7920" cy="166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flipV="1">
            <a:off x="2620800" y="2347560"/>
            <a:ext cx="0" cy="14436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2168640" y="3855960"/>
            <a:ext cx="3227400" cy="4784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Palatino"/>
              </a:rPr>
              <a:t>Wholesale Dealer</a:t>
            </a:r>
            <a:r>
              <a:rPr b="1" lang="en-GB" sz="1000" strike="noStrike" u="none">
                <a:solidFill>
                  <a:srgbClr val="000000"/>
                </a:solidFill>
                <a:effectLst/>
                <a:uFillTx/>
                <a:latin typeface="Palatino"/>
              </a:rPr>
              <a:t>s (Dreyfus, DeBruce, Lansing)</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Palatino"/>
              </a:rPr>
              <a:t>Buy &amp; Sell Raw Commodity</a:t>
            </a:r>
            <a:endParaRPr b="0" lang="en-US" sz="1000" strike="noStrike" u="none">
              <a:solidFill>
                <a:srgbClr val="000000"/>
              </a:solidFill>
              <a:effectLst/>
              <a:uFillTx/>
              <a:latin typeface="Times New Roman"/>
            </a:endParaRPr>
          </a:p>
        </p:txBody>
      </p:sp>
      <p:sp>
        <p:nvSpPr>
          <p:cNvPr id="80" name=""/>
          <p:cNvSpPr/>
          <p:nvPr/>
        </p:nvSpPr>
        <p:spPr>
          <a:xfrm>
            <a:off x="2168640" y="4948200"/>
            <a:ext cx="4289400" cy="4784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Palatino"/>
              </a:rPr>
              <a:t>Integrated Players (Cargill, ADM, ConAgra</a:t>
            </a:r>
            <a:r>
              <a:rPr b="1" lang="en-GB" sz="1000" strike="noStrike" u="none">
                <a:solidFill>
                  <a:srgbClr val="000000"/>
                </a:solidFill>
                <a:effectLst/>
                <a:uFillTx/>
                <a:latin typeface="Palatino"/>
              </a:rPr>
              <a:t>, Cerestar</a:t>
            </a:r>
            <a:r>
              <a:rPr b="1" lang="en-US" sz="1000" strike="noStrike" u="none">
                <a:solidFill>
                  <a:srgbClr val="000000"/>
                </a:solidFill>
                <a:effectLst/>
                <a:uFillTx/>
                <a:latin typeface="Palatino"/>
              </a:rPr>
              <a:t>)</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Palatino"/>
              </a:rPr>
              <a:t>Buy Raw Commodity, Sell Processed Products &amp; Sell Finished Products</a:t>
            </a:r>
            <a:endParaRPr b="0" lang="en-US" sz="1000" strike="noStrike" u="none">
              <a:solidFill>
                <a:srgbClr val="000000"/>
              </a:solidFill>
              <a:effectLst/>
              <a:uFillTx/>
              <a:latin typeface="Times New Roman"/>
            </a:endParaRPr>
          </a:p>
        </p:txBody>
      </p:sp>
      <p:sp>
        <p:nvSpPr>
          <p:cNvPr id="81" name=""/>
          <p:cNvSpPr/>
          <p:nvPr/>
        </p:nvSpPr>
        <p:spPr>
          <a:xfrm>
            <a:off x="4292640" y="5481720"/>
            <a:ext cx="3313080" cy="6310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Palatino"/>
              </a:rPr>
              <a:t>Food Manufacturers (</a:t>
            </a:r>
            <a:r>
              <a:rPr b="1" lang="en-GB" sz="1000" strike="noStrike" u="none">
                <a:solidFill>
                  <a:srgbClr val="000000"/>
                </a:solidFill>
                <a:effectLst/>
                <a:uFillTx/>
                <a:latin typeface="Palatino"/>
              </a:rPr>
              <a:t>General Mills, </a:t>
            </a:r>
            <a:r>
              <a:rPr b="1" lang="en-US" sz="1000" strike="noStrike" u="none">
                <a:solidFill>
                  <a:srgbClr val="000000"/>
                </a:solidFill>
                <a:effectLst/>
                <a:uFillTx/>
                <a:latin typeface="Palatino"/>
              </a:rPr>
              <a:t>Interstate Bakeries)</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Palatino"/>
              </a:rPr>
              <a:t>Buy Raw Commodity or Processed Products, Sell Manufactured Foods</a:t>
            </a:r>
            <a:endParaRPr b="0" lang="en-US" sz="1000" strike="noStrike" u="none">
              <a:solidFill>
                <a:srgbClr val="000000"/>
              </a:solidFill>
              <a:effectLst/>
              <a:uFillTx/>
              <a:latin typeface="Times New Roman"/>
            </a:endParaRPr>
          </a:p>
        </p:txBody>
      </p:sp>
      <p:sp>
        <p:nvSpPr>
          <p:cNvPr id="82" name=""/>
          <p:cNvSpPr/>
          <p:nvPr/>
        </p:nvSpPr>
        <p:spPr>
          <a:xfrm>
            <a:off x="2832120" y="2820960"/>
            <a:ext cx="1614600" cy="0"/>
          </a:xfrm>
          <a:prstGeom prst="line">
            <a:avLst/>
          </a:prstGeom>
          <a:ln w="9360">
            <a:solidFill>
              <a:srgbClr val="000000"/>
            </a:solidFill>
            <a:prstDash val="sysDot"/>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flipV="1">
            <a:off x="2827440" y="2311200"/>
            <a:ext cx="0" cy="517320"/>
          </a:xfrm>
          <a:prstGeom prst="line">
            <a:avLst/>
          </a:prstGeom>
          <a:ln w="9360">
            <a:solidFill>
              <a:srgbClr val="00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1336680" y="4091040"/>
            <a:ext cx="833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1311120" y="3959280"/>
            <a:ext cx="0" cy="277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1324080" y="5145120"/>
            <a:ext cx="833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1298520" y="5013360"/>
            <a:ext cx="0" cy="277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3749760" y="5780160"/>
            <a:ext cx="50472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3724200" y="5635800"/>
            <a:ext cx="1800" cy="277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2171880" y="4406760"/>
            <a:ext cx="4292280" cy="48276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ffffff"/>
                </a:solidFill>
                <a:effectLst/>
                <a:uFillTx/>
                <a:latin typeface="Palatino"/>
              </a:rPr>
              <a:t>Enron Agricultural Trading</a:t>
            </a:r>
            <a:endParaRPr b="0" lang="en-US" sz="1000" strike="noStrike" u="none">
              <a:solidFill>
                <a:srgbClr val="000000"/>
              </a:solidFill>
              <a:effectLst/>
              <a:uFillTx/>
              <a:latin typeface="Times New Roman"/>
            </a:endParaRPr>
          </a:p>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ffffff"/>
                </a:solidFill>
                <a:effectLst/>
                <a:uFillTx/>
                <a:latin typeface="Palatino"/>
              </a:rPr>
              <a:t>Buy &amp; Sell Raw Commodities, Financial Products &amp; Bundled Products</a:t>
            </a:r>
            <a:endParaRPr b="0" lang="en-US" sz="1000" strike="noStrike" u="none">
              <a:solidFill>
                <a:srgbClr val="000000"/>
              </a:solidFill>
              <a:effectLst/>
              <a:uFillTx/>
              <a:latin typeface="Times New Roman"/>
            </a:endParaRPr>
          </a:p>
        </p:txBody>
      </p:sp>
      <p:sp>
        <p:nvSpPr>
          <p:cNvPr id="91" name=""/>
          <p:cNvSpPr/>
          <p:nvPr/>
        </p:nvSpPr>
        <p:spPr>
          <a:xfrm>
            <a:off x="1324080" y="4649760"/>
            <a:ext cx="833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1298520" y="4518000"/>
            <a:ext cx="0" cy="277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736560" y="3454560"/>
            <a:ext cx="768348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343080" y="3530520"/>
            <a:ext cx="1523880" cy="33768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000000"/>
                </a:solidFill>
                <a:effectLst/>
                <a:uFillTx/>
                <a:latin typeface="Palatino"/>
              </a:rPr>
              <a:t>Business Scope</a:t>
            </a:r>
            <a:endParaRPr b="0" lang="en-US" sz="1600" strike="noStrike" u="none">
              <a:solidFill>
                <a:srgbClr val="000000"/>
              </a:solidFill>
              <a:effectLst/>
              <a:uFillTx/>
              <a:latin typeface="Times New Roman"/>
            </a:endParaRPr>
          </a:p>
        </p:txBody>
      </p:sp>
      <p:sp>
        <p:nvSpPr>
          <p:cNvPr id="95" name=""/>
          <p:cNvSpPr/>
          <p:nvPr/>
        </p:nvSpPr>
        <p:spPr>
          <a:xfrm>
            <a:off x="6480000" y="5170320"/>
            <a:ext cx="10494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7521480" y="5038560"/>
            <a:ext cx="0" cy="277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cxnSp>
        <p:nvCxnSpPr>
          <p:cNvPr id="97" name=""/>
          <p:cNvCxnSpPr>
            <a:stCxn id="53" idx="2"/>
            <a:endCxn id="66" idx="1"/>
          </p:cNvCxnSpPr>
          <p:nvPr/>
        </p:nvCxnSpPr>
        <p:spPr>
          <a:xfrm flipH="1" rot="16200000">
            <a:off x="3826440" y="2311920"/>
            <a:ext cx="670680" cy="684720"/>
          </a:xfrm>
          <a:prstGeom prst="bentConnector2">
            <a:avLst/>
          </a:prstGeom>
          <a:ln w="9360">
            <a:solidFill>
              <a:srgbClr val="000000"/>
            </a:solidFill>
            <a:prstDash val="sysDot"/>
            <a:miter/>
            <a:tailEnd len="med" type="triangle" w="med"/>
          </a:ln>
        </p:spPr>
      </p:cxnSp>
      <p:cxnSp>
        <p:nvCxnSpPr>
          <p:cNvPr id="98" name=""/>
          <p:cNvCxnSpPr>
            <a:stCxn id="50" idx="0"/>
            <a:endCxn id="61" idx="1"/>
          </p:cNvCxnSpPr>
          <p:nvPr/>
        </p:nvCxnSpPr>
        <p:spPr>
          <a:xfrm flipH="1" flipV="1" rot="5400000">
            <a:off x="3318120" y="493920"/>
            <a:ext cx="558000" cy="1788120"/>
          </a:xfrm>
          <a:prstGeom prst="bentConnector2">
            <a:avLst/>
          </a:prstGeom>
          <a:ln w="9360">
            <a:solidFill>
              <a:srgbClr val="000000"/>
            </a:solidFill>
            <a:prstDash val="sysDot"/>
            <a:miter/>
            <a:tailEnd len="med" type="triangle" w="med"/>
          </a:ln>
        </p:spPr>
      </p:cxnSp>
      <p:cxnSp>
        <p:nvCxnSpPr>
          <p:cNvPr id="99" name=""/>
          <p:cNvCxnSpPr>
            <a:stCxn id="48" idx="2"/>
            <a:endCxn id="55" idx="2"/>
          </p:cNvCxnSpPr>
          <p:nvPr/>
        </p:nvCxnSpPr>
        <p:spPr>
          <a:xfrm flipH="1" rot="16200000">
            <a:off x="3261600" y="649800"/>
            <a:ext cx="2160" cy="3340800"/>
          </a:xfrm>
          <a:prstGeom prst="bentConnector3">
            <a:avLst>
              <a:gd name="adj1" fmla="val 14400000"/>
            </a:avLst>
          </a:prstGeom>
          <a:ln w="9360">
            <a:solidFill>
              <a:srgbClr val="000000"/>
            </a:solidFill>
            <a:prstDash val="sysDot"/>
            <a:miter/>
            <a:tailEnd len="med" type="triangle" w="med"/>
          </a:ln>
        </p:spPr>
      </p:cxnSp>
      <p:sp>
        <p:nvSpPr>
          <p:cNvPr id="2" name="PlaceHolder 1"/>
          <p:cNvSpPr>
            <a:spLocks noGrp="1"/>
          </p:cNvSpPr>
          <p:nvPr>
            <p:ph type="sldNum" idx="1"/>
          </p:nvPr>
        </p:nvSpPr>
        <p:spPr/>
        <p:txBody>
          <a:bodyPr/>
          <a:p>
            <a:fld id="{49D2E8D1-67FA-4B56-AA76-A1241ABFE641}"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2209680" y="2330280"/>
            <a:ext cx="1166760" cy="7560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Government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Risk Management</a:t>
            </a:r>
            <a:endParaRPr b="0" lang="en-US" sz="1000" strike="noStrike" u="none">
              <a:solidFill>
                <a:srgbClr val="000000"/>
              </a:solidFill>
              <a:effectLst/>
              <a:uFillTx/>
              <a:latin typeface="Times New Roman"/>
            </a:endParaRPr>
          </a:p>
        </p:txBody>
      </p:sp>
      <p:sp>
        <p:nvSpPr>
          <p:cNvPr id="102" name=""/>
          <p:cNvSpPr/>
          <p:nvPr/>
        </p:nvSpPr>
        <p:spPr>
          <a:xfrm>
            <a:off x="966960" y="957240"/>
            <a:ext cx="116676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Trading</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“Cash/Carry”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Strategy</a:t>
            </a:r>
            <a:endParaRPr b="0" lang="en-US" sz="1000" strike="noStrike" u="none">
              <a:solidFill>
                <a:srgbClr val="000000"/>
              </a:solidFill>
              <a:effectLst/>
              <a:uFillTx/>
              <a:latin typeface="Times New Roman"/>
            </a:endParaRPr>
          </a:p>
        </p:txBody>
      </p:sp>
      <p:sp>
        <p:nvSpPr>
          <p:cNvPr id="103" name=""/>
          <p:cNvSpPr/>
          <p:nvPr/>
        </p:nvSpPr>
        <p:spPr>
          <a:xfrm>
            <a:off x="3438360" y="2330280"/>
            <a:ext cx="1167120" cy="7560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Agriculture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REIT/Land Index</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(Lease Rates)</a:t>
            </a:r>
            <a:endParaRPr b="0" lang="en-US" sz="1000" strike="noStrike" u="none">
              <a:solidFill>
                <a:srgbClr val="000000"/>
              </a:solidFill>
              <a:effectLst/>
              <a:uFillTx/>
              <a:latin typeface="Times New Roman"/>
            </a:endParaRPr>
          </a:p>
        </p:txBody>
      </p:sp>
      <p:sp>
        <p:nvSpPr>
          <p:cNvPr id="104" name=""/>
          <p:cNvSpPr/>
          <p:nvPr/>
        </p:nvSpPr>
        <p:spPr>
          <a:xfrm>
            <a:off x="4124160" y="1643040"/>
            <a:ext cx="116712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Structured Finance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Contract/Subsidy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Monetization</a:t>
            </a:r>
            <a:endParaRPr b="0" lang="en-US" sz="1000" strike="noStrike" u="none">
              <a:solidFill>
                <a:srgbClr val="000000"/>
              </a:solidFill>
              <a:effectLst/>
              <a:uFillTx/>
              <a:latin typeface="Times New Roman"/>
            </a:endParaRPr>
          </a:p>
        </p:txBody>
      </p:sp>
      <p:sp>
        <p:nvSpPr>
          <p:cNvPr id="105" name=""/>
          <p:cNvSpPr/>
          <p:nvPr/>
        </p:nvSpPr>
        <p:spPr>
          <a:xfrm>
            <a:off x="1584360" y="3017880"/>
            <a:ext cx="116676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Cash-Settled</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Cattle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Contract</a:t>
            </a:r>
            <a:endParaRPr b="0" lang="en-US" sz="1000" strike="noStrike" u="none">
              <a:solidFill>
                <a:srgbClr val="000000"/>
              </a:solidFill>
              <a:effectLst/>
              <a:uFillTx/>
              <a:latin typeface="Times New Roman"/>
            </a:endParaRPr>
          </a:p>
        </p:txBody>
      </p:sp>
      <p:sp>
        <p:nvSpPr>
          <p:cNvPr id="106" name=""/>
          <p:cNvSpPr/>
          <p:nvPr/>
        </p:nvSpPr>
        <p:spPr>
          <a:xfrm>
            <a:off x="2889360" y="4390920"/>
            <a:ext cx="1166760" cy="75564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Palatino"/>
              </a:rPr>
              <a:t>Long-Dated</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Palatino"/>
              </a:rPr>
              <a:t>Grains</a:t>
            </a:r>
            <a:endParaRPr b="0" lang="en-US" sz="1100" strike="noStrike" u="none">
              <a:solidFill>
                <a:srgbClr val="000000"/>
              </a:solidFill>
              <a:effectLst/>
              <a:uFillTx/>
              <a:latin typeface="Times New Roman"/>
            </a:endParaRPr>
          </a:p>
        </p:txBody>
      </p:sp>
      <p:sp>
        <p:nvSpPr>
          <p:cNvPr id="107" name=""/>
          <p:cNvSpPr/>
          <p:nvPr/>
        </p:nvSpPr>
        <p:spPr>
          <a:xfrm>
            <a:off x="1592280" y="1643040"/>
            <a:ext cx="116676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Grain By-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Products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Contracts</a:t>
            </a:r>
            <a:endParaRPr b="0" lang="en-US" sz="1000" strike="noStrike" u="none">
              <a:solidFill>
                <a:srgbClr val="000000"/>
              </a:solidFill>
              <a:effectLst/>
              <a:uFillTx/>
              <a:latin typeface="Times New Roman"/>
            </a:endParaRPr>
          </a:p>
        </p:txBody>
      </p:sp>
      <p:sp>
        <p:nvSpPr>
          <p:cNvPr id="108" name=""/>
          <p:cNvSpPr/>
          <p:nvPr/>
        </p:nvSpPr>
        <p:spPr>
          <a:xfrm>
            <a:off x="2820960" y="3016080"/>
            <a:ext cx="1166760" cy="7560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Tolling</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Agreements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(Processing)</a:t>
            </a:r>
            <a:endParaRPr b="0" lang="en-US" sz="1000" strike="noStrike" u="none">
              <a:solidFill>
                <a:srgbClr val="000000"/>
              </a:solidFill>
              <a:effectLst/>
              <a:uFillTx/>
              <a:latin typeface="Times New Roman"/>
            </a:endParaRPr>
          </a:p>
        </p:txBody>
      </p:sp>
      <p:sp>
        <p:nvSpPr>
          <p:cNvPr id="109" name=""/>
          <p:cNvSpPr/>
          <p:nvPr/>
        </p:nvSpPr>
        <p:spPr>
          <a:xfrm>
            <a:off x="2201760" y="957240"/>
            <a:ext cx="1166760" cy="7542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Real Option Plays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(Multiple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Inputs/Outputs)</a:t>
            </a:r>
            <a:endParaRPr b="0" lang="en-US" sz="1000" strike="noStrike" u="none">
              <a:solidFill>
                <a:srgbClr val="000000"/>
              </a:solidFill>
              <a:effectLst/>
              <a:uFillTx/>
              <a:latin typeface="Times New Roman"/>
            </a:endParaRPr>
          </a:p>
        </p:txBody>
      </p:sp>
      <p:sp>
        <p:nvSpPr>
          <p:cNvPr id="110" name=""/>
          <p:cNvSpPr/>
          <p:nvPr/>
        </p:nvSpPr>
        <p:spPr>
          <a:xfrm>
            <a:off x="2201760" y="5076720"/>
            <a:ext cx="116676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Embedded Options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Contract Valuation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Opportunities</a:t>
            </a:r>
            <a:endParaRPr b="0" lang="en-US" sz="1000" strike="noStrike" u="none">
              <a:solidFill>
                <a:srgbClr val="000000"/>
              </a:solidFill>
              <a:effectLst/>
              <a:uFillTx/>
              <a:latin typeface="Times New Roman"/>
            </a:endParaRPr>
          </a:p>
        </p:txBody>
      </p:sp>
      <p:sp>
        <p:nvSpPr>
          <p:cNvPr id="111" name=""/>
          <p:cNvSpPr/>
          <p:nvPr/>
        </p:nvSpPr>
        <p:spPr>
          <a:xfrm>
            <a:off x="4056120" y="3016080"/>
            <a:ext cx="1166760" cy="7560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Inventory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Plays</a:t>
            </a:r>
            <a:endParaRPr b="0" lang="en-US" sz="1000" strike="noStrike" u="none">
              <a:solidFill>
                <a:srgbClr val="000000"/>
              </a:solidFill>
              <a:effectLst/>
              <a:uFillTx/>
              <a:latin typeface="Times New Roman"/>
            </a:endParaRPr>
          </a:p>
        </p:txBody>
      </p:sp>
      <p:sp>
        <p:nvSpPr>
          <p:cNvPr id="112" name=""/>
          <p:cNvSpPr/>
          <p:nvPr/>
        </p:nvSpPr>
        <p:spPr>
          <a:xfrm>
            <a:off x="2820960" y="1643040"/>
            <a:ext cx="116676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Stock</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Financing</a:t>
            </a:r>
            <a:endParaRPr b="0" lang="en-US" sz="1000" strike="noStrike" u="none">
              <a:solidFill>
                <a:srgbClr val="000000"/>
              </a:solidFill>
              <a:effectLst/>
              <a:uFillTx/>
              <a:latin typeface="Times New Roman"/>
            </a:endParaRPr>
          </a:p>
        </p:txBody>
      </p:sp>
      <p:sp>
        <p:nvSpPr>
          <p:cNvPr id="113" name=""/>
          <p:cNvSpPr/>
          <p:nvPr/>
        </p:nvSpPr>
        <p:spPr>
          <a:xfrm>
            <a:off x="3506760" y="3703680"/>
            <a:ext cx="116676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Venture Capital</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(Technology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Play)</a:t>
            </a:r>
            <a:endParaRPr b="0" lang="en-US" sz="1000" strike="noStrike" u="none">
              <a:solidFill>
                <a:srgbClr val="000000"/>
              </a:solidFill>
              <a:effectLst/>
              <a:uFillTx/>
              <a:latin typeface="Times New Roman"/>
            </a:endParaRPr>
          </a:p>
        </p:txBody>
      </p:sp>
      <p:sp>
        <p:nvSpPr>
          <p:cNvPr id="114" name=""/>
          <p:cNvSpPr/>
          <p:nvPr/>
        </p:nvSpPr>
        <p:spPr>
          <a:xfrm>
            <a:off x="4124160" y="4390920"/>
            <a:ext cx="116712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Distressed Assets</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(Multi-Purpose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Optionality)</a:t>
            </a:r>
            <a:endParaRPr b="0" lang="en-US" sz="1000" strike="noStrike" u="none">
              <a:solidFill>
                <a:srgbClr val="000000"/>
              </a:solidFill>
              <a:effectLst/>
              <a:uFillTx/>
              <a:latin typeface="Times New Roman"/>
            </a:endParaRPr>
          </a:p>
        </p:txBody>
      </p:sp>
      <p:sp>
        <p:nvSpPr>
          <p:cNvPr id="115" name=""/>
          <p:cNvSpPr/>
          <p:nvPr/>
        </p:nvSpPr>
        <p:spPr>
          <a:xfrm>
            <a:off x="966960" y="3705120"/>
            <a:ext cx="116676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Decentralization</a:t>
            </a:r>
            <a:endParaRPr b="0" lang="en-US" sz="1000" strike="noStrike" u="none">
              <a:solidFill>
                <a:srgbClr val="000000"/>
              </a:solidFill>
              <a:effectLst/>
              <a:uFillTx/>
              <a:latin typeface="Times New Roman"/>
            </a:endParaRPr>
          </a:p>
        </p:txBody>
      </p:sp>
      <p:sp>
        <p:nvSpPr>
          <p:cNvPr id="116" name=""/>
          <p:cNvSpPr/>
          <p:nvPr/>
        </p:nvSpPr>
        <p:spPr>
          <a:xfrm>
            <a:off x="4741920" y="3703680"/>
            <a:ext cx="1214280" cy="75564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Palatino"/>
              </a:rPr>
              <a:t>Cross-Commodity</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Palatino"/>
              </a:rPr>
              <a:t>Opportunities</a:t>
            </a:r>
            <a:endParaRPr b="0" lang="en-US" sz="1100" strike="noStrike" u="none">
              <a:solidFill>
                <a:srgbClr val="000000"/>
              </a:solidFill>
              <a:effectLst/>
              <a:uFillTx/>
              <a:latin typeface="Times New Roman"/>
            </a:endParaRPr>
          </a:p>
        </p:txBody>
      </p:sp>
      <p:sp>
        <p:nvSpPr>
          <p:cNvPr id="117" name=""/>
          <p:cNvSpPr/>
          <p:nvPr/>
        </p:nvSpPr>
        <p:spPr>
          <a:xfrm>
            <a:off x="1584360" y="4392720"/>
            <a:ext cx="1166760" cy="7538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Grain Slurry</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Pipelines</a:t>
            </a:r>
            <a:endParaRPr b="0" lang="en-US" sz="1000" strike="noStrike" u="none">
              <a:solidFill>
                <a:srgbClr val="000000"/>
              </a:solidFill>
              <a:effectLst/>
              <a:uFillTx/>
              <a:latin typeface="Times New Roman"/>
            </a:endParaRPr>
          </a:p>
        </p:txBody>
      </p:sp>
      <p:sp>
        <p:nvSpPr>
          <p:cNvPr id="118" name=""/>
          <p:cNvSpPr/>
          <p:nvPr/>
        </p:nvSpPr>
        <p:spPr>
          <a:xfrm>
            <a:off x="966960" y="5076720"/>
            <a:ext cx="116676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Synthetic</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Crush</a:t>
            </a:r>
            <a:endParaRPr b="0" lang="en-US" sz="1000" strike="noStrike" u="none">
              <a:solidFill>
                <a:srgbClr val="000000"/>
              </a:solidFill>
              <a:effectLst/>
              <a:uFillTx/>
              <a:latin typeface="Times New Roman"/>
            </a:endParaRPr>
          </a:p>
        </p:txBody>
      </p:sp>
      <p:sp>
        <p:nvSpPr>
          <p:cNvPr id="119" name=""/>
          <p:cNvSpPr/>
          <p:nvPr/>
        </p:nvSpPr>
        <p:spPr>
          <a:xfrm>
            <a:off x="2201760" y="3703680"/>
            <a:ext cx="1166760" cy="75564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Palatino"/>
              </a:rPr>
              <a:t>Warehouses</a:t>
            </a:r>
            <a:endParaRPr b="0" lang="en-US" sz="1000" strike="noStrike" u="none">
              <a:solidFill>
                <a:srgbClr val="000000"/>
              </a:solidFill>
              <a:effectLst/>
              <a:uFillTx/>
              <a:latin typeface="Times New Roman"/>
            </a:endParaRPr>
          </a:p>
        </p:txBody>
      </p:sp>
      <p:sp>
        <p:nvSpPr>
          <p:cNvPr id="120" name=""/>
          <p:cNvSpPr/>
          <p:nvPr/>
        </p:nvSpPr>
        <p:spPr>
          <a:xfrm>
            <a:off x="4741920" y="2330280"/>
            <a:ext cx="1166760" cy="75600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Palatino"/>
              </a:rPr>
              <a:t>CBOT</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Palatino"/>
              </a:rPr>
              <a:t>Look-Alike</a:t>
            </a:r>
            <a:endParaRPr b="0" lang="en-US" sz="1100" strike="noStrike" u="none">
              <a:solidFill>
                <a:srgbClr val="000000"/>
              </a:solidFill>
              <a:effectLst/>
              <a:uFillTx/>
              <a:latin typeface="Times New Roman"/>
            </a:endParaRPr>
          </a:p>
        </p:txBody>
      </p:sp>
      <p:sp>
        <p:nvSpPr>
          <p:cNvPr id="121" name=""/>
          <p:cNvSpPr/>
          <p:nvPr/>
        </p:nvSpPr>
        <p:spPr>
          <a:xfrm>
            <a:off x="966960" y="2332080"/>
            <a:ext cx="1166760" cy="755640"/>
          </a:xfrm>
          <a:prstGeom prst="ellipse">
            <a:avLst/>
          </a:prstGeom>
          <a:solidFill>
            <a:srgbClr val="3333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Palatino"/>
              </a:rPr>
              <a:t>Grains</a:t>
            </a:r>
            <a:endParaRPr b="0" lang="en-US" sz="11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Palatino"/>
              </a:rPr>
              <a:t>Basis</a:t>
            </a:r>
            <a:endParaRPr b="0" lang="en-US" sz="1100" strike="noStrike" u="none">
              <a:solidFill>
                <a:srgbClr val="000000"/>
              </a:solidFill>
              <a:effectLst/>
              <a:uFillTx/>
              <a:latin typeface="Times New Roman"/>
            </a:endParaRPr>
          </a:p>
        </p:txBody>
      </p:sp>
      <p:sp>
        <p:nvSpPr>
          <p:cNvPr id="122" name=""/>
          <p:cNvSpPr/>
          <p:nvPr/>
        </p:nvSpPr>
        <p:spPr>
          <a:xfrm>
            <a:off x="2751120" y="819000"/>
            <a:ext cx="3157560" cy="1167120"/>
          </a:xfrm>
          <a:prstGeom prst="line">
            <a:avLst/>
          </a:prstGeom>
          <a:ln w="38160">
            <a:solidFill>
              <a:srgbClr val="000000"/>
            </a:solidFill>
            <a:miter/>
            <a:tailEnd len="lg" type="triangle"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flipV="1">
            <a:off x="2752560" y="4869000"/>
            <a:ext cx="3154680" cy="1170000"/>
          </a:xfrm>
          <a:prstGeom prst="line">
            <a:avLst/>
          </a:prstGeom>
          <a:ln w="38160">
            <a:solidFill>
              <a:srgbClr val="000000"/>
            </a:solidFill>
            <a:miter/>
            <a:tailEnd len="lg" type="triangle"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5904000" y="298440"/>
            <a:ext cx="313200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5" name=""/>
          <p:cNvSpPr/>
          <p:nvPr/>
        </p:nvSpPr>
        <p:spPr>
          <a:xfrm>
            <a:off x="420840" y="1422360"/>
            <a:ext cx="303120" cy="4057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alatino"/>
              </a:rPr>
              <a:t>Opportunities</a:t>
            </a:r>
            <a:endParaRPr b="0" lang="en-US" sz="2000" strike="noStrike" u="none">
              <a:solidFill>
                <a:srgbClr val="000000"/>
              </a:solidFill>
              <a:effectLst/>
              <a:uFillTx/>
              <a:latin typeface="Times New Roman"/>
            </a:endParaRPr>
          </a:p>
        </p:txBody>
      </p:sp>
      <p:sp>
        <p:nvSpPr>
          <p:cNvPr id="126" name=""/>
          <p:cNvSpPr/>
          <p:nvPr/>
        </p:nvSpPr>
        <p:spPr>
          <a:xfrm>
            <a:off x="6210360" y="1628640"/>
            <a:ext cx="2547720" cy="4350600"/>
          </a:xfrm>
          <a:prstGeom prst="rect">
            <a:avLst/>
          </a:prstGeom>
          <a:noFill/>
          <a:ln w="0">
            <a:noFill/>
          </a:ln>
        </p:spPr>
        <p:style>
          <a:lnRef idx="0"/>
          <a:fillRef idx="0"/>
          <a:effectRef idx="0"/>
          <a:fontRef idx="minor"/>
        </p:style>
        <p:txBody>
          <a:bodyPr lIns="90000" rIns="90000" tIns="46800" bIns="46800" anchor="t">
            <a:spAutoFit/>
          </a:bodyPr>
          <a:p>
            <a:pPr marL="344520" indent="-344520"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sng">
                <a:solidFill>
                  <a:srgbClr val="000000"/>
                </a:solidFill>
                <a:effectLst/>
                <a:uFillTx/>
                <a:latin typeface="Palatino"/>
              </a:rPr>
              <a:t>Long-Dated Grains</a:t>
            </a:r>
            <a:endParaRPr b="0" lang="en-US" sz="16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Grains Basis</a:t>
            </a:r>
            <a:endParaRPr b="0" lang="en-US" sz="16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CBOT Look-Alike</a:t>
            </a:r>
            <a:endParaRPr b="0" lang="en-US" sz="16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Cross-Commodity Opportunities</a:t>
            </a:r>
            <a:endParaRPr b="0" lang="en-US" sz="16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4520" indent="-344520">
              <a:lnSpc>
                <a:spcPct val="100000"/>
              </a:lnSpc>
              <a:spcBef>
                <a:spcPts val="100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27" name=""/>
          <p:cNvSpPr/>
          <p:nvPr/>
        </p:nvSpPr>
        <p:spPr>
          <a:xfrm>
            <a:off x="6189840" y="1544760"/>
            <a:ext cx="2593800" cy="398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Palatino"/>
              </a:rPr>
              <a:t>Focus</a:t>
            </a:r>
            <a:endParaRPr b="0" lang="en-US" sz="2000" strike="noStrike" u="none">
              <a:solidFill>
                <a:srgbClr val="000000"/>
              </a:solidFill>
              <a:effectLst/>
              <a:uFillTx/>
              <a:latin typeface="Times New Roman"/>
            </a:endParaRPr>
          </a:p>
        </p:txBody>
      </p:sp>
      <p:sp>
        <p:nvSpPr>
          <p:cNvPr id="128" name=""/>
          <p:cNvSpPr/>
          <p:nvPr/>
        </p:nvSpPr>
        <p:spPr>
          <a:xfrm>
            <a:off x="4968720" y="250920"/>
            <a:ext cx="412452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Opportunities &amp; Focus</a:t>
            </a:r>
            <a:endParaRPr b="0" lang="en-US" sz="16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2363864-7D22-45C7-83C0-D8FCCB3BC707}"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
          <p:cNvSpPr/>
          <p:nvPr/>
        </p:nvSpPr>
        <p:spPr>
          <a:xfrm>
            <a:off x="0" y="690480"/>
            <a:ext cx="914400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4768920" y="1595520"/>
            <a:ext cx="3571920" cy="4805280"/>
          </a:xfrm>
          <a:prstGeom prst="rect">
            <a:avLst/>
          </a:prstGeom>
          <a:noFill/>
          <a:ln w="0">
            <a:noFill/>
          </a:ln>
        </p:spPr>
        <p:style>
          <a:lnRef idx="0"/>
          <a:fillRef idx="0"/>
          <a:effectRef idx="0"/>
          <a:fontRef idx="minor"/>
        </p:style>
        <p:txBody>
          <a:bodyPr lIns="92160" rIns="92160" tIns="46080" bIns="46080" anchor="t">
            <a:normAutofit/>
          </a:bodyPr>
          <a:p>
            <a:pPr lvl="1" marL="743040" indent="-285840">
              <a:lnSpc>
                <a:spcPct val="120000"/>
              </a:lnSpc>
              <a:spcBef>
                <a:spcPts val="349"/>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1" name=""/>
          <p:cNvSpPr/>
          <p:nvPr/>
        </p:nvSpPr>
        <p:spPr>
          <a:xfrm>
            <a:off x="4367160" y="250920"/>
            <a:ext cx="4776840" cy="9144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Palatino"/>
              </a:rPr>
              <a:t>Long-Dated Structured Product</a:t>
            </a:r>
            <a:endParaRPr b="0" lang="en-US" sz="1600" strike="noStrike" u="none">
              <a:solidFill>
                <a:srgbClr val="000000"/>
              </a:solidFill>
              <a:effectLst/>
              <a:uFillTx/>
              <a:latin typeface="Times New Roman"/>
            </a:endParaRPr>
          </a:p>
        </p:txBody>
      </p:sp>
      <p:sp>
        <p:nvSpPr>
          <p:cNvPr id="132" name=""/>
          <p:cNvSpPr/>
          <p:nvPr/>
        </p:nvSpPr>
        <p:spPr>
          <a:xfrm>
            <a:off x="711360" y="1625760"/>
            <a:ext cx="7772400" cy="336240"/>
          </a:xfrm>
          <a:prstGeom prst="rect">
            <a:avLst/>
          </a:prstGeom>
          <a:noFill/>
          <a:ln w="0">
            <a:noFill/>
          </a:ln>
        </p:spPr>
        <p:style>
          <a:lnRef idx="0"/>
          <a:fillRef idx="0"/>
          <a:effectRef idx="0"/>
          <a:fontRef idx="minor"/>
        </p:style>
        <p:txBody>
          <a:bodyPr lIns="90000" rIns="90000" tIns="46800" bIns="46800" anchor="t">
            <a:spAutoFit/>
          </a:bodyPr>
          <a:p>
            <a:pPr marL="190440" indent="-190440">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3" name=""/>
          <p:cNvSpPr/>
          <p:nvPr/>
        </p:nvSpPr>
        <p:spPr>
          <a:xfrm>
            <a:off x="725400" y="760320"/>
            <a:ext cx="7512120" cy="5160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Palatino"/>
              </a:rPr>
              <a:t>Market interest high for a long-dated structured products (1-4 years)</a:t>
            </a:r>
            <a:endParaRPr b="0" lang="en-US" sz="1400" strike="noStrike" u="none">
              <a:solidFill>
                <a:srgbClr val="000000"/>
              </a:solidFill>
              <a:effectLst/>
              <a:uFillTx/>
              <a:latin typeface="Times New Roman"/>
            </a:endParaRPr>
          </a:p>
          <a:p>
            <a:pPr>
              <a:lnSpc>
                <a:spcPct val="90000"/>
              </a:lnSpc>
              <a:spcBef>
                <a:spcPts val="876"/>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Food companies</a:t>
            </a:r>
            <a:endParaRPr b="0" lang="en-US" sz="14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Focus on brand building</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Margin does not come from commodity side, willingness to fix commodity input</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Willingness to outsource commodity procurement</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High commodity component to COGS (~20%)</a:t>
            </a:r>
            <a:endParaRPr b="0" lang="en-US" sz="1200" strike="noStrike" u="none">
              <a:solidFill>
                <a:srgbClr val="000000"/>
              </a:solidFill>
              <a:effectLst/>
              <a:uFillTx/>
              <a:latin typeface="Times New Roman"/>
            </a:endParaRPr>
          </a:p>
          <a:p>
            <a:pPr>
              <a:lnSpc>
                <a:spcPct val="90000"/>
              </a:lnSpc>
              <a:spcBef>
                <a:spcPts val="876"/>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  Processors</a:t>
            </a:r>
            <a:endParaRPr b="0" lang="en-US" sz="14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Asset intensive </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Margin uncertainty as a result of price volatility</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High commodity component to COGS (~70%)</a:t>
            </a:r>
            <a:endParaRPr b="0" lang="en-US" sz="1200" strike="noStrike" u="none">
              <a:solidFill>
                <a:srgbClr val="000000"/>
              </a:solidFill>
              <a:effectLst/>
              <a:uFillTx/>
              <a:latin typeface="Times New Roman"/>
            </a:endParaRPr>
          </a:p>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Feedlots / Poultry Farms</a:t>
            </a:r>
            <a:endParaRPr b="0" lang="en-US" sz="14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Commodity volatility drives earnings volatility</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Willingness to fix margins</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High commodity component to COGS (~12 - 85%)</a:t>
            </a:r>
            <a:endParaRPr b="0" lang="en-US" sz="1200" strike="noStrike" u="none">
              <a:solidFill>
                <a:srgbClr val="000000"/>
              </a:solidFill>
              <a:effectLst/>
              <a:uFillTx/>
              <a:latin typeface="Times New Roman"/>
            </a:endParaRPr>
          </a:p>
          <a:p>
            <a:pPr>
              <a:lnSpc>
                <a:spcPct val="9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Ethanol Plants</a:t>
            </a:r>
            <a:endParaRPr b="0" lang="en-US" sz="14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Asset intensive</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Uncertain processing margins due to price volatility</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Fixed grain price would reduce risk for plant financings</a:t>
            </a:r>
            <a:endParaRPr b="0" lang="en-US" sz="1200" strike="noStrike" u="none">
              <a:solidFill>
                <a:srgbClr val="000000"/>
              </a:solidFill>
              <a:effectLst/>
              <a:uFillTx/>
              <a:latin typeface="Times New Roman"/>
            </a:endParaRPr>
          </a:p>
          <a:p>
            <a:pPr lvl="1" marL="635040" indent="-171360">
              <a:lnSpc>
                <a:spcPct val="90000"/>
              </a:lnSpc>
              <a:spcBef>
                <a:spcPts val="7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High commodity component to COGS (~35%)</a:t>
            </a:r>
            <a:endParaRPr b="0" lang="en-US" sz="12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768FA8E1-B9ED-46D1-8291-7A1FC17A59A4}"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27089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1999-10-06T10:43:29Z</dcterms:created>
  <dc:creator>tnoble2</dc:creator>
  <dc:description/>
  <dc:language>en-US</dc:language>
  <cp:lastModifiedBy>tnoble2</cp:lastModifiedBy>
  <cp:lastPrinted>2001-04-20T18:00:11Z</cp:lastPrinted>
  <dcterms:modified xsi:type="dcterms:W3CDTF">2001-07-24T18:58:01Z</dcterms:modified>
  <cp:revision>640</cp:revision>
  <dc:subject/>
  <dc:title>—New Synthetic Insurance Company— </dc:title>
</cp:coreProperties>
</file>