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media/image13.png" ContentType="image/png"/>
  <Override PartName="/ppt/media/image9.wmf" ContentType="image/x-wmf"/>
  <Override PartName="/ppt/media/image20.wmf" ContentType="image/x-wmf"/>
  <Override PartName="/ppt/media/image12.png" ContentType="image/png"/>
  <Override PartName="/ppt/media/image11.wmf" ContentType="image/x-wmf"/>
  <Override PartName="/ppt/media/image2.wmf" ContentType="image/x-wmf"/>
  <Override PartName="/ppt/media/image8.png" ContentType="image/png"/>
  <Override PartName="/ppt/media/image17.png" ContentType="image/png"/>
  <Override PartName="/ppt/media/image7.wmf" ContentType="image/x-wmf"/>
  <Override PartName="/ppt/media/image22.png" ContentType="image/png"/>
  <Override PartName="/ppt/media/image5.wmf" ContentType="image/x-wmf"/>
  <Override PartName="/ppt/media/image21.png" ContentType="image/png"/>
  <Override PartName="/ppt/media/image4.wmf" ContentType="image/x-wmf"/>
  <Override PartName="/ppt/media/image19.wmf" ContentType="image/x-wmf"/>
  <Override PartName="/ppt/media/image18.png" ContentType="image/png"/>
  <Override PartName="/ppt/media/image1.png" ContentType="image/png"/>
  <Override PartName="/ppt/media/image16.png" ContentType="image/png"/>
  <Override PartName="/ppt/media/image15.png" ContentType="image/png"/>
  <Override PartName="/ppt/media/image14.png" ContentType="image/png"/>
  <Override PartName="/ppt/media/image3.wmf" ContentType="image/x-wmf"/>
  <Override PartName="/ppt/media/image6.wmf" ContentType="image/x-wmf"/>
  <Override PartName="/ppt/media/image10.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bin" ContentType="application/vnd.openxmlformats-officedocument.oleObject"/>
  <Override PartName="/ppt/embeddings/oleObject1.xlsx" ContentType="application/vnd.openxmlformats-officedocument.spreadsheetml.sheet"/>
  <Override PartName="/ppt/embeddings/oleObject2.xlsx" ContentType="application/vnd.openxmlformats-officedocument.spreadsheetml.sheet"/>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_rels/slide5.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17.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2.xml.rels" ContentType="application/vnd.openxmlformats-package.relationships+xml"/>
  <Override PartName="/ppt/notesSlides/_rels/notesSlide16.xml.rels" ContentType="application/vnd.openxmlformats-package.relationships+xml"/>
  <Override PartName="/ppt/notesSlides/_rels/notesSlide3.xml.rels" ContentType="application/vnd.openxmlformats-package.relationships+xml"/>
  <Override PartName="/ppt/notesSlides/_rels/notesSlide10.xml.rels" ContentType="application/vnd.openxmlformats-package.relationships+xml"/>
  <Override PartName="/ppt/notesSlides/_rels/notesSlide17.xml.rels" ContentType="application/vnd.openxmlformats-package.relationships+xml"/>
  <Override PartName="/ppt/notesSlides/_rels/notesSlide4.xml.rels" ContentType="application/vnd.openxmlformats-package.relationships+xml"/>
  <Override PartName="/ppt/notesSlides/_rels/notesSlide20.xml.rels" ContentType="application/vnd.openxmlformats-package.relationships+xml"/>
  <Override PartName="/ppt/notesSlides/_rels/notesSlide5.xml.rels" ContentType="application/vnd.openxmlformats-package.relationships+xml"/>
  <Override PartName="/ppt/notesSlides/_rels/notesSlide12.xml.rels" ContentType="application/vnd.openxmlformats-package.relationships+xml"/>
  <Override PartName="/ppt/notesSlides/_rels/notesSlide19.xml.rels" ContentType="application/vnd.openxmlformats-package.relationships+xml"/>
  <Override PartName="/ppt/notesSlides/_rels/notesSlide6.xml.rels" ContentType="application/vnd.openxmlformats-package.relationships+xml"/>
  <Override PartName="/ppt/notesSlides/notesSlide13.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p:notesSz cx="7008813" cy="9294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 name=""/>
          <p:cNvSpPr/>
          <p:nvPr/>
        </p:nvSpPr>
        <p:spPr>
          <a:xfrm>
            <a:off x="0" y="0"/>
            <a:ext cx="7009200" cy="92952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6" name="PlaceHolder 1"/>
          <p:cNvSpPr>
            <a:spLocks noGrp="1"/>
          </p:cNvSpPr>
          <p:nvPr>
            <p:ph type="hdr"/>
          </p:nvPr>
        </p:nvSpPr>
        <p:spPr>
          <a:xfrm>
            <a:off x="0" y="31320"/>
            <a:ext cx="3036960" cy="459000"/>
          </a:xfrm>
          <a:prstGeom prst="rect">
            <a:avLst/>
          </a:prstGeom>
          <a:noFill/>
          <a:ln w="0">
            <a:noFill/>
          </a:ln>
        </p:spPr>
        <p:txBody>
          <a:bodyPr lIns="19080" rIns="19080" tIns="0" bIns="0" anchor="t">
            <a:noAutofit/>
          </a:bodyPr>
          <a:p>
            <a:pPr indent="0">
              <a:buNone/>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7" name="PlaceHolder 2"/>
          <p:cNvSpPr>
            <a:spLocks noGrp="1"/>
          </p:cNvSpPr>
          <p:nvPr>
            <p:ph type="dt" idx="2"/>
          </p:nvPr>
        </p:nvSpPr>
        <p:spPr>
          <a:xfrm>
            <a:off x="3973320" y="31320"/>
            <a:ext cx="3036600" cy="459000"/>
          </a:xfrm>
          <a:prstGeom prst="rect">
            <a:avLst/>
          </a:prstGeom>
          <a:noFill/>
          <a:ln w="0">
            <a:noFill/>
          </a:ln>
        </p:spPr>
        <p:txBody>
          <a:bodyPr lIns="19080" rIns="19080" tIns="0" bIns="0" anchor="t">
            <a:noAutofit/>
          </a:bodyPr>
          <a:lstStyle>
            <a:lvl1pPr indent="0" algn="r">
              <a:buNone/>
              <a:tabLst>
                <a:tab algn="l" pos="0"/>
                <a:tab algn="l" pos="925560"/>
                <a:tab algn="l" pos="1851120"/>
                <a:tab algn="l" pos="2776680"/>
                <a:tab algn="l" pos="3701880"/>
                <a:tab algn="l" pos="4627440"/>
                <a:tab algn="l" pos="5553000"/>
                <a:tab algn="l" pos="6478560"/>
                <a:tab algn="l" pos="7404120"/>
                <a:tab algn="l" pos="8329680"/>
                <a:tab algn="l" pos="9255240"/>
                <a:tab algn="l" pos="10180800"/>
              </a:tabLst>
              <a:defRPr b="0" i="1" lang="en-US" sz="1000" strike="noStrike" u="none">
                <a:solidFill>
                  <a:srgbClr val="000000"/>
                </a:solidFill>
                <a:effectLst/>
                <a:uFillTx/>
                <a:latin typeface="Times New Roman"/>
              </a:defRPr>
            </a:lvl1pPr>
          </a:lstStyle>
          <a:p>
            <a:pPr indent="0" algn="r">
              <a:buNone/>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8" name="PlaceHolder 3"/>
          <p:cNvSpPr>
            <a:spLocks noGrp="1"/>
          </p:cNvSpPr>
          <p:nvPr>
            <p:ph type="sldImg"/>
          </p:nvPr>
        </p:nvSpPr>
        <p:spPr>
          <a:xfrm>
            <a:off x="1228680" y="731520"/>
            <a:ext cx="4595760" cy="3446280"/>
          </a:xfrm>
          <a:prstGeom prst="rect">
            <a:avLst/>
          </a:prstGeom>
          <a:noFill/>
          <a:ln w="12600">
            <a:solidFill>
              <a:srgbClr val="000000"/>
            </a:solidFill>
            <a:miter/>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6600"/>
                </a:solidFill>
                <a:effectLst/>
                <a:uFillTx/>
                <a:latin typeface="Palatino"/>
              </a:rPr>
              <a:t>Click to move the slide</a:t>
            </a:r>
            <a:endParaRPr b="1" lang="en-US" sz="1200" strike="noStrike" u="none">
              <a:solidFill>
                <a:srgbClr val="006600"/>
              </a:solidFill>
              <a:effectLst/>
              <a:uFillTx/>
              <a:latin typeface="Palatino"/>
            </a:endParaRPr>
          </a:p>
        </p:txBody>
      </p:sp>
      <p:sp>
        <p:nvSpPr>
          <p:cNvPr id="19" name="PlaceHolder 4"/>
          <p:cNvSpPr>
            <a:spLocks noGrp="1"/>
          </p:cNvSpPr>
          <p:nvPr>
            <p:ph type="body"/>
          </p:nvPr>
        </p:nvSpPr>
        <p:spPr>
          <a:xfrm>
            <a:off x="933120" y="4416480"/>
            <a:ext cx="5143320" cy="415296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0" name="PlaceHolder 5"/>
          <p:cNvSpPr>
            <a:spLocks noGrp="1"/>
          </p:cNvSpPr>
          <p:nvPr>
            <p:ph type="ftr" idx="3"/>
          </p:nvPr>
        </p:nvSpPr>
        <p:spPr>
          <a:xfrm>
            <a:off x="0" y="8805960"/>
            <a:ext cx="3036960" cy="458640"/>
          </a:xfrm>
          <a:prstGeom prst="rect">
            <a:avLst/>
          </a:prstGeom>
          <a:noFill/>
          <a:ln w="0">
            <a:noFill/>
          </a:ln>
        </p:spPr>
        <p:txBody>
          <a:bodyPr lIns="19080" rIns="19080" tIns="0" bIns="0" anchor="b">
            <a:noAutofit/>
          </a:bodyPr>
          <a:lstStyle>
            <a:lvl1pPr indent="0">
              <a:buNone/>
              <a:tabLst>
                <a:tab algn="l" pos="0"/>
                <a:tab algn="l" pos="925560"/>
                <a:tab algn="l" pos="1851120"/>
                <a:tab algn="l" pos="2776680"/>
                <a:tab algn="l" pos="3701880"/>
                <a:tab algn="l" pos="4627440"/>
                <a:tab algn="l" pos="5553000"/>
                <a:tab algn="l" pos="6478560"/>
                <a:tab algn="l" pos="7404120"/>
                <a:tab algn="l" pos="8329680"/>
                <a:tab algn="l" pos="9255240"/>
                <a:tab algn="l" pos="10180800"/>
              </a:tabLst>
              <a:defRPr b="0" i="1" lang="en-US" sz="1000" strike="noStrike" u="none">
                <a:solidFill>
                  <a:srgbClr val="000000"/>
                </a:solidFill>
                <a:effectLst/>
                <a:uFillTx/>
                <a:latin typeface="Times New Roman"/>
              </a:defRPr>
            </a:lvl1pPr>
          </a:lstStyle>
          <a:p>
            <a:pPr indent="0">
              <a:buNone/>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21" name="PlaceHolder 6"/>
          <p:cNvSpPr>
            <a:spLocks noGrp="1"/>
          </p:cNvSpPr>
          <p:nvPr>
            <p:ph type="sldNum" idx="4"/>
          </p:nvPr>
        </p:nvSpPr>
        <p:spPr>
          <a:xfrm>
            <a:off x="3973320" y="8805960"/>
            <a:ext cx="3036600" cy="458640"/>
          </a:xfrm>
          <a:prstGeom prst="rect">
            <a:avLst/>
          </a:prstGeom>
          <a:noFill/>
          <a:ln w="0">
            <a:noFill/>
          </a:ln>
        </p:spPr>
        <p:txBody>
          <a:bodyPr lIns="19080" rIns="19080" tIns="0" bIns="0" anchor="b">
            <a:noAutofit/>
          </a:bodyPr>
          <a:lstStyle>
            <a:lvl1pPr indent="0" algn="r">
              <a:buNone/>
              <a:tabLst>
                <a:tab algn="l" pos="0"/>
                <a:tab algn="l" pos="925560"/>
                <a:tab algn="l" pos="1851120"/>
                <a:tab algn="l" pos="2776680"/>
                <a:tab algn="l" pos="3701880"/>
                <a:tab algn="l" pos="4627440"/>
                <a:tab algn="l" pos="5553000"/>
                <a:tab algn="l" pos="6478560"/>
                <a:tab algn="l" pos="7404120"/>
                <a:tab algn="l" pos="8329680"/>
                <a:tab algn="l" pos="9255240"/>
                <a:tab algn="l" pos="10180800"/>
              </a:tabLst>
              <a:defRPr b="0" i="1" lang="en-US" sz="1000" strike="noStrike" u="none">
                <a:solidFill>
                  <a:srgbClr val="000000"/>
                </a:solidFill>
                <a:effectLst/>
                <a:uFillTx/>
                <a:latin typeface="Times New Roman"/>
              </a:defRPr>
            </a:lvl1pPr>
          </a:lstStyle>
          <a:p>
            <a:pPr indent="0" algn="r">
              <a:buNone/>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CBF9759A-4C8E-4AF4-B0C2-06F87F06042D}"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9" name=""/>
          <p:cNvSpPr txBox="1"/>
          <p:nvPr/>
        </p:nvSpPr>
        <p:spPr>
          <a:xfrm>
            <a:off x="3973320" y="8805960"/>
            <a:ext cx="3036600" cy="458640"/>
          </a:xfrm>
          <a:prstGeom prst="rect">
            <a:avLst/>
          </a:prstGeom>
          <a:noFill/>
          <a:ln w="0">
            <a:noFill/>
          </a:ln>
        </p:spPr>
        <p:txBody>
          <a:bodyPr lIns="19080" rIns="19080" tIns="0" bIns="0" anchor="b">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BC214E9E-9CF2-42C4-894E-28C3A131D086}"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030" name=""/>
          <p:cNvSpPr txBox="1"/>
          <p:nvPr/>
        </p:nvSpPr>
        <p:spPr>
          <a:xfrm>
            <a:off x="0" y="8805960"/>
            <a:ext cx="3036960" cy="458640"/>
          </a:xfrm>
          <a:prstGeom prst="rect">
            <a:avLst/>
          </a:prstGeom>
          <a:noFill/>
          <a:ln w="0">
            <a:noFill/>
          </a:ln>
        </p:spPr>
        <p:txBody>
          <a:bodyPr lIns="19080" rIns="19080" tIns="0" bIns="0" anchor="b">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031" name=""/>
          <p:cNvSpPr txBox="1"/>
          <p:nvPr/>
        </p:nvSpPr>
        <p:spPr>
          <a:xfrm>
            <a:off x="0" y="31320"/>
            <a:ext cx="3036960" cy="459000"/>
          </a:xfrm>
          <a:prstGeom prst="rect">
            <a:avLst/>
          </a:prstGeom>
          <a:noFill/>
          <a:ln w="0">
            <a:noFill/>
          </a:ln>
        </p:spPr>
        <p:txBody>
          <a:bodyPr lIns="19080" rIns="19080" tIns="0" bIns="0" anchor="t">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032" name=""/>
          <p:cNvSpPr txBox="1"/>
          <p:nvPr/>
        </p:nvSpPr>
        <p:spPr>
          <a:xfrm>
            <a:off x="3973320" y="31320"/>
            <a:ext cx="3036600" cy="459000"/>
          </a:xfrm>
          <a:prstGeom prst="rect">
            <a:avLst/>
          </a:prstGeom>
          <a:noFill/>
          <a:ln w="0">
            <a:noFill/>
          </a:ln>
        </p:spPr>
        <p:txBody>
          <a:bodyPr lIns="19080" rIns="19080" tIns="0" bIns="0" anchor="t">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033" name="PlaceHolder 1"/>
          <p:cNvSpPr>
            <a:spLocks noGrp="1"/>
          </p:cNvSpPr>
          <p:nvPr>
            <p:ph type="sldImg"/>
          </p:nvPr>
        </p:nvSpPr>
        <p:spPr>
          <a:xfrm>
            <a:off x="1181160" y="696960"/>
            <a:ext cx="4649760" cy="3487680"/>
          </a:xfrm>
          <a:prstGeom prst="rect">
            <a:avLst/>
          </a:prstGeom>
          <a:ln w="0">
            <a:noFill/>
          </a:ln>
        </p:spPr>
      </p:sp>
      <p:sp>
        <p:nvSpPr>
          <p:cNvPr id="1034" name="PlaceHolder 2"/>
          <p:cNvSpPr>
            <a:spLocks noGrp="1"/>
          </p:cNvSpPr>
          <p:nvPr>
            <p:ph type="body"/>
          </p:nvPr>
        </p:nvSpPr>
        <p:spPr>
          <a:xfrm>
            <a:off x="934560" y="4414680"/>
            <a:ext cx="5140440" cy="418464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5" name=""/>
          <p:cNvSpPr txBox="1"/>
          <p:nvPr/>
        </p:nvSpPr>
        <p:spPr>
          <a:xfrm>
            <a:off x="3973320" y="8805960"/>
            <a:ext cx="3036600" cy="458640"/>
          </a:xfrm>
          <a:prstGeom prst="rect">
            <a:avLst/>
          </a:prstGeom>
          <a:noFill/>
          <a:ln w="0">
            <a:noFill/>
          </a:ln>
        </p:spPr>
        <p:txBody>
          <a:bodyPr lIns="19080" rIns="19080" tIns="0" bIns="0" anchor="b">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8A2E3555-33B2-4442-8904-C8188FCCB65B}"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036" name=""/>
          <p:cNvSpPr txBox="1"/>
          <p:nvPr/>
        </p:nvSpPr>
        <p:spPr>
          <a:xfrm>
            <a:off x="0" y="8805960"/>
            <a:ext cx="3036960" cy="458640"/>
          </a:xfrm>
          <a:prstGeom prst="rect">
            <a:avLst/>
          </a:prstGeom>
          <a:noFill/>
          <a:ln w="0">
            <a:noFill/>
          </a:ln>
        </p:spPr>
        <p:txBody>
          <a:bodyPr lIns="19080" rIns="19080" tIns="0" bIns="0" anchor="b">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037" name=""/>
          <p:cNvSpPr txBox="1"/>
          <p:nvPr/>
        </p:nvSpPr>
        <p:spPr>
          <a:xfrm>
            <a:off x="0" y="31320"/>
            <a:ext cx="3036960" cy="459000"/>
          </a:xfrm>
          <a:prstGeom prst="rect">
            <a:avLst/>
          </a:prstGeom>
          <a:noFill/>
          <a:ln w="0">
            <a:noFill/>
          </a:ln>
        </p:spPr>
        <p:txBody>
          <a:bodyPr lIns="19080" rIns="19080" tIns="0" bIns="0" anchor="t">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038" name=""/>
          <p:cNvSpPr txBox="1"/>
          <p:nvPr/>
        </p:nvSpPr>
        <p:spPr>
          <a:xfrm>
            <a:off x="3973320" y="31320"/>
            <a:ext cx="3036600" cy="459000"/>
          </a:xfrm>
          <a:prstGeom prst="rect">
            <a:avLst/>
          </a:prstGeom>
          <a:noFill/>
          <a:ln w="0">
            <a:noFill/>
          </a:ln>
        </p:spPr>
        <p:txBody>
          <a:bodyPr lIns="19080" rIns="19080" tIns="0" bIns="0" anchor="t">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039" name="PlaceHolder 1"/>
          <p:cNvSpPr>
            <a:spLocks noGrp="1"/>
          </p:cNvSpPr>
          <p:nvPr>
            <p:ph type="sldImg"/>
          </p:nvPr>
        </p:nvSpPr>
        <p:spPr>
          <a:xfrm>
            <a:off x="1181160" y="696960"/>
            <a:ext cx="4649760" cy="3487680"/>
          </a:xfrm>
          <a:prstGeom prst="rect">
            <a:avLst/>
          </a:prstGeom>
          <a:ln w="0">
            <a:noFill/>
          </a:ln>
        </p:spPr>
      </p:sp>
      <p:sp>
        <p:nvSpPr>
          <p:cNvPr id="1040" name="PlaceHolder 2"/>
          <p:cNvSpPr>
            <a:spLocks noGrp="1"/>
          </p:cNvSpPr>
          <p:nvPr>
            <p:ph type="body"/>
          </p:nvPr>
        </p:nvSpPr>
        <p:spPr>
          <a:xfrm>
            <a:off x="934560" y="4414680"/>
            <a:ext cx="5140440" cy="418464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1" name=""/>
          <p:cNvSpPr txBox="1"/>
          <p:nvPr/>
        </p:nvSpPr>
        <p:spPr>
          <a:xfrm>
            <a:off x="3973320" y="8805960"/>
            <a:ext cx="3036600" cy="458640"/>
          </a:xfrm>
          <a:prstGeom prst="rect">
            <a:avLst/>
          </a:prstGeom>
          <a:noFill/>
          <a:ln w="0">
            <a:noFill/>
          </a:ln>
        </p:spPr>
        <p:txBody>
          <a:bodyPr lIns="19080" rIns="19080" tIns="0" bIns="0" anchor="b">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C755CB31-291C-4E40-8FED-13E772C28067}"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042" name=""/>
          <p:cNvSpPr txBox="1"/>
          <p:nvPr/>
        </p:nvSpPr>
        <p:spPr>
          <a:xfrm>
            <a:off x="0" y="8805960"/>
            <a:ext cx="3036960" cy="458640"/>
          </a:xfrm>
          <a:prstGeom prst="rect">
            <a:avLst/>
          </a:prstGeom>
          <a:noFill/>
          <a:ln w="0">
            <a:noFill/>
          </a:ln>
        </p:spPr>
        <p:txBody>
          <a:bodyPr lIns="19080" rIns="19080" tIns="0" bIns="0" anchor="b">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043" name=""/>
          <p:cNvSpPr txBox="1"/>
          <p:nvPr/>
        </p:nvSpPr>
        <p:spPr>
          <a:xfrm>
            <a:off x="0" y="31320"/>
            <a:ext cx="3036960" cy="459000"/>
          </a:xfrm>
          <a:prstGeom prst="rect">
            <a:avLst/>
          </a:prstGeom>
          <a:noFill/>
          <a:ln w="0">
            <a:noFill/>
          </a:ln>
        </p:spPr>
        <p:txBody>
          <a:bodyPr lIns="19080" rIns="19080" tIns="0" bIns="0" anchor="t">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044" name=""/>
          <p:cNvSpPr txBox="1"/>
          <p:nvPr/>
        </p:nvSpPr>
        <p:spPr>
          <a:xfrm>
            <a:off x="3973320" y="31320"/>
            <a:ext cx="3036600" cy="459000"/>
          </a:xfrm>
          <a:prstGeom prst="rect">
            <a:avLst/>
          </a:prstGeom>
          <a:noFill/>
          <a:ln w="0">
            <a:noFill/>
          </a:ln>
        </p:spPr>
        <p:txBody>
          <a:bodyPr lIns="19080" rIns="19080" tIns="0" bIns="0" anchor="t">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045" name="PlaceHolder 1"/>
          <p:cNvSpPr>
            <a:spLocks noGrp="1"/>
          </p:cNvSpPr>
          <p:nvPr>
            <p:ph type="sldImg"/>
          </p:nvPr>
        </p:nvSpPr>
        <p:spPr>
          <a:xfrm>
            <a:off x="1181160" y="696960"/>
            <a:ext cx="4649760" cy="3487680"/>
          </a:xfrm>
          <a:prstGeom prst="rect">
            <a:avLst/>
          </a:prstGeom>
          <a:ln w="0">
            <a:noFill/>
          </a:ln>
        </p:spPr>
      </p:sp>
      <p:sp>
        <p:nvSpPr>
          <p:cNvPr id="1046" name="PlaceHolder 2"/>
          <p:cNvSpPr>
            <a:spLocks noGrp="1"/>
          </p:cNvSpPr>
          <p:nvPr>
            <p:ph type="body"/>
          </p:nvPr>
        </p:nvSpPr>
        <p:spPr>
          <a:xfrm>
            <a:off x="934560" y="4414680"/>
            <a:ext cx="5140440" cy="418464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7" name=""/>
          <p:cNvSpPr txBox="1"/>
          <p:nvPr/>
        </p:nvSpPr>
        <p:spPr>
          <a:xfrm>
            <a:off x="3973320" y="8805960"/>
            <a:ext cx="3036600" cy="458640"/>
          </a:xfrm>
          <a:prstGeom prst="rect">
            <a:avLst/>
          </a:prstGeom>
          <a:noFill/>
          <a:ln w="0">
            <a:noFill/>
          </a:ln>
        </p:spPr>
        <p:txBody>
          <a:bodyPr lIns="19080" rIns="19080" tIns="0" bIns="0" anchor="b">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021CD8EB-98DD-43B8-9349-4DF20CF8E520}"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048" name=""/>
          <p:cNvSpPr txBox="1"/>
          <p:nvPr/>
        </p:nvSpPr>
        <p:spPr>
          <a:xfrm>
            <a:off x="0" y="8805960"/>
            <a:ext cx="3036960" cy="458640"/>
          </a:xfrm>
          <a:prstGeom prst="rect">
            <a:avLst/>
          </a:prstGeom>
          <a:noFill/>
          <a:ln w="0">
            <a:noFill/>
          </a:ln>
        </p:spPr>
        <p:txBody>
          <a:bodyPr lIns="19080" rIns="19080" tIns="0" bIns="0" anchor="b">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049" name=""/>
          <p:cNvSpPr txBox="1"/>
          <p:nvPr/>
        </p:nvSpPr>
        <p:spPr>
          <a:xfrm>
            <a:off x="0" y="31320"/>
            <a:ext cx="3036960" cy="459000"/>
          </a:xfrm>
          <a:prstGeom prst="rect">
            <a:avLst/>
          </a:prstGeom>
          <a:noFill/>
          <a:ln w="0">
            <a:noFill/>
          </a:ln>
        </p:spPr>
        <p:txBody>
          <a:bodyPr lIns="19080" rIns="19080" tIns="0" bIns="0" anchor="t">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050" name=""/>
          <p:cNvSpPr txBox="1"/>
          <p:nvPr/>
        </p:nvSpPr>
        <p:spPr>
          <a:xfrm>
            <a:off x="3973320" y="31320"/>
            <a:ext cx="3036600" cy="459000"/>
          </a:xfrm>
          <a:prstGeom prst="rect">
            <a:avLst/>
          </a:prstGeom>
          <a:noFill/>
          <a:ln w="0">
            <a:noFill/>
          </a:ln>
        </p:spPr>
        <p:txBody>
          <a:bodyPr lIns="19080" rIns="19080" tIns="0" bIns="0" anchor="t">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051" name="PlaceHolder 1"/>
          <p:cNvSpPr>
            <a:spLocks noGrp="1"/>
          </p:cNvSpPr>
          <p:nvPr>
            <p:ph type="sldImg"/>
          </p:nvPr>
        </p:nvSpPr>
        <p:spPr>
          <a:xfrm>
            <a:off x="1181160" y="696960"/>
            <a:ext cx="4649760" cy="3487680"/>
          </a:xfrm>
          <a:prstGeom prst="rect">
            <a:avLst/>
          </a:prstGeom>
          <a:ln w="0">
            <a:noFill/>
          </a:ln>
        </p:spPr>
      </p:sp>
      <p:sp>
        <p:nvSpPr>
          <p:cNvPr id="1052" name="PlaceHolder 2"/>
          <p:cNvSpPr>
            <a:spLocks noGrp="1"/>
          </p:cNvSpPr>
          <p:nvPr>
            <p:ph type="body"/>
          </p:nvPr>
        </p:nvSpPr>
        <p:spPr>
          <a:xfrm>
            <a:off x="934560" y="4414680"/>
            <a:ext cx="5140440" cy="418464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3" name=""/>
          <p:cNvSpPr txBox="1"/>
          <p:nvPr/>
        </p:nvSpPr>
        <p:spPr>
          <a:xfrm>
            <a:off x="3973320" y="8805960"/>
            <a:ext cx="3036600" cy="458640"/>
          </a:xfrm>
          <a:prstGeom prst="rect">
            <a:avLst/>
          </a:prstGeom>
          <a:noFill/>
          <a:ln w="0">
            <a:noFill/>
          </a:ln>
        </p:spPr>
        <p:txBody>
          <a:bodyPr lIns="19080" rIns="19080" tIns="0" bIns="0" anchor="b">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28D424C9-C649-44FC-90F9-043115DE0F6C}"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054" name=""/>
          <p:cNvSpPr txBox="1"/>
          <p:nvPr/>
        </p:nvSpPr>
        <p:spPr>
          <a:xfrm>
            <a:off x="0" y="8805960"/>
            <a:ext cx="3036960" cy="458640"/>
          </a:xfrm>
          <a:prstGeom prst="rect">
            <a:avLst/>
          </a:prstGeom>
          <a:noFill/>
          <a:ln w="0">
            <a:noFill/>
          </a:ln>
        </p:spPr>
        <p:txBody>
          <a:bodyPr lIns="19080" rIns="19080" tIns="0" bIns="0" anchor="b">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055" name=""/>
          <p:cNvSpPr txBox="1"/>
          <p:nvPr/>
        </p:nvSpPr>
        <p:spPr>
          <a:xfrm>
            <a:off x="0" y="31320"/>
            <a:ext cx="3036960" cy="459000"/>
          </a:xfrm>
          <a:prstGeom prst="rect">
            <a:avLst/>
          </a:prstGeom>
          <a:noFill/>
          <a:ln w="0">
            <a:noFill/>
          </a:ln>
        </p:spPr>
        <p:txBody>
          <a:bodyPr lIns="19080" rIns="19080" tIns="0" bIns="0" anchor="t">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056" name=""/>
          <p:cNvSpPr txBox="1"/>
          <p:nvPr/>
        </p:nvSpPr>
        <p:spPr>
          <a:xfrm>
            <a:off x="3973320" y="31320"/>
            <a:ext cx="3036600" cy="459000"/>
          </a:xfrm>
          <a:prstGeom prst="rect">
            <a:avLst/>
          </a:prstGeom>
          <a:noFill/>
          <a:ln w="0">
            <a:noFill/>
          </a:ln>
        </p:spPr>
        <p:txBody>
          <a:bodyPr lIns="19080" rIns="19080" tIns="0" bIns="0" anchor="t">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057" name="PlaceHolder 1"/>
          <p:cNvSpPr>
            <a:spLocks noGrp="1"/>
          </p:cNvSpPr>
          <p:nvPr>
            <p:ph type="sldImg"/>
          </p:nvPr>
        </p:nvSpPr>
        <p:spPr>
          <a:xfrm>
            <a:off x="1181160" y="696960"/>
            <a:ext cx="4649760" cy="3487680"/>
          </a:xfrm>
          <a:prstGeom prst="rect">
            <a:avLst/>
          </a:prstGeom>
          <a:ln w="0">
            <a:noFill/>
          </a:ln>
        </p:spPr>
      </p:sp>
      <p:sp>
        <p:nvSpPr>
          <p:cNvPr id="1058" name="PlaceHolder 2"/>
          <p:cNvSpPr>
            <a:spLocks noGrp="1"/>
          </p:cNvSpPr>
          <p:nvPr>
            <p:ph type="body"/>
          </p:nvPr>
        </p:nvSpPr>
        <p:spPr>
          <a:xfrm>
            <a:off x="934560" y="4414680"/>
            <a:ext cx="5140440" cy="418464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9" name=""/>
          <p:cNvSpPr txBox="1"/>
          <p:nvPr/>
        </p:nvSpPr>
        <p:spPr>
          <a:xfrm>
            <a:off x="3973320" y="8805960"/>
            <a:ext cx="3036600" cy="458640"/>
          </a:xfrm>
          <a:prstGeom prst="rect">
            <a:avLst/>
          </a:prstGeom>
          <a:noFill/>
          <a:ln w="0">
            <a:noFill/>
          </a:ln>
        </p:spPr>
        <p:txBody>
          <a:bodyPr lIns="19080" rIns="19080" tIns="0" bIns="0" anchor="b">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D25F541C-8DD1-44F3-AC79-2A1D46C7418E}"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060" name=""/>
          <p:cNvSpPr txBox="1"/>
          <p:nvPr/>
        </p:nvSpPr>
        <p:spPr>
          <a:xfrm>
            <a:off x="0" y="8805960"/>
            <a:ext cx="3036960" cy="458640"/>
          </a:xfrm>
          <a:prstGeom prst="rect">
            <a:avLst/>
          </a:prstGeom>
          <a:noFill/>
          <a:ln w="0">
            <a:noFill/>
          </a:ln>
        </p:spPr>
        <p:txBody>
          <a:bodyPr lIns="19080" rIns="19080" tIns="0" bIns="0" anchor="b">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061" name=""/>
          <p:cNvSpPr txBox="1"/>
          <p:nvPr/>
        </p:nvSpPr>
        <p:spPr>
          <a:xfrm>
            <a:off x="0" y="31320"/>
            <a:ext cx="3036960" cy="459000"/>
          </a:xfrm>
          <a:prstGeom prst="rect">
            <a:avLst/>
          </a:prstGeom>
          <a:noFill/>
          <a:ln w="0">
            <a:noFill/>
          </a:ln>
        </p:spPr>
        <p:txBody>
          <a:bodyPr lIns="19080" rIns="19080" tIns="0" bIns="0" anchor="t">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062" name=""/>
          <p:cNvSpPr txBox="1"/>
          <p:nvPr/>
        </p:nvSpPr>
        <p:spPr>
          <a:xfrm>
            <a:off x="3973320" y="31320"/>
            <a:ext cx="3036600" cy="459000"/>
          </a:xfrm>
          <a:prstGeom prst="rect">
            <a:avLst/>
          </a:prstGeom>
          <a:noFill/>
          <a:ln w="0">
            <a:noFill/>
          </a:ln>
        </p:spPr>
        <p:txBody>
          <a:bodyPr lIns="19080" rIns="19080" tIns="0" bIns="0" anchor="t">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063" name="PlaceHolder 1"/>
          <p:cNvSpPr>
            <a:spLocks noGrp="1"/>
          </p:cNvSpPr>
          <p:nvPr>
            <p:ph type="sldImg"/>
          </p:nvPr>
        </p:nvSpPr>
        <p:spPr>
          <a:xfrm>
            <a:off x="1181160" y="696960"/>
            <a:ext cx="4649760" cy="3487680"/>
          </a:xfrm>
          <a:prstGeom prst="rect">
            <a:avLst/>
          </a:prstGeom>
          <a:ln w="0">
            <a:noFill/>
          </a:ln>
        </p:spPr>
      </p:sp>
      <p:sp>
        <p:nvSpPr>
          <p:cNvPr id="1064" name="PlaceHolder 2"/>
          <p:cNvSpPr>
            <a:spLocks noGrp="1"/>
          </p:cNvSpPr>
          <p:nvPr>
            <p:ph type="body"/>
          </p:nvPr>
        </p:nvSpPr>
        <p:spPr>
          <a:xfrm>
            <a:off x="934560" y="4414680"/>
            <a:ext cx="5140440" cy="418464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5" name=""/>
          <p:cNvSpPr txBox="1"/>
          <p:nvPr/>
        </p:nvSpPr>
        <p:spPr>
          <a:xfrm>
            <a:off x="3973320" y="8805960"/>
            <a:ext cx="3036600" cy="458640"/>
          </a:xfrm>
          <a:prstGeom prst="rect">
            <a:avLst/>
          </a:prstGeom>
          <a:noFill/>
          <a:ln w="0">
            <a:noFill/>
          </a:ln>
        </p:spPr>
        <p:txBody>
          <a:bodyPr lIns="19080" rIns="19080" tIns="0" bIns="0" anchor="b">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800E1A78-B9C2-40E4-B544-D52CDAFE3DD5}"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066" name=""/>
          <p:cNvSpPr txBox="1"/>
          <p:nvPr/>
        </p:nvSpPr>
        <p:spPr>
          <a:xfrm>
            <a:off x="0" y="8805960"/>
            <a:ext cx="3036960" cy="458640"/>
          </a:xfrm>
          <a:prstGeom prst="rect">
            <a:avLst/>
          </a:prstGeom>
          <a:noFill/>
          <a:ln w="0">
            <a:noFill/>
          </a:ln>
        </p:spPr>
        <p:txBody>
          <a:bodyPr lIns="19080" rIns="19080" tIns="0" bIns="0" anchor="b">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067" name=""/>
          <p:cNvSpPr txBox="1"/>
          <p:nvPr/>
        </p:nvSpPr>
        <p:spPr>
          <a:xfrm>
            <a:off x="0" y="31320"/>
            <a:ext cx="3036960" cy="459000"/>
          </a:xfrm>
          <a:prstGeom prst="rect">
            <a:avLst/>
          </a:prstGeom>
          <a:noFill/>
          <a:ln w="0">
            <a:noFill/>
          </a:ln>
        </p:spPr>
        <p:txBody>
          <a:bodyPr lIns="19080" rIns="19080" tIns="0" bIns="0" anchor="t">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068" name=""/>
          <p:cNvSpPr txBox="1"/>
          <p:nvPr/>
        </p:nvSpPr>
        <p:spPr>
          <a:xfrm>
            <a:off x="3973320" y="31320"/>
            <a:ext cx="3036600" cy="459000"/>
          </a:xfrm>
          <a:prstGeom prst="rect">
            <a:avLst/>
          </a:prstGeom>
          <a:noFill/>
          <a:ln w="0">
            <a:noFill/>
          </a:ln>
        </p:spPr>
        <p:txBody>
          <a:bodyPr lIns="19080" rIns="19080" tIns="0" bIns="0" anchor="t">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069" name="PlaceHolder 1"/>
          <p:cNvSpPr>
            <a:spLocks noGrp="1"/>
          </p:cNvSpPr>
          <p:nvPr>
            <p:ph type="sldImg"/>
          </p:nvPr>
        </p:nvSpPr>
        <p:spPr>
          <a:xfrm>
            <a:off x="1181160" y="696960"/>
            <a:ext cx="4649760" cy="3487680"/>
          </a:xfrm>
          <a:prstGeom prst="rect">
            <a:avLst/>
          </a:prstGeom>
          <a:ln w="0">
            <a:noFill/>
          </a:ln>
        </p:spPr>
      </p:sp>
      <p:sp>
        <p:nvSpPr>
          <p:cNvPr id="1070" name="PlaceHolder 2"/>
          <p:cNvSpPr>
            <a:spLocks noGrp="1"/>
          </p:cNvSpPr>
          <p:nvPr>
            <p:ph type="body"/>
          </p:nvPr>
        </p:nvSpPr>
        <p:spPr>
          <a:xfrm>
            <a:off x="934560" y="4414680"/>
            <a:ext cx="5140440" cy="418464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1" name=""/>
          <p:cNvSpPr txBox="1"/>
          <p:nvPr/>
        </p:nvSpPr>
        <p:spPr>
          <a:xfrm>
            <a:off x="3973320" y="8805960"/>
            <a:ext cx="3036600" cy="458640"/>
          </a:xfrm>
          <a:prstGeom prst="rect">
            <a:avLst/>
          </a:prstGeom>
          <a:noFill/>
          <a:ln w="0">
            <a:noFill/>
          </a:ln>
        </p:spPr>
        <p:txBody>
          <a:bodyPr lIns="19080" rIns="19080" tIns="0" bIns="0" anchor="b">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6E29B8DF-04AB-419B-81EF-690F3E5F87FD}"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072" name=""/>
          <p:cNvSpPr txBox="1"/>
          <p:nvPr/>
        </p:nvSpPr>
        <p:spPr>
          <a:xfrm>
            <a:off x="0" y="8805960"/>
            <a:ext cx="3036960" cy="458640"/>
          </a:xfrm>
          <a:prstGeom prst="rect">
            <a:avLst/>
          </a:prstGeom>
          <a:noFill/>
          <a:ln w="0">
            <a:noFill/>
          </a:ln>
        </p:spPr>
        <p:txBody>
          <a:bodyPr lIns="19080" rIns="19080" tIns="0" bIns="0" anchor="b">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073" name=""/>
          <p:cNvSpPr txBox="1"/>
          <p:nvPr/>
        </p:nvSpPr>
        <p:spPr>
          <a:xfrm>
            <a:off x="0" y="31320"/>
            <a:ext cx="3036960" cy="459000"/>
          </a:xfrm>
          <a:prstGeom prst="rect">
            <a:avLst/>
          </a:prstGeom>
          <a:noFill/>
          <a:ln w="0">
            <a:noFill/>
          </a:ln>
        </p:spPr>
        <p:txBody>
          <a:bodyPr lIns="19080" rIns="19080" tIns="0" bIns="0" anchor="t">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074" name=""/>
          <p:cNvSpPr txBox="1"/>
          <p:nvPr/>
        </p:nvSpPr>
        <p:spPr>
          <a:xfrm>
            <a:off x="3973320" y="31320"/>
            <a:ext cx="3036600" cy="459000"/>
          </a:xfrm>
          <a:prstGeom prst="rect">
            <a:avLst/>
          </a:prstGeom>
          <a:noFill/>
          <a:ln w="0">
            <a:noFill/>
          </a:ln>
        </p:spPr>
        <p:txBody>
          <a:bodyPr lIns="19080" rIns="19080" tIns="0" bIns="0" anchor="t">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075" name="PlaceHolder 1"/>
          <p:cNvSpPr>
            <a:spLocks noGrp="1"/>
          </p:cNvSpPr>
          <p:nvPr>
            <p:ph type="sldImg"/>
          </p:nvPr>
        </p:nvSpPr>
        <p:spPr>
          <a:xfrm>
            <a:off x="1181160" y="696960"/>
            <a:ext cx="4648320" cy="3486240"/>
          </a:xfrm>
          <a:prstGeom prst="rect">
            <a:avLst/>
          </a:prstGeom>
          <a:ln w="0">
            <a:noFill/>
          </a:ln>
        </p:spPr>
      </p:sp>
      <p:sp>
        <p:nvSpPr>
          <p:cNvPr id="1076" name="PlaceHolder 2"/>
          <p:cNvSpPr>
            <a:spLocks noGrp="1"/>
          </p:cNvSpPr>
          <p:nvPr>
            <p:ph type="body"/>
          </p:nvPr>
        </p:nvSpPr>
        <p:spPr>
          <a:xfrm>
            <a:off x="934560" y="4416120"/>
            <a:ext cx="5140440" cy="418284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7" name=""/>
          <p:cNvSpPr txBox="1"/>
          <p:nvPr/>
        </p:nvSpPr>
        <p:spPr>
          <a:xfrm>
            <a:off x="3973320" y="8805960"/>
            <a:ext cx="3036600" cy="458640"/>
          </a:xfrm>
          <a:prstGeom prst="rect">
            <a:avLst/>
          </a:prstGeom>
          <a:noFill/>
          <a:ln w="0">
            <a:noFill/>
          </a:ln>
        </p:spPr>
        <p:txBody>
          <a:bodyPr lIns="19080" rIns="19080" tIns="0" bIns="0" anchor="b">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85DEBEFA-AEF2-498D-AF33-EE909F832137}"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988" name=""/>
          <p:cNvSpPr txBox="1"/>
          <p:nvPr/>
        </p:nvSpPr>
        <p:spPr>
          <a:xfrm>
            <a:off x="0" y="8805960"/>
            <a:ext cx="3036960" cy="458640"/>
          </a:xfrm>
          <a:prstGeom prst="rect">
            <a:avLst/>
          </a:prstGeom>
          <a:noFill/>
          <a:ln w="0">
            <a:noFill/>
          </a:ln>
        </p:spPr>
        <p:txBody>
          <a:bodyPr lIns="19080" rIns="19080" tIns="0" bIns="0" anchor="b">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989" name=""/>
          <p:cNvSpPr txBox="1"/>
          <p:nvPr/>
        </p:nvSpPr>
        <p:spPr>
          <a:xfrm>
            <a:off x="0" y="31320"/>
            <a:ext cx="3036960" cy="459000"/>
          </a:xfrm>
          <a:prstGeom prst="rect">
            <a:avLst/>
          </a:prstGeom>
          <a:noFill/>
          <a:ln w="0">
            <a:noFill/>
          </a:ln>
        </p:spPr>
        <p:txBody>
          <a:bodyPr lIns="19080" rIns="19080" tIns="0" bIns="0" anchor="t">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990" name=""/>
          <p:cNvSpPr txBox="1"/>
          <p:nvPr/>
        </p:nvSpPr>
        <p:spPr>
          <a:xfrm>
            <a:off x="3973320" y="31320"/>
            <a:ext cx="3036600" cy="459000"/>
          </a:xfrm>
          <a:prstGeom prst="rect">
            <a:avLst/>
          </a:prstGeom>
          <a:noFill/>
          <a:ln w="0">
            <a:noFill/>
          </a:ln>
        </p:spPr>
        <p:txBody>
          <a:bodyPr lIns="19080" rIns="19080" tIns="0" bIns="0" anchor="t">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991" name="PlaceHolder 1"/>
          <p:cNvSpPr>
            <a:spLocks noGrp="1"/>
          </p:cNvSpPr>
          <p:nvPr>
            <p:ph type="sldImg"/>
          </p:nvPr>
        </p:nvSpPr>
        <p:spPr>
          <a:xfrm>
            <a:off x="1184400" y="700200"/>
            <a:ext cx="4643280" cy="3483000"/>
          </a:xfrm>
          <a:prstGeom prst="rect">
            <a:avLst/>
          </a:prstGeom>
          <a:ln w="0">
            <a:noFill/>
          </a:ln>
        </p:spPr>
      </p:sp>
      <p:sp>
        <p:nvSpPr>
          <p:cNvPr id="992" name="PlaceHolder 2"/>
          <p:cNvSpPr>
            <a:spLocks noGrp="1"/>
          </p:cNvSpPr>
          <p:nvPr>
            <p:ph type="body"/>
          </p:nvPr>
        </p:nvSpPr>
        <p:spPr>
          <a:xfrm>
            <a:off x="934560" y="4414680"/>
            <a:ext cx="5140440" cy="418176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7" name=""/>
          <p:cNvSpPr txBox="1"/>
          <p:nvPr/>
        </p:nvSpPr>
        <p:spPr>
          <a:xfrm>
            <a:off x="3973320" y="8805960"/>
            <a:ext cx="3036600" cy="458640"/>
          </a:xfrm>
          <a:prstGeom prst="rect">
            <a:avLst/>
          </a:prstGeom>
          <a:noFill/>
          <a:ln w="0">
            <a:noFill/>
          </a:ln>
        </p:spPr>
        <p:txBody>
          <a:bodyPr lIns="19080" rIns="19080" tIns="0" bIns="0" anchor="b">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9E475BE0-EA82-4F86-875D-64E6EFBAEEE8}"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078" name=""/>
          <p:cNvSpPr txBox="1"/>
          <p:nvPr/>
        </p:nvSpPr>
        <p:spPr>
          <a:xfrm>
            <a:off x="0" y="8805960"/>
            <a:ext cx="3036960" cy="458640"/>
          </a:xfrm>
          <a:prstGeom prst="rect">
            <a:avLst/>
          </a:prstGeom>
          <a:noFill/>
          <a:ln w="0">
            <a:noFill/>
          </a:ln>
        </p:spPr>
        <p:txBody>
          <a:bodyPr lIns="19080" rIns="19080" tIns="0" bIns="0" anchor="b">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079" name=""/>
          <p:cNvSpPr txBox="1"/>
          <p:nvPr/>
        </p:nvSpPr>
        <p:spPr>
          <a:xfrm>
            <a:off x="0" y="31320"/>
            <a:ext cx="3036960" cy="459000"/>
          </a:xfrm>
          <a:prstGeom prst="rect">
            <a:avLst/>
          </a:prstGeom>
          <a:noFill/>
          <a:ln w="0">
            <a:noFill/>
          </a:ln>
        </p:spPr>
        <p:txBody>
          <a:bodyPr lIns="19080" rIns="19080" tIns="0" bIns="0" anchor="t">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080" name=""/>
          <p:cNvSpPr txBox="1"/>
          <p:nvPr/>
        </p:nvSpPr>
        <p:spPr>
          <a:xfrm>
            <a:off x="3973320" y="31320"/>
            <a:ext cx="3036600" cy="459000"/>
          </a:xfrm>
          <a:prstGeom prst="rect">
            <a:avLst/>
          </a:prstGeom>
          <a:noFill/>
          <a:ln w="0">
            <a:noFill/>
          </a:ln>
        </p:spPr>
        <p:txBody>
          <a:bodyPr lIns="19080" rIns="19080" tIns="0" bIns="0" anchor="t">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081" name="PlaceHolder 1"/>
          <p:cNvSpPr>
            <a:spLocks noGrp="1"/>
          </p:cNvSpPr>
          <p:nvPr>
            <p:ph type="sldImg"/>
          </p:nvPr>
        </p:nvSpPr>
        <p:spPr>
          <a:xfrm>
            <a:off x="1181160" y="696960"/>
            <a:ext cx="4648320" cy="3486240"/>
          </a:xfrm>
          <a:prstGeom prst="rect">
            <a:avLst/>
          </a:prstGeom>
          <a:ln w="0">
            <a:noFill/>
          </a:ln>
        </p:spPr>
      </p:sp>
      <p:sp>
        <p:nvSpPr>
          <p:cNvPr id="1082" name="PlaceHolder 2"/>
          <p:cNvSpPr>
            <a:spLocks noGrp="1"/>
          </p:cNvSpPr>
          <p:nvPr>
            <p:ph type="body"/>
          </p:nvPr>
        </p:nvSpPr>
        <p:spPr>
          <a:xfrm>
            <a:off x="934560" y="4416120"/>
            <a:ext cx="5140440" cy="418284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3" name=""/>
          <p:cNvSpPr txBox="1"/>
          <p:nvPr/>
        </p:nvSpPr>
        <p:spPr>
          <a:xfrm>
            <a:off x="3973320" y="8805960"/>
            <a:ext cx="3036600" cy="458640"/>
          </a:xfrm>
          <a:prstGeom prst="rect">
            <a:avLst/>
          </a:prstGeom>
          <a:noFill/>
          <a:ln w="0">
            <a:noFill/>
          </a:ln>
        </p:spPr>
        <p:txBody>
          <a:bodyPr lIns="19080" rIns="19080" tIns="0" bIns="0" anchor="b">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D5B882FE-F87E-480D-8247-F2AD279521A3}"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994" name=""/>
          <p:cNvSpPr txBox="1"/>
          <p:nvPr/>
        </p:nvSpPr>
        <p:spPr>
          <a:xfrm>
            <a:off x="0" y="8805960"/>
            <a:ext cx="3036960" cy="458640"/>
          </a:xfrm>
          <a:prstGeom prst="rect">
            <a:avLst/>
          </a:prstGeom>
          <a:noFill/>
          <a:ln w="0">
            <a:noFill/>
          </a:ln>
        </p:spPr>
        <p:txBody>
          <a:bodyPr lIns="19080" rIns="19080" tIns="0" bIns="0" anchor="b">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995" name=""/>
          <p:cNvSpPr txBox="1"/>
          <p:nvPr/>
        </p:nvSpPr>
        <p:spPr>
          <a:xfrm>
            <a:off x="0" y="31320"/>
            <a:ext cx="3036960" cy="459000"/>
          </a:xfrm>
          <a:prstGeom prst="rect">
            <a:avLst/>
          </a:prstGeom>
          <a:noFill/>
          <a:ln w="0">
            <a:noFill/>
          </a:ln>
        </p:spPr>
        <p:txBody>
          <a:bodyPr lIns="19080" rIns="19080" tIns="0" bIns="0" anchor="t">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996" name=""/>
          <p:cNvSpPr txBox="1"/>
          <p:nvPr/>
        </p:nvSpPr>
        <p:spPr>
          <a:xfrm>
            <a:off x="3973320" y="31320"/>
            <a:ext cx="3036600" cy="459000"/>
          </a:xfrm>
          <a:prstGeom prst="rect">
            <a:avLst/>
          </a:prstGeom>
          <a:noFill/>
          <a:ln w="0">
            <a:noFill/>
          </a:ln>
        </p:spPr>
        <p:txBody>
          <a:bodyPr lIns="19080" rIns="19080" tIns="0" bIns="0" anchor="t">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997" name="PlaceHolder 1"/>
          <p:cNvSpPr>
            <a:spLocks noGrp="1"/>
          </p:cNvSpPr>
          <p:nvPr>
            <p:ph type="sldImg"/>
          </p:nvPr>
        </p:nvSpPr>
        <p:spPr>
          <a:xfrm>
            <a:off x="1184400" y="700200"/>
            <a:ext cx="4643280" cy="3483000"/>
          </a:xfrm>
          <a:prstGeom prst="rect">
            <a:avLst/>
          </a:prstGeom>
          <a:ln w="0">
            <a:noFill/>
          </a:ln>
        </p:spPr>
      </p:sp>
      <p:sp>
        <p:nvSpPr>
          <p:cNvPr id="998" name="PlaceHolder 2"/>
          <p:cNvSpPr>
            <a:spLocks noGrp="1"/>
          </p:cNvSpPr>
          <p:nvPr>
            <p:ph type="body"/>
          </p:nvPr>
        </p:nvSpPr>
        <p:spPr>
          <a:xfrm>
            <a:off x="934560" y="4414680"/>
            <a:ext cx="5140440" cy="418176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9" name=""/>
          <p:cNvSpPr txBox="1"/>
          <p:nvPr/>
        </p:nvSpPr>
        <p:spPr>
          <a:xfrm>
            <a:off x="3973320" y="8805960"/>
            <a:ext cx="3036600" cy="458640"/>
          </a:xfrm>
          <a:prstGeom prst="rect">
            <a:avLst/>
          </a:prstGeom>
          <a:noFill/>
          <a:ln w="0">
            <a:noFill/>
          </a:ln>
        </p:spPr>
        <p:txBody>
          <a:bodyPr lIns="19080" rIns="19080" tIns="0" bIns="0" anchor="b">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548703A3-9010-4822-AFF1-40F633DCB3CE}"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000" name=""/>
          <p:cNvSpPr txBox="1"/>
          <p:nvPr/>
        </p:nvSpPr>
        <p:spPr>
          <a:xfrm>
            <a:off x="0" y="8805960"/>
            <a:ext cx="3036960" cy="458640"/>
          </a:xfrm>
          <a:prstGeom prst="rect">
            <a:avLst/>
          </a:prstGeom>
          <a:noFill/>
          <a:ln w="0">
            <a:noFill/>
          </a:ln>
        </p:spPr>
        <p:txBody>
          <a:bodyPr lIns="19080" rIns="19080" tIns="0" bIns="0" anchor="b">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001" name=""/>
          <p:cNvSpPr txBox="1"/>
          <p:nvPr/>
        </p:nvSpPr>
        <p:spPr>
          <a:xfrm>
            <a:off x="0" y="31320"/>
            <a:ext cx="3036960" cy="459000"/>
          </a:xfrm>
          <a:prstGeom prst="rect">
            <a:avLst/>
          </a:prstGeom>
          <a:noFill/>
          <a:ln w="0">
            <a:noFill/>
          </a:ln>
        </p:spPr>
        <p:txBody>
          <a:bodyPr lIns="19080" rIns="19080" tIns="0" bIns="0" anchor="t">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002" name=""/>
          <p:cNvSpPr txBox="1"/>
          <p:nvPr/>
        </p:nvSpPr>
        <p:spPr>
          <a:xfrm>
            <a:off x="3973320" y="31320"/>
            <a:ext cx="3036600" cy="459000"/>
          </a:xfrm>
          <a:prstGeom prst="rect">
            <a:avLst/>
          </a:prstGeom>
          <a:noFill/>
          <a:ln w="0">
            <a:noFill/>
          </a:ln>
        </p:spPr>
        <p:txBody>
          <a:bodyPr lIns="19080" rIns="19080" tIns="0" bIns="0" anchor="t">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003" name="PlaceHolder 1"/>
          <p:cNvSpPr>
            <a:spLocks noGrp="1"/>
          </p:cNvSpPr>
          <p:nvPr>
            <p:ph type="sldImg"/>
          </p:nvPr>
        </p:nvSpPr>
        <p:spPr>
          <a:xfrm>
            <a:off x="1184400" y="700200"/>
            <a:ext cx="4643280" cy="3483000"/>
          </a:xfrm>
          <a:prstGeom prst="rect">
            <a:avLst/>
          </a:prstGeom>
          <a:ln w="0">
            <a:noFill/>
          </a:ln>
        </p:spPr>
      </p:sp>
      <p:sp>
        <p:nvSpPr>
          <p:cNvPr id="1004" name="PlaceHolder 2"/>
          <p:cNvSpPr>
            <a:spLocks noGrp="1"/>
          </p:cNvSpPr>
          <p:nvPr>
            <p:ph type="body"/>
          </p:nvPr>
        </p:nvSpPr>
        <p:spPr>
          <a:xfrm>
            <a:off x="934560" y="4414680"/>
            <a:ext cx="5140440" cy="418176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5" name=""/>
          <p:cNvSpPr txBox="1"/>
          <p:nvPr/>
        </p:nvSpPr>
        <p:spPr>
          <a:xfrm>
            <a:off x="3973320" y="8805960"/>
            <a:ext cx="3036600" cy="458640"/>
          </a:xfrm>
          <a:prstGeom prst="rect">
            <a:avLst/>
          </a:prstGeom>
          <a:noFill/>
          <a:ln w="0">
            <a:noFill/>
          </a:ln>
        </p:spPr>
        <p:txBody>
          <a:bodyPr lIns="19080" rIns="19080" tIns="0" bIns="0" anchor="b">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D20B29C8-4A92-4855-AA66-091E5E75230B}"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006" name=""/>
          <p:cNvSpPr txBox="1"/>
          <p:nvPr/>
        </p:nvSpPr>
        <p:spPr>
          <a:xfrm>
            <a:off x="0" y="8805960"/>
            <a:ext cx="3036960" cy="458640"/>
          </a:xfrm>
          <a:prstGeom prst="rect">
            <a:avLst/>
          </a:prstGeom>
          <a:noFill/>
          <a:ln w="0">
            <a:noFill/>
          </a:ln>
        </p:spPr>
        <p:txBody>
          <a:bodyPr lIns="19080" rIns="19080" tIns="0" bIns="0" anchor="b">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007" name=""/>
          <p:cNvSpPr txBox="1"/>
          <p:nvPr/>
        </p:nvSpPr>
        <p:spPr>
          <a:xfrm>
            <a:off x="0" y="31320"/>
            <a:ext cx="3036960" cy="459000"/>
          </a:xfrm>
          <a:prstGeom prst="rect">
            <a:avLst/>
          </a:prstGeom>
          <a:noFill/>
          <a:ln w="0">
            <a:noFill/>
          </a:ln>
        </p:spPr>
        <p:txBody>
          <a:bodyPr lIns="19080" rIns="19080" tIns="0" bIns="0" anchor="t">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008" name=""/>
          <p:cNvSpPr txBox="1"/>
          <p:nvPr/>
        </p:nvSpPr>
        <p:spPr>
          <a:xfrm>
            <a:off x="3973320" y="31320"/>
            <a:ext cx="3036600" cy="459000"/>
          </a:xfrm>
          <a:prstGeom prst="rect">
            <a:avLst/>
          </a:prstGeom>
          <a:noFill/>
          <a:ln w="0">
            <a:noFill/>
          </a:ln>
        </p:spPr>
        <p:txBody>
          <a:bodyPr lIns="19080" rIns="19080" tIns="0" bIns="0" anchor="t">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009" name="PlaceHolder 1"/>
          <p:cNvSpPr>
            <a:spLocks noGrp="1"/>
          </p:cNvSpPr>
          <p:nvPr>
            <p:ph type="sldImg"/>
          </p:nvPr>
        </p:nvSpPr>
        <p:spPr>
          <a:xfrm>
            <a:off x="1184400" y="700200"/>
            <a:ext cx="4643280" cy="3483000"/>
          </a:xfrm>
          <a:prstGeom prst="rect">
            <a:avLst/>
          </a:prstGeom>
          <a:ln w="0">
            <a:noFill/>
          </a:ln>
        </p:spPr>
      </p:sp>
      <p:sp>
        <p:nvSpPr>
          <p:cNvPr id="1010" name="PlaceHolder 2"/>
          <p:cNvSpPr>
            <a:spLocks noGrp="1"/>
          </p:cNvSpPr>
          <p:nvPr>
            <p:ph type="body"/>
          </p:nvPr>
        </p:nvSpPr>
        <p:spPr>
          <a:xfrm>
            <a:off x="934560" y="4414680"/>
            <a:ext cx="5140440" cy="418176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1" name=""/>
          <p:cNvSpPr txBox="1"/>
          <p:nvPr/>
        </p:nvSpPr>
        <p:spPr>
          <a:xfrm>
            <a:off x="3973320" y="8805960"/>
            <a:ext cx="3036600" cy="458640"/>
          </a:xfrm>
          <a:prstGeom prst="rect">
            <a:avLst/>
          </a:prstGeom>
          <a:noFill/>
          <a:ln w="0">
            <a:noFill/>
          </a:ln>
        </p:spPr>
        <p:txBody>
          <a:bodyPr lIns="19080" rIns="19080" tIns="0" bIns="0" anchor="b">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D9CF8AF1-67E6-4A15-9EC0-35C02BDE717F}"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012" name=""/>
          <p:cNvSpPr txBox="1"/>
          <p:nvPr/>
        </p:nvSpPr>
        <p:spPr>
          <a:xfrm>
            <a:off x="0" y="8805960"/>
            <a:ext cx="3036960" cy="458640"/>
          </a:xfrm>
          <a:prstGeom prst="rect">
            <a:avLst/>
          </a:prstGeom>
          <a:noFill/>
          <a:ln w="0">
            <a:noFill/>
          </a:ln>
        </p:spPr>
        <p:txBody>
          <a:bodyPr lIns="19080" rIns="19080" tIns="0" bIns="0" anchor="b">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013" name=""/>
          <p:cNvSpPr txBox="1"/>
          <p:nvPr/>
        </p:nvSpPr>
        <p:spPr>
          <a:xfrm>
            <a:off x="0" y="31320"/>
            <a:ext cx="3036960" cy="459000"/>
          </a:xfrm>
          <a:prstGeom prst="rect">
            <a:avLst/>
          </a:prstGeom>
          <a:noFill/>
          <a:ln w="0">
            <a:noFill/>
          </a:ln>
        </p:spPr>
        <p:txBody>
          <a:bodyPr lIns="19080" rIns="19080" tIns="0" bIns="0" anchor="t">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014" name=""/>
          <p:cNvSpPr txBox="1"/>
          <p:nvPr/>
        </p:nvSpPr>
        <p:spPr>
          <a:xfrm>
            <a:off x="3973320" y="31320"/>
            <a:ext cx="3036600" cy="459000"/>
          </a:xfrm>
          <a:prstGeom prst="rect">
            <a:avLst/>
          </a:prstGeom>
          <a:noFill/>
          <a:ln w="0">
            <a:noFill/>
          </a:ln>
        </p:spPr>
        <p:txBody>
          <a:bodyPr lIns="19080" rIns="19080" tIns="0" bIns="0" anchor="t">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015" name="PlaceHolder 1"/>
          <p:cNvSpPr>
            <a:spLocks noGrp="1"/>
          </p:cNvSpPr>
          <p:nvPr>
            <p:ph type="sldImg"/>
          </p:nvPr>
        </p:nvSpPr>
        <p:spPr>
          <a:xfrm>
            <a:off x="1184400" y="700200"/>
            <a:ext cx="4643280" cy="3483000"/>
          </a:xfrm>
          <a:prstGeom prst="rect">
            <a:avLst/>
          </a:prstGeom>
          <a:ln w="0">
            <a:noFill/>
          </a:ln>
        </p:spPr>
      </p:sp>
      <p:sp>
        <p:nvSpPr>
          <p:cNvPr id="1016" name="PlaceHolder 2"/>
          <p:cNvSpPr>
            <a:spLocks noGrp="1"/>
          </p:cNvSpPr>
          <p:nvPr>
            <p:ph type="body"/>
          </p:nvPr>
        </p:nvSpPr>
        <p:spPr>
          <a:xfrm>
            <a:off x="934560" y="4414680"/>
            <a:ext cx="5140440" cy="418176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7" name=""/>
          <p:cNvSpPr txBox="1"/>
          <p:nvPr/>
        </p:nvSpPr>
        <p:spPr>
          <a:xfrm>
            <a:off x="3973320" y="8805960"/>
            <a:ext cx="3036600" cy="458640"/>
          </a:xfrm>
          <a:prstGeom prst="rect">
            <a:avLst/>
          </a:prstGeom>
          <a:noFill/>
          <a:ln w="0">
            <a:noFill/>
          </a:ln>
        </p:spPr>
        <p:txBody>
          <a:bodyPr lIns="19080" rIns="19080" tIns="0" bIns="0" anchor="b">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160610DE-BA3C-4858-83FD-8A050CDBFB4F}"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018" name=""/>
          <p:cNvSpPr txBox="1"/>
          <p:nvPr/>
        </p:nvSpPr>
        <p:spPr>
          <a:xfrm>
            <a:off x="0" y="8805960"/>
            <a:ext cx="3036960" cy="458640"/>
          </a:xfrm>
          <a:prstGeom prst="rect">
            <a:avLst/>
          </a:prstGeom>
          <a:noFill/>
          <a:ln w="0">
            <a:noFill/>
          </a:ln>
        </p:spPr>
        <p:txBody>
          <a:bodyPr lIns="19080" rIns="19080" tIns="0" bIns="0" anchor="b">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019" name=""/>
          <p:cNvSpPr txBox="1"/>
          <p:nvPr/>
        </p:nvSpPr>
        <p:spPr>
          <a:xfrm>
            <a:off x="0" y="31320"/>
            <a:ext cx="3036960" cy="459000"/>
          </a:xfrm>
          <a:prstGeom prst="rect">
            <a:avLst/>
          </a:prstGeom>
          <a:noFill/>
          <a:ln w="0">
            <a:noFill/>
          </a:ln>
        </p:spPr>
        <p:txBody>
          <a:bodyPr lIns="19080" rIns="19080" tIns="0" bIns="0" anchor="t">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020" name=""/>
          <p:cNvSpPr txBox="1"/>
          <p:nvPr/>
        </p:nvSpPr>
        <p:spPr>
          <a:xfrm>
            <a:off x="3973320" y="31320"/>
            <a:ext cx="3036600" cy="459000"/>
          </a:xfrm>
          <a:prstGeom prst="rect">
            <a:avLst/>
          </a:prstGeom>
          <a:noFill/>
          <a:ln w="0">
            <a:noFill/>
          </a:ln>
        </p:spPr>
        <p:txBody>
          <a:bodyPr lIns="19080" rIns="19080" tIns="0" bIns="0" anchor="t">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021" name="PlaceHolder 1"/>
          <p:cNvSpPr>
            <a:spLocks noGrp="1"/>
          </p:cNvSpPr>
          <p:nvPr>
            <p:ph type="sldImg"/>
          </p:nvPr>
        </p:nvSpPr>
        <p:spPr>
          <a:xfrm>
            <a:off x="1181160" y="696960"/>
            <a:ext cx="4649760" cy="3487680"/>
          </a:xfrm>
          <a:prstGeom prst="rect">
            <a:avLst/>
          </a:prstGeom>
          <a:ln w="0">
            <a:noFill/>
          </a:ln>
        </p:spPr>
      </p:sp>
      <p:sp>
        <p:nvSpPr>
          <p:cNvPr id="1022" name="PlaceHolder 2"/>
          <p:cNvSpPr>
            <a:spLocks noGrp="1"/>
          </p:cNvSpPr>
          <p:nvPr>
            <p:ph type="body"/>
          </p:nvPr>
        </p:nvSpPr>
        <p:spPr>
          <a:xfrm>
            <a:off x="934560" y="4414680"/>
            <a:ext cx="5140440" cy="418464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3" name=""/>
          <p:cNvSpPr txBox="1"/>
          <p:nvPr/>
        </p:nvSpPr>
        <p:spPr>
          <a:xfrm>
            <a:off x="3973320" y="8805960"/>
            <a:ext cx="3036600" cy="458640"/>
          </a:xfrm>
          <a:prstGeom prst="rect">
            <a:avLst/>
          </a:prstGeom>
          <a:noFill/>
          <a:ln w="0">
            <a:noFill/>
          </a:ln>
        </p:spPr>
        <p:txBody>
          <a:bodyPr lIns="19080" rIns="19080" tIns="0" bIns="0" anchor="b">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6412CBFA-C477-437F-A810-E5FFA7FA82D8}"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024" name=""/>
          <p:cNvSpPr txBox="1"/>
          <p:nvPr/>
        </p:nvSpPr>
        <p:spPr>
          <a:xfrm>
            <a:off x="0" y="8805960"/>
            <a:ext cx="3036960" cy="458640"/>
          </a:xfrm>
          <a:prstGeom prst="rect">
            <a:avLst/>
          </a:prstGeom>
          <a:noFill/>
          <a:ln w="0">
            <a:noFill/>
          </a:ln>
        </p:spPr>
        <p:txBody>
          <a:bodyPr lIns="19080" rIns="19080" tIns="0" bIns="0" anchor="b">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025" name=""/>
          <p:cNvSpPr txBox="1"/>
          <p:nvPr/>
        </p:nvSpPr>
        <p:spPr>
          <a:xfrm>
            <a:off x="0" y="31320"/>
            <a:ext cx="3036960" cy="459000"/>
          </a:xfrm>
          <a:prstGeom prst="rect">
            <a:avLst/>
          </a:prstGeom>
          <a:noFill/>
          <a:ln w="0">
            <a:noFill/>
          </a:ln>
        </p:spPr>
        <p:txBody>
          <a:bodyPr lIns="19080" rIns="19080" tIns="0" bIns="0" anchor="t">
            <a:noAutofit/>
          </a:bodyPr>
          <a:p>
            <a:pP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026" name=""/>
          <p:cNvSpPr txBox="1"/>
          <p:nvPr/>
        </p:nvSpPr>
        <p:spPr>
          <a:xfrm>
            <a:off x="3973320" y="31320"/>
            <a:ext cx="3036600" cy="459000"/>
          </a:xfrm>
          <a:prstGeom prst="rect">
            <a:avLst/>
          </a:prstGeom>
          <a:noFill/>
          <a:ln w="0">
            <a:noFill/>
          </a:ln>
        </p:spPr>
        <p:txBody>
          <a:bodyPr lIns="19080" rIns="19080" tIns="0" bIns="0" anchor="t">
            <a:noAutofit/>
          </a:bodyPr>
          <a:p>
            <a:pPr algn="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027" name="PlaceHolder 1"/>
          <p:cNvSpPr>
            <a:spLocks noGrp="1"/>
          </p:cNvSpPr>
          <p:nvPr>
            <p:ph type="sldImg"/>
          </p:nvPr>
        </p:nvSpPr>
        <p:spPr>
          <a:xfrm>
            <a:off x="1181160" y="696960"/>
            <a:ext cx="4649760" cy="3487680"/>
          </a:xfrm>
          <a:prstGeom prst="rect">
            <a:avLst/>
          </a:prstGeom>
          <a:ln w="0">
            <a:noFill/>
          </a:ln>
        </p:spPr>
      </p:sp>
      <p:sp>
        <p:nvSpPr>
          <p:cNvPr id="1028" name="PlaceHolder 2"/>
          <p:cNvSpPr>
            <a:spLocks noGrp="1"/>
          </p:cNvSpPr>
          <p:nvPr>
            <p:ph type="body"/>
          </p:nvPr>
        </p:nvSpPr>
        <p:spPr>
          <a:xfrm>
            <a:off x="934560" y="4414680"/>
            <a:ext cx="5140440" cy="418464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F8D3F7D6-3ECD-4609-9E5E-55A4DCAA469B}"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a:noFill/>
          <a:ln w="0">
            <a:noFill/>
          </a:ln>
        </p:spPr>
        <p:txBody>
          <a:bodyPr lIns="0" rIns="0" tIns="0" bIns="0" anchor="ctr">
            <a:sp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6600"/>
              </a:solidFill>
              <a:effectLst/>
              <a:uFillTx/>
              <a:latin typeface="Palatino"/>
            </a:endParaRPr>
          </a:p>
        </p:txBody>
      </p:sp>
      <p:sp>
        <p:nvSpPr>
          <p:cNvPr id="3" name="PlaceHolder 2"/>
          <p:cNvSpPr>
            <a:spLocks noGrp="1"/>
          </p:cNvSpPr>
          <p:nvPr>
            <p:ph type="sldNum" idx="1"/>
          </p:nvPr>
        </p:nvSpPr>
        <p:spPr/>
        <p:txBody>
          <a:bodyPr/>
          <a:p>
            <a:fld id="{DE7454D0-0DC3-490F-B1DC-18DC9F68ACBF}"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sp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6600"/>
              </a:solidFill>
              <a:effectLst/>
              <a:uFillTx/>
              <a:latin typeface="Palatino"/>
            </a:endParaRPr>
          </a:p>
        </p:txBody>
      </p:sp>
      <p:sp>
        <p:nvSpPr>
          <p:cNvPr id="12" name="PlaceHolder 2"/>
          <p:cNvSpPr>
            <a:spLocks noGrp="1"/>
          </p:cNvSpPr>
          <p:nvPr>
            <p:ph/>
          </p:nvPr>
        </p:nvSpPr>
        <p:spPr>
          <a:xfrm>
            <a:off x="685800" y="1981080"/>
            <a:ext cx="7772400" cy="4114800"/>
          </a:xfrm>
          <a:prstGeom prst="rect">
            <a:avLst/>
          </a:prstGeom>
          <a:noFill/>
          <a:ln w="0">
            <a:noFill/>
          </a:ln>
        </p:spPr>
        <p:txBody>
          <a:bodyPr lIns="92160" rIns="92160" tIns="46080" bIns="46080" anchor="t">
            <a:normAutofit/>
          </a:bodyPr>
          <a:p>
            <a:pPr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678FDAA9-7EC0-443D-A9C6-26BA722E07CC}"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a:noFill/>
          <a:ln w="0">
            <a:noFill/>
          </a:ln>
        </p:spPr>
        <p:txBody>
          <a:bodyPr lIns="0" rIns="0" tIns="0" bIns="0" anchor="ctr">
            <a:sp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6600"/>
              </a:solidFill>
              <a:effectLst/>
              <a:uFillTx/>
              <a:latin typeface="Palatino"/>
            </a:endParaRPr>
          </a:p>
        </p:txBody>
      </p:sp>
      <p:sp>
        <p:nvSpPr>
          <p:cNvPr id="14" name="PlaceHolder 2"/>
          <p:cNvSpPr>
            <a:spLocks noGrp="1"/>
          </p:cNvSpPr>
          <p:nvPr>
            <p:ph type="subTitle"/>
          </p:nvPr>
        </p:nvSpPr>
        <p:spPr>
          <a:xfrm>
            <a:off x="685800" y="1981080"/>
            <a:ext cx="7772400" cy="4114800"/>
          </a:xfrm>
          <a:prstGeom prst="rect">
            <a:avLst/>
          </a:prstGeom>
          <a:noFill/>
          <a:ln w="0">
            <a:noFill/>
          </a:ln>
        </p:spPr>
        <p:txBody>
          <a:bodyPr lIns="0" rIns="0" tIns="0" bIns="0" anchor="ctr">
            <a:spAutoFit/>
          </a:bodyPr>
          <a:p>
            <a:pPr indent="0" algn="ctr">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19BC5AB2-B8CF-47DF-9527-A47E92725288}"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body"/>
          </p:nvPr>
        </p:nvSpPr>
        <p:spPr>
          <a:xfrm>
            <a:off x="685800" y="1981080"/>
            <a:ext cx="7772400" cy="4114800"/>
          </a:xfrm>
          <a:prstGeom prst="rect">
            <a:avLst/>
          </a:prstGeom>
          <a:noFill/>
          <a:ln w="0">
            <a:noFill/>
          </a:ln>
        </p:spPr>
        <p:txBody>
          <a:bodyPr lIns="92160" rIns="92160" tIns="46080" bIns="46080" anchor="t">
            <a:normAutofit/>
          </a:bodyPr>
          <a:p>
            <a:pPr marL="343080" indent="-343080">
              <a:spcBef>
                <a:spcPts val="4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Click to edit the outline text format</a:t>
            </a:r>
            <a:endParaRPr b="0" lang="en-US" sz="1600" strike="noStrike" u="none">
              <a:solidFill>
                <a:srgbClr val="000000"/>
              </a:solidFill>
              <a:effectLst/>
              <a:uFillTx/>
              <a:latin typeface="Arial"/>
            </a:endParaRPr>
          </a:p>
          <a:p>
            <a:pPr lvl="1" marL="743040" indent="-285840">
              <a:spcBef>
                <a:spcPts val="4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Second Outline Level</a:t>
            </a:r>
            <a:endParaRPr b="0" lang="en-US" sz="1600" strike="noStrike" u="none">
              <a:solidFill>
                <a:srgbClr val="000000"/>
              </a:solidFill>
              <a:effectLst/>
              <a:uFillTx/>
              <a:latin typeface="Arial"/>
            </a:endParaRPr>
          </a:p>
          <a:p>
            <a:pPr lvl="2" marL="1143000" indent="-228600">
              <a:spcBef>
                <a:spcPts val="4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Third Outline Level</a:t>
            </a:r>
            <a:endParaRPr b="0" lang="en-US" sz="1600" strike="noStrike" u="none">
              <a:solidFill>
                <a:srgbClr val="000000"/>
              </a:solidFill>
              <a:effectLst/>
              <a:uFillTx/>
              <a:latin typeface="Arial"/>
            </a:endParaRPr>
          </a:p>
          <a:p>
            <a:pPr lvl="3" marL="1600200" indent="-228600">
              <a:spcBef>
                <a:spcPts val="4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Fourth Outline Level</a:t>
            </a:r>
            <a:endParaRPr b="0" lang="en-US" sz="1600" strike="noStrike" u="none">
              <a:solidFill>
                <a:srgbClr val="000000"/>
              </a:solidFill>
              <a:effectLst/>
              <a:uFillTx/>
              <a:latin typeface="Arial"/>
            </a:endParaRPr>
          </a:p>
          <a:p>
            <a:pPr lvl="4" marL="2057400" indent="-228600">
              <a:spcBef>
                <a:spcPts val="4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Fifth Outline Level</a:t>
            </a:r>
            <a:endParaRPr b="0" lang="en-US" sz="1600" strike="noStrike" u="none">
              <a:solidFill>
                <a:srgbClr val="000000"/>
              </a:solidFill>
              <a:effectLst/>
              <a:uFillTx/>
              <a:latin typeface="Arial"/>
            </a:endParaRPr>
          </a:p>
          <a:p>
            <a:pPr lvl="5" marL="2057400" indent="-228600">
              <a:spcBef>
                <a:spcPts val="4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Sixth Outline Level</a:t>
            </a:r>
            <a:endParaRPr b="0" lang="en-US" sz="1600" strike="noStrike" u="none">
              <a:solidFill>
                <a:srgbClr val="000000"/>
              </a:solidFill>
              <a:effectLst/>
              <a:uFillTx/>
              <a:latin typeface="Arial"/>
            </a:endParaRPr>
          </a:p>
          <a:p>
            <a:pPr lvl="6" marL="2057400" indent="-228600">
              <a:spcBef>
                <a:spcPts val="4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Seventh Outline Level</a:t>
            </a:r>
            <a:endParaRPr b="0" lang="en-US" sz="1600" strike="noStrike" u="none">
              <a:solidFill>
                <a:srgbClr val="000000"/>
              </a:solidFill>
              <a:effectLst/>
              <a:uFillTx/>
              <a:latin typeface="Arial"/>
            </a:endParaRPr>
          </a:p>
        </p:txBody>
      </p:sp>
      <p:sp>
        <p:nvSpPr>
          <p:cNvPr id="1" name=""/>
          <p:cNvSpPr/>
          <p:nvPr/>
        </p:nvSpPr>
        <p:spPr>
          <a:xfrm>
            <a:off x="990720" y="6248520"/>
            <a:ext cx="7467480" cy="0"/>
          </a:xfrm>
          <a:prstGeom prst="line">
            <a:avLst/>
          </a:prstGeom>
          <a:ln w="32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 name=""/>
          <p:cNvSpPr/>
          <p:nvPr/>
        </p:nvSpPr>
        <p:spPr>
          <a:xfrm>
            <a:off x="7040520" y="639720"/>
            <a:ext cx="184320" cy="2142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 name=""/>
          <p:cNvSpPr/>
          <p:nvPr/>
        </p:nvSpPr>
        <p:spPr>
          <a:xfrm>
            <a:off x="7527960" y="236520"/>
            <a:ext cx="183960" cy="2142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 name="PlaceHolder 2"/>
          <p:cNvSpPr>
            <a:spLocks noGrp="1"/>
          </p:cNvSpPr>
          <p:nvPr>
            <p:ph type="sldNum" idx="1"/>
          </p:nvPr>
        </p:nvSpPr>
        <p:spPr>
          <a:xfrm>
            <a:off x="7462440" y="6261120"/>
            <a:ext cx="1187640" cy="380880"/>
          </a:xfrm>
          <a:prstGeom prst="rect">
            <a:avLst/>
          </a:prstGeom>
          <a:noFill/>
          <a:ln w="0">
            <a:noFill/>
          </a:ln>
        </p:spPr>
        <p:txBody>
          <a:bodyPr lIns="92160" rIns="92160" tIns="46080" bIns="4608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i="1" lang="en-US" sz="1400" strike="noStrike" u="none">
                <a:solidFill>
                  <a:srgbClr val="000000"/>
                </a:solidFill>
                <a:effectLst/>
                <a:uFillTx/>
                <a:latin typeface="Arial"/>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            </a:t>
            </a:r>
            <a:fld id="{7F064341-D922-4AC1-8698-1B45106146FA}" type="slidenum">
              <a:rPr b="1" i="1" lang="en-US" sz="1400" strike="noStrike" u="none">
                <a:solidFill>
                  <a:srgbClr val="000000"/>
                </a:solidFill>
                <a:effectLst/>
                <a:uFillTx/>
                <a:latin typeface="Arial"/>
              </a:rPr>
              <a:t>&lt;number&gt;</a:t>
            </a:fld>
            <a:r>
              <a:rPr b="1" i="1"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p:txBody>
      </p:sp>
      <p:sp>
        <p:nvSpPr>
          <p:cNvPr id="5" name=""/>
          <p:cNvSpPr/>
          <p:nvPr/>
        </p:nvSpPr>
        <p:spPr>
          <a:xfrm>
            <a:off x="1041480" y="6348240"/>
            <a:ext cx="2503440" cy="63216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8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Palatino"/>
              </a:rPr>
              <a:t>Enron Financial Trading</a:t>
            </a:r>
            <a:endParaRPr b="0" lang="en-US" sz="1400" strike="noStrike" u="none">
              <a:solidFill>
                <a:srgbClr val="000000"/>
              </a:solidFill>
              <a:effectLst/>
              <a:uFillTx/>
              <a:latin typeface="Times New Roman"/>
            </a:endParaRPr>
          </a:p>
          <a:p>
            <a:pPr indent="0" algn="ctr">
              <a:lnSpc>
                <a:spcPct val="100000"/>
              </a:lnSpc>
              <a:spcBef>
                <a:spcPts val="8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baseline="30000">
                <a:solidFill>
                  <a:srgbClr val="000000"/>
                </a:solidFill>
                <a:effectLst/>
                <a:uFillTx/>
                <a:latin typeface="Arial"/>
              </a:rPr>
              <a:t>  </a:t>
            </a:r>
            <a:endParaRPr b="0" lang="en-US" sz="1400" strike="noStrike" u="none">
              <a:solidFill>
                <a:srgbClr val="000000"/>
              </a:solidFill>
              <a:effectLst/>
              <a:uFillTx/>
              <a:latin typeface="Times New Roman"/>
            </a:endParaRPr>
          </a:p>
        </p:txBody>
      </p:sp>
      <p:sp>
        <p:nvSpPr>
          <p:cNvPr id="6" name=""/>
          <p:cNvSpPr/>
          <p:nvPr/>
        </p:nvSpPr>
        <p:spPr>
          <a:xfrm>
            <a:off x="0" y="0"/>
            <a:ext cx="9144000" cy="632160"/>
          </a:xfrm>
          <a:prstGeom prst="rect">
            <a:avLst/>
          </a:prstGeom>
          <a:noFill/>
          <a:ln w="0">
            <a:noFill/>
          </a:ln>
        </p:spPr>
        <p:style>
          <a:lnRef idx="0"/>
          <a:fillRef idx="0"/>
          <a:effectRef idx="0"/>
          <a:fontRef idx="minor"/>
        </p:style>
        <p:txBody>
          <a:bodyPr lIns="90000" rIns="90000" tIns="46800" bIns="46800" anchor="t">
            <a:spAutoFit/>
          </a:bodyPr>
          <a:p>
            <a:pPr indent="0" algn="r">
              <a:lnSpc>
                <a:spcPct val="100000"/>
              </a:lnSpc>
              <a:spcBef>
                <a:spcPts val="8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indent="0" algn="r">
              <a:lnSpc>
                <a:spcPct val="100000"/>
              </a:lnSpc>
              <a:spcBef>
                <a:spcPts val="8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baseline="30000">
                <a:solidFill>
                  <a:srgbClr val="000000"/>
                </a:solidFill>
                <a:effectLst/>
                <a:uFillTx/>
                <a:latin typeface="Arial"/>
              </a:rPr>
              <a:t>  </a:t>
            </a:r>
            <a:endParaRPr b="0" lang="en-US" sz="1400" strike="noStrike" u="none">
              <a:solidFill>
                <a:srgbClr val="000000"/>
              </a:solidFill>
              <a:effectLst/>
              <a:uFillTx/>
              <a:latin typeface="Times New Roman"/>
            </a:endParaRPr>
          </a:p>
        </p:txBody>
      </p:sp>
      <p:sp>
        <p:nvSpPr>
          <p:cNvPr id="7" name=""/>
          <p:cNvSpPr/>
          <p:nvPr/>
        </p:nvSpPr>
        <p:spPr>
          <a:xfrm>
            <a:off x="7662960" y="6608880"/>
            <a:ext cx="898560" cy="246600"/>
          </a:xfrm>
          <a:prstGeom prst="rect">
            <a:avLst/>
          </a:prstGeom>
          <a:noFill/>
          <a:ln w="0">
            <a:noFill/>
          </a:ln>
        </p:spPr>
        <p:style>
          <a:lnRef idx="0"/>
          <a:fillRef idx="0"/>
          <a:effectRef idx="0"/>
          <a:fontRef idx="minor"/>
        </p:style>
        <p:txBody>
          <a:bodyPr lIns="90000" rIns="90000" tIns="46800" bIns="46800" anchor="t">
            <a:sp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Palatino"/>
              </a:rPr>
              <a:t>Confidential</a:t>
            </a:r>
            <a:endParaRPr b="0" lang="en-US" sz="1000" strike="noStrike" u="none">
              <a:solidFill>
                <a:srgbClr val="000000"/>
              </a:solidFill>
              <a:effectLst/>
              <a:uFillTx/>
              <a:latin typeface="Times New Roman"/>
            </a:endParaRPr>
          </a:p>
        </p:txBody>
      </p:sp>
      <p:pic>
        <p:nvPicPr>
          <p:cNvPr id="8" name="" descr=""/>
          <p:cNvPicPr/>
          <p:nvPr/>
        </p:nvPicPr>
        <p:blipFill>
          <a:blip r:embed="rId2"/>
          <a:stretch/>
        </p:blipFill>
        <p:spPr>
          <a:xfrm>
            <a:off x="203040" y="6105600"/>
            <a:ext cx="571680" cy="571320"/>
          </a:xfrm>
          <a:prstGeom prst="rect">
            <a:avLst/>
          </a:prstGeom>
          <a:noFill/>
          <a:ln w="0">
            <a:noFill/>
          </a:ln>
        </p:spPr>
      </p:pic>
      <p:sp>
        <p:nvSpPr>
          <p:cNvPr id="9" name="PlaceHolder 3"/>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6600"/>
                </a:solidFill>
                <a:effectLst/>
                <a:uFillTx/>
                <a:latin typeface="Palatino"/>
              </a:rPr>
              <a:t>Click to edit the title text format</a:t>
            </a:r>
            <a:endParaRPr b="1" lang="en-US" sz="1200" strike="noStrike" u="none">
              <a:solidFill>
                <a:srgbClr val="006600"/>
              </a:solidFill>
              <a:effectLst/>
              <a:uFillTx/>
              <a:latin typeface="Palatino"/>
            </a:endParaR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package" Target="../embeddings/oleObject2.xlsx"/><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slideLayout" Target="../slideLayouts/slideLayout1.xml"/><Relationship Id="rId8"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8.png"/><Relationship Id="rId3" Type="http://schemas.openxmlformats.org/officeDocument/2006/relationships/package" Target="../embeddings/oleObject1.xlsx"/><Relationship Id="rId4" Type="http://schemas.openxmlformats.org/officeDocument/2006/relationships/image" Target="../media/image19.wmf"/><Relationship Id="rId5" Type="http://schemas.openxmlformats.org/officeDocument/2006/relationships/package" Target="../embeddings/oleObject2.xlsx"/><Relationship Id="rId6" Type="http://schemas.openxmlformats.org/officeDocument/2006/relationships/image" Target="../media/image20.wmf"/><Relationship Id="rId7" Type="http://schemas.openxmlformats.org/officeDocument/2006/relationships/slideLayout" Target="../slideLayouts/slideLayout2.xml"/><Relationship Id="rId8"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6.png"/><Relationship Id="rId3" Type="http://schemas.openxmlformats.org/officeDocument/2006/relationships/slideLayout" Target="../slideLayouts/slideLayout1.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1.png"/><Relationship Id="rId3" Type="http://schemas.openxmlformats.org/officeDocument/2006/relationships/slideLayout" Target="../slideLayouts/slideLayout1.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21.png"/><Relationship Id="rId3" Type="http://schemas.openxmlformats.org/officeDocument/2006/relationships/slideLayout" Target="../slideLayouts/slideLayout1.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2.wmf"/><Relationship Id="rId2" Type="http://schemas.openxmlformats.org/officeDocument/2006/relationships/oleObject" Target="../embeddings/oleObject1.bin"/><Relationship Id="rId3" Type="http://schemas.openxmlformats.org/officeDocument/2006/relationships/image" Target="../media/image3.wmf"/><Relationship Id="rId4" Type="http://schemas.openxmlformats.org/officeDocument/2006/relationships/slideLayout" Target="../slideLayouts/slideLayout3.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oleObject" Target="../embeddings/oleObject1.bin"/><Relationship Id="rId3" Type="http://schemas.openxmlformats.org/officeDocument/2006/relationships/image" Target="../media/image5.wmf"/><Relationship Id="rId4" Type="http://schemas.openxmlformats.org/officeDocument/2006/relationships/slideLayout" Target="../slideLayouts/slideLayout3.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wmf"/><Relationship Id="rId3" Type="http://schemas.openxmlformats.org/officeDocument/2006/relationships/slideLayout" Target="../slideLayouts/slideLayout3.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slideLayout" Target="../slideLayouts/slideLayout2.xml"/><Relationship Id="rId7"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 name=""/>
          <p:cNvSpPr/>
          <p:nvPr/>
        </p:nvSpPr>
        <p:spPr>
          <a:xfrm>
            <a:off x="1030320" y="2292480"/>
            <a:ext cx="7124760" cy="4544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Palatino"/>
              </a:rPr>
              <a:t>Enron Agricultural Trading</a:t>
            </a:r>
            <a:endParaRPr b="0" lang="en-US" sz="2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Palatino"/>
              </a:rPr>
              <a:t>Grains</a:t>
            </a:r>
            <a:endParaRPr b="0" lang="en-US" sz="2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Palatino"/>
              </a:rPr>
              <a:t>June 1, 2001</a:t>
            </a:r>
            <a:endParaRPr b="0" lang="en-US" sz="2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Palatino"/>
              </a:rPr>
              <a:t>Appendix</a:t>
            </a:r>
            <a:endParaRPr b="0" lang="en-US" sz="2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4" name=""/>
          <p:cNvSpPr/>
          <p:nvPr/>
        </p:nvSpPr>
        <p:spPr>
          <a:xfrm>
            <a:off x="2251440" y="5451480"/>
            <a:ext cx="4340880" cy="7023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Port Facilities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River Facilities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Terminals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Subterminals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*Country Elevators not shown, but should follow pattern of terminal/ sub-terminal placement.</a:t>
            </a:r>
            <a:endParaRPr b="0" lang="en-US" sz="800" strike="noStrike" u="none">
              <a:solidFill>
                <a:srgbClr val="000000"/>
              </a:solidFill>
              <a:effectLst/>
              <a:uFillTx/>
              <a:latin typeface="Times New Roman"/>
            </a:endParaRPr>
          </a:p>
        </p:txBody>
      </p:sp>
      <p:sp>
        <p:nvSpPr>
          <p:cNvPr id="265" name=""/>
          <p:cNvSpPr/>
          <p:nvPr/>
        </p:nvSpPr>
        <p:spPr>
          <a:xfrm>
            <a:off x="2241720" y="5529240"/>
            <a:ext cx="36360" cy="3636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4560" bIns="-34560" anchor="ctr">
            <a:noAutofit/>
          </a:bodyPr>
          <a:p>
            <a:endParaRPr b="0" lang="en-US" sz="2400" strike="noStrike" u="none">
              <a:solidFill>
                <a:srgbClr val="000000"/>
              </a:solidFill>
              <a:effectLst/>
              <a:uFillTx/>
              <a:latin typeface="Times New Roman"/>
            </a:endParaRPr>
          </a:p>
        </p:txBody>
      </p:sp>
      <p:sp>
        <p:nvSpPr>
          <p:cNvPr id="266" name=""/>
          <p:cNvSpPr/>
          <p:nvPr/>
        </p:nvSpPr>
        <p:spPr>
          <a:xfrm>
            <a:off x="2241720" y="5646600"/>
            <a:ext cx="36360" cy="3672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267" name=""/>
          <p:cNvSpPr/>
          <p:nvPr/>
        </p:nvSpPr>
        <p:spPr>
          <a:xfrm>
            <a:off x="2236680" y="5764320"/>
            <a:ext cx="46080" cy="3636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18360" bIns="-18360" anchor="ctr">
            <a:noAutofit/>
          </a:bodyPr>
          <a:p>
            <a:endParaRPr b="0" lang="en-US" sz="2400" strike="noStrike" u="none">
              <a:solidFill>
                <a:srgbClr val="000000"/>
              </a:solidFill>
              <a:effectLst/>
              <a:uFillTx/>
              <a:latin typeface="Times New Roman"/>
            </a:endParaRPr>
          </a:p>
        </p:txBody>
      </p:sp>
      <p:sp>
        <p:nvSpPr>
          <p:cNvPr id="268" name=""/>
          <p:cNvSpPr/>
          <p:nvPr/>
        </p:nvSpPr>
        <p:spPr>
          <a:xfrm>
            <a:off x="2228760" y="5883120"/>
            <a:ext cx="63720" cy="63720"/>
          </a:xfrm>
          <a:prstGeom prst="star5">
            <a:avLst/>
          </a:prstGeom>
          <a:solidFill>
            <a:srgbClr val="ffff00"/>
          </a:solidFill>
          <a:ln w="9360">
            <a:solidFill>
              <a:srgbClr val="ffff00"/>
            </a:solidFill>
            <a:miter/>
          </a:ln>
        </p:spPr>
        <p:style>
          <a:lnRef idx="0"/>
          <a:fillRef idx="0"/>
          <a:effectRef idx="0"/>
          <a:fontRef idx="minor"/>
        </p:style>
        <p:txBody>
          <a:bodyPr wrap="none" lIns="90000" rIns="90000" tIns="-25560" bIns="-25560" anchor="ctr">
            <a:noAutofit/>
          </a:bodyPr>
          <a:p>
            <a:endParaRPr b="0" lang="en-US" sz="2400" strike="noStrike" u="none">
              <a:solidFill>
                <a:srgbClr val="000000"/>
              </a:solidFill>
              <a:effectLst/>
              <a:uFillTx/>
              <a:latin typeface="Times New Roman"/>
            </a:endParaRPr>
          </a:p>
        </p:txBody>
      </p:sp>
      <p:grpSp>
        <p:nvGrpSpPr>
          <p:cNvPr id="269" name=""/>
          <p:cNvGrpSpPr/>
          <p:nvPr/>
        </p:nvGrpSpPr>
        <p:grpSpPr>
          <a:xfrm>
            <a:off x="431640" y="787320"/>
            <a:ext cx="7872480" cy="4546800"/>
            <a:chOff x="431640" y="787320"/>
            <a:chExt cx="7872480" cy="4546800"/>
          </a:xfrm>
        </p:grpSpPr>
        <p:pic>
          <p:nvPicPr>
            <p:cNvPr id="270" name="Map%205%20Yeah" descr=""/>
            <p:cNvPicPr/>
            <p:nvPr/>
          </p:nvPicPr>
          <p:blipFill>
            <a:blip r:embed="rId1"/>
            <a:srcRect l="954" t="8390" r="972" b="3034"/>
            <a:stretch/>
          </p:blipFill>
          <p:spPr>
            <a:xfrm>
              <a:off x="437760" y="794160"/>
              <a:ext cx="7866360" cy="4536720"/>
            </a:xfrm>
            <a:prstGeom prst="rect">
              <a:avLst/>
            </a:prstGeom>
            <a:noFill/>
            <a:ln w="0">
              <a:noFill/>
            </a:ln>
          </p:spPr>
        </p:pic>
        <p:sp>
          <p:nvSpPr>
            <p:cNvPr id="271" name=""/>
            <p:cNvSpPr/>
            <p:nvPr/>
          </p:nvSpPr>
          <p:spPr>
            <a:xfrm>
              <a:off x="5483520" y="4437720"/>
              <a:ext cx="34200" cy="3240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272" name=""/>
            <p:cNvSpPr/>
            <p:nvPr/>
          </p:nvSpPr>
          <p:spPr>
            <a:xfrm>
              <a:off x="5424840" y="4430520"/>
              <a:ext cx="34200" cy="3240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273" name=""/>
            <p:cNvSpPr/>
            <p:nvPr/>
          </p:nvSpPr>
          <p:spPr>
            <a:xfrm>
              <a:off x="5384520" y="4392360"/>
              <a:ext cx="34200" cy="3204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274" name=""/>
            <p:cNvSpPr/>
            <p:nvPr/>
          </p:nvSpPr>
          <p:spPr>
            <a:xfrm>
              <a:off x="7241400" y="2526120"/>
              <a:ext cx="34560" cy="3240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275" name=""/>
            <p:cNvSpPr/>
            <p:nvPr/>
          </p:nvSpPr>
          <p:spPr>
            <a:xfrm>
              <a:off x="6183720" y="2277360"/>
              <a:ext cx="34200" cy="3204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276" name=""/>
            <p:cNvSpPr/>
            <p:nvPr/>
          </p:nvSpPr>
          <p:spPr>
            <a:xfrm>
              <a:off x="431640" y="787320"/>
              <a:ext cx="7861680" cy="4546800"/>
            </a:xfrm>
            <a:prstGeom prst="rect">
              <a:avLst/>
            </a:prstGeom>
            <a:noFill/>
            <a:ln w="2844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77" name=""/>
            <p:cNvSpPr/>
            <p:nvPr/>
          </p:nvSpPr>
          <p:spPr>
            <a:xfrm>
              <a:off x="5300280" y="363744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278" name=""/>
            <p:cNvSpPr/>
            <p:nvPr/>
          </p:nvSpPr>
          <p:spPr>
            <a:xfrm>
              <a:off x="5240160" y="263340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279" name=""/>
            <p:cNvSpPr/>
            <p:nvPr/>
          </p:nvSpPr>
          <p:spPr>
            <a:xfrm>
              <a:off x="5357520" y="2458440"/>
              <a:ext cx="3420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280" name=""/>
            <p:cNvSpPr/>
            <p:nvPr/>
          </p:nvSpPr>
          <p:spPr>
            <a:xfrm>
              <a:off x="5113800" y="2498040"/>
              <a:ext cx="3456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281" name=""/>
            <p:cNvSpPr/>
            <p:nvPr/>
          </p:nvSpPr>
          <p:spPr>
            <a:xfrm>
              <a:off x="5308920" y="2588400"/>
              <a:ext cx="3456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282" name=""/>
            <p:cNvSpPr/>
            <p:nvPr/>
          </p:nvSpPr>
          <p:spPr>
            <a:xfrm>
              <a:off x="5396400" y="2376360"/>
              <a:ext cx="3456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283" name=""/>
            <p:cNvSpPr/>
            <p:nvPr/>
          </p:nvSpPr>
          <p:spPr>
            <a:xfrm>
              <a:off x="5303160" y="2376360"/>
              <a:ext cx="3420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284" name=""/>
            <p:cNvSpPr/>
            <p:nvPr/>
          </p:nvSpPr>
          <p:spPr>
            <a:xfrm>
              <a:off x="5348160" y="230832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285" name=""/>
            <p:cNvSpPr/>
            <p:nvPr/>
          </p:nvSpPr>
          <p:spPr>
            <a:xfrm>
              <a:off x="5453640" y="2449800"/>
              <a:ext cx="3420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286" name=""/>
            <p:cNvSpPr/>
            <p:nvPr/>
          </p:nvSpPr>
          <p:spPr>
            <a:xfrm>
              <a:off x="5465520" y="2325240"/>
              <a:ext cx="3420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287" name=""/>
            <p:cNvSpPr/>
            <p:nvPr/>
          </p:nvSpPr>
          <p:spPr>
            <a:xfrm>
              <a:off x="5459400" y="3148200"/>
              <a:ext cx="3456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288" name=""/>
            <p:cNvSpPr/>
            <p:nvPr/>
          </p:nvSpPr>
          <p:spPr>
            <a:xfrm>
              <a:off x="5528520" y="2395800"/>
              <a:ext cx="3456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289" name=""/>
            <p:cNvSpPr/>
            <p:nvPr/>
          </p:nvSpPr>
          <p:spPr>
            <a:xfrm>
              <a:off x="5263920" y="2455560"/>
              <a:ext cx="3456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290" name=""/>
            <p:cNvSpPr/>
            <p:nvPr/>
          </p:nvSpPr>
          <p:spPr>
            <a:xfrm>
              <a:off x="5092560" y="2670480"/>
              <a:ext cx="3456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291" name=""/>
            <p:cNvSpPr/>
            <p:nvPr/>
          </p:nvSpPr>
          <p:spPr>
            <a:xfrm>
              <a:off x="5492520" y="2540160"/>
              <a:ext cx="3456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292" name=""/>
            <p:cNvSpPr/>
            <p:nvPr/>
          </p:nvSpPr>
          <p:spPr>
            <a:xfrm>
              <a:off x="5393160" y="2540160"/>
              <a:ext cx="3456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293" name=""/>
            <p:cNvSpPr/>
            <p:nvPr/>
          </p:nvSpPr>
          <p:spPr>
            <a:xfrm>
              <a:off x="5678640" y="3009600"/>
              <a:ext cx="3456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294" name=""/>
            <p:cNvSpPr/>
            <p:nvPr/>
          </p:nvSpPr>
          <p:spPr>
            <a:xfrm>
              <a:off x="5748120" y="296424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295" name=""/>
            <p:cNvSpPr/>
            <p:nvPr/>
          </p:nvSpPr>
          <p:spPr>
            <a:xfrm>
              <a:off x="5128920" y="2588400"/>
              <a:ext cx="3456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296" name=""/>
            <p:cNvSpPr/>
            <p:nvPr/>
          </p:nvSpPr>
          <p:spPr>
            <a:xfrm>
              <a:off x="5204160" y="233676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297" name=""/>
            <p:cNvSpPr/>
            <p:nvPr/>
          </p:nvSpPr>
          <p:spPr>
            <a:xfrm>
              <a:off x="5576400" y="3119760"/>
              <a:ext cx="3456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298" name=""/>
            <p:cNvSpPr/>
            <p:nvPr/>
          </p:nvSpPr>
          <p:spPr>
            <a:xfrm>
              <a:off x="6141600" y="2743920"/>
              <a:ext cx="3456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299" name=""/>
            <p:cNvSpPr/>
            <p:nvPr/>
          </p:nvSpPr>
          <p:spPr>
            <a:xfrm>
              <a:off x="5209920" y="4253760"/>
              <a:ext cx="3456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300" name=""/>
            <p:cNvSpPr/>
            <p:nvPr/>
          </p:nvSpPr>
          <p:spPr>
            <a:xfrm>
              <a:off x="4791960" y="1845000"/>
              <a:ext cx="3456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301" name=""/>
            <p:cNvSpPr/>
            <p:nvPr/>
          </p:nvSpPr>
          <p:spPr>
            <a:xfrm>
              <a:off x="4987800" y="1997280"/>
              <a:ext cx="3420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302" name=""/>
            <p:cNvSpPr/>
            <p:nvPr/>
          </p:nvSpPr>
          <p:spPr>
            <a:xfrm>
              <a:off x="5288400" y="2910960"/>
              <a:ext cx="3420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303" name=""/>
            <p:cNvSpPr/>
            <p:nvPr/>
          </p:nvSpPr>
          <p:spPr>
            <a:xfrm>
              <a:off x="6054480" y="274680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304" name=""/>
            <p:cNvSpPr/>
            <p:nvPr/>
          </p:nvSpPr>
          <p:spPr>
            <a:xfrm>
              <a:off x="5384520" y="351288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305" name=""/>
            <p:cNvSpPr/>
            <p:nvPr/>
          </p:nvSpPr>
          <p:spPr>
            <a:xfrm>
              <a:off x="5303160" y="248076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06" name=""/>
            <p:cNvSpPr/>
            <p:nvPr/>
          </p:nvSpPr>
          <p:spPr>
            <a:xfrm>
              <a:off x="5474160" y="285408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07" name=""/>
            <p:cNvSpPr/>
            <p:nvPr/>
          </p:nvSpPr>
          <p:spPr>
            <a:xfrm>
              <a:off x="5393160" y="242748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08" name=""/>
            <p:cNvSpPr/>
            <p:nvPr/>
          </p:nvSpPr>
          <p:spPr>
            <a:xfrm>
              <a:off x="5399280" y="247500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09" name=""/>
            <p:cNvSpPr/>
            <p:nvPr/>
          </p:nvSpPr>
          <p:spPr>
            <a:xfrm>
              <a:off x="5450400" y="239868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10" name=""/>
            <p:cNvSpPr/>
            <p:nvPr/>
          </p:nvSpPr>
          <p:spPr>
            <a:xfrm>
              <a:off x="5450400" y="268164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11" name=""/>
            <p:cNvSpPr/>
            <p:nvPr/>
          </p:nvSpPr>
          <p:spPr>
            <a:xfrm>
              <a:off x="5204160" y="254016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12" name=""/>
            <p:cNvSpPr/>
            <p:nvPr/>
          </p:nvSpPr>
          <p:spPr>
            <a:xfrm>
              <a:off x="5405400" y="264744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13" name=""/>
            <p:cNvSpPr/>
            <p:nvPr/>
          </p:nvSpPr>
          <p:spPr>
            <a:xfrm>
              <a:off x="5399280" y="285696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14" name=""/>
            <p:cNvSpPr/>
            <p:nvPr/>
          </p:nvSpPr>
          <p:spPr>
            <a:xfrm>
              <a:off x="5348160" y="271548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15" name=""/>
            <p:cNvSpPr/>
            <p:nvPr/>
          </p:nvSpPr>
          <p:spPr>
            <a:xfrm>
              <a:off x="5339520" y="2407320"/>
              <a:ext cx="4320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16" name=""/>
            <p:cNvSpPr/>
            <p:nvPr/>
          </p:nvSpPr>
          <p:spPr>
            <a:xfrm>
              <a:off x="5784120" y="246960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17" name=""/>
            <p:cNvSpPr/>
            <p:nvPr/>
          </p:nvSpPr>
          <p:spPr>
            <a:xfrm>
              <a:off x="5708880" y="287964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18" name=""/>
            <p:cNvSpPr/>
            <p:nvPr/>
          </p:nvSpPr>
          <p:spPr>
            <a:xfrm>
              <a:off x="4515840" y="237348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19" name=""/>
            <p:cNvSpPr/>
            <p:nvPr/>
          </p:nvSpPr>
          <p:spPr>
            <a:xfrm>
              <a:off x="4386600" y="228852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20" name=""/>
            <p:cNvSpPr/>
            <p:nvPr/>
          </p:nvSpPr>
          <p:spPr>
            <a:xfrm>
              <a:off x="3833640" y="315108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21" name=""/>
            <p:cNvSpPr/>
            <p:nvPr/>
          </p:nvSpPr>
          <p:spPr>
            <a:xfrm>
              <a:off x="4122360" y="308340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22" name=""/>
            <p:cNvSpPr/>
            <p:nvPr/>
          </p:nvSpPr>
          <p:spPr>
            <a:xfrm>
              <a:off x="4665960" y="288792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23" name=""/>
            <p:cNvSpPr/>
            <p:nvPr/>
          </p:nvSpPr>
          <p:spPr>
            <a:xfrm>
              <a:off x="3761280" y="325836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24" name=""/>
            <p:cNvSpPr/>
            <p:nvPr/>
          </p:nvSpPr>
          <p:spPr>
            <a:xfrm>
              <a:off x="4194000" y="294732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25" name=""/>
            <p:cNvSpPr/>
            <p:nvPr/>
          </p:nvSpPr>
          <p:spPr>
            <a:xfrm>
              <a:off x="5204160" y="430488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26" name=""/>
            <p:cNvSpPr/>
            <p:nvPr/>
          </p:nvSpPr>
          <p:spPr>
            <a:xfrm>
              <a:off x="6048360" y="196056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27" name=""/>
            <p:cNvSpPr/>
            <p:nvPr/>
          </p:nvSpPr>
          <p:spPr>
            <a:xfrm>
              <a:off x="6162480" y="223200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28" name=""/>
            <p:cNvSpPr/>
            <p:nvPr/>
          </p:nvSpPr>
          <p:spPr>
            <a:xfrm>
              <a:off x="6120720" y="227160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29" name=""/>
            <p:cNvSpPr/>
            <p:nvPr/>
          </p:nvSpPr>
          <p:spPr>
            <a:xfrm>
              <a:off x="6030360" y="217008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30" name=""/>
            <p:cNvSpPr/>
            <p:nvPr/>
          </p:nvSpPr>
          <p:spPr>
            <a:xfrm>
              <a:off x="4410360" y="186192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31" name=""/>
            <p:cNvSpPr/>
            <p:nvPr/>
          </p:nvSpPr>
          <p:spPr>
            <a:xfrm>
              <a:off x="4422600" y="191232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32" name=""/>
            <p:cNvSpPr/>
            <p:nvPr/>
          </p:nvSpPr>
          <p:spPr>
            <a:xfrm>
              <a:off x="4626720" y="285408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33" name=""/>
            <p:cNvSpPr/>
            <p:nvPr/>
          </p:nvSpPr>
          <p:spPr>
            <a:xfrm>
              <a:off x="4410360" y="260820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34" name=""/>
            <p:cNvSpPr/>
            <p:nvPr/>
          </p:nvSpPr>
          <p:spPr>
            <a:xfrm>
              <a:off x="4095000" y="274392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35" name=""/>
            <p:cNvSpPr/>
            <p:nvPr/>
          </p:nvSpPr>
          <p:spPr>
            <a:xfrm>
              <a:off x="4410360" y="233676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36" name=""/>
            <p:cNvSpPr/>
            <p:nvPr/>
          </p:nvSpPr>
          <p:spPr>
            <a:xfrm>
              <a:off x="6279840" y="253728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37" name=""/>
            <p:cNvSpPr/>
            <p:nvPr/>
          </p:nvSpPr>
          <p:spPr>
            <a:xfrm>
              <a:off x="6718680" y="1929600"/>
              <a:ext cx="34200" cy="3240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338" name=""/>
            <p:cNvSpPr/>
            <p:nvPr/>
          </p:nvSpPr>
          <p:spPr>
            <a:xfrm>
              <a:off x="5630760" y="3015360"/>
              <a:ext cx="3456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339" name=""/>
            <p:cNvSpPr/>
            <p:nvPr/>
          </p:nvSpPr>
          <p:spPr>
            <a:xfrm>
              <a:off x="6718680" y="2042640"/>
              <a:ext cx="3420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340" name=""/>
            <p:cNvSpPr/>
            <p:nvPr/>
          </p:nvSpPr>
          <p:spPr>
            <a:xfrm>
              <a:off x="6105600" y="346500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341" name=""/>
            <p:cNvSpPr/>
            <p:nvPr/>
          </p:nvSpPr>
          <p:spPr>
            <a:xfrm>
              <a:off x="5805360" y="2721240"/>
              <a:ext cx="3420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342" name=""/>
            <p:cNvSpPr/>
            <p:nvPr/>
          </p:nvSpPr>
          <p:spPr>
            <a:xfrm>
              <a:off x="1122840" y="360900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43" name=""/>
            <p:cNvSpPr/>
            <p:nvPr/>
          </p:nvSpPr>
          <p:spPr>
            <a:xfrm>
              <a:off x="5630760" y="234828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44" name=""/>
            <p:cNvSpPr/>
            <p:nvPr/>
          </p:nvSpPr>
          <p:spPr>
            <a:xfrm>
              <a:off x="5270040" y="270432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45" name=""/>
            <p:cNvSpPr/>
            <p:nvPr/>
          </p:nvSpPr>
          <p:spPr>
            <a:xfrm>
              <a:off x="4771440" y="246672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46" name=""/>
            <p:cNvSpPr/>
            <p:nvPr/>
          </p:nvSpPr>
          <p:spPr>
            <a:xfrm>
              <a:off x="4266360" y="287964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47" name=""/>
            <p:cNvSpPr/>
            <p:nvPr/>
          </p:nvSpPr>
          <p:spPr>
            <a:xfrm>
              <a:off x="4266360" y="327528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48" name=""/>
            <p:cNvSpPr/>
            <p:nvPr/>
          </p:nvSpPr>
          <p:spPr>
            <a:xfrm>
              <a:off x="4194000" y="315108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49" name=""/>
            <p:cNvSpPr/>
            <p:nvPr/>
          </p:nvSpPr>
          <p:spPr>
            <a:xfrm>
              <a:off x="3905640" y="321876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50" name=""/>
            <p:cNvSpPr/>
            <p:nvPr/>
          </p:nvSpPr>
          <p:spPr>
            <a:xfrm>
              <a:off x="4194000" y="308340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51" name=""/>
            <p:cNvSpPr/>
            <p:nvPr/>
          </p:nvSpPr>
          <p:spPr>
            <a:xfrm>
              <a:off x="4122360" y="294732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52" name=""/>
            <p:cNvSpPr/>
            <p:nvPr/>
          </p:nvSpPr>
          <p:spPr>
            <a:xfrm>
              <a:off x="5450400" y="447444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53" name=""/>
            <p:cNvSpPr/>
            <p:nvPr/>
          </p:nvSpPr>
          <p:spPr>
            <a:xfrm>
              <a:off x="4807440" y="1901160"/>
              <a:ext cx="4320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54" name=""/>
            <p:cNvSpPr/>
            <p:nvPr/>
          </p:nvSpPr>
          <p:spPr>
            <a:xfrm>
              <a:off x="4723200" y="3162600"/>
              <a:ext cx="4320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55" name=""/>
            <p:cNvSpPr/>
            <p:nvPr/>
          </p:nvSpPr>
          <p:spPr>
            <a:xfrm>
              <a:off x="4699080" y="294732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56" name=""/>
            <p:cNvSpPr/>
            <p:nvPr/>
          </p:nvSpPr>
          <p:spPr>
            <a:xfrm>
              <a:off x="5348160" y="294732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57" name=""/>
            <p:cNvSpPr/>
            <p:nvPr/>
          </p:nvSpPr>
          <p:spPr>
            <a:xfrm>
              <a:off x="2607480" y="125100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58" name=""/>
            <p:cNvSpPr/>
            <p:nvPr/>
          </p:nvSpPr>
          <p:spPr>
            <a:xfrm>
              <a:off x="2679480" y="120600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59" name=""/>
            <p:cNvSpPr/>
            <p:nvPr/>
          </p:nvSpPr>
          <p:spPr>
            <a:xfrm>
              <a:off x="4338720" y="260820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60" name=""/>
            <p:cNvSpPr/>
            <p:nvPr/>
          </p:nvSpPr>
          <p:spPr>
            <a:xfrm>
              <a:off x="7475760" y="189540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61" name=""/>
            <p:cNvSpPr/>
            <p:nvPr/>
          </p:nvSpPr>
          <p:spPr>
            <a:xfrm>
              <a:off x="6790680" y="335448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62" name=""/>
            <p:cNvSpPr/>
            <p:nvPr/>
          </p:nvSpPr>
          <p:spPr>
            <a:xfrm>
              <a:off x="4194000" y="342252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63" name=""/>
            <p:cNvSpPr/>
            <p:nvPr/>
          </p:nvSpPr>
          <p:spPr>
            <a:xfrm>
              <a:off x="876600" y="145476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64" name=""/>
            <p:cNvSpPr/>
            <p:nvPr/>
          </p:nvSpPr>
          <p:spPr>
            <a:xfrm>
              <a:off x="7079400" y="233676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65" name=""/>
            <p:cNvSpPr/>
            <p:nvPr/>
          </p:nvSpPr>
          <p:spPr>
            <a:xfrm>
              <a:off x="6141600" y="342252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66" name=""/>
            <p:cNvSpPr/>
            <p:nvPr/>
          </p:nvSpPr>
          <p:spPr>
            <a:xfrm>
              <a:off x="4194000" y="444060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67" name=""/>
            <p:cNvSpPr/>
            <p:nvPr/>
          </p:nvSpPr>
          <p:spPr>
            <a:xfrm>
              <a:off x="3617280" y="376164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68" name=""/>
            <p:cNvSpPr/>
            <p:nvPr/>
          </p:nvSpPr>
          <p:spPr>
            <a:xfrm>
              <a:off x="1669680" y="125100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69" name=""/>
            <p:cNvSpPr/>
            <p:nvPr/>
          </p:nvSpPr>
          <p:spPr>
            <a:xfrm>
              <a:off x="1627920" y="1296360"/>
              <a:ext cx="4320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70" name=""/>
            <p:cNvSpPr/>
            <p:nvPr/>
          </p:nvSpPr>
          <p:spPr>
            <a:xfrm>
              <a:off x="5534640" y="211608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71" name=""/>
            <p:cNvSpPr/>
            <p:nvPr/>
          </p:nvSpPr>
          <p:spPr>
            <a:xfrm>
              <a:off x="2210760" y="877680"/>
              <a:ext cx="4320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72" name=""/>
            <p:cNvSpPr/>
            <p:nvPr/>
          </p:nvSpPr>
          <p:spPr>
            <a:xfrm>
              <a:off x="2331000" y="97956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73" name=""/>
            <p:cNvSpPr/>
            <p:nvPr/>
          </p:nvSpPr>
          <p:spPr>
            <a:xfrm>
              <a:off x="4422600" y="104760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74" name=""/>
            <p:cNvSpPr/>
            <p:nvPr/>
          </p:nvSpPr>
          <p:spPr>
            <a:xfrm>
              <a:off x="6370200" y="196344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75" name=""/>
            <p:cNvSpPr/>
            <p:nvPr/>
          </p:nvSpPr>
          <p:spPr>
            <a:xfrm>
              <a:off x="6658560" y="1861920"/>
              <a:ext cx="4356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76" name=""/>
            <p:cNvSpPr/>
            <p:nvPr/>
          </p:nvSpPr>
          <p:spPr>
            <a:xfrm>
              <a:off x="6382080" y="2053800"/>
              <a:ext cx="435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377" name=""/>
            <p:cNvSpPr/>
            <p:nvPr/>
          </p:nvSpPr>
          <p:spPr>
            <a:xfrm>
              <a:off x="5519520" y="2802960"/>
              <a:ext cx="59760" cy="56520"/>
            </a:xfrm>
            <a:prstGeom prst="star5">
              <a:avLst/>
            </a:prstGeom>
            <a:solidFill>
              <a:srgbClr val="ffff00"/>
            </a:solidFill>
            <a:ln w="9360">
              <a:solidFill>
                <a:srgbClr val="ffff00"/>
              </a:solidFill>
              <a:miter/>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78" name=""/>
            <p:cNvSpPr/>
            <p:nvPr/>
          </p:nvSpPr>
          <p:spPr>
            <a:xfrm>
              <a:off x="5504760" y="2922120"/>
              <a:ext cx="5976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79" name=""/>
            <p:cNvSpPr/>
            <p:nvPr/>
          </p:nvSpPr>
          <p:spPr>
            <a:xfrm>
              <a:off x="5504760" y="2597040"/>
              <a:ext cx="5976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80" name=""/>
            <p:cNvSpPr/>
            <p:nvPr/>
          </p:nvSpPr>
          <p:spPr>
            <a:xfrm>
              <a:off x="5630760" y="2537280"/>
              <a:ext cx="59760" cy="56520"/>
            </a:xfrm>
            <a:prstGeom prst="star5">
              <a:avLst/>
            </a:prstGeom>
            <a:solidFill>
              <a:srgbClr val="ffff00"/>
            </a:solidFill>
            <a:ln w="9360">
              <a:solidFill>
                <a:srgbClr val="ffff00"/>
              </a:solidFill>
              <a:miter/>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81" name=""/>
            <p:cNvSpPr/>
            <p:nvPr/>
          </p:nvSpPr>
          <p:spPr>
            <a:xfrm>
              <a:off x="5612760" y="2732400"/>
              <a:ext cx="6012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82" name=""/>
            <p:cNvSpPr/>
            <p:nvPr/>
          </p:nvSpPr>
          <p:spPr>
            <a:xfrm>
              <a:off x="5618880" y="2800440"/>
              <a:ext cx="5976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83" name=""/>
            <p:cNvSpPr/>
            <p:nvPr/>
          </p:nvSpPr>
          <p:spPr>
            <a:xfrm>
              <a:off x="5552640" y="2746800"/>
              <a:ext cx="5976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84" name=""/>
            <p:cNvSpPr/>
            <p:nvPr/>
          </p:nvSpPr>
          <p:spPr>
            <a:xfrm>
              <a:off x="5321160" y="2512080"/>
              <a:ext cx="5976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85" name=""/>
            <p:cNvSpPr/>
            <p:nvPr/>
          </p:nvSpPr>
          <p:spPr>
            <a:xfrm>
              <a:off x="5432400" y="2936160"/>
              <a:ext cx="5976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86" name=""/>
            <p:cNvSpPr/>
            <p:nvPr/>
          </p:nvSpPr>
          <p:spPr>
            <a:xfrm>
              <a:off x="5432400" y="2876760"/>
              <a:ext cx="5976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87" name=""/>
            <p:cNvSpPr/>
            <p:nvPr/>
          </p:nvSpPr>
          <p:spPr>
            <a:xfrm>
              <a:off x="5489640" y="2732400"/>
              <a:ext cx="5976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88" name=""/>
            <p:cNvSpPr/>
            <p:nvPr/>
          </p:nvSpPr>
          <p:spPr>
            <a:xfrm>
              <a:off x="5525280" y="2990160"/>
              <a:ext cx="6012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89" name=""/>
            <p:cNvSpPr/>
            <p:nvPr/>
          </p:nvSpPr>
          <p:spPr>
            <a:xfrm>
              <a:off x="5670000" y="2622240"/>
              <a:ext cx="5976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90" name=""/>
            <p:cNvSpPr/>
            <p:nvPr/>
          </p:nvSpPr>
          <p:spPr>
            <a:xfrm>
              <a:off x="5711760" y="2512080"/>
              <a:ext cx="6012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91" name=""/>
            <p:cNvSpPr/>
            <p:nvPr/>
          </p:nvSpPr>
          <p:spPr>
            <a:xfrm>
              <a:off x="5723640" y="3004200"/>
              <a:ext cx="6012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92" name=""/>
            <p:cNvSpPr/>
            <p:nvPr/>
          </p:nvSpPr>
          <p:spPr>
            <a:xfrm>
              <a:off x="5648760" y="2460960"/>
              <a:ext cx="59760" cy="56520"/>
            </a:xfrm>
            <a:prstGeom prst="star5">
              <a:avLst/>
            </a:prstGeom>
            <a:solidFill>
              <a:srgbClr val="ffff00"/>
            </a:solidFill>
            <a:ln w="9360">
              <a:solidFill>
                <a:srgbClr val="ffff00"/>
              </a:solidFill>
              <a:miter/>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93" name=""/>
            <p:cNvSpPr/>
            <p:nvPr/>
          </p:nvSpPr>
          <p:spPr>
            <a:xfrm>
              <a:off x="5645880" y="2393280"/>
              <a:ext cx="6012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94" name=""/>
            <p:cNvSpPr/>
            <p:nvPr/>
          </p:nvSpPr>
          <p:spPr>
            <a:xfrm>
              <a:off x="5708880" y="2441520"/>
              <a:ext cx="6012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95" name=""/>
            <p:cNvSpPr/>
            <p:nvPr/>
          </p:nvSpPr>
          <p:spPr>
            <a:xfrm>
              <a:off x="5805360" y="2294280"/>
              <a:ext cx="5976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96" name=""/>
            <p:cNvSpPr/>
            <p:nvPr/>
          </p:nvSpPr>
          <p:spPr>
            <a:xfrm>
              <a:off x="5690520" y="2800440"/>
              <a:ext cx="6012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97" name=""/>
            <p:cNvSpPr/>
            <p:nvPr/>
          </p:nvSpPr>
          <p:spPr>
            <a:xfrm>
              <a:off x="5762880" y="2887920"/>
              <a:ext cx="6012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398" name=""/>
            <p:cNvSpPr/>
            <p:nvPr/>
          </p:nvSpPr>
          <p:spPr>
            <a:xfrm>
              <a:off x="6249960" y="2681640"/>
              <a:ext cx="59760" cy="56520"/>
            </a:xfrm>
            <a:prstGeom prst="star5">
              <a:avLst/>
            </a:prstGeom>
            <a:solidFill>
              <a:srgbClr val="ffff00"/>
            </a:solidFill>
            <a:ln w="9360">
              <a:solidFill>
                <a:srgbClr val="ffff00"/>
              </a:solidFill>
              <a:miter/>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grpSp>
      <p:pic>
        <p:nvPicPr>
          <p:cNvPr id="399" name="home_ani" descr=""/>
          <p:cNvPicPr/>
          <p:nvPr/>
        </p:nvPicPr>
        <p:blipFill>
          <a:blip r:embed="rId2"/>
          <a:stretch/>
        </p:blipFill>
        <p:spPr>
          <a:xfrm>
            <a:off x="406440" y="139680"/>
            <a:ext cx="666720" cy="500040"/>
          </a:xfrm>
          <a:prstGeom prst="rect">
            <a:avLst/>
          </a:prstGeom>
          <a:noFill/>
          <a:ln w="0">
            <a:noFill/>
          </a:ln>
        </p:spPr>
      </p:pic>
      <p:sp>
        <p:nvSpPr>
          <p:cNvPr id="400" name=""/>
          <p:cNvSpPr/>
          <p:nvPr/>
        </p:nvSpPr>
        <p:spPr>
          <a:xfrm>
            <a:off x="0" y="690480"/>
            <a:ext cx="9144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01" name=""/>
          <p:cNvSpPr/>
          <p:nvPr/>
        </p:nvSpPr>
        <p:spPr>
          <a:xfrm>
            <a:off x="5019840" y="250920"/>
            <a:ext cx="4124160" cy="9144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600" strike="noStrike" u="none">
                <a:solidFill>
                  <a:srgbClr val="000000"/>
                </a:solidFill>
                <a:effectLst/>
                <a:uFillTx/>
                <a:latin typeface="Palatino"/>
              </a:rPr>
              <a:t>ADM Facilities</a:t>
            </a:r>
            <a:endParaRPr b="0" lang="en-US" sz="16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FF590CA7-864D-47F3-98A4-CB3E8561DE56}"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2" name=""/>
          <p:cNvSpPr/>
          <p:nvPr/>
        </p:nvSpPr>
        <p:spPr>
          <a:xfrm>
            <a:off x="2352960" y="5527800"/>
            <a:ext cx="4340880" cy="7023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Port Facilities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River Facilities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Terminals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Subterminals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*Country Elevators not shown, but should follow pattern of terminal/ sub-terminal placement.</a:t>
            </a:r>
            <a:endParaRPr b="0" lang="en-US" sz="800" strike="noStrike" u="none">
              <a:solidFill>
                <a:srgbClr val="000000"/>
              </a:solidFill>
              <a:effectLst/>
              <a:uFillTx/>
              <a:latin typeface="Times New Roman"/>
            </a:endParaRPr>
          </a:p>
        </p:txBody>
      </p:sp>
      <p:sp>
        <p:nvSpPr>
          <p:cNvPr id="403" name=""/>
          <p:cNvSpPr/>
          <p:nvPr/>
        </p:nvSpPr>
        <p:spPr>
          <a:xfrm>
            <a:off x="2343240" y="5618160"/>
            <a:ext cx="36360" cy="3636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4560" bIns="-34560" anchor="ctr">
            <a:noAutofit/>
          </a:bodyPr>
          <a:p>
            <a:endParaRPr b="0" lang="en-US" sz="2400" strike="noStrike" u="none">
              <a:solidFill>
                <a:srgbClr val="000000"/>
              </a:solidFill>
              <a:effectLst/>
              <a:uFillTx/>
              <a:latin typeface="Times New Roman"/>
            </a:endParaRPr>
          </a:p>
        </p:txBody>
      </p:sp>
      <p:sp>
        <p:nvSpPr>
          <p:cNvPr id="404" name=""/>
          <p:cNvSpPr/>
          <p:nvPr/>
        </p:nvSpPr>
        <p:spPr>
          <a:xfrm>
            <a:off x="2343240" y="5735520"/>
            <a:ext cx="36360" cy="3672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405" name=""/>
          <p:cNvSpPr/>
          <p:nvPr/>
        </p:nvSpPr>
        <p:spPr>
          <a:xfrm>
            <a:off x="2338560" y="5853240"/>
            <a:ext cx="45720" cy="3636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18360" bIns="-18360" anchor="ctr">
            <a:noAutofit/>
          </a:bodyPr>
          <a:p>
            <a:endParaRPr b="0" lang="en-US" sz="2400" strike="noStrike" u="none">
              <a:solidFill>
                <a:srgbClr val="000000"/>
              </a:solidFill>
              <a:effectLst/>
              <a:uFillTx/>
              <a:latin typeface="Times New Roman"/>
            </a:endParaRPr>
          </a:p>
        </p:txBody>
      </p:sp>
      <p:sp>
        <p:nvSpPr>
          <p:cNvPr id="406" name=""/>
          <p:cNvSpPr/>
          <p:nvPr/>
        </p:nvSpPr>
        <p:spPr>
          <a:xfrm>
            <a:off x="2330280" y="5972040"/>
            <a:ext cx="63720" cy="63720"/>
          </a:xfrm>
          <a:prstGeom prst="star5">
            <a:avLst/>
          </a:prstGeom>
          <a:solidFill>
            <a:srgbClr val="ffff00"/>
          </a:solidFill>
          <a:ln w="9360">
            <a:solidFill>
              <a:srgbClr val="ffff00"/>
            </a:solidFill>
            <a:miter/>
          </a:ln>
        </p:spPr>
        <p:style>
          <a:lnRef idx="0"/>
          <a:fillRef idx="0"/>
          <a:effectRef idx="0"/>
          <a:fontRef idx="minor"/>
        </p:style>
        <p:txBody>
          <a:bodyPr wrap="none" lIns="90000" rIns="90000" tIns="-25560" bIns="-25560" anchor="ctr">
            <a:noAutofit/>
          </a:bodyPr>
          <a:p>
            <a:endParaRPr b="0" lang="en-US" sz="2400" strike="noStrike" u="none">
              <a:solidFill>
                <a:srgbClr val="000000"/>
              </a:solidFill>
              <a:effectLst/>
              <a:uFillTx/>
              <a:latin typeface="Times New Roman"/>
            </a:endParaRPr>
          </a:p>
        </p:txBody>
      </p:sp>
      <p:grpSp>
        <p:nvGrpSpPr>
          <p:cNvPr id="407" name=""/>
          <p:cNvGrpSpPr/>
          <p:nvPr/>
        </p:nvGrpSpPr>
        <p:grpSpPr>
          <a:xfrm>
            <a:off x="507960" y="825480"/>
            <a:ext cx="7656120" cy="4559400"/>
            <a:chOff x="507960" y="825480"/>
            <a:chExt cx="7656120" cy="4559400"/>
          </a:xfrm>
        </p:grpSpPr>
        <p:pic>
          <p:nvPicPr>
            <p:cNvPr id="408" name="Map%205%20Yeah" descr=""/>
            <p:cNvPicPr/>
            <p:nvPr/>
          </p:nvPicPr>
          <p:blipFill>
            <a:blip r:embed="rId1"/>
            <a:srcRect l="954" t="8390" r="972" b="3034"/>
            <a:stretch/>
          </p:blipFill>
          <p:spPr>
            <a:xfrm>
              <a:off x="513720" y="832320"/>
              <a:ext cx="7650360" cy="4549320"/>
            </a:xfrm>
            <a:prstGeom prst="rect">
              <a:avLst/>
            </a:prstGeom>
            <a:noFill/>
            <a:ln w="0">
              <a:noFill/>
            </a:ln>
          </p:spPr>
        </p:pic>
        <p:sp>
          <p:nvSpPr>
            <p:cNvPr id="409" name=""/>
            <p:cNvSpPr/>
            <p:nvPr/>
          </p:nvSpPr>
          <p:spPr>
            <a:xfrm>
              <a:off x="507960" y="825480"/>
              <a:ext cx="7646040" cy="4559400"/>
            </a:xfrm>
            <a:prstGeom prst="rect">
              <a:avLst/>
            </a:prstGeom>
            <a:noFill/>
            <a:ln w="2844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10" name=""/>
            <p:cNvSpPr/>
            <p:nvPr/>
          </p:nvSpPr>
          <p:spPr>
            <a:xfrm>
              <a:off x="4669920" y="4681800"/>
              <a:ext cx="33480" cy="3240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411" name=""/>
            <p:cNvSpPr/>
            <p:nvPr/>
          </p:nvSpPr>
          <p:spPr>
            <a:xfrm>
              <a:off x="4600080" y="2912040"/>
              <a:ext cx="33120" cy="3276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29880" bIns="-29880" anchor="ctr">
              <a:noAutofit/>
            </a:bodyPr>
            <a:p>
              <a:endParaRPr b="0" lang="en-US" sz="2400" strike="noStrike" u="none">
                <a:solidFill>
                  <a:srgbClr val="000000"/>
                </a:solidFill>
                <a:effectLst/>
                <a:uFillTx/>
                <a:latin typeface="Times New Roman"/>
              </a:endParaRPr>
            </a:p>
          </p:txBody>
        </p:sp>
        <p:sp>
          <p:nvSpPr>
            <p:cNvPr id="412" name=""/>
            <p:cNvSpPr/>
            <p:nvPr/>
          </p:nvSpPr>
          <p:spPr>
            <a:xfrm>
              <a:off x="4132440" y="3173040"/>
              <a:ext cx="4176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413" name=""/>
            <p:cNvSpPr/>
            <p:nvPr/>
          </p:nvSpPr>
          <p:spPr>
            <a:xfrm>
              <a:off x="3828240" y="2980440"/>
              <a:ext cx="4212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414" name=""/>
            <p:cNvSpPr/>
            <p:nvPr/>
          </p:nvSpPr>
          <p:spPr>
            <a:xfrm>
              <a:off x="4529880" y="2980440"/>
              <a:ext cx="4212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415" name=""/>
            <p:cNvSpPr/>
            <p:nvPr/>
          </p:nvSpPr>
          <p:spPr>
            <a:xfrm>
              <a:off x="4319280" y="3252600"/>
              <a:ext cx="4212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416" name=""/>
            <p:cNvSpPr/>
            <p:nvPr/>
          </p:nvSpPr>
          <p:spPr>
            <a:xfrm>
              <a:off x="4249080" y="3184560"/>
              <a:ext cx="4212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417" name=""/>
            <p:cNvSpPr/>
            <p:nvPr/>
          </p:nvSpPr>
          <p:spPr>
            <a:xfrm>
              <a:off x="4249080" y="2640240"/>
              <a:ext cx="4212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418" name=""/>
            <p:cNvSpPr/>
            <p:nvPr/>
          </p:nvSpPr>
          <p:spPr>
            <a:xfrm>
              <a:off x="4424760" y="2617200"/>
              <a:ext cx="41760" cy="3276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240" bIns="-21240" anchor="ctr">
              <a:noAutofit/>
            </a:bodyPr>
            <a:p>
              <a:endParaRPr b="0" lang="en-US" sz="2400" strike="noStrike" u="none">
                <a:solidFill>
                  <a:srgbClr val="000000"/>
                </a:solidFill>
                <a:effectLst/>
                <a:uFillTx/>
                <a:latin typeface="Times New Roman"/>
              </a:endParaRPr>
            </a:p>
          </p:txBody>
        </p:sp>
        <p:sp>
          <p:nvSpPr>
            <p:cNvPr id="419" name=""/>
            <p:cNvSpPr/>
            <p:nvPr/>
          </p:nvSpPr>
          <p:spPr>
            <a:xfrm>
              <a:off x="4108680" y="3388680"/>
              <a:ext cx="4212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420" name=""/>
            <p:cNvSpPr/>
            <p:nvPr/>
          </p:nvSpPr>
          <p:spPr>
            <a:xfrm>
              <a:off x="3617640" y="3592800"/>
              <a:ext cx="4212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421" name=""/>
            <p:cNvSpPr/>
            <p:nvPr/>
          </p:nvSpPr>
          <p:spPr>
            <a:xfrm>
              <a:off x="4249080" y="4069080"/>
              <a:ext cx="4212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422" name=""/>
            <p:cNvSpPr/>
            <p:nvPr/>
          </p:nvSpPr>
          <p:spPr>
            <a:xfrm>
              <a:off x="3477600" y="3728880"/>
              <a:ext cx="42120" cy="3276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240" bIns="-21240" anchor="ctr">
              <a:noAutofit/>
            </a:bodyPr>
            <a:p>
              <a:endParaRPr b="0" lang="en-US" sz="2400" strike="noStrike" u="none">
                <a:solidFill>
                  <a:srgbClr val="000000"/>
                </a:solidFill>
                <a:effectLst/>
                <a:uFillTx/>
                <a:latin typeface="Times New Roman"/>
              </a:endParaRPr>
            </a:p>
          </p:txBody>
        </p:sp>
        <p:sp>
          <p:nvSpPr>
            <p:cNvPr id="423" name=""/>
            <p:cNvSpPr/>
            <p:nvPr/>
          </p:nvSpPr>
          <p:spPr>
            <a:xfrm>
              <a:off x="3547800" y="3660840"/>
              <a:ext cx="4212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424" name=""/>
            <p:cNvSpPr/>
            <p:nvPr/>
          </p:nvSpPr>
          <p:spPr>
            <a:xfrm>
              <a:off x="2285280" y="2492640"/>
              <a:ext cx="4212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grpSp>
      <p:pic>
        <p:nvPicPr>
          <p:cNvPr id="425" name="" descr=""/>
          <p:cNvPicPr/>
          <p:nvPr/>
        </p:nvPicPr>
        <p:blipFill>
          <a:blip r:embed="rId2"/>
          <a:srcRect l="67230" t="20879" r="21097" b="70886"/>
          <a:stretch/>
        </p:blipFill>
        <p:spPr>
          <a:xfrm>
            <a:off x="385920" y="177840"/>
            <a:ext cx="1069920" cy="512640"/>
          </a:xfrm>
          <a:prstGeom prst="rect">
            <a:avLst/>
          </a:prstGeom>
          <a:noFill/>
          <a:ln w="0">
            <a:noFill/>
          </a:ln>
        </p:spPr>
      </p:pic>
      <p:sp>
        <p:nvSpPr>
          <p:cNvPr id="426" name=""/>
          <p:cNvSpPr/>
          <p:nvPr/>
        </p:nvSpPr>
        <p:spPr>
          <a:xfrm>
            <a:off x="0" y="690480"/>
            <a:ext cx="9144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27" name=""/>
          <p:cNvSpPr/>
          <p:nvPr/>
        </p:nvSpPr>
        <p:spPr>
          <a:xfrm>
            <a:off x="5019840" y="250920"/>
            <a:ext cx="4124160" cy="9144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600" strike="noStrike" u="none">
                <a:solidFill>
                  <a:srgbClr val="000000"/>
                </a:solidFill>
                <a:effectLst/>
                <a:uFillTx/>
                <a:latin typeface="Palatino"/>
              </a:rPr>
              <a:t>Farmland Facilities</a:t>
            </a:r>
            <a:endParaRPr b="0" lang="en-US" sz="16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21AE0B5A-A3E1-4AC6-848B-C0FB6F79DD5C}"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8" name=""/>
          <p:cNvSpPr/>
          <p:nvPr/>
        </p:nvSpPr>
        <p:spPr>
          <a:xfrm>
            <a:off x="828720" y="4626000"/>
            <a:ext cx="3908520" cy="131904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536400" bIns="53640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p:txBody>
      </p:sp>
      <p:sp>
        <p:nvSpPr>
          <p:cNvPr id="429" name=""/>
          <p:cNvSpPr/>
          <p:nvPr/>
        </p:nvSpPr>
        <p:spPr>
          <a:xfrm>
            <a:off x="828720" y="4624560"/>
            <a:ext cx="3895560" cy="353880"/>
          </a:xfrm>
          <a:prstGeom prst="rect">
            <a:avLst/>
          </a:prstGeom>
          <a:solidFill>
            <a:srgbClr val="008080"/>
          </a:solidFill>
          <a:ln w="12600">
            <a:solidFill>
              <a:srgbClr val="000000"/>
            </a:solidFill>
            <a:miter/>
          </a:ln>
        </p:spPr>
        <p:style>
          <a:lnRef idx="0"/>
          <a:fillRef idx="0"/>
          <a:effectRef idx="0"/>
          <a:fontRef idx="minor"/>
        </p:style>
        <p:txBody>
          <a:bodyPr wrap="none" lIns="0" rIns="0" tIns="38160" bIns="38160" anchor="ctr">
            <a:noAutofit/>
          </a:bodyPr>
          <a:p>
            <a:pPr>
              <a:lnSpc>
                <a:spcPct val="75000"/>
              </a:lnSpc>
              <a:spcBef>
                <a:spcPts val="624"/>
              </a:spcBef>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Segment Breakout</a:t>
            </a:r>
            <a:r>
              <a:rPr b="1" lang="en-US" sz="1000" strike="noStrike" u="none" baseline="30000">
                <a:solidFill>
                  <a:srgbClr val="000000"/>
                </a:solidFill>
                <a:effectLst/>
                <a:uFillTx/>
                <a:latin typeface="Arial"/>
              </a:rPr>
              <a:t>(1)</a:t>
            </a:r>
            <a:r>
              <a:rPr b="1" lang="en-US" sz="1000" strike="noStrike" u="none">
                <a:solidFill>
                  <a:srgbClr val="000000"/>
                </a:solidFill>
                <a:effectLst/>
                <a:uFillTx/>
                <a:latin typeface="Arial"/>
              </a:rPr>
              <a:t>                    Revenues        % of              EBIT</a:t>
            </a:r>
            <a:endParaRPr b="0" lang="en-US" sz="1000" strike="noStrike" u="none">
              <a:solidFill>
                <a:srgbClr val="000000"/>
              </a:solidFill>
              <a:effectLst/>
              <a:uFillTx/>
              <a:latin typeface="Times New Roman"/>
            </a:endParaRPr>
          </a:p>
          <a:p>
            <a:pPr>
              <a:lnSpc>
                <a:spcPct val="75000"/>
              </a:lnSpc>
              <a:spcBef>
                <a:spcPts val="624"/>
              </a:spcBef>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(in millions)                                       1999            Total             1999</a:t>
            </a:r>
            <a:endParaRPr b="0" lang="en-US" sz="1000" strike="noStrike" u="none">
              <a:solidFill>
                <a:srgbClr val="000000"/>
              </a:solidFill>
              <a:effectLst/>
              <a:uFillTx/>
              <a:latin typeface="Times New Roman"/>
            </a:endParaRPr>
          </a:p>
        </p:txBody>
      </p:sp>
      <p:sp>
        <p:nvSpPr>
          <p:cNvPr id="430" name=""/>
          <p:cNvSpPr/>
          <p:nvPr/>
        </p:nvSpPr>
        <p:spPr>
          <a:xfrm>
            <a:off x="7620120" y="1871640"/>
            <a:ext cx="0" cy="660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31" name=""/>
          <p:cNvSpPr/>
          <p:nvPr/>
        </p:nvSpPr>
        <p:spPr>
          <a:xfrm>
            <a:off x="5791320" y="1871640"/>
            <a:ext cx="0" cy="660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32" name=""/>
          <p:cNvSpPr/>
          <p:nvPr/>
        </p:nvSpPr>
        <p:spPr>
          <a:xfrm>
            <a:off x="1155600" y="2438280"/>
            <a:ext cx="0" cy="84240"/>
          </a:xfrm>
          <a:prstGeom prst="line">
            <a:avLst/>
          </a:prstGeom>
          <a:ln w="9360">
            <a:solidFill>
              <a:srgbClr val="000000"/>
            </a:solidFill>
            <a:miter/>
          </a:ln>
        </p:spPr>
        <p:style>
          <a:lnRef idx="0"/>
          <a:fillRef idx="0"/>
          <a:effectRef idx="0"/>
          <a:fontRef idx="minor"/>
        </p:style>
        <p:txBody>
          <a:bodyPr lIns="90000" rIns="90000" tIns="37440" bIns="37440" anchor="ctr">
            <a:noAutofit/>
          </a:bodyPr>
          <a:p>
            <a:endParaRPr b="0" lang="en-US" sz="2400" strike="noStrike" u="none">
              <a:solidFill>
                <a:srgbClr val="000000"/>
              </a:solidFill>
              <a:effectLst/>
              <a:uFillTx/>
              <a:latin typeface="Times New Roman"/>
            </a:endParaRPr>
          </a:p>
        </p:txBody>
      </p:sp>
      <p:sp>
        <p:nvSpPr>
          <p:cNvPr id="433" name=""/>
          <p:cNvSpPr/>
          <p:nvPr/>
        </p:nvSpPr>
        <p:spPr>
          <a:xfrm>
            <a:off x="3670200" y="2438280"/>
            <a:ext cx="0" cy="84240"/>
          </a:xfrm>
          <a:prstGeom prst="line">
            <a:avLst/>
          </a:prstGeom>
          <a:ln w="9360">
            <a:solidFill>
              <a:srgbClr val="000000"/>
            </a:solidFill>
            <a:miter/>
          </a:ln>
        </p:spPr>
        <p:style>
          <a:lnRef idx="0"/>
          <a:fillRef idx="0"/>
          <a:effectRef idx="0"/>
          <a:fontRef idx="minor"/>
        </p:style>
        <p:txBody>
          <a:bodyPr lIns="90000" rIns="90000" tIns="37440" bIns="37440" anchor="ctr">
            <a:noAutofit/>
          </a:bodyPr>
          <a:p>
            <a:endParaRPr b="0" lang="en-US" sz="2400" strike="noStrike" u="none">
              <a:solidFill>
                <a:srgbClr val="000000"/>
              </a:solidFill>
              <a:effectLst/>
              <a:uFillTx/>
              <a:latin typeface="Times New Roman"/>
            </a:endParaRPr>
          </a:p>
        </p:txBody>
      </p:sp>
      <p:sp>
        <p:nvSpPr>
          <p:cNvPr id="434" name=""/>
          <p:cNvSpPr/>
          <p:nvPr/>
        </p:nvSpPr>
        <p:spPr>
          <a:xfrm>
            <a:off x="2441520" y="1862280"/>
            <a:ext cx="0" cy="6602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35" name=""/>
          <p:cNvSpPr/>
          <p:nvPr/>
        </p:nvSpPr>
        <p:spPr>
          <a:xfrm>
            <a:off x="6781680" y="2057400"/>
            <a:ext cx="1266840" cy="244476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536400" bIns="53640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2400" strike="noStrike" u="none">
              <a:solidFill>
                <a:srgbClr val="000000"/>
              </a:solidFill>
              <a:effectLst/>
              <a:uFillTx/>
              <a:latin typeface="Times New Roman"/>
            </a:endParaRPr>
          </a:p>
        </p:txBody>
      </p:sp>
      <p:sp>
        <p:nvSpPr>
          <p:cNvPr id="436" name=""/>
          <p:cNvSpPr/>
          <p:nvPr/>
        </p:nvSpPr>
        <p:spPr>
          <a:xfrm>
            <a:off x="6781680" y="2057400"/>
            <a:ext cx="1308240" cy="46044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Financial</a:t>
            </a:r>
            <a:endParaRPr b="0" lang="en-US" sz="1000" strike="noStrike" u="none">
              <a:solidFill>
                <a:srgbClr val="000000"/>
              </a:solidFill>
              <a:effectLst/>
              <a:uFillTx/>
              <a:latin typeface="Times New Roman"/>
            </a:endParaRPr>
          </a:p>
        </p:txBody>
      </p:sp>
      <p:grpSp>
        <p:nvGrpSpPr>
          <p:cNvPr id="437" name=""/>
          <p:cNvGrpSpPr/>
          <p:nvPr/>
        </p:nvGrpSpPr>
        <p:grpSpPr>
          <a:xfrm>
            <a:off x="612720" y="2495520"/>
            <a:ext cx="1033560" cy="1999800"/>
            <a:chOff x="612720" y="2495520"/>
            <a:chExt cx="1033560" cy="1999800"/>
          </a:xfrm>
        </p:grpSpPr>
        <p:sp>
          <p:nvSpPr>
            <p:cNvPr id="438" name=""/>
            <p:cNvSpPr/>
            <p:nvPr/>
          </p:nvSpPr>
          <p:spPr>
            <a:xfrm>
              <a:off x="612720" y="2496600"/>
              <a:ext cx="1033560" cy="199872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536400" bIns="53640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p:txBody>
        </p:sp>
        <p:sp>
          <p:nvSpPr>
            <p:cNvPr id="439" name=""/>
            <p:cNvSpPr/>
            <p:nvPr/>
          </p:nvSpPr>
          <p:spPr>
            <a:xfrm>
              <a:off x="612720" y="2495520"/>
              <a:ext cx="1033560" cy="32616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spcBef>
                  <a:spcPts val="624"/>
                </a:spcBef>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Processing</a:t>
              </a:r>
              <a:endParaRPr b="0" lang="en-US" sz="1000" strike="noStrike" u="none">
                <a:solidFill>
                  <a:srgbClr val="000000"/>
                </a:solidFill>
                <a:effectLst/>
                <a:uFillTx/>
                <a:latin typeface="Times New Roman"/>
              </a:endParaRPr>
            </a:p>
          </p:txBody>
        </p:sp>
      </p:grpSp>
      <p:sp>
        <p:nvSpPr>
          <p:cNvPr id="440" name=""/>
          <p:cNvSpPr/>
          <p:nvPr/>
        </p:nvSpPr>
        <p:spPr>
          <a:xfrm>
            <a:off x="4867200" y="2057400"/>
            <a:ext cx="1546200" cy="244476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536400" bIns="53640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7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700" strike="noStrike" u="none">
              <a:solidFill>
                <a:srgbClr val="000000"/>
              </a:solidFill>
              <a:effectLst/>
              <a:uFillTx/>
              <a:latin typeface="Times New Roman"/>
            </a:endParaRPr>
          </a:p>
        </p:txBody>
      </p:sp>
      <p:sp>
        <p:nvSpPr>
          <p:cNvPr id="441" name=""/>
          <p:cNvSpPr/>
          <p:nvPr/>
        </p:nvSpPr>
        <p:spPr>
          <a:xfrm>
            <a:off x="4863960" y="2057400"/>
            <a:ext cx="1549440" cy="45720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Industrial</a:t>
            </a:r>
            <a:endParaRPr b="0" lang="en-US" sz="1000" strike="noStrike" u="none">
              <a:solidFill>
                <a:srgbClr val="000000"/>
              </a:solidFill>
              <a:effectLst/>
              <a:uFillTx/>
              <a:latin typeface="Times New Roman"/>
            </a:endParaRPr>
          </a:p>
        </p:txBody>
      </p:sp>
      <p:sp>
        <p:nvSpPr>
          <p:cNvPr id="442" name=""/>
          <p:cNvSpPr/>
          <p:nvPr/>
        </p:nvSpPr>
        <p:spPr>
          <a:xfrm>
            <a:off x="1814400" y="2503440"/>
            <a:ext cx="1109880" cy="199872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536400" bIns="53640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2400" strike="noStrike" u="none">
              <a:solidFill>
                <a:srgbClr val="000000"/>
              </a:solidFill>
              <a:effectLst/>
              <a:uFillTx/>
              <a:latin typeface="Times New Roman"/>
            </a:endParaRPr>
          </a:p>
        </p:txBody>
      </p:sp>
      <p:sp>
        <p:nvSpPr>
          <p:cNvPr id="443" name=""/>
          <p:cNvSpPr/>
          <p:nvPr/>
        </p:nvSpPr>
        <p:spPr>
          <a:xfrm>
            <a:off x="1814400" y="2495520"/>
            <a:ext cx="1106640" cy="30492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Trading</a:t>
            </a:r>
            <a:endParaRPr b="0" lang="en-US" sz="1000" strike="noStrike" u="none">
              <a:solidFill>
                <a:srgbClr val="000000"/>
              </a:solidFill>
              <a:effectLst/>
              <a:uFillTx/>
              <a:latin typeface="Times New Roman"/>
            </a:endParaRPr>
          </a:p>
        </p:txBody>
      </p:sp>
      <p:sp>
        <p:nvSpPr>
          <p:cNvPr id="444" name=""/>
          <p:cNvSpPr/>
          <p:nvPr/>
        </p:nvSpPr>
        <p:spPr>
          <a:xfrm>
            <a:off x="612720" y="2876400"/>
            <a:ext cx="978120" cy="1584360"/>
          </a:xfrm>
          <a:prstGeom prst="rect">
            <a:avLst/>
          </a:prstGeom>
          <a:noFill/>
          <a:ln w="0">
            <a:noFill/>
          </a:ln>
        </p:spPr>
        <p:style>
          <a:lnRef idx="0"/>
          <a:fillRef idx="0"/>
          <a:effectRef idx="0"/>
          <a:fontRef idx="minor"/>
        </p:style>
        <p:txBody>
          <a:bodyPr lIns="90000" rIns="90000" tIns="46800" bIns="46800" anchor="t">
            <a:spAutoFit/>
          </a:bodyPr>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Corn milling</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Oilseed processing</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Cocoa processing</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Flour &amp; rice mills</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Citrus juice</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Feedlot operator and beef processor</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Hog producer and pork processor</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Salt milling</a:t>
            </a:r>
            <a:endParaRPr b="0" lang="en-US" sz="700" strike="noStrike" u="none">
              <a:solidFill>
                <a:srgbClr val="000000"/>
              </a:solidFill>
              <a:effectLst/>
              <a:uFillTx/>
              <a:latin typeface="Times New Roman"/>
            </a:endParaRPr>
          </a:p>
        </p:txBody>
      </p:sp>
      <p:sp>
        <p:nvSpPr>
          <p:cNvPr id="445" name=""/>
          <p:cNvSpPr/>
          <p:nvPr/>
        </p:nvSpPr>
        <p:spPr>
          <a:xfrm>
            <a:off x="1832040" y="2876400"/>
            <a:ext cx="1143000" cy="1435320"/>
          </a:xfrm>
          <a:prstGeom prst="rect">
            <a:avLst/>
          </a:prstGeom>
          <a:noFill/>
          <a:ln w="0">
            <a:noFill/>
          </a:ln>
        </p:spPr>
        <p:style>
          <a:lnRef idx="0"/>
          <a:fillRef idx="0"/>
          <a:effectRef idx="0"/>
          <a:fontRef idx="minor"/>
        </p:style>
        <p:txBody>
          <a:bodyPr lIns="90000" rIns="90000" tIns="46800" bIns="46800" anchor="t">
            <a:spAutoFit/>
          </a:bodyPr>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Grain </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Sugar</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Cocoa</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Cotton</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Energy</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Fats &amp; Oils</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Commodity/Futures and Brokerage</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Freight operations</a:t>
            </a:r>
            <a:endParaRPr b="0" lang="en-US" sz="700" strike="noStrike" u="none">
              <a:solidFill>
                <a:srgbClr val="000000"/>
              </a:solidFill>
              <a:effectLst/>
              <a:uFillTx/>
              <a:latin typeface="Times New Roman"/>
            </a:endParaRPr>
          </a:p>
        </p:txBody>
      </p:sp>
      <p:sp>
        <p:nvSpPr>
          <p:cNvPr id="446" name=""/>
          <p:cNvSpPr/>
          <p:nvPr/>
        </p:nvSpPr>
        <p:spPr>
          <a:xfrm>
            <a:off x="4813200" y="2514600"/>
            <a:ext cx="1600200" cy="1905480"/>
          </a:xfrm>
          <a:prstGeom prst="rect">
            <a:avLst/>
          </a:prstGeom>
          <a:noFill/>
          <a:ln w="0">
            <a:noFill/>
          </a:ln>
        </p:spPr>
        <p:style>
          <a:lnRef idx="0"/>
          <a:fillRef idx="0"/>
          <a:effectRef idx="0"/>
          <a:fontRef idx="minor"/>
        </p:style>
        <p:txBody>
          <a:bodyPr lIns="90000" rIns="90000" tIns="46800" bIns="46800" anchor="t">
            <a:spAutoFit/>
          </a:bodyPr>
          <a:p>
            <a:pPr marL="31680" indent="-316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Steel Manufacturing:</a:t>
            </a:r>
            <a:r>
              <a:rPr b="0" lang="en-US" sz="700" strike="noStrike" u="none">
                <a:solidFill>
                  <a:srgbClr val="000000"/>
                </a:solidFill>
                <a:effectLst/>
                <a:uFillTx/>
                <a:latin typeface="Arial"/>
              </a:rPr>
              <a:t> through North Star Steel, Cargill manufactures wire rods, merchant bars, specialty bar and light structural steel for industrial uses. It operates 6 electric minimills and a rolling mill.</a:t>
            </a:r>
            <a:endParaRPr b="0" lang="en-US" sz="700" strike="noStrike" u="none">
              <a:solidFill>
                <a:srgbClr val="000000"/>
              </a:solidFill>
              <a:effectLst/>
              <a:uFillTx/>
              <a:latin typeface="Times New Roman"/>
            </a:endParaRPr>
          </a:p>
          <a:p>
            <a:pPr marL="31680" indent="-316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700" strike="noStrike" u="none">
              <a:solidFill>
                <a:srgbClr val="000000"/>
              </a:solidFill>
              <a:effectLst/>
              <a:uFillTx/>
              <a:latin typeface="Times New Roman"/>
            </a:endParaRPr>
          </a:p>
          <a:p>
            <a:pPr marL="31680" indent="-316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Recycling:</a:t>
            </a:r>
            <a:r>
              <a:rPr b="0" lang="en-US" sz="700" strike="noStrike" u="none">
                <a:solidFill>
                  <a:srgbClr val="000000"/>
                </a:solidFill>
                <a:effectLst/>
                <a:uFillTx/>
                <a:latin typeface="Arial"/>
              </a:rPr>
              <a:t> North Star Recycling operates six scrap processing facilities</a:t>
            </a:r>
            <a:endParaRPr b="0" lang="en-US" sz="700" strike="noStrike" u="none">
              <a:solidFill>
                <a:srgbClr val="000000"/>
              </a:solidFill>
              <a:effectLst/>
              <a:uFillTx/>
              <a:latin typeface="Times New Roman"/>
            </a:endParaRPr>
          </a:p>
          <a:p>
            <a:pPr marL="31680" indent="-316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Steel Processing:</a:t>
            </a:r>
            <a:r>
              <a:rPr b="0" lang="en-US" sz="700" strike="noStrike" u="none">
                <a:solidFill>
                  <a:srgbClr val="000000"/>
                </a:solidFill>
                <a:effectLst/>
                <a:uFillTx/>
                <a:latin typeface="Arial"/>
              </a:rPr>
              <a:t> Process and sell flat rolled steel in 6 locations</a:t>
            </a:r>
            <a:endParaRPr b="0" lang="en-US" sz="700" strike="noStrike" u="none">
              <a:solidFill>
                <a:srgbClr val="000000"/>
              </a:solidFill>
              <a:effectLst/>
              <a:uFillTx/>
              <a:latin typeface="Times New Roman"/>
            </a:endParaRPr>
          </a:p>
          <a:p>
            <a:pPr marL="31680" indent="-316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700" strike="noStrike" u="none">
              <a:solidFill>
                <a:srgbClr val="000000"/>
              </a:solidFill>
              <a:effectLst/>
              <a:uFillTx/>
              <a:latin typeface="Times New Roman"/>
            </a:endParaRPr>
          </a:p>
          <a:p>
            <a:pPr marL="31680" indent="-316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Global Steel Merchandizing:</a:t>
            </a:r>
            <a:r>
              <a:rPr b="0" lang="en-US" sz="700" strike="noStrike" u="none">
                <a:solidFill>
                  <a:srgbClr val="000000"/>
                </a:solidFill>
                <a:effectLst/>
                <a:uFillTx/>
                <a:latin typeface="Arial"/>
              </a:rPr>
              <a:t> worldwide merchant of ferrous raw materials and steel mill products.</a:t>
            </a:r>
            <a:endParaRPr b="0" lang="en-US" sz="700" strike="noStrike" u="none">
              <a:solidFill>
                <a:srgbClr val="000000"/>
              </a:solidFill>
              <a:effectLst/>
              <a:uFillTx/>
              <a:latin typeface="Times New Roman"/>
            </a:endParaRPr>
          </a:p>
        </p:txBody>
      </p:sp>
      <p:sp>
        <p:nvSpPr>
          <p:cNvPr id="447" name=""/>
          <p:cNvSpPr/>
          <p:nvPr/>
        </p:nvSpPr>
        <p:spPr>
          <a:xfrm>
            <a:off x="6858000" y="2522520"/>
            <a:ext cx="1231920" cy="839880"/>
          </a:xfrm>
          <a:prstGeom prst="rect">
            <a:avLst/>
          </a:prstGeom>
          <a:noFill/>
          <a:ln w="0">
            <a:noFill/>
          </a:ln>
        </p:spPr>
        <p:style>
          <a:lnRef idx="0"/>
          <a:fillRef idx="0"/>
          <a:effectRef idx="0"/>
          <a:fontRef idx="minor"/>
        </p:style>
        <p:txBody>
          <a:bodyPr lIns="90000" rIns="90000" tIns="46800" bIns="46800" anchor="t">
            <a:spAutoFit/>
          </a:bodyPr>
          <a:p>
            <a:pPr marL="31680" indent="-316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Value Investing &amp; Trading</a:t>
            </a:r>
            <a:endParaRPr b="0" lang="en-US" sz="700" strike="noStrike" u="none">
              <a:solidFill>
                <a:srgbClr val="000000"/>
              </a:solidFill>
              <a:effectLst/>
              <a:uFillTx/>
              <a:latin typeface="Times New Roman"/>
            </a:endParaRPr>
          </a:p>
          <a:p>
            <a:pPr marL="31680" indent="-316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700" strike="noStrike" u="none">
              <a:solidFill>
                <a:srgbClr val="000000"/>
              </a:solidFill>
              <a:effectLst/>
              <a:uFillTx/>
              <a:latin typeface="Times New Roman"/>
            </a:endParaRPr>
          </a:p>
          <a:p>
            <a:pPr marL="31680" indent="-316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Trading and Investing in financial markets of developing countries.</a:t>
            </a:r>
            <a:endParaRPr b="0" lang="en-US" sz="700" strike="noStrike" u="none">
              <a:solidFill>
                <a:srgbClr val="000000"/>
              </a:solidFill>
              <a:effectLst/>
              <a:uFillTx/>
              <a:latin typeface="Times New Roman"/>
            </a:endParaRPr>
          </a:p>
          <a:p>
            <a:pPr marL="31680" indent="-316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700" strike="noStrike" u="none">
              <a:solidFill>
                <a:srgbClr val="000000"/>
              </a:solidFill>
              <a:effectLst/>
              <a:uFillTx/>
              <a:latin typeface="Times New Roman"/>
            </a:endParaRPr>
          </a:p>
          <a:p>
            <a:pPr marL="31680" indent="-316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Trade structuring</a:t>
            </a:r>
            <a:endParaRPr b="0" lang="en-US" sz="700" strike="noStrike" u="none">
              <a:solidFill>
                <a:srgbClr val="000000"/>
              </a:solidFill>
              <a:effectLst/>
              <a:uFillTx/>
              <a:latin typeface="Times New Roman"/>
            </a:endParaRPr>
          </a:p>
        </p:txBody>
      </p:sp>
      <p:sp>
        <p:nvSpPr>
          <p:cNvPr id="448" name=""/>
          <p:cNvSpPr/>
          <p:nvPr/>
        </p:nvSpPr>
        <p:spPr>
          <a:xfrm>
            <a:off x="4813200" y="1670040"/>
            <a:ext cx="0" cy="1922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49" name=""/>
          <p:cNvSpPr/>
          <p:nvPr/>
        </p:nvSpPr>
        <p:spPr>
          <a:xfrm>
            <a:off x="533520" y="838080"/>
            <a:ext cx="7848360" cy="533520"/>
          </a:xfrm>
          <a:prstGeom prst="rect">
            <a:avLst/>
          </a:prstGeom>
          <a:noFill/>
          <a:ln w="0">
            <a:noFill/>
          </a:ln>
        </p:spPr>
        <p:style>
          <a:lnRef idx="0"/>
          <a:fillRef idx="0"/>
          <a:effectRef idx="0"/>
          <a:fontRef idx="minor"/>
        </p:style>
        <p:txBody>
          <a:bodyPr lIns="0" rIns="0" tIns="46080" bIns="46080" anchor="t">
            <a:noAutofit/>
          </a:bodyPr>
          <a:p>
            <a:pPr marL="171360" indent="-1080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Cargill is a globally diversified processor and marketer of agricultural commodities that are consumed by feed, food and industrial users.  Its US business is predominantly focused on grains and oilseeds.</a:t>
            </a:r>
            <a:endParaRPr b="0" lang="en-US" sz="1000" strike="noStrike" u="none">
              <a:solidFill>
                <a:srgbClr val="000000"/>
              </a:solidFill>
              <a:effectLst/>
              <a:uFillTx/>
              <a:latin typeface="Times New Roman"/>
            </a:endParaRPr>
          </a:p>
          <a:p>
            <a:pPr marL="171360" indent="-1080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It is one of the largest private companies in the world, has 82,000 employees and operates from more than 1000 locations in 59 countries.</a:t>
            </a:r>
            <a:endParaRPr b="0" lang="en-US" sz="1000" strike="noStrike" u="none">
              <a:solidFill>
                <a:srgbClr val="000000"/>
              </a:solidFill>
              <a:effectLst/>
              <a:uFillTx/>
              <a:latin typeface="Times New Roman"/>
            </a:endParaRPr>
          </a:p>
        </p:txBody>
      </p:sp>
      <p:grpSp>
        <p:nvGrpSpPr>
          <p:cNvPr id="450" name=""/>
          <p:cNvGrpSpPr/>
          <p:nvPr/>
        </p:nvGrpSpPr>
        <p:grpSpPr>
          <a:xfrm>
            <a:off x="3084480" y="2495520"/>
            <a:ext cx="1008000" cy="2006280"/>
            <a:chOff x="3084480" y="2495520"/>
            <a:chExt cx="1008000" cy="2006280"/>
          </a:xfrm>
        </p:grpSpPr>
        <p:sp>
          <p:nvSpPr>
            <p:cNvPr id="451" name=""/>
            <p:cNvSpPr/>
            <p:nvPr/>
          </p:nvSpPr>
          <p:spPr>
            <a:xfrm>
              <a:off x="3084480" y="2496600"/>
              <a:ext cx="1008000" cy="200520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536400" bIns="53640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p:txBody>
        </p:sp>
        <p:sp>
          <p:nvSpPr>
            <p:cNvPr id="452" name=""/>
            <p:cNvSpPr/>
            <p:nvPr/>
          </p:nvSpPr>
          <p:spPr>
            <a:xfrm>
              <a:off x="3084480" y="2495520"/>
              <a:ext cx="1008000" cy="32724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spcBef>
                  <a:spcPts val="624"/>
                </a:spcBef>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Agriculture</a:t>
              </a:r>
              <a:endParaRPr b="0" lang="en-US" sz="10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 Supplier</a:t>
              </a:r>
              <a:endParaRPr b="0" lang="en-US" sz="1000" strike="noStrike" u="none">
                <a:solidFill>
                  <a:srgbClr val="000000"/>
                </a:solidFill>
                <a:effectLst/>
                <a:uFillTx/>
                <a:latin typeface="Times New Roman"/>
              </a:endParaRPr>
            </a:p>
          </p:txBody>
        </p:sp>
      </p:grpSp>
      <p:sp>
        <p:nvSpPr>
          <p:cNvPr id="453" name=""/>
          <p:cNvSpPr/>
          <p:nvPr/>
        </p:nvSpPr>
        <p:spPr>
          <a:xfrm>
            <a:off x="3051000" y="2876400"/>
            <a:ext cx="1143000" cy="1265400"/>
          </a:xfrm>
          <a:prstGeom prst="rect">
            <a:avLst/>
          </a:prstGeom>
          <a:noFill/>
          <a:ln w="0">
            <a:noFill/>
          </a:ln>
        </p:spPr>
        <p:style>
          <a:lnRef idx="0"/>
          <a:fillRef idx="0"/>
          <a:effectRef idx="0"/>
          <a:fontRef idx="minor"/>
        </p:style>
        <p:txBody>
          <a:bodyPr lIns="90000" rIns="90000" tIns="46800" bIns="46800" anchor="t">
            <a:spAutoFit/>
          </a:bodyPr>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Feed milling</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Seeds </a:t>
            </a:r>
            <a:endParaRPr b="0" lang="en-US" sz="700" strike="noStrike" u="none">
              <a:solidFill>
                <a:srgbClr val="000000"/>
              </a:solidFill>
              <a:effectLst/>
              <a:uFillTx/>
              <a:latin typeface="Times New Roman"/>
            </a:endParaRPr>
          </a:p>
          <a:p>
            <a:pPr marL="31680" indent="-316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Risk management products</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Fertilizer production</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Salt products</a:t>
            </a:r>
            <a:endParaRPr b="0" lang="en-US" sz="700" strike="noStrike" u="none">
              <a:solidFill>
                <a:srgbClr val="000000"/>
              </a:solidFill>
              <a:effectLst/>
              <a:uFillTx/>
              <a:latin typeface="Times New Roman"/>
            </a:endParaRPr>
          </a:p>
          <a:p>
            <a:pPr marL="31680" indent="-316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Farm and agricultural consulting</a:t>
            </a:r>
            <a:endParaRPr b="0" lang="en-US" sz="700" strike="noStrike" u="none">
              <a:solidFill>
                <a:srgbClr val="000000"/>
              </a:solidFill>
              <a:effectLst/>
              <a:uFillTx/>
              <a:latin typeface="Times New Roman"/>
            </a:endParaRPr>
          </a:p>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Bio-sciences</a:t>
            </a:r>
            <a:endParaRPr b="0" lang="en-US" sz="700" strike="noStrike" u="none">
              <a:solidFill>
                <a:srgbClr val="000000"/>
              </a:solidFill>
              <a:effectLst/>
              <a:uFillTx/>
              <a:latin typeface="Times New Roman"/>
            </a:endParaRPr>
          </a:p>
        </p:txBody>
      </p:sp>
      <p:sp>
        <p:nvSpPr>
          <p:cNvPr id="454" name=""/>
          <p:cNvSpPr/>
          <p:nvPr/>
        </p:nvSpPr>
        <p:spPr>
          <a:xfrm>
            <a:off x="1155600" y="2057400"/>
            <a:ext cx="2514600" cy="30492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Processing and Trading</a:t>
            </a:r>
            <a:endParaRPr b="0" lang="en-US" sz="1000" strike="noStrike" u="none">
              <a:solidFill>
                <a:srgbClr val="000000"/>
              </a:solidFill>
              <a:effectLst/>
              <a:uFillTx/>
              <a:latin typeface="Times New Roman"/>
            </a:endParaRPr>
          </a:p>
        </p:txBody>
      </p:sp>
      <p:graphicFrame>
        <p:nvGraphicFramePr>
          <p:cNvPr id="455" name=""/>
          <p:cNvGraphicFramePr/>
          <p:nvPr/>
        </p:nvGraphicFramePr>
        <p:xfrm>
          <a:off x="923760" y="5172120"/>
          <a:ext cx="3800520" cy="771480"/>
        </p:xfrm>
        <a:graphic>
          <a:graphicData uri="http://schemas.openxmlformats.org/presentationml/2006/ole">
            <p:oleObj progId="Excel.Sheet.12" r:id="rId1" spid="">
              <p:embed/>
              <p:pic>
                <p:nvPicPr>
                  <p:cNvPr id="456" name="" descr=""/>
                  <p:cNvPicPr/>
                  <p:nvPr/>
                </p:nvPicPr>
                <p:blipFill>
                  <a:blip r:embed="rId2"/>
                  <a:stretch/>
                </p:blipFill>
                <p:spPr>
                  <a:xfrm>
                    <a:off x="923760" y="5172120"/>
                    <a:ext cx="3800520" cy="771480"/>
                  </a:xfrm>
                  <a:prstGeom prst="rect">
                    <a:avLst/>
                  </a:prstGeom>
                  <a:noFill/>
                  <a:ln w="0">
                    <a:noFill/>
                  </a:ln>
                </p:spPr>
              </p:pic>
            </p:oleObj>
          </a:graphicData>
        </a:graphic>
      </p:graphicFrame>
      <p:pic>
        <p:nvPicPr>
          <p:cNvPr id="457" name="logo_home" descr=""/>
          <p:cNvPicPr/>
          <p:nvPr/>
        </p:nvPicPr>
        <p:blipFill>
          <a:blip r:embed="rId3"/>
          <a:stretch/>
        </p:blipFill>
        <p:spPr>
          <a:xfrm>
            <a:off x="4336920" y="1434960"/>
            <a:ext cx="933480" cy="200160"/>
          </a:xfrm>
          <a:prstGeom prst="rect">
            <a:avLst/>
          </a:prstGeom>
          <a:noFill/>
          <a:ln w="0">
            <a:noFill/>
          </a:ln>
        </p:spPr>
      </p:pic>
      <p:sp>
        <p:nvSpPr>
          <p:cNvPr id="458" name=""/>
          <p:cNvSpPr/>
          <p:nvPr/>
        </p:nvSpPr>
        <p:spPr>
          <a:xfrm>
            <a:off x="857520" y="6081840"/>
            <a:ext cx="1540440" cy="1854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(1) - Source: 1999 Cargill Annual Report</a:t>
            </a:r>
            <a:endParaRPr b="0" lang="en-US" sz="600" strike="noStrike" u="none">
              <a:solidFill>
                <a:srgbClr val="000000"/>
              </a:solidFill>
              <a:effectLst/>
              <a:uFillTx/>
              <a:latin typeface="Times New Roman"/>
            </a:endParaRPr>
          </a:p>
        </p:txBody>
      </p:sp>
      <p:sp>
        <p:nvSpPr>
          <p:cNvPr id="459" name=""/>
          <p:cNvSpPr/>
          <p:nvPr/>
        </p:nvSpPr>
        <p:spPr>
          <a:xfrm>
            <a:off x="2441520" y="1862280"/>
            <a:ext cx="5178600" cy="9360"/>
          </a:xfrm>
          <a:prstGeom prst="line">
            <a:avLst/>
          </a:prstGeom>
          <a:ln w="9360">
            <a:solidFill>
              <a:srgbClr val="000000"/>
            </a:solidFill>
            <a:miter/>
          </a:ln>
        </p:spPr>
        <p:style>
          <a:lnRef idx="0"/>
          <a:fillRef idx="0"/>
          <a:effectRef idx="0"/>
          <a:fontRef idx="minor"/>
        </p:style>
        <p:txBody>
          <a:bodyPr lIns="90000" rIns="90000" tIns="-37440" bIns="-37440" anchor="ctr">
            <a:noAutofit/>
          </a:bodyPr>
          <a:p>
            <a:endParaRPr b="0" lang="en-US" sz="2400" strike="noStrike" u="none">
              <a:solidFill>
                <a:srgbClr val="000000"/>
              </a:solidFill>
              <a:effectLst/>
              <a:uFillTx/>
              <a:latin typeface="Times New Roman"/>
            </a:endParaRPr>
          </a:p>
        </p:txBody>
      </p:sp>
      <p:sp>
        <p:nvSpPr>
          <p:cNvPr id="460" name=""/>
          <p:cNvSpPr/>
          <p:nvPr/>
        </p:nvSpPr>
        <p:spPr>
          <a:xfrm>
            <a:off x="1155600" y="2438280"/>
            <a:ext cx="2514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61" name=""/>
          <p:cNvSpPr/>
          <p:nvPr/>
        </p:nvSpPr>
        <p:spPr>
          <a:xfrm>
            <a:off x="5424480" y="4624560"/>
            <a:ext cx="2189160" cy="152064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536400" bIns="53640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p:txBody>
      </p:sp>
      <p:sp>
        <p:nvSpPr>
          <p:cNvPr id="462" name=""/>
          <p:cNvSpPr/>
          <p:nvPr/>
        </p:nvSpPr>
        <p:spPr>
          <a:xfrm>
            <a:off x="5424480" y="4622760"/>
            <a:ext cx="2201760" cy="243000"/>
          </a:xfrm>
          <a:prstGeom prst="rect">
            <a:avLst/>
          </a:prstGeom>
          <a:solidFill>
            <a:srgbClr val="008080"/>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spcBef>
                <a:spcPts val="624"/>
              </a:spcBef>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ffffff"/>
                </a:solidFill>
                <a:effectLst/>
                <a:uFillTx/>
                <a:latin typeface="Arial"/>
              </a:rPr>
              <a:t> </a:t>
            </a:r>
            <a:r>
              <a:rPr b="1" lang="en-US" sz="1000" strike="noStrike" u="none">
                <a:solidFill>
                  <a:srgbClr val="000000"/>
                </a:solidFill>
                <a:effectLst/>
                <a:uFillTx/>
                <a:latin typeface="Arial"/>
              </a:rPr>
              <a:t>North American Elevators</a:t>
            </a:r>
            <a:endParaRPr b="0" lang="en-US" sz="1000" strike="noStrike" u="none">
              <a:solidFill>
                <a:srgbClr val="000000"/>
              </a:solidFill>
              <a:effectLst/>
              <a:uFillTx/>
              <a:latin typeface="Times New Roman"/>
            </a:endParaRPr>
          </a:p>
        </p:txBody>
      </p:sp>
      <p:graphicFrame>
        <p:nvGraphicFramePr>
          <p:cNvPr id="463" name=""/>
          <p:cNvGraphicFramePr/>
          <p:nvPr/>
        </p:nvGraphicFramePr>
        <p:xfrm>
          <a:off x="5715000" y="4923000"/>
          <a:ext cx="1627200" cy="1199880"/>
        </p:xfrm>
        <a:graphic>
          <a:graphicData uri="http://schemas.openxmlformats.org/presentationml/2006/ole">
            <p:oleObj progId="Excel.Sheet.12" r:id="rId4" spid="">
              <p:embed/>
              <p:pic>
                <p:nvPicPr>
                  <p:cNvPr id="464" name="" descr=""/>
                  <p:cNvPicPr/>
                  <p:nvPr/>
                </p:nvPicPr>
                <p:blipFill>
                  <a:blip r:embed="rId5"/>
                  <a:stretch/>
                </p:blipFill>
                <p:spPr>
                  <a:xfrm>
                    <a:off x="5715000" y="4923000"/>
                    <a:ext cx="1627200" cy="1199880"/>
                  </a:xfrm>
                  <a:prstGeom prst="rect">
                    <a:avLst/>
                  </a:prstGeom>
                  <a:noFill/>
                  <a:ln w="0">
                    <a:noFill/>
                  </a:ln>
                </p:spPr>
              </p:pic>
            </p:oleObj>
          </a:graphicData>
        </a:graphic>
      </p:graphicFrame>
      <p:pic>
        <p:nvPicPr>
          <p:cNvPr id="465" name="logo_home" descr=""/>
          <p:cNvPicPr/>
          <p:nvPr/>
        </p:nvPicPr>
        <p:blipFill>
          <a:blip r:embed="rId6"/>
          <a:stretch/>
        </p:blipFill>
        <p:spPr>
          <a:xfrm>
            <a:off x="493560" y="317520"/>
            <a:ext cx="933480" cy="200160"/>
          </a:xfrm>
          <a:prstGeom prst="rect">
            <a:avLst/>
          </a:prstGeom>
          <a:noFill/>
          <a:ln w="0">
            <a:noFill/>
          </a:ln>
        </p:spPr>
      </p:pic>
      <p:sp>
        <p:nvSpPr>
          <p:cNvPr id="466" name=""/>
          <p:cNvSpPr/>
          <p:nvPr/>
        </p:nvSpPr>
        <p:spPr>
          <a:xfrm>
            <a:off x="2666880" y="5734080"/>
            <a:ext cx="6098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67" name=""/>
          <p:cNvSpPr/>
          <p:nvPr/>
        </p:nvSpPr>
        <p:spPr>
          <a:xfrm>
            <a:off x="4089240" y="5740560"/>
            <a:ext cx="6098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68" name=""/>
          <p:cNvSpPr/>
          <p:nvPr/>
        </p:nvSpPr>
        <p:spPr>
          <a:xfrm>
            <a:off x="3435480" y="5740560"/>
            <a:ext cx="5238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69" name=""/>
          <p:cNvSpPr/>
          <p:nvPr/>
        </p:nvSpPr>
        <p:spPr>
          <a:xfrm>
            <a:off x="0" y="690480"/>
            <a:ext cx="9144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70" name=""/>
          <p:cNvSpPr/>
          <p:nvPr/>
        </p:nvSpPr>
        <p:spPr>
          <a:xfrm>
            <a:off x="5019840" y="250920"/>
            <a:ext cx="4124160" cy="9144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600" strike="noStrike" u="none">
                <a:solidFill>
                  <a:srgbClr val="000000"/>
                </a:solidFill>
                <a:effectLst/>
                <a:uFillTx/>
                <a:latin typeface="Palatino"/>
              </a:rPr>
              <a:t>Business Overview</a:t>
            </a:r>
            <a:endParaRPr b="0" lang="en-US" sz="16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D16768B0-A38B-4515-86FC-94E51DB8E049}"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1" name=""/>
          <p:cNvSpPr/>
          <p:nvPr/>
        </p:nvSpPr>
        <p:spPr>
          <a:xfrm>
            <a:off x="7391520" y="1066680"/>
            <a:ext cx="183960" cy="3970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pic>
        <p:nvPicPr>
          <p:cNvPr id="472" name="logo_home" descr=""/>
          <p:cNvPicPr/>
          <p:nvPr/>
        </p:nvPicPr>
        <p:blipFill>
          <a:blip r:embed="rId1"/>
          <a:stretch/>
        </p:blipFill>
        <p:spPr>
          <a:xfrm>
            <a:off x="442800" y="291960"/>
            <a:ext cx="933480" cy="200160"/>
          </a:xfrm>
          <a:prstGeom prst="rect">
            <a:avLst/>
          </a:prstGeom>
          <a:noFill/>
          <a:ln w="0">
            <a:noFill/>
          </a:ln>
        </p:spPr>
      </p:pic>
      <p:sp>
        <p:nvSpPr>
          <p:cNvPr id="473" name=""/>
          <p:cNvSpPr/>
          <p:nvPr/>
        </p:nvSpPr>
        <p:spPr>
          <a:xfrm>
            <a:off x="355680" y="3181320"/>
            <a:ext cx="1218960" cy="1854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Source: Cargill Annual Report</a:t>
            </a:r>
            <a:endParaRPr b="0" lang="en-US" sz="600" strike="noStrike" u="none">
              <a:solidFill>
                <a:srgbClr val="000000"/>
              </a:solidFill>
              <a:effectLst/>
              <a:uFillTx/>
              <a:latin typeface="Times New Roman"/>
            </a:endParaRPr>
          </a:p>
        </p:txBody>
      </p:sp>
      <p:sp>
        <p:nvSpPr>
          <p:cNvPr id="474" name=""/>
          <p:cNvSpPr/>
          <p:nvPr/>
        </p:nvSpPr>
        <p:spPr>
          <a:xfrm>
            <a:off x="355680" y="5511960"/>
            <a:ext cx="8601120" cy="7340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Notes:</a:t>
            </a:r>
            <a:endParaRPr b="0" lang="en-US" sz="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(1) Revenues for Trading are shown on a gross basis.</a:t>
            </a:r>
            <a:r>
              <a:rPr b="0" lang="en-US" sz="600" strike="noStrike" u="none">
                <a:solidFill>
                  <a:srgbClr val="000000"/>
                </a:solidFill>
                <a:effectLst/>
                <a:uFillTx/>
                <a:latin typeface="Arial"/>
              </a:rPr>
              <a:t>	</a:t>
            </a:r>
            <a:r>
              <a:rPr b="0" lang="en-US" sz="600" strike="noStrike" u="none">
                <a:solidFill>
                  <a:srgbClr val="000000"/>
                </a:solidFill>
                <a:effectLst/>
                <a:uFillTx/>
                <a:latin typeface="Arial"/>
              </a:rPr>
              <a:t>  (2) 9 months breakdown calculated by using percentages of total revenue as occurred in 1999.  (3) Total CAPEX net gain on disposal of property and other.  (4) 2/29/00 EBITDA is annualized in order to compare with other years.  (5) This number is calculated with both annualized EBITDA and annualized LTD interest.  (6) Based on ADM 10Q- 9 months ending 3/31/00.  EBITDA for ADM annualized.  (7)EBITDA calculated by taking estimated EBIT 99 as seen in “Estimated Segment Financials” slide, and estimating a segment depreciation by taking industry relative depreciation compared to storage capacity and applying Cargill’s storage Capacity.  (8) Method from Cargill prospectus: LTD &amp; Leases/(LTD &amp; Leases+SE).  (9) Method from Cargill prospectus:( STD + LTD &amp; Leases)/(STD + LTD &amp; Leases + SE).  </a:t>
            </a:r>
            <a:r>
              <a:rPr b="0" lang="en-US" sz="600" strike="noStrike" u="none">
                <a:solidFill>
                  <a:srgbClr val="000000"/>
                </a:solidFill>
                <a:effectLst/>
                <a:uFillTx/>
                <a:latin typeface="Arial"/>
              </a:rPr>
              <a:t>(10) Segment revenues were extrapolated based upon (I) Cargill Market share, comparable company market share, and comparable company revenue size.  (11) Operating income was extrapolated based upon Cargill revenues as calculated in (1), operating margins of publicly traded comparable businesses and notes in the Cargill 1999 annual report</a:t>
            </a:r>
            <a:endParaRPr b="0" lang="en-US" sz="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p:txBody>
      </p:sp>
      <p:pic>
        <p:nvPicPr>
          <p:cNvPr id="475" name="" descr=""/>
          <p:cNvPicPr/>
          <p:nvPr/>
        </p:nvPicPr>
        <p:blipFill>
          <a:blip r:embed="rId2"/>
          <a:stretch/>
        </p:blipFill>
        <p:spPr>
          <a:xfrm>
            <a:off x="406440" y="888840"/>
            <a:ext cx="8262720" cy="2352960"/>
          </a:xfrm>
          <a:prstGeom prst="rect">
            <a:avLst/>
          </a:prstGeom>
          <a:noFill/>
          <a:ln w="0">
            <a:noFill/>
          </a:ln>
        </p:spPr>
      </p:pic>
      <p:graphicFrame>
        <p:nvGraphicFramePr>
          <p:cNvPr id="476" name=""/>
          <p:cNvGraphicFramePr/>
          <p:nvPr/>
        </p:nvGraphicFramePr>
        <p:xfrm>
          <a:off x="444600" y="3490920"/>
          <a:ext cx="2209680" cy="2058840"/>
        </p:xfrm>
        <a:graphic>
          <a:graphicData uri="http://schemas.openxmlformats.org/presentationml/2006/ole">
            <p:oleObj progId="Excel.Sheet.12" r:id="rId3" spid="">
              <p:embed/>
              <p:pic>
                <p:nvPicPr>
                  <p:cNvPr id="477" name="" descr=""/>
                  <p:cNvPicPr/>
                  <p:nvPr/>
                </p:nvPicPr>
                <p:blipFill>
                  <a:blip r:embed="rId4"/>
                  <a:stretch/>
                </p:blipFill>
                <p:spPr>
                  <a:xfrm>
                    <a:off x="444600" y="3490920"/>
                    <a:ext cx="2209680" cy="2058840"/>
                  </a:xfrm>
                  <a:prstGeom prst="rect">
                    <a:avLst/>
                  </a:prstGeom>
                  <a:noFill/>
                  <a:ln w="0">
                    <a:noFill/>
                  </a:ln>
                </p:spPr>
              </p:pic>
            </p:oleObj>
          </a:graphicData>
        </a:graphic>
      </p:graphicFrame>
      <p:graphicFrame>
        <p:nvGraphicFramePr>
          <p:cNvPr id="478" name=""/>
          <p:cNvGraphicFramePr/>
          <p:nvPr/>
        </p:nvGraphicFramePr>
        <p:xfrm>
          <a:off x="3035160" y="3492360"/>
          <a:ext cx="2133720" cy="2043360"/>
        </p:xfrm>
        <a:graphic>
          <a:graphicData uri="http://schemas.openxmlformats.org/presentationml/2006/ole">
            <p:oleObj progId="Excel.Sheet.12" r:id="rId5" spid="">
              <p:embed/>
              <p:pic>
                <p:nvPicPr>
                  <p:cNvPr id="479" name="" descr=""/>
                  <p:cNvPicPr/>
                  <p:nvPr/>
                </p:nvPicPr>
                <p:blipFill>
                  <a:blip r:embed="rId6"/>
                  <a:stretch/>
                </p:blipFill>
                <p:spPr>
                  <a:xfrm>
                    <a:off x="3035160" y="3492360"/>
                    <a:ext cx="2133720" cy="2043360"/>
                  </a:xfrm>
                  <a:prstGeom prst="rect">
                    <a:avLst/>
                  </a:prstGeom>
                  <a:noFill/>
                  <a:ln w="0">
                    <a:noFill/>
                  </a:ln>
                </p:spPr>
              </p:pic>
            </p:oleObj>
          </a:graphicData>
        </a:graphic>
      </p:graphicFrame>
      <p:sp>
        <p:nvSpPr>
          <p:cNvPr id="480" name=""/>
          <p:cNvSpPr/>
          <p:nvPr/>
        </p:nvSpPr>
        <p:spPr>
          <a:xfrm>
            <a:off x="368280" y="3263760"/>
            <a:ext cx="403848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Estimated Breakdowns, by Segment</a:t>
            </a:r>
            <a:endParaRPr b="0" lang="en-US" sz="1000" strike="noStrike" u="none">
              <a:solidFill>
                <a:srgbClr val="000000"/>
              </a:solidFill>
              <a:effectLst/>
              <a:uFillTx/>
              <a:latin typeface="Times New Roman"/>
            </a:endParaRPr>
          </a:p>
        </p:txBody>
      </p:sp>
      <p:sp>
        <p:nvSpPr>
          <p:cNvPr id="481" name=""/>
          <p:cNvSpPr/>
          <p:nvPr/>
        </p:nvSpPr>
        <p:spPr>
          <a:xfrm>
            <a:off x="0" y="690480"/>
            <a:ext cx="9144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82" name=""/>
          <p:cNvSpPr/>
          <p:nvPr/>
        </p:nvSpPr>
        <p:spPr>
          <a:xfrm>
            <a:off x="5019840" y="250920"/>
            <a:ext cx="4124160" cy="9144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600" strike="noStrike" u="none">
                <a:solidFill>
                  <a:srgbClr val="000000"/>
                </a:solidFill>
                <a:effectLst/>
                <a:uFillTx/>
                <a:latin typeface="Palatino"/>
              </a:rPr>
              <a:t>Summary Financials</a:t>
            </a:r>
            <a:endParaRPr b="0" lang="en-US" sz="16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14D0D05B-D104-43BB-83AC-047137684BAB}"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3" name=""/>
          <p:cNvSpPr/>
          <p:nvPr/>
        </p:nvSpPr>
        <p:spPr>
          <a:xfrm>
            <a:off x="2492640" y="5464080"/>
            <a:ext cx="4340880" cy="7023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Port Facilities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River Facilities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Terminals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Subterminals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*Country Elevators not shown, but should follow pattern of terminal/ sub-terminal placement.</a:t>
            </a:r>
            <a:endParaRPr b="0" lang="en-US" sz="800" strike="noStrike" u="none">
              <a:solidFill>
                <a:srgbClr val="000000"/>
              </a:solidFill>
              <a:effectLst/>
              <a:uFillTx/>
              <a:latin typeface="Times New Roman"/>
            </a:endParaRPr>
          </a:p>
        </p:txBody>
      </p:sp>
      <p:sp>
        <p:nvSpPr>
          <p:cNvPr id="484" name=""/>
          <p:cNvSpPr/>
          <p:nvPr/>
        </p:nvSpPr>
        <p:spPr>
          <a:xfrm>
            <a:off x="2521080" y="5554800"/>
            <a:ext cx="36360" cy="3636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4560" bIns="-34560" anchor="ctr">
            <a:noAutofit/>
          </a:bodyPr>
          <a:p>
            <a:endParaRPr b="0" lang="en-US" sz="2400" strike="noStrike" u="none">
              <a:solidFill>
                <a:srgbClr val="000000"/>
              </a:solidFill>
              <a:effectLst/>
              <a:uFillTx/>
              <a:latin typeface="Times New Roman"/>
            </a:endParaRPr>
          </a:p>
        </p:txBody>
      </p:sp>
      <p:sp>
        <p:nvSpPr>
          <p:cNvPr id="485" name=""/>
          <p:cNvSpPr/>
          <p:nvPr/>
        </p:nvSpPr>
        <p:spPr>
          <a:xfrm>
            <a:off x="2521080" y="5672160"/>
            <a:ext cx="36360" cy="3636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28440" bIns="-28440" anchor="ctr">
            <a:noAutofit/>
          </a:bodyPr>
          <a:p>
            <a:endParaRPr b="0" lang="en-US" sz="2400" strike="noStrike" u="none">
              <a:solidFill>
                <a:srgbClr val="000000"/>
              </a:solidFill>
              <a:effectLst/>
              <a:uFillTx/>
              <a:latin typeface="Times New Roman"/>
            </a:endParaRPr>
          </a:p>
        </p:txBody>
      </p:sp>
      <p:sp>
        <p:nvSpPr>
          <p:cNvPr id="486" name=""/>
          <p:cNvSpPr/>
          <p:nvPr/>
        </p:nvSpPr>
        <p:spPr>
          <a:xfrm>
            <a:off x="2516040" y="5789520"/>
            <a:ext cx="46080" cy="3672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18360" bIns="-18360" anchor="ctr">
            <a:noAutofit/>
          </a:bodyPr>
          <a:p>
            <a:endParaRPr b="0" lang="en-US" sz="2400" strike="noStrike" u="none">
              <a:solidFill>
                <a:srgbClr val="000000"/>
              </a:solidFill>
              <a:effectLst/>
              <a:uFillTx/>
              <a:latin typeface="Times New Roman"/>
            </a:endParaRPr>
          </a:p>
        </p:txBody>
      </p:sp>
      <p:sp>
        <p:nvSpPr>
          <p:cNvPr id="487" name=""/>
          <p:cNvSpPr/>
          <p:nvPr/>
        </p:nvSpPr>
        <p:spPr>
          <a:xfrm>
            <a:off x="2508120" y="5908680"/>
            <a:ext cx="63720" cy="63360"/>
          </a:xfrm>
          <a:prstGeom prst="star5">
            <a:avLst/>
          </a:prstGeom>
          <a:solidFill>
            <a:srgbClr val="ffff00"/>
          </a:solidFill>
          <a:ln w="9360">
            <a:solidFill>
              <a:srgbClr val="ffff00"/>
            </a:solidFill>
            <a:miter/>
          </a:ln>
        </p:spPr>
        <p:style>
          <a:lnRef idx="0"/>
          <a:fillRef idx="0"/>
          <a:effectRef idx="0"/>
          <a:fontRef idx="minor"/>
        </p:style>
        <p:txBody>
          <a:bodyPr wrap="none" lIns="90000" rIns="90000" tIns="-25560" bIns="-25560" anchor="ctr">
            <a:noAutofit/>
          </a:bodyPr>
          <a:p>
            <a:endParaRPr b="0" lang="en-US" sz="2400" strike="noStrike" u="none">
              <a:solidFill>
                <a:srgbClr val="000000"/>
              </a:solidFill>
              <a:effectLst/>
              <a:uFillTx/>
              <a:latin typeface="Times New Roman"/>
            </a:endParaRPr>
          </a:p>
        </p:txBody>
      </p:sp>
      <p:grpSp>
        <p:nvGrpSpPr>
          <p:cNvPr id="488" name=""/>
          <p:cNvGrpSpPr/>
          <p:nvPr/>
        </p:nvGrpSpPr>
        <p:grpSpPr>
          <a:xfrm>
            <a:off x="647640" y="787320"/>
            <a:ext cx="7795800" cy="4521240"/>
            <a:chOff x="647640" y="787320"/>
            <a:chExt cx="7795800" cy="4521240"/>
          </a:xfrm>
        </p:grpSpPr>
        <p:pic>
          <p:nvPicPr>
            <p:cNvPr id="489" name="Map%205%20Yeah" descr=""/>
            <p:cNvPicPr/>
            <p:nvPr/>
          </p:nvPicPr>
          <p:blipFill>
            <a:blip r:embed="rId1"/>
            <a:srcRect l="954" t="8390" r="972" b="3034"/>
            <a:stretch/>
          </p:blipFill>
          <p:spPr>
            <a:xfrm>
              <a:off x="653400" y="794160"/>
              <a:ext cx="7790040" cy="4511160"/>
            </a:xfrm>
            <a:prstGeom prst="rect">
              <a:avLst/>
            </a:prstGeom>
            <a:noFill/>
            <a:ln w="0">
              <a:noFill/>
            </a:ln>
          </p:spPr>
        </p:pic>
        <p:sp>
          <p:nvSpPr>
            <p:cNvPr id="490" name=""/>
            <p:cNvSpPr/>
            <p:nvPr/>
          </p:nvSpPr>
          <p:spPr>
            <a:xfrm>
              <a:off x="647640" y="787320"/>
              <a:ext cx="7785720" cy="4521240"/>
            </a:xfrm>
            <a:prstGeom prst="rect">
              <a:avLst/>
            </a:prstGeom>
            <a:noFill/>
            <a:ln w="2844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91" name=""/>
            <p:cNvSpPr/>
            <p:nvPr/>
          </p:nvSpPr>
          <p:spPr>
            <a:xfrm>
              <a:off x="1028520" y="2653920"/>
              <a:ext cx="34200" cy="3240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492" name=""/>
            <p:cNvSpPr/>
            <p:nvPr/>
          </p:nvSpPr>
          <p:spPr>
            <a:xfrm>
              <a:off x="6957000" y="4611240"/>
              <a:ext cx="33840" cy="3204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493" name=""/>
            <p:cNvSpPr/>
            <p:nvPr/>
          </p:nvSpPr>
          <p:spPr>
            <a:xfrm>
              <a:off x="5850000" y="2350440"/>
              <a:ext cx="33840" cy="3204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494" name=""/>
            <p:cNvSpPr/>
            <p:nvPr/>
          </p:nvSpPr>
          <p:spPr>
            <a:xfrm>
              <a:off x="5504760" y="4375080"/>
              <a:ext cx="33840" cy="3204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495" name=""/>
            <p:cNvSpPr/>
            <p:nvPr/>
          </p:nvSpPr>
          <p:spPr>
            <a:xfrm>
              <a:off x="5623920" y="4386240"/>
              <a:ext cx="33840" cy="3240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496" name=""/>
            <p:cNvSpPr/>
            <p:nvPr/>
          </p:nvSpPr>
          <p:spPr>
            <a:xfrm>
              <a:off x="5671440" y="4408920"/>
              <a:ext cx="33840" cy="3204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497" name=""/>
            <p:cNvSpPr/>
            <p:nvPr/>
          </p:nvSpPr>
          <p:spPr>
            <a:xfrm>
              <a:off x="5099760" y="1506960"/>
              <a:ext cx="34200" cy="3204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498" name=""/>
            <p:cNvSpPr/>
            <p:nvPr/>
          </p:nvSpPr>
          <p:spPr>
            <a:xfrm>
              <a:off x="7599960" y="1844280"/>
              <a:ext cx="33840" cy="3240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499" name=""/>
            <p:cNvSpPr/>
            <p:nvPr/>
          </p:nvSpPr>
          <p:spPr>
            <a:xfrm>
              <a:off x="1171440" y="1439280"/>
              <a:ext cx="33840" cy="3240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500" name=""/>
            <p:cNvSpPr/>
            <p:nvPr/>
          </p:nvSpPr>
          <p:spPr>
            <a:xfrm>
              <a:off x="4861800" y="4464720"/>
              <a:ext cx="33840" cy="3204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501" name=""/>
            <p:cNvSpPr/>
            <p:nvPr/>
          </p:nvSpPr>
          <p:spPr>
            <a:xfrm>
              <a:off x="7540200" y="2901600"/>
              <a:ext cx="34200" cy="3240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502" name=""/>
            <p:cNvSpPr/>
            <p:nvPr/>
          </p:nvSpPr>
          <p:spPr>
            <a:xfrm>
              <a:off x="7528320" y="2856600"/>
              <a:ext cx="33840" cy="3240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503" name=""/>
            <p:cNvSpPr/>
            <p:nvPr/>
          </p:nvSpPr>
          <p:spPr>
            <a:xfrm>
              <a:off x="1314360" y="1101960"/>
              <a:ext cx="33840" cy="3204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504" name=""/>
            <p:cNvSpPr/>
            <p:nvPr/>
          </p:nvSpPr>
          <p:spPr>
            <a:xfrm>
              <a:off x="1314360" y="1169640"/>
              <a:ext cx="33840" cy="3204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505" name=""/>
            <p:cNvSpPr/>
            <p:nvPr/>
          </p:nvSpPr>
          <p:spPr>
            <a:xfrm>
              <a:off x="6123600" y="362124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06" name=""/>
            <p:cNvSpPr/>
            <p:nvPr/>
          </p:nvSpPr>
          <p:spPr>
            <a:xfrm>
              <a:off x="5956920" y="427356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07" name=""/>
            <p:cNvSpPr/>
            <p:nvPr/>
          </p:nvSpPr>
          <p:spPr>
            <a:xfrm>
              <a:off x="7528320" y="251928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08" name=""/>
            <p:cNvSpPr/>
            <p:nvPr/>
          </p:nvSpPr>
          <p:spPr>
            <a:xfrm>
              <a:off x="1885680" y="143928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09" name=""/>
            <p:cNvSpPr/>
            <p:nvPr/>
          </p:nvSpPr>
          <p:spPr>
            <a:xfrm>
              <a:off x="5457240" y="2653920"/>
              <a:ext cx="3384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10" name=""/>
            <p:cNvSpPr/>
            <p:nvPr/>
          </p:nvSpPr>
          <p:spPr>
            <a:xfrm>
              <a:off x="5457240" y="2856600"/>
              <a:ext cx="3384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11" name=""/>
            <p:cNvSpPr/>
            <p:nvPr/>
          </p:nvSpPr>
          <p:spPr>
            <a:xfrm>
              <a:off x="5385600" y="258696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12" name=""/>
            <p:cNvSpPr/>
            <p:nvPr/>
          </p:nvSpPr>
          <p:spPr>
            <a:xfrm>
              <a:off x="5528520" y="245160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13" name=""/>
            <p:cNvSpPr/>
            <p:nvPr/>
          </p:nvSpPr>
          <p:spPr>
            <a:xfrm>
              <a:off x="5528520" y="2519280"/>
              <a:ext cx="3420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14" name=""/>
            <p:cNvSpPr/>
            <p:nvPr/>
          </p:nvSpPr>
          <p:spPr>
            <a:xfrm>
              <a:off x="5671440" y="231660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15" name=""/>
            <p:cNvSpPr/>
            <p:nvPr/>
          </p:nvSpPr>
          <p:spPr>
            <a:xfrm>
              <a:off x="5385600" y="272160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16" name=""/>
            <p:cNvSpPr/>
            <p:nvPr/>
          </p:nvSpPr>
          <p:spPr>
            <a:xfrm>
              <a:off x="5623920" y="238428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17" name=""/>
            <p:cNvSpPr/>
            <p:nvPr/>
          </p:nvSpPr>
          <p:spPr>
            <a:xfrm>
              <a:off x="5564160" y="2384280"/>
              <a:ext cx="3420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18" name=""/>
            <p:cNvSpPr/>
            <p:nvPr/>
          </p:nvSpPr>
          <p:spPr>
            <a:xfrm>
              <a:off x="5361840" y="276660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19" name=""/>
            <p:cNvSpPr/>
            <p:nvPr/>
          </p:nvSpPr>
          <p:spPr>
            <a:xfrm>
              <a:off x="5671440" y="2451600"/>
              <a:ext cx="3384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20" name=""/>
            <p:cNvSpPr/>
            <p:nvPr/>
          </p:nvSpPr>
          <p:spPr>
            <a:xfrm>
              <a:off x="5504760" y="2361600"/>
              <a:ext cx="3384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21" name=""/>
            <p:cNvSpPr/>
            <p:nvPr/>
          </p:nvSpPr>
          <p:spPr>
            <a:xfrm>
              <a:off x="5885640" y="299160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22" name=""/>
            <p:cNvSpPr/>
            <p:nvPr/>
          </p:nvSpPr>
          <p:spPr>
            <a:xfrm>
              <a:off x="5814360" y="299160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23" name=""/>
            <p:cNvSpPr/>
            <p:nvPr/>
          </p:nvSpPr>
          <p:spPr>
            <a:xfrm>
              <a:off x="5385600" y="2249280"/>
              <a:ext cx="3384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24" name=""/>
            <p:cNvSpPr/>
            <p:nvPr/>
          </p:nvSpPr>
          <p:spPr>
            <a:xfrm>
              <a:off x="5313960" y="245160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25" name=""/>
            <p:cNvSpPr/>
            <p:nvPr/>
          </p:nvSpPr>
          <p:spPr>
            <a:xfrm>
              <a:off x="5671440" y="3261240"/>
              <a:ext cx="3384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26" name=""/>
            <p:cNvSpPr/>
            <p:nvPr/>
          </p:nvSpPr>
          <p:spPr>
            <a:xfrm>
              <a:off x="5028480" y="191196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27" name=""/>
            <p:cNvSpPr/>
            <p:nvPr/>
          </p:nvSpPr>
          <p:spPr>
            <a:xfrm>
              <a:off x="4957200" y="191196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28" name=""/>
            <p:cNvSpPr/>
            <p:nvPr/>
          </p:nvSpPr>
          <p:spPr>
            <a:xfrm>
              <a:off x="5599800" y="3261240"/>
              <a:ext cx="3384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29" name=""/>
            <p:cNvSpPr/>
            <p:nvPr/>
          </p:nvSpPr>
          <p:spPr>
            <a:xfrm>
              <a:off x="5599800" y="319428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30" name=""/>
            <p:cNvSpPr/>
            <p:nvPr/>
          </p:nvSpPr>
          <p:spPr>
            <a:xfrm>
              <a:off x="6314400" y="272160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31" name=""/>
            <p:cNvSpPr/>
            <p:nvPr/>
          </p:nvSpPr>
          <p:spPr>
            <a:xfrm>
              <a:off x="1456920" y="143928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32" name=""/>
            <p:cNvSpPr/>
            <p:nvPr/>
          </p:nvSpPr>
          <p:spPr>
            <a:xfrm>
              <a:off x="1528560" y="1439280"/>
              <a:ext cx="3384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33" name=""/>
            <p:cNvSpPr/>
            <p:nvPr/>
          </p:nvSpPr>
          <p:spPr>
            <a:xfrm>
              <a:off x="1314360" y="150696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34" name=""/>
            <p:cNvSpPr/>
            <p:nvPr/>
          </p:nvSpPr>
          <p:spPr>
            <a:xfrm>
              <a:off x="5599800" y="339660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35" name=""/>
            <p:cNvSpPr/>
            <p:nvPr/>
          </p:nvSpPr>
          <p:spPr>
            <a:xfrm>
              <a:off x="5671440" y="332892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36" name=""/>
            <p:cNvSpPr/>
            <p:nvPr/>
          </p:nvSpPr>
          <p:spPr>
            <a:xfrm>
              <a:off x="5599800" y="353124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37" name=""/>
            <p:cNvSpPr/>
            <p:nvPr/>
          </p:nvSpPr>
          <p:spPr>
            <a:xfrm>
              <a:off x="5671440" y="319428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38" name=""/>
            <p:cNvSpPr/>
            <p:nvPr/>
          </p:nvSpPr>
          <p:spPr>
            <a:xfrm>
              <a:off x="1600200" y="137232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39" name=""/>
            <p:cNvSpPr/>
            <p:nvPr/>
          </p:nvSpPr>
          <p:spPr>
            <a:xfrm>
              <a:off x="5243040" y="2046600"/>
              <a:ext cx="3384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40" name=""/>
            <p:cNvSpPr/>
            <p:nvPr/>
          </p:nvSpPr>
          <p:spPr>
            <a:xfrm>
              <a:off x="5599800" y="3126600"/>
              <a:ext cx="3384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41" name=""/>
            <p:cNvSpPr/>
            <p:nvPr/>
          </p:nvSpPr>
          <p:spPr>
            <a:xfrm>
              <a:off x="3385440" y="2721600"/>
              <a:ext cx="4284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42" name=""/>
            <p:cNvSpPr/>
            <p:nvPr/>
          </p:nvSpPr>
          <p:spPr>
            <a:xfrm>
              <a:off x="4600080" y="2451600"/>
              <a:ext cx="4284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43" name=""/>
            <p:cNvSpPr/>
            <p:nvPr/>
          </p:nvSpPr>
          <p:spPr>
            <a:xfrm>
              <a:off x="4742640" y="2789280"/>
              <a:ext cx="4284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44" name=""/>
            <p:cNvSpPr/>
            <p:nvPr/>
          </p:nvSpPr>
          <p:spPr>
            <a:xfrm>
              <a:off x="4314240" y="3058920"/>
              <a:ext cx="4284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45" name=""/>
            <p:cNvSpPr/>
            <p:nvPr/>
          </p:nvSpPr>
          <p:spPr>
            <a:xfrm>
              <a:off x="4385880" y="2923920"/>
              <a:ext cx="4284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46" name=""/>
            <p:cNvSpPr/>
            <p:nvPr/>
          </p:nvSpPr>
          <p:spPr>
            <a:xfrm>
              <a:off x="4671360" y="2856600"/>
              <a:ext cx="4284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47" name=""/>
            <p:cNvSpPr/>
            <p:nvPr/>
          </p:nvSpPr>
          <p:spPr>
            <a:xfrm>
              <a:off x="4992840" y="1979640"/>
              <a:ext cx="4284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48" name=""/>
            <p:cNvSpPr/>
            <p:nvPr/>
          </p:nvSpPr>
          <p:spPr>
            <a:xfrm>
              <a:off x="4528440" y="2653920"/>
              <a:ext cx="4284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49" name=""/>
            <p:cNvSpPr/>
            <p:nvPr/>
          </p:nvSpPr>
          <p:spPr>
            <a:xfrm>
              <a:off x="3742920" y="3598920"/>
              <a:ext cx="4284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50" name=""/>
            <p:cNvSpPr/>
            <p:nvPr/>
          </p:nvSpPr>
          <p:spPr>
            <a:xfrm>
              <a:off x="3790440" y="3666240"/>
              <a:ext cx="4284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51" name=""/>
            <p:cNvSpPr/>
            <p:nvPr/>
          </p:nvSpPr>
          <p:spPr>
            <a:xfrm>
              <a:off x="6456960" y="1979640"/>
              <a:ext cx="33840" cy="3204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552" name=""/>
            <p:cNvSpPr/>
            <p:nvPr/>
          </p:nvSpPr>
          <p:spPr>
            <a:xfrm>
              <a:off x="5457240" y="1236960"/>
              <a:ext cx="33840" cy="3240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553" name=""/>
            <p:cNvSpPr/>
            <p:nvPr/>
          </p:nvSpPr>
          <p:spPr>
            <a:xfrm>
              <a:off x="7671240" y="1034640"/>
              <a:ext cx="34200" cy="3240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554" name=""/>
            <p:cNvSpPr/>
            <p:nvPr/>
          </p:nvSpPr>
          <p:spPr>
            <a:xfrm>
              <a:off x="1004760" y="2721600"/>
              <a:ext cx="33840" cy="3204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555" name=""/>
            <p:cNvSpPr/>
            <p:nvPr/>
          </p:nvSpPr>
          <p:spPr>
            <a:xfrm>
              <a:off x="5778360" y="2316600"/>
              <a:ext cx="34200" cy="3204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556" name=""/>
            <p:cNvSpPr/>
            <p:nvPr/>
          </p:nvSpPr>
          <p:spPr>
            <a:xfrm>
              <a:off x="5028480" y="4475880"/>
              <a:ext cx="33840" cy="3240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557" name=""/>
            <p:cNvSpPr/>
            <p:nvPr/>
          </p:nvSpPr>
          <p:spPr>
            <a:xfrm>
              <a:off x="5695200" y="2136960"/>
              <a:ext cx="34200" cy="3204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Times New Roman"/>
              </a:endParaRPr>
            </a:p>
          </p:txBody>
        </p:sp>
        <p:sp>
          <p:nvSpPr>
            <p:cNvPr id="558" name=""/>
            <p:cNvSpPr/>
            <p:nvPr/>
          </p:nvSpPr>
          <p:spPr>
            <a:xfrm>
              <a:off x="5313960" y="2586960"/>
              <a:ext cx="3420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59" name=""/>
            <p:cNvSpPr/>
            <p:nvPr/>
          </p:nvSpPr>
          <p:spPr>
            <a:xfrm>
              <a:off x="5742720" y="2384280"/>
              <a:ext cx="3420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60" name=""/>
            <p:cNvSpPr/>
            <p:nvPr/>
          </p:nvSpPr>
          <p:spPr>
            <a:xfrm>
              <a:off x="5742720" y="326124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61" name=""/>
            <p:cNvSpPr/>
            <p:nvPr/>
          </p:nvSpPr>
          <p:spPr>
            <a:xfrm>
              <a:off x="4838040" y="2901600"/>
              <a:ext cx="3420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62" name=""/>
            <p:cNvSpPr/>
            <p:nvPr/>
          </p:nvSpPr>
          <p:spPr>
            <a:xfrm>
              <a:off x="5814360" y="3340080"/>
              <a:ext cx="3384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63" name=""/>
            <p:cNvSpPr/>
            <p:nvPr/>
          </p:nvSpPr>
          <p:spPr>
            <a:xfrm>
              <a:off x="3885840" y="2823120"/>
              <a:ext cx="4284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64" name=""/>
            <p:cNvSpPr/>
            <p:nvPr/>
          </p:nvSpPr>
          <p:spPr>
            <a:xfrm>
              <a:off x="4814280" y="2823120"/>
              <a:ext cx="4284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65" name=""/>
            <p:cNvSpPr/>
            <p:nvPr/>
          </p:nvSpPr>
          <p:spPr>
            <a:xfrm>
              <a:off x="4456800" y="2991600"/>
              <a:ext cx="4284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66" name=""/>
            <p:cNvSpPr/>
            <p:nvPr/>
          </p:nvSpPr>
          <p:spPr>
            <a:xfrm>
              <a:off x="4528440" y="2316600"/>
              <a:ext cx="4284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67" name=""/>
            <p:cNvSpPr/>
            <p:nvPr/>
          </p:nvSpPr>
          <p:spPr>
            <a:xfrm>
              <a:off x="5742720" y="3328920"/>
              <a:ext cx="4284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68" name=""/>
            <p:cNvSpPr/>
            <p:nvPr/>
          </p:nvSpPr>
          <p:spPr>
            <a:xfrm>
              <a:off x="4456800" y="3936240"/>
              <a:ext cx="4284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69" name=""/>
            <p:cNvSpPr/>
            <p:nvPr/>
          </p:nvSpPr>
          <p:spPr>
            <a:xfrm>
              <a:off x="1100160" y="2856600"/>
              <a:ext cx="5904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70" name=""/>
            <p:cNvSpPr/>
            <p:nvPr/>
          </p:nvSpPr>
          <p:spPr>
            <a:xfrm>
              <a:off x="5671440" y="2586960"/>
              <a:ext cx="5904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71" name=""/>
            <p:cNvSpPr/>
            <p:nvPr/>
          </p:nvSpPr>
          <p:spPr>
            <a:xfrm>
              <a:off x="5802480" y="2901600"/>
              <a:ext cx="5904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72" name=""/>
            <p:cNvSpPr/>
            <p:nvPr/>
          </p:nvSpPr>
          <p:spPr>
            <a:xfrm>
              <a:off x="4100040" y="2519280"/>
              <a:ext cx="5904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73" name=""/>
            <p:cNvSpPr/>
            <p:nvPr/>
          </p:nvSpPr>
          <p:spPr>
            <a:xfrm>
              <a:off x="4242600" y="2451600"/>
              <a:ext cx="5940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74" name=""/>
            <p:cNvSpPr/>
            <p:nvPr/>
          </p:nvSpPr>
          <p:spPr>
            <a:xfrm>
              <a:off x="6242760" y="2519280"/>
              <a:ext cx="5904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75" name=""/>
            <p:cNvSpPr/>
            <p:nvPr/>
          </p:nvSpPr>
          <p:spPr>
            <a:xfrm>
              <a:off x="6242760" y="2586960"/>
              <a:ext cx="5904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76" name=""/>
            <p:cNvSpPr/>
            <p:nvPr/>
          </p:nvSpPr>
          <p:spPr>
            <a:xfrm>
              <a:off x="4314240" y="2114280"/>
              <a:ext cx="5904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77" name=""/>
            <p:cNvSpPr/>
            <p:nvPr/>
          </p:nvSpPr>
          <p:spPr>
            <a:xfrm>
              <a:off x="3742920" y="3328920"/>
              <a:ext cx="5904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78" name=""/>
            <p:cNvSpPr/>
            <p:nvPr/>
          </p:nvSpPr>
          <p:spPr>
            <a:xfrm>
              <a:off x="5564160" y="4341240"/>
              <a:ext cx="3420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579" name=""/>
            <p:cNvSpPr/>
            <p:nvPr/>
          </p:nvSpPr>
          <p:spPr>
            <a:xfrm>
              <a:off x="6242760" y="3463920"/>
              <a:ext cx="33840" cy="3240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240" bIns="-30240" anchor="ctr">
              <a:noAutofit/>
            </a:bodyPr>
            <a:p>
              <a:endParaRPr b="0" lang="en-US" sz="2400" strike="noStrike" u="none">
                <a:solidFill>
                  <a:srgbClr val="000000"/>
                </a:solidFill>
                <a:effectLst/>
                <a:uFillTx/>
                <a:latin typeface="Times New Roman"/>
              </a:endParaRPr>
            </a:p>
          </p:txBody>
        </p:sp>
        <p:sp>
          <p:nvSpPr>
            <p:cNvPr id="580" name=""/>
            <p:cNvSpPr/>
            <p:nvPr/>
          </p:nvSpPr>
          <p:spPr>
            <a:xfrm>
              <a:off x="4731120" y="2901600"/>
              <a:ext cx="42840" cy="3240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81" name=""/>
            <p:cNvSpPr/>
            <p:nvPr/>
          </p:nvSpPr>
          <p:spPr>
            <a:xfrm>
              <a:off x="4528440" y="3126600"/>
              <a:ext cx="4284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582" name=""/>
            <p:cNvSpPr/>
            <p:nvPr/>
          </p:nvSpPr>
          <p:spPr>
            <a:xfrm>
              <a:off x="1314360" y="3531240"/>
              <a:ext cx="5904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83" name=""/>
            <p:cNvSpPr/>
            <p:nvPr/>
          </p:nvSpPr>
          <p:spPr>
            <a:xfrm>
              <a:off x="1456920" y="3553920"/>
              <a:ext cx="5940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84" name=""/>
            <p:cNvSpPr/>
            <p:nvPr/>
          </p:nvSpPr>
          <p:spPr>
            <a:xfrm>
              <a:off x="1100160" y="2721600"/>
              <a:ext cx="5904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85" name=""/>
            <p:cNvSpPr/>
            <p:nvPr/>
          </p:nvSpPr>
          <p:spPr>
            <a:xfrm>
              <a:off x="7932960" y="1709280"/>
              <a:ext cx="5940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86" name=""/>
            <p:cNvSpPr/>
            <p:nvPr/>
          </p:nvSpPr>
          <p:spPr>
            <a:xfrm>
              <a:off x="5528520" y="2721600"/>
              <a:ext cx="5940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87" name=""/>
            <p:cNvSpPr/>
            <p:nvPr/>
          </p:nvSpPr>
          <p:spPr>
            <a:xfrm>
              <a:off x="4600080" y="2923920"/>
              <a:ext cx="5904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88" name=""/>
            <p:cNvSpPr/>
            <p:nvPr/>
          </p:nvSpPr>
          <p:spPr>
            <a:xfrm>
              <a:off x="4385880" y="3126600"/>
              <a:ext cx="5904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89" name=""/>
            <p:cNvSpPr/>
            <p:nvPr/>
          </p:nvSpPr>
          <p:spPr>
            <a:xfrm>
              <a:off x="4456800" y="3194280"/>
              <a:ext cx="5940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90" name=""/>
            <p:cNvSpPr/>
            <p:nvPr/>
          </p:nvSpPr>
          <p:spPr>
            <a:xfrm>
              <a:off x="4456800" y="3058920"/>
              <a:ext cx="5940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91" name=""/>
            <p:cNvSpPr/>
            <p:nvPr/>
          </p:nvSpPr>
          <p:spPr>
            <a:xfrm>
              <a:off x="4957200" y="1776960"/>
              <a:ext cx="5904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92" name=""/>
            <p:cNvSpPr/>
            <p:nvPr/>
          </p:nvSpPr>
          <p:spPr>
            <a:xfrm>
              <a:off x="7611840" y="1754280"/>
              <a:ext cx="5904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93" name=""/>
            <p:cNvSpPr/>
            <p:nvPr/>
          </p:nvSpPr>
          <p:spPr>
            <a:xfrm>
              <a:off x="4456800" y="4003920"/>
              <a:ext cx="5940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94" name=""/>
            <p:cNvSpPr/>
            <p:nvPr/>
          </p:nvSpPr>
          <p:spPr>
            <a:xfrm>
              <a:off x="2457360" y="2384280"/>
              <a:ext cx="5904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95" name=""/>
            <p:cNvSpPr/>
            <p:nvPr/>
          </p:nvSpPr>
          <p:spPr>
            <a:xfrm>
              <a:off x="7242480" y="2653920"/>
              <a:ext cx="59400" cy="5616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96" name=""/>
            <p:cNvSpPr/>
            <p:nvPr/>
          </p:nvSpPr>
          <p:spPr>
            <a:xfrm>
              <a:off x="5814360" y="2721600"/>
              <a:ext cx="5904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597" name=""/>
            <p:cNvSpPr/>
            <p:nvPr/>
          </p:nvSpPr>
          <p:spPr>
            <a:xfrm>
              <a:off x="6028560" y="2721600"/>
              <a:ext cx="5904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grpSp>
      <p:pic>
        <p:nvPicPr>
          <p:cNvPr id="598" name="logo_home" descr=""/>
          <p:cNvPicPr/>
          <p:nvPr/>
        </p:nvPicPr>
        <p:blipFill>
          <a:blip r:embed="rId2"/>
          <a:stretch/>
        </p:blipFill>
        <p:spPr>
          <a:xfrm>
            <a:off x="480960" y="279360"/>
            <a:ext cx="933480" cy="200160"/>
          </a:xfrm>
          <a:prstGeom prst="rect">
            <a:avLst/>
          </a:prstGeom>
          <a:noFill/>
          <a:ln w="0">
            <a:noFill/>
          </a:ln>
        </p:spPr>
      </p:pic>
      <p:sp>
        <p:nvSpPr>
          <p:cNvPr id="599" name=""/>
          <p:cNvSpPr/>
          <p:nvPr/>
        </p:nvSpPr>
        <p:spPr>
          <a:xfrm>
            <a:off x="0" y="690480"/>
            <a:ext cx="9144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00" name=""/>
          <p:cNvSpPr/>
          <p:nvPr/>
        </p:nvSpPr>
        <p:spPr>
          <a:xfrm>
            <a:off x="5019840" y="250920"/>
            <a:ext cx="4124160" cy="9144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600" strike="noStrike" u="none">
                <a:solidFill>
                  <a:srgbClr val="000000"/>
                </a:solidFill>
                <a:effectLst/>
                <a:uFillTx/>
                <a:latin typeface="Palatino"/>
              </a:rPr>
              <a:t>Cargill Facilities</a:t>
            </a:r>
            <a:endParaRPr b="0" lang="en-US" sz="16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4922E800-8257-49C7-859E-A63E9DD7E5C9}"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1" name=""/>
          <p:cNvSpPr/>
          <p:nvPr/>
        </p:nvSpPr>
        <p:spPr>
          <a:xfrm>
            <a:off x="2333520" y="4546440"/>
            <a:ext cx="0" cy="1494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02" name=""/>
          <p:cNvSpPr/>
          <p:nvPr/>
        </p:nvSpPr>
        <p:spPr>
          <a:xfrm flipH="1">
            <a:off x="5273280" y="3255840"/>
            <a:ext cx="12600" cy="12877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03" name=""/>
          <p:cNvSpPr/>
          <p:nvPr/>
        </p:nvSpPr>
        <p:spPr>
          <a:xfrm>
            <a:off x="3429000" y="3260880"/>
            <a:ext cx="0" cy="1983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04" name=""/>
          <p:cNvSpPr/>
          <p:nvPr/>
        </p:nvSpPr>
        <p:spPr>
          <a:xfrm>
            <a:off x="5553000" y="454356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05" name=""/>
          <p:cNvSpPr/>
          <p:nvPr/>
        </p:nvSpPr>
        <p:spPr>
          <a:xfrm>
            <a:off x="3952800" y="454644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06" name=""/>
          <p:cNvSpPr/>
          <p:nvPr/>
        </p:nvSpPr>
        <p:spPr>
          <a:xfrm>
            <a:off x="3241800" y="4743360"/>
            <a:ext cx="1422360" cy="140040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536400" bIns="53640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2400" strike="noStrike" u="none">
              <a:solidFill>
                <a:srgbClr val="000000"/>
              </a:solidFill>
              <a:effectLst/>
              <a:uFillTx/>
              <a:latin typeface="Times New Roman"/>
            </a:endParaRPr>
          </a:p>
        </p:txBody>
      </p:sp>
      <p:sp>
        <p:nvSpPr>
          <p:cNvPr id="607" name=""/>
          <p:cNvSpPr/>
          <p:nvPr/>
        </p:nvSpPr>
        <p:spPr>
          <a:xfrm>
            <a:off x="2819520" y="3421080"/>
            <a:ext cx="1387440" cy="96984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433440" bIns="43344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2400" strike="noStrike" u="none">
              <a:solidFill>
                <a:srgbClr val="000000"/>
              </a:solidFill>
              <a:effectLst/>
              <a:uFillTx/>
              <a:latin typeface="Times New Roman"/>
            </a:endParaRPr>
          </a:p>
        </p:txBody>
      </p:sp>
      <p:sp>
        <p:nvSpPr>
          <p:cNvPr id="608" name=""/>
          <p:cNvSpPr/>
          <p:nvPr/>
        </p:nvSpPr>
        <p:spPr>
          <a:xfrm>
            <a:off x="2819520" y="3344760"/>
            <a:ext cx="1371600" cy="30492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Agricultural Inputs</a:t>
            </a:r>
            <a:endParaRPr b="0" lang="en-US" sz="10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(United Agri Products)</a:t>
            </a:r>
            <a:endParaRPr b="0" lang="en-US" sz="1000" strike="noStrike" u="none">
              <a:solidFill>
                <a:srgbClr val="000000"/>
              </a:solidFill>
              <a:effectLst/>
              <a:uFillTx/>
              <a:latin typeface="Times New Roman"/>
            </a:endParaRPr>
          </a:p>
        </p:txBody>
      </p:sp>
      <p:sp>
        <p:nvSpPr>
          <p:cNvPr id="609" name=""/>
          <p:cNvSpPr/>
          <p:nvPr/>
        </p:nvSpPr>
        <p:spPr>
          <a:xfrm>
            <a:off x="4842000" y="4734000"/>
            <a:ext cx="1269720" cy="140976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536400" bIns="53640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2400" strike="noStrike" u="none">
              <a:solidFill>
                <a:srgbClr val="000000"/>
              </a:solidFill>
              <a:effectLst/>
              <a:uFillTx/>
              <a:latin typeface="Times New Roman"/>
            </a:endParaRPr>
          </a:p>
        </p:txBody>
      </p:sp>
      <p:sp>
        <p:nvSpPr>
          <p:cNvPr id="610" name=""/>
          <p:cNvSpPr/>
          <p:nvPr/>
        </p:nvSpPr>
        <p:spPr>
          <a:xfrm>
            <a:off x="1641600" y="4800600"/>
            <a:ext cx="1422360" cy="134316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536400" bIns="53640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2400" strike="noStrike" u="none">
              <a:solidFill>
                <a:srgbClr val="000000"/>
              </a:solidFill>
              <a:effectLst/>
              <a:uFillTx/>
              <a:latin typeface="Times New Roman"/>
            </a:endParaRPr>
          </a:p>
        </p:txBody>
      </p:sp>
      <p:sp>
        <p:nvSpPr>
          <p:cNvPr id="611" name=""/>
          <p:cNvSpPr/>
          <p:nvPr/>
        </p:nvSpPr>
        <p:spPr>
          <a:xfrm>
            <a:off x="1219320" y="2906640"/>
            <a:ext cx="1371600" cy="116208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536400" bIns="53640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p:txBody>
      </p:sp>
      <p:sp>
        <p:nvSpPr>
          <p:cNvPr id="612" name=""/>
          <p:cNvSpPr/>
          <p:nvPr/>
        </p:nvSpPr>
        <p:spPr>
          <a:xfrm>
            <a:off x="1219320" y="2830680"/>
            <a:ext cx="1371600" cy="22536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spcBef>
                <a:spcPts val="624"/>
              </a:spcBef>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Packaged Foods</a:t>
            </a:r>
            <a:endParaRPr b="0" lang="en-US" sz="1000" strike="noStrike" u="none">
              <a:solidFill>
                <a:srgbClr val="000000"/>
              </a:solidFill>
              <a:effectLst/>
              <a:uFillTx/>
              <a:latin typeface="Times New Roman"/>
            </a:endParaRPr>
          </a:p>
        </p:txBody>
      </p:sp>
      <p:sp>
        <p:nvSpPr>
          <p:cNvPr id="613" name=""/>
          <p:cNvSpPr/>
          <p:nvPr/>
        </p:nvSpPr>
        <p:spPr>
          <a:xfrm>
            <a:off x="1219320" y="3083040"/>
            <a:ext cx="1314360" cy="241200"/>
          </a:xfrm>
          <a:prstGeom prst="rect">
            <a:avLst/>
          </a:prstGeom>
          <a:noFill/>
          <a:ln w="0">
            <a:noFill/>
          </a:ln>
        </p:spPr>
        <p:style>
          <a:lnRef idx="0"/>
          <a:fillRef idx="0"/>
          <a:effectRef idx="0"/>
          <a:fontRef idx="minor"/>
        </p:style>
        <p:txBody>
          <a:bodyPr lIns="90000" rIns="90000" tIns="46800" bIns="46800" anchor="t">
            <a:spAutoFit/>
          </a:bodyPr>
          <a:p>
            <a:pPr marL="31680" indent="-31680">
              <a:lnSpc>
                <a:spcPct val="14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614" name=""/>
          <p:cNvSpPr/>
          <p:nvPr/>
        </p:nvSpPr>
        <p:spPr>
          <a:xfrm>
            <a:off x="1905120" y="2738520"/>
            <a:ext cx="5105160" cy="1440"/>
          </a:xfrm>
          <a:prstGeom prst="line">
            <a:avLst/>
          </a:prstGeom>
          <a:ln w="9360">
            <a:solidFill>
              <a:srgbClr val="000000"/>
            </a:solidFill>
            <a:miter/>
          </a:ln>
        </p:spPr>
        <p:style>
          <a:lnRef idx="0"/>
          <a:fillRef idx="0"/>
          <a:effectRef idx="0"/>
          <a:fontRef idx="minor"/>
        </p:style>
        <p:txBody>
          <a:bodyPr lIns="90000" rIns="90000" tIns="-45360" bIns="-45360" anchor="ctr">
            <a:noAutofit/>
          </a:bodyPr>
          <a:p>
            <a:endParaRPr b="0" lang="en-US" sz="2400" strike="noStrike" u="none">
              <a:solidFill>
                <a:srgbClr val="000000"/>
              </a:solidFill>
              <a:effectLst/>
              <a:uFillTx/>
              <a:latin typeface="Times New Roman"/>
            </a:endParaRPr>
          </a:p>
        </p:txBody>
      </p:sp>
      <p:sp>
        <p:nvSpPr>
          <p:cNvPr id="615" name=""/>
          <p:cNvSpPr/>
          <p:nvPr/>
        </p:nvSpPr>
        <p:spPr>
          <a:xfrm>
            <a:off x="7010280" y="2738520"/>
            <a:ext cx="0" cy="1681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16" name=""/>
          <p:cNvSpPr/>
          <p:nvPr/>
        </p:nvSpPr>
        <p:spPr>
          <a:xfrm>
            <a:off x="1905120" y="2738520"/>
            <a:ext cx="0" cy="92160"/>
          </a:xfrm>
          <a:prstGeom prst="line">
            <a:avLst/>
          </a:prstGeom>
          <a:ln w="9360">
            <a:solidFill>
              <a:srgbClr val="000000"/>
            </a:solidFill>
            <a:miter/>
          </a:ln>
        </p:spPr>
        <p:style>
          <a:lnRef idx="0"/>
          <a:fillRef idx="0"/>
          <a:effectRef idx="0"/>
          <a:fontRef idx="minor"/>
        </p:style>
        <p:txBody>
          <a:bodyPr lIns="90000" rIns="90000" tIns="45360" bIns="45360" anchor="ctr">
            <a:noAutofit/>
          </a:bodyPr>
          <a:p>
            <a:endParaRPr b="0" lang="en-US" sz="2400" strike="noStrike" u="none">
              <a:solidFill>
                <a:srgbClr val="000000"/>
              </a:solidFill>
              <a:effectLst/>
              <a:uFillTx/>
              <a:latin typeface="Times New Roman"/>
            </a:endParaRPr>
          </a:p>
        </p:txBody>
      </p:sp>
      <p:sp>
        <p:nvSpPr>
          <p:cNvPr id="617" name=""/>
          <p:cNvSpPr/>
          <p:nvPr/>
        </p:nvSpPr>
        <p:spPr>
          <a:xfrm>
            <a:off x="6307200" y="2833560"/>
            <a:ext cx="1265040" cy="117648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536400" bIns="53640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2400" strike="noStrike" u="none">
              <a:solidFill>
                <a:srgbClr val="000000"/>
              </a:solidFill>
              <a:effectLst/>
              <a:uFillTx/>
              <a:latin typeface="Times New Roman"/>
            </a:endParaRPr>
          </a:p>
        </p:txBody>
      </p:sp>
      <p:sp>
        <p:nvSpPr>
          <p:cNvPr id="618" name=""/>
          <p:cNvSpPr/>
          <p:nvPr/>
        </p:nvSpPr>
        <p:spPr>
          <a:xfrm>
            <a:off x="6307200" y="2830680"/>
            <a:ext cx="1263600" cy="22860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Refrigerated Foods</a:t>
            </a:r>
            <a:endParaRPr b="0" lang="en-US" sz="1000" strike="noStrike" u="none">
              <a:solidFill>
                <a:srgbClr val="000000"/>
              </a:solidFill>
              <a:effectLst/>
              <a:uFillTx/>
              <a:latin typeface="Times New Roman"/>
            </a:endParaRPr>
          </a:p>
        </p:txBody>
      </p:sp>
      <p:sp>
        <p:nvSpPr>
          <p:cNvPr id="619" name=""/>
          <p:cNvSpPr/>
          <p:nvPr/>
        </p:nvSpPr>
        <p:spPr>
          <a:xfrm>
            <a:off x="6410160" y="3022560"/>
            <a:ext cx="1143000" cy="2142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620" name=""/>
          <p:cNvSpPr/>
          <p:nvPr/>
        </p:nvSpPr>
        <p:spPr>
          <a:xfrm>
            <a:off x="4343400" y="2674800"/>
            <a:ext cx="0" cy="5684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621" name="" descr=""/>
          <p:cNvPicPr/>
          <p:nvPr/>
        </p:nvPicPr>
        <p:blipFill>
          <a:blip r:embed="rId1"/>
          <a:srcRect l="783" t="17709" r="89848" b="69794"/>
          <a:stretch/>
        </p:blipFill>
        <p:spPr>
          <a:xfrm>
            <a:off x="3975120" y="1916280"/>
            <a:ext cx="736560" cy="736560"/>
          </a:xfrm>
          <a:prstGeom prst="rect">
            <a:avLst/>
          </a:prstGeom>
          <a:noFill/>
          <a:ln w="0">
            <a:noFill/>
          </a:ln>
        </p:spPr>
      </p:pic>
      <p:sp>
        <p:nvSpPr>
          <p:cNvPr id="622" name=""/>
          <p:cNvSpPr/>
          <p:nvPr/>
        </p:nvSpPr>
        <p:spPr>
          <a:xfrm>
            <a:off x="4518000" y="3421080"/>
            <a:ext cx="1593720" cy="96984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433440" bIns="433440" anchor="t" anchorCtr="1">
            <a:noAutofit/>
          </a:bodyPr>
          <a:p>
            <a:pPr>
              <a:lnSpc>
                <a:spcPct val="100000"/>
              </a:lnSpc>
              <a:buClr>
                <a:srgbClr val="000000"/>
              </a:buClr>
              <a:buFont typeface="Book Antiqua"/>
              <a:buChar char="•"/>
              <a:tabLst>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2400" strike="noStrike" u="none">
              <a:solidFill>
                <a:srgbClr val="000000"/>
              </a:solidFill>
              <a:effectLst/>
              <a:uFillTx/>
              <a:latin typeface="Times New Roman"/>
            </a:endParaRPr>
          </a:p>
        </p:txBody>
      </p:sp>
      <p:sp>
        <p:nvSpPr>
          <p:cNvPr id="623" name=""/>
          <p:cNvSpPr/>
          <p:nvPr/>
        </p:nvSpPr>
        <p:spPr>
          <a:xfrm>
            <a:off x="4518000" y="3344760"/>
            <a:ext cx="1577880" cy="30492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Agricultural Trading &amp;</a:t>
            </a:r>
            <a:endParaRPr b="0" lang="en-US" sz="10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Processing Companies</a:t>
            </a:r>
            <a:endParaRPr b="0" lang="en-US" sz="1000" strike="noStrike" u="none">
              <a:solidFill>
                <a:srgbClr val="000000"/>
              </a:solidFill>
              <a:effectLst/>
              <a:uFillTx/>
              <a:latin typeface="Times New Roman"/>
            </a:endParaRPr>
          </a:p>
        </p:txBody>
      </p:sp>
      <p:sp>
        <p:nvSpPr>
          <p:cNvPr id="624" name=""/>
          <p:cNvSpPr/>
          <p:nvPr/>
        </p:nvSpPr>
        <p:spPr>
          <a:xfrm>
            <a:off x="4842000" y="4627440"/>
            <a:ext cx="1253880" cy="43812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85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Specialty Food</a:t>
            </a:r>
            <a:endParaRPr b="0" lang="en-US" sz="1000" strike="noStrike" u="none">
              <a:solidFill>
                <a:srgbClr val="000000"/>
              </a:solidFill>
              <a:effectLst/>
              <a:uFillTx/>
              <a:latin typeface="Times New Roman"/>
            </a:endParaRPr>
          </a:p>
          <a:p>
            <a:pPr algn="ctr">
              <a:lnSpc>
                <a:spcPct val="85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Ingredients</a:t>
            </a:r>
            <a:endParaRPr b="0" lang="en-US" sz="1000" strike="noStrike" u="none">
              <a:solidFill>
                <a:srgbClr val="000000"/>
              </a:solidFill>
              <a:effectLst/>
              <a:uFillTx/>
              <a:latin typeface="Times New Roman"/>
            </a:endParaRPr>
          </a:p>
          <a:p>
            <a:pPr algn="ctr">
              <a:lnSpc>
                <a:spcPct val="85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 Companies</a:t>
            </a:r>
            <a:endParaRPr b="0" lang="en-US" sz="1000" strike="noStrike" u="none">
              <a:solidFill>
                <a:srgbClr val="000000"/>
              </a:solidFill>
              <a:effectLst/>
              <a:uFillTx/>
              <a:latin typeface="Times New Roman"/>
            </a:endParaRPr>
          </a:p>
        </p:txBody>
      </p:sp>
      <p:sp>
        <p:nvSpPr>
          <p:cNvPr id="625" name=""/>
          <p:cNvSpPr/>
          <p:nvPr/>
        </p:nvSpPr>
        <p:spPr>
          <a:xfrm>
            <a:off x="3241800" y="4637160"/>
            <a:ext cx="1406520" cy="43956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Milling</a:t>
            </a:r>
            <a:endParaRPr b="0" lang="en-US" sz="1000" strike="noStrike" u="none">
              <a:solidFill>
                <a:srgbClr val="000000"/>
              </a:solidFill>
              <a:effectLst/>
              <a:uFillTx/>
              <a:latin typeface="Times New Roman"/>
            </a:endParaRPr>
          </a:p>
        </p:txBody>
      </p:sp>
      <p:sp>
        <p:nvSpPr>
          <p:cNvPr id="626" name=""/>
          <p:cNvSpPr/>
          <p:nvPr/>
        </p:nvSpPr>
        <p:spPr>
          <a:xfrm>
            <a:off x="1641600" y="4648320"/>
            <a:ext cx="1406520" cy="42840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Grain</a:t>
            </a:r>
            <a:endParaRPr b="0" lang="en-US" sz="10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 Merchandising</a:t>
            </a:r>
            <a:endParaRPr b="0" lang="en-US" sz="1000" strike="noStrike" u="none">
              <a:solidFill>
                <a:srgbClr val="000000"/>
              </a:solidFill>
              <a:effectLst/>
              <a:uFillTx/>
              <a:latin typeface="Times New Roman"/>
            </a:endParaRPr>
          </a:p>
        </p:txBody>
      </p:sp>
      <p:sp>
        <p:nvSpPr>
          <p:cNvPr id="627" name=""/>
          <p:cNvSpPr/>
          <p:nvPr/>
        </p:nvSpPr>
        <p:spPr>
          <a:xfrm>
            <a:off x="2819520" y="3627720"/>
            <a:ext cx="1320840" cy="733320"/>
          </a:xfrm>
          <a:prstGeom prst="rect">
            <a:avLst/>
          </a:prstGeom>
          <a:noFill/>
          <a:ln w="0">
            <a:noFill/>
          </a:ln>
        </p:spPr>
        <p:style>
          <a:lnRef idx="0"/>
          <a:fillRef idx="0"/>
          <a:effectRef idx="0"/>
          <a:fontRef idx="minor"/>
        </p:style>
        <p:txBody>
          <a:bodyPr lIns="90000" rIns="90000" tIns="46800" bIns="46800" anchor="ctr">
            <a:spAutoFit/>
          </a:bodyPr>
          <a:p>
            <a:pPr>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United Agri Products (UAP) is a leading global distributor of crop inputs (seeds, fertilizer products, crop protection chemicals and information systems).</a:t>
            </a:r>
            <a:endParaRPr b="0" lang="en-US" sz="700" strike="noStrike" u="none">
              <a:solidFill>
                <a:srgbClr val="000000"/>
              </a:solidFill>
              <a:effectLst/>
              <a:uFillTx/>
              <a:latin typeface="Times New Roman"/>
            </a:endParaRPr>
          </a:p>
        </p:txBody>
      </p:sp>
      <p:sp>
        <p:nvSpPr>
          <p:cNvPr id="628" name=""/>
          <p:cNvSpPr/>
          <p:nvPr/>
        </p:nvSpPr>
        <p:spPr>
          <a:xfrm>
            <a:off x="1641600" y="5071680"/>
            <a:ext cx="1384200" cy="1053000"/>
          </a:xfrm>
          <a:prstGeom prst="rect">
            <a:avLst/>
          </a:prstGeom>
          <a:noFill/>
          <a:ln w="0">
            <a:noFill/>
          </a:ln>
        </p:spPr>
        <p:style>
          <a:lnRef idx="0"/>
          <a:fillRef idx="0"/>
          <a:effectRef idx="0"/>
          <a:fontRef idx="minor"/>
        </p:style>
        <p:txBody>
          <a:bodyPr lIns="90000" rIns="90000" tIns="46800" bIns="46800" anchor="ctr">
            <a:spAutoFit/>
          </a:bodyPr>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Includes ConAgra’s grain, edible bean and commodity services businesses.  </a:t>
            </a:r>
            <a:endParaRPr b="0" lang="en-US" sz="7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7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Offers both external and internal customers responsive and sophisticated purchasing, selling and risk management services.</a:t>
            </a:r>
            <a:endParaRPr b="0" lang="en-US" sz="700" strike="noStrike" u="none">
              <a:solidFill>
                <a:srgbClr val="000000"/>
              </a:solidFill>
              <a:effectLst/>
              <a:uFillTx/>
              <a:latin typeface="Times New Roman"/>
            </a:endParaRPr>
          </a:p>
        </p:txBody>
      </p:sp>
      <p:sp>
        <p:nvSpPr>
          <p:cNvPr id="629" name=""/>
          <p:cNvSpPr/>
          <p:nvPr/>
        </p:nvSpPr>
        <p:spPr>
          <a:xfrm>
            <a:off x="3257640" y="5075280"/>
            <a:ext cx="1333440" cy="839880"/>
          </a:xfrm>
          <a:prstGeom prst="rect">
            <a:avLst/>
          </a:prstGeom>
          <a:noFill/>
          <a:ln w="0">
            <a:noFill/>
          </a:ln>
        </p:spPr>
        <p:style>
          <a:lnRef idx="0"/>
          <a:fillRef idx="0"/>
          <a:effectRef idx="0"/>
          <a:fontRef idx="minor"/>
        </p:style>
        <p:txBody>
          <a:bodyPr lIns="90000" rIns="90000" tIns="46800" bIns="46800" anchor="ctr">
            <a:spAutoFit/>
          </a:bodyPr>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ConAgra Flour Milling Company, a longtime leader in the U.S flour milling industry, has 25 mills in 14 states.  ConAgra also jointly owns one flour mill with another company.</a:t>
            </a:r>
            <a:endParaRPr b="0" lang="en-US" sz="700" strike="noStrike" u="none">
              <a:solidFill>
                <a:srgbClr val="000000"/>
              </a:solidFill>
              <a:effectLst/>
              <a:uFillTx/>
              <a:latin typeface="Times New Roman"/>
            </a:endParaRPr>
          </a:p>
        </p:txBody>
      </p:sp>
      <p:sp>
        <p:nvSpPr>
          <p:cNvPr id="630" name=""/>
          <p:cNvSpPr/>
          <p:nvPr/>
        </p:nvSpPr>
        <p:spPr>
          <a:xfrm>
            <a:off x="4842000" y="5028840"/>
            <a:ext cx="1366560" cy="1053000"/>
          </a:xfrm>
          <a:prstGeom prst="rect">
            <a:avLst/>
          </a:prstGeom>
          <a:noFill/>
          <a:ln w="0">
            <a:noFill/>
          </a:ln>
        </p:spPr>
        <p:style>
          <a:lnRef idx="0"/>
          <a:fillRef idx="0"/>
          <a:effectRef idx="0"/>
          <a:fontRef idx="minor"/>
        </p:style>
        <p:txBody>
          <a:bodyPr lIns="90000" rIns="90000" tIns="46800" bIns="46800" anchor="ctr">
            <a:spAutoFit/>
          </a:bodyPr>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Most profitable of ConAgra’s trading and processing businesses in fiscal 1999.</a:t>
            </a:r>
            <a:endParaRPr b="0" lang="en-US" sz="7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7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Manufactures and markets internationally a broad line of food ingredients-flavorings, seasonings, blends and other specialty ingredients.  </a:t>
            </a:r>
            <a:endParaRPr b="0" lang="en-US" sz="700" strike="noStrike" u="none">
              <a:solidFill>
                <a:srgbClr val="000000"/>
              </a:solidFill>
              <a:effectLst/>
              <a:uFillTx/>
              <a:latin typeface="Times New Roman"/>
            </a:endParaRPr>
          </a:p>
        </p:txBody>
      </p:sp>
      <p:sp>
        <p:nvSpPr>
          <p:cNvPr id="631" name=""/>
          <p:cNvSpPr/>
          <p:nvPr/>
        </p:nvSpPr>
        <p:spPr>
          <a:xfrm>
            <a:off x="1187280" y="6597720"/>
            <a:ext cx="4540320" cy="18396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632" name=""/>
          <p:cNvSpPr/>
          <p:nvPr/>
        </p:nvSpPr>
        <p:spPr>
          <a:xfrm>
            <a:off x="1219320" y="3076560"/>
            <a:ext cx="1419120" cy="839880"/>
          </a:xfrm>
          <a:prstGeom prst="rect">
            <a:avLst/>
          </a:prstGeom>
          <a:noFill/>
          <a:ln w="0">
            <a:noFill/>
          </a:ln>
        </p:spPr>
        <p:style>
          <a:lnRef idx="0"/>
          <a:fillRef idx="0"/>
          <a:effectRef idx="0"/>
          <a:fontRef idx="minor"/>
        </p:style>
        <p:txBody>
          <a:bodyPr lIns="90000" rIns="90000" tIns="46800" bIns="46800" anchor="ctr">
            <a:spAutoFit/>
          </a:bodyPr>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Production and marketing of frozen and self-stable foods and dairy products for grocery, foodservice and special market customers such as club stores and super centers.  Also involved in food services.</a:t>
            </a:r>
            <a:endParaRPr b="0" lang="en-US" sz="700" strike="noStrike" u="none">
              <a:solidFill>
                <a:srgbClr val="000000"/>
              </a:solidFill>
              <a:effectLst/>
              <a:uFillTx/>
              <a:latin typeface="Times New Roman"/>
            </a:endParaRPr>
          </a:p>
        </p:txBody>
      </p:sp>
      <p:sp>
        <p:nvSpPr>
          <p:cNvPr id="633" name=""/>
          <p:cNvSpPr/>
          <p:nvPr/>
        </p:nvSpPr>
        <p:spPr>
          <a:xfrm>
            <a:off x="3809880" y="2830680"/>
            <a:ext cx="1143000" cy="36828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Agricultural</a:t>
            </a:r>
            <a:endParaRPr b="0" lang="en-US" sz="10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Products</a:t>
            </a:r>
            <a:endParaRPr b="0" lang="en-US" sz="1000" strike="noStrike" u="none">
              <a:solidFill>
                <a:srgbClr val="000000"/>
              </a:solidFill>
              <a:effectLst/>
              <a:uFillTx/>
              <a:latin typeface="Times New Roman"/>
            </a:endParaRPr>
          </a:p>
        </p:txBody>
      </p:sp>
      <p:sp>
        <p:nvSpPr>
          <p:cNvPr id="634" name=""/>
          <p:cNvSpPr/>
          <p:nvPr/>
        </p:nvSpPr>
        <p:spPr>
          <a:xfrm>
            <a:off x="6356520" y="3076560"/>
            <a:ext cx="1263600" cy="626760"/>
          </a:xfrm>
          <a:prstGeom prst="rect">
            <a:avLst/>
          </a:prstGeom>
          <a:noFill/>
          <a:ln w="0">
            <a:noFill/>
          </a:ln>
        </p:spPr>
        <p:style>
          <a:lnRef idx="0"/>
          <a:fillRef idx="0"/>
          <a:effectRef idx="0"/>
          <a:fontRef idx="minor"/>
        </p:style>
        <p:txBody>
          <a:bodyPr lIns="90000" rIns="90000" tIns="46800" bIns="46800" anchor="ctr">
            <a:spAutoFit/>
          </a:bodyPr>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Production and marketing of branded processed meats, beef and pork products, and chicken and turkey products.</a:t>
            </a:r>
            <a:endParaRPr b="0" lang="en-US" sz="700" strike="noStrike" u="none">
              <a:solidFill>
                <a:srgbClr val="000000"/>
              </a:solidFill>
              <a:effectLst/>
              <a:uFillTx/>
              <a:latin typeface="Times New Roman"/>
            </a:endParaRPr>
          </a:p>
        </p:txBody>
      </p:sp>
      <p:sp>
        <p:nvSpPr>
          <p:cNvPr id="635" name=""/>
          <p:cNvSpPr/>
          <p:nvPr/>
        </p:nvSpPr>
        <p:spPr>
          <a:xfrm>
            <a:off x="520560" y="863640"/>
            <a:ext cx="7861320" cy="1041480"/>
          </a:xfrm>
          <a:prstGeom prst="rect">
            <a:avLst/>
          </a:prstGeom>
          <a:noFill/>
          <a:ln w="0">
            <a:noFill/>
          </a:ln>
        </p:spPr>
        <p:style>
          <a:lnRef idx="0"/>
          <a:fillRef idx="0"/>
          <a:effectRef idx="0"/>
          <a:fontRef idx="minor"/>
        </p:style>
        <p:txBody>
          <a:bodyPr lIns="0" rIns="0" tIns="46080" bIns="46080" anchor="t">
            <a:noAutofit/>
          </a:bodyPr>
          <a:p>
            <a:pPr marL="171360" indent="-108000" algn="just">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ConAgra is a diversified food company involved in the processing and merchandising of agricultural commodities and the manufacture of both food ingredients and packaged food products. The focus of the Company’s operations are the packaged and refrigerated food segments, which account for fully 81% of the Company’s revenues and 87% of the Company’s operating margin.  The Company holds the #1 position in 20 product categories and has 38 brands with over $100mm in sales.</a:t>
            </a:r>
            <a:endParaRPr b="0" lang="en-US" sz="1000" strike="noStrike" u="none">
              <a:solidFill>
                <a:srgbClr val="000000"/>
              </a:solidFill>
              <a:effectLst/>
              <a:uFillTx/>
              <a:latin typeface="Times New Roman"/>
            </a:endParaRPr>
          </a:p>
          <a:p>
            <a:pPr marL="171360" indent="-108000" algn="just">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The Company and its “Operation Overdrive” effort to increase operating margins have lead to numerous divestitures. The focus on increasing shareholder value has led analysts to predict that a “deconsolidation” of the agricultural segment will occur.</a:t>
            </a:r>
            <a:endParaRPr b="0" lang="en-US" sz="1000" strike="noStrike" u="none">
              <a:solidFill>
                <a:srgbClr val="000000"/>
              </a:solidFill>
              <a:effectLst/>
              <a:uFillTx/>
              <a:latin typeface="Times New Roman"/>
            </a:endParaRPr>
          </a:p>
          <a:p>
            <a:pPr marL="171360" indent="-108000" algn="just">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171360" indent="-108000" algn="just">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171360" indent="-108000" algn="just">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636" name=""/>
          <p:cNvSpPr/>
          <p:nvPr/>
        </p:nvSpPr>
        <p:spPr>
          <a:xfrm>
            <a:off x="3429000" y="3255840"/>
            <a:ext cx="18572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37" name=""/>
          <p:cNvSpPr/>
          <p:nvPr/>
        </p:nvSpPr>
        <p:spPr>
          <a:xfrm>
            <a:off x="2333520" y="4543560"/>
            <a:ext cx="321948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38" name=""/>
          <p:cNvSpPr/>
          <p:nvPr/>
        </p:nvSpPr>
        <p:spPr>
          <a:xfrm>
            <a:off x="6473880" y="4502160"/>
            <a:ext cx="2057400" cy="1479600"/>
          </a:xfrm>
          <a:prstGeom prst="rect">
            <a:avLst/>
          </a:prstGeom>
          <a:solidFill>
            <a:srgbClr val="ffffff"/>
          </a:solidFill>
          <a:ln w="9360">
            <a:solidFill>
              <a:srgbClr val="000000"/>
            </a:solidFill>
            <a:miter/>
          </a:ln>
          <a:effectLst>
            <a:outerShdw dist="107932" dir="2700000" blurRad="0" rotWithShape="0">
              <a:srgbClr val="969696"/>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39" name=""/>
          <p:cNvSpPr/>
          <p:nvPr/>
        </p:nvSpPr>
        <p:spPr>
          <a:xfrm>
            <a:off x="6589800" y="4843800"/>
            <a:ext cx="1837800" cy="114084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Port                                                 5</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River</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11</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Terminal/Sub                                 65</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Country Elevators                        </a:t>
            </a:r>
            <a:r>
              <a:rPr b="0" lang="en-US" sz="800" strike="noStrike" u="sng">
                <a:solidFill>
                  <a:srgbClr val="000000"/>
                </a:solidFill>
                <a:effectLst/>
                <a:uFillTx/>
                <a:latin typeface="Arial"/>
              </a:rPr>
              <a:t> 19</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Total Storage Facilities               100</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Capacity (mm bu.)                      213</a:t>
            </a:r>
            <a:endParaRPr b="0" lang="en-US" sz="800" strike="noStrike" u="none">
              <a:solidFill>
                <a:srgbClr val="000000"/>
              </a:solidFill>
              <a:effectLst/>
              <a:uFillTx/>
              <a:latin typeface="Times New Roman"/>
            </a:endParaRPr>
          </a:p>
        </p:txBody>
      </p:sp>
      <p:pic>
        <p:nvPicPr>
          <p:cNvPr id="640" name="" descr=""/>
          <p:cNvPicPr/>
          <p:nvPr/>
        </p:nvPicPr>
        <p:blipFill>
          <a:blip r:embed="rId2"/>
          <a:srcRect l="749" t="17754" r="89826" b="69764"/>
          <a:stretch/>
        </p:blipFill>
        <p:spPr>
          <a:xfrm>
            <a:off x="490680" y="76320"/>
            <a:ext cx="547560" cy="546120"/>
          </a:xfrm>
          <a:prstGeom prst="rect">
            <a:avLst/>
          </a:prstGeom>
          <a:noFill/>
          <a:ln w="0">
            <a:noFill/>
          </a:ln>
        </p:spPr>
      </p:pic>
      <p:sp>
        <p:nvSpPr>
          <p:cNvPr id="641" name=""/>
          <p:cNvSpPr/>
          <p:nvPr/>
        </p:nvSpPr>
        <p:spPr>
          <a:xfrm>
            <a:off x="4591080" y="3634200"/>
            <a:ext cx="1320840" cy="413640"/>
          </a:xfrm>
          <a:prstGeom prst="rect">
            <a:avLst/>
          </a:prstGeom>
          <a:noFill/>
          <a:ln w="0">
            <a:noFill/>
          </a:ln>
        </p:spPr>
        <p:style>
          <a:lnRef idx="0"/>
          <a:fillRef idx="0"/>
          <a:effectRef idx="0"/>
          <a:fontRef idx="minor"/>
        </p:style>
        <p:txBody>
          <a:bodyPr lIns="90000" rIns="90000" tIns="46800" bIns="46800" anchor="ctr">
            <a:spAutoFit/>
          </a:bodyPr>
          <a:p>
            <a:pPr>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Division including grain merchandising, milling and specialitiy food ingredients</a:t>
            </a:r>
            <a:endParaRPr b="0" lang="en-US" sz="700" strike="noStrike" u="none">
              <a:solidFill>
                <a:srgbClr val="000000"/>
              </a:solidFill>
              <a:effectLst/>
              <a:uFillTx/>
              <a:latin typeface="Times New Roman"/>
            </a:endParaRPr>
          </a:p>
        </p:txBody>
      </p:sp>
      <p:sp>
        <p:nvSpPr>
          <p:cNvPr id="642" name=""/>
          <p:cNvSpPr/>
          <p:nvPr/>
        </p:nvSpPr>
        <p:spPr>
          <a:xfrm>
            <a:off x="6473880" y="4502160"/>
            <a:ext cx="2060640" cy="279360"/>
          </a:xfrm>
          <a:prstGeom prst="rect">
            <a:avLst/>
          </a:prstGeom>
          <a:solidFill>
            <a:srgbClr val="008080"/>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North American Elevators</a:t>
            </a:r>
            <a:endParaRPr b="0" lang="en-US" sz="1000" strike="noStrike" u="none">
              <a:solidFill>
                <a:srgbClr val="000000"/>
              </a:solidFill>
              <a:effectLst/>
              <a:uFillTx/>
              <a:latin typeface="Times New Roman"/>
            </a:endParaRPr>
          </a:p>
        </p:txBody>
      </p:sp>
      <p:sp>
        <p:nvSpPr>
          <p:cNvPr id="643" name=""/>
          <p:cNvSpPr/>
          <p:nvPr/>
        </p:nvSpPr>
        <p:spPr>
          <a:xfrm>
            <a:off x="0" y="690480"/>
            <a:ext cx="9144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44" name=""/>
          <p:cNvSpPr/>
          <p:nvPr/>
        </p:nvSpPr>
        <p:spPr>
          <a:xfrm>
            <a:off x="5019840" y="250920"/>
            <a:ext cx="4124160" cy="9144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600" strike="noStrike" u="none">
                <a:solidFill>
                  <a:srgbClr val="000000"/>
                </a:solidFill>
                <a:effectLst/>
                <a:uFillTx/>
                <a:latin typeface="Palatino"/>
              </a:rPr>
              <a:t>Business Overview</a:t>
            </a:r>
            <a:endParaRPr b="0" lang="en-US" sz="16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3BFB8B55-CB57-4FD4-A067-528A15987CD5}"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5" name=""/>
          <p:cNvSpPr/>
          <p:nvPr/>
        </p:nvSpPr>
        <p:spPr>
          <a:xfrm>
            <a:off x="685800" y="457200"/>
            <a:ext cx="7010280" cy="45720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pic>
        <p:nvPicPr>
          <p:cNvPr id="646" name="" descr=""/>
          <p:cNvPicPr/>
          <p:nvPr/>
        </p:nvPicPr>
        <p:blipFill>
          <a:blip r:embed="rId1"/>
          <a:srcRect l="749" t="17754" r="89826" b="69764"/>
          <a:stretch/>
        </p:blipFill>
        <p:spPr>
          <a:xfrm>
            <a:off x="452520" y="63360"/>
            <a:ext cx="547560" cy="546120"/>
          </a:xfrm>
          <a:prstGeom prst="rect">
            <a:avLst/>
          </a:prstGeom>
          <a:noFill/>
          <a:ln w="0">
            <a:noFill/>
          </a:ln>
        </p:spPr>
      </p:pic>
      <p:sp>
        <p:nvSpPr>
          <p:cNvPr id="647" name=""/>
          <p:cNvSpPr/>
          <p:nvPr/>
        </p:nvSpPr>
        <p:spPr>
          <a:xfrm>
            <a:off x="464400" y="5703120"/>
            <a:ext cx="4241880" cy="642600"/>
          </a:xfrm>
          <a:prstGeom prst="rect">
            <a:avLst/>
          </a:prstGeom>
          <a:noFill/>
          <a:ln w="0">
            <a:noFill/>
          </a:ln>
        </p:spPr>
        <p:style>
          <a:lnRef idx="0"/>
          <a:fillRef idx="0"/>
          <a:effectRef idx="0"/>
          <a:fontRef idx="minor"/>
        </p:style>
        <p:txBody>
          <a:bodyPr wrap="none" lIns="90000" rIns="90000" tIns="46800" bIns="46800" anchor="ctr">
            <a:spAutoFit/>
          </a:bodyPr>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Source:  Robinson Humphries and Bank America Securities Analyst Reports</a:t>
            </a:r>
            <a:endParaRPr b="0" lang="en-US" sz="600" strike="noStrike" u="none">
              <a:solidFill>
                <a:srgbClr val="000000"/>
              </a:solidFill>
              <a:effectLst/>
              <a:uFillTx/>
              <a:latin typeface="Times New Roman"/>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Notes:</a:t>
            </a:r>
            <a:endParaRPr b="0" lang="en-US" sz="600" strike="noStrike" u="none">
              <a:solidFill>
                <a:srgbClr val="000000"/>
              </a:solidFill>
              <a:effectLst/>
              <a:uFillTx/>
              <a:latin typeface="Times New Roman"/>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(1)  Robinson Humphries Analyst Report..  All associated ratios calculated off these numbers.</a:t>
            </a:r>
            <a:endParaRPr b="0" lang="en-US" sz="600" strike="noStrike" u="none">
              <a:solidFill>
                <a:srgbClr val="000000"/>
              </a:solidFill>
              <a:effectLst/>
              <a:uFillTx/>
              <a:latin typeface="Times New Roman"/>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(2)  Bank America Securities Analyst Report.</a:t>
            </a:r>
            <a:endParaRPr b="0" lang="en-US" sz="600" strike="noStrike" u="none">
              <a:solidFill>
                <a:srgbClr val="000000"/>
              </a:solidFill>
              <a:effectLst/>
              <a:uFillTx/>
              <a:latin typeface="Times New Roman"/>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p:txBody>
      </p:sp>
      <p:sp>
        <p:nvSpPr>
          <p:cNvPr id="648" name=""/>
          <p:cNvSpPr/>
          <p:nvPr/>
        </p:nvSpPr>
        <p:spPr>
          <a:xfrm>
            <a:off x="914400" y="2486160"/>
            <a:ext cx="12830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Income Statement Data (1)</a:t>
            </a:r>
            <a:endParaRPr b="0" lang="en-US" sz="800" strike="noStrike" u="none">
              <a:solidFill>
                <a:srgbClr val="000000"/>
              </a:solidFill>
              <a:effectLst/>
              <a:uFillTx/>
              <a:latin typeface="Times New Roman"/>
            </a:endParaRPr>
          </a:p>
        </p:txBody>
      </p:sp>
      <p:sp>
        <p:nvSpPr>
          <p:cNvPr id="649" name=""/>
          <p:cNvSpPr/>
          <p:nvPr/>
        </p:nvSpPr>
        <p:spPr>
          <a:xfrm>
            <a:off x="4921200" y="2486160"/>
            <a:ext cx="9766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Current Market Data</a:t>
            </a:r>
            <a:endParaRPr b="0" lang="en-US" sz="800" strike="noStrike" u="none">
              <a:solidFill>
                <a:srgbClr val="000000"/>
              </a:solidFill>
              <a:effectLst/>
              <a:uFillTx/>
              <a:latin typeface="Times New Roman"/>
            </a:endParaRPr>
          </a:p>
        </p:txBody>
      </p:sp>
      <p:sp>
        <p:nvSpPr>
          <p:cNvPr id="650" name=""/>
          <p:cNvSpPr/>
          <p:nvPr/>
        </p:nvSpPr>
        <p:spPr>
          <a:xfrm>
            <a:off x="918720" y="2622600"/>
            <a:ext cx="93888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(MM $, FY End May 31)</a:t>
            </a:r>
            <a:endParaRPr b="0" lang="en-US" sz="700" strike="noStrike" u="none">
              <a:solidFill>
                <a:srgbClr val="000000"/>
              </a:solidFill>
              <a:effectLst/>
              <a:uFillTx/>
              <a:latin typeface="Times New Roman"/>
            </a:endParaRPr>
          </a:p>
        </p:txBody>
      </p:sp>
      <p:sp>
        <p:nvSpPr>
          <p:cNvPr id="651" name=""/>
          <p:cNvSpPr/>
          <p:nvPr/>
        </p:nvSpPr>
        <p:spPr>
          <a:xfrm>
            <a:off x="2667240" y="2714760"/>
            <a:ext cx="2278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1999</a:t>
            </a:r>
            <a:endParaRPr b="0" lang="en-US" sz="800" strike="noStrike" u="none">
              <a:solidFill>
                <a:srgbClr val="000000"/>
              </a:solidFill>
              <a:effectLst/>
              <a:uFillTx/>
              <a:latin typeface="Times New Roman"/>
            </a:endParaRPr>
          </a:p>
        </p:txBody>
      </p:sp>
      <p:sp>
        <p:nvSpPr>
          <p:cNvPr id="652" name=""/>
          <p:cNvSpPr/>
          <p:nvPr/>
        </p:nvSpPr>
        <p:spPr>
          <a:xfrm>
            <a:off x="2666880" y="2825640"/>
            <a:ext cx="235080" cy="11160"/>
          </a:xfrm>
          <a:prstGeom prst="rect">
            <a:avLst/>
          </a:prstGeom>
          <a:solidFill>
            <a:srgbClr val="000000"/>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653" name=""/>
          <p:cNvSpPr/>
          <p:nvPr/>
        </p:nvSpPr>
        <p:spPr>
          <a:xfrm>
            <a:off x="3299040" y="2714760"/>
            <a:ext cx="2278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2000</a:t>
            </a:r>
            <a:endParaRPr b="0" lang="en-US" sz="800" strike="noStrike" u="none">
              <a:solidFill>
                <a:srgbClr val="000000"/>
              </a:solidFill>
              <a:effectLst/>
              <a:uFillTx/>
              <a:latin typeface="Times New Roman"/>
            </a:endParaRPr>
          </a:p>
        </p:txBody>
      </p:sp>
      <p:sp>
        <p:nvSpPr>
          <p:cNvPr id="654" name=""/>
          <p:cNvSpPr/>
          <p:nvPr/>
        </p:nvSpPr>
        <p:spPr>
          <a:xfrm>
            <a:off x="3298680" y="2825640"/>
            <a:ext cx="236520" cy="11160"/>
          </a:xfrm>
          <a:prstGeom prst="rect">
            <a:avLst/>
          </a:prstGeom>
          <a:solidFill>
            <a:srgbClr val="000000"/>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655" name=""/>
          <p:cNvSpPr/>
          <p:nvPr/>
        </p:nvSpPr>
        <p:spPr>
          <a:xfrm>
            <a:off x="3897720" y="2714760"/>
            <a:ext cx="2959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2001E</a:t>
            </a:r>
            <a:endParaRPr b="0" lang="en-US" sz="800" strike="noStrike" u="none">
              <a:solidFill>
                <a:srgbClr val="000000"/>
              </a:solidFill>
              <a:effectLst/>
              <a:uFillTx/>
              <a:latin typeface="Times New Roman"/>
            </a:endParaRPr>
          </a:p>
        </p:txBody>
      </p:sp>
      <p:sp>
        <p:nvSpPr>
          <p:cNvPr id="656" name=""/>
          <p:cNvSpPr/>
          <p:nvPr/>
        </p:nvSpPr>
        <p:spPr>
          <a:xfrm>
            <a:off x="3897360" y="2825640"/>
            <a:ext cx="306360" cy="11160"/>
          </a:xfrm>
          <a:prstGeom prst="rect">
            <a:avLst/>
          </a:prstGeom>
          <a:solidFill>
            <a:srgbClr val="000000"/>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657" name=""/>
          <p:cNvSpPr/>
          <p:nvPr/>
        </p:nvSpPr>
        <p:spPr>
          <a:xfrm>
            <a:off x="915840" y="2851200"/>
            <a:ext cx="4435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Net Sales</a:t>
            </a:r>
            <a:endParaRPr b="0" lang="en-US" sz="800" strike="noStrike" u="none">
              <a:solidFill>
                <a:srgbClr val="000000"/>
              </a:solidFill>
              <a:effectLst/>
              <a:uFillTx/>
              <a:latin typeface="Times New Roman"/>
            </a:endParaRPr>
          </a:p>
        </p:txBody>
      </p:sp>
      <p:sp>
        <p:nvSpPr>
          <p:cNvPr id="658" name=""/>
          <p:cNvSpPr/>
          <p:nvPr/>
        </p:nvSpPr>
        <p:spPr>
          <a:xfrm>
            <a:off x="2715120" y="2851200"/>
            <a:ext cx="3132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24,594</a:t>
            </a:r>
            <a:endParaRPr b="0" lang="en-US" sz="800" strike="noStrike" u="none">
              <a:solidFill>
                <a:srgbClr val="000000"/>
              </a:solidFill>
              <a:effectLst/>
              <a:uFillTx/>
              <a:latin typeface="Times New Roman"/>
            </a:endParaRPr>
          </a:p>
        </p:txBody>
      </p:sp>
      <p:sp>
        <p:nvSpPr>
          <p:cNvPr id="659" name=""/>
          <p:cNvSpPr/>
          <p:nvPr/>
        </p:nvSpPr>
        <p:spPr>
          <a:xfrm>
            <a:off x="2521080" y="285120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60" name=""/>
          <p:cNvSpPr/>
          <p:nvPr/>
        </p:nvSpPr>
        <p:spPr>
          <a:xfrm>
            <a:off x="2696760" y="285120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61" name=""/>
          <p:cNvSpPr/>
          <p:nvPr/>
        </p:nvSpPr>
        <p:spPr>
          <a:xfrm>
            <a:off x="3348360" y="2851200"/>
            <a:ext cx="3132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25,588</a:t>
            </a:r>
            <a:endParaRPr b="0" lang="en-US" sz="800" strike="noStrike" u="none">
              <a:solidFill>
                <a:srgbClr val="000000"/>
              </a:solidFill>
              <a:effectLst/>
              <a:uFillTx/>
              <a:latin typeface="Times New Roman"/>
            </a:endParaRPr>
          </a:p>
        </p:txBody>
      </p:sp>
      <p:sp>
        <p:nvSpPr>
          <p:cNvPr id="662" name=""/>
          <p:cNvSpPr/>
          <p:nvPr/>
        </p:nvSpPr>
        <p:spPr>
          <a:xfrm>
            <a:off x="3152880" y="285120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63" name=""/>
          <p:cNvSpPr/>
          <p:nvPr/>
        </p:nvSpPr>
        <p:spPr>
          <a:xfrm>
            <a:off x="3330360" y="285120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64" name=""/>
          <p:cNvSpPr/>
          <p:nvPr/>
        </p:nvSpPr>
        <p:spPr>
          <a:xfrm>
            <a:off x="3980160" y="2851200"/>
            <a:ext cx="3132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27,379</a:t>
            </a:r>
            <a:endParaRPr b="0" lang="en-US" sz="800" strike="noStrike" u="none">
              <a:solidFill>
                <a:srgbClr val="000000"/>
              </a:solidFill>
              <a:effectLst/>
              <a:uFillTx/>
              <a:latin typeface="Times New Roman"/>
            </a:endParaRPr>
          </a:p>
        </p:txBody>
      </p:sp>
      <p:sp>
        <p:nvSpPr>
          <p:cNvPr id="665" name=""/>
          <p:cNvSpPr/>
          <p:nvPr/>
        </p:nvSpPr>
        <p:spPr>
          <a:xfrm>
            <a:off x="3786120" y="285120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66" name=""/>
          <p:cNvSpPr/>
          <p:nvPr/>
        </p:nvSpPr>
        <p:spPr>
          <a:xfrm>
            <a:off x="3962160" y="285120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67" name=""/>
          <p:cNvSpPr/>
          <p:nvPr/>
        </p:nvSpPr>
        <p:spPr>
          <a:xfrm>
            <a:off x="4921920" y="3003480"/>
            <a:ext cx="6022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Current Price</a:t>
            </a:r>
            <a:endParaRPr b="0" lang="en-US" sz="800" strike="noStrike" u="none">
              <a:solidFill>
                <a:srgbClr val="000000"/>
              </a:solidFill>
              <a:effectLst/>
              <a:uFillTx/>
              <a:latin typeface="Times New Roman"/>
            </a:endParaRPr>
          </a:p>
        </p:txBody>
      </p:sp>
      <p:sp>
        <p:nvSpPr>
          <p:cNvPr id="668" name=""/>
          <p:cNvSpPr/>
          <p:nvPr/>
        </p:nvSpPr>
        <p:spPr>
          <a:xfrm>
            <a:off x="6698160" y="3003480"/>
            <a:ext cx="3132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$20.84</a:t>
            </a:r>
            <a:endParaRPr b="0" lang="en-US" sz="800" strike="noStrike" u="none">
              <a:solidFill>
                <a:srgbClr val="000000"/>
              </a:solidFill>
              <a:effectLst/>
              <a:uFillTx/>
              <a:latin typeface="Times New Roman"/>
            </a:endParaRPr>
          </a:p>
        </p:txBody>
      </p:sp>
      <p:sp>
        <p:nvSpPr>
          <p:cNvPr id="669" name=""/>
          <p:cNvSpPr/>
          <p:nvPr/>
        </p:nvSpPr>
        <p:spPr>
          <a:xfrm>
            <a:off x="915840" y="2982960"/>
            <a:ext cx="8125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Operating Income</a:t>
            </a:r>
            <a:endParaRPr b="0" lang="en-US" sz="800" strike="noStrike" u="none">
              <a:solidFill>
                <a:srgbClr val="000000"/>
              </a:solidFill>
              <a:effectLst/>
              <a:uFillTx/>
              <a:latin typeface="Times New Roman"/>
            </a:endParaRPr>
          </a:p>
        </p:txBody>
      </p:sp>
      <p:sp>
        <p:nvSpPr>
          <p:cNvPr id="670" name=""/>
          <p:cNvSpPr/>
          <p:nvPr/>
        </p:nvSpPr>
        <p:spPr>
          <a:xfrm>
            <a:off x="2775240" y="2982960"/>
            <a:ext cx="2563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1,440</a:t>
            </a:r>
            <a:endParaRPr b="0" lang="en-US" sz="800" strike="noStrike" u="none">
              <a:solidFill>
                <a:srgbClr val="000000"/>
              </a:solidFill>
              <a:effectLst/>
              <a:uFillTx/>
              <a:latin typeface="Times New Roman"/>
            </a:endParaRPr>
          </a:p>
        </p:txBody>
      </p:sp>
      <p:sp>
        <p:nvSpPr>
          <p:cNvPr id="671" name=""/>
          <p:cNvSpPr/>
          <p:nvPr/>
        </p:nvSpPr>
        <p:spPr>
          <a:xfrm>
            <a:off x="2521440" y="2982960"/>
            <a:ext cx="2275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72" name=""/>
          <p:cNvSpPr/>
          <p:nvPr/>
        </p:nvSpPr>
        <p:spPr>
          <a:xfrm>
            <a:off x="2755800" y="298296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73" name=""/>
          <p:cNvSpPr/>
          <p:nvPr/>
        </p:nvSpPr>
        <p:spPr>
          <a:xfrm>
            <a:off x="3407040" y="2982960"/>
            <a:ext cx="2563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1,591</a:t>
            </a:r>
            <a:endParaRPr b="0" lang="en-US" sz="800" strike="noStrike" u="none">
              <a:solidFill>
                <a:srgbClr val="000000"/>
              </a:solidFill>
              <a:effectLst/>
              <a:uFillTx/>
              <a:latin typeface="Times New Roman"/>
            </a:endParaRPr>
          </a:p>
        </p:txBody>
      </p:sp>
      <p:sp>
        <p:nvSpPr>
          <p:cNvPr id="674" name=""/>
          <p:cNvSpPr/>
          <p:nvPr/>
        </p:nvSpPr>
        <p:spPr>
          <a:xfrm>
            <a:off x="3153240" y="2982960"/>
            <a:ext cx="2275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75" name=""/>
          <p:cNvSpPr/>
          <p:nvPr/>
        </p:nvSpPr>
        <p:spPr>
          <a:xfrm>
            <a:off x="3389040" y="298296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76" name=""/>
          <p:cNvSpPr/>
          <p:nvPr/>
        </p:nvSpPr>
        <p:spPr>
          <a:xfrm>
            <a:off x="4040640" y="2982960"/>
            <a:ext cx="2563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1,655</a:t>
            </a:r>
            <a:endParaRPr b="0" lang="en-US" sz="800" strike="noStrike" u="none">
              <a:solidFill>
                <a:srgbClr val="000000"/>
              </a:solidFill>
              <a:effectLst/>
              <a:uFillTx/>
              <a:latin typeface="Times New Roman"/>
            </a:endParaRPr>
          </a:p>
        </p:txBody>
      </p:sp>
      <p:sp>
        <p:nvSpPr>
          <p:cNvPr id="677" name=""/>
          <p:cNvSpPr/>
          <p:nvPr/>
        </p:nvSpPr>
        <p:spPr>
          <a:xfrm>
            <a:off x="3786480" y="2982960"/>
            <a:ext cx="2275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78" name=""/>
          <p:cNvSpPr/>
          <p:nvPr/>
        </p:nvSpPr>
        <p:spPr>
          <a:xfrm>
            <a:off x="4020840" y="298296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79" name=""/>
          <p:cNvSpPr/>
          <p:nvPr/>
        </p:nvSpPr>
        <p:spPr>
          <a:xfrm>
            <a:off x="4921920" y="3135240"/>
            <a:ext cx="65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LTM High/Low</a:t>
            </a:r>
            <a:endParaRPr b="0" lang="en-US" sz="800" strike="noStrike" u="none">
              <a:solidFill>
                <a:srgbClr val="000000"/>
              </a:solidFill>
              <a:effectLst/>
              <a:uFillTx/>
              <a:latin typeface="Times New Roman"/>
            </a:endParaRPr>
          </a:p>
        </p:txBody>
      </p:sp>
      <p:sp>
        <p:nvSpPr>
          <p:cNvPr id="680" name=""/>
          <p:cNvSpPr/>
          <p:nvPr/>
        </p:nvSpPr>
        <p:spPr>
          <a:xfrm>
            <a:off x="6291000" y="3135240"/>
            <a:ext cx="7160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$17.50 - $26.19</a:t>
            </a:r>
            <a:endParaRPr b="0" lang="en-US" sz="800" strike="noStrike" u="none">
              <a:solidFill>
                <a:srgbClr val="000000"/>
              </a:solidFill>
              <a:effectLst/>
              <a:uFillTx/>
              <a:latin typeface="Times New Roman"/>
            </a:endParaRPr>
          </a:p>
        </p:txBody>
      </p:sp>
      <p:sp>
        <p:nvSpPr>
          <p:cNvPr id="681" name=""/>
          <p:cNvSpPr/>
          <p:nvPr/>
        </p:nvSpPr>
        <p:spPr>
          <a:xfrm>
            <a:off x="915840" y="3114720"/>
            <a:ext cx="5227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Net Income</a:t>
            </a:r>
            <a:endParaRPr b="0" lang="en-US" sz="800" strike="noStrike" u="none">
              <a:solidFill>
                <a:srgbClr val="000000"/>
              </a:solidFill>
              <a:effectLst/>
              <a:uFillTx/>
              <a:latin typeface="Times New Roman"/>
            </a:endParaRPr>
          </a:p>
        </p:txBody>
      </p:sp>
      <p:sp>
        <p:nvSpPr>
          <p:cNvPr id="682" name=""/>
          <p:cNvSpPr/>
          <p:nvPr/>
        </p:nvSpPr>
        <p:spPr>
          <a:xfrm>
            <a:off x="2862360" y="311472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696</a:t>
            </a:r>
            <a:endParaRPr b="0" lang="en-US" sz="800" strike="noStrike" u="none">
              <a:solidFill>
                <a:srgbClr val="000000"/>
              </a:solidFill>
              <a:effectLst/>
              <a:uFillTx/>
              <a:latin typeface="Times New Roman"/>
            </a:endParaRPr>
          </a:p>
        </p:txBody>
      </p:sp>
      <p:sp>
        <p:nvSpPr>
          <p:cNvPr id="683" name=""/>
          <p:cNvSpPr/>
          <p:nvPr/>
        </p:nvSpPr>
        <p:spPr>
          <a:xfrm>
            <a:off x="2521800" y="311472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84" name=""/>
          <p:cNvSpPr/>
          <p:nvPr/>
        </p:nvSpPr>
        <p:spPr>
          <a:xfrm>
            <a:off x="2844720" y="311472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85" name=""/>
          <p:cNvSpPr/>
          <p:nvPr/>
        </p:nvSpPr>
        <p:spPr>
          <a:xfrm>
            <a:off x="3495600" y="311472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799</a:t>
            </a:r>
            <a:endParaRPr b="0" lang="en-US" sz="800" strike="noStrike" u="none">
              <a:solidFill>
                <a:srgbClr val="000000"/>
              </a:solidFill>
              <a:effectLst/>
              <a:uFillTx/>
              <a:latin typeface="Times New Roman"/>
            </a:endParaRPr>
          </a:p>
        </p:txBody>
      </p:sp>
      <p:sp>
        <p:nvSpPr>
          <p:cNvPr id="686" name=""/>
          <p:cNvSpPr/>
          <p:nvPr/>
        </p:nvSpPr>
        <p:spPr>
          <a:xfrm>
            <a:off x="3153600" y="311472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87" name=""/>
          <p:cNvSpPr/>
          <p:nvPr/>
        </p:nvSpPr>
        <p:spPr>
          <a:xfrm>
            <a:off x="3477960" y="311472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88" name=""/>
          <p:cNvSpPr/>
          <p:nvPr/>
        </p:nvSpPr>
        <p:spPr>
          <a:xfrm>
            <a:off x="4127760" y="311472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747</a:t>
            </a:r>
            <a:endParaRPr b="0" lang="en-US" sz="800" strike="noStrike" u="none">
              <a:solidFill>
                <a:srgbClr val="000000"/>
              </a:solidFill>
              <a:effectLst/>
              <a:uFillTx/>
              <a:latin typeface="Times New Roman"/>
            </a:endParaRPr>
          </a:p>
        </p:txBody>
      </p:sp>
      <p:sp>
        <p:nvSpPr>
          <p:cNvPr id="689" name=""/>
          <p:cNvSpPr/>
          <p:nvPr/>
        </p:nvSpPr>
        <p:spPr>
          <a:xfrm>
            <a:off x="3786840" y="311472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90" name=""/>
          <p:cNvSpPr/>
          <p:nvPr/>
        </p:nvSpPr>
        <p:spPr>
          <a:xfrm>
            <a:off x="4109760" y="311472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691" name=""/>
          <p:cNvSpPr/>
          <p:nvPr/>
        </p:nvSpPr>
        <p:spPr>
          <a:xfrm>
            <a:off x="4923000" y="3267000"/>
            <a:ext cx="4377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BV/Share</a:t>
            </a:r>
            <a:endParaRPr b="0" lang="en-US" sz="800" strike="noStrike" u="none">
              <a:solidFill>
                <a:srgbClr val="000000"/>
              </a:solidFill>
              <a:effectLst/>
              <a:uFillTx/>
              <a:latin typeface="Times New Roman"/>
            </a:endParaRPr>
          </a:p>
        </p:txBody>
      </p:sp>
      <p:sp>
        <p:nvSpPr>
          <p:cNvPr id="692" name=""/>
          <p:cNvSpPr/>
          <p:nvPr/>
        </p:nvSpPr>
        <p:spPr>
          <a:xfrm>
            <a:off x="6756840" y="3267000"/>
            <a:ext cx="2563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$7.61</a:t>
            </a:r>
            <a:endParaRPr b="0" lang="en-US" sz="800" strike="noStrike" u="none">
              <a:solidFill>
                <a:srgbClr val="000000"/>
              </a:solidFill>
              <a:effectLst/>
              <a:uFillTx/>
              <a:latin typeface="Times New Roman"/>
            </a:endParaRPr>
          </a:p>
        </p:txBody>
      </p:sp>
      <p:sp>
        <p:nvSpPr>
          <p:cNvPr id="693" name=""/>
          <p:cNvSpPr/>
          <p:nvPr/>
        </p:nvSpPr>
        <p:spPr>
          <a:xfrm>
            <a:off x="918360" y="3311640"/>
            <a:ext cx="131256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Shares Outstanding (MM Diluted)</a:t>
            </a:r>
            <a:endParaRPr b="0" lang="en-US" sz="700" strike="noStrike" u="none">
              <a:solidFill>
                <a:srgbClr val="000000"/>
              </a:solidFill>
              <a:effectLst/>
              <a:uFillTx/>
              <a:latin typeface="Times New Roman"/>
            </a:endParaRPr>
          </a:p>
        </p:txBody>
      </p:sp>
      <p:sp>
        <p:nvSpPr>
          <p:cNvPr id="694" name=""/>
          <p:cNvSpPr/>
          <p:nvPr/>
        </p:nvSpPr>
        <p:spPr>
          <a:xfrm>
            <a:off x="2835360" y="3311640"/>
            <a:ext cx="22176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475.0</a:t>
            </a:r>
            <a:endParaRPr b="0" lang="en-US" sz="700" strike="noStrike" u="none">
              <a:solidFill>
                <a:srgbClr val="000000"/>
              </a:solidFill>
              <a:effectLst/>
              <a:uFillTx/>
              <a:latin typeface="Times New Roman"/>
            </a:endParaRPr>
          </a:p>
        </p:txBody>
      </p:sp>
      <p:sp>
        <p:nvSpPr>
          <p:cNvPr id="695" name=""/>
          <p:cNvSpPr/>
          <p:nvPr/>
        </p:nvSpPr>
        <p:spPr>
          <a:xfrm>
            <a:off x="2514960" y="3311640"/>
            <a:ext cx="32004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696" name=""/>
          <p:cNvSpPr/>
          <p:nvPr/>
        </p:nvSpPr>
        <p:spPr>
          <a:xfrm>
            <a:off x="2827440" y="3311640"/>
            <a:ext cx="252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697" name=""/>
          <p:cNvSpPr/>
          <p:nvPr/>
        </p:nvSpPr>
        <p:spPr>
          <a:xfrm>
            <a:off x="3468960" y="3311640"/>
            <a:ext cx="22176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479.0</a:t>
            </a:r>
            <a:endParaRPr b="0" lang="en-US" sz="700" strike="noStrike" u="none">
              <a:solidFill>
                <a:srgbClr val="000000"/>
              </a:solidFill>
              <a:effectLst/>
              <a:uFillTx/>
              <a:latin typeface="Times New Roman"/>
            </a:endParaRPr>
          </a:p>
        </p:txBody>
      </p:sp>
      <p:sp>
        <p:nvSpPr>
          <p:cNvPr id="698" name=""/>
          <p:cNvSpPr/>
          <p:nvPr/>
        </p:nvSpPr>
        <p:spPr>
          <a:xfrm>
            <a:off x="3148200" y="3311640"/>
            <a:ext cx="32004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699" name=""/>
          <p:cNvSpPr/>
          <p:nvPr/>
        </p:nvSpPr>
        <p:spPr>
          <a:xfrm>
            <a:off x="3459240" y="3311640"/>
            <a:ext cx="252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700" name=""/>
          <p:cNvSpPr/>
          <p:nvPr/>
        </p:nvSpPr>
        <p:spPr>
          <a:xfrm>
            <a:off x="4100760" y="3311640"/>
            <a:ext cx="22176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514.0</a:t>
            </a:r>
            <a:endParaRPr b="0" lang="en-US" sz="700" strike="noStrike" u="none">
              <a:solidFill>
                <a:srgbClr val="000000"/>
              </a:solidFill>
              <a:effectLst/>
              <a:uFillTx/>
              <a:latin typeface="Times New Roman"/>
            </a:endParaRPr>
          </a:p>
        </p:txBody>
      </p:sp>
      <p:sp>
        <p:nvSpPr>
          <p:cNvPr id="701" name=""/>
          <p:cNvSpPr/>
          <p:nvPr/>
        </p:nvSpPr>
        <p:spPr>
          <a:xfrm>
            <a:off x="3780000" y="3311640"/>
            <a:ext cx="32004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702" name=""/>
          <p:cNvSpPr/>
          <p:nvPr/>
        </p:nvSpPr>
        <p:spPr>
          <a:xfrm>
            <a:off x="4092480" y="3311640"/>
            <a:ext cx="252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703" name=""/>
          <p:cNvSpPr/>
          <p:nvPr/>
        </p:nvSpPr>
        <p:spPr>
          <a:xfrm>
            <a:off x="4923360" y="3446640"/>
            <a:ext cx="8690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Shareholder Equity</a:t>
            </a:r>
            <a:endParaRPr b="0" lang="en-US" sz="800" strike="noStrike" u="none">
              <a:solidFill>
                <a:srgbClr val="000000"/>
              </a:solidFill>
              <a:effectLst/>
              <a:uFillTx/>
              <a:latin typeface="Times New Roman"/>
            </a:endParaRPr>
          </a:p>
        </p:txBody>
      </p:sp>
      <p:sp>
        <p:nvSpPr>
          <p:cNvPr id="704" name=""/>
          <p:cNvSpPr/>
          <p:nvPr/>
        </p:nvSpPr>
        <p:spPr>
          <a:xfrm>
            <a:off x="6698160" y="3446640"/>
            <a:ext cx="3132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$4,112</a:t>
            </a:r>
            <a:endParaRPr b="0" lang="en-US" sz="800" strike="noStrike" u="none">
              <a:solidFill>
                <a:srgbClr val="000000"/>
              </a:solidFill>
              <a:effectLst/>
              <a:uFillTx/>
              <a:latin typeface="Times New Roman"/>
            </a:endParaRPr>
          </a:p>
        </p:txBody>
      </p:sp>
      <p:sp>
        <p:nvSpPr>
          <p:cNvPr id="705" name=""/>
          <p:cNvSpPr/>
          <p:nvPr/>
        </p:nvSpPr>
        <p:spPr>
          <a:xfrm>
            <a:off x="915480" y="3443400"/>
            <a:ext cx="7326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EBITDA per Share</a:t>
            </a:r>
            <a:endParaRPr b="0" lang="en-US" sz="700" strike="noStrike" u="none">
              <a:solidFill>
                <a:srgbClr val="000000"/>
              </a:solidFill>
              <a:effectLst/>
              <a:uFillTx/>
              <a:latin typeface="Times New Roman"/>
            </a:endParaRPr>
          </a:p>
        </p:txBody>
      </p:sp>
      <p:sp>
        <p:nvSpPr>
          <p:cNvPr id="706" name=""/>
          <p:cNvSpPr/>
          <p:nvPr/>
        </p:nvSpPr>
        <p:spPr>
          <a:xfrm>
            <a:off x="2882880" y="3443400"/>
            <a:ext cx="1728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4.08</a:t>
            </a:r>
            <a:endParaRPr b="0" lang="en-US" sz="700" strike="noStrike" u="none">
              <a:solidFill>
                <a:srgbClr val="000000"/>
              </a:solidFill>
              <a:effectLst/>
              <a:uFillTx/>
              <a:latin typeface="Times New Roman"/>
            </a:endParaRPr>
          </a:p>
        </p:txBody>
      </p:sp>
      <p:sp>
        <p:nvSpPr>
          <p:cNvPr id="707" name=""/>
          <p:cNvSpPr/>
          <p:nvPr/>
        </p:nvSpPr>
        <p:spPr>
          <a:xfrm>
            <a:off x="2514960" y="3443400"/>
            <a:ext cx="3690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708" name=""/>
          <p:cNvSpPr/>
          <p:nvPr/>
        </p:nvSpPr>
        <p:spPr>
          <a:xfrm>
            <a:off x="2874960" y="3443400"/>
            <a:ext cx="252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709" name=""/>
          <p:cNvSpPr/>
          <p:nvPr/>
        </p:nvSpPr>
        <p:spPr>
          <a:xfrm>
            <a:off x="3516480" y="3443400"/>
            <a:ext cx="1728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4.44</a:t>
            </a:r>
            <a:endParaRPr b="0" lang="en-US" sz="700" strike="noStrike" u="none">
              <a:solidFill>
                <a:srgbClr val="000000"/>
              </a:solidFill>
              <a:effectLst/>
              <a:uFillTx/>
              <a:latin typeface="Times New Roman"/>
            </a:endParaRPr>
          </a:p>
        </p:txBody>
      </p:sp>
      <p:sp>
        <p:nvSpPr>
          <p:cNvPr id="710" name=""/>
          <p:cNvSpPr/>
          <p:nvPr/>
        </p:nvSpPr>
        <p:spPr>
          <a:xfrm>
            <a:off x="3148200" y="3443400"/>
            <a:ext cx="3690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711" name=""/>
          <p:cNvSpPr/>
          <p:nvPr/>
        </p:nvSpPr>
        <p:spPr>
          <a:xfrm>
            <a:off x="3506760" y="3443400"/>
            <a:ext cx="252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712" name=""/>
          <p:cNvSpPr/>
          <p:nvPr/>
        </p:nvSpPr>
        <p:spPr>
          <a:xfrm>
            <a:off x="4148280" y="3443400"/>
            <a:ext cx="1728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4.39</a:t>
            </a:r>
            <a:endParaRPr b="0" lang="en-US" sz="700" strike="noStrike" u="none">
              <a:solidFill>
                <a:srgbClr val="000000"/>
              </a:solidFill>
              <a:effectLst/>
              <a:uFillTx/>
              <a:latin typeface="Times New Roman"/>
            </a:endParaRPr>
          </a:p>
        </p:txBody>
      </p:sp>
      <p:sp>
        <p:nvSpPr>
          <p:cNvPr id="713" name=""/>
          <p:cNvSpPr/>
          <p:nvPr/>
        </p:nvSpPr>
        <p:spPr>
          <a:xfrm>
            <a:off x="3780000" y="3443400"/>
            <a:ext cx="3690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714" name=""/>
          <p:cNvSpPr/>
          <p:nvPr/>
        </p:nvSpPr>
        <p:spPr>
          <a:xfrm>
            <a:off x="4140360" y="3443400"/>
            <a:ext cx="252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715" name=""/>
          <p:cNvSpPr/>
          <p:nvPr/>
        </p:nvSpPr>
        <p:spPr>
          <a:xfrm>
            <a:off x="4923000" y="3578400"/>
            <a:ext cx="7668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Equity Mkt Value</a:t>
            </a:r>
            <a:endParaRPr b="0" lang="en-US" sz="800" strike="noStrike" u="none">
              <a:solidFill>
                <a:srgbClr val="000000"/>
              </a:solidFill>
              <a:effectLst/>
              <a:uFillTx/>
              <a:latin typeface="Times New Roman"/>
            </a:endParaRPr>
          </a:p>
        </p:txBody>
      </p:sp>
      <p:sp>
        <p:nvSpPr>
          <p:cNvPr id="716" name=""/>
          <p:cNvSpPr/>
          <p:nvPr/>
        </p:nvSpPr>
        <p:spPr>
          <a:xfrm>
            <a:off x="6639480" y="3578400"/>
            <a:ext cx="3697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$11,171</a:t>
            </a:r>
            <a:endParaRPr b="0" lang="en-US" sz="800" strike="noStrike" u="none">
              <a:solidFill>
                <a:srgbClr val="000000"/>
              </a:solidFill>
              <a:effectLst/>
              <a:uFillTx/>
              <a:latin typeface="Times New Roman"/>
            </a:endParaRPr>
          </a:p>
        </p:txBody>
      </p:sp>
      <p:sp>
        <p:nvSpPr>
          <p:cNvPr id="717" name=""/>
          <p:cNvSpPr/>
          <p:nvPr/>
        </p:nvSpPr>
        <p:spPr>
          <a:xfrm>
            <a:off x="914760" y="3576600"/>
            <a:ext cx="56592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EPS Reported</a:t>
            </a:r>
            <a:endParaRPr b="0" lang="en-US" sz="700" strike="noStrike" u="none">
              <a:solidFill>
                <a:srgbClr val="000000"/>
              </a:solidFill>
              <a:effectLst/>
              <a:uFillTx/>
              <a:latin typeface="Times New Roman"/>
            </a:endParaRPr>
          </a:p>
        </p:txBody>
      </p:sp>
      <p:sp>
        <p:nvSpPr>
          <p:cNvPr id="718" name=""/>
          <p:cNvSpPr/>
          <p:nvPr/>
        </p:nvSpPr>
        <p:spPr>
          <a:xfrm>
            <a:off x="2882880" y="3576600"/>
            <a:ext cx="1728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1.46</a:t>
            </a:r>
            <a:endParaRPr b="0" lang="en-US" sz="700" strike="noStrike" u="none">
              <a:solidFill>
                <a:srgbClr val="000000"/>
              </a:solidFill>
              <a:effectLst/>
              <a:uFillTx/>
              <a:latin typeface="Times New Roman"/>
            </a:endParaRPr>
          </a:p>
        </p:txBody>
      </p:sp>
      <p:sp>
        <p:nvSpPr>
          <p:cNvPr id="719" name=""/>
          <p:cNvSpPr/>
          <p:nvPr/>
        </p:nvSpPr>
        <p:spPr>
          <a:xfrm>
            <a:off x="2514960" y="3576600"/>
            <a:ext cx="3690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720" name=""/>
          <p:cNvSpPr/>
          <p:nvPr/>
        </p:nvSpPr>
        <p:spPr>
          <a:xfrm>
            <a:off x="2874960" y="3576600"/>
            <a:ext cx="252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721" name=""/>
          <p:cNvSpPr/>
          <p:nvPr/>
        </p:nvSpPr>
        <p:spPr>
          <a:xfrm>
            <a:off x="3516480" y="3576600"/>
            <a:ext cx="1728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1.67</a:t>
            </a:r>
            <a:endParaRPr b="0" lang="en-US" sz="700" strike="noStrike" u="none">
              <a:solidFill>
                <a:srgbClr val="000000"/>
              </a:solidFill>
              <a:effectLst/>
              <a:uFillTx/>
              <a:latin typeface="Times New Roman"/>
            </a:endParaRPr>
          </a:p>
        </p:txBody>
      </p:sp>
      <p:sp>
        <p:nvSpPr>
          <p:cNvPr id="722" name=""/>
          <p:cNvSpPr/>
          <p:nvPr/>
        </p:nvSpPr>
        <p:spPr>
          <a:xfrm>
            <a:off x="3148200" y="3576600"/>
            <a:ext cx="3690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723" name=""/>
          <p:cNvSpPr/>
          <p:nvPr/>
        </p:nvSpPr>
        <p:spPr>
          <a:xfrm>
            <a:off x="3506760" y="3576600"/>
            <a:ext cx="252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724" name=""/>
          <p:cNvSpPr/>
          <p:nvPr/>
        </p:nvSpPr>
        <p:spPr>
          <a:xfrm>
            <a:off x="4148280" y="3576600"/>
            <a:ext cx="1728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1.45</a:t>
            </a:r>
            <a:endParaRPr b="0" lang="en-US" sz="700" strike="noStrike" u="none">
              <a:solidFill>
                <a:srgbClr val="000000"/>
              </a:solidFill>
              <a:effectLst/>
              <a:uFillTx/>
              <a:latin typeface="Times New Roman"/>
            </a:endParaRPr>
          </a:p>
        </p:txBody>
      </p:sp>
      <p:sp>
        <p:nvSpPr>
          <p:cNvPr id="725" name=""/>
          <p:cNvSpPr/>
          <p:nvPr/>
        </p:nvSpPr>
        <p:spPr>
          <a:xfrm>
            <a:off x="3780000" y="3576600"/>
            <a:ext cx="3690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726" name=""/>
          <p:cNvSpPr/>
          <p:nvPr/>
        </p:nvSpPr>
        <p:spPr>
          <a:xfrm>
            <a:off x="4140360" y="3576600"/>
            <a:ext cx="252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a:t>
            </a:r>
            <a:endParaRPr b="0" lang="en-US" sz="700" strike="noStrike" u="none">
              <a:solidFill>
                <a:srgbClr val="000000"/>
              </a:solidFill>
              <a:effectLst/>
              <a:uFillTx/>
              <a:latin typeface="Times New Roman"/>
            </a:endParaRPr>
          </a:p>
        </p:txBody>
      </p:sp>
      <p:sp>
        <p:nvSpPr>
          <p:cNvPr id="727" name=""/>
          <p:cNvSpPr/>
          <p:nvPr/>
        </p:nvSpPr>
        <p:spPr>
          <a:xfrm>
            <a:off x="4923000" y="3710160"/>
            <a:ext cx="4035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Net Debt</a:t>
            </a:r>
            <a:endParaRPr b="0" lang="en-US" sz="800" strike="noStrike" u="none">
              <a:solidFill>
                <a:srgbClr val="000000"/>
              </a:solidFill>
              <a:effectLst/>
              <a:uFillTx/>
              <a:latin typeface="Times New Roman"/>
            </a:endParaRPr>
          </a:p>
        </p:txBody>
      </p:sp>
      <p:sp>
        <p:nvSpPr>
          <p:cNvPr id="728" name=""/>
          <p:cNvSpPr/>
          <p:nvPr/>
        </p:nvSpPr>
        <p:spPr>
          <a:xfrm>
            <a:off x="6698160" y="3710160"/>
            <a:ext cx="3132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$7,815</a:t>
            </a:r>
            <a:endParaRPr b="0" lang="en-US" sz="800" strike="noStrike" u="none">
              <a:solidFill>
                <a:srgbClr val="000000"/>
              </a:solidFill>
              <a:effectLst/>
              <a:uFillTx/>
              <a:latin typeface="Times New Roman"/>
            </a:endParaRPr>
          </a:p>
        </p:txBody>
      </p:sp>
      <p:sp>
        <p:nvSpPr>
          <p:cNvPr id="729" name=""/>
          <p:cNvSpPr/>
          <p:nvPr/>
        </p:nvSpPr>
        <p:spPr>
          <a:xfrm>
            <a:off x="4923000" y="3843360"/>
            <a:ext cx="7556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Enterprise Value</a:t>
            </a:r>
            <a:endParaRPr b="0" lang="en-US" sz="800" strike="noStrike" u="none">
              <a:solidFill>
                <a:srgbClr val="000000"/>
              </a:solidFill>
              <a:effectLst/>
              <a:uFillTx/>
              <a:latin typeface="Times New Roman"/>
            </a:endParaRPr>
          </a:p>
        </p:txBody>
      </p:sp>
      <p:sp>
        <p:nvSpPr>
          <p:cNvPr id="730" name=""/>
          <p:cNvSpPr/>
          <p:nvPr/>
        </p:nvSpPr>
        <p:spPr>
          <a:xfrm>
            <a:off x="6639480" y="3843360"/>
            <a:ext cx="3697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$18,986</a:t>
            </a:r>
            <a:endParaRPr b="0" lang="en-US" sz="800" strike="noStrike" u="none">
              <a:solidFill>
                <a:srgbClr val="000000"/>
              </a:solidFill>
              <a:effectLst/>
              <a:uFillTx/>
              <a:latin typeface="Times New Roman"/>
            </a:endParaRPr>
          </a:p>
        </p:txBody>
      </p:sp>
      <p:sp>
        <p:nvSpPr>
          <p:cNvPr id="731" name=""/>
          <p:cNvSpPr/>
          <p:nvPr/>
        </p:nvSpPr>
        <p:spPr>
          <a:xfrm>
            <a:off x="915120" y="3865680"/>
            <a:ext cx="9936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Other Financial Data</a:t>
            </a:r>
            <a:endParaRPr b="0" lang="en-US" sz="800" strike="noStrike" u="none">
              <a:solidFill>
                <a:srgbClr val="000000"/>
              </a:solidFill>
              <a:effectLst/>
              <a:uFillTx/>
              <a:latin typeface="Times New Roman"/>
            </a:endParaRPr>
          </a:p>
        </p:txBody>
      </p:sp>
      <p:sp>
        <p:nvSpPr>
          <p:cNvPr id="732" name=""/>
          <p:cNvSpPr/>
          <p:nvPr/>
        </p:nvSpPr>
        <p:spPr>
          <a:xfrm>
            <a:off x="4922280" y="4017960"/>
            <a:ext cx="846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Valuation Metrics</a:t>
            </a:r>
            <a:endParaRPr b="0" lang="en-US" sz="800" strike="noStrike" u="none">
              <a:solidFill>
                <a:srgbClr val="000000"/>
              </a:solidFill>
              <a:effectLst/>
              <a:uFillTx/>
              <a:latin typeface="Times New Roman"/>
            </a:endParaRPr>
          </a:p>
        </p:txBody>
      </p:sp>
      <p:sp>
        <p:nvSpPr>
          <p:cNvPr id="733" name=""/>
          <p:cNvSpPr/>
          <p:nvPr/>
        </p:nvSpPr>
        <p:spPr>
          <a:xfrm>
            <a:off x="916560" y="4000680"/>
            <a:ext cx="7668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Interest Expense</a:t>
            </a:r>
            <a:endParaRPr b="0" lang="en-US" sz="800" strike="noStrike" u="none">
              <a:solidFill>
                <a:srgbClr val="000000"/>
              </a:solidFill>
              <a:effectLst/>
              <a:uFillTx/>
              <a:latin typeface="Times New Roman"/>
            </a:endParaRPr>
          </a:p>
        </p:txBody>
      </p:sp>
      <p:sp>
        <p:nvSpPr>
          <p:cNvPr id="734" name=""/>
          <p:cNvSpPr/>
          <p:nvPr/>
        </p:nvSpPr>
        <p:spPr>
          <a:xfrm>
            <a:off x="2862360" y="400068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317</a:t>
            </a:r>
            <a:endParaRPr b="0" lang="en-US" sz="800" strike="noStrike" u="none">
              <a:solidFill>
                <a:srgbClr val="000000"/>
              </a:solidFill>
              <a:effectLst/>
              <a:uFillTx/>
              <a:latin typeface="Times New Roman"/>
            </a:endParaRPr>
          </a:p>
        </p:txBody>
      </p:sp>
      <p:sp>
        <p:nvSpPr>
          <p:cNvPr id="735" name=""/>
          <p:cNvSpPr/>
          <p:nvPr/>
        </p:nvSpPr>
        <p:spPr>
          <a:xfrm>
            <a:off x="2521800" y="400068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36" name=""/>
          <p:cNvSpPr/>
          <p:nvPr/>
        </p:nvSpPr>
        <p:spPr>
          <a:xfrm>
            <a:off x="2844720" y="400068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37" name=""/>
          <p:cNvSpPr/>
          <p:nvPr/>
        </p:nvSpPr>
        <p:spPr>
          <a:xfrm>
            <a:off x="3495600" y="400068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304</a:t>
            </a:r>
            <a:endParaRPr b="0" lang="en-US" sz="800" strike="noStrike" u="none">
              <a:solidFill>
                <a:srgbClr val="000000"/>
              </a:solidFill>
              <a:effectLst/>
              <a:uFillTx/>
              <a:latin typeface="Times New Roman"/>
            </a:endParaRPr>
          </a:p>
        </p:txBody>
      </p:sp>
      <p:sp>
        <p:nvSpPr>
          <p:cNvPr id="738" name=""/>
          <p:cNvSpPr/>
          <p:nvPr/>
        </p:nvSpPr>
        <p:spPr>
          <a:xfrm>
            <a:off x="3153600" y="400068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39" name=""/>
          <p:cNvSpPr/>
          <p:nvPr/>
        </p:nvSpPr>
        <p:spPr>
          <a:xfrm>
            <a:off x="3477960" y="400068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40" name=""/>
          <p:cNvSpPr/>
          <p:nvPr/>
        </p:nvSpPr>
        <p:spPr>
          <a:xfrm>
            <a:off x="4127760" y="400068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451</a:t>
            </a:r>
            <a:endParaRPr b="0" lang="en-US" sz="800" strike="noStrike" u="none">
              <a:solidFill>
                <a:srgbClr val="000000"/>
              </a:solidFill>
              <a:effectLst/>
              <a:uFillTx/>
              <a:latin typeface="Times New Roman"/>
            </a:endParaRPr>
          </a:p>
        </p:txBody>
      </p:sp>
      <p:sp>
        <p:nvSpPr>
          <p:cNvPr id="741" name=""/>
          <p:cNvSpPr/>
          <p:nvPr/>
        </p:nvSpPr>
        <p:spPr>
          <a:xfrm>
            <a:off x="3786840" y="400068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42" name=""/>
          <p:cNvSpPr/>
          <p:nvPr/>
        </p:nvSpPr>
        <p:spPr>
          <a:xfrm>
            <a:off x="4109760" y="400068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43" name=""/>
          <p:cNvSpPr/>
          <p:nvPr/>
        </p:nvSpPr>
        <p:spPr>
          <a:xfrm>
            <a:off x="4923000" y="4152960"/>
            <a:ext cx="94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Total Debt/Total Cap</a:t>
            </a:r>
            <a:endParaRPr b="0" lang="en-US" sz="800" strike="noStrike" u="none">
              <a:solidFill>
                <a:srgbClr val="000000"/>
              </a:solidFill>
              <a:effectLst/>
              <a:uFillTx/>
              <a:latin typeface="Times New Roman"/>
            </a:endParaRPr>
          </a:p>
        </p:txBody>
      </p:sp>
      <p:sp>
        <p:nvSpPr>
          <p:cNvPr id="744" name=""/>
          <p:cNvSpPr/>
          <p:nvPr/>
        </p:nvSpPr>
        <p:spPr>
          <a:xfrm>
            <a:off x="6570720" y="4152960"/>
            <a:ext cx="2052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53%</a:t>
            </a:r>
            <a:endParaRPr b="0" lang="en-US" sz="800" strike="noStrike" u="none">
              <a:solidFill>
                <a:srgbClr val="000000"/>
              </a:solidFill>
              <a:effectLst/>
              <a:uFillTx/>
              <a:latin typeface="Times New Roman"/>
            </a:endParaRPr>
          </a:p>
        </p:txBody>
      </p:sp>
      <p:sp>
        <p:nvSpPr>
          <p:cNvPr id="745" name=""/>
          <p:cNvSpPr/>
          <p:nvPr/>
        </p:nvSpPr>
        <p:spPr>
          <a:xfrm>
            <a:off x="915480" y="4133880"/>
            <a:ext cx="12664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Depreciation &amp; Amortization</a:t>
            </a:r>
            <a:endParaRPr b="0" lang="en-US" sz="800" strike="noStrike" u="none">
              <a:solidFill>
                <a:srgbClr val="000000"/>
              </a:solidFill>
              <a:effectLst/>
              <a:uFillTx/>
              <a:latin typeface="Times New Roman"/>
            </a:endParaRPr>
          </a:p>
        </p:txBody>
      </p:sp>
      <p:sp>
        <p:nvSpPr>
          <p:cNvPr id="746" name=""/>
          <p:cNvSpPr/>
          <p:nvPr/>
        </p:nvSpPr>
        <p:spPr>
          <a:xfrm>
            <a:off x="2862360" y="413388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500</a:t>
            </a:r>
            <a:endParaRPr b="0" lang="en-US" sz="800" strike="noStrike" u="none">
              <a:solidFill>
                <a:srgbClr val="000000"/>
              </a:solidFill>
              <a:effectLst/>
              <a:uFillTx/>
              <a:latin typeface="Times New Roman"/>
            </a:endParaRPr>
          </a:p>
        </p:txBody>
      </p:sp>
      <p:sp>
        <p:nvSpPr>
          <p:cNvPr id="747" name=""/>
          <p:cNvSpPr/>
          <p:nvPr/>
        </p:nvSpPr>
        <p:spPr>
          <a:xfrm>
            <a:off x="2521800" y="413388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48" name=""/>
          <p:cNvSpPr/>
          <p:nvPr/>
        </p:nvSpPr>
        <p:spPr>
          <a:xfrm>
            <a:off x="2844720" y="413388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49" name=""/>
          <p:cNvSpPr/>
          <p:nvPr/>
        </p:nvSpPr>
        <p:spPr>
          <a:xfrm>
            <a:off x="3495600" y="413388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537</a:t>
            </a:r>
            <a:endParaRPr b="0" lang="en-US" sz="800" strike="noStrike" u="none">
              <a:solidFill>
                <a:srgbClr val="000000"/>
              </a:solidFill>
              <a:effectLst/>
              <a:uFillTx/>
              <a:latin typeface="Times New Roman"/>
            </a:endParaRPr>
          </a:p>
        </p:txBody>
      </p:sp>
      <p:sp>
        <p:nvSpPr>
          <p:cNvPr id="750" name=""/>
          <p:cNvSpPr/>
          <p:nvPr/>
        </p:nvSpPr>
        <p:spPr>
          <a:xfrm>
            <a:off x="3153600" y="413388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51" name=""/>
          <p:cNvSpPr/>
          <p:nvPr/>
        </p:nvSpPr>
        <p:spPr>
          <a:xfrm>
            <a:off x="3477960" y="413388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52" name=""/>
          <p:cNvSpPr/>
          <p:nvPr/>
        </p:nvSpPr>
        <p:spPr>
          <a:xfrm>
            <a:off x="4127760" y="413388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604</a:t>
            </a:r>
            <a:endParaRPr b="0" lang="en-US" sz="800" strike="noStrike" u="none">
              <a:solidFill>
                <a:srgbClr val="000000"/>
              </a:solidFill>
              <a:effectLst/>
              <a:uFillTx/>
              <a:latin typeface="Times New Roman"/>
            </a:endParaRPr>
          </a:p>
        </p:txBody>
      </p:sp>
      <p:sp>
        <p:nvSpPr>
          <p:cNvPr id="753" name=""/>
          <p:cNvSpPr/>
          <p:nvPr/>
        </p:nvSpPr>
        <p:spPr>
          <a:xfrm>
            <a:off x="3786840" y="413388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54" name=""/>
          <p:cNvSpPr/>
          <p:nvPr/>
        </p:nvSpPr>
        <p:spPr>
          <a:xfrm>
            <a:off x="4109760" y="413388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55" name=""/>
          <p:cNvSpPr/>
          <p:nvPr/>
        </p:nvSpPr>
        <p:spPr>
          <a:xfrm>
            <a:off x="4922640" y="4286160"/>
            <a:ext cx="4942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Price/Book</a:t>
            </a:r>
            <a:endParaRPr b="0" lang="en-US" sz="800" strike="noStrike" u="none">
              <a:solidFill>
                <a:srgbClr val="000000"/>
              </a:solidFill>
              <a:effectLst/>
              <a:uFillTx/>
              <a:latin typeface="Times New Roman"/>
            </a:endParaRPr>
          </a:p>
        </p:txBody>
      </p:sp>
      <p:sp>
        <p:nvSpPr>
          <p:cNvPr id="756" name=""/>
          <p:cNvSpPr/>
          <p:nvPr/>
        </p:nvSpPr>
        <p:spPr>
          <a:xfrm>
            <a:off x="6562800" y="4286160"/>
            <a:ext cx="2221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2.7 x</a:t>
            </a:r>
            <a:endParaRPr b="0" lang="en-US" sz="800" strike="noStrike" u="none">
              <a:solidFill>
                <a:srgbClr val="000000"/>
              </a:solidFill>
              <a:effectLst/>
              <a:uFillTx/>
              <a:latin typeface="Times New Roman"/>
            </a:endParaRPr>
          </a:p>
        </p:txBody>
      </p:sp>
      <p:sp>
        <p:nvSpPr>
          <p:cNvPr id="757" name=""/>
          <p:cNvSpPr/>
          <p:nvPr/>
        </p:nvSpPr>
        <p:spPr>
          <a:xfrm>
            <a:off x="915840" y="4265640"/>
            <a:ext cx="94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Capital Expenditures</a:t>
            </a:r>
            <a:endParaRPr b="0" lang="en-US" sz="800" strike="noStrike" u="none">
              <a:solidFill>
                <a:srgbClr val="000000"/>
              </a:solidFill>
              <a:effectLst/>
              <a:uFillTx/>
              <a:latin typeface="Times New Roman"/>
            </a:endParaRPr>
          </a:p>
        </p:txBody>
      </p:sp>
      <p:sp>
        <p:nvSpPr>
          <p:cNvPr id="758" name=""/>
          <p:cNvSpPr/>
          <p:nvPr/>
        </p:nvSpPr>
        <p:spPr>
          <a:xfrm>
            <a:off x="2862360" y="426564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662</a:t>
            </a:r>
            <a:endParaRPr b="0" lang="en-US" sz="800" strike="noStrike" u="none">
              <a:solidFill>
                <a:srgbClr val="000000"/>
              </a:solidFill>
              <a:effectLst/>
              <a:uFillTx/>
              <a:latin typeface="Times New Roman"/>
            </a:endParaRPr>
          </a:p>
        </p:txBody>
      </p:sp>
      <p:sp>
        <p:nvSpPr>
          <p:cNvPr id="759" name=""/>
          <p:cNvSpPr/>
          <p:nvPr/>
        </p:nvSpPr>
        <p:spPr>
          <a:xfrm>
            <a:off x="2521800" y="426564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60" name=""/>
          <p:cNvSpPr/>
          <p:nvPr/>
        </p:nvSpPr>
        <p:spPr>
          <a:xfrm>
            <a:off x="2844720" y="426564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61" name=""/>
          <p:cNvSpPr/>
          <p:nvPr/>
        </p:nvSpPr>
        <p:spPr>
          <a:xfrm>
            <a:off x="3495600" y="426564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539</a:t>
            </a:r>
            <a:endParaRPr b="0" lang="en-US" sz="800" strike="noStrike" u="none">
              <a:solidFill>
                <a:srgbClr val="000000"/>
              </a:solidFill>
              <a:effectLst/>
              <a:uFillTx/>
              <a:latin typeface="Times New Roman"/>
            </a:endParaRPr>
          </a:p>
        </p:txBody>
      </p:sp>
      <p:sp>
        <p:nvSpPr>
          <p:cNvPr id="762" name=""/>
          <p:cNvSpPr/>
          <p:nvPr/>
        </p:nvSpPr>
        <p:spPr>
          <a:xfrm>
            <a:off x="3153600" y="426564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63" name=""/>
          <p:cNvSpPr/>
          <p:nvPr/>
        </p:nvSpPr>
        <p:spPr>
          <a:xfrm>
            <a:off x="3477960" y="426564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64" name=""/>
          <p:cNvSpPr/>
          <p:nvPr/>
        </p:nvSpPr>
        <p:spPr>
          <a:xfrm>
            <a:off x="4127760" y="426564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550</a:t>
            </a:r>
            <a:endParaRPr b="0" lang="en-US" sz="800" strike="noStrike" u="none">
              <a:solidFill>
                <a:srgbClr val="000000"/>
              </a:solidFill>
              <a:effectLst/>
              <a:uFillTx/>
              <a:latin typeface="Times New Roman"/>
            </a:endParaRPr>
          </a:p>
        </p:txBody>
      </p:sp>
      <p:sp>
        <p:nvSpPr>
          <p:cNvPr id="765" name=""/>
          <p:cNvSpPr/>
          <p:nvPr/>
        </p:nvSpPr>
        <p:spPr>
          <a:xfrm>
            <a:off x="3786840" y="426564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66" name=""/>
          <p:cNvSpPr/>
          <p:nvPr/>
        </p:nvSpPr>
        <p:spPr>
          <a:xfrm>
            <a:off x="4109760" y="426564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67" name=""/>
          <p:cNvSpPr/>
          <p:nvPr/>
        </p:nvSpPr>
        <p:spPr>
          <a:xfrm>
            <a:off x="4923000" y="4417920"/>
            <a:ext cx="8575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Price/2001EBITDA</a:t>
            </a:r>
            <a:endParaRPr b="0" lang="en-US" sz="800" strike="noStrike" u="none">
              <a:solidFill>
                <a:srgbClr val="000000"/>
              </a:solidFill>
              <a:effectLst/>
              <a:uFillTx/>
              <a:latin typeface="Times New Roman"/>
            </a:endParaRPr>
          </a:p>
        </p:txBody>
      </p:sp>
      <p:sp>
        <p:nvSpPr>
          <p:cNvPr id="768" name=""/>
          <p:cNvSpPr/>
          <p:nvPr/>
        </p:nvSpPr>
        <p:spPr>
          <a:xfrm>
            <a:off x="6562800" y="4417920"/>
            <a:ext cx="2221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4.7 x</a:t>
            </a:r>
            <a:endParaRPr b="0" lang="en-US" sz="800" strike="noStrike" u="none">
              <a:solidFill>
                <a:srgbClr val="000000"/>
              </a:solidFill>
              <a:effectLst/>
              <a:uFillTx/>
              <a:latin typeface="Times New Roman"/>
            </a:endParaRPr>
          </a:p>
        </p:txBody>
      </p:sp>
      <p:sp>
        <p:nvSpPr>
          <p:cNvPr id="769" name=""/>
          <p:cNvSpPr/>
          <p:nvPr/>
        </p:nvSpPr>
        <p:spPr>
          <a:xfrm>
            <a:off x="916920" y="4397400"/>
            <a:ext cx="11188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Acquistions, net of Sales</a:t>
            </a:r>
            <a:endParaRPr b="0" lang="en-US" sz="800" strike="noStrike" u="none">
              <a:solidFill>
                <a:srgbClr val="000000"/>
              </a:solidFill>
              <a:effectLst/>
              <a:uFillTx/>
              <a:latin typeface="Times New Roman"/>
            </a:endParaRPr>
          </a:p>
        </p:txBody>
      </p:sp>
      <p:sp>
        <p:nvSpPr>
          <p:cNvPr id="770" name=""/>
          <p:cNvSpPr/>
          <p:nvPr/>
        </p:nvSpPr>
        <p:spPr>
          <a:xfrm>
            <a:off x="2862360" y="439740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373</a:t>
            </a:r>
            <a:endParaRPr b="0" lang="en-US" sz="800" strike="noStrike" u="none">
              <a:solidFill>
                <a:srgbClr val="000000"/>
              </a:solidFill>
              <a:effectLst/>
              <a:uFillTx/>
              <a:latin typeface="Times New Roman"/>
            </a:endParaRPr>
          </a:p>
        </p:txBody>
      </p:sp>
      <p:sp>
        <p:nvSpPr>
          <p:cNvPr id="771" name=""/>
          <p:cNvSpPr/>
          <p:nvPr/>
        </p:nvSpPr>
        <p:spPr>
          <a:xfrm>
            <a:off x="2521800" y="439740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72" name=""/>
          <p:cNvSpPr/>
          <p:nvPr/>
        </p:nvSpPr>
        <p:spPr>
          <a:xfrm>
            <a:off x="2844720" y="439740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73" name=""/>
          <p:cNvSpPr/>
          <p:nvPr/>
        </p:nvSpPr>
        <p:spPr>
          <a:xfrm>
            <a:off x="3495600" y="439740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235</a:t>
            </a:r>
            <a:endParaRPr b="0" lang="en-US" sz="800" strike="noStrike" u="none">
              <a:solidFill>
                <a:srgbClr val="000000"/>
              </a:solidFill>
              <a:effectLst/>
              <a:uFillTx/>
              <a:latin typeface="Times New Roman"/>
            </a:endParaRPr>
          </a:p>
        </p:txBody>
      </p:sp>
      <p:sp>
        <p:nvSpPr>
          <p:cNvPr id="774" name=""/>
          <p:cNvSpPr/>
          <p:nvPr/>
        </p:nvSpPr>
        <p:spPr>
          <a:xfrm>
            <a:off x="3153600" y="439740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75" name=""/>
          <p:cNvSpPr/>
          <p:nvPr/>
        </p:nvSpPr>
        <p:spPr>
          <a:xfrm>
            <a:off x="3477960" y="439740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76" name=""/>
          <p:cNvSpPr/>
          <p:nvPr/>
        </p:nvSpPr>
        <p:spPr>
          <a:xfrm>
            <a:off x="4127760" y="439740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995</a:t>
            </a:r>
            <a:endParaRPr b="0" lang="en-US" sz="800" strike="noStrike" u="none">
              <a:solidFill>
                <a:srgbClr val="000000"/>
              </a:solidFill>
              <a:effectLst/>
              <a:uFillTx/>
              <a:latin typeface="Times New Roman"/>
            </a:endParaRPr>
          </a:p>
        </p:txBody>
      </p:sp>
      <p:sp>
        <p:nvSpPr>
          <p:cNvPr id="777" name=""/>
          <p:cNvSpPr/>
          <p:nvPr/>
        </p:nvSpPr>
        <p:spPr>
          <a:xfrm>
            <a:off x="3786840" y="439740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78" name=""/>
          <p:cNvSpPr/>
          <p:nvPr/>
        </p:nvSpPr>
        <p:spPr>
          <a:xfrm>
            <a:off x="4109760" y="439740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79" name=""/>
          <p:cNvSpPr/>
          <p:nvPr/>
        </p:nvSpPr>
        <p:spPr>
          <a:xfrm>
            <a:off x="4923000" y="4549680"/>
            <a:ext cx="6933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Price/2001EPS</a:t>
            </a:r>
            <a:endParaRPr b="0" lang="en-US" sz="800" strike="noStrike" u="none">
              <a:solidFill>
                <a:srgbClr val="000000"/>
              </a:solidFill>
              <a:effectLst/>
              <a:uFillTx/>
              <a:latin typeface="Times New Roman"/>
            </a:endParaRPr>
          </a:p>
        </p:txBody>
      </p:sp>
      <p:sp>
        <p:nvSpPr>
          <p:cNvPr id="780" name=""/>
          <p:cNvSpPr/>
          <p:nvPr/>
        </p:nvSpPr>
        <p:spPr>
          <a:xfrm>
            <a:off x="6532560" y="4549680"/>
            <a:ext cx="279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14.4 x</a:t>
            </a:r>
            <a:endParaRPr b="0" lang="en-US" sz="800" strike="noStrike" u="none">
              <a:solidFill>
                <a:srgbClr val="000000"/>
              </a:solidFill>
              <a:effectLst/>
              <a:uFillTx/>
              <a:latin typeface="Times New Roman"/>
            </a:endParaRPr>
          </a:p>
        </p:txBody>
      </p:sp>
      <p:sp>
        <p:nvSpPr>
          <p:cNvPr id="781" name=""/>
          <p:cNvSpPr/>
          <p:nvPr/>
        </p:nvSpPr>
        <p:spPr>
          <a:xfrm>
            <a:off x="915480" y="4530600"/>
            <a:ext cx="4489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Dividends</a:t>
            </a:r>
            <a:endParaRPr b="0" lang="en-US" sz="800" strike="noStrike" u="none">
              <a:solidFill>
                <a:srgbClr val="000000"/>
              </a:solidFill>
              <a:effectLst/>
              <a:uFillTx/>
              <a:latin typeface="Times New Roman"/>
            </a:endParaRPr>
          </a:p>
        </p:txBody>
      </p:sp>
      <p:sp>
        <p:nvSpPr>
          <p:cNvPr id="782" name=""/>
          <p:cNvSpPr/>
          <p:nvPr/>
        </p:nvSpPr>
        <p:spPr>
          <a:xfrm>
            <a:off x="2862360" y="453060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312</a:t>
            </a:r>
            <a:endParaRPr b="0" lang="en-US" sz="800" strike="noStrike" u="none">
              <a:solidFill>
                <a:srgbClr val="000000"/>
              </a:solidFill>
              <a:effectLst/>
              <a:uFillTx/>
              <a:latin typeface="Times New Roman"/>
            </a:endParaRPr>
          </a:p>
        </p:txBody>
      </p:sp>
      <p:sp>
        <p:nvSpPr>
          <p:cNvPr id="783" name=""/>
          <p:cNvSpPr/>
          <p:nvPr/>
        </p:nvSpPr>
        <p:spPr>
          <a:xfrm>
            <a:off x="2521800" y="453060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84" name=""/>
          <p:cNvSpPr/>
          <p:nvPr/>
        </p:nvSpPr>
        <p:spPr>
          <a:xfrm>
            <a:off x="2844720" y="453060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85" name=""/>
          <p:cNvSpPr/>
          <p:nvPr/>
        </p:nvSpPr>
        <p:spPr>
          <a:xfrm>
            <a:off x="3495600" y="453060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375</a:t>
            </a:r>
            <a:endParaRPr b="0" lang="en-US" sz="800" strike="noStrike" u="none">
              <a:solidFill>
                <a:srgbClr val="000000"/>
              </a:solidFill>
              <a:effectLst/>
              <a:uFillTx/>
              <a:latin typeface="Times New Roman"/>
            </a:endParaRPr>
          </a:p>
        </p:txBody>
      </p:sp>
      <p:sp>
        <p:nvSpPr>
          <p:cNvPr id="786" name=""/>
          <p:cNvSpPr/>
          <p:nvPr/>
        </p:nvSpPr>
        <p:spPr>
          <a:xfrm>
            <a:off x="3153600" y="453060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87" name=""/>
          <p:cNvSpPr/>
          <p:nvPr/>
        </p:nvSpPr>
        <p:spPr>
          <a:xfrm>
            <a:off x="3477960" y="453060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88" name=""/>
          <p:cNvSpPr/>
          <p:nvPr/>
        </p:nvSpPr>
        <p:spPr>
          <a:xfrm>
            <a:off x="4127760" y="453060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473</a:t>
            </a:r>
            <a:endParaRPr b="0" lang="en-US" sz="800" strike="noStrike" u="none">
              <a:solidFill>
                <a:srgbClr val="000000"/>
              </a:solidFill>
              <a:effectLst/>
              <a:uFillTx/>
              <a:latin typeface="Times New Roman"/>
            </a:endParaRPr>
          </a:p>
        </p:txBody>
      </p:sp>
      <p:sp>
        <p:nvSpPr>
          <p:cNvPr id="789" name=""/>
          <p:cNvSpPr/>
          <p:nvPr/>
        </p:nvSpPr>
        <p:spPr>
          <a:xfrm>
            <a:off x="3786840" y="4530600"/>
            <a:ext cx="3128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90" name=""/>
          <p:cNvSpPr/>
          <p:nvPr/>
        </p:nvSpPr>
        <p:spPr>
          <a:xfrm>
            <a:off x="4109760" y="453060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791" name=""/>
          <p:cNvSpPr/>
          <p:nvPr/>
        </p:nvSpPr>
        <p:spPr>
          <a:xfrm>
            <a:off x="4922640" y="4683240"/>
            <a:ext cx="5342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EV/EBITDA</a:t>
            </a:r>
            <a:endParaRPr b="0" lang="en-US" sz="800" strike="noStrike" u="none">
              <a:solidFill>
                <a:srgbClr val="000000"/>
              </a:solidFill>
              <a:effectLst/>
              <a:uFillTx/>
              <a:latin typeface="Times New Roman"/>
            </a:endParaRPr>
          </a:p>
        </p:txBody>
      </p:sp>
      <p:sp>
        <p:nvSpPr>
          <p:cNvPr id="792" name=""/>
          <p:cNvSpPr/>
          <p:nvPr/>
        </p:nvSpPr>
        <p:spPr>
          <a:xfrm>
            <a:off x="6562800" y="4683240"/>
            <a:ext cx="2221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8.4 x</a:t>
            </a:r>
            <a:endParaRPr b="0" lang="en-US" sz="800" strike="noStrike" u="none">
              <a:solidFill>
                <a:srgbClr val="000000"/>
              </a:solidFill>
              <a:effectLst/>
              <a:uFillTx/>
              <a:latin typeface="Times New Roman"/>
            </a:endParaRPr>
          </a:p>
        </p:txBody>
      </p:sp>
      <p:sp>
        <p:nvSpPr>
          <p:cNvPr id="793" name=""/>
          <p:cNvSpPr/>
          <p:nvPr/>
        </p:nvSpPr>
        <p:spPr>
          <a:xfrm>
            <a:off x="4925160" y="2622600"/>
            <a:ext cx="12780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Financials:  MM $, as of  5/31/00</a:t>
            </a:r>
            <a:endParaRPr b="0" lang="en-US" sz="700" strike="noStrike" u="none">
              <a:solidFill>
                <a:srgbClr val="000000"/>
              </a:solidFill>
              <a:effectLst/>
              <a:uFillTx/>
              <a:latin typeface="Times New Roman"/>
            </a:endParaRPr>
          </a:p>
        </p:txBody>
      </p:sp>
      <p:sp>
        <p:nvSpPr>
          <p:cNvPr id="794" name=""/>
          <p:cNvSpPr/>
          <p:nvPr/>
        </p:nvSpPr>
        <p:spPr>
          <a:xfrm>
            <a:off x="4925520" y="2732040"/>
            <a:ext cx="148968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Per Share Data:  Actual, as of 5.18/01</a:t>
            </a:r>
            <a:endParaRPr b="0" lang="en-US" sz="700" strike="noStrike" u="none">
              <a:solidFill>
                <a:srgbClr val="000000"/>
              </a:solidFill>
              <a:effectLst/>
              <a:uFillTx/>
              <a:latin typeface="Times New Roman"/>
            </a:endParaRPr>
          </a:p>
        </p:txBody>
      </p:sp>
      <p:sp>
        <p:nvSpPr>
          <p:cNvPr id="795" name=""/>
          <p:cNvSpPr/>
          <p:nvPr/>
        </p:nvSpPr>
        <p:spPr>
          <a:xfrm>
            <a:off x="936360" y="4772160"/>
            <a:ext cx="98532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Segment Sales (1)</a:t>
            </a:r>
            <a:endParaRPr b="0" lang="en-US" sz="900" strike="noStrike" u="none">
              <a:solidFill>
                <a:srgbClr val="000000"/>
              </a:solidFill>
              <a:effectLst/>
              <a:uFillTx/>
              <a:latin typeface="Times New Roman"/>
            </a:endParaRPr>
          </a:p>
        </p:txBody>
      </p:sp>
      <p:sp>
        <p:nvSpPr>
          <p:cNvPr id="796" name=""/>
          <p:cNvSpPr/>
          <p:nvPr/>
        </p:nvSpPr>
        <p:spPr>
          <a:xfrm>
            <a:off x="2701440" y="4772160"/>
            <a:ext cx="2548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1999</a:t>
            </a:r>
            <a:endParaRPr b="0" lang="en-US" sz="900" strike="noStrike" u="none">
              <a:solidFill>
                <a:srgbClr val="000000"/>
              </a:solidFill>
              <a:effectLst/>
              <a:uFillTx/>
              <a:latin typeface="Times New Roman"/>
            </a:endParaRPr>
          </a:p>
        </p:txBody>
      </p:sp>
      <p:sp>
        <p:nvSpPr>
          <p:cNvPr id="797" name=""/>
          <p:cNvSpPr/>
          <p:nvPr/>
        </p:nvSpPr>
        <p:spPr>
          <a:xfrm>
            <a:off x="2701800" y="4883040"/>
            <a:ext cx="238320" cy="11160"/>
          </a:xfrm>
          <a:prstGeom prst="rect">
            <a:avLst/>
          </a:prstGeom>
          <a:solidFill>
            <a:srgbClr val="000000"/>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798" name=""/>
          <p:cNvSpPr/>
          <p:nvPr/>
        </p:nvSpPr>
        <p:spPr>
          <a:xfrm>
            <a:off x="3339720" y="4772160"/>
            <a:ext cx="2548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2000</a:t>
            </a:r>
            <a:endParaRPr b="0" lang="en-US" sz="900" strike="noStrike" u="none">
              <a:solidFill>
                <a:srgbClr val="000000"/>
              </a:solidFill>
              <a:effectLst/>
              <a:uFillTx/>
              <a:latin typeface="Times New Roman"/>
            </a:endParaRPr>
          </a:p>
        </p:txBody>
      </p:sp>
      <p:sp>
        <p:nvSpPr>
          <p:cNvPr id="799" name=""/>
          <p:cNvSpPr/>
          <p:nvPr/>
        </p:nvSpPr>
        <p:spPr>
          <a:xfrm>
            <a:off x="3340080" y="4883040"/>
            <a:ext cx="238320" cy="11160"/>
          </a:xfrm>
          <a:prstGeom prst="rect">
            <a:avLst/>
          </a:prstGeom>
          <a:solidFill>
            <a:srgbClr val="000000"/>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800" name=""/>
          <p:cNvSpPr/>
          <p:nvPr/>
        </p:nvSpPr>
        <p:spPr>
          <a:xfrm>
            <a:off x="3943080" y="4772160"/>
            <a:ext cx="3312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2001E</a:t>
            </a:r>
            <a:endParaRPr b="0" lang="en-US" sz="900" strike="noStrike" u="none">
              <a:solidFill>
                <a:srgbClr val="000000"/>
              </a:solidFill>
              <a:effectLst/>
              <a:uFillTx/>
              <a:latin typeface="Times New Roman"/>
            </a:endParaRPr>
          </a:p>
        </p:txBody>
      </p:sp>
      <p:sp>
        <p:nvSpPr>
          <p:cNvPr id="801" name=""/>
          <p:cNvSpPr/>
          <p:nvPr/>
        </p:nvSpPr>
        <p:spPr>
          <a:xfrm>
            <a:off x="3943440" y="4883040"/>
            <a:ext cx="307800" cy="11160"/>
          </a:xfrm>
          <a:prstGeom prst="rect">
            <a:avLst/>
          </a:prstGeom>
          <a:solidFill>
            <a:srgbClr val="000000"/>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802" name=""/>
          <p:cNvSpPr/>
          <p:nvPr/>
        </p:nvSpPr>
        <p:spPr>
          <a:xfrm>
            <a:off x="939240" y="4910040"/>
            <a:ext cx="93888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(MM $, FY End May 31)</a:t>
            </a:r>
            <a:endParaRPr b="0" lang="en-US" sz="700" strike="noStrike" u="none">
              <a:solidFill>
                <a:srgbClr val="000000"/>
              </a:solidFill>
              <a:effectLst/>
              <a:uFillTx/>
              <a:latin typeface="Times New Roman"/>
            </a:endParaRPr>
          </a:p>
        </p:txBody>
      </p:sp>
      <p:sp>
        <p:nvSpPr>
          <p:cNvPr id="803" name=""/>
          <p:cNvSpPr/>
          <p:nvPr/>
        </p:nvSpPr>
        <p:spPr>
          <a:xfrm>
            <a:off x="1026360" y="5025960"/>
            <a:ext cx="8586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Packaged Foods</a:t>
            </a:r>
            <a:endParaRPr b="0" lang="en-US" sz="900" strike="noStrike" u="none">
              <a:solidFill>
                <a:srgbClr val="000000"/>
              </a:solidFill>
              <a:effectLst/>
              <a:uFillTx/>
              <a:latin typeface="Times New Roman"/>
            </a:endParaRPr>
          </a:p>
        </p:txBody>
      </p:sp>
      <p:sp>
        <p:nvSpPr>
          <p:cNvPr id="804" name=""/>
          <p:cNvSpPr/>
          <p:nvPr/>
        </p:nvSpPr>
        <p:spPr>
          <a:xfrm>
            <a:off x="2810880" y="5025960"/>
            <a:ext cx="28692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7,427</a:t>
            </a:r>
            <a:endParaRPr b="0" lang="en-US" sz="900" strike="noStrike" u="none">
              <a:solidFill>
                <a:srgbClr val="000000"/>
              </a:solidFill>
              <a:effectLst/>
              <a:uFillTx/>
              <a:latin typeface="Times New Roman"/>
            </a:endParaRPr>
          </a:p>
        </p:txBody>
      </p:sp>
      <p:sp>
        <p:nvSpPr>
          <p:cNvPr id="805" name=""/>
          <p:cNvSpPr/>
          <p:nvPr/>
        </p:nvSpPr>
        <p:spPr>
          <a:xfrm>
            <a:off x="2553840" y="5025960"/>
            <a:ext cx="2548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06" name=""/>
          <p:cNvSpPr/>
          <p:nvPr/>
        </p:nvSpPr>
        <p:spPr>
          <a:xfrm>
            <a:off x="2792160" y="5025960"/>
            <a:ext cx="324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07" name=""/>
          <p:cNvSpPr/>
          <p:nvPr/>
        </p:nvSpPr>
        <p:spPr>
          <a:xfrm>
            <a:off x="3447720" y="5025960"/>
            <a:ext cx="28692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7,714</a:t>
            </a:r>
            <a:endParaRPr b="0" lang="en-US" sz="900" strike="noStrike" u="none">
              <a:solidFill>
                <a:srgbClr val="000000"/>
              </a:solidFill>
              <a:effectLst/>
              <a:uFillTx/>
              <a:latin typeface="Times New Roman"/>
            </a:endParaRPr>
          </a:p>
        </p:txBody>
      </p:sp>
      <p:sp>
        <p:nvSpPr>
          <p:cNvPr id="808" name=""/>
          <p:cNvSpPr/>
          <p:nvPr/>
        </p:nvSpPr>
        <p:spPr>
          <a:xfrm>
            <a:off x="3192120" y="5025960"/>
            <a:ext cx="2548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09" name=""/>
          <p:cNvSpPr/>
          <p:nvPr/>
        </p:nvSpPr>
        <p:spPr>
          <a:xfrm>
            <a:off x="3430440" y="5025960"/>
            <a:ext cx="324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10" name=""/>
          <p:cNvSpPr/>
          <p:nvPr/>
        </p:nvSpPr>
        <p:spPr>
          <a:xfrm>
            <a:off x="4085640" y="5025960"/>
            <a:ext cx="28692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7,348</a:t>
            </a:r>
            <a:endParaRPr b="0" lang="en-US" sz="900" strike="noStrike" u="none">
              <a:solidFill>
                <a:srgbClr val="000000"/>
              </a:solidFill>
              <a:effectLst/>
              <a:uFillTx/>
              <a:latin typeface="Times New Roman"/>
            </a:endParaRPr>
          </a:p>
        </p:txBody>
      </p:sp>
      <p:sp>
        <p:nvSpPr>
          <p:cNvPr id="811" name=""/>
          <p:cNvSpPr/>
          <p:nvPr/>
        </p:nvSpPr>
        <p:spPr>
          <a:xfrm>
            <a:off x="3830400" y="5025960"/>
            <a:ext cx="2548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12" name=""/>
          <p:cNvSpPr/>
          <p:nvPr/>
        </p:nvSpPr>
        <p:spPr>
          <a:xfrm>
            <a:off x="4068360" y="5025960"/>
            <a:ext cx="324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13" name=""/>
          <p:cNvSpPr/>
          <p:nvPr/>
        </p:nvSpPr>
        <p:spPr>
          <a:xfrm>
            <a:off x="1026360" y="5159520"/>
            <a:ext cx="9792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Refrigerated Foods</a:t>
            </a:r>
            <a:endParaRPr b="0" lang="en-US" sz="900" strike="noStrike" u="none">
              <a:solidFill>
                <a:srgbClr val="000000"/>
              </a:solidFill>
              <a:effectLst/>
              <a:uFillTx/>
              <a:latin typeface="Times New Roman"/>
            </a:endParaRPr>
          </a:p>
        </p:txBody>
      </p:sp>
      <p:sp>
        <p:nvSpPr>
          <p:cNvPr id="814" name=""/>
          <p:cNvSpPr/>
          <p:nvPr/>
        </p:nvSpPr>
        <p:spPr>
          <a:xfrm>
            <a:off x="2750760" y="5159520"/>
            <a:ext cx="3502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11,591</a:t>
            </a:r>
            <a:endParaRPr b="0" lang="en-US" sz="900" strike="noStrike" u="none">
              <a:solidFill>
                <a:srgbClr val="000000"/>
              </a:solidFill>
              <a:effectLst/>
              <a:uFillTx/>
              <a:latin typeface="Times New Roman"/>
            </a:endParaRPr>
          </a:p>
        </p:txBody>
      </p:sp>
      <p:sp>
        <p:nvSpPr>
          <p:cNvPr id="815" name=""/>
          <p:cNvSpPr/>
          <p:nvPr/>
        </p:nvSpPr>
        <p:spPr>
          <a:xfrm>
            <a:off x="2553840" y="5159520"/>
            <a:ext cx="19116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16" name=""/>
          <p:cNvSpPr/>
          <p:nvPr/>
        </p:nvSpPr>
        <p:spPr>
          <a:xfrm>
            <a:off x="2733480" y="5159520"/>
            <a:ext cx="324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17" name=""/>
          <p:cNvSpPr/>
          <p:nvPr/>
        </p:nvSpPr>
        <p:spPr>
          <a:xfrm>
            <a:off x="3389040" y="5159520"/>
            <a:ext cx="3502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12,522</a:t>
            </a:r>
            <a:endParaRPr b="0" lang="en-US" sz="900" strike="noStrike" u="none">
              <a:solidFill>
                <a:srgbClr val="000000"/>
              </a:solidFill>
              <a:effectLst/>
              <a:uFillTx/>
              <a:latin typeface="Times New Roman"/>
            </a:endParaRPr>
          </a:p>
        </p:txBody>
      </p:sp>
      <p:sp>
        <p:nvSpPr>
          <p:cNvPr id="818" name=""/>
          <p:cNvSpPr/>
          <p:nvPr/>
        </p:nvSpPr>
        <p:spPr>
          <a:xfrm>
            <a:off x="3192120" y="5159520"/>
            <a:ext cx="19116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19" name=""/>
          <p:cNvSpPr/>
          <p:nvPr/>
        </p:nvSpPr>
        <p:spPr>
          <a:xfrm>
            <a:off x="3369960" y="5159520"/>
            <a:ext cx="324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20" name=""/>
          <p:cNvSpPr/>
          <p:nvPr/>
        </p:nvSpPr>
        <p:spPr>
          <a:xfrm>
            <a:off x="4026960" y="5159520"/>
            <a:ext cx="3502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13,285</a:t>
            </a:r>
            <a:endParaRPr b="0" lang="en-US" sz="900" strike="noStrike" u="none">
              <a:solidFill>
                <a:srgbClr val="000000"/>
              </a:solidFill>
              <a:effectLst/>
              <a:uFillTx/>
              <a:latin typeface="Times New Roman"/>
            </a:endParaRPr>
          </a:p>
        </p:txBody>
      </p:sp>
      <p:sp>
        <p:nvSpPr>
          <p:cNvPr id="821" name=""/>
          <p:cNvSpPr/>
          <p:nvPr/>
        </p:nvSpPr>
        <p:spPr>
          <a:xfrm>
            <a:off x="3830400" y="5159520"/>
            <a:ext cx="19116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22" name=""/>
          <p:cNvSpPr/>
          <p:nvPr/>
        </p:nvSpPr>
        <p:spPr>
          <a:xfrm>
            <a:off x="4008240" y="5159520"/>
            <a:ext cx="324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23" name=""/>
          <p:cNvSpPr/>
          <p:nvPr/>
        </p:nvSpPr>
        <p:spPr>
          <a:xfrm>
            <a:off x="1026360" y="5292720"/>
            <a:ext cx="13158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International Home Foods</a:t>
            </a:r>
            <a:endParaRPr b="0" lang="en-US" sz="900" strike="noStrike" u="none">
              <a:solidFill>
                <a:srgbClr val="000000"/>
              </a:solidFill>
              <a:effectLst/>
              <a:uFillTx/>
              <a:latin typeface="Times New Roman"/>
            </a:endParaRPr>
          </a:p>
        </p:txBody>
      </p:sp>
      <p:sp>
        <p:nvSpPr>
          <p:cNvPr id="824" name=""/>
          <p:cNvSpPr/>
          <p:nvPr/>
        </p:nvSpPr>
        <p:spPr>
          <a:xfrm>
            <a:off x="2922120" y="5292720"/>
            <a:ext cx="388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t>
            </a:r>
            <a:endParaRPr b="0" lang="en-US" sz="900" strike="noStrike" u="none">
              <a:solidFill>
                <a:srgbClr val="000000"/>
              </a:solidFill>
              <a:effectLst/>
              <a:uFillTx/>
              <a:latin typeface="Times New Roman"/>
            </a:endParaRPr>
          </a:p>
        </p:txBody>
      </p:sp>
      <p:sp>
        <p:nvSpPr>
          <p:cNvPr id="825" name=""/>
          <p:cNvSpPr/>
          <p:nvPr/>
        </p:nvSpPr>
        <p:spPr>
          <a:xfrm>
            <a:off x="2553840" y="5292720"/>
            <a:ext cx="38196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26" name=""/>
          <p:cNvSpPr/>
          <p:nvPr/>
        </p:nvSpPr>
        <p:spPr>
          <a:xfrm>
            <a:off x="2911320" y="5292720"/>
            <a:ext cx="324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27" name=""/>
          <p:cNvSpPr/>
          <p:nvPr/>
        </p:nvSpPr>
        <p:spPr>
          <a:xfrm>
            <a:off x="3560400" y="5292720"/>
            <a:ext cx="388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t>
            </a:r>
            <a:endParaRPr b="0" lang="en-US" sz="900" strike="noStrike" u="none">
              <a:solidFill>
                <a:srgbClr val="000000"/>
              </a:solidFill>
              <a:effectLst/>
              <a:uFillTx/>
              <a:latin typeface="Times New Roman"/>
            </a:endParaRPr>
          </a:p>
        </p:txBody>
      </p:sp>
      <p:sp>
        <p:nvSpPr>
          <p:cNvPr id="828" name=""/>
          <p:cNvSpPr/>
          <p:nvPr/>
        </p:nvSpPr>
        <p:spPr>
          <a:xfrm>
            <a:off x="3192120" y="5292720"/>
            <a:ext cx="38196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29" name=""/>
          <p:cNvSpPr/>
          <p:nvPr/>
        </p:nvSpPr>
        <p:spPr>
          <a:xfrm>
            <a:off x="3549240" y="5292720"/>
            <a:ext cx="324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30" name=""/>
          <p:cNvSpPr/>
          <p:nvPr/>
        </p:nvSpPr>
        <p:spPr>
          <a:xfrm>
            <a:off x="4085640" y="5292720"/>
            <a:ext cx="28692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1,800</a:t>
            </a:r>
            <a:endParaRPr b="0" lang="en-US" sz="900" strike="noStrike" u="none">
              <a:solidFill>
                <a:srgbClr val="000000"/>
              </a:solidFill>
              <a:effectLst/>
              <a:uFillTx/>
              <a:latin typeface="Times New Roman"/>
            </a:endParaRPr>
          </a:p>
        </p:txBody>
      </p:sp>
      <p:sp>
        <p:nvSpPr>
          <p:cNvPr id="831" name=""/>
          <p:cNvSpPr/>
          <p:nvPr/>
        </p:nvSpPr>
        <p:spPr>
          <a:xfrm>
            <a:off x="3830400" y="5292720"/>
            <a:ext cx="2548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32" name=""/>
          <p:cNvSpPr/>
          <p:nvPr/>
        </p:nvSpPr>
        <p:spPr>
          <a:xfrm>
            <a:off x="4068360" y="5292720"/>
            <a:ext cx="324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33" name=""/>
          <p:cNvSpPr/>
          <p:nvPr/>
        </p:nvSpPr>
        <p:spPr>
          <a:xfrm>
            <a:off x="1026720" y="5425920"/>
            <a:ext cx="5724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Agricultural</a:t>
            </a:r>
            <a:endParaRPr b="0" lang="en-US" sz="900" strike="noStrike" u="none">
              <a:solidFill>
                <a:srgbClr val="000000"/>
              </a:solidFill>
              <a:effectLst/>
              <a:uFillTx/>
              <a:latin typeface="Times New Roman"/>
            </a:endParaRPr>
          </a:p>
        </p:txBody>
      </p:sp>
      <p:sp>
        <p:nvSpPr>
          <p:cNvPr id="834" name=""/>
          <p:cNvSpPr/>
          <p:nvPr/>
        </p:nvSpPr>
        <p:spPr>
          <a:xfrm>
            <a:off x="2810880" y="5425920"/>
            <a:ext cx="28692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5,580</a:t>
            </a:r>
            <a:endParaRPr b="0" lang="en-US" sz="900" strike="noStrike" u="none">
              <a:solidFill>
                <a:srgbClr val="000000"/>
              </a:solidFill>
              <a:effectLst/>
              <a:uFillTx/>
              <a:latin typeface="Times New Roman"/>
            </a:endParaRPr>
          </a:p>
        </p:txBody>
      </p:sp>
      <p:sp>
        <p:nvSpPr>
          <p:cNvPr id="835" name=""/>
          <p:cNvSpPr/>
          <p:nvPr/>
        </p:nvSpPr>
        <p:spPr>
          <a:xfrm>
            <a:off x="2553840" y="5425920"/>
            <a:ext cx="2548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36" name=""/>
          <p:cNvSpPr/>
          <p:nvPr/>
        </p:nvSpPr>
        <p:spPr>
          <a:xfrm>
            <a:off x="2792160" y="5425920"/>
            <a:ext cx="324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37" name=""/>
          <p:cNvSpPr/>
          <p:nvPr/>
        </p:nvSpPr>
        <p:spPr>
          <a:xfrm>
            <a:off x="3447720" y="5425920"/>
            <a:ext cx="28692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5,150</a:t>
            </a:r>
            <a:endParaRPr b="0" lang="en-US" sz="900" strike="noStrike" u="none">
              <a:solidFill>
                <a:srgbClr val="000000"/>
              </a:solidFill>
              <a:effectLst/>
              <a:uFillTx/>
              <a:latin typeface="Times New Roman"/>
            </a:endParaRPr>
          </a:p>
        </p:txBody>
      </p:sp>
      <p:sp>
        <p:nvSpPr>
          <p:cNvPr id="838" name=""/>
          <p:cNvSpPr/>
          <p:nvPr/>
        </p:nvSpPr>
        <p:spPr>
          <a:xfrm>
            <a:off x="3192120" y="5425920"/>
            <a:ext cx="2548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39" name=""/>
          <p:cNvSpPr/>
          <p:nvPr/>
        </p:nvSpPr>
        <p:spPr>
          <a:xfrm>
            <a:off x="3430440" y="5425920"/>
            <a:ext cx="324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40" name=""/>
          <p:cNvSpPr/>
          <p:nvPr/>
        </p:nvSpPr>
        <p:spPr>
          <a:xfrm>
            <a:off x="4085640" y="5425920"/>
            <a:ext cx="28692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5,290</a:t>
            </a:r>
            <a:endParaRPr b="0" lang="en-US" sz="900" strike="noStrike" u="none">
              <a:solidFill>
                <a:srgbClr val="000000"/>
              </a:solidFill>
              <a:effectLst/>
              <a:uFillTx/>
              <a:latin typeface="Times New Roman"/>
            </a:endParaRPr>
          </a:p>
        </p:txBody>
      </p:sp>
      <p:sp>
        <p:nvSpPr>
          <p:cNvPr id="841" name=""/>
          <p:cNvSpPr/>
          <p:nvPr/>
        </p:nvSpPr>
        <p:spPr>
          <a:xfrm>
            <a:off x="3830400" y="5425920"/>
            <a:ext cx="2548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42" name=""/>
          <p:cNvSpPr/>
          <p:nvPr/>
        </p:nvSpPr>
        <p:spPr>
          <a:xfrm>
            <a:off x="4068360" y="5425920"/>
            <a:ext cx="324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43" name=""/>
          <p:cNvSpPr/>
          <p:nvPr/>
        </p:nvSpPr>
        <p:spPr>
          <a:xfrm>
            <a:off x="1115640" y="5559480"/>
            <a:ext cx="80136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Total Revenues</a:t>
            </a:r>
            <a:endParaRPr b="0" lang="en-US" sz="900" strike="noStrike" u="none">
              <a:solidFill>
                <a:srgbClr val="000000"/>
              </a:solidFill>
              <a:effectLst/>
              <a:uFillTx/>
              <a:latin typeface="Times New Roman"/>
            </a:endParaRPr>
          </a:p>
        </p:txBody>
      </p:sp>
      <p:sp>
        <p:nvSpPr>
          <p:cNvPr id="844" name=""/>
          <p:cNvSpPr/>
          <p:nvPr/>
        </p:nvSpPr>
        <p:spPr>
          <a:xfrm>
            <a:off x="2750760" y="5559480"/>
            <a:ext cx="3502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24,598</a:t>
            </a:r>
            <a:endParaRPr b="0" lang="en-US" sz="900" strike="noStrike" u="none">
              <a:solidFill>
                <a:srgbClr val="000000"/>
              </a:solidFill>
              <a:effectLst/>
              <a:uFillTx/>
              <a:latin typeface="Times New Roman"/>
            </a:endParaRPr>
          </a:p>
        </p:txBody>
      </p:sp>
      <p:sp>
        <p:nvSpPr>
          <p:cNvPr id="845" name=""/>
          <p:cNvSpPr/>
          <p:nvPr/>
        </p:nvSpPr>
        <p:spPr>
          <a:xfrm>
            <a:off x="2553840" y="5559480"/>
            <a:ext cx="19116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46" name=""/>
          <p:cNvSpPr/>
          <p:nvPr/>
        </p:nvSpPr>
        <p:spPr>
          <a:xfrm>
            <a:off x="2733480" y="5559480"/>
            <a:ext cx="324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47" name=""/>
          <p:cNvSpPr/>
          <p:nvPr/>
        </p:nvSpPr>
        <p:spPr>
          <a:xfrm>
            <a:off x="3389040" y="5559480"/>
            <a:ext cx="3502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25,386</a:t>
            </a:r>
            <a:endParaRPr b="0" lang="en-US" sz="900" strike="noStrike" u="none">
              <a:solidFill>
                <a:srgbClr val="000000"/>
              </a:solidFill>
              <a:effectLst/>
              <a:uFillTx/>
              <a:latin typeface="Times New Roman"/>
            </a:endParaRPr>
          </a:p>
        </p:txBody>
      </p:sp>
      <p:sp>
        <p:nvSpPr>
          <p:cNvPr id="848" name=""/>
          <p:cNvSpPr/>
          <p:nvPr/>
        </p:nvSpPr>
        <p:spPr>
          <a:xfrm>
            <a:off x="3192120" y="5559480"/>
            <a:ext cx="19116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49" name=""/>
          <p:cNvSpPr/>
          <p:nvPr/>
        </p:nvSpPr>
        <p:spPr>
          <a:xfrm>
            <a:off x="3369960" y="5559480"/>
            <a:ext cx="324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50" name=""/>
          <p:cNvSpPr/>
          <p:nvPr/>
        </p:nvSpPr>
        <p:spPr>
          <a:xfrm>
            <a:off x="4026960" y="5559480"/>
            <a:ext cx="35028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27,723</a:t>
            </a:r>
            <a:endParaRPr b="0" lang="en-US" sz="900" strike="noStrike" u="none">
              <a:solidFill>
                <a:srgbClr val="000000"/>
              </a:solidFill>
              <a:effectLst/>
              <a:uFillTx/>
              <a:latin typeface="Times New Roman"/>
            </a:endParaRPr>
          </a:p>
        </p:txBody>
      </p:sp>
      <p:sp>
        <p:nvSpPr>
          <p:cNvPr id="851" name=""/>
          <p:cNvSpPr/>
          <p:nvPr/>
        </p:nvSpPr>
        <p:spPr>
          <a:xfrm>
            <a:off x="3830400" y="5559480"/>
            <a:ext cx="19116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52" name=""/>
          <p:cNvSpPr/>
          <p:nvPr/>
        </p:nvSpPr>
        <p:spPr>
          <a:xfrm>
            <a:off x="4008240" y="5559480"/>
            <a:ext cx="32400" cy="137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853" name=""/>
          <p:cNvSpPr/>
          <p:nvPr/>
        </p:nvSpPr>
        <p:spPr>
          <a:xfrm>
            <a:off x="2496960" y="5548320"/>
            <a:ext cx="191628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854" name=""/>
          <p:cNvSpPr/>
          <p:nvPr/>
        </p:nvSpPr>
        <p:spPr>
          <a:xfrm>
            <a:off x="2496960" y="5548320"/>
            <a:ext cx="1916280" cy="9360"/>
          </a:xfrm>
          <a:prstGeom prst="rect">
            <a:avLst/>
          </a:prstGeom>
          <a:solidFill>
            <a:srgbClr val="000000"/>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855" name=""/>
          <p:cNvSpPr/>
          <p:nvPr/>
        </p:nvSpPr>
        <p:spPr>
          <a:xfrm>
            <a:off x="4745160" y="4863960"/>
            <a:ext cx="10220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Operating Income (2)</a:t>
            </a:r>
            <a:endParaRPr b="0" lang="en-US" sz="800" strike="noStrike" u="none">
              <a:solidFill>
                <a:srgbClr val="000000"/>
              </a:solidFill>
              <a:effectLst/>
              <a:uFillTx/>
              <a:latin typeface="Times New Roman"/>
            </a:endParaRPr>
          </a:p>
        </p:txBody>
      </p:sp>
      <p:sp>
        <p:nvSpPr>
          <p:cNvPr id="856" name=""/>
          <p:cNvSpPr/>
          <p:nvPr/>
        </p:nvSpPr>
        <p:spPr>
          <a:xfrm>
            <a:off x="6320160" y="4863960"/>
            <a:ext cx="2278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1999</a:t>
            </a:r>
            <a:endParaRPr b="0" lang="en-US" sz="800" strike="noStrike" u="none">
              <a:solidFill>
                <a:srgbClr val="000000"/>
              </a:solidFill>
              <a:effectLst/>
              <a:uFillTx/>
              <a:latin typeface="Times New Roman"/>
            </a:endParaRPr>
          </a:p>
        </p:txBody>
      </p:sp>
      <p:sp>
        <p:nvSpPr>
          <p:cNvPr id="857" name=""/>
          <p:cNvSpPr/>
          <p:nvPr/>
        </p:nvSpPr>
        <p:spPr>
          <a:xfrm>
            <a:off x="6319800" y="4970520"/>
            <a:ext cx="227160" cy="11160"/>
          </a:xfrm>
          <a:prstGeom prst="rect">
            <a:avLst/>
          </a:prstGeom>
          <a:solidFill>
            <a:srgbClr val="000000"/>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858" name=""/>
          <p:cNvSpPr/>
          <p:nvPr/>
        </p:nvSpPr>
        <p:spPr>
          <a:xfrm>
            <a:off x="7098120" y="4863960"/>
            <a:ext cx="2278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2000</a:t>
            </a:r>
            <a:endParaRPr b="0" lang="en-US" sz="800" strike="noStrike" u="none">
              <a:solidFill>
                <a:srgbClr val="000000"/>
              </a:solidFill>
              <a:effectLst/>
              <a:uFillTx/>
              <a:latin typeface="Times New Roman"/>
            </a:endParaRPr>
          </a:p>
        </p:txBody>
      </p:sp>
      <p:sp>
        <p:nvSpPr>
          <p:cNvPr id="859" name=""/>
          <p:cNvSpPr/>
          <p:nvPr/>
        </p:nvSpPr>
        <p:spPr>
          <a:xfrm>
            <a:off x="7097760" y="4970520"/>
            <a:ext cx="226800" cy="11160"/>
          </a:xfrm>
          <a:prstGeom prst="rect">
            <a:avLst/>
          </a:prstGeom>
          <a:solidFill>
            <a:srgbClr val="000000"/>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860" name=""/>
          <p:cNvSpPr/>
          <p:nvPr/>
        </p:nvSpPr>
        <p:spPr>
          <a:xfrm>
            <a:off x="7842600" y="4863960"/>
            <a:ext cx="2959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2001E</a:t>
            </a:r>
            <a:endParaRPr b="0" lang="en-US" sz="800" strike="noStrike" u="none">
              <a:solidFill>
                <a:srgbClr val="000000"/>
              </a:solidFill>
              <a:effectLst/>
              <a:uFillTx/>
              <a:latin typeface="Times New Roman"/>
            </a:endParaRPr>
          </a:p>
        </p:txBody>
      </p:sp>
      <p:sp>
        <p:nvSpPr>
          <p:cNvPr id="861" name=""/>
          <p:cNvSpPr/>
          <p:nvPr/>
        </p:nvSpPr>
        <p:spPr>
          <a:xfrm>
            <a:off x="7842240" y="4970520"/>
            <a:ext cx="295200" cy="11160"/>
          </a:xfrm>
          <a:prstGeom prst="rect">
            <a:avLst/>
          </a:prstGeom>
          <a:solidFill>
            <a:srgbClr val="000000"/>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862" name=""/>
          <p:cNvSpPr/>
          <p:nvPr/>
        </p:nvSpPr>
        <p:spPr>
          <a:xfrm>
            <a:off x="4747680" y="4995720"/>
            <a:ext cx="93888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(MM $, FY End May 31)</a:t>
            </a:r>
            <a:endParaRPr b="0" lang="en-US" sz="700" strike="noStrike" u="none">
              <a:solidFill>
                <a:srgbClr val="000000"/>
              </a:solidFill>
              <a:effectLst/>
              <a:uFillTx/>
              <a:latin typeface="Times New Roman"/>
            </a:endParaRPr>
          </a:p>
        </p:txBody>
      </p:sp>
      <p:sp>
        <p:nvSpPr>
          <p:cNvPr id="863" name=""/>
          <p:cNvSpPr/>
          <p:nvPr/>
        </p:nvSpPr>
        <p:spPr>
          <a:xfrm>
            <a:off x="4831560" y="5106960"/>
            <a:ext cx="1062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Total Packaged Foods*</a:t>
            </a:r>
            <a:endParaRPr b="0" lang="en-US" sz="800" strike="noStrike" u="none">
              <a:solidFill>
                <a:srgbClr val="000000"/>
              </a:solidFill>
              <a:effectLst/>
              <a:uFillTx/>
              <a:latin typeface="Times New Roman"/>
            </a:endParaRPr>
          </a:p>
        </p:txBody>
      </p:sp>
      <p:sp>
        <p:nvSpPr>
          <p:cNvPr id="864" name=""/>
          <p:cNvSpPr/>
          <p:nvPr/>
        </p:nvSpPr>
        <p:spPr>
          <a:xfrm>
            <a:off x="6593040" y="510696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992</a:t>
            </a:r>
            <a:endParaRPr b="0" lang="en-US" sz="800" strike="noStrike" u="none">
              <a:solidFill>
                <a:srgbClr val="000000"/>
              </a:solidFill>
              <a:effectLst/>
              <a:uFillTx/>
              <a:latin typeface="Times New Roman"/>
            </a:endParaRPr>
          </a:p>
        </p:txBody>
      </p:sp>
      <p:sp>
        <p:nvSpPr>
          <p:cNvPr id="865" name=""/>
          <p:cNvSpPr/>
          <p:nvPr/>
        </p:nvSpPr>
        <p:spPr>
          <a:xfrm>
            <a:off x="6095520" y="5106960"/>
            <a:ext cx="4831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66" name=""/>
          <p:cNvSpPr/>
          <p:nvPr/>
        </p:nvSpPr>
        <p:spPr>
          <a:xfrm>
            <a:off x="6575040" y="510696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67" name=""/>
          <p:cNvSpPr/>
          <p:nvPr/>
        </p:nvSpPr>
        <p:spPr>
          <a:xfrm>
            <a:off x="7287120" y="5106960"/>
            <a:ext cx="2563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1,088</a:t>
            </a:r>
            <a:endParaRPr b="0" lang="en-US" sz="800" strike="noStrike" u="none">
              <a:solidFill>
                <a:srgbClr val="000000"/>
              </a:solidFill>
              <a:effectLst/>
              <a:uFillTx/>
              <a:latin typeface="Times New Roman"/>
            </a:endParaRPr>
          </a:p>
        </p:txBody>
      </p:sp>
      <p:sp>
        <p:nvSpPr>
          <p:cNvPr id="868" name=""/>
          <p:cNvSpPr/>
          <p:nvPr/>
        </p:nvSpPr>
        <p:spPr>
          <a:xfrm>
            <a:off x="6873480" y="5106960"/>
            <a:ext cx="3978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69" name=""/>
          <p:cNvSpPr/>
          <p:nvPr/>
        </p:nvSpPr>
        <p:spPr>
          <a:xfrm>
            <a:off x="7268760" y="510696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70" name=""/>
          <p:cNvSpPr/>
          <p:nvPr/>
        </p:nvSpPr>
        <p:spPr>
          <a:xfrm>
            <a:off x="8064720" y="5106960"/>
            <a:ext cx="2563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1,245</a:t>
            </a:r>
            <a:endParaRPr b="0" lang="en-US" sz="800" strike="noStrike" u="none">
              <a:solidFill>
                <a:srgbClr val="000000"/>
              </a:solidFill>
              <a:effectLst/>
              <a:uFillTx/>
              <a:latin typeface="Times New Roman"/>
            </a:endParaRPr>
          </a:p>
        </p:txBody>
      </p:sp>
      <p:sp>
        <p:nvSpPr>
          <p:cNvPr id="871" name=""/>
          <p:cNvSpPr/>
          <p:nvPr/>
        </p:nvSpPr>
        <p:spPr>
          <a:xfrm>
            <a:off x="7651080" y="5106960"/>
            <a:ext cx="3978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72" name=""/>
          <p:cNvSpPr/>
          <p:nvPr/>
        </p:nvSpPr>
        <p:spPr>
          <a:xfrm>
            <a:off x="8046720" y="510696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73" name=""/>
          <p:cNvSpPr/>
          <p:nvPr/>
        </p:nvSpPr>
        <p:spPr>
          <a:xfrm>
            <a:off x="4830840" y="5234040"/>
            <a:ext cx="11300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Total Refrigerated Foods</a:t>
            </a:r>
            <a:endParaRPr b="0" lang="en-US" sz="800" strike="noStrike" u="none">
              <a:solidFill>
                <a:srgbClr val="000000"/>
              </a:solidFill>
              <a:effectLst/>
              <a:uFillTx/>
              <a:latin typeface="Times New Roman"/>
            </a:endParaRPr>
          </a:p>
        </p:txBody>
      </p:sp>
      <p:sp>
        <p:nvSpPr>
          <p:cNvPr id="874" name=""/>
          <p:cNvSpPr/>
          <p:nvPr/>
        </p:nvSpPr>
        <p:spPr>
          <a:xfrm>
            <a:off x="6593040" y="523404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361</a:t>
            </a:r>
            <a:endParaRPr b="0" lang="en-US" sz="800" strike="noStrike" u="none">
              <a:solidFill>
                <a:srgbClr val="000000"/>
              </a:solidFill>
              <a:effectLst/>
              <a:uFillTx/>
              <a:latin typeface="Times New Roman"/>
            </a:endParaRPr>
          </a:p>
        </p:txBody>
      </p:sp>
      <p:sp>
        <p:nvSpPr>
          <p:cNvPr id="875" name=""/>
          <p:cNvSpPr/>
          <p:nvPr/>
        </p:nvSpPr>
        <p:spPr>
          <a:xfrm>
            <a:off x="6095520" y="5234040"/>
            <a:ext cx="4831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76" name=""/>
          <p:cNvSpPr/>
          <p:nvPr/>
        </p:nvSpPr>
        <p:spPr>
          <a:xfrm>
            <a:off x="6575040" y="523404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77" name=""/>
          <p:cNvSpPr/>
          <p:nvPr/>
        </p:nvSpPr>
        <p:spPr>
          <a:xfrm>
            <a:off x="7371000" y="523404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491</a:t>
            </a:r>
            <a:endParaRPr b="0" lang="en-US" sz="800" strike="noStrike" u="none">
              <a:solidFill>
                <a:srgbClr val="000000"/>
              </a:solidFill>
              <a:effectLst/>
              <a:uFillTx/>
              <a:latin typeface="Times New Roman"/>
            </a:endParaRPr>
          </a:p>
        </p:txBody>
      </p:sp>
      <p:sp>
        <p:nvSpPr>
          <p:cNvPr id="878" name=""/>
          <p:cNvSpPr/>
          <p:nvPr/>
        </p:nvSpPr>
        <p:spPr>
          <a:xfrm>
            <a:off x="6873480" y="5234040"/>
            <a:ext cx="4831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79" name=""/>
          <p:cNvSpPr/>
          <p:nvPr/>
        </p:nvSpPr>
        <p:spPr>
          <a:xfrm>
            <a:off x="7353000" y="523404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80" name=""/>
          <p:cNvSpPr/>
          <p:nvPr/>
        </p:nvSpPr>
        <p:spPr>
          <a:xfrm>
            <a:off x="8150400" y="523404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439</a:t>
            </a:r>
            <a:endParaRPr b="0" lang="en-US" sz="800" strike="noStrike" u="none">
              <a:solidFill>
                <a:srgbClr val="000000"/>
              </a:solidFill>
              <a:effectLst/>
              <a:uFillTx/>
              <a:latin typeface="Times New Roman"/>
            </a:endParaRPr>
          </a:p>
        </p:txBody>
      </p:sp>
      <p:sp>
        <p:nvSpPr>
          <p:cNvPr id="881" name=""/>
          <p:cNvSpPr/>
          <p:nvPr/>
        </p:nvSpPr>
        <p:spPr>
          <a:xfrm>
            <a:off x="7651440" y="5234040"/>
            <a:ext cx="4831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82" name=""/>
          <p:cNvSpPr/>
          <p:nvPr/>
        </p:nvSpPr>
        <p:spPr>
          <a:xfrm>
            <a:off x="8132400" y="523404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83" name=""/>
          <p:cNvSpPr/>
          <p:nvPr/>
        </p:nvSpPr>
        <p:spPr>
          <a:xfrm>
            <a:off x="4865040" y="5361120"/>
            <a:ext cx="7668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Total Agricultural</a:t>
            </a:r>
            <a:endParaRPr b="0" lang="en-US" sz="800" strike="noStrike" u="none">
              <a:solidFill>
                <a:srgbClr val="000000"/>
              </a:solidFill>
              <a:effectLst/>
              <a:uFillTx/>
              <a:latin typeface="Times New Roman"/>
            </a:endParaRPr>
          </a:p>
        </p:txBody>
      </p:sp>
      <p:sp>
        <p:nvSpPr>
          <p:cNvPr id="884" name=""/>
          <p:cNvSpPr/>
          <p:nvPr/>
        </p:nvSpPr>
        <p:spPr>
          <a:xfrm>
            <a:off x="6593040" y="536112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355</a:t>
            </a:r>
            <a:endParaRPr b="0" lang="en-US" sz="800" strike="noStrike" u="none">
              <a:solidFill>
                <a:srgbClr val="000000"/>
              </a:solidFill>
              <a:effectLst/>
              <a:uFillTx/>
              <a:latin typeface="Times New Roman"/>
            </a:endParaRPr>
          </a:p>
        </p:txBody>
      </p:sp>
      <p:sp>
        <p:nvSpPr>
          <p:cNvPr id="885" name=""/>
          <p:cNvSpPr/>
          <p:nvPr/>
        </p:nvSpPr>
        <p:spPr>
          <a:xfrm>
            <a:off x="6095520" y="5361120"/>
            <a:ext cx="4831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86" name=""/>
          <p:cNvSpPr/>
          <p:nvPr/>
        </p:nvSpPr>
        <p:spPr>
          <a:xfrm>
            <a:off x="6575040" y="536112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87" name=""/>
          <p:cNvSpPr/>
          <p:nvPr/>
        </p:nvSpPr>
        <p:spPr>
          <a:xfrm>
            <a:off x="7371000" y="536112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331</a:t>
            </a:r>
            <a:endParaRPr b="0" lang="en-US" sz="800" strike="noStrike" u="none">
              <a:solidFill>
                <a:srgbClr val="000000"/>
              </a:solidFill>
              <a:effectLst/>
              <a:uFillTx/>
              <a:latin typeface="Times New Roman"/>
            </a:endParaRPr>
          </a:p>
        </p:txBody>
      </p:sp>
      <p:sp>
        <p:nvSpPr>
          <p:cNvPr id="888" name=""/>
          <p:cNvSpPr/>
          <p:nvPr/>
        </p:nvSpPr>
        <p:spPr>
          <a:xfrm>
            <a:off x="6873480" y="5361120"/>
            <a:ext cx="4831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89" name=""/>
          <p:cNvSpPr/>
          <p:nvPr/>
        </p:nvSpPr>
        <p:spPr>
          <a:xfrm>
            <a:off x="7353000" y="536112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90" name=""/>
          <p:cNvSpPr/>
          <p:nvPr/>
        </p:nvSpPr>
        <p:spPr>
          <a:xfrm>
            <a:off x="8150400" y="5361120"/>
            <a:ext cx="1710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253</a:t>
            </a:r>
            <a:endParaRPr b="0" lang="en-US" sz="800" strike="noStrike" u="none">
              <a:solidFill>
                <a:srgbClr val="000000"/>
              </a:solidFill>
              <a:effectLst/>
              <a:uFillTx/>
              <a:latin typeface="Times New Roman"/>
            </a:endParaRPr>
          </a:p>
        </p:txBody>
      </p:sp>
      <p:sp>
        <p:nvSpPr>
          <p:cNvPr id="891" name=""/>
          <p:cNvSpPr/>
          <p:nvPr/>
        </p:nvSpPr>
        <p:spPr>
          <a:xfrm>
            <a:off x="7651440" y="5361120"/>
            <a:ext cx="4831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92" name=""/>
          <p:cNvSpPr/>
          <p:nvPr/>
        </p:nvSpPr>
        <p:spPr>
          <a:xfrm>
            <a:off x="8132400" y="536112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893" name=""/>
          <p:cNvSpPr/>
          <p:nvPr/>
        </p:nvSpPr>
        <p:spPr>
          <a:xfrm>
            <a:off x="4914720" y="5505480"/>
            <a:ext cx="81144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United Agri Products</a:t>
            </a:r>
            <a:endParaRPr b="0" lang="en-US" sz="700" strike="noStrike" u="none">
              <a:solidFill>
                <a:srgbClr val="000000"/>
              </a:solidFill>
              <a:effectLst/>
              <a:uFillTx/>
              <a:latin typeface="Times New Roman"/>
            </a:endParaRPr>
          </a:p>
        </p:txBody>
      </p:sp>
      <p:sp>
        <p:nvSpPr>
          <p:cNvPr id="894" name=""/>
          <p:cNvSpPr/>
          <p:nvPr/>
        </p:nvSpPr>
        <p:spPr>
          <a:xfrm>
            <a:off x="6662520" y="5505480"/>
            <a:ext cx="14832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150</a:t>
            </a:r>
            <a:endParaRPr b="0" lang="en-US" sz="700" strike="noStrike" u="none">
              <a:solidFill>
                <a:srgbClr val="000000"/>
              </a:solidFill>
              <a:effectLst/>
              <a:uFillTx/>
              <a:latin typeface="Times New Roman"/>
            </a:endParaRPr>
          </a:p>
        </p:txBody>
      </p:sp>
      <p:sp>
        <p:nvSpPr>
          <p:cNvPr id="895" name=""/>
          <p:cNvSpPr/>
          <p:nvPr/>
        </p:nvSpPr>
        <p:spPr>
          <a:xfrm>
            <a:off x="7441920" y="5505480"/>
            <a:ext cx="14832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155</a:t>
            </a:r>
            <a:endParaRPr b="0" lang="en-US" sz="700" strike="noStrike" u="none">
              <a:solidFill>
                <a:srgbClr val="000000"/>
              </a:solidFill>
              <a:effectLst/>
              <a:uFillTx/>
              <a:latin typeface="Times New Roman"/>
            </a:endParaRPr>
          </a:p>
        </p:txBody>
      </p:sp>
      <p:sp>
        <p:nvSpPr>
          <p:cNvPr id="896" name=""/>
          <p:cNvSpPr/>
          <p:nvPr/>
        </p:nvSpPr>
        <p:spPr>
          <a:xfrm>
            <a:off x="8265960" y="5505480"/>
            <a:ext cx="990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40</a:t>
            </a:r>
            <a:endParaRPr b="0" lang="en-US" sz="700" strike="noStrike" u="none">
              <a:solidFill>
                <a:srgbClr val="000000"/>
              </a:solidFill>
              <a:effectLst/>
              <a:uFillTx/>
              <a:latin typeface="Times New Roman"/>
            </a:endParaRPr>
          </a:p>
        </p:txBody>
      </p:sp>
      <p:sp>
        <p:nvSpPr>
          <p:cNvPr id="897" name=""/>
          <p:cNvSpPr/>
          <p:nvPr/>
        </p:nvSpPr>
        <p:spPr>
          <a:xfrm>
            <a:off x="4914720" y="5632560"/>
            <a:ext cx="81612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Grain Merchandising</a:t>
            </a:r>
            <a:endParaRPr b="0" lang="en-US" sz="700" strike="noStrike" u="none">
              <a:solidFill>
                <a:srgbClr val="000000"/>
              </a:solidFill>
              <a:effectLst/>
              <a:uFillTx/>
              <a:latin typeface="Times New Roman"/>
            </a:endParaRPr>
          </a:p>
        </p:txBody>
      </p:sp>
      <p:sp>
        <p:nvSpPr>
          <p:cNvPr id="898" name=""/>
          <p:cNvSpPr/>
          <p:nvPr/>
        </p:nvSpPr>
        <p:spPr>
          <a:xfrm>
            <a:off x="6708600" y="5632560"/>
            <a:ext cx="990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15</a:t>
            </a:r>
            <a:endParaRPr b="0" lang="en-US" sz="700" strike="noStrike" u="none">
              <a:solidFill>
                <a:srgbClr val="000000"/>
              </a:solidFill>
              <a:effectLst/>
              <a:uFillTx/>
              <a:latin typeface="Times New Roman"/>
            </a:endParaRPr>
          </a:p>
        </p:txBody>
      </p:sp>
      <p:sp>
        <p:nvSpPr>
          <p:cNvPr id="899" name=""/>
          <p:cNvSpPr/>
          <p:nvPr/>
        </p:nvSpPr>
        <p:spPr>
          <a:xfrm>
            <a:off x="7486560" y="5632560"/>
            <a:ext cx="990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10</a:t>
            </a:r>
            <a:endParaRPr b="0" lang="en-US" sz="700" strike="noStrike" u="none">
              <a:solidFill>
                <a:srgbClr val="000000"/>
              </a:solidFill>
              <a:effectLst/>
              <a:uFillTx/>
              <a:latin typeface="Times New Roman"/>
            </a:endParaRPr>
          </a:p>
        </p:txBody>
      </p:sp>
      <p:sp>
        <p:nvSpPr>
          <p:cNvPr id="900" name=""/>
          <p:cNvSpPr/>
          <p:nvPr/>
        </p:nvSpPr>
        <p:spPr>
          <a:xfrm>
            <a:off x="8265960" y="5632560"/>
            <a:ext cx="990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40</a:t>
            </a:r>
            <a:endParaRPr b="0" lang="en-US" sz="700" strike="noStrike" u="none">
              <a:solidFill>
                <a:srgbClr val="000000"/>
              </a:solidFill>
              <a:effectLst/>
              <a:uFillTx/>
              <a:latin typeface="Times New Roman"/>
            </a:endParaRPr>
          </a:p>
        </p:txBody>
      </p:sp>
      <p:sp>
        <p:nvSpPr>
          <p:cNvPr id="901" name=""/>
          <p:cNvSpPr/>
          <p:nvPr/>
        </p:nvSpPr>
        <p:spPr>
          <a:xfrm>
            <a:off x="4912200" y="5759280"/>
            <a:ext cx="25128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Milling</a:t>
            </a:r>
            <a:endParaRPr b="0" lang="en-US" sz="700" strike="noStrike" u="none">
              <a:solidFill>
                <a:srgbClr val="000000"/>
              </a:solidFill>
              <a:effectLst/>
              <a:uFillTx/>
              <a:latin typeface="Times New Roman"/>
            </a:endParaRPr>
          </a:p>
        </p:txBody>
      </p:sp>
      <p:sp>
        <p:nvSpPr>
          <p:cNvPr id="902" name=""/>
          <p:cNvSpPr/>
          <p:nvPr/>
        </p:nvSpPr>
        <p:spPr>
          <a:xfrm>
            <a:off x="6662520" y="5759280"/>
            <a:ext cx="14832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125</a:t>
            </a:r>
            <a:endParaRPr b="0" lang="en-US" sz="700" strike="noStrike" u="none">
              <a:solidFill>
                <a:srgbClr val="000000"/>
              </a:solidFill>
              <a:effectLst/>
              <a:uFillTx/>
              <a:latin typeface="Times New Roman"/>
            </a:endParaRPr>
          </a:p>
        </p:txBody>
      </p:sp>
      <p:sp>
        <p:nvSpPr>
          <p:cNvPr id="903" name=""/>
          <p:cNvSpPr/>
          <p:nvPr/>
        </p:nvSpPr>
        <p:spPr>
          <a:xfrm>
            <a:off x="7441920" y="5759280"/>
            <a:ext cx="14832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110</a:t>
            </a:r>
            <a:endParaRPr b="0" lang="en-US" sz="700" strike="noStrike" u="none">
              <a:solidFill>
                <a:srgbClr val="000000"/>
              </a:solidFill>
              <a:effectLst/>
              <a:uFillTx/>
              <a:latin typeface="Times New Roman"/>
            </a:endParaRPr>
          </a:p>
        </p:txBody>
      </p:sp>
      <p:sp>
        <p:nvSpPr>
          <p:cNvPr id="904" name=""/>
          <p:cNvSpPr/>
          <p:nvPr/>
        </p:nvSpPr>
        <p:spPr>
          <a:xfrm>
            <a:off x="8219880" y="5759280"/>
            <a:ext cx="14832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115</a:t>
            </a:r>
            <a:endParaRPr b="0" lang="en-US" sz="700" strike="noStrike" u="none">
              <a:solidFill>
                <a:srgbClr val="000000"/>
              </a:solidFill>
              <a:effectLst/>
              <a:uFillTx/>
              <a:latin typeface="Times New Roman"/>
            </a:endParaRPr>
          </a:p>
        </p:txBody>
      </p:sp>
      <p:sp>
        <p:nvSpPr>
          <p:cNvPr id="905" name=""/>
          <p:cNvSpPr/>
          <p:nvPr/>
        </p:nvSpPr>
        <p:spPr>
          <a:xfrm>
            <a:off x="4914360" y="5886360"/>
            <a:ext cx="7326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Specialty Products</a:t>
            </a:r>
            <a:endParaRPr b="0" lang="en-US" sz="700" strike="noStrike" u="none">
              <a:solidFill>
                <a:srgbClr val="000000"/>
              </a:solidFill>
              <a:effectLst/>
              <a:uFillTx/>
              <a:latin typeface="Times New Roman"/>
            </a:endParaRPr>
          </a:p>
        </p:txBody>
      </p:sp>
      <p:sp>
        <p:nvSpPr>
          <p:cNvPr id="906" name=""/>
          <p:cNvSpPr/>
          <p:nvPr/>
        </p:nvSpPr>
        <p:spPr>
          <a:xfrm>
            <a:off x="6708600" y="5886360"/>
            <a:ext cx="990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65</a:t>
            </a:r>
            <a:endParaRPr b="0" lang="en-US" sz="700" strike="noStrike" u="none">
              <a:solidFill>
                <a:srgbClr val="000000"/>
              </a:solidFill>
              <a:effectLst/>
              <a:uFillTx/>
              <a:latin typeface="Times New Roman"/>
            </a:endParaRPr>
          </a:p>
        </p:txBody>
      </p:sp>
      <p:sp>
        <p:nvSpPr>
          <p:cNvPr id="907" name=""/>
          <p:cNvSpPr/>
          <p:nvPr/>
        </p:nvSpPr>
        <p:spPr>
          <a:xfrm>
            <a:off x="7486560" y="5886360"/>
            <a:ext cx="990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56</a:t>
            </a:r>
            <a:endParaRPr b="0" lang="en-US" sz="700" strike="noStrike" u="none">
              <a:solidFill>
                <a:srgbClr val="000000"/>
              </a:solidFill>
              <a:effectLst/>
              <a:uFillTx/>
              <a:latin typeface="Times New Roman"/>
            </a:endParaRPr>
          </a:p>
        </p:txBody>
      </p:sp>
      <p:sp>
        <p:nvSpPr>
          <p:cNvPr id="908" name=""/>
          <p:cNvSpPr/>
          <p:nvPr/>
        </p:nvSpPr>
        <p:spPr>
          <a:xfrm>
            <a:off x="8265960" y="5886360"/>
            <a:ext cx="9900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58</a:t>
            </a:r>
            <a:endParaRPr b="0" lang="en-US" sz="700" strike="noStrike" u="none">
              <a:solidFill>
                <a:srgbClr val="000000"/>
              </a:solidFill>
              <a:effectLst/>
              <a:uFillTx/>
              <a:latin typeface="Times New Roman"/>
            </a:endParaRPr>
          </a:p>
        </p:txBody>
      </p:sp>
      <p:sp>
        <p:nvSpPr>
          <p:cNvPr id="909" name=""/>
          <p:cNvSpPr/>
          <p:nvPr/>
        </p:nvSpPr>
        <p:spPr>
          <a:xfrm>
            <a:off x="4831200" y="5997600"/>
            <a:ext cx="11358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Total Operating Earnings</a:t>
            </a:r>
            <a:endParaRPr b="0" lang="en-US" sz="800" strike="noStrike" u="none">
              <a:solidFill>
                <a:srgbClr val="000000"/>
              </a:solidFill>
              <a:effectLst/>
              <a:uFillTx/>
              <a:latin typeface="Times New Roman"/>
            </a:endParaRPr>
          </a:p>
        </p:txBody>
      </p:sp>
      <p:sp>
        <p:nvSpPr>
          <p:cNvPr id="910" name=""/>
          <p:cNvSpPr/>
          <p:nvPr/>
        </p:nvSpPr>
        <p:spPr>
          <a:xfrm>
            <a:off x="6509160" y="5997600"/>
            <a:ext cx="2563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1,708</a:t>
            </a:r>
            <a:endParaRPr b="0" lang="en-US" sz="800" strike="noStrike" u="none">
              <a:solidFill>
                <a:srgbClr val="000000"/>
              </a:solidFill>
              <a:effectLst/>
              <a:uFillTx/>
              <a:latin typeface="Times New Roman"/>
            </a:endParaRPr>
          </a:p>
        </p:txBody>
      </p:sp>
      <p:sp>
        <p:nvSpPr>
          <p:cNvPr id="911" name=""/>
          <p:cNvSpPr/>
          <p:nvPr/>
        </p:nvSpPr>
        <p:spPr>
          <a:xfrm>
            <a:off x="6095520" y="5997600"/>
            <a:ext cx="3978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912" name=""/>
          <p:cNvSpPr/>
          <p:nvPr/>
        </p:nvSpPr>
        <p:spPr>
          <a:xfrm>
            <a:off x="6491160" y="599760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913" name=""/>
          <p:cNvSpPr/>
          <p:nvPr/>
        </p:nvSpPr>
        <p:spPr>
          <a:xfrm>
            <a:off x="7287120" y="5997600"/>
            <a:ext cx="2563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1,910</a:t>
            </a:r>
            <a:endParaRPr b="0" lang="en-US" sz="800" strike="noStrike" u="none">
              <a:solidFill>
                <a:srgbClr val="000000"/>
              </a:solidFill>
              <a:effectLst/>
              <a:uFillTx/>
              <a:latin typeface="Times New Roman"/>
            </a:endParaRPr>
          </a:p>
        </p:txBody>
      </p:sp>
      <p:sp>
        <p:nvSpPr>
          <p:cNvPr id="914" name=""/>
          <p:cNvSpPr/>
          <p:nvPr/>
        </p:nvSpPr>
        <p:spPr>
          <a:xfrm>
            <a:off x="6873480" y="5997600"/>
            <a:ext cx="3978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915" name=""/>
          <p:cNvSpPr/>
          <p:nvPr/>
        </p:nvSpPr>
        <p:spPr>
          <a:xfrm>
            <a:off x="7268760" y="599760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916" name=""/>
          <p:cNvSpPr/>
          <p:nvPr/>
        </p:nvSpPr>
        <p:spPr>
          <a:xfrm>
            <a:off x="8064720" y="5997600"/>
            <a:ext cx="2563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1,937</a:t>
            </a:r>
            <a:endParaRPr b="0" lang="en-US" sz="800" strike="noStrike" u="none">
              <a:solidFill>
                <a:srgbClr val="000000"/>
              </a:solidFill>
              <a:effectLst/>
              <a:uFillTx/>
              <a:latin typeface="Times New Roman"/>
            </a:endParaRPr>
          </a:p>
        </p:txBody>
      </p:sp>
      <p:sp>
        <p:nvSpPr>
          <p:cNvPr id="917" name=""/>
          <p:cNvSpPr/>
          <p:nvPr/>
        </p:nvSpPr>
        <p:spPr>
          <a:xfrm>
            <a:off x="7651080" y="5997600"/>
            <a:ext cx="3978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918" name=""/>
          <p:cNvSpPr/>
          <p:nvPr/>
        </p:nvSpPr>
        <p:spPr>
          <a:xfrm>
            <a:off x="8046720" y="5997600"/>
            <a:ext cx="29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p:txBody>
      </p:sp>
      <p:sp>
        <p:nvSpPr>
          <p:cNvPr id="919" name=""/>
          <p:cNvSpPr/>
          <p:nvPr/>
        </p:nvSpPr>
        <p:spPr>
          <a:xfrm>
            <a:off x="4916520" y="6141960"/>
            <a:ext cx="1054080" cy="1069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*Includes Int'l Home Foods</a:t>
            </a:r>
            <a:endParaRPr b="0" lang="en-US" sz="700" strike="noStrike" u="none">
              <a:solidFill>
                <a:srgbClr val="000000"/>
              </a:solidFill>
              <a:effectLst/>
              <a:uFillTx/>
              <a:latin typeface="Times New Roman"/>
            </a:endParaRPr>
          </a:p>
        </p:txBody>
      </p:sp>
      <p:sp>
        <p:nvSpPr>
          <p:cNvPr id="920" name=""/>
          <p:cNvSpPr/>
          <p:nvPr/>
        </p:nvSpPr>
        <p:spPr>
          <a:xfrm>
            <a:off x="4726080" y="5477040"/>
            <a:ext cx="364968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921" name=""/>
          <p:cNvSpPr/>
          <p:nvPr/>
        </p:nvSpPr>
        <p:spPr>
          <a:xfrm>
            <a:off x="4726080" y="5477040"/>
            <a:ext cx="3649680" cy="9360"/>
          </a:xfrm>
          <a:prstGeom prst="rect">
            <a:avLst/>
          </a:prstGeom>
          <a:solidFill>
            <a:srgbClr val="000000"/>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922" name=""/>
          <p:cNvSpPr/>
          <p:nvPr/>
        </p:nvSpPr>
        <p:spPr>
          <a:xfrm>
            <a:off x="4726080" y="5986440"/>
            <a:ext cx="364968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923" name=""/>
          <p:cNvSpPr/>
          <p:nvPr/>
        </p:nvSpPr>
        <p:spPr>
          <a:xfrm>
            <a:off x="4726080" y="5986440"/>
            <a:ext cx="3649680" cy="9720"/>
          </a:xfrm>
          <a:prstGeom prst="rect">
            <a:avLst/>
          </a:prstGeom>
          <a:solidFill>
            <a:srgbClr val="000000"/>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924" name=""/>
          <p:cNvSpPr/>
          <p:nvPr/>
        </p:nvSpPr>
        <p:spPr>
          <a:xfrm>
            <a:off x="0" y="690480"/>
            <a:ext cx="9144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25" name=""/>
          <p:cNvSpPr/>
          <p:nvPr/>
        </p:nvSpPr>
        <p:spPr>
          <a:xfrm>
            <a:off x="5019840" y="250920"/>
            <a:ext cx="4124160" cy="9144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600" strike="noStrike" u="none">
                <a:solidFill>
                  <a:srgbClr val="000000"/>
                </a:solidFill>
                <a:effectLst/>
                <a:uFillTx/>
                <a:latin typeface="Palatino"/>
              </a:rPr>
              <a:t>Summary Financials and Stock Performance</a:t>
            </a:r>
            <a:endParaRPr b="0" lang="en-US" sz="1600" strike="noStrike" u="none">
              <a:solidFill>
                <a:srgbClr val="000000"/>
              </a:solidFill>
              <a:effectLst/>
              <a:uFillTx/>
              <a:latin typeface="Times New Roman"/>
            </a:endParaRPr>
          </a:p>
        </p:txBody>
      </p:sp>
      <p:pic>
        <p:nvPicPr>
          <p:cNvPr id="926" name="CAGgraph" descr=""/>
          <p:cNvPicPr/>
          <p:nvPr/>
        </p:nvPicPr>
        <p:blipFill>
          <a:blip r:embed="rId2"/>
          <a:stretch/>
        </p:blipFill>
        <p:spPr>
          <a:xfrm>
            <a:off x="2154240" y="741240"/>
            <a:ext cx="4987800" cy="1677960"/>
          </a:xfrm>
          <a:prstGeom prst="rect">
            <a:avLst/>
          </a:prstGeom>
          <a:noFill/>
          <a:ln w="0">
            <a:noFill/>
          </a:ln>
        </p:spPr>
      </p:pic>
      <p:sp>
        <p:nvSpPr>
          <p:cNvPr id="2" name="PlaceHolder 1"/>
          <p:cNvSpPr>
            <a:spLocks noGrp="1"/>
          </p:cNvSpPr>
          <p:nvPr>
            <p:ph type="sldNum" idx="1"/>
          </p:nvPr>
        </p:nvSpPr>
        <p:spPr/>
        <p:txBody>
          <a:bodyPr/>
          <a:p>
            <a:fld id="{6053C8CF-FF73-4FDE-8243-E1A2CD59EEEA}"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27" name=""/>
          <p:cNvSpPr/>
          <p:nvPr/>
        </p:nvSpPr>
        <p:spPr>
          <a:xfrm>
            <a:off x="2581200" y="5460840"/>
            <a:ext cx="4023360" cy="7023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Port Facilities</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River Facilities</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Terminals</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Subterminals</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*Country Elevators not shown, but should follow pattern of terminal/ sub-terminal placement.</a:t>
            </a:r>
            <a:endParaRPr b="0" lang="en-US" sz="800" strike="noStrike" u="none">
              <a:solidFill>
                <a:srgbClr val="000000"/>
              </a:solidFill>
              <a:effectLst/>
              <a:uFillTx/>
              <a:latin typeface="Times New Roman"/>
            </a:endParaRPr>
          </a:p>
        </p:txBody>
      </p:sp>
      <p:sp>
        <p:nvSpPr>
          <p:cNvPr id="928" name=""/>
          <p:cNvSpPr/>
          <p:nvPr/>
        </p:nvSpPr>
        <p:spPr>
          <a:xfrm>
            <a:off x="2571840" y="5541840"/>
            <a:ext cx="36360" cy="36720"/>
          </a:xfrm>
          <a:prstGeom prst="triangle">
            <a:avLst>
              <a:gd name="adj" fmla="val 50000"/>
            </a:avLst>
          </a:prstGeom>
          <a:solidFill>
            <a:srgbClr val="ff0000"/>
          </a:solidFill>
          <a:ln w="9360">
            <a:solidFill>
              <a:srgbClr val="ff0000"/>
            </a:solidFill>
            <a:miter/>
          </a:ln>
        </p:spPr>
        <p:style>
          <a:lnRef idx="0"/>
          <a:fillRef idx="0"/>
          <a:effectRef idx="0"/>
          <a:fontRef idx="minor"/>
        </p:style>
        <p:txBody>
          <a:bodyPr wrap="none" lIns="90000" rIns="90000" tIns="-34560" bIns="-34560" anchor="ctr">
            <a:noAutofit/>
          </a:bodyPr>
          <a:p>
            <a:endParaRPr b="0" lang="en-US" sz="2400" strike="noStrike" u="none">
              <a:solidFill>
                <a:srgbClr val="000000"/>
              </a:solidFill>
              <a:effectLst/>
              <a:uFillTx/>
              <a:latin typeface="Times New Roman"/>
            </a:endParaRPr>
          </a:p>
        </p:txBody>
      </p:sp>
      <p:sp>
        <p:nvSpPr>
          <p:cNvPr id="929" name=""/>
          <p:cNvSpPr/>
          <p:nvPr/>
        </p:nvSpPr>
        <p:spPr>
          <a:xfrm>
            <a:off x="2571840" y="5659560"/>
            <a:ext cx="36360" cy="3636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28440" bIns="-28440" anchor="ctr">
            <a:noAutofit/>
          </a:bodyPr>
          <a:p>
            <a:endParaRPr b="0" lang="en-US" sz="2400" strike="noStrike" u="none">
              <a:solidFill>
                <a:srgbClr val="000000"/>
              </a:solidFill>
              <a:effectLst/>
              <a:uFillTx/>
              <a:latin typeface="Times New Roman"/>
            </a:endParaRPr>
          </a:p>
        </p:txBody>
      </p:sp>
      <p:sp>
        <p:nvSpPr>
          <p:cNvPr id="930" name=""/>
          <p:cNvSpPr/>
          <p:nvPr/>
        </p:nvSpPr>
        <p:spPr>
          <a:xfrm>
            <a:off x="2567160" y="5776920"/>
            <a:ext cx="45720" cy="3636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18360" bIns="-18360" anchor="ctr">
            <a:noAutofit/>
          </a:bodyPr>
          <a:p>
            <a:endParaRPr b="0" lang="en-US" sz="2400" strike="noStrike" u="none">
              <a:solidFill>
                <a:srgbClr val="000000"/>
              </a:solidFill>
              <a:effectLst/>
              <a:uFillTx/>
              <a:latin typeface="Times New Roman"/>
            </a:endParaRPr>
          </a:p>
        </p:txBody>
      </p:sp>
      <p:sp>
        <p:nvSpPr>
          <p:cNvPr id="931" name=""/>
          <p:cNvSpPr/>
          <p:nvPr/>
        </p:nvSpPr>
        <p:spPr>
          <a:xfrm>
            <a:off x="2558880" y="5896080"/>
            <a:ext cx="63720" cy="63360"/>
          </a:xfrm>
          <a:prstGeom prst="star5">
            <a:avLst/>
          </a:prstGeom>
          <a:solidFill>
            <a:srgbClr val="ffff00"/>
          </a:solidFill>
          <a:ln w="9360">
            <a:solidFill>
              <a:srgbClr val="ffff00"/>
            </a:solidFill>
            <a:miter/>
          </a:ln>
        </p:spPr>
        <p:style>
          <a:lnRef idx="0"/>
          <a:fillRef idx="0"/>
          <a:effectRef idx="0"/>
          <a:fontRef idx="minor"/>
        </p:style>
        <p:txBody>
          <a:bodyPr wrap="none" lIns="90000" rIns="90000" tIns="-25560" bIns="-25560" anchor="ctr">
            <a:noAutofit/>
          </a:bodyPr>
          <a:p>
            <a:endParaRPr b="0" lang="en-US" sz="2400" strike="noStrike" u="none">
              <a:solidFill>
                <a:srgbClr val="000000"/>
              </a:solidFill>
              <a:effectLst/>
              <a:uFillTx/>
              <a:latin typeface="Times New Roman"/>
            </a:endParaRPr>
          </a:p>
        </p:txBody>
      </p:sp>
      <p:grpSp>
        <p:nvGrpSpPr>
          <p:cNvPr id="932" name=""/>
          <p:cNvGrpSpPr/>
          <p:nvPr/>
        </p:nvGrpSpPr>
        <p:grpSpPr>
          <a:xfrm>
            <a:off x="431640" y="787320"/>
            <a:ext cx="8126280" cy="4496040"/>
            <a:chOff x="431640" y="787320"/>
            <a:chExt cx="8126280" cy="4496040"/>
          </a:xfrm>
        </p:grpSpPr>
        <p:pic>
          <p:nvPicPr>
            <p:cNvPr id="933" name="Map%205%20Yeah" descr=""/>
            <p:cNvPicPr/>
            <p:nvPr/>
          </p:nvPicPr>
          <p:blipFill>
            <a:blip r:embed="rId1"/>
            <a:srcRect l="954" t="8390" r="972" b="3034"/>
            <a:stretch/>
          </p:blipFill>
          <p:spPr>
            <a:xfrm>
              <a:off x="437760" y="794160"/>
              <a:ext cx="8120160" cy="4485960"/>
            </a:xfrm>
            <a:prstGeom prst="rect">
              <a:avLst/>
            </a:prstGeom>
            <a:noFill/>
            <a:ln w="0">
              <a:noFill/>
            </a:ln>
          </p:spPr>
        </p:pic>
        <p:sp>
          <p:nvSpPr>
            <p:cNvPr id="934" name=""/>
            <p:cNvSpPr/>
            <p:nvPr/>
          </p:nvSpPr>
          <p:spPr>
            <a:xfrm>
              <a:off x="641160" y="2813040"/>
              <a:ext cx="45000" cy="3168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935" name=""/>
            <p:cNvSpPr/>
            <p:nvPr/>
          </p:nvSpPr>
          <p:spPr>
            <a:xfrm>
              <a:off x="431640" y="787320"/>
              <a:ext cx="8115480" cy="4496040"/>
            </a:xfrm>
            <a:prstGeom prst="rect">
              <a:avLst/>
            </a:prstGeom>
            <a:noFill/>
            <a:ln w="2844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36" name=""/>
            <p:cNvSpPr/>
            <p:nvPr/>
          </p:nvSpPr>
          <p:spPr>
            <a:xfrm>
              <a:off x="6040440" y="3583440"/>
              <a:ext cx="35280" cy="3168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960" bIns="-30960" anchor="ctr">
              <a:noAutofit/>
            </a:bodyPr>
            <a:p>
              <a:endParaRPr b="0" lang="en-US" sz="2400" strike="noStrike" u="none">
                <a:solidFill>
                  <a:srgbClr val="000000"/>
                </a:solidFill>
                <a:effectLst/>
                <a:uFillTx/>
                <a:latin typeface="Times New Roman"/>
              </a:endParaRPr>
            </a:p>
          </p:txBody>
        </p:sp>
        <p:sp>
          <p:nvSpPr>
            <p:cNvPr id="937" name=""/>
            <p:cNvSpPr/>
            <p:nvPr/>
          </p:nvSpPr>
          <p:spPr>
            <a:xfrm>
              <a:off x="5445000" y="2845080"/>
              <a:ext cx="35280" cy="3204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938" name=""/>
            <p:cNvSpPr/>
            <p:nvPr/>
          </p:nvSpPr>
          <p:spPr>
            <a:xfrm>
              <a:off x="5480640" y="2922120"/>
              <a:ext cx="35640" cy="31680"/>
            </a:xfrm>
            <a:prstGeom prst="plus">
              <a:avLst>
                <a:gd name="adj" fmla="val 25000"/>
              </a:avLst>
            </a:prstGeom>
            <a:solidFill>
              <a:srgbClr val="0000ff"/>
            </a:solidFill>
            <a:ln w="9360">
              <a:solidFill>
                <a:srgbClr val="0000ff"/>
              </a:solidFill>
              <a:miter/>
            </a:ln>
          </p:spPr>
          <p:style>
            <a:lnRef idx="0"/>
            <a:fillRef idx="0"/>
            <a:effectRef idx="0"/>
            <a:fontRef idx="minor"/>
          </p:style>
          <p:txBody>
            <a:bodyPr wrap="none" lIns="90000" rIns="90000" tIns="-30960" bIns="-30960" anchor="ctr">
              <a:noAutofit/>
            </a:bodyPr>
            <a:p>
              <a:endParaRPr b="0" lang="en-US" sz="2400" strike="noStrike" u="none">
                <a:solidFill>
                  <a:srgbClr val="000000"/>
                </a:solidFill>
                <a:effectLst/>
                <a:uFillTx/>
                <a:latin typeface="Times New Roman"/>
              </a:endParaRPr>
            </a:p>
          </p:txBody>
        </p:sp>
        <p:sp>
          <p:nvSpPr>
            <p:cNvPr id="939" name=""/>
            <p:cNvSpPr/>
            <p:nvPr/>
          </p:nvSpPr>
          <p:spPr>
            <a:xfrm>
              <a:off x="3360240" y="2780640"/>
              <a:ext cx="4500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940" name=""/>
            <p:cNvSpPr/>
            <p:nvPr/>
          </p:nvSpPr>
          <p:spPr>
            <a:xfrm>
              <a:off x="4700520" y="2780640"/>
              <a:ext cx="4500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941" name=""/>
            <p:cNvSpPr/>
            <p:nvPr/>
          </p:nvSpPr>
          <p:spPr>
            <a:xfrm>
              <a:off x="4476960" y="2442240"/>
              <a:ext cx="4500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942" name=""/>
            <p:cNvSpPr/>
            <p:nvPr/>
          </p:nvSpPr>
          <p:spPr>
            <a:xfrm>
              <a:off x="4559400" y="2474640"/>
              <a:ext cx="45000" cy="3168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943" name=""/>
            <p:cNvSpPr/>
            <p:nvPr/>
          </p:nvSpPr>
          <p:spPr>
            <a:xfrm>
              <a:off x="6933960" y="1905480"/>
              <a:ext cx="45000" cy="3168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944" name=""/>
            <p:cNvSpPr/>
            <p:nvPr/>
          </p:nvSpPr>
          <p:spPr>
            <a:xfrm>
              <a:off x="6412680" y="2474640"/>
              <a:ext cx="45000" cy="3168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945" name=""/>
            <p:cNvSpPr/>
            <p:nvPr/>
          </p:nvSpPr>
          <p:spPr>
            <a:xfrm>
              <a:off x="3732480" y="3551040"/>
              <a:ext cx="45000" cy="32040"/>
            </a:xfrm>
            <a:prstGeom prst="pentagon">
              <a:avLst/>
            </a:prstGeom>
            <a:solidFill>
              <a:srgbClr val="00ff00"/>
            </a:solidFill>
            <a:ln w="9360">
              <a:solidFill>
                <a:srgbClr val="00ff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946" name=""/>
            <p:cNvSpPr/>
            <p:nvPr/>
          </p:nvSpPr>
          <p:spPr>
            <a:xfrm>
              <a:off x="1126440" y="3516120"/>
              <a:ext cx="61560" cy="55440"/>
            </a:xfrm>
            <a:prstGeom prst="star5">
              <a:avLst/>
            </a:prstGeom>
            <a:solidFill>
              <a:srgbClr val="ffff00"/>
            </a:solidFill>
            <a:ln w="9360">
              <a:solidFill>
                <a:srgbClr val="ffff00"/>
              </a:solidFill>
              <a:miter/>
            </a:ln>
          </p:spPr>
          <p:style>
            <a:lnRef idx="0"/>
            <a:fillRef idx="0"/>
            <a:effectRef idx="0"/>
            <a:fontRef idx="minor"/>
          </p:style>
          <p:txBody>
            <a:bodyPr wrap="none" lIns="90000" rIns="90000" tIns="-28440" bIns="-28440" anchor="ctr">
              <a:noAutofit/>
            </a:bodyPr>
            <a:p>
              <a:endParaRPr b="0" lang="en-US" sz="2400" strike="noStrike" u="none">
                <a:solidFill>
                  <a:srgbClr val="000000"/>
                </a:solidFill>
                <a:effectLst/>
                <a:uFillTx/>
                <a:latin typeface="Times New Roman"/>
              </a:endParaRPr>
            </a:p>
          </p:txBody>
        </p:sp>
        <p:sp>
          <p:nvSpPr>
            <p:cNvPr id="947" name=""/>
            <p:cNvSpPr/>
            <p:nvPr/>
          </p:nvSpPr>
          <p:spPr>
            <a:xfrm>
              <a:off x="3285720" y="2845080"/>
              <a:ext cx="6192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948" name=""/>
            <p:cNvSpPr/>
            <p:nvPr/>
          </p:nvSpPr>
          <p:spPr>
            <a:xfrm>
              <a:off x="7008480" y="4590000"/>
              <a:ext cx="61560" cy="55440"/>
            </a:xfrm>
            <a:prstGeom prst="star5">
              <a:avLst/>
            </a:prstGeom>
            <a:solidFill>
              <a:srgbClr val="ffff00"/>
            </a:solidFill>
            <a:ln w="9360">
              <a:solidFill>
                <a:srgbClr val="ffff00"/>
              </a:solidFill>
              <a:miter/>
            </a:ln>
          </p:spPr>
          <p:style>
            <a:lnRef idx="0"/>
            <a:fillRef idx="0"/>
            <a:effectRef idx="0"/>
            <a:fontRef idx="minor"/>
          </p:style>
          <p:txBody>
            <a:bodyPr wrap="none" lIns="90000" rIns="90000" tIns="-28440" bIns="-28440" anchor="ctr">
              <a:noAutofit/>
            </a:bodyPr>
            <a:p>
              <a:endParaRPr b="0" lang="en-US" sz="2400" strike="noStrike" u="none">
                <a:solidFill>
                  <a:srgbClr val="000000"/>
                </a:solidFill>
                <a:effectLst/>
                <a:uFillTx/>
                <a:latin typeface="Times New Roman"/>
              </a:endParaRPr>
            </a:p>
          </p:txBody>
        </p:sp>
        <p:sp>
          <p:nvSpPr>
            <p:cNvPr id="949" name=""/>
            <p:cNvSpPr/>
            <p:nvPr/>
          </p:nvSpPr>
          <p:spPr>
            <a:xfrm>
              <a:off x="6561720" y="3717360"/>
              <a:ext cx="61560" cy="55440"/>
            </a:xfrm>
            <a:prstGeom prst="star5">
              <a:avLst/>
            </a:prstGeom>
            <a:solidFill>
              <a:srgbClr val="ffff00"/>
            </a:solidFill>
            <a:ln w="9360">
              <a:solidFill>
                <a:srgbClr val="ffff00"/>
              </a:solidFill>
              <a:miter/>
            </a:ln>
          </p:spPr>
          <p:style>
            <a:lnRef idx="0"/>
            <a:fillRef idx="0"/>
            <a:effectRef idx="0"/>
            <a:fontRef idx="minor"/>
          </p:style>
          <p:txBody>
            <a:bodyPr wrap="none" lIns="90000" rIns="90000" tIns="-28440" bIns="-28440" anchor="ctr">
              <a:noAutofit/>
            </a:bodyPr>
            <a:p>
              <a:endParaRPr b="0" lang="en-US" sz="2400" strike="noStrike" u="none">
                <a:solidFill>
                  <a:srgbClr val="000000"/>
                </a:solidFill>
                <a:effectLst/>
                <a:uFillTx/>
                <a:latin typeface="Times New Roman"/>
              </a:endParaRPr>
            </a:p>
          </p:txBody>
        </p:sp>
        <p:sp>
          <p:nvSpPr>
            <p:cNvPr id="950" name=""/>
            <p:cNvSpPr/>
            <p:nvPr/>
          </p:nvSpPr>
          <p:spPr>
            <a:xfrm>
              <a:off x="4998240" y="1838520"/>
              <a:ext cx="6156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951" name=""/>
            <p:cNvSpPr/>
            <p:nvPr/>
          </p:nvSpPr>
          <p:spPr>
            <a:xfrm>
              <a:off x="4998240" y="1771560"/>
              <a:ext cx="61560" cy="55440"/>
            </a:xfrm>
            <a:prstGeom prst="star5">
              <a:avLst/>
            </a:prstGeom>
            <a:solidFill>
              <a:srgbClr val="ffff00"/>
            </a:solidFill>
            <a:ln w="9360">
              <a:solidFill>
                <a:srgbClr val="ffff00"/>
              </a:solidFill>
              <a:miter/>
            </a:ln>
          </p:spPr>
          <p:style>
            <a:lnRef idx="0"/>
            <a:fillRef idx="0"/>
            <a:effectRef idx="0"/>
            <a:fontRef idx="minor"/>
          </p:style>
          <p:txBody>
            <a:bodyPr wrap="none" lIns="90000" rIns="90000" tIns="-28440" bIns="-28440" anchor="ctr">
              <a:noAutofit/>
            </a:bodyPr>
            <a:p>
              <a:endParaRPr b="0" lang="en-US" sz="2400" strike="noStrike" u="none">
                <a:solidFill>
                  <a:srgbClr val="000000"/>
                </a:solidFill>
                <a:effectLst/>
                <a:uFillTx/>
                <a:latin typeface="Times New Roman"/>
              </a:endParaRPr>
            </a:p>
          </p:txBody>
        </p:sp>
        <p:sp>
          <p:nvSpPr>
            <p:cNvPr id="952" name=""/>
            <p:cNvSpPr/>
            <p:nvPr/>
          </p:nvSpPr>
          <p:spPr>
            <a:xfrm>
              <a:off x="4775040" y="2845080"/>
              <a:ext cx="6156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953" name=""/>
            <p:cNvSpPr/>
            <p:nvPr/>
          </p:nvSpPr>
          <p:spPr>
            <a:xfrm>
              <a:off x="4476960" y="2308320"/>
              <a:ext cx="61560" cy="55440"/>
            </a:xfrm>
            <a:prstGeom prst="star5">
              <a:avLst/>
            </a:prstGeom>
            <a:solidFill>
              <a:srgbClr val="ffff00"/>
            </a:solidFill>
            <a:ln w="9360">
              <a:solidFill>
                <a:srgbClr val="ffff00"/>
              </a:solidFill>
              <a:miter/>
            </a:ln>
          </p:spPr>
          <p:style>
            <a:lnRef idx="0"/>
            <a:fillRef idx="0"/>
            <a:effectRef idx="0"/>
            <a:fontRef idx="minor"/>
          </p:style>
          <p:txBody>
            <a:bodyPr wrap="none" lIns="90000" rIns="90000" tIns="-28440" bIns="-28440" anchor="ctr">
              <a:noAutofit/>
            </a:bodyPr>
            <a:p>
              <a:endParaRPr b="0" lang="en-US" sz="2400" strike="noStrike" u="none">
                <a:solidFill>
                  <a:srgbClr val="000000"/>
                </a:solidFill>
                <a:effectLst/>
                <a:uFillTx/>
                <a:latin typeface="Times New Roman"/>
              </a:endParaRPr>
            </a:p>
          </p:txBody>
        </p:sp>
        <p:sp>
          <p:nvSpPr>
            <p:cNvPr id="954" name=""/>
            <p:cNvSpPr/>
            <p:nvPr/>
          </p:nvSpPr>
          <p:spPr>
            <a:xfrm>
              <a:off x="6561720" y="2442240"/>
              <a:ext cx="6156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955" name=""/>
            <p:cNvSpPr/>
            <p:nvPr/>
          </p:nvSpPr>
          <p:spPr>
            <a:xfrm>
              <a:off x="4328280" y="3247560"/>
              <a:ext cx="61560" cy="55800"/>
            </a:xfrm>
            <a:prstGeom prst="star5">
              <a:avLst/>
            </a:prstGeom>
            <a:solidFill>
              <a:srgbClr val="ffff00"/>
            </a:solidFill>
            <a:ln w="9360">
              <a:solidFill>
                <a:srgbClr val="ffff00"/>
              </a:solidFill>
              <a:miter/>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956" name=""/>
            <p:cNvSpPr/>
            <p:nvPr/>
          </p:nvSpPr>
          <p:spPr>
            <a:xfrm>
              <a:off x="7380720" y="2308320"/>
              <a:ext cx="61560" cy="55440"/>
            </a:xfrm>
            <a:prstGeom prst="star5">
              <a:avLst/>
            </a:prstGeom>
            <a:solidFill>
              <a:srgbClr val="ffff00"/>
            </a:solidFill>
            <a:ln w="9360">
              <a:solidFill>
                <a:srgbClr val="ffff00"/>
              </a:solidFill>
              <a:miter/>
            </a:ln>
          </p:spPr>
          <p:style>
            <a:lnRef idx="0"/>
            <a:fillRef idx="0"/>
            <a:effectRef idx="0"/>
            <a:fontRef idx="minor"/>
          </p:style>
          <p:txBody>
            <a:bodyPr wrap="none" lIns="90000" rIns="90000" tIns="-28440" bIns="-28440" anchor="ctr">
              <a:noAutofit/>
            </a:bodyPr>
            <a:p>
              <a:endParaRPr b="0" lang="en-US" sz="2400" strike="noStrike" u="none">
                <a:solidFill>
                  <a:srgbClr val="000000"/>
                </a:solidFill>
                <a:effectLst/>
                <a:uFillTx/>
                <a:latin typeface="Times New Roman"/>
              </a:endParaRPr>
            </a:p>
          </p:txBody>
        </p:sp>
        <p:sp>
          <p:nvSpPr>
            <p:cNvPr id="957" name=""/>
            <p:cNvSpPr/>
            <p:nvPr/>
          </p:nvSpPr>
          <p:spPr>
            <a:xfrm>
              <a:off x="7529400" y="2174040"/>
              <a:ext cx="61920" cy="55440"/>
            </a:xfrm>
            <a:prstGeom prst="star5">
              <a:avLst/>
            </a:prstGeom>
            <a:solidFill>
              <a:srgbClr val="ffff00"/>
            </a:solidFill>
            <a:ln w="9360">
              <a:solidFill>
                <a:srgbClr val="ffff00"/>
              </a:solidFill>
              <a:miter/>
            </a:ln>
          </p:spPr>
          <p:style>
            <a:lnRef idx="0"/>
            <a:fillRef idx="0"/>
            <a:effectRef idx="0"/>
            <a:fontRef idx="minor"/>
          </p:style>
          <p:txBody>
            <a:bodyPr wrap="none" lIns="90000" rIns="90000" tIns="-28440" bIns="-28440" anchor="ctr">
              <a:noAutofit/>
            </a:bodyPr>
            <a:p>
              <a:endParaRPr b="0" lang="en-US" sz="2400" strike="noStrike" u="none">
                <a:solidFill>
                  <a:srgbClr val="000000"/>
                </a:solidFill>
                <a:effectLst/>
                <a:uFillTx/>
                <a:latin typeface="Times New Roman"/>
              </a:endParaRPr>
            </a:p>
          </p:txBody>
        </p:sp>
        <p:sp>
          <p:nvSpPr>
            <p:cNvPr id="958" name=""/>
            <p:cNvSpPr/>
            <p:nvPr/>
          </p:nvSpPr>
          <p:spPr>
            <a:xfrm>
              <a:off x="7455240" y="2375280"/>
              <a:ext cx="61560" cy="55440"/>
            </a:xfrm>
            <a:prstGeom prst="star5">
              <a:avLst/>
            </a:prstGeom>
            <a:solidFill>
              <a:srgbClr val="ffff00"/>
            </a:solidFill>
            <a:ln w="9360">
              <a:solidFill>
                <a:srgbClr val="ffff00"/>
              </a:solidFill>
              <a:miter/>
            </a:ln>
          </p:spPr>
          <p:style>
            <a:lnRef idx="0"/>
            <a:fillRef idx="0"/>
            <a:effectRef idx="0"/>
            <a:fontRef idx="minor"/>
          </p:style>
          <p:txBody>
            <a:bodyPr wrap="none" lIns="90000" rIns="90000" tIns="-28440" bIns="-28440" anchor="ctr">
              <a:noAutofit/>
            </a:bodyPr>
            <a:p>
              <a:endParaRPr b="0" lang="en-US" sz="2400" strike="noStrike" u="none">
                <a:solidFill>
                  <a:srgbClr val="000000"/>
                </a:solidFill>
                <a:effectLst/>
                <a:uFillTx/>
                <a:latin typeface="Times New Roman"/>
              </a:endParaRPr>
            </a:p>
          </p:txBody>
        </p:sp>
        <p:sp>
          <p:nvSpPr>
            <p:cNvPr id="959" name=""/>
            <p:cNvSpPr/>
            <p:nvPr/>
          </p:nvSpPr>
          <p:spPr>
            <a:xfrm>
              <a:off x="7529400" y="2308320"/>
              <a:ext cx="61920" cy="55440"/>
            </a:xfrm>
            <a:prstGeom prst="star5">
              <a:avLst/>
            </a:prstGeom>
            <a:solidFill>
              <a:srgbClr val="ffff00"/>
            </a:solidFill>
            <a:ln w="9360">
              <a:solidFill>
                <a:srgbClr val="ffff00"/>
              </a:solidFill>
              <a:miter/>
            </a:ln>
          </p:spPr>
          <p:style>
            <a:lnRef idx="0"/>
            <a:fillRef idx="0"/>
            <a:effectRef idx="0"/>
            <a:fontRef idx="minor"/>
          </p:style>
          <p:txBody>
            <a:bodyPr wrap="none" lIns="90000" rIns="90000" tIns="-28440" bIns="-28440" anchor="ctr">
              <a:noAutofit/>
            </a:bodyPr>
            <a:p>
              <a:endParaRPr b="0" lang="en-US" sz="2400" strike="noStrike" u="none">
                <a:solidFill>
                  <a:srgbClr val="000000"/>
                </a:solidFill>
                <a:effectLst/>
                <a:uFillTx/>
                <a:latin typeface="Times New Roman"/>
              </a:endParaRPr>
            </a:p>
          </p:txBody>
        </p:sp>
        <p:sp>
          <p:nvSpPr>
            <p:cNvPr id="960" name=""/>
            <p:cNvSpPr/>
            <p:nvPr/>
          </p:nvSpPr>
          <p:spPr>
            <a:xfrm>
              <a:off x="4476960" y="3784680"/>
              <a:ext cx="61560" cy="55440"/>
            </a:xfrm>
            <a:prstGeom prst="star5">
              <a:avLst/>
            </a:prstGeom>
            <a:solidFill>
              <a:srgbClr val="ffff00"/>
            </a:solidFill>
            <a:ln w="9360">
              <a:solidFill>
                <a:srgbClr val="ffff00"/>
              </a:solidFill>
              <a:miter/>
            </a:ln>
          </p:spPr>
          <p:style>
            <a:lnRef idx="0"/>
            <a:fillRef idx="0"/>
            <a:effectRef idx="0"/>
            <a:fontRef idx="minor"/>
          </p:style>
          <p:txBody>
            <a:bodyPr wrap="none" lIns="90000" rIns="90000" tIns="-28440" bIns="-28440" anchor="ctr">
              <a:noAutofit/>
            </a:bodyPr>
            <a:p>
              <a:endParaRPr b="0" lang="en-US" sz="2400" strike="noStrike" u="none">
                <a:solidFill>
                  <a:srgbClr val="000000"/>
                </a:solidFill>
                <a:effectLst/>
                <a:uFillTx/>
                <a:latin typeface="Times New Roman"/>
              </a:endParaRPr>
            </a:p>
          </p:txBody>
        </p:sp>
      </p:grpSp>
      <p:pic>
        <p:nvPicPr>
          <p:cNvPr id="961" name="" descr=""/>
          <p:cNvPicPr/>
          <p:nvPr/>
        </p:nvPicPr>
        <p:blipFill>
          <a:blip r:embed="rId2"/>
          <a:srcRect l="749" t="17754" r="89826" b="69764"/>
          <a:stretch/>
        </p:blipFill>
        <p:spPr>
          <a:xfrm>
            <a:off x="452520" y="63360"/>
            <a:ext cx="547560" cy="546120"/>
          </a:xfrm>
          <a:prstGeom prst="rect">
            <a:avLst/>
          </a:prstGeom>
          <a:noFill/>
          <a:ln w="0">
            <a:noFill/>
          </a:ln>
        </p:spPr>
      </p:pic>
      <p:sp>
        <p:nvSpPr>
          <p:cNvPr id="962" name=""/>
          <p:cNvSpPr/>
          <p:nvPr/>
        </p:nvSpPr>
        <p:spPr>
          <a:xfrm>
            <a:off x="0" y="690480"/>
            <a:ext cx="9144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63" name=""/>
          <p:cNvSpPr/>
          <p:nvPr/>
        </p:nvSpPr>
        <p:spPr>
          <a:xfrm>
            <a:off x="5019840" y="250920"/>
            <a:ext cx="4124160" cy="9144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600" strike="noStrike" u="none">
                <a:solidFill>
                  <a:srgbClr val="000000"/>
                </a:solidFill>
                <a:effectLst/>
                <a:uFillTx/>
                <a:latin typeface="Palatino"/>
              </a:rPr>
              <a:t>ConAgra Facilities</a:t>
            </a:r>
            <a:endParaRPr b="0" lang="en-US" sz="16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56846009-4A93-4327-8EED-20EE23335E2C}"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64" name=""/>
          <p:cNvSpPr/>
          <p:nvPr/>
        </p:nvSpPr>
        <p:spPr>
          <a:xfrm>
            <a:off x="1030320" y="2292480"/>
            <a:ext cx="3541680" cy="857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965" name=""/>
          <p:cNvSpPr/>
          <p:nvPr/>
        </p:nvSpPr>
        <p:spPr>
          <a:xfrm>
            <a:off x="609480" y="762120"/>
            <a:ext cx="4724640" cy="30596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effectLst/>
                <a:uFillTx/>
                <a:latin typeface="Palatino"/>
              </a:rPr>
              <a:t>3 Year Corn Swap: Tyson &amp; Enron</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Counter-Party:</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Tyson Foods, Inc.</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Term:</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3 years</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Commodity:</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Corn</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Quantity:</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12mm bushels/year</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(1mm bushels/month) </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Fixed Price:</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$2.35/bushel</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Settlement:</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CBOT Corn Futures Contract</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(Close of 1</a:t>
            </a:r>
            <a:r>
              <a:rPr b="1" lang="en-US" sz="1200" strike="noStrike" u="none" baseline="30000">
                <a:solidFill>
                  <a:srgbClr val="000000"/>
                </a:solidFill>
                <a:effectLst/>
                <a:uFillTx/>
                <a:latin typeface="Palatino"/>
              </a:rPr>
              <a:t>st</a:t>
            </a:r>
            <a:r>
              <a:rPr b="1" lang="en-US" sz="1200" strike="noStrike" u="none">
                <a:solidFill>
                  <a:srgbClr val="000000"/>
                </a:solidFill>
                <a:effectLst/>
                <a:uFillTx/>
                <a:latin typeface="Palatino"/>
              </a:rPr>
              <a:t> business day before the 15</a:t>
            </a:r>
            <a:r>
              <a:rPr b="1" lang="en-US" sz="1200" strike="noStrike" u="none" baseline="30000">
                <a:solidFill>
                  <a:srgbClr val="000000"/>
                </a:solidFill>
                <a:effectLst/>
                <a:uFillTx/>
                <a:latin typeface="Palatino"/>
              </a:rPr>
              <a:t>th</a:t>
            </a:r>
            <a:r>
              <a:rPr b="1" lang="en-US" sz="1200" strike="noStrike" u="none">
                <a:solidFill>
                  <a:srgbClr val="000000"/>
                </a:solidFill>
                <a:effectLst/>
                <a:uFillTx/>
                <a:latin typeface="Palatino"/>
              </a:rPr>
              <a:t>)</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grpSp>
        <p:nvGrpSpPr>
          <p:cNvPr id="966" name=""/>
          <p:cNvGrpSpPr/>
          <p:nvPr/>
        </p:nvGrpSpPr>
        <p:grpSpPr>
          <a:xfrm>
            <a:off x="5105520" y="762120"/>
            <a:ext cx="3504960" cy="851760"/>
            <a:chOff x="5105520" y="762120"/>
            <a:chExt cx="3504960" cy="851760"/>
          </a:xfrm>
        </p:grpSpPr>
        <p:grpSp>
          <p:nvGrpSpPr>
            <p:cNvPr id="967" name=""/>
            <p:cNvGrpSpPr/>
            <p:nvPr/>
          </p:nvGrpSpPr>
          <p:grpSpPr>
            <a:xfrm>
              <a:off x="5105520" y="762120"/>
              <a:ext cx="3504960" cy="851760"/>
              <a:chOff x="5105520" y="762120"/>
              <a:chExt cx="3504960" cy="851760"/>
            </a:xfrm>
          </p:grpSpPr>
          <p:sp>
            <p:nvSpPr>
              <p:cNvPr id="968" name=""/>
              <p:cNvSpPr/>
              <p:nvPr/>
            </p:nvSpPr>
            <p:spPr>
              <a:xfrm>
                <a:off x="5105520" y="762120"/>
                <a:ext cx="3504960" cy="7405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Palatino"/>
                  </a:rPr>
                  <a:t>3 </a:t>
                </a:r>
                <a:r>
                  <a:rPr b="1" i="1" lang="en-US" sz="1200" strike="noStrike" u="none">
                    <a:solidFill>
                      <a:srgbClr val="000000"/>
                    </a:solidFill>
                    <a:effectLst/>
                    <a:uFillTx/>
                    <a:latin typeface="Palatino"/>
                  </a:rPr>
                  <a:t>Year</a:t>
                </a:r>
                <a:r>
                  <a:rPr b="1" i="1" lang="en-US" sz="1000" strike="noStrike" u="none">
                    <a:solidFill>
                      <a:srgbClr val="000000"/>
                    </a:solidFill>
                    <a:effectLst/>
                    <a:uFillTx/>
                    <a:latin typeface="Palatino"/>
                  </a:rPr>
                  <a:t> Corn Swap: Tyson &amp; Enron</a:t>
                </a:r>
                <a:endParaRPr b="0" lang="en-US" sz="1000" strike="noStrike" u="none">
                  <a:solidFill>
                    <a:srgbClr val="000000"/>
                  </a:solidFill>
                  <a:effectLst/>
                  <a:uFillTx/>
                  <a:latin typeface="Times New Roman"/>
                </a:endParaRPr>
              </a:p>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969" name=""/>
              <p:cNvSpPr/>
              <p:nvPr/>
            </p:nvSpPr>
            <p:spPr>
              <a:xfrm>
                <a:off x="5333760" y="1226880"/>
                <a:ext cx="685440" cy="3870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Tyson</a:t>
                </a:r>
                <a:endParaRPr b="0" lang="en-US" sz="1200" strike="noStrike" u="none">
                  <a:solidFill>
                    <a:srgbClr val="000000"/>
                  </a:solidFill>
                  <a:effectLst/>
                  <a:uFillTx/>
                  <a:latin typeface="Times New Roman"/>
                </a:endParaRPr>
              </a:p>
            </p:txBody>
          </p:sp>
          <p:sp>
            <p:nvSpPr>
              <p:cNvPr id="970" name=""/>
              <p:cNvSpPr/>
              <p:nvPr/>
            </p:nvSpPr>
            <p:spPr>
              <a:xfrm>
                <a:off x="7696080" y="1226880"/>
                <a:ext cx="685440" cy="3870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Enron</a:t>
                </a:r>
                <a:endParaRPr b="0" lang="en-US" sz="1200" strike="noStrike" u="none">
                  <a:solidFill>
                    <a:srgbClr val="000000"/>
                  </a:solidFill>
                  <a:effectLst/>
                  <a:uFillTx/>
                  <a:latin typeface="Times New Roman"/>
                </a:endParaRPr>
              </a:p>
            </p:txBody>
          </p:sp>
        </p:grpSp>
        <p:grpSp>
          <p:nvGrpSpPr>
            <p:cNvPr id="971" name=""/>
            <p:cNvGrpSpPr/>
            <p:nvPr/>
          </p:nvGrpSpPr>
          <p:grpSpPr>
            <a:xfrm>
              <a:off x="6095880" y="1072080"/>
              <a:ext cx="1523520" cy="541800"/>
              <a:chOff x="6095880" y="1072080"/>
              <a:chExt cx="1523520" cy="541800"/>
            </a:xfrm>
          </p:grpSpPr>
          <p:sp>
            <p:nvSpPr>
              <p:cNvPr id="972" name=""/>
              <p:cNvSpPr/>
              <p:nvPr/>
            </p:nvSpPr>
            <p:spPr>
              <a:xfrm>
                <a:off x="6095880" y="1304280"/>
                <a:ext cx="152352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3" name=""/>
              <p:cNvSpPr/>
              <p:nvPr/>
            </p:nvSpPr>
            <p:spPr>
              <a:xfrm>
                <a:off x="6095880" y="1536840"/>
                <a:ext cx="1523520" cy="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4" name=""/>
              <p:cNvSpPr/>
              <p:nvPr/>
            </p:nvSpPr>
            <p:spPr>
              <a:xfrm>
                <a:off x="6552720" y="1072080"/>
                <a:ext cx="685440" cy="30960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Palatino"/>
                  </a:rPr>
                  <a:t>Fixed: $2.35</a:t>
                </a:r>
                <a:endParaRPr b="0" lang="en-US" sz="1000" strike="noStrike" u="none">
                  <a:solidFill>
                    <a:srgbClr val="000000"/>
                  </a:solidFill>
                  <a:effectLst/>
                  <a:uFillTx/>
                  <a:latin typeface="Times New Roman"/>
                </a:endParaRPr>
              </a:p>
            </p:txBody>
          </p:sp>
          <p:sp>
            <p:nvSpPr>
              <p:cNvPr id="975" name=""/>
              <p:cNvSpPr/>
              <p:nvPr/>
            </p:nvSpPr>
            <p:spPr>
              <a:xfrm>
                <a:off x="6552720" y="1304280"/>
                <a:ext cx="685440" cy="30960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Palatino"/>
                  </a:rPr>
                  <a:t>Floating</a:t>
                </a:r>
                <a:endParaRPr b="0" lang="en-US" sz="1000" strike="noStrike" u="none">
                  <a:solidFill>
                    <a:srgbClr val="000000"/>
                  </a:solidFill>
                  <a:effectLst/>
                  <a:uFillTx/>
                  <a:latin typeface="Times New Roman"/>
                </a:endParaRPr>
              </a:p>
            </p:txBody>
          </p:sp>
        </p:grpSp>
      </p:grpSp>
      <p:sp>
        <p:nvSpPr>
          <p:cNvPr id="976" name=""/>
          <p:cNvSpPr/>
          <p:nvPr/>
        </p:nvSpPr>
        <p:spPr>
          <a:xfrm>
            <a:off x="0" y="250920"/>
            <a:ext cx="9144000" cy="41904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600" strike="noStrike" u="none">
                <a:solidFill>
                  <a:srgbClr val="000000"/>
                </a:solidFill>
                <a:effectLst/>
                <a:uFillTx/>
                <a:latin typeface="Palatino"/>
              </a:rPr>
              <a:t>Transaction Details &amp; Economics</a:t>
            </a:r>
            <a:endParaRPr b="0" lang="en-US" sz="1600" strike="noStrike" u="none">
              <a:solidFill>
                <a:srgbClr val="000000"/>
              </a:solidFill>
              <a:effectLst/>
              <a:uFillTx/>
              <a:latin typeface="Times New Roman"/>
            </a:endParaRPr>
          </a:p>
        </p:txBody>
      </p:sp>
      <p:sp>
        <p:nvSpPr>
          <p:cNvPr id="977" name=""/>
          <p:cNvSpPr/>
          <p:nvPr/>
        </p:nvSpPr>
        <p:spPr>
          <a:xfrm>
            <a:off x="609480" y="3670200"/>
            <a:ext cx="4724640" cy="2476080"/>
          </a:xfrm>
          <a:prstGeom prst="rect">
            <a:avLst/>
          </a:prstGeom>
          <a:noFill/>
          <a:ln w="0">
            <a:noFill/>
          </a:ln>
        </p:spPr>
        <p:style>
          <a:lnRef idx="0"/>
          <a:fillRef idx="0"/>
          <a:effectRef idx="0"/>
          <a:fontRef idx="minor"/>
        </p:style>
        <p:txBody>
          <a:bodyPr lIns="90000" rIns="90000" tIns="46800" bIns="46800" anchor="t">
            <a:spAutoFit/>
          </a:bodyPr>
          <a:p>
            <a:pPr>
              <a:lnSpc>
                <a:spcPct val="9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sng">
                <a:solidFill>
                  <a:srgbClr val="000000"/>
                </a:solidFill>
                <a:effectLst/>
                <a:uFillTx/>
                <a:latin typeface="Palatino"/>
              </a:rPr>
              <a:t>Revenue</a:t>
            </a:r>
            <a:endParaRPr b="0" lang="en-US" sz="1200" strike="noStrike" u="none">
              <a:solidFill>
                <a:srgbClr val="000000"/>
              </a:solidFill>
              <a:effectLst/>
              <a:uFillTx/>
              <a:latin typeface="Times New Roman"/>
            </a:endParaRPr>
          </a:p>
          <a:p>
            <a:pPr>
              <a:lnSpc>
                <a:spcPct val="9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Mark to Model Earnings:</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$3.2MM</a:t>
            </a:r>
            <a:endParaRPr b="0" lang="en-US" sz="1200" strike="noStrike" u="none">
              <a:solidFill>
                <a:srgbClr val="000000"/>
              </a:solidFill>
              <a:effectLst/>
              <a:uFillTx/>
              <a:latin typeface="Times New Roman"/>
            </a:endParaRPr>
          </a:p>
          <a:p>
            <a:pPr>
              <a:lnSpc>
                <a:spcPct val="9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sng">
                <a:solidFill>
                  <a:srgbClr val="000000"/>
                </a:solidFill>
                <a:effectLst/>
                <a:uFillTx/>
                <a:latin typeface="Palatino"/>
              </a:rPr>
              <a:t>Exposure Summaries</a:t>
            </a:r>
            <a:endParaRPr b="0" lang="en-US" sz="1200" strike="noStrike" u="none">
              <a:solidFill>
                <a:srgbClr val="000000"/>
              </a:solidFill>
              <a:effectLst/>
              <a:uFillTx/>
              <a:latin typeface="Times New Roman"/>
            </a:endParaRPr>
          </a:p>
          <a:p>
            <a:pPr>
              <a:lnSpc>
                <a:spcPct val="9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Confidence Intervals:</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endParaRPr b="0" lang="en-US" sz="1200" strike="noStrike" u="none">
              <a:solidFill>
                <a:srgbClr val="000000"/>
              </a:solidFill>
              <a:effectLst/>
              <a:uFillTx/>
              <a:latin typeface="Times New Roman"/>
            </a:endParaRPr>
          </a:p>
          <a:p>
            <a:pPr>
              <a:lnSpc>
                <a:spcPct val="9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σ:</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($5.1MM) </a:t>
            </a:r>
            <a:endParaRPr b="0" lang="en-US" sz="1200" strike="noStrike" u="none">
              <a:solidFill>
                <a:srgbClr val="000000"/>
              </a:solidFill>
              <a:effectLst/>
              <a:uFillTx/>
              <a:latin typeface="Times New Roman"/>
            </a:endParaRPr>
          </a:p>
          <a:p>
            <a:pPr>
              <a:lnSpc>
                <a:spcPct val="9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2σ:</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($10.5MM)</a:t>
            </a:r>
            <a:endParaRPr b="0" lang="en-US" sz="1200" strike="noStrike" u="none">
              <a:solidFill>
                <a:srgbClr val="000000"/>
              </a:solidFill>
              <a:effectLst/>
              <a:uFillTx/>
              <a:latin typeface="Times New Roman"/>
            </a:endParaRPr>
          </a:p>
          <a:p>
            <a:pPr>
              <a:lnSpc>
                <a:spcPct val="9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Max Loss (Max price last 3 years) </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($10.6MM)</a:t>
            </a:r>
            <a:endParaRPr b="0" lang="en-US" sz="1200" strike="noStrike" u="none">
              <a:solidFill>
                <a:srgbClr val="000000"/>
              </a:solidFill>
              <a:effectLst/>
              <a:uFillTx/>
              <a:latin typeface="Times New Roman"/>
            </a:endParaRPr>
          </a:p>
          <a:p>
            <a:pPr>
              <a:lnSpc>
                <a:spcPct val="9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Max Price Change (Last 3 years):</a:t>
            </a:r>
            <a:endParaRPr b="0" lang="en-US" sz="1200" strike="noStrike" u="none">
              <a:solidFill>
                <a:srgbClr val="000000"/>
              </a:solidFill>
              <a:effectLst/>
              <a:uFillTx/>
              <a:latin typeface="Times New Roman"/>
            </a:endParaRPr>
          </a:p>
          <a:p>
            <a:pPr>
              <a:lnSpc>
                <a:spcPct val="9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1 Day:</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$0.23 – 10%</a:t>
            </a:r>
            <a:endParaRPr b="0" lang="en-US" sz="1200" strike="noStrike" u="none">
              <a:solidFill>
                <a:srgbClr val="000000"/>
              </a:solidFill>
              <a:effectLst/>
              <a:uFillTx/>
              <a:latin typeface="Times New Roman"/>
            </a:endParaRPr>
          </a:p>
          <a:p>
            <a:pPr>
              <a:lnSpc>
                <a:spcPct val="9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1 Month:</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$0.37 – 16%</a:t>
            </a:r>
            <a:endParaRPr b="0" lang="en-US" sz="1200" strike="noStrike" u="none">
              <a:solidFill>
                <a:srgbClr val="000000"/>
              </a:solidFill>
              <a:effectLst/>
              <a:uFillTx/>
              <a:latin typeface="Times New Roman"/>
            </a:endParaRPr>
          </a:p>
          <a:p>
            <a:pPr>
              <a:lnSpc>
                <a:spcPct val="9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Implied Annual Volatility</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23%</a:t>
            </a:r>
            <a:endParaRPr b="0" lang="en-US" sz="1200" strike="noStrike" u="none">
              <a:solidFill>
                <a:srgbClr val="000000"/>
              </a:solidFill>
              <a:effectLst/>
              <a:uFillTx/>
              <a:latin typeface="Times New Roman"/>
            </a:endParaRPr>
          </a:p>
        </p:txBody>
      </p:sp>
      <p:sp>
        <p:nvSpPr>
          <p:cNvPr id="978" name=""/>
          <p:cNvSpPr/>
          <p:nvPr/>
        </p:nvSpPr>
        <p:spPr>
          <a:xfrm>
            <a:off x="5065560" y="3670200"/>
            <a:ext cx="3622680" cy="12373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effectLst/>
                <a:uFillTx/>
                <a:latin typeface="Palatino"/>
              </a:rPr>
              <a:t>Hedging 100% Risk</a:t>
            </a:r>
            <a:endParaRPr b="0" lang="en-US" sz="1200" strike="noStrike" u="none">
              <a:solidFill>
                <a:srgbClr val="000000"/>
              </a:solidFill>
              <a:effectLst/>
              <a:uFillTx/>
              <a:latin typeface="Times New Roman"/>
            </a:endParaRPr>
          </a:p>
          <a:p>
            <a:pPr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Buy at-the-market call options</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($2.9 MM)</a:t>
            </a:r>
            <a:endParaRPr b="0" lang="en-US" sz="1200" strike="noStrike" u="none">
              <a:solidFill>
                <a:srgbClr val="000000"/>
              </a:solidFill>
              <a:effectLst/>
              <a:uFillTx/>
              <a:latin typeface="Times New Roman"/>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(Macquarie Bank, Refco)</a:t>
            </a:r>
            <a:endParaRPr b="0" lang="en-US" sz="1200" strike="noStrike" u="none">
              <a:solidFill>
                <a:srgbClr val="000000"/>
              </a:solidFill>
              <a:effectLst/>
              <a:uFillTx/>
              <a:latin typeface="Times New Roman"/>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Maximum exposure</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r>
              <a:rPr b="1" lang="en-US" sz="1200" strike="noStrike" u="sng">
                <a:solidFill>
                  <a:srgbClr val="000000"/>
                </a:solidFill>
                <a:effectLst/>
                <a:uFillTx/>
                <a:latin typeface="Palatino"/>
              </a:rPr>
              <a:t>($5.4 MM)</a:t>
            </a:r>
            <a:endParaRPr b="0" lang="en-US" sz="1200" strike="noStrike" u="none">
              <a:solidFill>
                <a:srgbClr val="000000"/>
              </a:solidFill>
              <a:effectLst/>
              <a:uFillTx/>
              <a:latin typeface="Times New Roman"/>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effectLst/>
                <a:uFillTx/>
                <a:latin typeface="Palatino"/>
              </a:rPr>
              <a:t>Total</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r>
              <a:rPr b="1" lang="en-US" sz="1200" strike="noStrike" u="none">
                <a:solidFill>
                  <a:srgbClr val="000000"/>
                </a:solidFill>
                <a:effectLst/>
                <a:uFillTx/>
                <a:latin typeface="Palatino"/>
              </a:rPr>
              <a:t>	</a:t>
            </a:r>
            <a:r>
              <a:rPr b="1" i="1" lang="en-US" sz="1200" strike="noStrike" u="none">
                <a:solidFill>
                  <a:srgbClr val="000000"/>
                </a:solidFill>
                <a:effectLst/>
                <a:uFillTx/>
                <a:latin typeface="Palatino"/>
              </a:rPr>
              <a:t>($8.3 MM)</a:t>
            </a:r>
            <a:endParaRPr b="0" lang="en-US" sz="1200" strike="noStrike" u="none">
              <a:solidFill>
                <a:srgbClr val="000000"/>
              </a:solidFill>
              <a:effectLst/>
              <a:uFillTx/>
              <a:latin typeface="Times New Roman"/>
            </a:endParaRPr>
          </a:p>
        </p:txBody>
      </p:sp>
      <p:sp>
        <p:nvSpPr>
          <p:cNvPr id="979" name=""/>
          <p:cNvSpPr/>
          <p:nvPr/>
        </p:nvSpPr>
        <p:spPr>
          <a:xfrm>
            <a:off x="711360" y="3355920"/>
            <a:ext cx="7873920" cy="276840"/>
          </a:xfrm>
          <a:prstGeom prst="rect">
            <a:avLst/>
          </a:prstGeom>
          <a:noFill/>
          <a:ln w="0">
            <a:noFill/>
          </a:ln>
        </p:spPr>
        <p:style>
          <a:lnRef idx="0"/>
          <a:fillRef idx="0"/>
          <a:effectRef idx="0"/>
          <a:fontRef idx="minor"/>
        </p:style>
        <p:txBody>
          <a:bodyPr lIns="90000" rIns="90000" tIns="46800" bIns="46800" anchor="t">
            <a:spAutoFit/>
          </a:bodyPr>
          <a:p>
            <a:pPr algn="ctr">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effectLst/>
                <a:uFillTx/>
                <a:latin typeface="Times New Roman"/>
              </a:rPr>
              <a:t>Economics &amp; Risk Assessment</a:t>
            </a:r>
            <a:endParaRPr b="0" lang="en-US" sz="1200" strike="noStrike" u="none">
              <a:solidFill>
                <a:srgbClr val="000000"/>
              </a:solidFill>
              <a:effectLst/>
              <a:uFillTx/>
              <a:latin typeface="Times New Roman"/>
            </a:endParaRPr>
          </a:p>
        </p:txBody>
      </p:sp>
      <p:sp>
        <p:nvSpPr>
          <p:cNvPr id="980" name=""/>
          <p:cNvSpPr/>
          <p:nvPr/>
        </p:nvSpPr>
        <p:spPr>
          <a:xfrm>
            <a:off x="0" y="3319560"/>
            <a:ext cx="914400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1" name="PlaceHolder 1"/>
          <p:cNvSpPr>
            <a:spLocks noGrp="1"/>
          </p:cNvSpPr>
          <p:nvPr>
            <p:ph type="title"/>
          </p:nvPr>
        </p:nvSpPr>
        <p:spPr>
          <a:xfrm>
            <a:off x="0" y="228240"/>
            <a:ext cx="9144000" cy="1143000"/>
          </a:xfrm>
          <a:prstGeom prst="rect">
            <a:avLst/>
          </a:prstGeom>
          <a:solidFill>
            <a:srgbClr val="ffffff"/>
          </a:solid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Palatino"/>
              </a:rPr>
              <a:t>Position Management</a:t>
            </a:r>
            <a:endParaRPr b="1" lang="en-US" sz="1600" strike="noStrike" u="none">
              <a:solidFill>
                <a:srgbClr val="006600"/>
              </a:solidFill>
              <a:effectLst/>
              <a:uFillTx/>
              <a:latin typeface="Palatino"/>
            </a:endParaRPr>
          </a:p>
        </p:txBody>
      </p:sp>
      <p:sp>
        <p:nvSpPr>
          <p:cNvPr id="982" name="PlaceHolder 2"/>
          <p:cNvSpPr>
            <a:spLocks noGrp="1"/>
          </p:cNvSpPr>
          <p:nvPr>
            <p:ph/>
          </p:nvPr>
        </p:nvSpPr>
        <p:spPr>
          <a:xfrm>
            <a:off x="685800" y="1219320"/>
            <a:ext cx="7772400" cy="4876560"/>
          </a:xfrm>
          <a:prstGeom prst="rect">
            <a:avLst/>
          </a:prstGeom>
          <a:noFill/>
          <a:ln w="0">
            <a:noFill/>
          </a:ln>
        </p:spPr>
        <p:txBody>
          <a:bodyPr lIns="92160" rIns="92160" tIns="46080" bIns="46080" anchor="t">
            <a:normAutofit/>
          </a:bodyPr>
          <a:p>
            <a:pPr marL="349200" indent="-349200">
              <a:lnSpc>
                <a:spcPct val="150000"/>
              </a:lnSpc>
              <a:spcBef>
                <a:spcPts val="400"/>
              </a:spcBef>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Palatino"/>
              </a:rPr>
              <a:t>Cover first year with fix/float swaps</a:t>
            </a:r>
            <a:endParaRPr b="0" lang="en-US" sz="1600" strike="noStrike" u="none">
              <a:solidFill>
                <a:srgbClr val="000000"/>
              </a:solidFill>
              <a:effectLst/>
              <a:uFillTx/>
              <a:latin typeface="Arial"/>
            </a:endParaRPr>
          </a:p>
          <a:p>
            <a:pPr marL="349200" indent="-349200">
              <a:lnSpc>
                <a:spcPct val="150000"/>
              </a:lnSpc>
              <a:spcBef>
                <a:spcPts val="400"/>
              </a:spcBef>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Palatino"/>
              </a:rPr>
              <a:t>Resulting exposure is in back 18 months</a:t>
            </a:r>
            <a:endParaRPr b="0" lang="en-US" sz="1600" strike="noStrike" u="none">
              <a:solidFill>
                <a:srgbClr val="000000"/>
              </a:solidFill>
              <a:effectLst/>
              <a:uFillTx/>
              <a:latin typeface="Arial"/>
            </a:endParaRPr>
          </a:p>
          <a:p>
            <a:pPr lvl="1" marL="914400" indent="-266760">
              <a:lnSpc>
                <a:spcPct val="150000"/>
              </a:lnSpc>
              <a:spcBef>
                <a:spcPts val="400"/>
              </a:spcBef>
              <a:buClr>
                <a:srgbClr val="000000"/>
              </a:buClr>
              <a:buFont typeface="Palatino"/>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Palatino"/>
              </a:rPr>
              <a:t>Limited liquidity beyond front 3 months</a:t>
            </a:r>
            <a:endParaRPr b="0" lang="en-US" sz="1600" strike="noStrike" u="none">
              <a:solidFill>
                <a:srgbClr val="000000"/>
              </a:solidFill>
              <a:effectLst/>
              <a:uFillTx/>
              <a:latin typeface="Arial"/>
            </a:endParaRPr>
          </a:p>
          <a:p>
            <a:pPr lvl="1" marL="914400" indent="-266760">
              <a:lnSpc>
                <a:spcPct val="150000"/>
              </a:lnSpc>
              <a:spcBef>
                <a:spcPts val="400"/>
              </a:spcBef>
              <a:buClr>
                <a:srgbClr val="000000"/>
              </a:buClr>
              <a:buFont typeface="Palatino"/>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Palatino"/>
              </a:rPr>
              <a:t>Contracts traded 18 months out</a:t>
            </a:r>
            <a:endParaRPr b="0" lang="en-US" sz="1600" strike="noStrike" u="none">
              <a:solidFill>
                <a:srgbClr val="000000"/>
              </a:solidFill>
              <a:effectLst/>
              <a:uFillTx/>
              <a:latin typeface="Arial"/>
            </a:endParaRPr>
          </a:p>
          <a:p>
            <a:pPr lvl="1" marL="914400" indent="0">
              <a:lnSpc>
                <a:spcPct val="150000"/>
              </a:lnSpc>
              <a:spcBef>
                <a:spcPts val="4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9200" indent="-349200">
              <a:lnSpc>
                <a:spcPct val="150000"/>
              </a:lnSpc>
              <a:spcBef>
                <a:spcPts val="400"/>
              </a:spcBef>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Palatino"/>
              </a:rPr>
              <a:t>Curve management through Fundamentals</a:t>
            </a:r>
            <a:endParaRPr b="0" lang="en-US" sz="1600" strike="noStrike" u="none">
              <a:solidFill>
                <a:srgbClr val="000000"/>
              </a:solidFill>
              <a:effectLst/>
              <a:uFillTx/>
              <a:latin typeface="Arial"/>
            </a:endParaRPr>
          </a:p>
          <a:p>
            <a:pPr lvl="1" marL="914400" indent="-266760">
              <a:lnSpc>
                <a:spcPct val="150000"/>
              </a:lnSpc>
              <a:spcBef>
                <a:spcPts val="400"/>
              </a:spcBef>
              <a:buClr>
                <a:srgbClr val="000000"/>
              </a:buClr>
              <a:buFont typeface="Palatino"/>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Palatino"/>
              </a:rPr>
              <a:t>Weather Intelligence and Products</a:t>
            </a:r>
            <a:endParaRPr b="0" lang="en-US" sz="1600" strike="noStrike" u="none">
              <a:solidFill>
                <a:srgbClr val="000000"/>
              </a:solidFill>
              <a:effectLst/>
              <a:uFillTx/>
              <a:latin typeface="Arial"/>
            </a:endParaRPr>
          </a:p>
          <a:p>
            <a:pPr lvl="1" marL="914400" indent="-266760">
              <a:lnSpc>
                <a:spcPct val="150000"/>
              </a:lnSpc>
              <a:spcBef>
                <a:spcPts val="400"/>
              </a:spcBef>
              <a:buClr>
                <a:srgbClr val="000000"/>
              </a:buClr>
              <a:buFont typeface="Palatino"/>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Palatino"/>
              </a:rPr>
              <a:t>Competitive Analysis</a:t>
            </a:r>
            <a:endParaRPr b="0" lang="en-US" sz="1600" strike="noStrike" u="none">
              <a:solidFill>
                <a:srgbClr val="000000"/>
              </a:solidFill>
              <a:effectLst/>
              <a:uFillTx/>
              <a:latin typeface="Arial"/>
            </a:endParaRPr>
          </a:p>
          <a:p>
            <a:pPr lvl="1" marL="914400" indent="-266760">
              <a:lnSpc>
                <a:spcPct val="150000"/>
              </a:lnSpc>
              <a:spcBef>
                <a:spcPts val="400"/>
              </a:spcBef>
              <a:buClr>
                <a:srgbClr val="000000"/>
              </a:buClr>
              <a:buFont typeface="Palatino"/>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Palatino"/>
              </a:rPr>
              <a:t>Regulatory Expertise</a:t>
            </a:r>
            <a:endParaRPr b="0" lang="en-US" sz="1600" strike="noStrike" u="none">
              <a:solidFill>
                <a:srgbClr val="000000"/>
              </a:solidFill>
              <a:effectLst/>
              <a:uFillTx/>
              <a:latin typeface="Arial"/>
            </a:endParaRPr>
          </a:p>
          <a:p>
            <a:pPr lvl="1" marL="914400" indent="-266760">
              <a:lnSpc>
                <a:spcPct val="150000"/>
              </a:lnSpc>
              <a:spcBef>
                <a:spcPts val="400"/>
              </a:spcBef>
              <a:buClr>
                <a:srgbClr val="000000"/>
              </a:buClr>
              <a:buFont typeface="Palatino"/>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Palatino"/>
              </a:rPr>
              <a:t>Information Flow from physical trading business</a:t>
            </a:r>
            <a:endParaRPr b="0" lang="en-US" sz="1600" strike="noStrike" u="none">
              <a:solidFill>
                <a:srgbClr val="000000"/>
              </a:solidFill>
              <a:effectLst/>
              <a:uFillTx/>
              <a:latin typeface="Arial"/>
            </a:endParaRPr>
          </a:p>
          <a:p>
            <a:pPr lvl="1" marL="914400" indent="-266760">
              <a:lnSpc>
                <a:spcPct val="150000"/>
              </a:lnSpc>
              <a:spcBef>
                <a:spcPts val="400"/>
              </a:spcBef>
              <a:buClr>
                <a:srgbClr val="000000"/>
              </a:buClr>
              <a:buFont typeface="Palatino"/>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Palatino"/>
              </a:rPr>
              <a:t>Correlated Markets (i.e. ethanol, gas/fertilizer)</a:t>
            </a:r>
            <a:endParaRPr b="0" lang="en-US" sz="1600" strike="noStrike" u="none">
              <a:solidFill>
                <a:srgbClr val="000000"/>
              </a:solidFill>
              <a:effectLst/>
              <a:uFillTx/>
              <a:latin typeface="Arial"/>
            </a:endParaRPr>
          </a:p>
        </p:txBody>
      </p:sp>
      <p:sp>
        <p:nvSpPr>
          <p:cNvPr id="983" name=""/>
          <p:cNvSpPr/>
          <p:nvPr/>
        </p:nvSpPr>
        <p:spPr>
          <a:xfrm>
            <a:off x="8115480" y="6350040"/>
            <a:ext cx="431640" cy="203040"/>
          </a:xfrm>
          <a:prstGeom prst="rect">
            <a:avLst/>
          </a:prstGeom>
          <a:solidFill>
            <a:srgbClr val="ffffff"/>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66746757-E1D9-4A08-AE5C-3E441F17CCF4}"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 name=""/>
          <p:cNvSpPr/>
          <p:nvPr/>
        </p:nvSpPr>
        <p:spPr>
          <a:xfrm>
            <a:off x="0" y="690480"/>
            <a:ext cx="9144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4" name=""/>
          <p:cNvSpPr/>
          <p:nvPr/>
        </p:nvSpPr>
        <p:spPr>
          <a:xfrm>
            <a:off x="4768920" y="1595520"/>
            <a:ext cx="3571920" cy="4805280"/>
          </a:xfrm>
          <a:prstGeom prst="rect">
            <a:avLst/>
          </a:prstGeom>
          <a:noFill/>
          <a:ln w="0">
            <a:noFill/>
          </a:ln>
        </p:spPr>
        <p:style>
          <a:lnRef idx="0"/>
          <a:fillRef idx="0"/>
          <a:effectRef idx="0"/>
          <a:fontRef idx="minor"/>
        </p:style>
        <p:txBody>
          <a:bodyPr lIns="92160" rIns="92160" tIns="46080" bIns="46080" anchor="t">
            <a:normAutofit/>
          </a:bodyPr>
          <a:p>
            <a:pPr lvl="1" marL="743040" indent="-285840">
              <a:lnSpc>
                <a:spcPct val="120000"/>
              </a:lnSpc>
              <a:spcBef>
                <a:spcPts val="349"/>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5" name=""/>
          <p:cNvSpPr/>
          <p:nvPr/>
        </p:nvSpPr>
        <p:spPr>
          <a:xfrm>
            <a:off x="5019840" y="250920"/>
            <a:ext cx="4124160" cy="9144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Palatino"/>
              </a:rPr>
              <a:t>Appendix</a:t>
            </a:r>
            <a:endParaRPr b="0" lang="en-US" sz="1600" strike="noStrike" u="none">
              <a:solidFill>
                <a:srgbClr val="000000"/>
              </a:solidFill>
              <a:effectLst/>
              <a:uFillTx/>
              <a:latin typeface="Times New Roman"/>
            </a:endParaRPr>
          </a:p>
        </p:txBody>
      </p:sp>
      <p:sp>
        <p:nvSpPr>
          <p:cNvPr id="26" name=""/>
          <p:cNvSpPr/>
          <p:nvPr/>
        </p:nvSpPr>
        <p:spPr>
          <a:xfrm>
            <a:off x="598320" y="1187280"/>
            <a:ext cx="5021280" cy="5210280"/>
          </a:xfrm>
          <a:prstGeom prst="rect">
            <a:avLst/>
          </a:prstGeom>
          <a:noFill/>
          <a:ln w="0">
            <a:noFill/>
          </a:ln>
        </p:spPr>
        <p:style>
          <a:lnRef idx="0"/>
          <a:fillRef idx="0"/>
          <a:effectRef idx="0"/>
          <a:fontRef idx="minor"/>
        </p:style>
        <p:txBody>
          <a:bodyPr lIns="92160" rIns="92160" tIns="46080" bIns="46080" anchor="t">
            <a:normAutofit/>
          </a:bodyPr>
          <a:p>
            <a:pPr marL="343080" indent="-343080">
              <a:lnSpc>
                <a:spcPct val="16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Palatino"/>
              </a:rPr>
              <a:t>Table of Contents</a:t>
            </a:r>
            <a:endParaRPr b="0" lang="en-US" sz="1600" strike="noStrike" u="none">
              <a:solidFill>
                <a:srgbClr val="000000"/>
              </a:solidFill>
              <a:effectLst/>
              <a:uFillTx/>
              <a:latin typeface="Times New Roman"/>
            </a:endParaRPr>
          </a:p>
          <a:p>
            <a:pPr marL="343080" indent="-343080">
              <a:lnSpc>
                <a:spcPct val="160000"/>
              </a:lnSpc>
              <a:spcBef>
                <a:spcPts val="4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Palatino"/>
              </a:rPr>
              <a:t>Research/Contact List</a:t>
            </a:r>
            <a:endParaRPr b="0" lang="en-US" sz="1600" strike="noStrike" u="none">
              <a:solidFill>
                <a:srgbClr val="000000"/>
              </a:solidFill>
              <a:effectLst/>
              <a:uFillTx/>
              <a:latin typeface="Times New Roman"/>
            </a:endParaRPr>
          </a:p>
          <a:p>
            <a:pPr marL="343080" indent="-343080">
              <a:lnSpc>
                <a:spcPct val="160000"/>
              </a:lnSpc>
              <a:spcBef>
                <a:spcPts val="4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Palatino"/>
              </a:rPr>
              <a:t>Crop Summaries</a:t>
            </a:r>
            <a:endParaRPr b="0" lang="en-US" sz="1600" strike="noStrike" u="none">
              <a:solidFill>
                <a:srgbClr val="000000"/>
              </a:solidFill>
              <a:effectLst/>
              <a:uFillTx/>
              <a:latin typeface="Times New Roman"/>
            </a:endParaRPr>
          </a:p>
          <a:p>
            <a:pPr marL="343080" indent="-343080">
              <a:lnSpc>
                <a:spcPct val="160000"/>
              </a:lnSpc>
              <a:spcBef>
                <a:spcPts val="4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Palatino"/>
              </a:rPr>
              <a:t>“Big 3” Market Shares</a:t>
            </a:r>
            <a:endParaRPr b="0" lang="en-US" sz="1600" strike="noStrike" u="none">
              <a:solidFill>
                <a:srgbClr val="000000"/>
              </a:solidFill>
              <a:effectLst/>
              <a:uFillTx/>
              <a:latin typeface="Times New Roman"/>
            </a:endParaRPr>
          </a:p>
          <a:p>
            <a:pPr marL="343080" indent="-343080">
              <a:lnSpc>
                <a:spcPct val="160000"/>
              </a:lnSpc>
              <a:spcBef>
                <a:spcPts val="4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Palatino"/>
              </a:rPr>
              <a:t>Integrated Player Profiles</a:t>
            </a:r>
            <a:endParaRPr b="0" lang="en-US" sz="1600" strike="noStrike" u="none">
              <a:solidFill>
                <a:srgbClr val="000000"/>
              </a:solidFill>
              <a:effectLst/>
              <a:uFillTx/>
              <a:latin typeface="Times New Roman"/>
            </a:endParaRPr>
          </a:p>
          <a:p>
            <a:pPr lvl="1" marL="743040" indent="-285840">
              <a:lnSpc>
                <a:spcPct val="160000"/>
              </a:lnSpc>
              <a:spcBef>
                <a:spcPts val="349"/>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Palatino"/>
              </a:rPr>
              <a:t>ADM</a:t>
            </a:r>
            <a:endParaRPr b="0" lang="en-US" sz="1400" strike="noStrike" u="none">
              <a:solidFill>
                <a:srgbClr val="000000"/>
              </a:solidFill>
              <a:effectLst/>
              <a:uFillTx/>
              <a:latin typeface="Times New Roman"/>
            </a:endParaRPr>
          </a:p>
          <a:p>
            <a:pPr lvl="1" marL="743040" indent="-285840">
              <a:lnSpc>
                <a:spcPct val="160000"/>
              </a:lnSpc>
              <a:spcBef>
                <a:spcPts val="349"/>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Palatino"/>
              </a:rPr>
              <a:t>Cargill</a:t>
            </a:r>
            <a:endParaRPr b="0" lang="en-US" sz="1400" strike="noStrike" u="none">
              <a:solidFill>
                <a:srgbClr val="000000"/>
              </a:solidFill>
              <a:effectLst/>
              <a:uFillTx/>
              <a:latin typeface="Times New Roman"/>
            </a:endParaRPr>
          </a:p>
          <a:p>
            <a:pPr lvl="1" marL="743040" indent="-285840">
              <a:lnSpc>
                <a:spcPct val="160000"/>
              </a:lnSpc>
              <a:spcBef>
                <a:spcPts val="349"/>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Palatino"/>
              </a:rPr>
              <a:t>ConAgra</a:t>
            </a:r>
            <a:endParaRPr b="0" lang="en-US" sz="1400" strike="noStrike" u="none">
              <a:solidFill>
                <a:srgbClr val="000000"/>
              </a:solidFill>
              <a:effectLst/>
              <a:uFillTx/>
              <a:latin typeface="Times New Roman"/>
            </a:endParaRPr>
          </a:p>
          <a:p>
            <a:pPr lvl="1" marL="743040" indent="-285840">
              <a:lnSpc>
                <a:spcPct val="16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70532170-F496-4A2D-9073-ABB0454F597C}"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4" name="PlaceHolder 1"/>
          <p:cNvSpPr>
            <a:spLocks noGrp="1"/>
          </p:cNvSpPr>
          <p:nvPr>
            <p:ph type="title"/>
          </p:nvPr>
        </p:nvSpPr>
        <p:spPr>
          <a:xfrm>
            <a:off x="0" y="240840"/>
            <a:ext cx="9144000" cy="1143000"/>
          </a:xfrm>
          <a:prstGeom prst="rect">
            <a:avLst/>
          </a:prstGeom>
          <a:solidFill>
            <a:srgbClr val="ffffff"/>
          </a:solid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Palatino"/>
              </a:rPr>
              <a:t>Supply Strategies</a:t>
            </a:r>
            <a:endParaRPr b="1" lang="en-US" sz="1600" strike="noStrike" u="none">
              <a:solidFill>
                <a:srgbClr val="006600"/>
              </a:solidFill>
              <a:effectLst/>
              <a:uFillTx/>
              <a:latin typeface="Palatino"/>
            </a:endParaRPr>
          </a:p>
        </p:txBody>
      </p:sp>
      <p:graphicFrame>
        <p:nvGraphicFramePr>
          <p:cNvPr id="985" name=""/>
          <p:cNvGraphicFramePr/>
          <p:nvPr/>
        </p:nvGraphicFramePr>
        <p:xfrm>
          <a:off x="774720" y="914400"/>
          <a:ext cx="7848720" cy="5162400"/>
        </p:xfrm>
        <a:graphic>
          <a:graphicData uri="http://schemas.openxmlformats.org/drawingml/2006/table">
            <a:tbl>
              <a:tblPr/>
              <a:tblGrid>
                <a:gridCol w="3924360"/>
                <a:gridCol w="3924360"/>
              </a:tblGrid>
              <a:tr h="1404720">
                <a:tc>
                  <a:txBody>
                    <a:bodyPr lIns="90000" rIns="90000" tIns="46800" bIns="46800" anchor="t">
                      <a:noAutofit/>
                    </a:bodyPr>
                    <a:p>
                      <a:pPr marL="228600" indent="-2286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Palatino"/>
                        </a:rPr>
                        <a:t>Strategy</a:t>
                      </a:r>
                      <a:endParaRPr b="0" lang="en-US" sz="1400" strike="noStrike" u="none">
                        <a:solidFill>
                          <a:srgbClr val="000000"/>
                        </a:solidFill>
                        <a:effectLst/>
                        <a:uFillTx/>
                        <a:latin typeface="Times New Roman"/>
                      </a:endParaRPr>
                    </a:p>
                    <a:p>
                      <a:pPr marL="228600" indent="-22860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228600" indent="-22860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Call Option</a:t>
                      </a:r>
                      <a:endParaRPr b="0" lang="en-US" sz="1200" strike="noStrike" u="none">
                        <a:solidFill>
                          <a:srgbClr val="000000"/>
                        </a:solidFill>
                        <a:effectLst/>
                        <a:uFillTx/>
                        <a:latin typeface="Times New Roman"/>
                      </a:endParaRPr>
                    </a:p>
                    <a:p>
                      <a:pPr lvl="1" marL="684360" indent="-22716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Customer: Elevator/Farmer</a:t>
                      </a:r>
                      <a:endParaRPr b="0" lang="en-US" sz="1200" strike="noStrike" u="none">
                        <a:solidFill>
                          <a:srgbClr val="000000"/>
                        </a:solidFill>
                        <a:effectLst/>
                        <a:uFillTx/>
                        <a:latin typeface="Times New Roman"/>
                      </a:endParaRPr>
                    </a:p>
                    <a:p>
                      <a:pPr lvl="1" marL="684360" indent="-22716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Need $ up front</a:t>
                      </a:r>
                      <a:endParaRPr b="0" lang="en-US" sz="1200" strike="noStrike" u="none">
                        <a:solidFill>
                          <a:srgbClr val="000000"/>
                        </a:solidFill>
                        <a:effectLst/>
                        <a:uFillTx/>
                        <a:latin typeface="Times New Roman"/>
                      </a:endParaRPr>
                    </a:p>
                    <a:p>
                      <a:pPr lvl="1" marL="684360" indent="-22716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NO margining required</a:t>
                      </a:r>
                      <a:endParaRPr b="0" lang="en-US" sz="1200" strike="noStrike" u="none">
                        <a:solidFill>
                          <a:srgbClr val="000000"/>
                        </a:solidFill>
                        <a:effectLst/>
                        <a:uFillTx/>
                        <a:latin typeface="Times New Roman"/>
                      </a:endParaRPr>
                    </a:p>
                    <a:p>
                      <a:pPr lvl="1" marL="684360" indent="-22716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Low risk for limited % of production</a:t>
                      </a:r>
                      <a:endParaRPr b="0" lang="en-US" sz="1200" strike="noStrike" u="none">
                        <a:solidFill>
                          <a:srgbClr val="000000"/>
                        </a:solidFill>
                        <a:effectLst/>
                        <a:uFillTx/>
                        <a:latin typeface="Times New Roman"/>
                      </a:endParaRPr>
                    </a:p>
                  </a:txBody>
                  <a:tcPr anchor="t" marL="90000" marR="90000">
                    <a:lnL>
                      <a:noFill/>
                    </a:lnL>
                    <a:lnR>
                      <a:noFill/>
                    </a:lnR>
                    <a:lnT>
                      <a:noFill/>
                    </a:lnT>
                    <a:lnB>
                      <a:noFill/>
                    </a:lnB>
                    <a:noFill/>
                  </a:tcPr>
                </a:tc>
                <a:tc>
                  <a:txBody>
                    <a:bodyPr lIns="90000" rIns="90000" tIns="46800" bIns="46800" anchor="t">
                      <a:noAutofit/>
                    </a:bodyPr>
                    <a:p>
                      <a:pPr marL="228600" indent="-2286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Palatino"/>
                        </a:rPr>
                        <a:t>Issues</a:t>
                      </a:r>
                      <a:endParaRPr b="0" lang="en-US" sz="1400" strike="noStrike" u="none">
                        <a:solidFill>
                          <a:srgbClr val="000000"/>
                        </a:solidFill>
                        <a:effectLst/>
                        <a:uFillTx/>
                        <a:latin typeface="Times New Roman"/>
                      </a:endParaRPr>
                    </a:p>
                    <a:p>
                      <a:pPr marL="228600" indent="-22860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228600" indent="-22860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Could be financially replicated on the Board (only one year available)</a:t>
                      </a:r>
                      <a:endParaRPr b="0" lang="en-US" sz="1200" strike="noStrike" u="none">
                        <a:solidFill>
                          <a:srgbClr val="000000"/>
                        </a:solidFill>
                        <a:effectLst/>
                        <a:uFillTx/>
                        <a:latin typeface="Times New Roman"/>
                      </a:endParaRPr>
                    </a:p>
                    <a:p>
                      <a:pPr marL="228600" indent="-22860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Credit Risk – deal with elevators and co-ops, not farmers.  Risk is total non-performance.  Could use catastrophic weather yield insurance product.</a:t>
                      </a:r>
                      <a:endParaRPr b="0" lang="en-US" sz="1200" strike="noStrike" u="none">
                        <a:solidFill>
                          <a:srgbClr val="000000"/>
                        </a:solidFill>
                        <a:effectLst/>
                        <a:uFillTx/>
                        <a:latin typeface="Times New Roman"/>
                      </a:endParaRPr>
                    </a:p>
                  </a:txBody>
                  <a:tcPr anchor="t" marL="90000" marR="90000">
                    <a:lnL>
                      <a:noFill/>
                    </a:lnL>
                    <a:lnR>
                      <a:noFill/>
                    </a:lnR>
                    <a:lnT>
                      <a:noFill/>
                    </a:lnT>
                    <a:lnB>
                      <a:noFill/>
                    </a:lnB>
                    <a:noFill/>
                  </a:tcPr>
                </a:tc>
              </a:tr>
              <a:tr h="1090800">
                <a:tc>
                  <a:txBody>
                    <a:bodyPr lIns="90000" rIns="90000" tIns="46800" bIns="46800" anchor="t">
                      <a:noAutofit/>
                    </a:bodyPr>
                    <a:p>
                      <a:pPr marL="228600" indent="-22860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VPPs</a:t>
                      </a:r>
                      <a:endParaRPr b="0" lang="en-US" sz="1200" strike="noStrike" u="none">
                        <a:solidFill>
                          <a:srgbClr val="000000"/>
                        </a:solidFill>
                        <a:effectLst/>
                        <a:uFillTx/>
                        <a:latin typeface="Times New Roman"/>
                      </a:endParaRPr>
                    </a:p>
                    <a:p>
                      <a:pPr lvl="1" marL="684360" indent="-22716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Customer: Large Co-ops, Elevators</a:t>
                      </a:r>
                      <a:endParaRPr b="0" lang="en-US" sz="1200" strike="noStrike" u="none">
                        <a:solidFill>
                          <a:srgbClr val="000000"/>
                        </a:solidFill>
                        <a:effectLst/>
                        <a:uFillTx/>
                        <a:latin typeface="Times New Roman"/>
                      </a:endParaRPr>
                    </a:p>
                    <a:p>
                      <a:pPr lvl="1" marL="684360" indent="-22716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Need $ up front</a:t>
                      </a:r>
                      <a:endParaRPr b="0" lang="en-US" sz="1200" strike="noStrike" u="none">
                        <a:solidFill>
                          <a:srgbClr val="000000"/>
                        </a:solidFill>
                        <a:effectLst/>
                        <a:uFillTx/>
                        <a:latin typeface="Times New Roman"/>
                      </a:endParaRPr>
                    </a:p>
                    <a:p>
                      <a:pPr lvl="1" marL="684360" indent="-22716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Should be able to contract less than “cost of carry”</a:t>
                      </a:r>
                      <a:endParaRPr b="0" lang="en-US" sz="1200" strike="noStrike" u="none">
                        <a:solidFill>
                          <a:srgbClr val="000000"/>
                        </a:solidFill>
                        <a:effectLst/>
                        <a:uFillTx/>
                        <a:latin typeface="Times New Roman"/>
                      </a:endParaRPr>
                    </a:p>
                  </a:txBody>
                  <a:tcPr anchor="t" marL="90000" marR="90000">
                    <a:lnL>
                      <a:noFill/>
                    </a:lnL>
                    <a:lnR>
                      <a:noFill/>
                    </a:lnR>
                    <a:lnT>
                      <a:noFill/>
                    </a:lnT>
                    <a:lnB>
                      <a:noFill/>
                    </a:lnB>
                    <a:noFill/>
                  </a:tcPr>
                </a:tc>
                <a:tc>
                  <a:txBody>
                    <a:bodyPr lIns="90000" rIns="90000" tIns="46800" bIns="46800" anchor="t">
                      <a:noAutofit/>
                    </a:bodyPr>
                    <a:p>
                      <a:pPr marL="228600" indent="-22860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Credit Risk – mitigated by “captive customer” analysis</a:t>
                      </a:r>
                      <a:endParaRPr b="0" lang="en-US" sz="1200" strike="noStrike" u="none">
                        <a:solidFill>
                          <a:srgbClr val="000000"/>
                        </a:solidFill>
                        <a:effectLst/>
                        <a:uFillTx/>
                        <a:latin typeface="Times New Roman"/>
                      </a:endParaRPr>
                    </a:p>
                  </a:txBody>
                  <a:tcPr anchor="t" marL="90000" marR="90000">
                    <a:lnL>
                      <a:noFill/>
                    </a:lnL>
                    <a:lnR>
                      <a:noFill/>
                    </a:lnR>
                    <a:lnT>
                      <a:noFill/>
                    </a:lnT>
                    <a:lnB>
                      <a:noFill/>
                    </a:lnB>
                    <a:noFill/>
                  </a:tcPr>
                </a:tc>
              </a:tr>
              <a:tr h="1476000">
                <a:tc>
                  <a:txBody>
                    <a:bodyPr lIns="90000" rIns="90000" tIns="46800" bIns="46800" anchor="t">
                      <a:noAutofit/>
                    </a:bodyPr>
                    <a:p>
                      <a:pPr marL="228600" indent="-228600">
                        <a:lnSpc>
                          <a:spcPct val="100000"/>
                        </a:lnSpc>
                        <a:buClr>
                          <a:srgbClr val="000000"/>
                        </a:buClr>
                        <a:buFont typeface="Palatino"/>
                        <a:buChar char="•"/>
                        <a:tabLst>
                          <a:tab algn="l" pos="684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Netback Structures</a:t>
                      </a:r>
                      <a:endParaRPr b="0" lang="en-US" sz="1200" strike="noStrike" u="none">
                        <a:solidFill>
                          <a:srgbClr val="000000"/>
                        </a:solidFill>
                        <a:effectLst/>
                        <a:uFillTx/>
                        <a:latin typeface="Times New Roman"/>
                      </a:endParaRPr>
                    </a:p>
                    <a:p>
                      <a:pPr lvl="1" marL="684360" indent="-227160">
                        <a:lnSpc>
                          <a:spcPct val="100000"/>
                        </a:lnSpc>
                        <a:tabLst>
                          <a:tab algn="l" pos="0"/>
                          <a:tab algn="l" pos="68436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Example: Greater of FP or 90% market</a:t>
                      </a:r>
                      <a:endParaRPr b="0" lang="en-US" sz="1200" strike="noStrike" u="none">
                        <a:solidFill>
                          <a:srgbClr val="000000"/>
                        </a:solidFill>
                        <a:effectLst/>
                        <a:uFillTx/>
                        <a:latin typeface="Times New Roman"/>
                      </a:endParaRPr>
                    </a:p>
                    <a:p>
                      <a:pPr lvl="1" marL="684360" indent="-227160">
                        <a:lnSpc>
                          <a:spcPct val="100000"/>
                        </a:lnSpc>
                        <a:tabLst>
                          <a:tab algn="l" pos="0"/>
                          <a:tab algn="l" pos="68436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Customer: Elevator/Farmer, Co-ops</a:t>
                      </a:r>
                      <a:endParaRPr b="0" lang="en-US" sz="1200" strike="noStrike" u="none">
                        <a:solidFill>
                          <a:srgbClr val="000000"/>
                        </a:solidFill>
                        <a:effectLst/>
                        <a:uFillTx/>
                        <a:latin typeface="Times New Roman"/>
                      </a:endParaRPr>
                    </a:p>
                    <a:p>
                      <a:pPr lvl="1" marL="684360" indent="-227160">
                        <a:lnSpc>
                          <a:spcPct val="100000"/>
                        </a:lnSpc>
                        <a:buClr>
                          <a:srgbClr val="000000"/>
                        </a:buClr>
                        <a:buFont typeface="Palatino"/>
                        <a:buChar char="–"/>
                        <a:tabLst>
                          <a:tab algn="l" pos="68436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Insured FP at level greater than current market/ less than “cost of carry”</a:t>
                      </a:r>
                      <a:endParaRPr b="0" lang="en-US" sz="1200" strike="noStrike" u="none">
                        <a:solidFill>
                          <a:srgbClr val="000000"/>
                        </a:solidFill>
                        <a:effectLst/>
                        <a:uFillTx/>
                        <a:latin typeface="Times New Roman"/>
                      </a:endParaRPr>
                    </a:p>
                    <a:p>
                      <a:pPr lvl="1" marL="684360" indent="-227160">
                        <a:lnSpc>
                          <a:spcPct val="100000"/>
                        </a:lnSpc>
                        <a:buClr>
                          <a:srgbClr val="000000"/>
                        </a:buClr>
                        <a:buFont typeface="Palatino"/>
                        <a:buChar char="–"/>
                        <a:tabLst>
                          <a:tab algn="l" pos="68436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Share in upside potential</a:t>
                      </a:r>
                      <a:endParaRPr b="0" lang="en-US" sz="1200" strike="noStrike" u="none">
                        <a:solidFill>
                          <a:srgbClr val="000000"/>
                        </a:solidFill>
                        <a:effectLst/>
                        <a:uFillTx/>
                        <a:latin typeface="Times New Roman"/>
                      </a:endParaRPr>
                    </a:p>
                    <a:p>
                      <a:pPr lvl="1" marL="684360" indent="-227160">
                        <a:lnSpc>
                          <a:spcPct val="100000"/>
                        </a:lnSpc>
                        <a:buClr>
                          <a:srgbClr val="000000"/>
                        </a:buClr>
                        <a:buFont typeface="Palatino"/>
                        <a:buChar char="–"/>
                        <a:tabLst>
                          <a:tab algn="l" pos="68436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No margin required</a:t>
                      </a:r>
                      <a:endParaRPr b="0" lang="en-US" sz="1200" strike="noStrike" u="none">
                        <a:solidFill>
                          <a:srgbClr val="000000"/>
                        </a:solidFill>
                        <a:effectLst/>
                        <a:uFillTx/>
                        <a:latin typeface="Times New Roman"/>
                      </a:endParaRPr>
                    </a:p>
                  </a:txBody>
                  <a:tcPr anchor="t" marL="90000" marR="90000">
                    <a:lnL>
                      <a:noFill/>
                    </a:lnL>
                    <a:lnR>
                      <a:noFill/>
                    </a:lnR>
                    <a:lnT>
                      <a:noFill/>
                    </a:lnT>
                    <a:lnB>
                      <a:noFill/>
                    </a:lnB>
                    <a:noFill/>
                  </a:tcPr>
                </a:tc>
                <a:tc>
                  <a:txBody>
                    <a:bodyPr lIns="90000" rIns="90000" tIns="46800" bIns="46800" anchor="t">
                      <a:noAutofit/>
                    </a:bodyPr>
                    <a:p>
                      <a:pPr marL="228600" indent="-22860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Call options required to hedge/limited liquidity</a:t>
                      </a:r>
                      <a:endParaRPr b="0" lang="en-US" sz="1200" strike="noStrike" u="none">
                        <a:solidFill>
                          <a:srgbClr val="000000"/>
                        </a:solidFill>
                        <a:effectLst/>
                        <a:uFillTx/>
                        <a:latin typeface="Times New Roman"/>
                      </a:endParaRPr>
                    </a:p>
                  </a:txBody>
                  <a:tcPr anchor="t" marL="90000" marR="90000">
                    <a:lnL>
                      <a:noFill/>
                    </a:lnL>
                    <a:lnR>
                      <a:noFill/>
                    </a:lnR>
                    <a:lnT>
                      <a:noFill/>
                    </a:lnT>
                    <a:lnB>
                      <a:noFill/>
                    </a:lnB>
                    <a:noFill/>
                  </a:tcPr>
                </a:tc>
              </a:tr>
              <a:tr h="1191240">
                <a:tc>
                  <a:txBody>
                    <a:bodyPr lIns="90000" rIns="90000" tIns="46800" bIns="46800" anchor="t">
                      <a:noAutofit/>
                    </a:bodyPr>
                    <a:p>
                      <a:pPr marL="228600" indent="-22860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Physical Trading Strategy</a:t>
                      </a:r>
                      <a:endParaRPr b="0" lang="en-US" sz="1200" strike="noStrike" u="none">
                        <a:solidFill>
                          <a:srgbClr val="000000"/>
                        </a:solidFill>
                        <a:effectLst/>
                        <a:uFillTx/>
                        <a:latin typeface="Times New Roman"/>
                      </a:endParaRPr>
                    </a:p>
                    <a:p>
                      <a:pPr lvl="1" marL="684360" indent="-22716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Create long position thru physical market (i.e. buy 18 months physical and store, storage is cheaper as prices rise).</a:t>
                      </a:r>
                      <a:endParaRPr b="0" lang="en-US" sz="1200" strike="noStrike" u="none">
                        <a:solidFill>
                          <a:srgbClr val="000000"/>
                        </a:solidFill>
                        <a:effectLst/>
                        <a:uFillTx/>
                        <a:latin typeface="Times New Roman"/>
                      </a:endParaRPr>
                    </a:p>
                    <a:p>
                      <a:pPr lvl="1" marL="684360" indent="-22716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Need expertise for infrastructure, contacts, information flow, etc.</a:t>
                      </a:r>
                      <a:endParaRPr b="0" lang="en-US" sz="1200" strike="noStrike" u="none">
                        <a:solidFill>
                          <a:srgbClr val="000000"/>
                        </a:solidFill>
                        <a:effectLst/>
                        <a:uFillTx/>
                        <a:latin typeface="Times New Roman"/>
                      </a:endParaRPr>
                    </a:p>
                  </a:txBody>
                  <a:tcPr anchor="t" marL="90000" marR="90000">
                    <a:lnL>
                      <a:noFill/>
                    </a:lnL>
                    <a:lnR>
                      <a:noFill/>
                    </a:lnR>
                    <a:lnT>
                      <a:noFill/>
                    </a:lnT>
                    <a:lnB>
                      <a:noFill/>
                    </a:lnB>
                    <a:noFill/>
                  </a:tcPr>
                </a:tc>
                <a:tc>
                  <a:txBody>
                    <a:bodyPr lIns="90000" rIns="90000" tIns="46800" bIns="46800" anchor="t">
                      <a:noAutofit/>
                    </a:bodyPr>
                    <a:p>
                      <a:pPr marL="228600" indent="-228600">
                        <a:lnSpc>
                          <a:spcPct val="100000"/>
                        </a:lnSpc>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Currently do not have expertise</a:t>
                      </a:r>
                      <a:endParaRPr b="0" lang="en-US" sz="1200" strike="noStrike" u="none">
                        <a:solidFill>
                          <a:srgbClr val="000000"/>
                        </a:solidFill>
                        <a:effectLst/>
                        <a:uFillTx/>
                        <a:latin typeface="Times New Roman"/>
                      </a:endParaRPr>
                    </a:p>
                  </a:txBody>
                  <a:tcPr anchor="t" marL="90000" marR="90000">
                    <a:lnL>
                      <a:noFill/>
                    </a:lnL>
                    <a:lnR>
                      <a:noFill/>
                    </a:lnR>
                    <a:lnT>
                      <a:noFill/>
                    </a:lnT>
                    <a:lnB>
                      <a:noFill/>
                    </a:lnB>
                    <a:noFill/>
                  </a:tcPr>
                </a:tc>
              </a:tr>
            </a:tbl>
          </a:graphicData>
        </a:graphic>
      </p:graphicFrame>
      <p:sp>
        <p:nvSpPr>
          <p:cNvPr id="986" name=""/>
          <p:cNvSpPr/>
          <p:nvPr/>
        </p:nvSpPr>
        <p:spPr>
          <a:xfrm>
            <a:off x="8115480" y="6350040"/>
            <a:ext cx="431640" cy="203040"/>
          </a:xfrm>
          <a:prstGeom prst="rect">
            <a:avLst/>
          </a:prstGeom>
          <a:solidFill>
            <a:srgbClr val="ffffff"/>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13490E9F-0539-44F8-A15E-665FE6184CCE}" type="slidenum">
              <a:t>20</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
          <p:cNvSpPr/>
          <p:nvPr/>
        </p:nvSpPr>
        <p:spPr>
          <a:xfrm>
            <a:off x="0" y="690480"/>
            <a:ext cx="9144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8" name=""/>
          <p:cNvSpPr/>
          <p:nvPr/>
        </p:nvSpPr>
        <p:spPr>
          <a:xfrm>
            <a:off x="4768920" y="1595520"/>
            <a:ext cx="3571920" cy="4805280"/>
          </a:xfrm>
          <a:prstGeom prst="rect">
            <a:avLst/>
          </a:prstGeom>
          <a:noFill/>
          <a:ln w="0">
            <a:noFill/>
          </a:ln>
        </p:spPr>
        <p:style>
          <a:lnRef idx="0"/>
          <a:fillRef idx="0"/>
          <a:effectRef idx="0"/>
          <a:fontRef idx="minor"/>
        </p:style>
        <p:txBody>
          <a:bodyPr lIns="92160" rIns="92160" tIns="46080" bIns="46080" anchor="t">
            <a:normAutofit/>
          </a:bodyPr>
          <a:p>
            <a:pPr lvl="1" marL="743040" indent="-285840">
              <a:lnSpc>
                <a:spcPct val="120000"/>
              </a:lnSpc>
              <a:spcBef>
                <a:spcPts val="349"/>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9" name=""/>
          <p:cNvSpPr/>
          <p:nvPr/>
        </p:nvSpPr>
        <p:spPr>
          <a:xfrm>
            <a:off x="5019840" y="250920"/>
            <a:ext cx="4124160" cy="9144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Palatino"/>
              </a:rPr>
              <a:t>Research / Contact List</a:t>
            </a:r>
            <a:endParaRPr b="0" lang="en-US" sz="1600" strike="noStrike" u="none">
              <a:solidFill>
                <a:srgbClr val="000000"/>
              </a:solidFill>
              <a:effectLst/>
              <a:uFillTx/>
              <a:latin typeface="Times New Roman"/>
            </a:endParaRPr>
          </a:p>
        </p:txBody>
      </p:sp>
      <p:sp>
        <p:nvSpPr>
          <p:cNvPr id="30" name=""/>
          <p:cNvSpPr/>
          <p:nvPr/>
        </p:nvSpPr>
        <p:spPr>
          <a:xfrm>
            <a:off x="318960" y="641520"/>
            <a:ext cx="1865520" cy="2744640"/>
          </a:xfrm>
          <a:prstGeom prst="rect">
            <a:avLst/>
          </a:prstGeom>
          <a:noFill/>
          <a:ln w="0">
            <a:noFill/>
          </a:ln>
        </p:spPr>
        <p:style>
          <a:lnRef idx="0"/>
          <a:fillRef idx="0"/>
          <a:effectRef idx="0"/>
          <a:fontRef idx="minor"/>
        </p:style>
        <p:txBody>
          <a:bodyPr lIns="92160" rIns="92160" tIns="46080" bIns="46080" anchor="t">
            <a:normAutofit lnSpcReduction="9999"/>
          </a:bodyPr>
          <a:p>
            <a:pPr marL="343080" indent="-343080">
              <a:lnSpc>
                <a:spcPct val="16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Food Companies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Tyson Foods Inc.</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General Mills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Keebler (Kraft)</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Interstate Bakeries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Coca-Cola Company</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Maple Leaf Foods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Proctor &amp; Gamble</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ConAgra Foods</a:t>
            </a:r>
            <a:endParaRPr b="0" lang="en-US" sz="1200" strike="noStrike" u="none">
              <a:solidFill>
                <a:srgbClr val="000000"/>
              </a:solidFill>
              <a:effectLst/>
              <a:uFillTx/>
              <a:latin typeface="Times New Roman"/>
            </a:endParaRPr>
          </a:p>
        </p:txBody>
      </p:sp>
      <p:sp>
        <p:nvSpPr>
          <p:cNvPr id="31" name=""/>
          <p:cNvSpPr/>
          <p:nvPr/>
        </p:nvSpPr>
        <p:spPr>
          <a:xfrm>
            <a:off x="2014560" y="636480"/>
            <a:ext cx="1954080" cy="3000600"/>
          </a:xfrm>
          <a:prstGeom prst="rect">
            <a:avLst/>
          </a:prstGeom>
          <a:noFill/>
          <a:ln w="0">
            <a:noFill/>
          </a:ln>
        </p:spPr>
        <p:style>
          <a:lnRef idx="0"/>
          <a:fillRef idx="0"/>
          <a:effectRef idx="0"/>
          <a:fontRef idx="minor"/>
        </p:style>
        <p:txBody>
          <a:bodyPr lIns="92160" rIns="92160" tIns="46080" bIns="46080" anchor="t">
            <a:normAutofit lnSpcReduction="9999"/>
          </a:bodyPr>
          <a:p>
            <a:pPr marL="343080" indent="-343080">
              <a:lnSpc>
                <a:spcPct val="16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Grain Trading Firms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DeBruce Grains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Lansing Grain</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Kanematsu USA</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Columbia Grain Intl.</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Mitsubishi Intl. Corp.</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Seaboard Trading</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TradiGrain</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Anderson Grain</a:t>
            </a:r>
            <a:r>
              <a:rPr b="0" lang="en-US" sz="1200" strike="noStrike" u="none">
                <a:solidFill>
                  <a:srgbClr val="000000"/>
                </a:solidFill>
                <a:effectLst/>
                <a:uFillTx/>
                <a:latin typeface="Palatino"/>
              </a:rPr>
              <a:t>	</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2" name=""/>
          <p:cNvSpPr/>
          <p:nvPr/>
        </p:nvSpPr>
        <p:spPr>
          <a:xfrm>
            <a:off x="3814920" y="636480"/>
            <a:ext cx="1460520" cy="2745000"/>
          </a:xfrm>
          <a:prstGeom prst="rect">
            <a:avLst/>
          </a:prstGeom>
          <a:noFill/>
          <a:ln w="0">
            <a:noFill/>
          </a:ln>
        </p:spPr>
        <p:style>
          <a:lnRef idx="0"/>
          <a:fillRef idx="0"/>
          <a:effectRef idx="0"/>
          <a:fontRef idx="minor"/>
        </p:style>
        <p:txBody>
          <a:bodyPr lIns="92160" rIns="92160" tIns="46080" bIns="46080" anchor="t">
            <a:normAutofit/>
          </a:bodyPr>
          <a:p>
            <a:pPr marL="343080" indent="-343080">
              <a:lnSpc>
                <a:spcPct val="16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Processors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AE Staley</a:t>
            </a:r>
            <a:r>
              <a:rPr b="0" lang="en-US" sz="1200" strike="noStrike" u="none">
                <a:solidFill>
                  <a:srgbClr val="000000"/>
                </a:solidFill>
                <a:effectLst/>
                <a:uFillTx/>
                <a:latin typeface="Palatino"/>
              </a:rPr>
              <a:t>	</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3" name=""/>
          <p:cNvSpPr/>
          <p:nvPr/>
        </p:nvSpPr>
        <p:spPr>
          <a:xfrm>
            <a:off x="5038560" y="631800"/>
            <a:ext cx="1909800" cy="2744640"/>
          </a:xfrm>
          <a:prstGeom prst="rect">
            <a:avLst/>
          </a:prstGeom>
          <a:noFill/>
          <a:ln w="0">
            <a:noFill/>
          </a:ln>
        </p:spPr>
        <p:style>
          <a:lnRef idx="0"/>
          <a:fillRef idx="0"/>
          <a:effectRef idx="0"/>
          <a:fontRef idx="minor"/>
        </p:style>
        <p:txBody>
          <a:bodyPr lIns="92160" rIns="92160" tIns="46080" bIns="46080" anchor="t">
            <a:normAutofit/>
          </a:bodyPr>
          <a:p>
            <a:pPr marL="343080" indent="-343080">
              <a:lnSpc>
                <a:spcPct val="16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Focus Groups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Elevator Operators</a:t>
            </a:r>
            <a:endParaRPr b="0" lang="en-US" sz="1200" strike="noStrike" u="none">
              <a:solidFill>
                <a:srgbClr val="000000"/>
              </a:solidFill>
              <a:effectLst/>
              <a:uFillTx/>
              <a:latin typeface="Times New Roman"/>
            </a:endParaRPr>
          </a:p>
          <a:p>
            <a:pPr lvl="1" marL="743040" indent="-285840">
              <a:lnSpc>
                <a:spcPct val="160000"/>
              </a:lnSpc>
              <a:spcBef>
                <a:spcPts val="249"/>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Palatino"/>
              </a:rPr>
              <a:t>Minneapolis</a:t>
            </a:r>
            <a:endParaRPr b="0" lang="en-US" sz="1000" strike="noStrike" u="none">
              <a:solidFill>
                <a:srgbClr val="000000"/>
              </a:solidFill>
              <a:effectLst/>
              <a:uFillTx/>
              <a:latin typeface="Times New Roman"/>
            </a:endParaRPr>
          </a:p>
          <a:p>
            <a:pPr lvl="1" marL="743040" indent="-285840">
              <a:lnSpc>
                <a:spcPct val="160000"/>
              </a:lnSpc>
              <a:spcBef>
                <a:spcPts val="249"/>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Palatino"/>
              </a:rPr>
              <a:t>Illinois</a:t>
            </a:r>
            <a:endParaRPr b="0" lang="en-US" sz="1000" strike="noStrike" u="none">
              <a:solidFill>
                <a:srgbClr val="000000"/>
              </a:solidFill>
              <a:effectLst/>
              <a:uFillTx/>
              <a:latin typeface="Times New Roman"/>
            </a:endParaRPr>
          </a:p>
          <a:p>
            <a:pPr lvl="1" marL="743040" indent="-285840">
              <a:lnSpc>
                <a:spcPct val="160000"/>
              </a:lnSpc>
              <a:spcBef>
                <a:spcPts val="249"/>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Palatino"/>
              </a:rPr>
              <a:t>Iowa</a:t>
            </a:r>
            <a:r>
              <a:rPr b="0" lang="en-US" sz="1000" strike="noStrike" u="none">
                <a:solidFill>
                  <a:srgbClr val="000000"/>
                </a:solidFill>
                <a:effectLst/>
                <a:uFillTx/>
                <a:latin typeface="Palatino"/>
              </a:rPr>
              <a:t>	</a:t>
            </a:r>
            <a:endParaRPr b="0" lang="en-US" sz="1000" strike="noStrike" u="none">
              <a:solidFill>
                <a:srgbClr val="000000"/>
              </a:solidFill>
              <a:effectLst/>
              <a:uFillTx/>
              <a:latin typeface="Times New Roman"/>
            </a:endParaRPr>
          </a:p>
          <a:p>
            <a:pPr marL="343080" indent="-343080">
              <a:lnSpc>
                <a:spcPct val="160000"/>
              </a:lnSpc>
              <a:spcBef>
                <a:spcPts val="249"/>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34" name=""/>
          <p:cNvSpPr/>
          <p:nvPr/>
        </p:nvSpPr>
        <p:spPr>
          <a:xfrm>
            <a:off x="331920" y="3641760"/>
            <a:ext cx="1909800" cy="2744640"/>
          </a:xfrm>
          <a:prstGeom prst="rect">
            <a:avLst/>
          </a:prstGeom>
          <a:noFill/>
          <a:ln w="0">
            <a:noFill/>
          </a:ln>
        </p:spPr>
        <p:style>
          <a:lnRef idx="0"/>
          <a:fillRef idx="0"/>
          <a:effectRef idx="0"/>
          <a:fontRef idx="minor"/>
        </p:style>
        <p:txBody>
          <a:bodyPr lIns="92160" rIns="92160" tIns="46080" bIns="46080" anchor="t">
            <a:normAutofit/>
          </a:bodyPr>
          <a:p>
            <a:pPr marL="343080" indent="-343080">
              <a:lnSpc>
                <a:spcPct val="16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Financial Firms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BMO Nesbitt Burns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Stonegate Partners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Prudential Securities</a:t>
            </a:r>
            <a:endParaRPr b="0" lang="en-US" sz="1200" strike="noStrike" u="none">
              <a:solidFill>
                <a:srgbClr val="000000"/>
              </a:solidFill>
              <a:effectLst/>
              <a:uFillTx/>
              <a:latin typeface="Times New Roman"/>
            </a:endParaRPr>
          </a:p>
        </p:txBody>
      </p:sp>
      <p:sp>
        <p:nvSpPr>
          <p:cNvPr id="35" name=""/>
          <p:cNvSpPr/>
          <p:nvPr/>
        </p:nvSpPr>
        <p:spPr>
          <a:xfrm>
            <a:off x="6716880" y="650880"/>
            <a:ext cx="2427120" cy="3451320"/>
          </a:xfrm>
          <a:prstGeom prst="rect">
            <a:avLst/>
          </a:prstGeom>
          <a:noFill/>
          <a:ln w="0">
            <a:noFill/>
          </a:ln>
        </p:spPr>
        <p:style>
          <a:lnRef idx="0"/>
          <a:fillRef idx="0"/>
          <a:effectRef idx="0"/>
          <a:fontRef idx="minor"/>
        </p:style>
        <p:txBody>
          <a:bodyPr lIns="92160" rIns="92160" tIns="46080" bIns="46080" anchor="t">
            <a:normAutofit/>
          </a:bodyPr>
          <a:p>
            <a:pPr marL="343080" indent="-343080">
              <a:lnSpc>
                <a:spcPct val="16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Feedlots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Cactus Feeders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ContiBeef</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AZTX Cattle Co.</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Texas Beef Producers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Barrett – Crofoot</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Friona Industries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National Farms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King Ranch</a:t>
            </a:r>
            <a:r>
              <a:rPr b="0" lang="en-US" sz="1200" strike="noStrike" u="none">
                <a:solidFill>
                  <a:srgbClr val="000000"/>
                </a:solidFill>
                <a:effectLst/>
                <a:uFillTx/>
                <a:latin typeface="Palatino"/>
              </a:rPr>
              <a:t>	</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6" name=""/>
          <p:cNvSpPr/>
          <p:nvPr/>
        </p:nvSpPr>
        <p:spPr>
          <a:xfrm>
            <a:off x="2013120" y="3651120"/>
            <a:ext cx="1884240" cy="2745000"/>
          </a:xfrm>
          <a:prstGeom prst="rect">
            <a:avLst/>
          </a:prstGeom>
          <a:noFill/>
          <a:ln w="0">
            <a:noFill/>
          </a:ln>
        </p:spPr>
        <p:style>
          <a:lnRef idx="0"/>
          <a:fillRef idx="0"/>
          <a:effectRef idx="0"/>
          <a:fontRef idx="minor"/>
        </p:style>
        <p:txBody>
          <a:bodyPr lIns="92160" rIns="92160" tIns="46080" bIns="46080" anchor="t">
            <a:normAutofit/>
          </a:bodyPr>
          <a:p>
            <a:pPr marL="343080" indent="-343080">
              <a:lnSpc>
                <a:spcPct val="16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Consulting Firms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Sparks Companies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McKinsey &amp; Co.</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World Perspectives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Akin Gump</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Doane Agricultural Services</a:t>
            </a:r>
            <a:endParaRPr b="0" lang="en-US" sz="1200" strike="noStrike" u="none">
              <a:solidFill>
                <a:srgbClr val="000000"/>
              </a:solidFill>
              <a:effectLst/>
              <a:uFillTx/>
              <a:latin typeface="Times New Roman"/>
            </a:endParaRPr>
          </a:p>
        </p:txBody>
      </p:sp>
      <p:sp>
        <p:nvSpPr>
          <p:cNvPr id="37" name=""/>
          <p:cNvSpPr/>
          <p:nvPr/>
        </p:nvSpPr>
        <p:spPr>
          <a:xfrm>
            <a:off x="3822840" y="3646440"/>
            <a:ext cx="1369800" cy="2745000"/>
          </a:xfrm>
          <a:prstGeom prst="rect">
            <a:avLst/>
          </a:prstGeom>
          <a:noFill/>
          <a:ln w="0">
            <a:noFill/>
          </a:ln>
        </p:spPr>
        <p:style>
          <a:lnRef idx="0"/>
          <a:fillRef idx="0"/>
          <a:effectRef idx="0"/>
          <a:fontRef idx="minor"/>
        </p:style>
        <p:txBody>
          <a:bodyPr lIns="92160" rIns="92160" tIns="46080" bIns="46080" anchor="t">
            <a:normAutofit/>
          </a:bodyPr>
          <a:p>
            <a:pPr marL="343080" indent="-343080">
              <a:lnSpc>
                <a:spcPct val="16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Information Co.</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DTN</a:t>
            </a:r>
            <a:endParaRPr b="0" lang="en-US" sz="1200" strike="noStrike" u="none">
              <a:solidFill>
                <a:srgbClr val="000000"/>
              </a:solidFill>
              <a:effectLst/>
              <a:uFillTx/>
              <a:latin typeface="Times New Roman"/>
            </a:endParaRPr>
          </a:p>
        </p:txBody>
      </p:sp>
      <p:sp>
        <p:nvSpPr>
          <p:cNvPr id="38" name=""/>
          <p:cNvSpPr/>
          <p:nvPr/>
        </p:nvSpPr>
        <p:spPr>
          <a:xfrm>
            <a:off x="5032440" y="3648240"/>
            <a:ext cx="1609560" cy="2744640"/>
          </a:xfrm>
          <a:prstGeom prst="rect">
            <a:avLst/>
          </a:prstGeom>
          <a:noFill/>
          <a:ln w="0">
            <a:noFill/>
          </a:ln>
        </p:spPr>
        <p:style>
          <a:lnRef idx="0"/>
          <a:fillRef idx="0"/>
          <a:effectRef idx="0"/>
          <a:fontRef idx="minor"/>
        </p:style>
        <p:txBody>
          <a:bodyPr lIns="92160" rIns="92160" tIns="46080" bIns="46080" anchor="t">
            <a:normAutofit/>
          </a:bodyPr>
          <a:p>
            <a:pPr marL="343080" indent="-343080">
              <a:lnSpc>
                <a:spcPct val="16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Exchange / E-Com</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ConAgra Grain Division</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Minneapolis Grain Exchange</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CyberCrop.com</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ICECorp.com</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Farms.com</a:t>
            </a:r>
            <a:endParaRPr b="0" lang="en-US" sz="1200" strike="noStrike" u="none">
              <a:solidFill>
                <a:srgbClr val="000000"/>
              </a:solidFill>
              <a:effectLst/>
              <a:uFillTx/>
              <a:latin typeface="Times New Roman"/>
            </a:endParaRPr>
          </a:p>
        </p:txBody>
      </p:sp>
      <p:sp>
        <p:nvSpPr>
          <p:cNvPr id="39" name=""/>
          <p:cNvSpPr/>
          <p:nvPr/>
        </p:nvSpPr>
        <p:spPr>
          <a:xfrm>
            <a:off x="6713640" y="3648240"/>
            <a:ext cx="2430360" cy="2744640"/>
          </a:xfrm>
          <a:prstGeom prst="rect">
            <a:avLst/>
          </a:prstGeom>
          <a:noFill/>
          <a:ln w="0">
            <a:noFill/>
          </a:ln>
        </p:spPr>
        <p:style>
          <a:lnRef idx="0"/>
          <a:fillRef idx="0"/>
          <a:effectRef idx="0"/>
          <a:fontRef idx="minor"/>
        </p:style>
        <p:txBody>
          <a:bodyPr lIns="92160" rIns="92160" tIns="46080" bIns="46080" anchor="t">
            <a:normAutofit/>
          </a:bodyPr>
          <a:p>
            <a:pPr marL="343080" indent="-343080">
              <a:lnSpc>
                <a:spcPct val="16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Palatino"/>
              </a:rPr>
              <a:t>Politicians</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Anne Veneman (Sec. Of Ag)</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Richard Lugar (Chairmen of Senate Ag Committee)</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Larry Combest (Chairmen House Ag Committee)</a:t>
            </a: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Keith Collins (USDA Chief Economist)</a:t>
            </a:r>
            <a:endParaRPr b="0" lang="en-US" sz="1200" strike="noStrike" u="none">
              <a:solidFill>
                <a:srgbClr val="000000"/>
              </a:solidFill>
              <a:effectLst/>
              <a:uFillTx/>
              <a:latin typeface="Times New Roman"/>
            </a:endParaRPr>
          </a:p>
          <a:p>
            <a:pPr marL="343080" indent="-343080">
              <a:lnSpc>
                <a:spcPct val="16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160000"/>
              </a:lnSpc>
              <a:spcBef>
                <a:spcPts val="300"/>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15EF3806-508B-4A28-8E74-728FAB9E28B1}"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
          <p:cNvSpPr/>
          <p:nvPr/>
        </p:nvSpPr>
        <p:spPr>
          <a:xfrm>
            <a:off x="0" y="690480"/>
            <a:ext cx="9144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1" name=""/>
          <p:cNvSpPr/>
          <p:nvPr/>
        </p:nvSpPr>
        <p:spPr>
          <a:xfrm>
            <a:off x="4768920" y="1595520"/>
            <a:ext cx="3571920" cy="4805280"/>
          </a:xfrm>
          <a:prstGeom prst="rect">
            <a:avLst/>
          </a:prstGeom>
          <a:noFill/>
          <a:ln w="0">
            <a:noFill/>
          </a:ln>
        </p:spPr>
        <p:style>
          <a:lnRef idx="0"/>
          <a:fillRef idx="0"/>
          <a:effectRef idx="0"/>
          <a:fontRef idx="minor"/>
        </p:style>
        <p:txBody>
          <a:bodyPr lIns="92160" rIns="92160" tIns="46080" bIns="46080" anchor="t">
            <a:normAutofit/>
          </a:bodyPr>
          <a:p>
            <a:pPr lvl="1" marL="743040" indent="-285840">
              <a:lnSpc>
                <a:spcPct val="120000"/>
              </a:lnSpc>
              <a:spcBef>
                <a:spcPts val="349"/>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2" name=""/>
          <p:cNvSpPr/>
          <p:nvPr/>
        </p:nvSpPr>
        <p:spPr>
          <a:xfrm>
            <a:off x="5019840" y="250920"/>
            <a:ext cx="4124160" cy="9144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Palatino"/>
              </a:rPr>
              <a:t>Corn Summary</a:t>
            </a:r>
            <a:endParaRPr b="0" lang="en-US" sz="1600" strike="noStrike" u="none">
              <a:solidFill>
                <a:srgbClr val="000000"/>
              </a:solidFill>
              <a:effectLst/>
              <a:uFillTx/>
              <a:latin typeface="Times New Roman"/>
            </a:endParaRPr>
          </a:p>
        </p:txBody>
      </p:sp>
      <p:pic>
        <p:nvPicPr>
          <p:cNvPr id="43" name="" descr=""/>
          <p:cNvPicPr/>
          <p:nvPr/>
        </p:nvPicPr>
        <p:blipFill>
          <a:blip r:embed="rId1"/>
          <a:stretch/>
        </p:blipFill>
        <p:spPr>
          <a:xfrm>
            <a:off x="157320" y="784080"/>
            <a:ext cx="3948120" cy="4611960"/>
          </a:xfrm>
          <a:prstGeom prst="rect">
            <a:avLst/>
          </a:prstGeom>
          <a:noFill/>
          <a:ln w="0">
            <a:noFill/>
          </a:ln>
        </p:spPr>
      </p:pic>
      <p:graphicFrame>
        <p:nvGraphicFramePr>
          <p:cNvPr id="44" name=""/>
          <p:cNvGraphicFramePr/>
          <p:nvPr/>
        </p:nvGraphicFramePr>
        <p:xfrm>
          <a:off x="4205160" y="990720"/>
          <a:ext cx="4830840" cy="3483000"/>
        </p:xfrm>
        <a:graphic>
          <a:graphicData uri="http://schemas.openxmlformats.org/presentationml/2006/ole">
            <p:oleObj r:id="rId2" spid="">
              <p:embed/>
              <p:pic>
                <p:nvPicPr>
                  <p:cNvPr id="45" name="" descr=""/>
                  <p:cNvPicPr/>
                  <p:nvPr/>
                </p:nvPicPr>
                <p:blipFill>
                  <a:blip r:embed="rId3"/>
                  <a:stretch/>
                </p:blipFill>
                <p:spPr>
                  <a:xfrm>
                    <a:off x="4205160" y="990720"/>
                    <a:ext cx="4830840" cy="3483000"/>
                  </a:xfrm>
                  <a:prstGeom prst="rect">
                    <a:avLst/>
                  </a:prstGeom>
                  <a:noFill/>
                  <a:ln w="9360">
                    <a:solidFill>
                      <a:srgbClr val="000000"/>
                    </a:solidFill>
                    <a:miter/>
                  </a:ln>
                </p:spPr>
              </p:pic>
            </p:oleObj>
          </a:graphicData>
        </a:graphic>
      </p:graphicFrame>
      <p:sp>
        <p:nvSpPr>
          <p:cNvPr id="2" name="PlaceHolder 1"/>
          <p:cNvSpPr>
            <a:spLocks noGrp="1"/>
          </p:cNvSpPr>
          <p:nvPr>
            <p:ph type="sldNum" idx="1"/>
          </p:nvPr>
        </p:nvSpPr>
        <p:spPr/>
        <p:txBody>
          <a:bodyPr/>
          <a:p>
            <a:fld id="{7440261D-E3D0-42DB-912F-E9C4987C7D10}"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
          <p:cNvSpPr/>
          <p:nvPr/>
        </p:nvSpPr>
        <p:spPr>
          <a:xfrm>
            <a:off x="0" y="690480"/>
            <a:ext cx="9144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7" name=""/>
          <p:cNvSpPr/>
          <p:nvPr/>
        </p:nvSpPr>
        <p:spPr>
          <a:xfrm>
            <a:off x="5019840" y="250920"/>
            <a:ext cx="4124160" cy="9144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Palatino"/>
              </a:rPr>
              <a:t>Wheat Summary</a:t>
            </a:r>
            <a:endParaRPr b="0" lang="en-US" sz="1600" strike="noStrike" u="none">
              <a:solidFill>
                <a:srgbClr val="000000"/>
              </a:solidFill>
              <a:effectLst/>
              <a:uFillTx/>
              <a:latin typeface="Times New Roman"/>
            </a:endParaRPr>
          </a:p>
        </p:txBody>
      </p:sp>
      <p:pic>
        <p:nvPicPr>
          <p:cNvPr id="48" name="" descr=""/>
          <p:cNvPicPr/>
          <p:nvPr/>
        </p:nvPicPr>
        <p:blipFill>
          <a:blip r:embed="rId1"/>
          <a:stretch/>
        </p:blipFill>
        <p:spPr>
          <a:xfrm>
            <a:off x="179280" y="716040"/>
            <a:ext cx="2838600" cy="5325840"/>
          </a:xfrm>
          <a:prstGeom prst="rect">
            <a:avLst/>
          </a:prstGeom>
          <a:noFill/>
          <a:ln w="0">
            <a:noFill/>
          </a:ln>
        </p:spPr>
      </p:pic>
      <p:graphicFrame>
        <p:nvGraphicFramePr>
          <p:cNvPr id="49" name=""/>
          <p:cNvGraphicFramePr/>
          <p:nvPr/>
        </p:nvGraphicFramePr>
        <p:xfrm>
          <a:off x="3306600" y="882720"/>
          <a:ext cx="5467680" cy="3975120"/>
        </p:xfrm>
        <a:graphic>
          <a:graphicData uri="http://schemas.openxmlformats.org/presentationml/2006/ole">
            <p:oleObj r:id="rId2" spid="">
              <p:embed/>
              <p:pic>
                <p:nvPicPr>
                  <p:cNvPr id="50" name="" descr=""/>
                  <p:cNvPicPr/>
                  <p:nvPr/>
                </p:nvPicPr>
                <p:blipFill>
                  <a:blip r:embed="rId3"/>
                  <a:stretch/>
                </p:blipFill>
                <p:spPr>
                  <a:xfrm>
                    <a:off x="3306600" y="882720"/>
                    <a:ext cx="5467680" cy="3975120"/>
                  </a:xfrm>
                  <a:prstGeom prst="rect">
                    <a:avLst/>
                  </a:prstGeom>
                  <a:noFill/>
                  <a:ln w="9360">
                    <a:solidFill>
                      <a:srgbClr val="000000"/>
                    </a:solidFill>
                    <a:miter/>
                  </a:ln>
                </p:spPr>
              </p:pic>
            </p:oleObj>
          </a:graphicData>
        </a:graphic>
      </p:graphicFrame>
      <p:sp>
        <p:nvSpPr>
          <p:cNvPr id="2" name="PlaceHolder 1"/>
          <p:cNvSpPr>
            <a:spLocks noGrp="1"/>
          </p:cNvSpPr>
          <p:nvPr>
            <p:ph type="sldNum" idx="1"/>
          </p:nvPr>
        </p:nvSpPr>
        <p:spPr/>
        <p:txBody>
          <a:bodyPr/>
          <a:p>
            <a:fld id="{B6DA3494-B3A3-4CE7-9547-780E48C653F0}"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
          <p:cNvSpPr/>
          <p:nvPr/>
        </p:nvSpPr>
        <p:spPr>
          <a:xfrm>
            <a:off x="0" y="690480"/>
            <a:ext cx="9144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2" name=""/>
          <p:cNvSpPr/>
          <p:nvPr/>
        </p:nvSpPr>
        <p:spPr>
          <a:xfrm>
            <a:off x="5019840" y="250920"/>
            <a:ext cx="4124160" cy="9144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Palatino"/>
              </a:rPr>
              <a:t>Soybeans Summary</a:t>
            </a:r>
            <a:endParaRPr b="0" lang="en-US" sz="1600" strike="noStrike" u="none">
              <a:solidFill>
                <a:srgbClr val="000000"/>
              </a:solidFill>
              <a:effectLst/>
              <a:uFillTx/>
              <a:latin typeface="Times New Roman"/>
            </a:endParaRPr>
          </a:p>
        </p:txBody>
      </p:sp>
      <p:sp>
        <p:nvSpPr>
          <p:cNvPr id="53" name=""/>
          <p:cNvSpPr/>
          <p:nvPr/>
        </p:nvSpPr>
        <p:spPr>
          <a:xfrm>
            <a:off x="133560" y="755640"/>
            <a:ext cx="41832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Soybeans</a:t>
            </a:r>
            <a:endParaRPr b="0" lang="en-US" sz="700" strike="noStrike" u="none">
              <a:solidFill>
                <a:srgbClr val="000000"/>
              </a:solidFill>
              <a:effectLst/>
              <a:uFillTx/>
              <a:latin typeface="Times New Roman"/>
            </a:endParaRPr>
          </a:p>
        </p:txBody>
      </p:sp>
      <p:sp>
        <p:nvSpPr>
          <p:cNvPr id="54" name=""/>
          <p:cNvSpPr/>
          <p:nvPr/>
        </p:nvSpPr>
        <p:spPr>
          <a:xfrm>
            <a:off x="833040" y="1000080"/>
            <a:ext cx="343800" cy="9180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600" strike="noStrike" u="none">
                <a:solidFill>
                  <a:srgbClr val="000000"/>
                </a:solidFill>
                <a:effectLst/>
                <a:uFillTx/>
                <a:latin typeface="Arial"/>
              </a:rPr>
              <a:t>Domestic</a:t>
            </a:r>
            <a:endParaRPr b="0" lang="en-US" sz="600" strike="noStrike" u="none">
              <a:solidFill>
                <a:srgbClr val="000000"/>
              </a:solidFill>
              <a:effectLst/>
              <a:uFillTx/>
              <a:latin typeface="Times New Roman"/>
            </a:endParaRPr>
          </a:p>
        </p:txBody>
      </p:sp>
      <p:sp>
        <p:nvSpPr>
          <p:cNvPr id="55" name=""/>
          <p:cNvSpPr/>
          <p:nvPr/>
        </p:nvSpPr>
        <p:spPr>
          <a:xfrm>
            <a:off x="1821960" y="982800"/>
            <a:ext cx="197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1996</a:t>
            </a:r>
            <a:endParaRPr b="0" lang="en-US" sz="700" strike="noStrike" u="none">
              <a:solidFill>
                <a:srgbClr val="000000"/>
              </a:solidFill>
              <a:effectLst/>
              <a:uFillTx/>
              <a:latin typeface="Times New Roman"/>
            </a:endParaRPr>
          </a:p>
        </p:txBody>
      </p:sp>
      <p:sp>
        <p:nvSpPr>
          <p:cNvPr id="56" name=""/>
          <p:cNvSpPr/>
          <p:nvPr/>
        </p:nvSpPr>
        <p:spPr>
          <a:xfrm>
            <a:off x="2349000" y="982800"/>
            <a:ext cx="197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1997</a:t>
            </a:r>
            <a:endParaRPr b="0" lang="en-US" sz="700" strike="noStrike" u="none">
              <a:solidFill>
                <a:srgbClr val="000000"/>
              </a:solidFill>
              <a:effectLst/>
              <a:uFillTx/>
              <a:latin typeface="Times New Roman"/>
            </a:endParaRPr>
          </a:p>
        </p:txBody>
      </p:sp>
      <p:sp>
        <p:nvSpPr>
          <p:cNvPr id="57" name=""/>
          <p:cNvSpPr/>
          <p:nvPr/>
        </p:nvSpPr>
        <p:spPr>
          <a:xfrm>
            <a:off x="2811240" y="982800"/>
            <a:ext cx="197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1998</a:t>
            </a:r>
            <a:endParaRPr b="0" lang="en-US" sz="700" strike="noStrike" u="none">
              <a:solidFill>
                <a:srgbClr val="000000"/>
              </a:solidFill>
              <a:effectLst/>
              <a:uFillTx/>
              <a:latin typeface="Times New Roman"/>
            </a:endParaRPr>
          </a:p>
        </p:txBody>
      </p:sp>
      <p:sp>
        <p:nvSpPr>
          <p:cNvPr id="58" name=""/>
          <p:cNvSpPr/>
          <p:nvPr/>
        </p:nvSpPr>
        <p:spPr>
          <a:xfrm>
            <a:off x="3274560" y="982800"/>
            <a:ext cx="197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1999</a:t>
            </a:r>
            <a:endParaRPr b="0" lang="en-US" sz="700" strike="noStrike" u="none">
              <a:solidFill>
                <a:srgbClr val="000000"/>
              </a:solidFill>
              <a:effectLst/>
              <a:uFillTx/>
              <a:latin typeface="Times New Roman"/>
            </a:endParaRPr>
          </a:p>
        </p:txBody>
      </p:sp>
      <p:sp>
        <p:nvSpPr>
          <p:cNvPr id="59" name=""/>
          <p:cNvSpPr/>
          <p:nvPr/>
        </p:nvSpPr>
        <p:spPr>
          <a:xfrm>
            <a:off x="3808080" y="982800"/>
            <a:ext cx="197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2000</a:t>
            </a:r>
            <a:endParaRPr b="0" lang="en-US" sz="700" strike="noStrike" u="none">
              <a:solidFill>
                <a:srgbClr val="000000"/>
              </a:solidFill>
              <a:effectLst/>
              <a:uFillTx/>
              <a:latin typeface="Times New Roman"/>
            </a:endParaRPr>
          </a:p>
        </p:txBody>
      </p:sp>
      <p:sp>
        <p:nvSpPr>
          <p:cNvPr id="60" name=""/>
          <p:cNvSpPr/>
          <p:nvPr/>
        </p:nvSpPr>
        <p:spPr>
          <a:xfrm>
            <a:off x="132480" y="1095480"/>
            <a:ext cx="38412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Physical </a:t>
            </a:r>
            <a:endParaRPr b="0" lang="en-US" sz="700" strike="noStrike" u="none">
              <a:solidFill>
                <a:srgbClr val="000000"/>
              </a:solidFill>
              <a:effectLst/>
              <a:uFillTx/>
              <a:latin typeface="Times New Roman"/>
            </a:endParaRPr>
          </a:p>
        </p:txBody>
      </p:sp>
      <p:sp>
        <p:nvSpPr>
          <p:cNvPr id="61" name=""/>
          <p:cNvSpPr/>
          <p:nvPr/>
        </p:nvSpPr>
        <p:spPr>
          <a:xfrm>
            <a:off x="147960" y="1211400"/>
            <a:ext cx="60984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Market Size (B)</a:t>
            </a:r>
            <a:endParaRPr b="0" lang="en-US" sz="700" strike="noStrike" u="none">
              <a:solidFill>
                <a:srgbClr val="000000"/>
              </a:solidFill>
              <a:effectLst/>
              <a:uFillTx/>
              <a:latin typeface="Times New Roman"/>
            </a:endParaRPr>
          </a:p>
        </p:txBody>
      </p:sp>
      <p:sp>
        <p:nvSpPr>
          <p:cNvPr id="62" name=""/>
          <p:cNvSpPr/>
          <p:nvPr/>
        </p:nvSpPr>
        <p:spPr>
          <a:xfrm>
            <a:off x="1843920" y="1211400"/>
            <a:ext cx="1728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17.4</a:t>
            </a:r>
            <a:endParaRPr b="0" lang="en-US" sz="700" strike="noStrike" u="none">
              <a:solidFill>
                <a:srgbClr val="000000"/>
              </a:solidFill>
              <a:effectLst/>
              <a:uFillTx/>
              <a:latin typeface="Times New Roman"/>
            </a:endParaRPr>
          </a:p>
        </p:txBody>
      </p:sp>
      <p:sp>
        <p:nvSpPr>
          <p:cNvPr id="63" name=""/>
          <p:cNvSpPr/>
          <p:nvPr/>
        </p:nvSpPr>
        <p:spPr>
          <a:xfrm>
            <a:off x="2370960" y="1211400"/>
            <a:ext cx="1728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17.3</a:t>
            </a:r>
            <a:endParaRPr b="0" lang="en-US" sz="700" strike="noStrike" u="none">
              <a:solidFill>
                <a:srgbClr val="000000"/>
              </a:solidFill>
              <a:effectLst/>
              <a:uFillTx/>
              <a:latin typeface="Times New Roman"/>
            </a:endParaRPr>
          </a:p>
        </p:txBody>
      </p:sp>
      <p:sp>
        <p:nvSpPr>
          <p:cNvPr id="64" name=""/>
          <p:cNvSpPr/>
          <p:nvPr/>
        </p:nvSpPr>
        <p:spPr>
          <a:xfrm>
            <a:off x="2832840" y="1211400"/>
            <a:ext cx="1728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13.5</a:t>
            </a:r>
            <a:endParaRPr b="0" lang="en-US" sz="700" strike="noStrike" u="none">
              <a:solidFill>
                <a:srgbClr val="000000"/>
              </a:solidFill>
              <a:effectLst/>
              <a:uFillTx/>
              <a:latin typeface="Times New Roman"/>
            </a:endParaRPr>
          </a:p>
        </p:txBody>
      </p:sp>
      <p:sp>
        <p:nvSpPr>
          <p:cNvPr id="65" name=""/>
          <p:cNvSpPr/>
          <p:nvPr/>
        </p:nvSpPr>
        <p:spPr>
          <a:xfrm>
            <a:off x="3296520" y="1211400"/>
            <a:ext cx="1728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12.4</a:t>
            </a:r>
            <a:endParaRPr b="0" lang="en-US" sz="700" strike="noStrike" u="none">
              <a:solidFill>
                <a:srgbClr val="000000"/>
              </a:solidFill>
              <a:effectLst/>
              <a:uFillTx/>
              <a:latin typeface="Times New Roman"/>
            </a:endParaRPr>
          </a:p>
        </p:txBody>
      </p:sp>
      <p:sp>
        <p:nvSpPr>
          <p:cNvPr id="66" name=""/>
          <p:cNvSpPr/>
          <p:nvPr/>
        </p:nvSpPr>
        <p:spPr>
          <a:xfrm>
            <a:off x="3829680" y="1211400"/>
            <a:ext cx="1728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13.1</a:t>
            </a:r>
            <a:endParaRPr b="0" lang="en-US" sz="700" strike="noStrike" u="none">
              <a:solidFill>
                <a:srgbClr val="000000"/>
              </a:solidFill>
              <a:effectLst/>
              <a:uFillTx/>
              <a:latin typeface="Times New Roman"/>
            </a:endParaRPr>
          </a:p>
        </p:txBody>
      </p:sp>
      <p:sp>
        <p:nvSpPr>
          <p:cNvPr id="67" name=""/>
          <p:cNvSpPr/>
          <p:nvPr/>
        </p:nvSpPr>
        <p:spPr>
          <a:xfrm>
            <a:off x="154080" y="1324080"/>
            <a:ext cx="6886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Production (B bu)</a:t>
            </a:r>
            <a:endParaRPr b="0" lang="en-US" sz="700" strike="noStrike" u="none">
              <a:solidFill>
                <a:srgbClr val="000000"/>
              </a:solidFill>
              <a:effectLst/>
              <a:uFillTx/>
              <a:latin typeface="Times New Roman"/>
            </a:endParaRPr>
          </a:p>
        </p:txBody>
      </p:sp>
      <p:sp>
        <p:nvSpPr>
          <p:cNvPr id="68" name=""/>
          <p:cNvSpPr/>
          <p:nvPr/>
        </p:nvSpPr>
        <p:spPr>
          <a:xfrm>
            <a:off x="1890720" y="132408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2.3</a:t>
            </a:r>
            <a:endParaRPr b="0" lang="en-US" sz="700" strike="noStrike" u="none">
              <a:solidFill>
                <a:srgbClr val="000000"/>
              </a:solidFill>
              <a:effectLst/>
              <a:uFillTx/>
              <a:latin typeface="Times New Roman"/>
            </a:endParaRPr>
          </a:p>
        </p:txBody>
      </p:sp>
      <p:sp>
        <p:nvSpPr>
          <p:cNvPr id="69" name=""/>
          <p:cNvSpPr/>
          <p:nvPr/>
        </p:nvSpPr>
        <p:spPr>
          <a:xfrm>
            <a:off x="2417760" y="132408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2.6</a:t>
            </a:r>
            <a:endParaRPr b="0" lang="en-US" sz="700" strike="noStrike" u="none">
              <a:solidFill>
                <a:srgbClr val="000000"/>
              </a:solidFill>
              <a:effectLst/>
              <a:uFillTx/>
              <a:latin typeface="Times New Roman"/>
            </a:endParaRPr>
          </a:p>
        </p:txBody>
      </p:sp>
      <p:sp>
        <p:nvSpPr>
          <p:cNvPr id="70" name=""/>
          <p:cNvSpPr/>
          <p:nvPr/>
        </p:nvSpPr>
        <p:spPr>
          <a:xfrm>
            <a:off x="2879640" y="132408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2.7</a:t>
            </a:r>
            <a:endParaRPr b="0" lang="en-US" sz="700" strike="noStrike" u="none">
              <a:solidFill>
                <a:srgbClr val="000000"/>
              </a:solidFill>
              <a:effectLst/>
              <a:uFillTx/>
              <a:latin typeface="Times New Roman"/>
            </a:endParaRPr>
          </a:p>
        </p:txBody>
      </p:sp>
      <p:sp>
        <p:nvSpPr>
          <p:cNvPr id="71" name=""/>
          <p:cNvSpPr/>
          <p:nvPr/>
        </p:nvSpPr>
        <p:spPr>
          <a:xfrm>
            <a:off x="3341880" y="132408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2.6</a:t>
            </a:r>
            <a:endParaRPr b="0" lang="en-US" sz="700" strike="noStrike" u="none">
              <a:solidFill>
                <a:srgbClr val="000000"/>
              </a:solidFill>
              <a:effectLst/>
              <a:uFillTx/>
              <a:latin typeface="Times New Roman"/>
            </a:endParaRPr>
          </a:p>
        </p:txBody>
      </p:sp>
      <p:sp>
        <p:nvSpPr>
          <p:cNvPr id="72" name=""/>
          <p:cNvSpPr/>
          <p:nvPr/>
        </p:nvSpPr>
        <p:spPr>
          <a:xfrm>
            <a:off x="3876840" y="132408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2.7</a:t>
            </a:r>
            <a:endParaRPr b="0" lang="en-US" sz="700" strike="noStrike" u="none">
              <a:solidFill>
                <a:srgbClr val="000000"/>
              </a:solidFill>
              <a:effectLst/>
              <a:uFillTx/>
              <a:latin typeface="Times New Roman"/>
            </a:endParaRPr>
          </a:p>
        </p:txBody>
      </p:sp>
      <p:sp>
        <p:nvSpPr>
          <p:cNvPr id="73" name=""/>
          <p:cNvSpPr/>
          <p:nvPr/>
        </p:nvSpPr>
        <p:spPr>
          <a:xfrm>
            <a:off x="166320" y="1436760"/>
            <a:ext cx="82584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Domestic Cash Price</a:t>
            </a:r>
            <a:endParaRPr b="0" lang="en-US" sz="700" strike="noStrike" u="none">
              <a:solidFill>
                <a:srgbClr val="000000"/>
              </a:solidFill>
              <a:effectLst/>
              <a:uFillTx/>
              <a:latin typeface="Times New Roman"/>
            </a:endParaRPr>
          </a:p>
        </p:txBody>
      </p:sp>
      <p:sp>
        <p:nvSpPr>
          <p:cNvPr id="74" name=""/>
          <p:cNvSpPr/>
          <p:nvPr/>
        </p:nvSpPr>
        <p:spPr>
          <a:xfrm>
            <a:off x="1890720" y="143676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7.3</a:t>
            </a:r>
            <a:endParaRPr b="0" lang="en-US" sz="700" strike="noStrike" u="none">
              <a:solidFill>
                <a:srgbClr val="000000"/>
              </a:solidFill>
              <a:effectLst/>
              <a:uFillTx/>
              <a:latin typeface="Times New Roman"/>
            </a:endParaRPr>
          </a:p>
        </p:txBody>
      </p:sp>
      <p:sp>
        <p:nvSpPr>
          <p:cNvPr id="75" name=""/>
          <p:cNvSpPr/>
          <p:nvPr/>
        </p:nvSpPr>
        <p:spPr>
          <a:xfrm>
            <a:off x="2417760" y="143676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6.4</a:t>
            </a:r>
            <a:endParaRPr b="0" lang="en-US" sz="700" strike="noStrike" u="none">
              <a:solidFill>
                <a:srgbClr val="000000"/>
              </a:solidFill>
              <a:effectLst/>
              <a:uFillTx/>
              <a:latin typeface="Times New Roman"/>
            </a:endParaRPr>
          </a:p>
        </p:txBody>
      </p:sp>
      <p:sp>
        <p:nvSpPr>
          <p:cNvPr id="76" name=""/>
          <p:cNvSpPr/>
          <p:nvPr/>
        </p:nvSpPr>
        <p:spPr>
          <a:xfrm>
            <a:off x="2879640" y="143676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4.9</a:t>
            </a:r>
            <a:endParaRPr b="0" lang="en-US" sz="700" strike="noStrike" u="none">
              <a:solidFill>
                <a:srgbClr val="000000"/>
              </a:solidFill>
              <a:effectLst/>
              <a:uFillTx/>
              <a:latin typeface="Times New Roman"/>
            </a:endParaRPr>
          </a:p>
        </p:txBody>
      </p:sp>
      <p:sp>
        <p:nvSpPr>
          <p:cNvPr id="77" name=""/>
          <p:cNvSpPr/>
          <p:nvPr/>
        </p:nvSpPr>
        <p:spPr>
          <a:xfrm>
            <a:off x="3341880" y="143676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4.7</a:t>
            </a:r>
            <a:endParaRPr b="0" lang="en-US" sz="700" strike="noStrike" u="none">
              <a:solidFill>
                <a:srgbClr val="000000"/>
              </a:solidFill>
              <a:effectLst/>
              <a:uFillTx/>
              <a:latin typeface="Times New Roman"/>
            </a:endParaRPr>
          </a:p>
        </p:txBody>
      </p:sp>
      <p:sp>
        <p:nvSpPr>
          <p:cNvPr id="78" name=""/>
          <p:cNvSpPr/>
          <p:nvPr/>
        </p:nvSpPr>
        <p:spPr>
          <a:xfrm>
            <a:off x="3876840" y="143676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4.7</a:t>
            </a:r>
            <a:endParaRPr b="0" lang="en-US" sz="700" strike="noStrike" u="none">
              <a:solidFill>
                <a:srgbClr val="000000"/>
              </a:solidFill>
              <a:effectLst/>
              <a:uFillTx/>
              <a:latin typeface="Times New Roman"/>
            </a:endParaRPr>
          </a:p>
        </p:txBody>
      </p:sp>
      <p:sp>
        <p:nvSpPr>
          <p:cNvPr id="79" name=""/>
          <p:cNvSpPr/>
          <p:nvPr/>
        </p:nvSpPr>
        <p:spPr>
          <a:xfrm>
            <a:off x="172800" y="1660680"/>
            <a:ext cx="92412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Financial (CBOT only)</a:t>
            </a:r>
            <a:endParaRPr b="0" lang="en-US" sz="700" strike="noStrike" u="none">
              <a:solidFill>
                <a:srgbClr val="000000"/>
              </a:solidFill>
              <a:effectLst/>
              <a:uFillTx/>
              <a:latin typeface="Times New Roman"/>
            </a:endParaRPr>
          </a:p>
        </p:txBody>
      </p:sp>
      <p:sp>
        <p:nvSpPr>
          <p:cNvPr id="80" name=""/>
          <p:cNvSpPr/>
          <p:nvPr/>
        </p:nvSpPr>
        <p:spPr>
          <a:xfrm>
            <a:off x="147960" y="1776240"/>
            <a:ext cx="60984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Market Size (B)</a:t>
            </a:r>
            <a:endParaRPr b="0" lang="en-US" sz="700" strike="noStrike" u="none">
              <a:solidFill>
                <a:srgbClr val="000000"/>
              </a:solidFill>
              <a:effectLst/>
              <a:uFillTx/>
              <a:latin typeface="Times New Roman"/>
            </a:endParaRPr>
          </a:p>
        </p:txBody>
      </p:sp>
      <p:sp>
        <p:nvSpPr>
          <p:cNvPr id="81" name=""/>
          <p:cNvSpPr/>
          <p:nvPr/>
        </p:nvSpPr>
        <p:spPr>
          <a:xfrm>
            <a:off x="1797120" y="1776240"/>
            <a:ext cx="2217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731.4</a:t>
            </a:r>
            <a:endParaRPr b="0" lang="en-US" sz="700" strike="noStrike" u="none">
              <a:solidFill>
                <a:srgbClr val="000000"/>
              </a:solidFill>
              <a:effectLst/>
              <a:uFillTx/>
              <a:latin typeface="Times New Roman"/>
            </a:endParaRPr>
          </a:p>
        </p:txBody>
      </p:sp>
      <p:sp>
        <p:nvSpPr>
          <p:cNvPr id="82" name=""/>
          <p:cNvSpPr/>
          <p:nvPr/>
        </p:nvSpPr>
        <p:spPr>
          <a:xfrm>
            <a:off x="2417760" y="177624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7.4</a:t>
            </a:r>
            <a:endParaRPr b="0" lang="en-US" sz="700" strike="noStrike" u="none">
              <a:solidFill>
                <a:srgbClr val="000000"/>
              </a:solidFill>
              <a:effectLst/>
              <a:uFillTx/>
              <a:latin typeface="Times New Roman"/>
            </a:endParaRPr>
          </a:p>
        </p:txBody>
      </p:sp>
      <p:sp>
        <p:nvSpPr>
          <p:cNvPr id="83" name=""/>
          <p:cNvSpPr/>
          <p:nvPr/>
        </p:nvSpPr>
        <p:spPr>
          <a:xfrm>
            <a:off x="2786400" y="1776240"/>
            <a:ext cx="2217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506.6</a:t>
            </a:r>
            <a:endParaRPr b="0" lang="en-US" sz="700" strike="noStrike" u="none">
              <a:solidFill>
                <a:srgbClr val="000000"/>
              </a:solidFill>
              <a:effectLst/>
              <a:uFillTx/>
              <a:latin typeface="Times New Roman"/>
            </a:endParaRPr>
          </a:p>
        </p:txBody>
      </p:sp>
      <p:sp>
        <p:nvSpPr>
          <p:cNvPr id="84" name=""/>
          <p:cNvSpPr/>
          <p:nvPr/>
        </p:nvSpPr>
        <p:spPr>
          <a:xfrm>
            <a:off x="3249720" y="1776240"/>
            <a:ext cx="2217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396.7</a:t>
            </a:r>
            <a:endParaRPr b="0" lang="en-US" sz="700" strike="noStrike" u="none">
              <a:solidFill>
                <a:srgbClr val="000000"/>
              </a:solidFill>
              <a:effectLst/>
              <a:uFillTx/>
              <a:latin typeface="Times New Roman"/>
            </a:endParaRPr>
          </a:p>
        </p:txBody>
      </p:sp>
      <p:sp>
        <p:nvSpPr>
          <p:cNvPr id="85" name=""/>
          <p:cNvSpPr/>
          <p:nvPr/>
        </p:nvSpPr>
        <p:spPr>
          <a:xfrm>
            <a:off x="3783240" y="1776240"/>
            <a:ext cx="2217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411.3</a:t>
            </a:r>
            <a:endParaRPr b="0" lang="en-US" sz="700" strike="noStrike" u="none">
              <a:solidFill>
                <a:srgbClr val="000000"/>
              </a:solidFill>
              <a:effectLst/>
              <a:uFillTx/>
              <a:latin typeface="Times New Roman"/>
            </a:endParaRPr>
          </a:p>
        </p:txBody>
      </p:sp>
      <p:sp>
        <p:nvSpPr>
          <p:cNvPr id="86" name=""/>
          <p:cNvSpPr/>
          <p:nvPr/>
        </p:nvSpPr>
        <p:spPr>
          <a:xfrm>
            <a:off x="142200" y="1889280"/>
            <a:ext cx="5310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Volume (MM)</a:t>
            </a:r>
            <a:endParaRPr b="0" lang="en-US" sz="700" strike="noStrike" u="none">
              <a:solidFill>
                <a:srgbClr val="000000"/>
              </a:solidFill>
              <a:effectLst/>
              <a:uFillTx/>
              <a:latin typeface="Times New Roman"/>
            </a:endParaRPr>
          </a:p>
        </p:txBody>
      </p:sp>
      <p:sp>
        <p:nvSpPr>
          <p:cNvPr id="87" name=""/>
          <p:cNvSpPr/>
          <p:nvPr/>
        </p:nvSpPr>
        <p:spPr>
          <a:xfrm>
            <a:off x="1844640" y="1889280"/>
            <a:ext cx="1728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19.4</a:t>
            </a:r>
            <a:endParaRPr b="0" lang="en-US" sz="700" strike="noStrike" u="none">
              <a:solidFill>
                <a:srgbClr val="000000"/>
              </a:solidFill>
              <a:effectLst/>
              <a:uFillTx/>
              <a:latin typeface="Times New Roman"/>
            </a:endParaRPr>
          </a:p>
        </p:txBody>
      </p:sp>
      <p:sp>
        <p:nvSpPr>
          <p:cNvPr id="88" name=""/>
          <p:cNvSpPr/>
          <p:nvPr/>
        </p:nvSpPr>
        <p:spPr>
          <a:xfrm>
            <a:off x="2371680" y="1889280"/>
            <a:ext cx="1728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19.5</a:t>
            </a:r>
            <a:endParaRPr b="0" lang="en-US" sz="700" strike="noStrike" u="none">
              <a:solidFill>
                <a:srgbClr val="000000"/>
              </a:solidFill>
              <a:effectLst/>
              <a:uFillTx/>
              <a:latin typeface="Times New Roman"/>
            </a:endParaRPr>
          </a:p>
        </p:txBody>
      </p:sp>
      <p:sp>
        <p:nvSpPr>
          <p:cNvPr id="89" name=""/>
          <p:cNvSpPr/>
          <p:nvPr/>
        </p:nvSpPr>
        <p:spPr>
          <a:xfrm>
            <a:off x="2833560" y="1889280"/>
            <a:ext cx="1728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16.7</a:t>
            </a:r>
            <a:endParaRPr b="0" lang="en-US" sz="700" strike="noStrike" u="none">
              <a:solidFill>
                <a:srgbClr val="000000"/>
              </a:solidFill>
              <a:effectLst/>
              <a:uFillTx/>
              <a:latin typeface="Times New Roman"/>
            </a:endParaRPr>
          </a:p>
        </p:txBody>
      </p:sp>
      <p:sp>
        <p:nvSpPr>
          <p:cNvPr id="90" name=""/>
          <p:cNvSpPr/>
          <p:nvPr/>
        </p:nvSpPr>
        <p:spPr>
          <a:xfrm>
            <a:off x="3297240" y="1879560"/>
            <a:ext cx="1728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16.7</a:t>
            </a:r>
            <a:endParaRPr b="0" lang="en-US" sz="700" strike="noStrike" u="none">
              <a:solidFill>
                <a:srgbClr val="000000"/>
              </a:solidFill>
              <a:effectLst/>
              <a:uFillTx/>
              <a:latin typeface="Times New Roman"/>
            </a:endParaRPr>
          </a:p>
        </p:txBody>
      </p:sp>
      <p:sp>
        <p:nvSpPr>
          <p:cNvPr id="91" name=""/>
          <p:cNvSpPr/>
          <p:nvPr/>
        </p:nvSpPr>
        <p:spPr>
          <a:xfrm>
            <a:off x="3830760" y="1889280"/>
            <a:ext cx="1728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16.5</a:t>
            </a:r>
            <a:endParaRPr b="0" lang="en-US" sz="700" strike="noStrike" u="none">
              <a:solidFill>
                <a:srgbClr val="000000"/>
              </a:solidFill>
              <a:effectLst/>
              <a:uFillTx/>
              <a:latin typeface="Times New Roman"/>
            </a:endParaRPr>
          </a:p>
        </p:txBody>
      </p:sp>
      <p:sp>
        <p:nvSpPr>
          <p:cNvPr id="92" name=""/>
          <p:cNvSpPr/>
          <p:nvPr/>
        </p:nvSpPr>
        <p:spPr>
          <a:xfrm>
            <a:off x="145080" y="2001960"/>
            <a:ext cx="55584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Average Price</a:t>
            </a:r>
            <a:endParaRPr b="0" lang="en-US" sz="700" strike="noStrike" u="none">
              <a:solidFill>
                <a:srgbClr val="000000"/>
              </a:solidFill>
              <a:effectLst/>
              <a:uFillTx/>
              <a:latin typeface="Times New Roman"/>
            </a:endParaRPr>
          </a:p>
        </p:txBody>
      </p:sp>
      <p:sp>
        <p:nvSpPr>
          <p:cNvPr id="93" name=""/>
          <p:cNvSpPr/>
          <p:nvPr/>
        </p:nvSpPr>
        <p:spPr>
          <a:xfrm>
            <a:off x="1890720" y="200196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7.6</a:t>
            </a:r>
            <a:endParaRPr b="0" lang="en-US" sz="700" strike="noStrike" u="none">
              <a:solidFill>
                <a:srgbClr val="000000"/>
              </a:solidFill>
              <a:effectLst/>
              <a:uFillTx/>
              <a:latin typeface="Times New Roman"/>
            </a:endParaRPr>
          </a:p>
        </p:txBody>
      </p:sp>
      <p:sp>
        <p:nvSpPr>
          <p:cNvPr id="94" name=""/>
          <p:cNvSpPr/>
          <p:nvPr/>
        </p:nvSpPr>
        <p:spPr>
          <a:xfrm>
            <a:off x="2417760" y="200196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7.6</a:t>
            </a:r>
            <a:endParaRPr b="0" lang="en-US" sz="700" strike="noStrike" u="none">
              <a:solidFill>
                <a:srgbClr val="000000"/>
              </a:solidFill>
              <a:effectLst/>
              <a:uFillTx/>
              <a:latin typeface="Times New Roman"/>
            </a:endParaRPr>
          </a:p>
        </p:txBody>
      </p:sp>
      <p:sp>
        <p:nvSpPr>
          <p:cNvPr id="95" name=""/>
          <p:cNvSpPr/>
          <p:nvPr/>
        </p:nvSpPr>
        <p:spPr>
          <a:xfrm>
            <a:off x="2879640" y="200196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6.1</a:t>
            </a:r>
            <a:endParaRPr b="0" lang="en-US" sz="700" strike="noStrike" u="none">
              <a:solidFill>
                <a:srgbClr val="000000"/>
              </a:solidFill>
              <a:effectLst/>
              <a:uFillTx/>
              <a:latin typeface="Times New Roman"/>
            </a:endParaRPr>
          </a:p>
        </p:txBody>
      </p:sp>
      <p:sp>
        <p:nvSpPr>
          <p:cNvPr id="96" name=""/>
          <p:cNvSpPr/>
          <p:nvPr/>
        </p:nvSpPr>
        <p:spPr>
          <a:xfrm>
            <a:off x="3341880" y="200196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4.8</a:t>
            </a:r>
            <a:endParaRPr b="0" lang="en-US" sz="700" strike="noStrike" u="none">
              <a:solidFill>
                <a:srgbClr val="000000"/>
              </a:solidFill>
              <a:effectLst/>
              <a:uFillTx/>
              <a:latin typeface="Times New Roman"/>
            </a:endParaRPr>
          </a:p>
        </p:txBody>
      </p:sp>
      <p:sp>
        <p:nvSpPr>
          <p:cNvPr id="97" name=""/>
          <p:cNvSpPr/>
          <p:nvPr/>
        </p:nvSpPr>
        <p:spPr>
          <a:xfrm>
            <a:off x="3876840" y="200196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5.0</a:t>
            </a:r>
            <a:endParaRPr b="0" lang="en-US" sz="700" strike="noStrike" u="none">
              <a:solidFill>
                <a:srgbClr val="000000"/>
              </a:solidFill>
              <a:effectLst/>
              <a:uFillTx/>
              <a:latin typeface="Times New Roman"/>
            </a:endParaRPr>
          </a:p>
        </p:txBody>
      </p:sp>
      <p:sp>
        <p:nvSpPr>
          <p:cNvPr id="98" name=""/>
          <p:cNvSpPr/>
          <p:nvPr/>
        </p:nvSpPr>
        <p:spPr>
          <a:xfrm>
            <a:off x="130320" y="2224080"/>
            <a:ext cx="3495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Acerage</a:t>
            </a:r>
            <a:endParaRPr b="0" lang="en-US" sz="700" strike="noStrike" u="none">
              <a:solidFill>
                <a:srgbClr val="000000"/>
              </a:solidFill>
              <a:effectLst/>
              <a:uFillTx/>
              <a:latin typeface="Times New Roman"/>
            </a:endParaRPr>
          </a:p>
        </p:txBody>
      </p:sp>
      <p:sp>
        <p:nvSpPr>
          <p:cNvPr id="99" name=""/>
          <p:cNvSpPr/>
          <p:nvPr/>
        </p:nvSpPr>
        <p:spPr>
          <a:xfrm>
            <a:off x="1821960" y="2224080"/>
            <a:ext cx="197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1999</a:t>
            </a:r>
            <a:endParaRPr b="0" lang="en-US" sz="700" strike="noStrike" u="none">
              <a:solidFill>
                <a:srgbClr val="000000"/>
              </a:solidFill>
              <a:effectLst/>
              <a:uFillTx/>
              <a:latin typeface="Times New Roman"/>
            </a:endParaRPr>
          </a:p>
        </p:txBody>
      </p:sp>
      <p:sp>
        <p:nvSpPr>
          <p:cNvPr id="100" name=""/>
          <p:cNvSpPr/>
          <p:nvPr/>
        </p:nvSpPr>
        <p:spPr>
          <a:xfrm>
            <a:off x="2349000" y="2224080"/>
            <a:ext cx="197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2000</a:t>
            </a:r>
            <a:endParaRPr b="0" lang="en-US" sz="700" strike="noStrike" u="none">
              <a:solidFill>
                <a:srgbClr val="000000"/>
              </a:solidFill>
              <a:effectLst/>
              <a:uFillTx/>
              <a:latin typeface="Times New Roman"/>
            </a:endParaRPr>
          </a:p>
        </p:txBody>
      </p:sp>
      <p:sp>
        <p:nvSpPr>
          <p:cNvPr id="101" name=""/>
          <p:cNvSpPr/>
          <p:nvPr/>
        </p:nvSpPr>
        <p:spPr>
          <a:xfrm>
            <a:off x="169560" y="2341440"/>
            <a:ext cx="8848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Planted Acerage (MM)</a:t>
            </a:r>
            <a:endParaRPr b="0" lang="en-US" sz="700" strike="noStrike" u="none">
              <a:solidFill>
                <a:srgbClr val="000000"/>
              </a:solidFill>
              <a:effectLst/>
              <a:uFillTx/>
              <a:latin typeface="Times New Roman"/>
            </a:endParaRPr>
          </a:p>
        </p:txBody>
      </p:sp>
      <p:sp>
        <p:nvSpPr>
          <p:cNvPr id="102" name=""/>
          <p:cNvSpPr/>
          <p:nvPr/>
        </p:nvSpPr>
        <p:spPr>
          <a:xfrm>
            <a:off x="1914120" y="2341440"/>
            <a:ext cx="990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74</a:t>
            </a:r>
            <a:endParaRPr b="0" lang="en-US" sz="700" strike="noStrike" u="none">
              <a:solidFill>
                <a:srgbClr val="000000"/>
              </a:solidFill>
              <a:effectLst/>
              <a:uFillTx/>
              <a:latin typeface="Times New Roman"/>
            </a:endParaRPr>
          </a:p>
        </p:txBody>
      </p:sp>
      <p:sp>
        <p:nvSpPr>
          <p:cNvPr id="103" name=""/>
          <p:cNvSpPr/>
          <p:nvPr/>
        </p:nvSpPr>
        <p:spPr>
          <a:xfrm>
            <a:off x="2441160" y="2341440"/>
            <a:ext cx="990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75</a:t>
            </a:r>
            <a:endParaRPr b="0" lang="en-US" sz="700" strike="noStrike" u="none">
              <a:solidFill>
                <a:srgbClr val="000000"/>
              </a:solidFill>
              <a:effectLst/>
              <a:uFillTx/>
              <a:latin typeface="Times New Roman"/>
            </a:endParaRPr>
          </a:p>
        </p:txBody>
      </p:sp>
      <p:sp>
        <p:nvSpPr>
          <p:cNvPr id="104" name=""/>
          <p:cNvSpPr/>
          <p:nvPr/>
        </p:nvSpPr>
        <p:spPr>
          <a:xfrm>
            <a:off x="178200" y="2454120"/>
            <a:ext cx="9882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Harvested Acerage (MM)</a:t>
            </a:r>
            <a:endParaRPr b="0" lang="en-US" sz="700" strike="noStrike" u="none">
              <a:solidFill>
                <a:srgbClr val="000000"/>
              </a:solidFill>
              <a:effectLst/>
              <a:uFillTx/>
              <a:latin typeface="Times New Roman"/>
            </a:endParaRPr>
          </a:p>
        </p:txBody>
      </p:sp>
      <p:sp>
        <p:nvSpPr>
          <p:cNvPr id="105" name=""/>
          <p:cNvSpPr/>
          <p:nvPr/>
        </p:nvSpPr>
        <p:spPr>
          <a:xfrm>
            <a:off x="1914120" y="2454120"/>
            <a:ext cx="990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72</a:t>
            </a:r>
            <a:endParaRPr b="0" lang="en-US" sz="700" strike="noStrike" u="none">
              <a:solidFill>
                <a:srgbClr val="000000"/>
              </a:solidFill>
              <a:effectLst/>
              <a:uFillTx/>
              <a:latin typeface="Times New Roman"/>
            </a:endParaRPr>
          </a:p>
        </p:txBody>
      </p:sp>
      <p:sp>
        <p:nvSpPr>
          <p:cNvPr id="106" name=""/>
          <p:cNvSpPr/>
          <p:nvPr/>
        </p:nvSpPr>
        <p:spPr>
          <a:xfrm>
            <a:off x="2441160" y="2454120"/>
            <a:ext cx="990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73</a:t>
            </a:r>
            <a:endParaRPr b="0" lang="en-US" sz="700" strike="noStrike" u="none">
              <a:solidFill>
                <a:srgbClr val="000000"/>
              </a:solidFill>
              <a:effectLst/>
              <a:uFillTx/>
              <a:latin typeface="Times New Roman"/>
            </a:endParaRPr>
          </a:p>
        </p:txBody>
      </p:sp>
      <p:sp>
        <p:nvSpPr>
          <p:cNvPr id="107" name=""/>
          <p:cNvSpPr/>
          <p:nvPr/>
        </p:nvSpPr>
        <p:spPr>
          <a:xfrm>
            <a:off x="123840" y="2676600"/>
            <a:ext cx="26604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Usage</a:t>
            </a:r>
            <a:endParaRPr b="0" lang="en-US" sz="700" strike="noStrike" u="none">
              <a:solidFill>
                <a:srgbClr val="000000"/>
              </a:solidFill>
              <a:effectLst/>
              <a:uFillTx/>
              <a:latin typeface="Times New Roman"/>
            </a:endParaRPr>
          </a:p>
        </p:txBody>
      </p:sp>
      <p:sp>
        <p:nvSpPr>
          <p:cNvPr id="108" name=""/>
          <p:cNvSpPr/>
          <p:nvPr/>
        </p:nvSpPr>
        <p:spPr>
          <a:xfrm>
            <a:off x="1821960" y="2676600"/>
            <a:ext cx="197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1999</a:t>
            </a:r>
            <a:endParaRPr b="0" lang="en-US" sz="700" strike="noStrike" u="none">
              <a:solidFill>
                <a:srgbClr val="000000"/>
              </a:solidFill>
              <a:effectLst/>
              <a:uFillTx/>
              <a:latin typeface="Times New Roman"/>
            </a:endParaRPr>
          </a:p>
        </p:txBody>
      </p:sp>
      <p:sp>
        <p:nvSpPr>
          <p:cNvPr id="109" name=""/>
          <p:cNvSpPr/>
          <p:nvPr/>
        </p:nvSpPr>
        <p:spPr>
          <a:xfrm>
            <a:off x="2349000" y="2676600"/>
            <a:ext cx="197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2000</a:t>
            </a:r>
            <a:endParaRPr b="0" lang="en-US" sz="700" strike="noStrike" u="none">
              <a:solidFill>
                <a:srgbClr val="000000"/>
              </a:solidFill>
              <a:effectLst/>
              <a:uFillTx/>
              <a:latin typeface="Times New Roman"/>
            </a:endParaRPr>
          </a:p>
        </p:txBody>
      </p:sp>
      <p:sp>
        <p:nvSpPr>
          <p:cNvPr id="110" name=""/>
          <p:cNvSpPr/>
          <p:nvPr/>
        </p:nvSpPr>
        <p:spPr>
          <a:xfrm>
            <a:off x="131400" y="2792520"/>
            <a:ext cx="3690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Domestic</a:t>
            </a:r>
            <a:endParaRPr b="0" lang="en-US" sz="700" strike="noStrike" u="none">
              <a:solidFill>
                <a:srgbClr val="000000"/>
              </a:solidFill>
              <a:effectLst/>
              <a:uFillTx/>
              <a:latin typeface="Times New Roman"/>
            </a:endParaRPr>
          </a:p>
        </p:txBody>
      </p:sp>
      <p:sp>
        <p:nvSpPr>
          <p:cNvPr id="111" name=""/>
          <p:cNvSpPr/>
          <p:nvPr/>
        </p:nvSpPr>
        <p:spPr>
          <a:xfrm>
            <a:off x="1837440" y="2792520"/>
            <a:ext cx="177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67%</a:t>
            </a:r>
            <a:endParaRPr b="0" lang="en-US" sz="700" strike="noStrike" u="none">
              <a:solidFill>
                <a:srgbClr val="000000"/>
              </a:solidFill>
              <a:effectLst/>
              <a:uFillTx/>
              <a:latin typeface="Times New Roman"/>
            </a:endParaRPr>
          </a:p>
        </p:txBody>
      </p:sp>
      <p:sp>
        <p:nvSpPr>
          <p:cNvPr id="112" name=""/>
          <p:cNvSpPr/>
          <p:nvPr/>
        </p:nvSpPr>
        <p:spPr>
          <a:xfrm>
            <a:off x="2366280" y="2792520"/>
            <a:ext cx="177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68%</a:t>
            </a:r>
            <a:endParaRPr b="0" lang="en-US" sz="700" strike="noStrike" u="none">
              <a:solidFill>
                <a:srgbClr val="000000"/>
              </a:solidFill>
              <a:effectLst/>
              <a:uFillTx/>
              <a:latin typeface="Times New Roman"/>
            </a:endParaRPr>
          </a:p>
        </p:txBody>
      </p:sp>
      <p:sp>
        <p:nvSpPr>
          <p:cNvPr id="113" name=""/>
          <p:cNvSpPr/>
          <p:nvPr/>
        </p:nvSpPr>
        <p:spPr>
          <a:xfrm>
            <a:off x="2570760" y="2800440"/>
            <a:ext cx="140832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700" strike="noStrike" u="none">
                <a:solidFill>
                  <a:srgbClr val="000000"/>
                </a:solidFill>
                <a:effectLst/>
                <a:uFillTx/>
                <a:latin typeface="Arial"/>
              </a:rPr>
              <a:t>(~45% Food/Industrial -- 23% Feed)</a:t>
            </a:r>
            <a:endParaRPr b="0" lang="en-US" sz="700" strike="noStrike" u="none">
              <a:solidFill>
                <a:srgbClr val="000000"/>
              </a:solidFill>
              <a:effectLst/>
              <a:uFillTx/>
              <a:latin typeface="Times New Roman"/>
            </a:endParaRPr>
          </a:p>
        </p:txBody>
      </p:sp>
      <p:sp>
        <p:nvSpPr>
          <p:cNvPr id="114" name=""/>
          <p:cNvSpPr/>
          <p:nvPr/>
        </p:nvSpPr>
        <p:spPr>
          <a:xfrm>
            <a:off x="120240" y="2905200"/>
            <a:ext cx="25632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Export</a:t>
            </a:r>
            <a:endParaRPr b="0" lang="en-US" sz="700" strike="noStrike" u="none">
              <a:solidFill>
                <a:srgbClr val="000000"/>
              </a:solidFill>
              <a:effectLst/>
              <a:uFillTx/>
              <a:latin typeface="Times New Roman"/>
            </a:endParaRPr>
          </a:p>
        </p:txBody>
      </p:sp>
      <p:sp>
        <p:nvSpPr>
          <p:cNvPr id="115" name=""/>
          <p:cNvSpPr/>
          <p:nvPr/>
        </p:nvSpPr>
        <p:spPr>
          <a:xfrm>
            <a:off x="1837440" y="2905200"/>
            <a:ext cx="177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33%</a:t>
            </a:r>
            <a:endParaRPr b="0" lang="en-US" sz="700" strike="noStrike" u="none">
              <a:solidFill>
                <a:srgbClr val="000000"/>
              </a:solidFill>
              <a:effectLst/>
              <a:uFillTx/>
              <a:latin typeface="Times New Roman"/>
            </a:endParaRPr>
          </a:p>
        </p:txBody>
      </p:sp>
      <p:sp>
        <p:nvSpPr>
          <p:cNvPr id="116" name=""/>
          <p:cNvSpPr/>
          <p:nvPr/>
        </p:nvSpPr>
        <p:spPr>
          <a:xfrm>
            <a:off x="2366280" y="2905200"/>
            <a:ext cx="177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32%</a:t>
            </a:r>
            <a:endParaRPr b="0" lang="en-US" sz="700" strike="noStrike" u="none">
              <a:solidFill>
                <a:srgbClr val="000000"/>
              </a:solidFill>
              <a:effectLst/>
              <a:uFillTx/>
              <a:latin typeface="Times New Roman"/>
            </a:endParaRPr>
          </a:p>
        </p:txBody>
      </p:sp>
      <p:sp>
        <p:nvSpPr>
          <p:cNvPr id="117" name=""/>
          <p:cNvSpPr/>
          <p:nvPr/>
        </p:nvSpPr>
        <p:spPr>
          <a:xfrm>
            <a:off x="145440" y="3129120"/>
            <a:ext cx="57564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Major Players</a:t>
            </a:r>
            <a:endParaRPr b="0" lang="en-US" sz="700" strike="noStrike" u="none">
              <a:solidFill>
                <a:srgbClr val="000000"/>
              </a:solidFill>
              <a:effectLst/>
              <a:uFillTx/>
              <a:latin typeface="Times New Roman"/>
            </a:endParaRPr>
          </a:p>
        </p:txBody>
      </p:sp>
      <p:sp>
        <p:nvSpPr>
          <p:cNvPr id="118" name=""/>
          <p:cNvSpPr/>
          <p:nvPr/>
        </p:nvSpPr>
        <p:spPr>
          <a:xfrm>
            <a:off x="1821960" y="3129120"/>
            <a:ext cx="197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2000</a:t>
            </a:r>
            <a:endParaRPr b="0" lang="en-US" sz="700" strike="noStrike" u="none">
              <a:solidFill>
                <a:srgbClr val="000000"/>
              </a:solidFill>
              <a:effectLst/>
              <a:uFillTx/>
              <a:latin typeface="Times New Roman"/>
            </a:endParaRPr>
          </a:p>
        </p:txBody>
      </p:sp>
      <p:sp>
        <p:nvSpPr>
          <p:cNvPr id="119" name=""/>
          <p:cNvSpPr/>
          <p:nvPr/>
        </p:nvSpPr>
        <p:spPr>
          <a:xfrm>
            <a:off x="765720" y="3259080"/>
            <a:ext cx="411480" cy="9180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600" strike="noStrike" u="none">
                <a:solidFill>
                  <a:srgbClr val="000000"/>
                </a:solidFill>
                <a:effectLst/>
                <a:uFillTx/>
                <a:latin typeface="Arial"/>
              </a:rPr>
              <a:t>Processing</a:t>
            </a:r>
            <a:endParaRPr b="0" lang="en-US" sz="600" strike="noStrike" u="none">
              <a:solidFill>
                <a:srgbClr val="000000"/>
              </a:solidFill>
              <a:effectLst/>
              <a:uFillTx/>
              <a:latin typeface="Times New Roman"/>
            </a:endParaRPr>
          </a:p>
        </p:txBody>
      </p:sp>
      <p:sp>
        <p:nvSpPr>
          <p:cNvPr id="120" name=""/>
          <p:cNvSpPr/>
          <p:nvPr/>
        </p:nvSpPr>
        <p:spPr>
          <a:xfrm>
            <a:off x="115560" y="3357720"/>
            <a:ext cx="197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ADM</a:t>
            </a:r>
            <a:endParaRPr b="0" lang="en-US" sz="700" strike="noStrike" u="none">
              <a:solidFill>
                <a:srgbClr val="000000"/>
              </a:solidFill>
              <a:effectLst/>
              <a:uFillTx/>
              <a:latin typeface="Times New Roman"/>
            </a:endParaRPr>
          </a:p>
        </p:txBody>
      </p:sp>
      <p:sp>
        <p:nvSpPr>
          <p:cNvPr id="121" name=""/>
          <p:cNvSpPr/>
          <p:nvPr/>
        </p:nvSpPr>
        <p:spPr>
          <a:xfrm>
            <a:off x="1837440" y="3357720"/>
            <a:ext cx="177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32%</a:t>
            </a:r>
            <a:endParaRPr b="0" lang="en-US" sz="700" strike="noStrike" u="none">
              <a:solidFill>
                <a:srgbClr val="000000"/>
              </a:solidFill>
              <a:effectLst/>
              <a:uFillTx/>
              <a:latin typeface="Times New Roman"/>
            </a:endParaRPr>
          </a:p>
        </p:txBody>
      </p:sp>
      <p:sp>
        <p:nvSpPr>
          <p:cNvPr id="122" name=""/>
          <p:cNvSpPr/>
          <p:nvPr/>
        </p:nvSpPr>
        <p:spPr>
          <a:xfrm>
            <a:off x="119520" y="3470400"/>
            <a:ext cx="251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Cargill</a:t>
            </a:r>
            <a:endParaRPr b="0" lang="en-US" sz="700" strike="noStrike" u="none">
              <a:solidFill>
                <a:srgbClr val="000000"/>
              </a:solidFill>
              <a:effectLst/>
              <a:uFillTx/>
              <a:latin typeface="Times New Roman"/>
            </a:endParaRPr>
          </a:p>
        </p:txBody>
      </p:sp>
      <p:sp>
        <p:nvSpPr>
          <p:cNvPr id="123" name=""/>
          <p:cNvSpPr/>
          <p:nvPr/>
        </p:nvSpPr>
        <p:spPr>
          <a:xfrm>
            <a:off x="1837440" y="3470400"/>
            <a:ext cx="177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21%</a:t>
            </a:r>
            <a:endParaRPr b="0" lang="en-US" sz="700" strike="noStrike" u="none">
              <a:solidFill>
                <a:srgbClr val="000000"/>
              </a:solidFill>
              <a:effectLst/>
              <a:uFillTx/>
              <a:latin typeface="Times New Roman"/>
            </a:endParaRPr>
          </a:p>
        </p:txBody>
      </p:sp>
      <p:sp>
        <p:nvSpPr>
          <p:cNvPr id="124" name=""/>
          <p:cNvSpPr/>
          <p:nvPr/>
        </p:nvSpPr>
        <p:spPr>
          <a:xfrm>
            <a:off x="122040" y="3584520"/>
            <a:ext cx="25632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Bunge</a:t>
            </a:r>
            <a:endParaRPr b="0" lang="en-US" sz="700" strike="noStrike" u="none">
              <a:solidFill>
                <a:srgbClr val="000000"/>
              </a:solidFill>
              <a:effectLst/>
              <a:uFillTx/>
              <a:latin typeface="Times New Roman"/>
            </a:endParaRPr>
          </a:p>
        </p:txBody>
      </p:sp>
      <p:sp>
        <p:nvSpPr>
          <p:cNvPr id="125" name=""/>
          <p:cNvSpPr/>
          <p:nvPr/>
        </p:nvSpPr>
        <p:spPr>
          <a:xfrm>
            <a:off x="1837440" y="3584520"/>
            <a:ext cx="177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15%</a:t>
            </a:r>
            <a:endParaRPr b="0" lang="en-US" sz="700" strike="noStrike" u="none">
              <a:solidFill>
                <a:srgbClr val="000000"/>
              </a:solidFill>
              <a:effectLst/>
              <a:uFillTx/>
              <a:latin typeface="Times New Roman"/>
            </a:endParaRPr>
          </a:p>
        </p:txBody>
      </p:sp>
      <p:sp>
        <p:nvSpPr>
          <p:cNvPr id="126" name=""/>
          <p:cNvSpPr/>
          <p:nvPr/>
        </p:nvSpPr>
        <p:spPr>
          <a:xfrm>
            <a:off x="116280" y="3697200"/>
            <a:ext cx="1875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AGP</a:t>
            </a:r>
            <a:endParaRPr b="0" lang="en-US" sz="700" strike="noStrike" u="none">
              <a:solidFill>
                <a:srgbClr val="000000"/>
              </a:solidFill>
              <a:effectLst/>
              <a:uFillTx/>
              <a:latin typeface="Times New Roman"/>
            </a:endParaRPr>
          </a:p>
        </p:txBody>
      </p:sp>
      <p:sp>
        <p:nvSpPr>
          <p:cNvPr id="127" name=""/>
          <p:cNvSpPr/>
          <p:nvPr/>
        </p:nvSpPr>
        <p:spPr>
          <a:xfrm>
            <a:off x="1837440" y="3697200"/>
            <a:ext cx="177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10%</a:t>
            </a:r>
            <a:endParaRPr b="0" lang="en-US" sz="700" strike="noStrike" u="none">
              <a:solidFill>
                <a:srgbClr val="000000"/>
              </a:solidFill>
              <a:effectLst/>
              <a:uFillTx/>
              <a:latin typeface="Times New Roman"/>
            </a:endParaRPr>
          </a:p>
        </p:txBody>
      </p:sp>
      <p:sp>
        <p:nvSpPr>
          <p:cNvPr id="128" name=""/>
          <p:cNvSpPr/>
          <p:nvPr/>
        </p:nvSpPr>
        <p:spPr>
          <a:xfrm>
            <a:off x="153720" y="3917880"/>
            <a:ext cx="65412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Growing Areas </a:t>
            </a:r>
            <a:endParaRPr b="0" lang="en-US" sz="700" strike="noStrike" u="none">
              <a:solidFill>
                <a:srgbClr val="000000"/>
              </a:solidFill>
              <a:effectLst/>
              <a:uFillTx/>
              <a:latin typeface="Times New Roman"/>
            </a:endParaRPr>
          </a:p>
        </p:txBody>
      </p:sp>
      <p:sp>
        <p:nvSpPr>
          <p:cNvPr id="129" name=""/>
          <p:cNvSpPr/>
          <p:nvPr/>
        </p:nvSpPr>
        <p:spPr>
          <a:xfrm>
            <a:off x="792000" y="3921120"/>
            <a:ext cx="251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(B Bu)</a:t>
            </a:r>
            <a:endParaRPr b="0" lang="en-US" sz="700" strike="noStrike" u="none">
              <a:solidFill>
                <a:srgbClr val="000000"/>
              </a:solidFill>
              <a:effectLst/>
              <a:uFillTx/>
              <a:latin typeface="Times New Roman"/>
            </a:endParaRPr>
          </a:p>
        </p:txBody>
      </p:sp>
      <p:sp>
        <p:nvSpPr>
          <p:cNvPr id="130" name=""/>
          <p:cNvSpPr/>
          <p:nvPr/>
        </p:nvSpPr>
        <p:spPr>
          <a:xfrm>
            <a:off x="1821960" y="3919680"/>
            <a:ext cx="197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1999</a:t>
            </a:r>
            <a:endParaRPr b="0" lang="en-US" sz="700" strike="noStrike" u="none">
              <a:solidFill>
                <a:srgbClr val="000000"/>
              </a:solidFill>
              <a:effectLst/>
              <a:uFillTx/>
              <a:latin typeface="Times New Roman"/>
            </a:endParaRPr>
          </a:p>
        </p:txBody>
      </p:sp>
      <p:sp>
        <p:nvSpPr>
          <p:cNvPr id="131" name=""/>
          <p:cNvSpPr/>
          <p:nvPr/>
        </p:nvSpPr>
        <p:spPr>
          <a:xfrm>
            <a:off x="2073960" y="3922560"/>
            <a:ext cx="39852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of Total</a:t>
            </a:r>
            <a:endParaRPr b="0" lang="en-US" sz="700" strike="noStrike" u="none">
              <a:solidFill>
                <a:srgbClr val="000000"/>
              </a:solidFill>
              <a:effectLst/>
              <a:uFillTx/>
              <a:latin typeface="Times New Roman"/>
            </a:endParaRPr>
          </a:p>
        </p:txBody>
      </p:sp>
      <p:sp>
        <p:nvSpPr>
          <p:cNvPr id="132" name=""/>
          <p:cNvSpPr/>
          <p:nvPr/>
        </p:nvSpPr>
        <p:spPr>
          <a:xfrm>
            <a:off x="2811240" y="3919680"/>
            <a:ext cx="197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2000</a:t>
            </a:r>
            <a:endParaRPr b="0" lang="en-US" sz="700" strike="noStrike" u="none">
              <a:solidFill>
                <a:srgbClr val="000000"/>
              </a:solidFill>
              <a:effectLst/>
              <a:uFillTx/>
              <a:latin typeface="Times New Roman"/>
            </a:endParaRPr>
          </a:p>
        </p:txBody>
      </p:sp>
      <p:sp>
        <p:nvSpPr>
          <p:cNvPr id="133" name=""/>
          <p:cNvSpPr/>
          <p:nvPr/>
        </p:nvSpPr>
        <p:spPr>
          <a:xfrm>
            <a:off x="3064680" y="3922560"/>
            <a:ext cx="39852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 of Total</a:t>
            </a:r>
            <a:endParaRPr b="0" lang="en-US" sz="700" strike="noStrike" u="none">
              <a:solidFill>
                <a:srgbClr val="000000"/>
              </a:solidFill>
              <a:effectLst/>
              <a:uFillTx/>
              <a:latin typeface="Times New Roman"/>
            </a:endParaRPr>
          </a:p>
        </p:txBody>
      </p:sp>
      <p:sp>
        <p:nvSpPr>
          <p:cNvPr id="134" name=""/>
          <p:cNvSpPr/>
          <p:nvPr/>
        </p:nvSpPr>
        <p:spPr>
          <a:xfrm>
            <a:off x="107640" y="4035600"/>
            <a:ext cx="8424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IA</a:t>
            </a:r>
            <a:endParaRPr b="0" lang="en-US" sz="700" strike="noStrike" u="none">
              <a:solidFill>
                <a:srgbClr val="000000"/>
              </a:solidFill>
              <a:effectLst/>
              <a:uFillTx/>
              <a:latin typeface="Times New Roman"/>
            </a:endParaRPr>
          </a:p>
        </p:txBody>
      </p:sp>
      <p:sp>
        <p:nvSpPr>
          <p:cNvPr id="135" name=""/>
          <p:cNvSpPr/>
          <p:nvPr/>
        </p:nvSpPr>
        <p:spPr>
          <a:xfrm>
            <a:off x="1890720" y="403560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0.5</a:t>
            </a:r>
            <a:endParaRPr b="0" lang="en-US" sz="700" strike="noStrike" u="none">
              <a:solidFill>
                <a:srgbClr val="000000"/>
              </a:solidFill>
              <a:effectLst/>
              <a:uFillTx/>
              <a:latin typeface="Times New Roman"/>
            </a:endParaRPr>
          </a:p>
        </p:txBody>
      </p:sp>
      <p:sp>
        <p:nvSpPr>
          <p:cNvPr id="136" name=""/>
          <p:cNvSpPr/>
          <p:nvPr/>
        </p:nvSpPr>
        <p:spPr>
          <a:xfrm>
            <a:off x="2366280" y="4035600"/>
            <a:ext cx="177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18%</a:t>
            </a:r>
            <a:endParaRPr b="0" lang="en-US" sz="700" strike="noStrike" u="none">
              <a:solidFill>
                <a:srgbClr val="000000"/>
              </a:solidFill>
              <a:effectLst/>
              <a:uFillTx/>
              <a:latin typeface="Times New Roman"/>
            </a:endParaRPr>
          </a:p>
        </p:txBody>
      </p:sp>
      <p:sp>
        <p:nvSpPr>
          <p:cNvPr id="137" name=""/>
          <p:cNvSpPr/>
          <p:nvPr/>
        </p:nvSpPr>
        <p:spPr>
          <a:xfrm>
            <a:off x="2879640" y="403560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0.5</a:t>
            </a:r>
            <a:endParaRPr b="0" lang="en-US" sz="700" strike="noStrike" u="none">
              <a:solidFill>
                <a:srgbClr val="000000"/>
              </a:solidFill>
              <a:effectLst/>
              <a:uFillTx/>
              <a:latin typeface="Times New Roman"/>
            </a:endParaRPr>
          </a:p>
        </p:txBody>
      </p:sp>
      <p:sp>
        <p:nvSpPr>
          <p:cNvPr id="138" name=""/>
          <p:cNvSpPr/>
          <p:nvPr/>
        </p:nvSpPr>
        <p:spPr>
          <a:xfrm>
            <a:off x="3290040" y="4035600"/>
            <a:ext cx="177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17%</a:t>
            </a:r>
            <a:endParaRPr b="0" lang="en-US" sz="700" strike="noStrike" u="none">
              <a:solidFill>
                <a:srgbClr val="000000"/>
              </a:solidFill>
              <a:effectLst/>
              <a:uFillTx/>
              <a:latin typeface="Times New Roman"/>
            </a:endParaRPr>
          </a:p>
        </p:txBody>
      </p:sp>
      <p:sp>
        <p:nvSpPr>
          <p:cNvPr id="139" name=""/>
          <p:cNvSpPr/>
          <p:nvPr/>
        </p:nvSpPr>
        <p:spPr>
          <a:xfrm>
            <a:off x="106920" y="4148280"/>
            <a:ext cx="7452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IL</a:t>
            </a:r>
            <a:endParaRPr b="0" lang="en-US" sz="700" strike="noStrike" u="none">
              <a:solidFill>
                <a:srgbClr val="000000"/>
              </a:solidFill>
              <a:effectLst/>
              <a:uFillTx/>
              <a:latin typeface="Times New Roman"/>
            </a:endParaRPr>
          </a:p>
        </p:txBody>
      </p:sp>
      <p:sp>
        <p:nvSpPr>
          <p:cNvPr id="140" name=""/>
          <p:cNvSpPr/>
          <p:nvPr/>
        </p:nvSpPr>
        <p:spPr>
          <a:xfrm>
            <a:off x="1890720" y="414828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0.4</a:t>
            </a:r>
            <a:endParaRPr b="0" lang="en-US" sz="700" strike="noStrike" u="none">
              <a:solidFill>
                <a:srgbClr val="000000"/>
              </a:solidFill>
              <a:effectLst/>
              <a:uFillTx/>
              <a:latin typeface="Times New Roman"/>
            </a:endParaRPr>
          </a:p>
        </p:txBody>
      </p:sp>
      <p:sp>
        <p:nvSpPr>
          <p:cNvPr id="141" name=""/>
          <p:cNvSpPr/>
          <p:nvPr/>
        </p:nvSpPr>
        <p:spPr>
          <a:xfrm>
            <a:off x="2366280" y="4148280"/>
            <a:ext cx="177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17%</a:t>
            </a:r>
            <a:endParaRPr b="0" lang="en-US" sz="700" strike="noStrike" u="none">
              <a:solidFill>
                <a:srgbClr val="000000"/>
              </a:solidFill>
              <a:effectLst/>
              <a:uFillTx/>
              <a:latin typeface="Times New Roman"/>
            </a:endParaRPr>
          </a:p>
        </p:txBody>
      </p:sp>
      <p:sp>
        <p:nvSpPr>
          <p:cNvPr id="142" name=""/>
          <p:cNvSpPr/>
          <p:nvPr/>
        </p:nvSpPr>
        <p:spPr>
          <a:xfrm>
            <a:off x="2879640" y="414828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0.5</a:t>
            </a:r>
            <a:endParaRPr b="0" lang="en-US" sz="700" strike="noStrike" u="none">
              <a:solidFill>
                <a:srgbClr val="000000"/>
              </a:solidFill>
              <a:effectLst/>
              <a:uFillTx/>
              <a:latin typeface="Times New Roman"/>
            </a:endParaRPr>
          </a:p>
        </p:txBody>
      </p:sp>
      <p:sp>
        <p:nvSpPr>
          <p:cNvPr id="143" name=""/>
          <p:cNvSpPr/>
          <p:nvPr/>
        </p:nvSpPr>
        <p:spPr>
          <a:xfrm>
            <a:off x="3290040" y="4148280"/>
            <a:ext cx="177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17%</a:t>
            </a:r>
            <a:endParaRPr b="0" lang="en-US" sz="700" strike="noStrike" u="none">
              <a:solidFill>
                <a:srgbClr val="000000"/>
              </a:solidFill>
              <a:effectLst/>
              <a:uFillTx/>
              <a:latin typeface="Times New Roman"/>
            </a:endParaRPr>
          </a:p>
        </p:txBody>
      </p:sp>
      <p:sp>
        <p:nvSpPr>
          <p:cNvPr id="144" name=""/>
          <p:cNvSpPr/>
          <p:nvPr/>
        </p:nvSpPr>
        <p:spPr>
          <a:xfrm>
            <a:off x="110880" y="4262400"/>
            <a:ext cx="13824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MN</a:t>
            </a:r>
            <a:endParaRPr b="0" lang="en-US" sz="700" strike="noStrike" u="none">
              <a:solidFill>
                <a:srgbClr val="000000"/>
              </a:solidFill>
              <a:effectLst/>
              <a:uFillTx/>
              <a:latin typeface="Times New Roman"/>
            </a:endParaRPr>
          </a:p>
        </p:txBody>
      </p:sp>
      <p:sp>
        <p:nvSpPr>
          <p:cNvPr id="145" name=""/>
          <p:cNvSpPr/>
          <p:nvPr/>
        </p:nvSpPr>
        <p:spPr>
          <a:xfrm>
            <a:off x="1890720" y="426240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0.3</a:t>
            </a:r>
            <a:endParaRPr b="0" lang="en-US" sz="700" strike="noStrike" u="none">
              <a:solidFill>
                <a:srgbClr val="000000"/>
              </a:solidFill>
              <a:effectLst/>
              <a:uFillTx/>
              <a:latin typeface="Times New Roman"/>
            </a:endParaRPr>
          </a:p>
        </p:txBody>
      </p:sp>
      <p:sp>
        <p:nvSpPr>
          <p:cNvPr id="146" name=""/>
          <p:cNvSpPr/>
          <p:nvPr/>
        </p:nvSpPr>
        <p:spPr>
          <a:xfrm>
            <a:off x="2366280" y="4262400"/>
            <a:ext cx="177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11%</a:t>
            </a:r>
            <a:endParaRPr b="0" lang="en-US" sz="700" strike="noStrike" u="none">
              <a:solidFill>
                <a:srgbClr val="000000"/>
              </a:solidFill>
              <a:effectLst/>
              <a:uFillTx/>
              <a:latin typeface="Times New Roman"/>
            </a:endParaRPr>
          </a:p>
        </p:txBody>
      </p:sp>
      <p:sp>
        <p:nvSpPr>
          <p:cNvPr id="147" name=""/>
          <p:cNvSpPr/>
          <p:nvPr/>
        </p:nvSpPr>
        <p:spPr>
          <a:xfrm>
            <a:off x="2879640" y="426240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0.3</a:t>
            </a:r>
            <a:endParaRPr b="0" lang="en-US" sz="700" strike="noStrike" u="none">
              <a:solidFill>
                <a:srgbClr val="000000"/>
              </a:solidFill>
              <a:effectLst/>
              <a:uFillTx/>
              <a:latin typeface="Times New Roman"/>
            </a:endParaRPr>
          </a:p>
        </p:txBody>
      </p:sp>
      <p:sp>
        <p:nvSpPr>
          <p:cNvPr id="148" name=""/>
          <p:cNvSpPr/>
          <p:nvPr/>
        </p:nvSpPr>
        <p:spPr>
          <a:xfrm>
            <a:off x="3290040" y="4262400"/>
            <a:ext cx="177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11%</a:t>
            </a:r>
            <a:endParaRPr b="0" lang="en-US" sz="700" strike="noStrike" u="none">
              <a:solidFill>
                <a:srgbClr val="000000"/>
              </a:solidFill>
              <a:effectLst/>
              <a:uFillTx/>
              <a:latin typeface="Times New Roman"/>
            </a:endParaRPr>
          </a:p>
        </p:txBody>
      </p:sp>
      <p:sp>
        <p:nvSpPr>
          <p:cNvPr id="149" name=""/>
          <p:cNvSpPr/>
          <p:nvPr/>
        </p:nvSpPr>
        <p:spPr>
          <a:xfrm>
            <a:off x="107640" y="4375080"/>
            <a:ext cx="89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IN</a:t>
            </a:r>
            <a:endParaRPr b="0" lang="en-US" sz="700" strike="noStrike" u="none">
              <a:solidFill>
                <a:srgbClr val="000000"/>
              </a:solidFill>
              <a:effectLst/>
              <a:uFillTx/>
              <a:latin typeface="Times New Roman"/>
            </a:endParaRPr>
          </a:p>
        </p:txBody>
      </p:sp>
      <p:sp>
        <p:nvSpPr>
          <p:cNvPr id="150" name=""/>
          <p:cNvSpPr/>
          <p:nvPr/>
        </p:nvSpPr>
        <p:spPr>
          <a:xfrm>
            <a:off x="1890720" y="437508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0.2</a:t>
            </a:r>
            <a:endParaRPr b="0" lang="en-US" sz="700" strike="noStrike" u="none">
              <a:solidFill>
                <a:srgbClr val="000000"/>
              </a:solidFill>
              <a:effectLst/>
              <a:uFillTx/>
              <a:latin typeface="Times New Roman"/>
            </a:endParaRPr>
          </a:p>
        </p:txBody>
      </p:sp>
      <p:sp>
        <p:nvSpPr>
          <p:cNvPr id="151" name=""/>
          <p:cNvSpPr/>
          <p:nvPr/>
        </p:nvSpPr>
        <p:spPr>
          <a:xfrm>
            <a:off x="2411280" y="4375080"/>
            <a:ext cx="12852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8%</a:t>
            </a:r>
            <a:endParaRPr b="0" lang="en-US" sz="700" strike="noStrike" u="none">
              <a:solidFill>
                <a:srgbClr val="000000"/>
              </a:solidFill>
              <a:effectLst/>
              <a:uFillTx/>
              <a:latin typeface="Times New Roman"/>
            </a:endParaRPr>
          </a:p>
        </p:txBody>
      </p:sp>
      <p:sp>
        <p:nvSpPr>
          <p:cNvPr id="152" name=""/>
          <p:cNvSpPr/>
          <p:nvPr/>
        </p:nvSpPr>
        <p:spPr>
          <a:xfrm>
            <a:off x="2879640" y="4375080"/>
            <a:ext cx="123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0.3</a:t>
            </a:r>
            <a:endParaRPr b="0" lang="en-US" sz="700" strike="noStrike" u="none">
              <a:solidFill>
                <a:srgbClr val="000000"/>
              </a:solidFill>
              <a:effectLst/>
              <a:uFillTx/>
              <a:latin typeface="Times New Roman"/>
            </a:endParaRPr>
          </a:p>
        </p:txBody>
      </p:sp>
      <p:sp>
        <p:nvSpPr>
          <p:cNvPr id="153" name=""/>
          <p:cNvSpPr/>
          <p:nvPr/>
        </p:nvSpPr>
        <p:spPr>
          <a:xfrm>
            <a:off x="3290040" y="4375080"/>
            <a:ext cx="1774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10%</a:t>
            </a:r>
            <a:endParaRPr b="0" lang="en-US" sz="700" strike="noStrike" u="none">
              <a:solidFill>
                <a:srgbClr val="000000"/>
              </a:solidFill>
              <a:effectLst/>
              <a:uFillTx/>
              <a:latin typeface="Times New Roman"/>
            </a:endParaRPr>
          </a:p>
        </p:txBody>
      </p:sp>
      <p:sp>
        <p:nvSpPr>
          <p:cNvPr id="154" name=""/>
          <p:cNvSpPr/>
          <p:nvPr/>
        </p:nvSpPr>
        <p:spPr>
          <a:xfrm>
            <a:off x="169920" y="4597560"/>
            <a:ext cx="90432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Key Crop Information</a:t>
            </a:r>
            <a:endParaRPr b="0" lang="en-US" sz="700" strike="noStrike" u="none">
              <a:solidFill>
                <a:srgbClr val="000000"/>
              </a:solidFill>
              <a:effectLst/>
              <a:uFillTx/>
              <a:latin typeface="Times New Roman"/>
            </a:endParaRPr>
          </a:p>
        </p:txBody>
      </p:sp>
      <p:sp>
        <p:nvSpPr>
          <p:cNvPr id="155" name=""/>
          <p:cNvSpPr/>
          <p:nvPr/>
        </p:nvSpPr>
        <p:spPr>
          <a:xfrm>
            <a:off x="127080" y="4713120"/>
            <a:ext cx="32004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Planting</a:t>
            </a:r>
            <a:endParaRPr b="0" lang="en-US" sz="700" strike="noStrike" u="none">
              <a:solidFill>
                <a:srgbClr val="000000"/>
              </a:solidFill>
              <a:effectLst/>
              <a:uFillTx/>
              <a:latin typeface="Times New Roman"/>
            </a:endParaRPr>
          </a:p>
        </p:txBody>
      </p:sp>
      <p:sp>
        <p:nvSpPr>
          <p:cNvPr id="156" name=""/>
          <p:cNvSpPr/>
          <p:nvPr/>
        </p:nvSpPr>
        <p:spPr>
          <a:xfrm>
            <a:off x="1637280" y="4713120"/>
            <a:ext cx="11800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Beginning May - through June</a:t>
            </a:r>
            <a:endParaRPr b="0" lang="en-US" sz="700" strike="noStrike" u="none">
              <a:solidFill>
                <a:srgbClr val="000000"/>
              </a:solidFill>
              <a:effectLst/>
              <a:uFillTx/>
              <a:latin typeface="Times New Roman"/>
            </a:endParaRPr>
          </a:p>
        </p:txBody>
      </p:sp>
      <p:sp>
        <p:nvSpPr>
          <p:cNvPr id="157" name=""/>
          <p:cNvSpPr/>
          <p:nvPr/>
        </p:nvSpPr>
        <p:spPr>
          <a:xfrm>
            <a:off x="131040" y="4826160"/>
            <a:ext cx="3837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Flowering</a:t>
            </a:r>
            <a:endParaRPr b="0" lang="en-US" sz="700" strike="noStrike" u="none">
              <a:solidFill>
                <a:srgbClr val="000000"/>
              </a:solidFill>
              <a:effectLst/>
              <a:uFillTx/>
              <a:latin typeface="Times New Roman"/>
            </a:endParaRPr>
          </a:p>
        </p:txBody>
      </p:sp>
      <p:sp>
        <p:nvSpPr>
          <p:cNvPr id="158" name=""/>
          <p:cNvSpPr/>
          <p:nvPr/>
        </p:nvSpPr>
        <p:spPr>
          <a:xfrm>
            <a:off x="1579320" y="4826160"/>
            <a:ext cx="4626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July-August</a:t>
            </a:r>
            <a:endParaRPr b="0" lang="en-US" sz="700" strike="noStrike" u="none">
              <a:solidFill>
                <a:srgbClr val="000000"/>
              </a:solidFill>
              <a:effectLst/>
              <a:uFillTx/>
              <a:latin typeface="Times New Roman"/>
            </a:endParaRPr>
          </a:p>
        </p:txBody>
      </p:sp>
      <p:sp>
        <p:nvSpPr>
          <p:cNvPr id="159" name=""/>
          <p:cNvSpPr/>
          <p:nvPr/>
        </p:nvSpPr>
        <p:spPr>
          <a:xfrm>
            <a:off x="134280" y="4940280"/>
            <a:ext cx="4233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Harvesting</a:t>
            </a:r>
            <a:endParaRPr b="0" lang="en-US" sz="700" strike="noStrike" u="none">
              <a:solidFill>
                <a:srgbClr val="000000"/>
              </a:solidFill>
              <a:effectLst/>
              <a:uFillTx/>
              <a:latin typeface="Times New Roman"/>
            </a:endParaRPr>
          </a:p>
        </p:txBody>
      </p:sp>
      <p:sp>
        <p:nvSpPr>
          <p:cNvPr id="160" name=""/>
          <p:cNvSpPr/>
          <p:nvPr/>
        </p:nvSpPr>
        <p:spPr>
          <a:xfrm>
            <a:off x="1650600" y="4940280"/>
            <a:ext cx="13420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Late September - Early December</a:t>
            </a:r>
            <a:endParaRPr b="0" lang="en-US" sz="700" strike="noStrike" u="none">
              <a:solidFill>
                <a:srgbClr val="000000"/>
              </a:solidFill>
              <a:effectLst/>
              <a:uFillTx/>
              <a:latin typeface="Times New Roman"/>
            </a:endParaRPr>
          </a:p>
        </p:txBody>
      </p:sp>
      <p:sp>
        <p:nvSpPr>
          <p:cNvPr id="161" name=""/>
          <p:cNvSpPr/>
          <p:nvPr/>
        </p:nvSpPr>
        <p:spPr>
          <a:xfrm>
            <a:off x="197640" y="5162400"/>
            <a:ext cx="121860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Global Trade (M Metric Tons)</a:t>
            </a:r>
            <a:endParaRPr b="0" lang="en-US" sz="700" strike="noStrike" u="none">
              <a:solidFill>
                <a:srgbClr val="000000"/>
              </a:solidFill>
              <a:effectLst/>
              <a:uFillTx/>
              <a:latin typeface="Times New Roman"/>
            </a:endParaRPr>
          </a:p>
        </p:txBody>
      </p:sp>
      <p:sp>
        <p:nvSpPr>
          <p:cNvPr id="162" name=""/>
          <p:cNvSpPr/>
          <p:nvPr/>
        </p:nvSpPr>
        <p:spPr>
          <a:xfrm>
            <a:off x="135360" y="5275440"/>
            <a:ext cx="4132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Exporters</a:t>
            </a:r>
            <a:endParaRPr b="0" lang="en-US" sz="700" strike="noStrike" u="none">
              <a:solidFill>
                <a:srgbClr val="000000"/>
              </a:solidFill>
              <a:effectLst/>
              <a:uFillTx/>
              <a:latin typeface="Times New Roman"/>
            </a:endParaRPr>
          </a:p>
        </p:txBody>
      </p:sp>
      <p:sp>
        <p:nvSpPr>
          <p:cNvPr id="163" name=""/>
          <p:cNvSpPr/>
          <p:nvPr/>
        </p:nvSpPr>
        <p:spPr>
          <a:xfrm>
            <a:off x="2074680" y="5275440"/>
            <a:ext cx="40824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Importers</a:t>
            </a:r>
            <a:endParaRPr b="0" lang="en-US" sz="700" strike="noStrike" u="none">
              <a:solidFill>
                <a:srgbClr val="000000"/>
              </a:solidFill>
              <a:effectLst/>
              <a:uFillTx/>
              <a:latin typeface="Times New Roman"/>
            </a:endParaRPr>
          </a:p>
        </p:txBody>
      </p:sp>
      <p:sp>
        <p:nvSpPr>
          <p:cNvPr id="164" name=""/>
          <p:cNvSpPr/>
          <p:nvPr/>
        </p:nvSpPr>
        <p:spPr>
          <a:xfrm>
            <a:off x="142920" y="5391000"/>
            <a:ext cx="5313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United States</a:t>
            </a:r>
            <a:endParaRPr b="0" lang="en-US" sz="700" strike="noStrike" u="none">
              <a:solidFill>
                <a:srgbClr val="000000"/>
              </a:solidFill>
              <a:effectLst/>
              <a:uFillTx/>
              <a:latin typeface="Times New Roman"/>
            </a:endParaRPr>
          </a:p>
        </p:txBody>
      </p:sp>
      <p:sp>
        <p:nvSpPr>
          <p:cNvPr id="165" name=""/>
          <p:cNvSpPr/>
          <p:nvPr/>
        </p:nvSpPr>
        <p:spPr>
          <a:xfrm>
            <a:off x="1253520" y="5391000"/>
            <a:ext cx="2710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25,310</a:t>
            </a:r>
            <a:endParaRPr b="0" lang="en-US" sz="700" strike="noStrike" u="none">
              <a:solidFill>
                <a:srgbClr val="000000"/>
              </a:solidFill>
              <a:effectLst/>
              <a:uFillTx/>
              <a:latin typeface="Times New Roman"/>
            </a:endParaRPr>
          </a:p>
        </p:txBody>
      </p:sp>
      <p:sp>
        <p:nvSpPr>
          <p:cNvPr id="166" name=""/>
          <p:cNvSpPr/>
          <p:nvPr/>
        </p:nvSpPr>
        <p:spPr>
          <a:xfrm>
            <a:off x="2079000" y="5391000"/>
            <a:ext cx="4773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Netherlands</a:t>
            </a:r>
            <a:endParaRPr b="0" lang="en-US" sz="700" strike="noStrike" u="none">
              <a:solidFill>
                <a:srgbClr val="000000"/>
              </a:solidFill>
              <a:effectLst/>
              <a:uFillTx/>
              <a:latin typeface="Times New Roman"/>
            </a:endParaRPr>
          </a:p>
        </p:txBody>
      </p:sp>
      <p:sp>
        <p:nvSpPr>
          <p:cNvPr id="167" name=""/>
          <p:cNvSpPr/>
          <p:nvPr/>
        </p:nvSpPr>
        <p:spPr>
          <a:xfrm>
            <a:off x="2786400" y="5391000"/>
            <a:ext cx="2217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4,950</a:t>
            </a:r>
            <a:endParaRPr b="0" lang="en-US" sz="700" strike="noStrike" u="none">
              <a:solidFill>
                <a:srgbClr val="000000"/>
              </a:solidFill>
              <a:effectLst/>
              <a:uFillTx/>
              <a:latin typeface="Times New Roman"/>
            </a:endParaRPr>
          </a:p>
        </p:txBody>
      </p:sp>
      <p:sp>
        <p:nvSpPr>
          <p:cNvPr id="168" name=""/>
          <p:cNvSpPr/>
          <p:nvPr/>
        </p:nvSpPr>
        <p:spPr>
          <a:xfrm>
            <a:off x="117720" y="5504040"/>
            <a:ext cx="2217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Brazil</a:t>
            </a:r>
            <a:endParaRPr b="0" lang="en-US" sz="700" strike="noStrike" u="none">
              <a:solidFill>
                <a:srgbClr val="000000"/>
              </a:solidFill>
              <a:effectLst/>
              <a:uFillTx/>
              <a:latin typeface="Times New Roman"/>
            </a:endParaRPr>
          </a:p>
        </p:txBody>
      </p:sp>
      <p:sp>
        <p:nvSpPr>
          <p:cNvPr id="169" name=""/>
          <p:cNvSpPr/>
          <p:nvPr/>
        </p:nvSpPr>
        <p:spPr>
          <a:xfrm>
            <a:off x="1300320" y="5504040"/>
            <a:ext cx="2217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9,100</a:t>
            </a:r>
            <a:endParaRPr b="0" lang="en-US" sz="700" strike="noStrike" u="none">
              <a:solidFill>
                <a:srgbClr val="000000"/>
              </a:solidFill>
              <a:effectLst/>
              <a:uFillTx/>
              <a:latin typeface="Times New Roman"/>
            </a:endParaRPr>
          </a:p>
        </p:txBody>
      </p:sp>
      <p:sp>
        <p:nvSpPr>
          <p:cNvPr id="170" name=""/>
          <p:cNvSpPr/>
          <p:nvPr/>
        </p:nvSpPr>
        <p:spPr>
          <a:xfrm>
            <a:off x="2060280" y="5504040"/>
            <a:ext cx="2415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Japan</a:t>
            </a:r>
            <a:endParaRPr b="0" lang="en-US" sz="700" strike="noStrike" u="none">
              <a:solidFill>
                <a:srgbClr val="000000"/>
              </a:solidFill>
              <a:effectLst/>
              <a:uFillTx/>
              <a:latin typeface="Times New Roman"/>
            </a:endParaRPr>
          </a:p>
        </p:txBody>
      </p:sp>
      <p:sp>
        <p:nvSpPr>
          <p:cNvPr id="171" name=""/>
          <p:cNvSpPr/>
          <p:nvPr/>
        </p:nvSpPr>
        <p:spPr>
          <a:xfrm>
            <a:off x="2786400" y="5504040"/>
            <a:ext cx="2217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4,700</a:t>
            </a:r>
            <a:endParaRPr b="0" lang="en-US" sz="700" strike="noStrike" u="none">
              <a:solidFill>
                <a:srgbClr val="000000"/>
              </a:solidFill>
              <a:effectLst/>
              <a:uFillTx/>
              <a:latin typeface="Times New Roman"/>
            </a:endParaRPr>
          </a:p>
        </p:txBody>
      </p:sp>
      <p:sp>
        <p:nvSpPr>
          <p:cNvPr id="172" name=""/>
          <p:cNvSpPr/>
          <p:nvPr/>
        </p:nvSpPr>
        <p:spPr>
          <a:xfrm>
            <a:off x="131040" y="5618160"/>
            <a:ext cx="37908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Argentina</a:t>
            </a:r>
            <a:endParaRPr b="0" lang="en-US" sz="700" strike="noStrike" u="none">
              <a:solidFill>
                <a:srgbClr val="000000"/>
              </a:solidFill>
              <a:effectLst/>
              <a:uFillTx/>
              <a:latin typeface="Times New Roman"/>
            </a:endParaRPr>
          </a:p>
        </p:txBody>
      </p:sp>
      <p:sp>
        <p:nvSpPr>
          <p:cNvPr id="173" name=""/>
          <p:cNvSpPr/>
          <p:nvPr/>
        </p:nvSpPr>
        <p:spPr>
          <a:xfrm>
            <a:off x="1300320" y="5618160"/>
            <a:ext cx="2217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4,000</a:t>
            </a:r>
            <a:endParaRPr b="0" lang="en-US" sz="700" strike="noStrike" u="none">
              <a:solidFill>
                <a:srgbClr val="000000"/>
              </a:solidFill>
              <a:effectLst/>
              <a:uFillTx/>
              <a:latin typeface="Times New Roman"/>
            </a:endParaRPr>
          </a:p>
        </p:txBody>
      </p:sp>
      <p:sp>
        <p:nvSpPr>
          <p:cNvPr id="174" name=""/>
          <p:cNvSpPr/>
          <p:nvPr/>
        </p:nvSpPr>
        <p:spPr>
          <a:xfrm>
            <a:off x="2069640" y="5618160"/>
            <a:ext cx="36432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Germany</a:t>
            </a:r>
            <a:endParaRPr b="0" lang="en-US" sz="700" strike="noStrike" u="none">
              <a:solidFill>
                <a:srgbClr val="000000"/>
              </a:solidFill>
              <a:effectLst/>
              <a:uFillTx/>
              <a:latin typeface="Times New Roman"/>
            </a:endParaRPr>
          </a:p>
        </p:txBody>
      </p:sp>
      <p:sp>
        <p:nvSpPr>
          <p:cNvPr id="175" name=""/>
          <p:cNvSpPr/>
          <p:nvPr/>
        </p:nvSpPr>
        <p:spPr>
          <a:xfrm>
            <a:off x="2786400" y="5618160"/>
            <a:ext cx="221760" cy="1069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3,740</a:t>
            </a:r>
            <a:endParaRPr b="0" lang="en-US" sz="700" strike="noStrike" u="none">
              <a:solidFill>
                <a:srgbClr val="000000"/>
              </a:solidFill>
              <a:effectLst/>
              <a:uFillTx/>
              <a:latin typeface="Times New Roman"/>
            </a:endParaRPr>
          </a:p>
        </p:txBody>
      </p:sp>
      <p:sp>
        <p:nvSpPr>
          <p:cNvPr id="176" name=""/>
          <p:cNvSpPr/>
          <p:nvPr/>
        </p:nvSpPr>
        <p:spPr>
          <a:xfrm>
            <a:off x="61920" y="974880"/>
            <a:ext cx="392760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77" name=""/>
          <p:cNvSpPr/>
          <p:nvPr/>
        </p:nvSpPr>
        <p:spPr>
          <a:xfrm>
            <a:off x="61920" y="974880"/>
            <a:ext cx="3927600" cy="9360"/>
          </a:xfrm>
          <a:prstGeom prst="rect">
            <a:avLst/>
          </a:prstGeom>
          <a:solidFill>
            <a:srgbClr val="000000"/>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78" name=""/>
          <p:cNvSpPr/>
          <p:nvPr/>
        </p:nvSpPr>
        <p:spPr>
          <a:xfrm>
            <a:off x="61920" y="1089000"/>
            <a:ext cx="392760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79" name=""/>
          <p:cNvSpPr/>
          <p:nvPr/>
        </p:nvSpPr>
        <p:spPr>
          <a:xfrm>
            <a:off x="61920" y="1089000"/>
            <a:ext cx="3927600" cy="7920"/>
          </a:xfrm>
          <a:prstGeom prst="rect">
            <a:avLst/>
          </a:prstGeom>
          <a:solidFill>
            <a:srgbClr val="000000"/>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80" name=""/>
          <p:cNvSpPr/>
          <p:nvPr/>
        </p:nvSpPr>
        <p:spPr>
          <a:xfrm>
            <a:off x="61920" y="2217600"/>
            <a:ext cx="246852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81" name=""/>
          <p:cNvSpPr/>
          <p:nvPr/>
        </p:nvSpPr>
        <p:spPr>
          <a:xfrm>
            <a:off x="61920" y="2217600"/>
            <a:ext cx="2468520" cy="9720"/>
          </a:xfrm>
          <a:prstGeom prst="rect">
            <a:avLst/>
          </a:prstGeom>
          <a:solidFill>
            <a:srgbClr val="000000"/>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182" name=""/>
          <p:cNvSpPr/>
          <p:nvPr/>
        </p:nvSpPr>
        <p:spPr>
          <a:xfrm>
            <a:off x="61920" y="2330280"/>
            <a:ext cx="246852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83" name=""/>
          <p:cNvSpPr/>
          <p:nvPr/>
        </p:nvSpPr>
        <p:spPr>
          <a:xfrm>
            <a:off x="61920" y="2330280"/>
            <a:ext cx="2468520" cy="9720"/>
          </a:xfrm>
          <a:prstGeom prst="rect">
            <a:avLst/>
          </a:prstGeom>
          <a:solidFill>
            <a:srgbClr val="000000"/>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184" name=""/>
          <p:cNvSpPr/>
          <p:nvPr/>
        </p:nvSpPr>
        <p:spPr>
          <a:xfrm>
            <a:off x="61920" y="2670120"/>
            <a:ext cx="392760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85" name=""/>
          <p:cNvSpPr/>
          <p:nvPr/>
        </p:nvSpPr>
        <p:spPr>
          <a:xfrm>
            <a:off x="61920" y="2670120"/>
            <a:ext cx="3927600" cy="7920"/>
          </a:xfrm>
          <a:prstGeom prst="rect">
            <a:avLst/>
          </a:prstGeom>
          <a:solidFill>
            <a:srgbClr val="000000"/>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86" name=""/>
          <p:cNvSpPr/>
          <p:nvPr/>
        </p:nvSpPr>
        <p:spPr>
          <a:xfrm>
            <a:off x="61920" y="2782800"/>
            <a:ext cx="392760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87" name=""/>
          <p:cNvSpPr/>
          <p:nvPr/>
        </p:nvSpPr>
        <p:spPr>
          <a:xfrm>
            <a:off x="61920" y="2782800"/>
            <a:ext cx="3927600" cy="9720"/>
          </a:xfrm>
          <a:prstGeom prst="rect">
            <a:avLst/>
          </a:prstGeom>
          <a:solidFill>
            <a:srgbClr val="000000"/>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188" name=""/>
          <p:cNvSpPr/>
          <p:nvPr/>
        </p:nvSpPr>
        <p:spPr>
          <a:xfrm>
            <a:off x="61920" y="3122640"/>
            <a:ext cx="194148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89" name=""/>
          <p:cNvSpPr/>
          <p:nvPr/>
        </p:nvSpPr>
        <p:spPr>
          <a:xfrm>
            <a:off x="61920" y="3122640"/>
            <a:ext cx="1941480" cy="7920"/>
          </a:xfrm>
          <a:prstGeom prst="rect">
            <a:avLst/>
          </a:prstGeom>
          <a:solidFill>
            <a:srgbClr val="000000"/>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90" name=""/>
          <p:cNvSpPr/>
          <p:nvPr/>
        </p:nvSpPr>
        <p:spPr>
          <a:xfrm>
            <a:off x="61920" y="3235320"/>
            <a:ext cx="194148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91" name=""/>
          <p:cNvSpPr/>
          <p:nvPr/>
        </p:nvSpPr>
        <p:spPr>
          <a:xfrm>
            <a:off x="61920" y="3235320"/>
            <a:ext cx="1941480" cy="7920"/>
          </a:xfrm>
          <a:prstGeom prst="rect">
            <a:avLst/>
          </a:prstGeom>
          <a:solidFill>
            <a:srgbClr val="000000"/>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92" name=""/>
          <p:cNvSpPr/>
          <p:nvPr/>
        </p:nvSpPr>
        <p:spPr>
          <a:xfrm>
            <a:off x="61920" y="3913200"/>
            <a:ext cx="339408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93" name=""/>
          <p:cNvSpPr/>
          <p:nvPr/>
        </p:nvSpPr>
        <p:spPr>
          <a:xfrm>
            <a:off x="61920" y="3913200"/>
            <a:ext cx="3394080" cy="7920"/>
          </a:xfrm>
          <a:prstGeom prst="rect">
            <a:avLst/>
          </a:prstGeom>
          <a:solidFill>
            <a:srgbClr val="000000"/>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94" name=""/>
          <p:cNvSpPr/>
          <p:nvPr/>
        </p:nvSpPr>
        <p:spPr>
          <a:xfrm>
            <a:off x="61920" y="4025880"/>
            <a:ext cx="339408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95" name=""/>
          <p:cNvSpPr/>
          <p:nvPr/>
        </p:nvSpPr>
        <p:spPr>
          <a:xfrm>
            <a:off x="61920" y="4025880"/>
            <a:ext cx="3394080" cy="7920"/>
          </a:xfrm>
          <a:prstGeom prst="rect">
            <a:avLst/>
          </a:prstGeom>
          <a:solidFill>
            <a:srgbClr val="000000"/>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96" name=""/>
          <p:cNvSpPr/>
          <p:nvPr/>
        </p:nvSpPr>
        <p:spPr>
          <a:xfrm>
            <a:off x="61920" y="4591080"/>
            <a:ext cx="293040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97" name=""/>
          <p:cNvSpPr/>
          <p:nvPr/>
        </p:nvSpPr>
        <p:spPr>
          <a:xfrm>
            <a:off x="61920" y="4591080"/>
            <a:ext cx="2930400" cy="7920"/>
          </a:xfrm>
          <a:prstGeom prst="rect">
            <a:avLst/>
          </a:prstGeom>
          <a:solidFill>
            <a:srgbClr val="000000"/>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98" name=""/>
          <p:cNvSpPr/>
          <p:nvPr/>
        </p:nvSpPr>
        <p:spPr>
          <a:xfrm>
            <a:off x="61920" y="4703760"/>
            <a:ext cx="293040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99" name=""/>
          <p:cNvSpPr/>
          <p:nvPr/>
        </p:nvSpPr>
        <p:spPr>
          <a:xfrm>
            <a:off x="61920" y="4703760"/>
            <a:ext cx="2930400" cy="9360"/>
          </a:xfrm>
          <a:prstGeom prst="rect">
            <a:avLst/>
          </a:prstGeom>
          <a:solidFill>
            <a:srgbClr val="000000"/>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200" name=""/>
          <p:cNvSpPr/>
          <p:nvPr/>
        </p:nvSpPr>
        <p:spPr>
          <a:xfrm>
            <a:off x="61920" y="5156280"/>
            <a:ext cx="293040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01" name=""/>
          <p:cNvSpPr/>
          <p:nvPr/>
        </p:nvSpPr>
        <p:spPr>
          <a:xfrm>
            <a:off x="61920" y="5156280"/>
            <a:ext cx="2930400" cy="7920"/>
          </a:xfrm>
          <a:prstGeom prst="rect">
            <a:avLst/>
          </a:prstGeom>
          <a:solidFill>
            <a:srgbClr val="000000"/>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02" name=""/>
          <p:cNvSpPr/>
          <p:nvPr/>
        </p:nvSpPr>
        <p:spPr>
          <a:xfrm>
            <a:off x="61920" y="5268960"/>
            <a:ext cx="293040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03" name=""/>
          <p:cNvSpPr/>
          <p:nvPr/>
        </p:nvSpPr>
        <p:spPr>
          <a:xfrm>
            <a:off x="61920" y="5268960"/>
            <a:ext cx="2930400" cy="7920"/>
          </a:xfrm>
          <a:prstGeom prst="rect">
            <a:avLst/>
          </a:prstGeom>
          <a:solidFill>
            <a:srgbClr val="000000"/>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graphicFrame>
        <p:nvGraphicFramePr>
          <p:cNvPr id="204" name=""/>
          <p:cNvGraphicFramePr/>
          <p:nvPr/>
        </p:nvGraphicFramePr>
        <p:xfrm>
          <a:off x="4060800" y="947880"/>
          <a:ext cx="4954680" cy="3601800"/>
        </p:xfrm>
        <a:graphic>
          <a:graphicData uri="http://schemas.openxmlformats.org/presentationml/2006/ole">
            <p:oleObj r:id="rId1" spid="">
              <p:embed/>
              <p:pic>
                <p:nvPicPr>
                  <p:cNvPr id="205" name="" descr=""/>
                  <p:cNvPicPr/>
                  <p:nvPr/>
                </p:nvPicPr>
                <p:blipFill>
                  <a:blip r:embed="rId2"/>
                  <a:stretch/>
                </p:blipFill>
                <p:spPr>
                  <a:xfrm>
                    <a:off x="4060800" y="947880"/>
                    <a:ext cx="4954680" cy="3601800"/>
                  </a:xfrm>
                  <a:prstGeom prst="rect">
                    <a:avLst/>
                  </a:prstGeom>
                  <a:noFill/>
                  <a:ln w="9360">
                    <a:solidFill>
                      <a:srgbClr val="000000"/>
                    </a:solidFill>
                    <a:miter/>
                  </a:ln>
                </p:spPr>
              </p:pic>
            </p:oleObj>
          </a:graphicData>
        </a:graphic>
      </p:graphicFrame>
      <p:sp>
        <p:nvSpPr>
          <p:cNvPr id="2" name="PlaceHolder 1"/>
          <p:cNvSpPr>
            <a:spLocks noGrp="1"/>
          </p:cNvSpPr>
          <p:nvPr>
            <p:ph type="sldNum" idx="1"/>
          </p:nvPr>
        </p:nvSpPr>
        <p:spPr/>
        <p:txBody>
          <a:bodyPr/>
          <a:p>
            <a:fld id="{0C5BE33C-A0FB-45DC-8A34-5F75FB8494D0}"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6" name=""/>
          <p:cNvSpPr/>
          <p:nvPr/>
        </p:nvSpPr>
        <p:spPr>
          <a:xfrm>
            <a:off x="0" y="690480"/>
            <a:ext cx="9144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7" name=""/>
          <p:cNvSpPr/>
          <p:nvPr/>
        </p:nvSpPr>
        <p:spPr>
          <a:xfrm>
            <a:off x="5019840" y="250920"/>
            <a:ext cx="4124160" cy="9144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600" strike="noStrike" u="none">
                <a:solidFill>
                  <a:srgbClr val="000000"/>
                </a:solidFill>
                <a:effectLst/>
                <a:uFillTx/>
                <a:latin typeface="Palatino"/>
              </a:rPr>
              <a:t>“Big 3” Market Shares</a:t>
            </a:r>
            <a:endParaRPr b="0" lang="en-US" sz="1600" strike="noStrike" u="none">
              <a:solidFill>
                <a:srgbClr val="000000"/>
              </a:solidFill>
              <a:effectLst/>
              <a:uFillTx/>
              <a:latin typeface="Times New Roman"/>
            </a:endParaRPr>
          </a:p>
        </p:txBody>
      </p:sp>
      <p:pic>
        <p:nvPicPr>
          <p:cNvPr id="208" name="" descr=""/>
          <p:cNvPicPr/>
          <p:nvPr/>
        </p:nvPicPr>
        <p:blipFill>
          <a:blip r:embed="rId1"/>
          <a:srcRect l="1675" t="11639" r="1675" b="19398"/>
          <a:stretch/>
        </p:blipFill>
        <p:spPr>
          <a:xfrm>
            <a:off x="1033560" y="714240"/>
            <a:ext cx="6629400" cy="5105520"/>
          </a:xfrm>
          <a:prstGeom prst="rect">
            <a:avLst/>
          </a:prstGeom>
          <a:noFill/>
          <a:ln w="0">
            <a:noFill/>
          </a:ln>
        </p:spPr>
      </p:pic>
      <p:sp>
        <p:nvSpPr>
          <p:cNvPr id="209" name=""/>
          <p:cNvSpPr/>
          <p:nvPr/>
        </p:nvSpPr>
        <p:spPr>
          <a:xfrm>
            <a:off x="1155600" y="5880240"/>
            <a:ext cx="7454880" cy="3243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sng">
                <a:solidFill>
                  <a:srgbClr val="000000"/>
                </a:solidFill>
                <a:effectLst/>
                <a:uFillTx/>
                <a:latin typeface="Arial"/>
              </a:rPr>
              <a:t>Note</a:t>
            </a:r>
            <a:r>
              <a:rPr b="0" lang="en-US" sz="600" strike="noStrike" u="none">
                <a:solidFill>
                  <a:srgbClr val="000000"/>
                </a:solidFill>
                <a:effectLst/>
                <a:uFillTx/>
                <a:latin typeface="Arial"/>
              </a:rPr>
              <a:t>:  All figures are based on 2001 data with the exception of grain storage.  Asterisks designate “Big 3” affiliated companies.  “Big 3” and affiliated companies’ market shares are illustrated in red.</a:t>
            </a:r>
            <a:endParaRPr b="0" lang="en-US" sz="600" strike="noStrike" u="none">
              <a:solidFill>
                <a:srgbClr val="000000"/>
              </a:solidFill>
              <a:effectLst/>
              <a:uFillTx/>
              <a:latin typeface="Times New Roman"/>
            </a:endParaRPr>
          </a:p>
          <a:p>
            <a:pPr>
              <a:lnSpc>
                <a:spcPct val="100000"/>
              </a:lnSpc>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sng">
                <a:solidFill>
                  <a:srgbClr val="000000"/>
                </a:solidFill>
                <a:effectLst/>
                <a:uFillTx/>
                <a:latin typeface="Arial"/>
              </a:rPr>
              <a:t>Sources</a:t>
            </a:r>
            <a:r>
              <a:rPr b="0" lang="en-US" sz="600" strike="noStrike" u="none">
                <a:solidFill>
                  <a:srgbClr val="000000"/>
                </a:solidFill>
                <a:effectLst/>
                <a:uFillTx/>
                <a:latin typeface="Arial"/>
              </a:rPr>
              <a:t>:  USDA, 2000 Grain &amp; Milling annual, CSFB Reports, SSB Reports</a:t>
            </a:r>
            <a:endParaRPr b="0" lang="en-US" sz="600" strike="noStrike" u="none">
              <a:solidFill>
                <a:srgbClr val="000000"/>
              </a:solidFill>
              <a:effectLst/>
              <a:uFillTx/>
              <a:latin typeface="Times New Roman"/>
            </a:endParaRPr>
          </a:p>
        </p:txBody>
      </p:sp>
      <p:sp>
        <p:nvSpPr>
          <p:cNvPr id="210" name=""/>
          <p:cNvSpPr/>
          <p:nvPr/>
        </p:nvSpPr>
        <p:spPr>
          <a:xfrm>
            <a:off x="4648320" y="4714920"/>
            <a:ext cx="1590480" cy="28440"/>
          </a:xfrm>
          <a:prstGeom prst="line">
            <a:avLst/>
          </a:prstGeom>
          <a:ln w="9360">
            <a:solidFill>
              <a:srgbClr val="000000"/>
            </a:solidFill>
            <a:miter/>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11" name=""/>
          <p:cNvSpPr/>
          <p:nvPr/>
        </p:nvSpPr>
        <p:spPr>
          <a:xfrm flipV="1">
            <a:off x="4581360" y="5610240"/>
            <a:ext cx="1609920" cy="47520"/>
          </a:xfrm>
          <a:prstGeom prst="line">
            <a:avLst/>
          </a:prstGeom>
          <a:ln w="93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12" name=""/>
          <p:cNvSpPr/>
          <p:nvPr/>
        </p:nvSpPr>
        <p:spPr>
          <a:xfrm>
            <a:off x="4915080" y="3476520"/>
            <a:ext cx="1609560" cy="20952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 name=""/>
          <p:cNvSpPr/>
          <p:nvPr/>
        </p:nvSpPr>
        <p:spPr>
          <a:xfrm flipV="1">
            <a:off x="4800600" y="2781000"/>
            <a:ext cx="1809720" cy="11412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 name=""/>
          <p:cNvSpPr/>
          <p:nvPr/>
        </p:nvSpPr>
        <p:spPr>
          <a:xfrm>
            <a:off x="4533840" y="1038240"/>
            <a:ext cx="1981440" cy="57240"/>
          </a:xfrm>
          <a:prstGeom prst="line">
            <a:avLst/>
          </a:prstGeom>
          <a:ln w="9360">
            <a:solidFill>
              <a:srgbClr val="000000"/>
            </a:solidFill>
            <a:miter/>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15" name=""/>
          <p:cNvSpPr/>
          <p:nvPr/>
        </p:nvSpPr>
        <p:spPr>
          <a:xfrm flipH="1" flipV="1">
            <a:off x="4590720" y="1866960"/>
            <a:ext cx="1942920" cy="9360"/>
          </a:xfrm>
          <a:prstGeom prst="line">
            <a:avLst/>
          </a:prstGeom>
          <a:ln w="9360">
            <a:solidFill>
              <a:srgbClr val="000000"/>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216" name=""/>
          <p:cNvSpPr/>
          <p:nvPr/>
        </p:nvSpPr>
        <p:spPr>
          <a:xfrm>
            <a:off x="3238560" y="1536840"/>
            <a:ext cx="457200" cy="0"/>
          </a:xfrm>
          <a:prstGeom prst="line">
            <a:avLst/>
          </a:prstGeom>
          <a:ln w="381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 name=""/>
          <p:cNvSpPr/>
          <p:nvPr/>
        </p:nvSpPr>
        <p:spPr>
          <a:xfrm>
            <a:off x="2908440" y="2006640"/>
            <a:ext cx="825480" cy="762120"/>
          </a:xfrm>
          <a:prstGeom prst="line">
            <a:avLst/>
          </a:prstGeom>
          <a:ln w="381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 name=""/>
          <p:cNvSpPr/>
          <p:nvPr/>
        </p:nvSpPr>
        <p:spPr>
          <a:xfrm>
            <a:off x="2438280" y="2324160"/>
            <a:ext cx="1447920" cy="2362320"/>
          </a:xfrm>
          <a:prstGeom prst="line">
            <a:avLst/>
          </a:prstGeom>
          <a:ln w="381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 name=""/>
          <p:cNvSpPr/>
          <p:nvPr/>
        </p:nvSpPr>
        <p:spPr>
          <a:xfrm>
            <a:off x="8039160" y="6337440"/>
            <a:ext cx="380880" cy="20304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4F9E183A-7EC7-49A6-9356-42D9E834A568}"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0" name=""/>
          <p:cNvSpPr/>
          <p:nvPr/>
        </p:nvSpPr>
        <p:spPr>
          <a:xfrm>
            <a:off x="3505320" y="2209680"/>
            <a:ext cx="0" cy="4399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1" name=""/>
          <p:cNvSpPr/>
          <p:nvPr/>
        </p:nvSpPr>
        <p:spPr>
          <a:xfrm>
            <a:off x="3225960" y="4521240"/>
            <a:ext cx="4892400" cy="1359000"/>
          </a:xfrm>
          <a:prstGeom prst="rect">
            <a:avLst/>
          </a:prstGeom>
          <a:solidFill>
            <a:srgbClr val="ffffff"/>
          </a:solidFill>
          <a:ln w="9360">
            <a:solidFill>
              <a:srgbClr val="000000"/>
            </a:solidFill>
            <a:miter/>
          </a:ln>
          <a:effectLst>
            <a:outerShdw dist="107932" dir="2700000" blurRad="0" rotWithShape="0">
              <a:srgbClr val="969696"/>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2" name=""/>
          <p:cNvSpPr/>
          <p:nvPr/>
        </p:nvSpPr>
        <p:spPr>
          <a:xfrm>
            <a:off x="812880" y="4229280"/>
            <a:ext cx="2006640" cy="1701720"/>
          </a:xfrm>
          <a:prstGeom prst="rect">
            <a:avLst/>
          </a:prstGeom>
          <a:solidFill>
            <a:srgbClr val="ffffff"/>
          </a:solidFill>
          <a:ln w="9360">
            <a:solidFill>
              <a:srgbClr val="000000"/>
            </a:solidFill>
            <a:miter/>
          </a:ln>
          <a:effectLst>
            <a:outerShdw dist="107932" dir="2700000" blurRad="0" rotWithShape="0">
              <a:srgbClr val="969696"/>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3" name=""/>
          <p:cNvSpPr/>
          <p:nvPr/>
        </p:nvSpPr>
        <p:spPr>
          <a:xfrm>
            <a:off x="152280" y="809640"/>
            <a:ext cx="8061480" cy="441360"/>
          </a:xfrm>
          <a:prstGeom prst="rect">
            <a:avLst/>
          </a:prstGeom>
          <a:noFill/>
          <a:ln w="0">
            <a:noFill/>
          </a:ln>
        </p:spPr>
        <p:style>
          <a:lnRef idx="0"/>
          <a:fillRef idx="0"/>
          <a:effectRef idx="0"/>
          <a:fontRef idx="minor"/>
        </p:style>
        <p:txBody>
          <a:bodyPr lIns="0" rIns="0" tIns="46080" bIns="46080" anchor="t">
            <a:noAutofit/>
          </a:bodyPr>
          <a:p>
            <a:pPr lvl="1" marL="685800" indent="-2286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Archer Daniels Midland is a major processor and merchandiser of agricultural commodities that are used in the production of food and beverage products, livestock feed, industrial ingredients and nutritional supplements.  </a:t>
            </a:r>
            <a:endParaRPr b="0" lang="en-US" sz="1000" strike="noStrike" u="none">
              <a:solidFill>
                <a:srgbClr val="000000"/>
              </a:solidFill>
              <a:effectLst/>
              <a:uFillTx/>
              <a:latin typeface="Times New Roman"/>
            </a:endParaRPr>
          </a:p>
          <a:p>
            <a:pPr lvl="1" marL="685800" indent="-2286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Most of ADM’s business involves converting raw soybeans, corn and wheat into further processed ingredients for the U.S. and global food manufacturing industry.  </a:t>
            </a:r>
            <a:endParaRPr b="0" lang="en-US" sz="1000" strike="noStrike" u="none">
              <a:solidFill>
                <a:srgbClr val="000000"/>
              </a:solidFill>
              <a:effectLst/>
              <a:uFillTx/>
              <a:latin typeface="Times New Roman"/>
            </a:endParaRPr>
          </a:p>
          <a:p>
            <a:pPr lvl="1" marL="685800" indent="-2286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With the acquisition of Grace Cocoa in 1997 and the subsequent purchase of ED&amp;F Man’s cocoa processing operations, ADM also has the largest cocoa grinding capacity.</a:t>
            </a:r>
            <a:endParaRPr b="0" lang="en-US" sz="1000" strike="noStrike" u="none">
              <a:solidFill>
                <a:srgbClr val="000000"/>
              </a:solidFill>
              <a:effectLst/>
              <a:uFillTx/>
              <a:latin typeface="Times New Roman"/>
            </a:endParaRPr>
          </a:p>
        </p:txBody>
      </p:sp>
      <p:sp>
        <p:nvSpPr>
          <p:cNvPr id="224" name=""/>
          <p:cNvSpPr/>
          <p:nvPr/>
        </p:nvSpPr>
        <p:spPr>
          <a:xfrm>
            <a:off x="1600200" y="2209680"/>
            <a:ext cx="5943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5" name=""/>
          <p:cNvSpPr/>
          <p:nvPr/>
        </p:nvSpPr>
        <p:spPr>
          <a:xfrm>
            <a:off x="1600200" y="2209680"/>
            <a:ext cx="0" cy="228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6" name=""/>
          <p:cNvSpPr/>
          <p:nvPr/>
        </p:nvSpPr>
        <p:spPr>
          <a:xfrm>
            <a:off x="5562720" y="2205000"/>
            <a:ext cx="0" cy="228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7" name=""/>
          <p:cNvSpPr/>
          <p:nvPr/>
        </p:nvSpPr>
        <p:spPr>
          <a:xfrm>
            <a:off x="7543800" y="2209680"/>
            <a:ext cx="0" cy="228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8" name=""/>
          <p:cNvSpPr/>
          <p:nvPr/>
        </p:nvSpPr>
        <p:spPr>
          <a:xfrm>
            <a:off x="4572000" y="2133720"/>
            <a:ext cx="0" cy="75960"/>
          </a:xfrm>
          <a:prstGeom prst="line">
            <a:avLst/>
          </a:prstGeom>
          <a:ln w="9360">
            <a:solidFill>
              <a:srgbClr val="000000"/>
            </a:solidFill>
            <a:miter/>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sp>
        <p:nvSpPr>
          <p:cNvPr id="229" name=""/>
          <p:cNvSpPr/>
          <p:nvPr/>
        </p:nvSpPr>
        <p:spPr>
          <a:xfrm>
            <a:off x="762120" y="2281320"/>
            <a:ext cx="1587240" cy="178920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536400" bIns="53640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p:txBody>
      </p:sp>
      <p:sp>
        <p:nvSpPr>
          <p:cNvPr id="230" name=""/>
          <p:cNvSpPr/>
          <p:nvPr/>
        </p:nvSpPr>
        <p:spPr>
          <a:xfrm>
            <a:off x="781200" y="2682720"/>
            <a:ext cx="1504800" cy="1219320"/>
          </a:xfrm>
          <a:prstGeom prst="rect">
            <a:avLst/>
          </a:prstGeom>
          <a:noFill/>
          <a:ln w="0">
            <a:noFill/>
          </a:ln>
        </p:spPr>
        <p:style>
          <a:lnRef idx="0"/>
          <a:fillRef idx="0"/>
          <a:effectRef idx="0"/>
          <a:fontRef idx="minor"/>
        </p:style>
        <p:txBody>
          <a:bodyPr lIns="90000" rIns="90000" tIns="46800" bIns="46800" anchor="t">
            <a:spAutoFit/>
          </a:bodyPr>
          <a:p>
            <a:pPr marL="31680" indent="-31680">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Products sold include soybean meal, soybean oil, other feed ingredients and nutraceuticals</a:t>
            </a:r>
            <a:endParaRPr b="0" lang="en-US" sz="700" strike="noStrike" u="none">
              <a:solidFill>
                <a:srgbClr val="000000"/>
              </a:solidFill>
              <a:effectLst/>
              <a:uFillTx/>
              <a:latin typeface="Times New Roman"/>
            </a:endParaRPr>
          </a:p>
          <a:p>
            <a:pPr marL="31680" indent="-31680">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The company operates 20 domestic soybean facilities and 16 foreign plants</a:t>
            </a:r>
            <a:endParaRPr b="0" lang="en-US" sz="700" strike="noStrike" u="none">
              <a:solidFill>
                <a:srgbClr val="000000"/>
              </a:solidFill>
              <a:effectLst/>
              <a:uFillTx/>
              <a:latin typeface="Times New Roman"/>
            </a:endParaRPr>
          </a:p>
          <a:p>
            <a:pPr marL="31680" indent="-31680">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Accounts for 63% of sales growth and 25-35% of earnings</a:t>
            </a:r>
            <a:endParaRPr b="0" lang="en-US" sz="700" strike="noStrike" u="none">
              <a:solidFill>
                <a:srgbClr val="000000"/>
              </a:solidFill>
              <a:effectLst/>
              <a:uFillTx/>
              <a:latin typeface="Times New Roman"/>
            </a:endParaRPr>
          </a:p>
          <a:p>
            <a:pPr marL="31680" indent="-31680">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700" strike="noStrike" u="none">
              <a:solidFill>
                <a:srgbClr val="000000"/>
              </a:solidFill>
              <a:effectLst/>
              <a:uFillTx/>
              <a:latin typeface="Times New Roman"/>
            </a:endParaRPr>
          </a:p>
        </p:txBody>
      </p:sp>
      <p:sp>
        <p:nvSpPr>
          <p:cNvPr id="231" name=""/>
          <p:cNvSpPr/>
          <p:nvPr/>
        </p:nvSpPr>
        <p:spPr>
          <a:xfrm>
            <a:off x="762120" y="2281320"/>
            <a:ext cx="1600200" cy="36828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Oilseed Products</a:t>
            </a:r>
            <a:endParaRPr b="0" lang="en-US" sz="1000" strike="noStrike" u="none">
              <a:solidFill>
                <a:srgbClr val="000000"/>
              </a:solidFill>
              <a:effectLst/>
              <a:uFillTx/>
              <a:latin typeface="Times New Roman"/>
            </a:endParaRPr>
          </a:p>
        </p:txBody>
      </p:sp>
      <p:sp>
        <p:nvSpPr>
          <p:cNvPr id="232" name=""/>
          <p:cNvSpPr/>
          <p:nvPr/>
        </p:nvSpPr>
        <p:spPr>
          <a:xfrm>
            <a:off x="2666880" y="2260440"/>
            <a:ext cx="1752840" cy="182736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536400" bIns="53640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p:txBody>
      </p:sp>
      <p:sp>
        <p:nvSpPr>
          <p:cNvPr id="233" name=""/>
          <p:cNvSpPr/>
          <p:nvPr/>
        </p:nvSpPr>
        <p:spPr>
          <a:xfrm>
            <a:off x="2654280" y="2293920"/>
            <a:ext cx="1752480" cy="36828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Corn Products</a:t>
            </a:r>
            <a:endParaRPr b="0" lang="en-US" sz="1000" strike="noStrike" u="none">
              <a:solidFill>
                <a:srgbClr val="000000"/>
              </a:solidFill>
              <a:effectLst/>
              <a:uFillTx/>
              <a:latin typeface="Times New Roman"/>
            </a:endParaRPr>
          </a:p>
        </p:txBody>
      </p:sp>
      <p:sp>
        <p:nvSpPr>
          <p:cNvPr id="234" name=""/>
          <p:cNvSpPr/>
          <p:nvPr/>
        </p:nvSpPr>
        <p:spPr>
          <a:xfrm>
            <a:off x="2666880" y="2717640"/>
            <a:ext cx="1797120" cy="1381320"/>
          </a:xfrm>
          <a:prstGeom prst="rect">
            <a:avLst/>
          </a:prstGeom>
          <a:noFill/>
          <a:ln w="0">
            <a:noFill/>
          </a:ln>
        </p:spPr>
        <p:style>
          <a:lnRef idx="0"/>
          <a:fillRef idx="0"/>
          <a:effectRef idx="0"/>
          <a:fontRef idx="minor"/>
        </p:style>
        <p:txBody>
          <a:bodyPr lIns="90000" rIns="90000" tIns="46800" bIns="46800" anchor="t">
            <a:spAutoFit/>
          </a:bodyPr>
          <a:p>
            <a:pPr marL="31680" indent="-31680">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Corn products include corn sweeteners, ethanol, starch and nutraceuticals.</a:t>
            </a:r>
            <a:endParaRPr b="0" lang="en-US" sz="700" strike="noStrike" u="none">
              <a:solidFill>
                <a:srgbClr val="000000"/>
              </a:solidFill>
              <a:effectLst/>
              <a:uFillTx/>
              <a:latin typeface="Times New Roman"/>
            </a:endParaRPr>
          </a:p>
          <a:p>
            <a:pPr marL="31680" indent="-31680">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ADM’s corn processing is concentrated in North America, but is expanding worldwide in all key markets</a:t>
            </a:r>
            <a:endParaRPr b="0" lang="en-US" sz="700" strike="noStrike" u="none">
              <a:solidFill>
                <a:srgbClr val="000000"/>
              </a:solidFill>
              <a:effectLst/>
              <a:uFillTx/>
              <a:latin typeface="Times New Roman"/>
            </a:endParaRPr>
          </a:p>
          <a:p>
            <a:pPr marL="31680" indent="-31680">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ADM’s corn processing capacity is 46,000 metric tons per day</a:t>
            </a:r>
            <a:endParaRPr b="0" lang="en-US" sz="700" strike="noStrike" u="none">
              <a:solidFill>
                <a:srgbClr val="000000"/>
              </a:solidFill>
              <a:effectLst/>
              <a:uFillTx/>
              <a:latin typeface="Times New Roman"/>
            </a:endParaRPr>
          </a:p>
          <a:p>
            <a:pPr marL="31680" indent="-31680">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ADM owns approximately 45% of US ethanol refining capacity.</a:t>
            </a:r>
            <a:endParaRPr b="0" lang="en-US" sz="700" strike="noStrike" u="none">
              <a:solidFill>
                <a:srgbClr val="000000"/>
              </a:solidFill>
              <a:effectLst/>
              <a:uFillTx/>
              <a:latin typeface="Times New Roman"/>
            </a:endParaRPr>
          </a:p>
          <a:p>
            <a:pPr marL="31680" indent="-31680">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Accounts for 30-40% of earnings</a:t>
            </a:r>
            <a:endParaRPr b="0" lang="en-US" sz="700" strike="noStrike" u="none">
              <a:solidFill>
                <a:srgbClr val="000000"/>
              </a:solidFill>
              <a:effectLst/>
              <a:uFillTx/>
              <a:latin typeface="Times New Roman"/>
            </a:endParaRPr>
          </a:p>
        </p:txBody>
      </p:sp>
      <p:pic>
        <p:nvPicPr>
          <p:cNvPr id="235" name="home_ani" descr=""/>
          <p:cNvPicPr/>
          <p:nvPr/>
        </p:nvPicPr>
        <p:blipFill>
          <a:blip r:embed="rId1"/>
          <a:srcRect l="0" t="23185" r="0" b="10685"/>
          <a:stretch/>
        </p:blipFill>
        <p:spPr>
          <a:xfrm>
            <a:off x="4114800" y="1662120"/>
            <a:ext cx="950760" cy="471600"/>
          </a:xfrm>
          <a:prstGeom prst="rect">
            <a:avLst/>
          </a:prstGeom>
          <a:noFill/>
          <a:ln w="0">
            <a:noFill/>
          </a:ln>
        </p:spPr>
      </p:pic>
      <p:sp>
        <p:nvSpPr>
          <p:cNvPr id="236" name=""/>
          <p:cNvSpPr/>
          <p:nvPr/>
        </p:nvSpPr>
        <p:spPr>
          <a:xfrm>
            <a:off x="4749840" y="2286000"/>
            <a:ext cx="1638360" cy="180180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536400" bIns="53640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p:txBody>
      </p:sp>
      <p:sp>
        <p:nvSpPr>
          <p:cNvPr id="237" name=""/>
          <p:cNvSpPr/>
          <p:nvPr/>
        </p:nvSpPr>
        <p:spPr>
          <a:xfrm>
            <a:off x="4749840" y="2286000"/>
            <a:ext cx="1650960" cy="36828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Wheat and Other</a:t>
            </a:r>
            <a:endParaRPr b="0" lang="en-US" sz="10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Milled Products</a:t>
            </a:r>
            <a:endParaRPr b="0" lang="en-US" sz="1000" strike="noStrike" u="none">
              <a:solidFill>
                <a:srgbClr val="000000"/>
              </a:solidFill>
              <a:effectLst/>
              <a:uFillTx/>
              <a:latin typeface="Times New Roman"/>
            </a:endParaRPr>
          </a:p>
        </p:txBody>
      </p:sp>
      <p:sp>
        <p:nvSpPr>
          <p:cNvPr id="238" name=""/>
          <p:cNvSpPr/>
          <p:nvPr/>
        </p:nvSpPr>
        <p:spPr>
          <a:xfrm>
            <a:off x="6667560" y="2286000"/>
            <a:ext cx="1549440" cy="1801800"/>
          </a:xfrm>
          <a:prstGeom prst="rect">
            <a:avLst/>
          </a:prstGeom>
          <a:solidFill>
            <a:srgbClr val="ffffff"/>
          </a:solidFill>
          <a:ln w="12600">
            <a:solidFill>
              <a:srgbClr val="000000"/>
            </a:solidFill>
            <a:miter/>
          </a:ln>
          <a:effectLst>
            <a:outerShdw dist="71785" dir="2700000" blurRad="0" rotWithShape="0">
              <a:srgbClr val="969696"/>
            </a:outerShdw>
          </a:effectLst>
        </p:spPr>
        <p:style>
          <a:lnRef idx="0"/>
          <a:fillRef idx="0"/>
          <a:effectRef idx="0"/>
          <a:fontRef idx="minor"/>
        </p:style>
        <p:txBody>
          <a:bodyPr wrap="none" lIns="0" rIns="0" tIns="536400" bIns="536400" anchor="t" anchorCtr="1">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endParaRPr b="0" lang="en-US" sz="600" strike="noStrike" u="none">
              <a:solidFill>
                <a:srgbClr val="000000"/>
              </a:solidFill>
              <a:effectLst/>
              <a:uFillTx/>
              <a:latin typeface="Times New Roman"/>
            </a:endParaRPr>
          </a:p>
        </p:txBody>
      </p:sp>
      <p:sp>
        <p:nvSpPr>
          <p:cNvPr id="239" name=""/>
          <p:cNvSpPr/>
          <p:nvPr/>
        </p:nvSpPr>
        <p:spPr>
          <a:xfrm>
            <a:off x="3225960" y="4406760"/>
            <a:ext cx="4892400" cy="292320"/>
          </a:xfrm>
          <a:prstGeom prst="rect">
            <a:avLst/>
          </a:prstGeom>
          <a:solidFill>
            <a:srgbClr val="00808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40" name=""/>
          <p:cNvSpPr/>
          <p:nvPr/>
        </p:nvSpPr>
        <p:spPr>
          <a:xfrm>
            <a:off x="6667560" y="2286000"/>
            <a:ext cx="1565280" cy="368280"/>
          </a:xfrm>
          <a:prstGeom prst="rect">
            <a:avLst/>
          </a:prstGeom>
          <a:solidFill>
            <a:srgbClr val="00cc99"/>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Grain Trading</a:t>
            </a:r>
            <a:endParaRPr b="0" lang="en-US" sz="1000" strike="noStrike" u="none">
              <a:solidFill>
                <a:srgbClr val="000000"/>
              </a:solidFill>
              <a:effectLst/>
              <a:uFillTx/>
              <a:latin typeface="Times New Roman"/>
            </a:endParaRPr>
          </a:p>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 and Other</a:t>
            </a:r>
            <a:endParaRPr b="0" lang="en-US" sz="1000" strike="noStrike" u="none">
              <a:solidFill>
                <a:srgbClr val="000000"/>
              </a:solidFill>
              <a:effectLst/>
              <a:uFillTx/>
              <a:latin typeface="Times New Roman"/>
            </a:endParaRPr>
          </a:p>
        </p:txBody>
      </p:sp>
      <p:sp>
        <p:nvSpPr>
          <p:cNvPr id="241" name=""/>
          <p:cNvSpPr/>
          <p:nvPr/>
        </p:nvSpPr>
        <p:spPr>
          <a:xfrm>
            <a:off x="6794640" y="2682720"/>
            <a:ext cx="1438200" cy="1001880"/>
          </a:xfrm>
          <a:prstGeom prst="rect">
            <a:avLst/>
          </a:prstGeom>
          <a:noFill/>
          <a:ln w="0">
            <a:noFill/>
          </a:ln>
        </p:spPr>
        <p:style>
          <a:lnRef idx="0"/>
          <a:fillRef idx="0"/>
          <a:effectRef idx="0"/>
          <a:fontRef idx="minor"/>
        </p:style>
        <p:txBody>
          <a:bodyPr lIns="90000" rIns="90000" tIns="46800" bIns="46800" anchor="t">
            <a:spAutoFit/>
          </a:bodyPr>
          <a:p>
            <a:pPr marL="31680" indent="-31680">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Owns the US’s largest and fastest growing grain trading and origination group</a:t>
            </a:r>
            <a:endParaRPr b="0" lang="en-US" sz="700" strike="noStrike" u="none">
              <a:solidFill>
                <a:srgbClr val="000000"/>
              </a:solidFill>
              <a:effectLst/>
              <a:uFillTx/>
              <a:latin typeface="Times New Roman"/>
            </a:endParaRPr>
          </a:p>
          <a:p>
            <a:pPr marL="31680" indent="-31680">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Owns a worldwide transportation network consisting of 13,000 railcars, 2,250 barges, 1,200 trucks and 100 ships</a:t>
            </a:r>
            <a:endParaRPr b="0" lang="en-US" sz="700" strike="noStrike" u="none">
              <a:solidFill>
                <a:srgbClr val="000000"/>
              </a:solidFill>
              <a:effectLst/>
              <a:uFillTx/>
              <a:latin typeface="Times New Roman"/>
            </a:endParaRPr>
          </a:p>
        </p:txBody>
      </p:sp>
      <p:sp>
        <p:nvSpPr>
          <p:cNvPr id="242" name=""/>
          <p:cNvSpPr/>
          <p:nvPr/>
        </p:nvSpPr>
        <p:spPr>
          <a:xfrm>
            <a:off x="4849920" y="2682720"/>
            <a:ext cx="1487520" cy="1432440"/>
          </a:xfrm>
          <a:prstGeom prst="rect">
            <a:avLst/>
          </a:prstGeom>
          <a:noFill/>
          <a:ln w="0">
            <a:noFill/>
          </a:ln>
        </p:spPr>
        <p:style>
          <a:lnRef idx="0"/>
          <a:fillRef idx="0"/>
          <a:effectRef idx="0"/>
          <a:fontRef idx="minor"/>
        </p:style>
        <p:txBody>
          <a:bodyPr lIns="90000" rIns="90000" tIns="46800" bIns="46800" anchor="t">
            <a:spAutoFit/>
          </a:bodyPr>
          <a:p>
            <a:pPr marL="31680" indent="-31680">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Each day ADM Milling process 1.2 million bushels of wheat</a:t>
            </a:r>
            <a:endParaRPr b="0" lang="en-US" sz="700" strike="noStrike" u="none">
              <a:solidFill>
                <a:srgbClr val="000000"/>
              </a:solidFill>
              <a:effectLst/>
              <a:uFillTx/>
              <a:latin typeface="Times New Roman"/>
            </a:endParaRPr>
          </a:p>
          <a:p>
            <a:pPr marL="31680" indent="-31680">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ADM Milling has over 70 facilities ranging throughout the US, Canada, Central America and the Caribbean</a:t>
            </a:r>
            <a:endParaRPr b="0" lang="en-US" sz="700" strike="noStrike" u="none">
              <a:solidFill>
                <a:srgbClr val="000000"/>
              </a:solidFill>
              <a:effectLst/>
              <a:uFillTx/>
              <a:latin typeface="Times New Roman"/>
            </a:endParaRPr>
          </a:p>
          <a:p>
            <a:pPr marL="31680" indent="-31680">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ADM Cocoa has 5 domestic and 9 foreign facilities that grind approximately 20% of the world cocoa crop</a:t>
            </a:r>
            <a:endParaRPr b="0" lang="en-US" sz="700" strike="noStrike" u="none">
              <a:solidFill>
                <a:srgbClr val="000000"/>
              </a:solidFill>
              <a:effectLst/>
              <a:uFillTx/>
              <a:latin typeface="Times New Roman"/>
            </a:endParaRPr>
          </a:p>
          <a:p>
            <a:pPr marL="31680" indent="-31680">
              <a:lnSpc>
                <a:spcPct val="100000"/>
              </a:lnSpc>
              <a:spcBef>
                <a:spcPts val="437"/>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Arial"/>
              </a:rPr>
              <a:t>Accounts for 10% of earnings</a:t>
            </a:r>
            <a:endParaRPr b="0" lang="en-US" sz="700" strike="noStrike" u="none">
              <a:solidFill>
                <a:srgbClr val="000000"/>
              </a:solidFill>
              <a:effectLst/>
              <a:uFillTx/>
              <a:latin typeface="Times New Roman"/>
            </a:endParaRPr>
          </a:p>
        </p:txBody>
      </p:sp>
      <p:sp>
        <p:nvSpPr>
          <p:cNvPr id="243" name=""/>
          <p:cNvSpPr/>
          <p:nvPr/>
        </p:nvSpPr>
        <p:spPr>
          <a:xfrm>
            <a:off x="812880" y="4229280"/>
            <a:ext cx="2006640" cy="304560"/>
          </a:xfrm>
          <a:prstGeom prst="rect">
            <a:avLst/>
          </a:prstGeom>
          <a:solidFill>
            <a:srgbClr val="008080"/>
          </a:solid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North American Elevators (1)</a:t>
            </a:r>
            <a:endParaRPr b="0" lang="en-US" sz="1000" strike="noStrike" u="none">
              <a:solidFill>
                <a:srgbClr val="000000"/>
              </a:solidFill>
              <a:effectLst/>
              <a:uFillTx/>
              <a:latin typeface="Times New Roman"/>
            </a:endParaRPr>
          </a:p>
        </p:txBody>
      </p:sp>
      <p:pic>
        <p:nvPicPr>
          <p:cNvPr id="244" name="home_ani" descr=""/>
          <p:cNvPicPr/>
          <p:nvPr/>
        </p:nvPicPr>
        <p:blipFill>
          <a:blip r:embed="rId2"/>
          <a:stretch/>
        </p:blipFill>
        <p:spPr>
          <a:xfrm>
            <a:off x="520560" y="127080"/>
            <a:ext cx="666720" cy="500040"/>
          </a:xfrm>
          <a:prstGeom prst="rect">
            <a:avLst/>
          </a:prstGeom>
          <a:noFill/>
          <a:ln w="0">
            <a:noFill/>
          </a:ln>
        </p:spPr>
      </p:pic>
      <p:sp>
        <p:nvSpPr>
          <p:cNvPr id="245" name=""/>
          <p:cNvSpPr/>
          <p:nvPr/>
        </p:nvSpPr>
        <p:spPr>
          <a:xfrm>
            <a:off x="736560" y="6000840"/>
            <a:ext cx="384192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(1) Source:  Grain and Milling Annual 2000</a:t>
            </a:r>
            <a:r>
              <a:rPr b="0" lang="en-US" sz="600" strike="noStrike" u="none">
                <a:solidFill>
                  <a:srgbClr val="000000"/>
                </a:solidFill>
                <a:effectLst/>
                <a:uFillTx/>
                <a:latin typeface="Arial"/>
              </a:rPr>
              <a:t>	</a:t>
            </a:r>
            <a:r>
              <a:rPr b="0" lang="en-US" sz="600" strike="noStrike" u="none">
                <a:solidFill>
                  <a:srgbClr val="000000"/>
                </a:solidFill>
                <a:effectLst/>
                <a:uFillTx/>
                <a:latin typeface="Arial"/>
              </a:rPr>
              <a:t>	</a:t>
            </a:r>
            <a:endParaRPr b="0" lang="en-US" sz="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(2) Source:  Company SEC Filings, Analyst Reports</a:t>
            </a:r>
            <a:endParaRPr b="0" lang="en-US" sz="600" strike="noStrike" u="none">
              <a:solidFill>
                <a:srgbClr val="000000"/>
              </a:solidFill>
              <a:effectLst/>
              <a:uFillTx/>
              <a:latin typeface="Times New Roman"/>
            </a:endParaRPr>
          </a:p>
        </p:txBody>
      </p:sp>
      <p:sp>
        <p:nvSpPr>
          <p:cNvPr id="246" name=""/>
          <p:cNvSpPr/>
          <p:nvPr/>
        </p:nvSpPr>
        <p:spPr>
          <a:xfrm>
            <a:off x="939960" y="4559400"/>
            <a:ext cx="1752480" cy="1325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Port</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6</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River</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41</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Terminal/Sub</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110</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Country</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287</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sng">
                <a:solidFill>
                  <a:srgbClr val="000000"/>
                </a:solidFill>
                <a:effectLst/>
                <a:uFillTx/>
                <a:latin typeface="Arial"/>
              </a:rPr>
              <a:t> Farmland Facilities</a:t>
            </a:r>
            <a:r>
              <a:rPr b="0" lang="en-US" sz="800" strike="noStrike" u="sng">
                <a:solidFill>
                  <a:srgbClr val="000000"/>
                </a:solidFill>
                <a:effectLst/>
                <a:uFillTx/>
                <a:latin typeface="Arial"/>
              </a:rPr>
              <a:t>	</a:t>
            </a:r>
            <a:r>
              <a:rPr b="0" lang="en-US" sz="800" strike="noStrike" u="sng">
                <a:solidFill>
                  <a:srgbClr val="000000"/>
                </a:solidFill>
                <a:effectLst/>
                <a:uFillTx/>
                <a:latin typeface="Arial"/>
              </a:rPr>
              <a:t>          24</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Total Facilities</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468</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Capacity (mm bu.)</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822</a:t>
            </a:r>
            <a:endParaRPr b="0" lang="en-US" sz="800" strike="noStrike" u="none">
              <a:solidFill>
                <a:srgbClr val="000000"/>
              </a:solidFill>
              <a:effectLst/>
              <a:uFillTx/>
              <a:latin typeface="Times New Roman"/>
            </a:endParaRPr>
          </a:p>
        </p:txBody>
      </p:sp>
      <p:sp>
        <p:nvSpPr>
          <p:cNvPr id="247" name=""/>
          <p:cNvSpPr/>
          <p:nvPr/>
        </p:nvSpPr>
        <p:spPr>
          <a:xfrm>
            <a:off x="4216320" y="4406760"/>
            <a:ext cx="289584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Select Merchant Investments (2)</a:t>
            </a:r>
            <a:endParaRPr b="0" lang="en-US" sz="1000" strike="noStrike" u="none">
              <a:solidFill>
                <a:srgbClr val="000000"/>
              </a:solidFill>
              <a:effectLst/>
              <a:uFillTx/>
              <a:latin typeface="Times New Roman"/>
            </a:endParaRPr>
          </a:p>
        </p:txBody>
      </p:sp>
      <p:sp>
        <p:nvSpPr>
          <p:cNvPr id="248" name=""/>
          <p:cNvSpPr/>
          <p:nvPr/>
        </p:nvSpPr>
        <p:spPr>
          <a:xfrm>
            <a:off x="3301920" y="4711680"/>
            <a:ext cx="4876920" cy="1140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sng">
                <a:solidFill>
                  <a:srgbClr val="000000"/>
                </a:solidFill>
                <a:effectLst/>
                <a:uFillTx/>
                <a:latin typeface="Arial"/>
              </a:rPr>
              <a:t>%            Firm</a:t>
            </a:r>
            <a:r>
              <a:rPr b="0" lang="en-US" sz="800" strike="noStrike" u="sng">
                <a:solidFill>
                  <a:srgbClr val="000000"/>
                </a:solidFill>
                <a:effectLst/>
                <a:uFillTx/>
                <a:latin typeface="Arial"/>
              </a:rPr>
              <a:t>	</a:t>
            </a:r>
            <a:r>
              <a:rPr b="0" lang="en-US" sz="800" strike="noStrike" u="sng">
                <a:solidFill>
                  <a:srgbClr val="000000"/>
                </a:solidFill>
                <a:effectLst/>
                <a:uFillTx/>
                <a:latin typeface="Arial"/>
              </a:rPr>
              <a:t>	</a:t>
            </a:r>
            <a:r>
              <a:rPr b="0" lang="en-US" sz="800" strike="noStrike" u="sng">
                <a:solidFill>
                  <a:srgbClr val="000000"/>
                </a:solidFill>
                <a:effectLst/>
                <a:uFillTx/>
                <a:latin typeface="Arial"/>
              </a:rPr>
              <a:t>  Primary Products</a:t>
            </a:r>
            <a:r>
              <a:rPr b="0" lang="en-US" sz="800" strike="noStrike" u="sng">
                <a:solidFill>
                  <a:srgbClr val="000000"/>
                </a:solidFill>
                <a:effectLst/>
                <a:uFillTx/>
                <a:latin typeface="Arial"/>
              </a:rPr>
              <a:t>	</a:t>
            </a:r>
            <a:r>
              <a:rPr b="0" lang="en-US" sz="800" strike="noStrike" u="sng">
                <a:solidFill>
                  <a:srgbClr val="000000"/>
                </a:solidFill>
                <a:effectLst/>
                <a:uFillTx/>
                <a:latin typeface="Arial"/>
              </a:rPr>
              <a:t>	</a:t>
            </a:r>
            <a:r>
              <a:rPr b="0" lang="en-US" sz="800" strike="noStrike" u="sng">
                <a:solidFill>
                  <a:srgbClr val="000000"/>
                </a:solidFill>
                <a:effectLst/>
                <a:uFillTx/>
                <a:latin typeface="Arial"/>
              </a:rPr>
              <a:t>Geography</a:t>
            </a:r>
            <a:r>
              <a:rPr b="0" lang="en-US" sz="800" strike="noStrike" u="sng">
                <a:solidFill>
                  <a:srgbClr val="000000"/>
                </a:solidFill>
                <a:effectLst/>
                <a:uFillTx/>
                <a:latin typeface="Arial"/>
              </a:rPr>
              <a:t>	</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30%        Minnesota Corn Processors</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High Fructose Corn Syrup</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US</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29%        Gruma SA</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Bread and Bakery Products</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Latin America, Europe</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16%        Tate &amp; Lyle/AE Staley</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Sugar/HFCS</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Global/US</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12%        IBP</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Meat Processing</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US</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7%        Imperial Sugar</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Sugar</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US</a:t>
            </a:r>
            <a:endParaRPr b="0" lang="en-US" sz="800" strike="noStrike" u="none">
              <a:solidFill>
                <a:srgbClr val="000000"/>
              </a:solidFill>
              <a:effectLst/>
              <a:uFillTx/>
              <a:latin typeface="Times New Roman"/>
            </a:endParaRPr>
          </a:p>
        </p:txBody>
      </p:sp>
      <p:sp>
        <p:nvSpPr>
          <p:cNvPr id="249" name=""/>
          <p:cNvSpPr/>
          <p:nvPr/>
        </p:nvSpPr>
        <p:spPr>
          <a:xfrm>
            <a:off x="0" y="690480"/>
            <a:ext cx="9144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0" name=""/>
          <p:cNvSpPr/>
          <p:nvPr/>
        </p:nvSpPr>
        <p:spPr>
          <a:xfrm>
            <a:off x="5019840" y="250920"/>
            <a:ext cx="4124160" cy="9144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600" strike="noStrike" u="none">
                <a:solidFill>
                  <a:srgbClr val="000000"/>
                </a:solidFill>
                <a:effectLst/>
                <a:uFillTx/>
                <a:latin typeface="Palatino"/>
              </a:rPr>
              <a:t>Business Overview</a:t>
            </a:r>
            <a:endParaRPr b="0" lang="en-US" sz="16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4A5DB98D-C517-4A46-830E-338735473E3A}"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1" name=""/>
          <p:cNvSpPr/>
          <p:nvPr/>
        </p:nvSpPr>
        <p:spPr>
          <a:xfrm>
            <a:off x="4025880" y="4873680"/>
            <a:ext cx="3492360" cy="119052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52" name=""/>
          <p:cNvSpPr/>
          <p:nvPr/>
        </p:nvSpPr>
        <p:spPr>
          <a:xfrm>
            <a:off x="7391520" y="1066680"/>
            <a:ext cx="183960" cy="3970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53" name=""/>
          <p:cNvSpPr/>
          <p:nvPr/>
        </p:nvSpPr>
        <p:spPr>
          <a:xfrm>
            <a:off x="934560" y="6010200"/>
            <a:ext cx="9345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(1) BA Report 5/01</a:t>
            </a:r>
            <a:endParaRPr b="0" lang="en-US" sz="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(2) MS Report 4/30/01</a:t>
            </a:r>
            <a:endParaRPr b="0" lang="en-US" sz="600" strike="noStrike" u="none">
              <a:solidFill>
                <a:srgbClr val="000000"/>
              </a:solidFill>
              <a:effectLst/>
              <a:uFillTx/>
              <a:latin typeface="Times New Roman"/>
            </a:endParaRPr>
          </a:p>
        </p:txBody>
      </p:sp>
      <p:sp>
        <p:nvSpPr>
          <p:cNvPr id="254" name=""/>
          <p:cNvSpPr/>
          <p:nvPr/>
        </p:nvSpPr>
        <p:spPr>
          <a:xfrm>
            <a:off x="4025880" y="4540320"/>
            <a:ext cx="3492360" cy="336600"/>
          </a:xfrm>
          <a:prstGeom prst="rect">
            <a:avLst/>
          </a:prstGeom>
          <a:noFill/>
          <a:ln w="12600">
            <a:solidFill>
              <a:srgbClr val="000000"/>
            </a:solidFill>
            <a:miter/>
          </a:ln>
        </p:spPr>
        <p:style>
          <a:lnRef idx="0"/>
          <a:fillRef idx="0"/>
          <a:effectRef idx="0"/>
          <a:fontRef idx="minor"/>
        </p:style>
        <p:txBody>
          <a:bodyPr wrap="none" lIns="0" rIns="0" tIns="38160" bIns="38160" anchor="ctr">
            <a:noAutofit/>
          </a:bodyPr>
          <a:p>
            <a:pP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     Op. Income (2) </a:t>
            </a:r>
            <a:r>
              <a:rPr b="1" lang="en-US" sz="1000" strike="noStrike" u="none">
                <a:solidFill>
                  <a:srgbClr val="000000"/>
                </a:solidFill>
                <a:effectLst/>
                <a:uFillTx/>
                <a:latin typeface="Arial"/>
              </a:rPr>
              <a:t>	</a:t>
            </a:r>
            <a:r>
              <a:rPr b="1" lang="en-US" sz="1000" strike="noStrike" u="none">
                <a:solidFill>
                  <a:srgbClr val="000000"/>
                </a:solidFill>
                <a:effectLst/>
                <a:uFillTx/>
                <a:latin typeface="Arial"/>
              </a:rPr>
              <a:t>             1999          2000         2001E  </a:t>
            </a:r>
            <a:endParaRPr b="0" lang="en-US" sz="1000" strike="noStrike" u="none">
              <a:solidFill>
                <a:srgbClr val="000000"/>
              </a:solidFill>
              <a:effectLst/>
              <a:uFillTx/>
              <a:latin typeface="Times New Roman"/>
            </a:endParaRPr>
          </a:p>
        </p:txBody>
      </p:sp>
      <p:pic>
        <p:nvPicPr>
          <p:cNvPr id="255" name="" descr=""/>
          <p:cNvPicPr/>
          <p:nvPr/>
        </p:nvPicPr>
        <p:blipFill>
          <a:blip r:embed="rId1"/>
          <a:stretch/>
        </p:blipFill>
        <p:spPr>
          <a:xfrm>
            <a:off x="1676520" y="2400480"/>
            <a:ext cx="5257800" cy="2057400"/>
          </a:xfrm>
          <a:prstGeom prst="rect">
            <a:avLst/>
          </a:prstGeom>
          <a:noFill/>
          <a:ln w="0">
            <a:noFill/>
          </a:ln>
        </p:spPr>
      </p:pic>
      <p:pic>
        <p:nvPicPr>
          <p:cNvPr id="256" name="" descr=""/>
          <p:cNvPicPr/>
          <p:nvPr/>
        </p:nvPicPr>
        <p:blipFill>
          <a:blip r:embed="rId2"/>
          <a:stretch/>
        </p:blipFill>
        <p:spPr>
          <a:xfrm>
            <a:off x="4165560" y="4921200"/>
            <a:ext cx="3132000" cy="1066680"/>
          </a:xfrm>
          <a:prstGeom prst="rect">
            <a:avLst/>
          </a:prstGeom>
          <a:noFill/>
          <a:ln w="0">
            <a:noFill/>
          </a:ln>
        </p:spPr>
      </p:pic>
      <p:sp>
        <p:nvSpPr>
          <p:cNvPr id="257" name=""/>
          <p:cNvSpPr/>
          <p:nvPr/>
        </p:nvSpPr>
        <p:spPr>
          <a:xfrm>
            <a:off x="1028880" y="4546440"/>
            <a:ext cx="2454120" cy="14734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58" name=""/>
          <p:cNvSpPr/>
          <p:nvPr/>
        </p:nvSpPr>
        <p:spPr>
          <a:xfrm>
            <a:off x="1028880" y="4546440"/>
            <a:ext cx="2450880" cy="304920"/>
          </a:xfrm>
          <a:prstGeom prst="rect">
            <a:avLst/>
          </a:prstGeom>
          <a:noFill/>
          <a:ln w="12600">
            <a:solidFill>
              <a:srgbClr val="000000"/>
            </a:solidFill>
            <a:miter/>
          </a:ln>
        </p:spPr>
        <p:style>
          <a:lnRef idx="0"/>
          <a:fillRef idx="0"/>
          <a:effectRef idx="0"/>
          <a:fontRef idx="minor"/>
        </p:style>
        <p:txBody>
          <a:bodyPr wrap="none" lIns="0" rIns="0" tIns="38160" bIns="38160" anchor="ctr">
            <a:noAutofit/>
          </a:bodyPr>
          <a:p>
            <a:pPr algn="ctr">
              <a:lnSpc>
                <a:spcPct val="100000"/>
              </a:lnSpc>
              <a:tabLst>
                <a:tab algn="l" pos="0"/>
                <a:tab algn="l" pos="639720"/>
                <a:tab algn="l" pos="1279440"/>
                <a:tab algn="l" pos="1919160"/>
                <a:tab algn="l" pos="2558880"/>
                <a:tab algn="l" pos="3198960"/>
                <a:tab algn="l" pos="3838680"/>
                <a:tab algn="l" pos="4478400"/>
                <a:tab algn="l" pos="5118120"/>
                <a:tab algn="l" pos="5757840"/>
                <a:tab algn="l" pos="6397560"/>
                <a:tab algn="l" pos="7037280"/>
                <a:tab algn="l" pos="7677000"/>
                <a:tab algn="l" pos="8317080"/>
                <a:tab algn="l" pos="8956800"/>
                <a:tab algn="l" pos="9596520"/>
                <a:tab algn="l" pos="10236240"/>
                <a:tab algn="l" pos="10875960"/>
              </a:tabLst>
            </a:pPr>
            <a:r>
              <a:rPr b="1" lang="en-US" sz="1000" strike="noStrike" u="none">
                <a:solidFill>
                  <a:srgbClr val="000000"/>
                </a:solidFill>
                <a:effectLst/>
                <a:uFillTx/>
                <a:latin typeface="Arial"/>
              </a:rPr>
              <a:t>2000 Revenues by Segment (1)</a:t>
            </a:r>
            <a:endParaRPr b="0" lang="en-US" sz="1000" strike="noStrike" u="none">
              <a:solidFill>
                <a:srgbClr val="000000"/>
              </a:solidFill>
              <a:effectLst/>
              <a:uFillTx/>
              <a:latin typeface="Times New Roman"/>
            </a:endParaRPr>
          </a:p>
        </p:txBody>
      </p:sp>
      <p:pic>
        <p:nvPicPr>
          <p:cNvPr id="259" name="" descr=""/>
          <p:cNvPicPr/>
          <p:nvPr/>
        </p:nvPicPr>
        <p:blipFill>
          <a:blip r:embed="rId3"/>
          <a:stretch/>
        </p:blipFill>
        <p:spPr>
          <a:xfrm>
            <a:off x="1054080" y="4851360"/>
            <a:ext cx="2438280" cy="1128600"/>
          </a:xfrm>
          <a:prstGeom prst="rect">
            <a:avLst/>
          </a:prstGeom>
          <a:noFill/>
          <a:ln w="0">
            <a:noFill/>
          </a:ln>
        </p:spPr>
      </p:pic>
      <p:pic>
        <p:nvPicPr>
          <p:cNvPr id="260" name="home_ani" descr=""/>
          <p:cNvPicPr/>
          <p:nvPr/>
        </p:nvPicPr>
        <p:blipFill>
          <a:blip r:embed="rId4"/>
          <a:stretch/>
        </p:blipFill>
        <p:spPr>
          <a:xfrm>
            <a:off x="507960" y="127080"/>
            <a:ext cx="666720" cy="500040"/>
          </a:xfrm>
          <a:prstGeom prst="rect">
            <a:avLst/>
          </a:prstGeom>
          <a:noFill/>
          <a:ln w="0">
            <a:noFill/>
          </a:ln>
        </p:spPr>
      </p:pic>
      <p:sp>
        <p:nvSpPr>
          <p:cNvPr id="261" name=""/>
          <p:cNvSpPr/>
          <p:nvPr/>
        </p:nvSpPr>
        <p:spPr>
          <a:xfrm>
            <a:off x="0" y="690480"/>
            <a:ext cx="9144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62" name=""/>
          <p:cNvSpPr/>
          <p:nvPr/>
        </p:nvSpPr>
        <p:spPr>
          <a:xfrm>
            <a:off x="5019840" y="250920"/>
            <a:ext cx="4124160" cy="914400"/>
          </a:xfrm>
          <a:prstGeom prst="rect">
            <a:avLst/>
          </a:pr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600" strike="noStrike" u="none">
                <a:solidFill>
                  <a:srgbClr val="000000"/>
                </a:solidFill>
                <a:effectLst/>
                <a:uFillTx/>
                <a:latin typeface="Palatino"/>
              </a:rPr>
              <a:t>Summary Financials and Stock Performance</a:t>
            </a:r>
            <a:endParaRPr b="0" lang="en-US" sz="1600" strike="noStrike" u="none">
              <a:solidFill>
                <a:srgbClr val="000000"/>
              </a:solidFill>
              <a:effectLst/>
              <a:uFillTx/>
              <a:latin typeface="Times New Roman"/>
            </a:endParaRPr>
          </a:p>
        </p:txBody>
      </p:sp>
      <p:pic>
        <p:nvPicPr>
          <p:cNvPr id="263" name="ADMgraph" descr=""/>
          <p:cNvPicPr/>
          <p:nvPr/>
        </p:nvPicPr>
        <p:blipFill>
          <a:blip r:embed="rId5"/>
          <a:stretch/>
        </p:blipFill>
        <p:spPr>
          <a:xfrm>
            <a:off x="2154240" y="741240"/>
            <a:ext cx="4797360" cy="1644840"/>
          </a:xfrm>
          <a:prstGeom prst="rect">
            <a:avLst/>
          </a:prstGeom>
          <a:noFill/>
          <a:ln w="0">
            <a:noFill/>
          </a:ln>
        </p:spPr>
      </p:pic>
      <p:sp>
        <p:nvSpPr>
          <p:cNvPr id="2" name="PlaceHolder 1"/>
          <p:cNvSpPr>
            <a:spLocks noGrp="1"/>
          </p:cNvSpPr>
          <p:nvPr>
            <p:ph type="sldNum" idx="1"/>
          </p:nvPr>
        </p:nvSpPr>
        <p:spPr/>
        <p:txBody>
          <a:bodyPr/>
          <a:p>
            <a:fld id="{1A6ABE7F-9331-4DF8-BE61-8742C769AA41}"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27354</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1999-10-06T10:43:29Z</dcterms:created>
  <dc:creator>tnoble2</dc:creator>
  <dc:description/>
  <dc:language>en-US</dc:language>
  <cp:lastModifiedBy>tnoble2</cp:lastModifiedBy>
  <cp:lastPrinted>2001-04-20T18:00:11Z</cp:lastPrinted>
  <dcterms:modified xsi:type="dcterms:W3CDTF">2001-07-24T18:58:18Z</dcterms:modified>
  <cp:revision>637</cp:revision>
  <dc:subject/>
  <dc:title>—New Synthetic Insurance Company— </dc:title>
</cp:coreProperties>
</file>