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_rels/presentation.xml.rels" ContentType="application/vnd.openxmlformats-package.relationships+xml"/>
  <Override PartName="/ppt/media/image13.wmf" ContentType="image/x-wmf"/>
  <Override PartName="/ppt/media/image9.wmf" ContentType="image/x-wmf"/>
  <Override PartName="/ppt/media/image8.wmf" ContentType="image/x-wmf"/>
  <Override PartName="/ppt/media/image12.png" ContentType="image/png"/>
  <Override PartName="/ppt/media/image3.png" ContentType="image/png"/>
  <Override PartName="/ppt/media/image18.png" ContentType="image/png"/>
  <Override PartName="/ppt/media/image17.jpeg" ContentType="image/jpeg"/>
  <Override PartName="/ppt/media/image2.jpeg" ContentType="image/jpeg"/>
  <Override PartName="/ppt/media/image4.png" ContentType="image/png"/>
  <Override PartName="/ppt/media/image14.wmf" ContentType="image/x-wmf"/>
  <Override PartName="/ppt/media/image5.wmf" ContentType="image/x-wmf"/>
  <Override PartName="/ppt/media/image1.png" ContentType="image/png"/>
  <Override PartName="/ppt/media/image10.png" ContentType="image/png"/>
  <Override PartName="/ppt/media/image15.wmf" ContentType="image/x-wmf"/>
  <Override PartName="/ppt/media/image6.wmf" ContentType="image/x-wmf"/>
  <Override PartName="/ppt/media/image11.png" ContentType="image/png"/>
  <Override PartName="/ppt/media/image16.wmf" ContentType="image/x-wmf"/>
  <Override PartName="/ppt/media/image7.wmf" ContentType="image/x-wmf"/>
  <Override PartName="/ppt/embeddings/oleObject1.bin" ContentType="application/vnd.openxmlformats-officedocument.oleObject"/>
  <Override PartName="/ppt/embeddings/oleObject1.xlsx" ContentType="application/vnd.openxmlformats-officedocument.spreadsheetml.sheet"/>
  <Override PartName="/ppt/embeddings/oleObject2.xlsx" ContentType="application/vnd.openxmlformats-officedocument.spreadsheetml.sheet"/>
  <Override PartName="/ppt/embeddings/oleObject3.xlsx" ContentType="application/vnd.openxmlformats-officedocument.spreadsheetml.sheet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4.xml.rels" ContentType="application/vnd.openxmlformats-package.relationships+xml"/>
  <Override PartName="/ppt/slides/_rels/slide32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27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</p:sldIdLst>
  <p:sldSz cx="9144000" cy="6858000"/>
  <p:notesSz cx="7138988" cy="9424988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globe_120" descr=""/>
          <p:cNvPicPr/>
          <p:nvPr/>
        </p:nvPicPr>
        <p:blipFill>
          <a:blip r:embed="rId2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685800" y="331560"/>
            <a:ext cx="7772400" cy="42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>
            <a:off x="55544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3620880" y="6686640"/>
            <a:ext cx="1904760" cy="17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4D1598F7-173B-40B8-8868-ADD65C2AD10D}" type="slidenum"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>
            <a:off x="-123120" y="6673680"/>
            <a:ext cx="11167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MM_0501_CMtg-</a:t>
            </a:r>
            <a:fld id="{8B045A0E-37A5-4570-BF4C-F2F6D6877DA1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lipArtAnd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lobe_120" descr=""/>
          <p:cNvPicPr/>
          <p:nvPr/>
        </p:nvPicPr>
        <p:blipFill>
          <a:blip r:embed="rId2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331560"/>
            <a:ext cx="7772400" cy="42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dt" idx="4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ftr" idx="5"/>
          </p:nvPr>
        </p:nvSpPr>
        <p:spPr>
          <a:xfrm>
            <a:off x="55544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sldNum" idx="6"/>
          </p:nvPr>
        </p:nvSpPr>
        <p:spPr>
          <a:xfrm>
            <a:off x="3620880" y="6686640"/>
            <a:ext cx="1904760" cy="17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8F159D8-C956-4B64-9807-7DE6A781F962}" type="slidenum"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>
            <a:off x="-123120" y="6673680"/>
            <a:ext cx="11167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MM_0501_CMtg-</a:t>
            </a:r>
            <a:fld id="{1E42D821-7D33-415D-B533-FEE52C8BE185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lobe_120" descr=""/>
          <p:cNvPicPr/>
          <p:nvPr/>
        </p:nvPicPr>
        <p:blipFill>
          <a:blip r:embed="rId2"/>
          <a:srcRect l="6578" t="51633" r="7224" b="41088"/>
          <a:stretch/>
        </p:blipFill>
        <p:spPr>
          <a:xfrm>
            <a:off x="0" y="0"/>
            <a:ext cx="914400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331560"/>
            <a:ext cx="7772400" cy="42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685800" y="1351080"/>
            <a:ext cx="77724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43080" indent="-343080">
              <a:spcBef>
                <a:spcPts val="499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dt" idx="7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ftr" idx="8"/>
          </p:nvPr>
        </p:nvSpPr>
        <p:spPr>
          <a:xfrm>
            <a:off x="5554440" y="6248520"/>
            <a:ext cx="289548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sldNum" idx="9"/>
          </p:nvPr>
        </p:nvSpPr>
        <p:spPr>
          <a:xfrm>
            <a:off x="3620880" y="6686640"/>
            <a:ext cx="1904760" cy="171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CAF8380E-327B-427F-988E-259084F49A4D}" type="slidenum"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" name=""/>
          <p:cNvSpPr/>
          <p:nvPr/>
        </p:nvSpPr>
        <p:spPr>
          <a:xfrm>
            <a:off x="-123120" y="6673680"/>
            <a:ext cx="11167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MM_0501_CMtg-</a:t>
            </a:r>
            <a:fld id="{FA8ED95B-26AE-4AEE-B858-ECB864A0A66E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Title1"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85800" y="2285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dt" idx="10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ftr" idx="11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marL="216000"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sldNum" idx="12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1B0BE217-C1D5-4B7D-A894-E2832FC1E136}" type="slidenum">
              <a:rPr b="0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-123120" y="6673680"/>
            <a:ext cx="1116720" cy="18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MM_0501_CMtg-</a:t>
            </a:r>
            <a:fld id="{83FE647D-DC31-4E19-B6E7-7135E407BCED}" type="slidenum">
              <a:rPr b="0" lang="en-US" sz="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&lt;number&gt;</a:t>
            </a:fld>
            <a:endParaRPr b="0" lang="en-US" sz="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 algn="ctr"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 algn="ctr"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914400" algn="ctr">
              <a:spcBef>
                <a:spcPts val="451"/>
              </a:spcBef>
              <a:buClr>
                <a:srgbClr val="000000"/>
              </a:buClr>
              <a:buFont typeface="Arial"/>
              <a:buChar char="•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371600" algn="ctr">
              <a:spcBef>
                <a:spcPts val="451"/>
              </a:spcBef>
              <a:buClr>
                <a:srgbClr val="000000"/>
              </a:buClr>
              <a:buFont typeface="Arial"/>
              <a:buChar char="–"/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1828800" algn="ctr">
              <a:spcBef>
                <a:spcPts val="451"/>
              </a:spcBef>
              <a:buClr>
                <a:srgbClr val="000000"/>
              </a:buClr>
              <a:buFont typeface="Arial"/>
              <a:buChar char="»"/>
              <a:tabLst>
                <a:tab algn="l" pos="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1828800">
              <a:spcBef>
                <a:spcPts val="451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1828800">
              <a:spcBef>
                <a:spcPts val="451"/>
              </a:spcBef>
              <a:buClr>
                <a:srgbClr val="000000"/>
              </a:buClr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6.wmf"/><Relationship Id="rId3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slideLayout" Target="../slideLayouts/slideLayout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8.wmf"/><Relationship Id="rId3" Type="http://schemas.openxmlformats.org/officeDocument/2006/relationships/slideLayout" Target="../slideLayouts/slideLayout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package" Target="../embeddings/oleObject1.xlsx"/><Relationship Id="rId2" Type="http://schemas.openxmlformats.org/officeDocument/2006/relationships/image" Target="../media/image10.png"/><Relationship Id="rId3" Type="http://schemas.openxmlformats.org/officeDocument/2006/relationships/package" Target="../embeddings/oleObject2.xlsx"/><Relationship Id="rId4" Type="http://schemas.openxmlformats.org/officeDocument/2006/relationships/image" Target="../media/image11.png"/><Relationship Id="rId5" Type="http://schemas.openxmlformats.org/officeDocument/2006/relationships/package" Target="../embeddings/oleObject3.xlsx"/><Relationship Id="rId6" Type="http://schemas.openxmlformats.org/officeDocument/2006/relationships/image" Target="../media/image12.png"/><Relationship Id="rId7" Type="http://schemas.openxmlformats.org/officeDocument/2006/relationships/slideLayout" Target="../slideLayouts/slideLayout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wmf"/><Relationship Id="rId3" Type="http://schemas.openxmlformats.org/officeDocument/2006/relationships/image" Target="../media/image15.wmf"/><Relationship Id="rId4" Type="http://schemas.openxmlformats.org/officeDocument/2006/relationships/image" Target="../media/image16.wmf"/><Relationship Id="rId5" Type="http://schemas.openxmlformats.org/officeDocument/2006/relationships/slideLayout" Target="../slideLayouts/slideLayout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5030640" y="3217680"/>
            <a:ext cx="3943440" cy="135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Global Markets</a:t>
            </a:r>
            <a:endParaRPr b="1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subTitle"/>
          </p:nvPr>
        </p:nvSpPr>
        <p:spPr>
          <a:xfrm>
            <a:off x="5451120" y="6262200"/>
            <a:ext cx="3102120" cy="3589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May 7, 2001</a:t>
            </a:r>
            <a:endParaRPr b="1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7" name=""/>
          <p:cNvGrpSpPr/>
          <p:nvPr/>
        </p:nvGrpSpPr>
        <p:grpSpPr>
          <a:xfrm>
            <a:off x="5724360" y="303120"/>
            <a:ext cx="2552400" cy="2479680"/>
            <a:chOff x="5724360" y="303120"/>
            <a:chExt cx="2552400" cy="2479680"/>
          </a:xfrm>
        </p:grpSpPr>
        <p:pic>
          <p:nvPicPr>
            <p:cNvPr id="28" name="LogoWh" descr=""/>
            <p:cNvPicPr/>
            <p:nvPr/>
          </p:nvPicPr>
          <p:blipFill>
            <a:blip r:embed="rId2"/>
            <a:stretch/>
          </p:blipFill>
          <p:spPr>
            <a:xfrm>
              <a:off x="5724360" y="303120"/>
              <a:ext cx="2471760" cy="24796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29" name=""/>
            <p:cNvSpPr/>
            <p:nvPr/>
          </p:nvSpPr>
          <p:spPr>
            <a:xfrm>
              <a:off x="7983720" y="1738080"/>
              <a:ext cx="293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0" name=""/>
          <p:cNvSpPr/>
          <p:nvPr/>
        </p:nvSpPr>
        <p:spPr>
          <a:xfrm>
            <a:off x="5146560" y="4911840"/>
            <a:ext cx="3711600" cy="1108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All Employee Meeting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Hyatt Regency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Houston, Texas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title"/>
          </p:nvPr>
        </p:nvSpPr>
        <p:spPr>
          <a:xfrm>
            <a:off x="5030640" y="3541320"/>
            <a:ext cx="3943440" cy="135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EGM Operating Highlights</a:t>
            </a:r>
            <a:endParaRPr b="1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85" name=""/>
          <p:cNvGrpSpPr/>
          <p:nvPr/>
        </p:nvGrpSpPr>
        <p:grpSpPr>
          <a:xfrm>
            <a:off x="5724360" y="303120"/>
            <a:ext cx="2552400" cy="2479680"/>
            <a:chOff x="5724360" y="303120"/>
            <a:chExt cx="2552400" cy="2479680"/>
          </a:xfrm>
        </p:grpSpPr>
        <p:pic>
          <p:nvPicPr>
            <p:cNvPr id="586" name="LogoWh" descr=""/>
            <p:cNvPicPr/>
            <p:nvPr/>
          </p:nvPicPr>
          <p:blipFill>
            <a:blip r:embed="rId2"/>
            <a:stretch/>
          </p:blipFill>
          <p:spPr>
            <a:xfrm>
              <a:off x="5724360" y="303120"/>
              <a:ext cx="2471760" cy="24796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587" name=""/>
            <p:cNvSpPr/>
            <p:nvPr/>
          </p:nvSpPr>
          <p:spPr>
            <a:xfrm>
              <a:off x="7983720" y="1738080"/>
              <a:ext cx="293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88" name=""/>
          <p:cNvSpPr/>
          <p:nvPr/>
        </p:nvSpPr>
        <p:spPr>
          <a:xfrm>
            <a:off x="5146560" y="5727600"/>
            <a:ext cx="3711600" cy="44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Jeff Shankman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Chief Operating Officer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lobe" descr=""/>
          <p:cNvPicPr/>
          <p:nvPr/>
        </p:nvPicPr>
        <p:blipFill>
          <a:blip r:embed="rId1"/>
          <a:stretch/>
        </p:blipFill>
        <p:spPr>
          <a:xfrm>
            <a:off x="3665520" y="2781360"/>
            <a:ext cx="1739880" cy="17049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0" name=""/>
          <p:cNvSpPr/>
          <p:nvPr/>
        </p:nvSpPr>
        <p:spPr>
          <a:xfrm>
            <a:off x="576360" y="6257880"/>
            <a:ext cx="7977240" cy="428760"/>
          </a:xfrm>
          <a:prstGeom prst="bevel">
            <a:avLst>
              <a:gd name="adj" fmla="val 125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1" name=""/>
          <p:cNvSpPr/>
          <p:nvPr/>
        </p:nvSpPr>
        <p:spPr>
          <a:xfrm>
            <a:off x="5076720" y="1152360"/>
            <a:ext cx="3610080" cy="140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2" name=""/>
          <p:cNvSpPr/>
          <p:nvPr/>
        </p:nvSpPr>
        <p:spPr>
          <a:xfrm>
            <a:off x="333360" y="1152360"/>
            <a:ext cx="3610080" cy="140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3" name=""/>
          <p:cNvSpPr/>
          <p:nvPr/>
        </p:nvSpPr>
        <p:spPr>
          <a:xfrm>
            <a:off x="5076720" y="4657680"/>
            <a:ext cx="3610080" cy="140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4" name=""/>
          <p:cNvSpPr/>
          <p:nvPr/>
        </p:nvSpPr>
        <p:spPr>
          <a:xfrm>
            <a:off x="333360" y="4657680"/>
            <a:ext cx="3610080" cy="140976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Developing High Growth Wholesale Business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6" name="PlaceHolder 2"/>
          <p:cNvSpPr>
            <a:spLocks noGrp="1"/>
          </p:cNvSpPr>
          <p:nvPr>
            <p:ph/>
          </p:nvPr>
        </p:nvSpPr>
        <p:spPr>
          <a:xfrm>
            <a:off x="560160" y="1165320"/>
            <a:ext cx="3408120" cy="1201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85000" lnSpcReduction="9999"/>
          </a:bodyPr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domestic coal market maker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importer of coal into U.K.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Expanding into Asia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Coal, emissions and dry-bulk freight markets online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Leader in risk management products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spcBef>
                <a:spcPts val="414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Growing presence in global freight markets</a:t>
            </a:r>
            <a:endParaRPr b="1" lang="en-US" sz="1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97" name=""/>
          <p:cNvSpPr/>
          <p:nvPr/>
        </p:nvSpPr>
        <p:spPr>
          <a:xfrm>
            <a:off x="5334120" y="1158840"/>
            <a:ext cx="331128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9999"/>
          </a:bodyPr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and products (gasoline, heating oil, jet, gasoil, residue) MTBE, petrochemicals, plastics and LPGs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Actively transacting online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Geographic product expansion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petrochemical risk management portfolio in the world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8" name=""/>
          <p:cNvSpPr/>
          <p:nvPr/>
        </p:nvSpPr>
        <p:spPr>
          <a:xfrm>
            <a:off x="560520" y="4695840"/>
            <a:ext cx="333360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Leading market maker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 offered in every state and 10 countries on 4 continents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Successfully transacting on EnronOnline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 offering covers entire developed world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9" name=""/>
          <p:cNvSpPr/>
          <p:nvPr/>
        </p:nvSpPr>
        <p:spPr>
          <a:xfrm>
            <a:off x="5334120" y="4695840"/>
            <a:ext cx="3476520" cy="120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Creating a global network of LNG supplies, transportation, terminals and markets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Developing an online market making  network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41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Growing Enron’s LNG shipping business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0" name=""/>
          <p:cNvSpPr/>
          <p:nvPr/>
        </p:nvSpPr>
        <p:spPr>
          <a:xfrm>
            <a:off x="835200" y="822240"/>
            <a:ext cx="25236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- $40 Billion Market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1" name=""/>
          <p:cNvSpPr/>
          <p:nvPr/>
        </p:nvSpPr>
        <p:spPr>
          <a:xfrm>
            <a:off x="587520" y="4322880"/>
            <a:ext cx="29458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 - $1+ Trillion Market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2" name=""/>
          <p:cNvSpPr/>
          <p:nvPr/>
        </p:nvSpPr>
        <p:spPr>
          <a:xfrm>
            <a:off x="4988160" y="822240"/>
            <a:ext cx="3750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&amp; Products - $3 Trillion Market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3" name=""/>
          <p:cNvSpPr/>
          <p:nvPr/>
        </p:nvSpPr>
        <p:spPr>
          <a:xfrm>
            <a:off x="5558400" y="4322880"/>
            <a:ext cx="2512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- $18 Billion Market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4" name=""/>
          <p:cNvSpPr/>
          <p:nvPr/>
        </p:nvSpPr>
        <p:spPr>
          <a:xfrm>
            <a:off x="1027800" y="6303960"/>
            <a:ext cx="7074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Leverage EnronOnline, North American, Asian, and European Networks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5" name=""/>
          <p:cNvSpPr/>
          <p:nvPr/>
        </p:nvSpPr>
        <p:spPr>
          <a:xfrm>
            <a:off x="3889440" y="3062160"/>
            <a:ext cx="1305000" cy="120204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Global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24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6" name=""/>
          <p:cNvSpPr/>
          <p:nvPr/>
        </p:nvSpPr>
        <p:spPr>
          <a:xfrm flipV="1">
            <a:off x="5210280" y="2647800"/>
            <a:ext cx="371520" cy="3715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7" name=""/>
          <p:cNvSpPr/>
          <p:nvPr/>
        </p:nvSpPr>
        <p:spPr>
          <a:xfrm>
            <a:off x="3514680" y="2647800"/>
            <a:ext cx="371520" cy="3715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8" name=""/>
          <p:cNvSpPr/>
          <p:nvPr/>
        </p:nvSpPr>
        <p:spPr>
          <a:xfrm>
            <a:off x="5210280" y="4218120"/>
            <a:ext cx="371520" cy="3715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09" name=""/>
          <p:cNvSpPr/>
          <p:nvPr/>
        </p:nvSpPr>
        <p:spPr>
          <a:xfrm flipV="1">
            <a:off x="3514680" y="4218120"/>
            <a:ext cx="371520" cy="3715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0" name=""/>
          <p:cNvSpPr/>
          <p:nvPr/>
        </p:nvSpPr>
        <p:spPr>
          <a:xfrm>
            <a:off x="463680" y="1227240"/>
            <a:ext cx="11880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1" name=""/>
          <p:cNvSpPr/>
          <p:nvPr/>
        </p:nvSpPr>
        <p:spPr>
          <a:xfrm>
            <a:off x="463680" y="1447920"/>
            <a:ext cx="11880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2" name=""/>
          <p:cNvSpPr/>
          <p:nvPr/>
        </p:nvSpPr>
        <p:spPr>
          <a:xfrm>
            <a:off x="463680" y="167004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3" name=""/>
          <p:cNvSpPr/>
          <p:nvPr/>
        </p:nvSpPr>
        <p:spPr>
          <a:xfrm>
            <a:off x="463680" y="189072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4" name=""/>
          <p:cNvSpPr/>
          <p:nvPr/>
        </p:nvSpPr>
        <p:spPr>
          <a:xfrm>
            <a:off x="463680" y="211284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5" name=""/>
          <p:cNvSpPr/>
          <p:nvPr/>
        </p:nvSpPr>
        <p:spPr>
          <a:xfrm>
            <a:off x="463680" y="2335320"/>
            <a:ext cx="11880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6" name=""/>
          <p:cNvSpPr/>
          <p:nvPr/>
        </p:nvSpPr>
        <p:spPr>
          <a:xfrm>
            <a:off x="5216400" y="1227240"/>
            <a:ext cx="11916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7" name=""/>
          <p:cNvSpPr/>
          <p:nvPr/>
        </p:nvSpPr>
        <p:spPr>
          <a:xfrm>
            <a:off x="5216400" y="178272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8" name=""/>
          <p:cNvSpPr/>
          <p:nvPr/>
        </p:nvSpPr>
        <p:spPr>
          <a:xfrm>
            <a:off x="5216400" y="200484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19" name=""/>
          <p:cNvSpPr/>
          <p:nvPr/>
        </p:nvSpPr>
        <p:spPr>
          <a:xfrm>
            <a:off x="5216400" y="222732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0" name=""/>
          <p:cNvSpPr/>
          <p:nvPr/>
        </p:nvSpPr>
        <p:spPr>
          <a:xfrm>
            <a:off x="463680" y="477036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1" name=""/>
          <p:cNvSpPr/>
          <p:nvPr/>
        </p:nvSpPr>
        <p:spPr>
          <a:xfrm>
            <a:off x="463680" y="499104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2" name=""/>
          <p:cNvSpPr/>
          <p:nvPr/>
        </p:nvSpPr>
        <p:spPr>
          <a:xfrm>
            <a:off x="463680" y="535464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3" name=""/>
          <p:cNvSpPr/>
          <p:nvPr/>
        </p:nvSpPr>
        <p:spPr>
          <a:xfrm>
            <a:off x="463680" y="5576760"/>
            <a:ext cx="11880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4" name=""/>
          <p:cNvSpPr/>
          <p:nvPr/>
        </p:nvSpPr>
        <p:spPr>
          <a:xfrm>
            <a:off x="5216400" y="477036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5" name=""/>
          <p:cNvSpPr/>
          <p:nvPr/>
        </p:nvSpPr>
        <p:spPr>
          <a:xfrm>
            <a:off x="5216400" y="5143680"/>
            <a:ext cx="119160" cy="11880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440" bIns="37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26" name=""/>
          <p:cNvSpPr/>
          <p:nvPr/>
        </p:nvSpPr>
        <p:spPr>
          <a:xfrm>
            <a:off x="5216400" y="5365800"/>
            <a:ext cx="119160" cy="11916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37800" bIns="37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1CC5C0F-1E5B-4207-A68A-818662F23CD8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PlaceHolder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 - Gross Margin 1998-2001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28" name=""/>
          <p:cNvGraphicFramePr/>
          <p:nvPr/>
        </p:nvGraphicFramePr>
        <p:xfrm>
          <a:off x="820800" y="2227320"/>
          <a:ext cx="7975440" cy="4064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2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20800" y="2227320"/>
                    <a:ext cx="7975440" cy="4064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30" name=""/>
          <p:cNvSpPr/>
          <p:nvPr/>
        </p:nvSpPr>
        <p:spPr>
          <a:xfrm>
            <a:off x="2778120" y="1655640"/>
            <a:ext cx="5452920" cy="37476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1" name=""/>
          <p:cNvSpPr/>
          <p:nvPr/>
        </p:nvSpPr>
        <p:spPr>
          <a:xfrm>
            <a:off x="2935440" y="1722600"/>
            <a:ext cx="6046560" cy="31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20000"/>
              </a:lnSpc>
              <a:tabLst>
                <a:tab algn="l" pos="0"/>
                <a:tab algn="dec" pos="2222640"/>
                <a:tab algn="dec" pos="3143160"/>
                <a:tab algn="dec" pos="4056120"/>
                <a:tab algn="dec" pos="4915080"/>
                <a:tab algn="dec" pos="5829480"/>
                <a:tab algn="dec" pos="674388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Gross Margin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$116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$186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$206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$497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2" name=""/>
          <p:cNvSpPr/>
          <p:nvPr/>
        </p:nvSpPr>
        <p:spPr>
          <a:xfrm>
            <a:off x="1465200" y="2075400"/>
            <a:ext cx="7202520" cy="3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Gross Margin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3" name=""/>
          <p:cNvSpPr/>
          <p:nvPr/>
        </p:nvSpPr>
        <p:spPr>
          <a:xfrm>
            <a:off x="1905120" y="6197760"/>
            <a:ext cx="64738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5191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Note:</a:t>
            </a: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Puerto Rico, Middle East and LNG EBIT included in 4Q 2000 and 2001 only.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4" name=""/>
          <p:cNvSpPr/>
          <p:nvPr/>
        </p:nvSpPr>
        <p:spPr>
          <a:xfrm>
            <a:off x="2351160" y="4851360"/>
            <a:ext cx="6858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5" name=""/>
          <p:cNvSpPr/>
          <p:nvPr/>
        </p:nvSpPr>
        <p:spPr>
          <a:xfrm>
            <a:off x="4022640" y="4456080"/>
            <a:ext cx="6858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6" name=""/>
          <p:cNvSpPr/>
          <p:nvPr/>
        </p:nvSpPr>
        <p:spPr>
          <a:xfrm>
            <a:off x="7400880" y="2652840"/>
            <a:ext cx="6858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7" name=""/>
          <p:cNvSpPr/>
          <p:nvPr/>
        </p:nvSpPr>
        <p:spPr>
          <a:xfrm>
            <a:off x="5699160" y="4335480"/>
            <a:ext cx="6858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8" name=""/>
          <p:cNvSpPr/>
          <p:nvPr/>
        </p:nvSpPr>
        <p:spPr>
          <a:xfrm>
            <a:off x="4694400" y="1068480"/>
            <a:ext cx="3538440" cy="504720"/>
          </a:xfrm>
          <a:prstGeom prst="rect">
            <a:avLst/>
          </a:prstGeom>
          <a:solidFill>
            <a:srgbClr val="e1ffff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9" name=""/>
          <p:cNvSpPr/>
          <p:nvPr/>
        </p:nvSpPr>
        <p:spPr>
          <a:xfrm>
            <a:off x="4699080" y="1074600"/>
            <a:ext cx="4394160" cy="49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ctr" pos="343080"/>
                <a:tab algn="ctr" pos="1198440"/>
                <a:tab algn="ctr" pos="2114640"/>
                <a:tab algn="ctr" pos="3029040"/>
                <a:tab algn="ctr" pos="3886200"/>
                <a:tab algn="ctr" pos="48006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Actual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Actual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Actual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ctr" pos="343080"/>
                <a:tab algn="ctr" pos="1198440"/>
                <a:tab algn="ctr" pos="2114640"/>
                <a:tab algn="ctr" pos="3029040"/>
                <a:tab algn="ctr" pos="3886200"/>
                <a:tab algn="ctr" pos="48006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1998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B59C9AB-F92F-49AF-8340-C5B2C5A79148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PlaceHolder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 - Gross Margin 1998-2001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41" name=""/>
          <p:cNvGraphicFramePr/>
          <p:nvPr/>
        </p:nvGraphicFramePr>
        <p:xfrm>
          <a:off x="820800" y="2227320"/>
          <a:ext cx="7975440" cy="4064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4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820800" y="2227320"/>
                    <a:ext cx="7975440" cy="4064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43" name=""/>
          <p:cNvSpPr/>
          <p:nvPr/>
        </p:nvSpPr>
        <p:spPr>
          <a:xfrm>
            <a:off x="2016000" y="1655640"/>
            <a:ext cx="6240600" cy="37476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4" name=""/>
          <p:cNvSpPr/>
          <p:nvPr/>
        </p:nvSpPr>
        <p:spPr>
          <a:xfrm>
            <a:off x="2173320" y="1722600"/>
            <a:ext cx="6046920" cy="31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20000"/>
              </a:lnSpc>
              <a:tabLst>
                <a:tab algn="l" pos="0"/>
                <a:tab algn="dec" pos="2222640"/>
                <a:tab algn="dec" pos="3143160"/>
                <a:tab algn="dec" pos="4056120"/>
                <a:tab algn="dec" pos="4915080"/>
                <a:tab algn="dec" pos="5829480"/>
                <a:tab algn="dec" pos="674388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Gross Margin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$116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$186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$206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$100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5" name=""/>
          <p:cNvSpPr/>
          <p:nvPr/>
        </p:nvSpPr>
        <p:spPr>
          <a:xfrm>
            <a:off x="1465200" y="2075400"/>
            <a:ext cx="7202520" cy="3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Gross Margin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6" name=""/>
          <p:cNvSpPr/>
          <p:nvPr/>
        </p:nvSpPr>
        <p:spPr>
          <a:xfrm>
            <a:off x="1905120" y="6197760"/>
            <a:ext cx="64738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5191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Note:</a:t>
            </a: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Puerto Rico, Middle East and LNG EBIT included in 4Q 2000 and 2001 only.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7" name=""/>
          <p:cNvSpPr/>
          <p:nvPr/>
        </p:nvSpPr>
        <p:spPr>
          <a:xfrm>
            <a:off x="2058840" y="4851360"/>
            <a:ext cx="6858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116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8" name=""/>
          <p:cNvSpPr/>
          <p:nvPr/>
        </p:nvSpPr>
        <p:spPr>
          <a:xfrm>
            <a:off x="3438360" y="4456080"/>
            <a:ext cx="6858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9" name=""/>
          <p:cNvSpPr/>
          <p:nvPr/>
        </p:nvSpPr>
        <p:spPr>
          <a:xfrm>
            <a:off x="7527960" y="2652840"/>
            <a:ext cx="6858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497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0" name=""/>
          <p:cNvSpPr/>
          <p:nvPr/>
        </p:nvSpPr>
        <p:spPr>
          <a:xfrm>
            <a:off x="4822920" y="4335480"/>
            <a:ext cx="6858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1" name=""/>
          <p:cNvSpPr/>
          <p:nvPr/>
        </p:nvSpPr>
        <p:spPr>
          <a:xfrm>
            <a:off x="6202440" y="4927680"/>
            <a:ext cx="6858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2" name=""/>
          <p:cNvSpPr/>
          <p:nvPr/>
        </p:nvSpPr>
        <p:spPr>
          <a:xfrm>
            <a:off x="3932280" y="1068480"/>
            <a:ext cx="4325760" cy="504720"/>
          </a:xfrm>
          <a:prstGeom prst="rect">
            <a:avLst/>
          </a:prstGeom>
          <a:solidFill>
            <a:srgbClr val="e1ffff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3" name=""/>
          <p:cNvSpPr/>
          <p:nvPr/>
        </p:nvSpPr>
        <p:spPr>
          <a:xfrm>
            <a:off x="3936960" y="1074600"/>
            <a:ext cx="4394160" cy="49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ctr" pos="343080"/>
                <a:tab algn="ctr" pos="1198440"/>
                <a:tab algn="ctr" pos="2114640"/>
                <a:tab algn="ctr" pos="3029040"/>
                <a:tab algn="ctr" pos="3886200"/>
                <a:tab algn="ctr" pos="48006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Actual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Actual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Actual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ctr" pos="343080"/>
                <a:tab algn="ctr" pos="1198440"/>
                <a:tab algn="ctr" pos="2114640"/>
                <a:tab algn="ctr" pos="3029040"/>
                <a:tab algn="ctr" pos="3886200"/>
                <a:tab algn="ctr" pos="48006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1998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Q1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E2E87B2-FFF9-4A15-9FA8-D43C6E7D815A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PlaceHolder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 - Earnings Growth 1998-2001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55" name=""/>
          <p:cNvGraphicFramePr/>
          <p:nvPr/>
        </p:nvGraphicFramePr>
        <p:xfrm>
          <a:off x="446040" y="2300400"/>
          <a:ext cx="7975800" cy="40640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65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6040" y="2300400"/>
                    <a:ext cx="7975800" cy="40640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57" name=""/>
          <p:cNvSpPr/>
          <p:nvPr/>
        </p:nvSpPr>
        <p:spPr>
          <a:xfrm>
            <a:off x="3576600" y="1074600"/>
            <a:ext cx="4326120" cy="505080"/>
          </a:xfrm>
          <a:prstGeom prst="rect">
            <a:avLst/>
          </a:prstGeom>
          <a:solidFill>
            <a:srgbClr val="e1ffff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8" name=""/>
          <p:cNvSpPr/>
          <p:nvPr/>
        </p:nvSpPr>
        <p:spPr>
          <a:xfrm>
            <a:off x="3581280" y="1081080"/>
            <a:ext cx="4394160" cy="49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ctr" pos="343080"/>
                <a:tab algn="ctr" pos="1198440"/>
                <a:tab algn="ctr" pos="2114640"/>
                <a:tab algn="ctr" pos="2971800"/>
                <a:tab algn="ctr" pos="3886200"/>
                <a:tab algn="ctr" pos="48006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Actual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Actual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Actual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Plan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ctr" pos="343080"/>
                <a:tab algn="ctr" pos="1198440"/>
                <a:tab algn="ctr" pos="2114640"/>
                <a:tab algn="ctr" pos="2971800"/>
                <a:tab algn="ctr" pos="3886200"/>
                <a:tab algn="ctr" pos="48006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 1998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1999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2000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Q1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1" lang="en-US" sz="13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</a:t>
            </a:r>
            <a:endParaRPr b="0" lang="en-US" sz="13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9" name=""/>
          <p:cNvSpPr/>
          <p:nvPr/>
        </p:nvSpPr>
        <p:spPr>
          <a:xfrm>
            <a:off x="1660680" y="1633680"/>
            <a:ext cx="6240240" cy="374400"/>
          </a:xfrm>
          <a:prstGeom prst="rect">
            <a:avLst/>
          </a:prstGeom>
          <a:noFill/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0" name=""/>
          <p:cNvSpPr/>
          <p:nvPr/>
        </p:nvSpPr>
        <p:spPr>
          <a:xfrm>
            <a:off x="1817640" y="1700280"/>
            <a:ext cx="6046920" cy="31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20000"/>
              </a:lnSpc>
              <a:tabLst>
                <a:tab algn="l" pos="0"/>
                <a:tab algn="dec" pos="2222640"/>
                <a:tab algn="dec" pos="3143160"/>
                <a:tab algn="dec" pos="4056120"/>
                <a:tab algn="dec" pos="4800600"/>
                <a:tab algn="dec" pos="5772240"/>
                <a:tab algn="dec" pos="674388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EBIT 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$30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$81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$67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$46.3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$270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1" name=""/>
          <p:cNvSpPr/>
          <p:nvPr/>
        </p:nvSpPr>
        <p:spPr>
          <a:xfrm>
            <a:off x="1090440" y="2148480"/>
            <a:ext cx="7202520" cy="354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9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EBIT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2" name=""/>
          <p:cNvSpPr/>
          <p:nvPr/>
        </p:nvSpPr>
        <p:spPr>
          <a:xfrm>
            <a:off x="1530360" y="6270480"/>
            <a:ext cx="6473880" cy="261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51912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Note:</a:t>
            </a:r>
            <a:r>
              <a:rPr b="0" i="1" lang="en-US" sz="11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Puerto Rico, Middle East and LNG EBIT included in 4Q 2000 and 2001 only.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3" name=""/>
          <p:cNvSpPr/>
          <p:nvPr/>
        </p:nvSpPr>
        <p:spPr>
          <a:xfrm>
            <a:off x="1859040" y="5229360"/>
            <a:ext cx="6858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4" name=""/>
          <p:cNvSpPr/>
          <p:nvPr/>
        </p:nvSpPr>
        <p:spPr>
          <a:xfrm>
            <a:off x="3067200" y="4675320"/>
            <a:ext cx="6858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81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5" name=""/>
          <p:cNvSpPr/>
          <p:nvPr/>
        </p:nvSpPr>
        <p:spPr>
          <a:xfrm>
            <a:off x="7099200" y="2484360"/>
            <a:ext cx="6858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270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6" name=""/>
          <p:cNvSpPr/>
          <p:nvPr/>
        </p:nvSpPr>
        <p:spPr>
          <a:xfrm>
            <a:off x="4464000" y="4776840"/>
            <a:ext cx="6858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67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7" name=""/>
          <p:cNvSpPr/>
          <p:nvPr/>
        </p:nvSpPr>
        <p:spPr>
          <a:xfrm>
            <a:off x="5845320" y="5033880"/>
            <a:ext cx="685800" cy="25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$</a:t>
            </a: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46.3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3EDCA46-8B98-4449-B62C-F0866E78AB0D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Expansion of Existing Business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aphicFrame>
        <p:nvGraphicFramePr>
          <p:cNvPr id="669" name=""/>
          <p:cNvGraphicFramePr/>
          <p:nvPr/>
        </p:nvGraphicFramePr>
        <p:xfrm>
          <a:off x="384120" y="1746360"/>
          <a:ext cx="8250120" cy="45352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7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4120" y="1746360"/>
                    <a:ext cx="8250120" cy="4535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71" name=""/>
          <p:cNvSpPr/>
          <p:nvPr/>
        </p:nvSpPr>
        <p:spPr>
          <a:xfrm>
            <a:off x="3344040" y="912960"/>
            <a:ext cx="24429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Consolidated EGM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($000’s)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F66A0EC-AE0E-4831-9102-7B184E132FA7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Expansion of Existing Business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3" name=""/>
          <p:cNvSpPr/>
          <p:nvPr/>
        </p:nvSpPr>
        <p:spPr>
          <a:xfrm>
            <a:off x="3347280" y="912960"/>
            <a:ext cx="244296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Consolidated EGM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($000’s)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74" name=""/>
          <p:cNvGraphicFramePr/>
          <p:nvPr/>
        </p:nvGraphicFramePr>
        <p:xfrm>
          <a:off x="423720" y="1771560"/>
          <a:ext cx="8298000" cy="453564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7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3720" y="1771560"/>
                    <a:ext cx="8298000" cy="4535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3A32616-69CA-4417-86A6-9DC6EF99BB06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" name=""/>
          <p:cNvSpPr/>
          <p:nvPr/>
        </p:nvSpPr>
        <p:spPr>
          <a:xfrm>
            <a:off x="343080" y="189000"/>
            <a:ext cx="84582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Expansion of Existing Business Transactions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77" name=""/>
          <p:cNvGraphicFramePr/>
          <p:nvPr/>
        </p:nvGraphicFramePr>
        <p:xfrm>
          <a:off x="741240" y="1647720"/>
          <a:ext cx="2478240" cy="4135680"/>
        </p:xfrm>
        <a:graphic>
          <a:graphicData uri="http://schemas.openxmlformats.org/presentationml/2006/ole">
            <p:oleObj progId="Excel.Sheet.12" r:id="rId1" spid="">
              <p:embed/>
              <p:pic>
                <p:nvPicPr>
                  <p:cNvPr id="67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41240" y="1647720"/>
                    <a:ext cx="2478240" cy="4135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79" name=""/>
          <p:cNvSpPr/>
          <p:nvPr/>
        </p:nvSpPr>
        <p:spPr>
          <a:xfrm>
            <a:off x="917280" y="1255680"/>
            <a:ext cx="2124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&amp;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0" name=""/>
          <p:cNvSpPr/>
          <p:nvPr/>
        </p:nvSpPr>
        <p:spPr>
          <a:xfrm>
            <a:off x="3614400" y="1255680"/>
            <a:ext cx="2111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&amp; Emissions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1" name=""/>
          <p:cNvSpPr/>
          <p:nvPr/>
        </p:nvSpPr>
        <p:spPr>
          <a:xfrm>
            <a:off x="6772320" y="1255680"/>
            <a:ext cx="10825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682" name=""/>
          <p:cNvGraphicFramePr/>
          <p:nvPr/>
        </p:nvGraphicFramePr>
        <p:xfrm>
          <a:off x="3427560" y="1714680"/>
          <a:ext cx="2485800" cy="3949560"/>
        </p:xfrm>
        <a:graphic>
          <a:graphicData uri="http://schemas.openxmlformats.org/presentationml/2006/ole">
            <p:oleObj progId="Excel.Sheet.12" r:id="rId3" spid="">
              <p:embed/>
              <p:pic>
                <p:nvPicPr>
                  <p:cNvPr id="68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427560" y="1714680"/>
                    <a:ext cx="2485800" cy="39495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684" name=""/>
          <p:cNvGraphicFramePr/>
          <p:nvPr/>
        </p:nvGraphicFramePr>
        <p:xfrm>
          <a:off x="6037200" y="1809720"/>
          <a:ext cx="2552760" cy="3867120"/>
        </p:xfrm>
        <a:graphic>
          <a:graphicData uri="http://schemas.openxmlformats.org/presentationml/2006/ole">
            <p:oleObj progId="Excel.Sheet.12" r:id="rId5" spid="">
              <p:embed/>
              <p:pic>
                <p:nvPicPr>
                  <p:cNvPr id="68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6037200" y="1809720"/>
                    <a:ext cx="2552760" cy="3867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686" name=""/>
          <p:cNvSpPr/>
          <p:nvPr/>
        </p:nvSpPr>
        <p:spPr>
          <a:xfrm>
            <a:off x="652320" y="6386400"/>
            <a:ext cx="1209960" cy="231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9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*2001 Plans Figures</a:t>
            </a:r>
            <a:endParaRPr b="0" lang="en-US" sz="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C6CBB2F-DAFD-4A97-821F-81BD9B259F41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PlaceHolder 1"/>
          <p:cNvSpPr>
            <a:spLocks noGrp="1"/>
          </p:cNvSpPr>
          <p:nvPr>
            <p:ph type="title"/>
          </p:nvPr>
        </p:nvSpPr>
        <p:spPr>
          <a:xfrm>
            <a:off x="5030640" y="3893760"/>
            <a:ext cx="3943440" cy="135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Business</a:t>
            </a:r>
            <a:br>
              <a:rPr sz="3800"/>
            </a:br>
            <a:r>
              <a:rPr b="0" lang="en-US" sz="3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Unit</a:t>
            </a:r>
            <a:br>
              <a:rPr sz="3800"/>
            </a:br>
            <a:r>
              <a:rPr b="0" lang="en-US" sz="3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Updates</a:t>
            </a:r>
            <a:endParaRPr b="1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88" name=""/>
          <p:cNvGrpSpPr/>
          <p:nvPr/>
        </p:nvGrpSpPr>
        <p:grpSpPr>
          <a:xfrm>
            <a:off x="5724360" y="303120"/>
            <a:ext cx="2552400" cy="2479680"/>
            <a:chOff x="5724360" y="303120"/>
            <a:chExt cx="2552400" cy="2479680"/>
          </a:xfrm>
        </p:grpSpPr>
        <p:pic>
          <p:nvPicPr>
            <p:cNvPr id="689" name="LogoWh" descr=""/>
            <p:cNvPicPr/>
            <p:nvPr/>
          </p:nvPicPr>
          <p:blipFill>
            <a:blip r:embed="rId2"/>
            <a:stretch/>
          </p:blipFill>
          <p:spPr>
            <a:xfrm>
              <a:off x="5724360" y="303120"/>
              <a:ext cx="2471760" cy="24796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90" name=""/>
            <p:cNvSpPr/>
            <p:nvPr/>
          </p:nvSpPr>
          <p:spPr>
            <a:xfrm>
              <a:off x="7983720" y="1738080"/>
              <a:ext cx="293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PlaceHolder 1"/>
          <p:cNvSpPr>
            <a:spLocks noGrp="1"/>
          </p:cNvSpPr>
          <p:nvPr>
            <p:ph type="title"/>
          </p:nvPr>
        </p:nvSpPr>
        <p:spPr>
          <a:xfrm>
            <a:off x="5030640" y="3541320"/>
            <a:ext cx="3943440" cy="135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Global Products</a:t>
            </a:r>
            <a:endParaRPr b="1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692" name=""/>
          <p:cNvGrpSpPr/>
          <p:nvPr/>
        </p:nvGrpSpPr>
        <p:grpSpPr>
          <a:xfrm>
            <a:off x="5724360" y="303120"/>
            <a:ext cx="2552400" cy="2479680"/>
            <a:chOff x="5724360" y="303120"/>
            <a:chExt cx="2552400" cy="2479680"/>
          </a:xfrm>
        </p:grpSpPr>
        <p:pic>
          <p:nvPicPr>
            <p:cNvPr id="693" name="LogoWh" descr=""/>
            <p:cNvPicPr/>
            <p:nvPr/>
          </p:nvPicPr>
          <p:blipFill>
            <a:blip r:embed="rId2"/>
            <a:stretch/>
          </p:blipFill>
          <p:spPr>
            <a:xfrm>
              <a:off x="5724360" y="303120"/>
              <a:ext cx="2471760" cy="24796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694" name=""/>
            <p:cNvSpPr/>
            <p:nvPr/>
          </p:nvSpPr>
          <p:spPr>
            <a:xfrm>
              <a:off x="7983720" y="1738080"/>
              <a:ext cx="293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95" name=""/>
          <p:cNvSpPr/>
          <p:nvPr/>
        </p:nvSpPr>
        <p:spPr>
          <a:xfrm>
            <a:off x="5146560" y="5727600"/>
            <a:ext cx="3711600" cy="44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John Nowlan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Today’s Presentation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58320" y="1343160"/>
            <a:ext cx="751716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228600" indent="-22860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 Overview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Operating Highlights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Business Unit Updates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&amp; Products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lnSpc>
                <a:spcPct val="11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228600" indent="-22860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Q&amp;A</a:t>
            </a:r>
            <a:endParaRPr b="1" lang="en-US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3" name=""/>
          <p:cNvSpPr/>
          <p:nvPr/>
        </p:nvSpPr>
        <p:spPr>
          <a:xfrm>
            <a:off x="738360" y="15271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738360" y="23907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738360" y="322884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738360" y="54007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F8E7393-24D8-460F-BAA6-0BB0E106374B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" name="PlaceHolder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 Products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7" name="PlaceHolder 2"/>
          <p:cNvSpPr>
            <a:spLocks noGrp="1"/>
          </p:cNvSpPr>
          <p:nvPr>
            <p:ph/>
          </p:nvPr>
        </p:nvSpPr>
        <p:spPr>
          <a:xfrm>
            <a:off x="968400" y="1428840"/>
            <a:ext cx="751680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Almost All The Liquid “Stuff” In The World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Oil, Gasoline, Heating Oil, Gasoil, Resid, LPG’s, Petchems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lnSpc>
                <a:spcPct val="11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Big, Big Markets, Big Books, Big Deals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Oil/Products Markets Trade Over 750 Million BBLS Day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LPG/Petchem Markets Over 100 Million BBLS Day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Counterparties BP, XOM, El Paso, Dynergy, J Aron, Morgan Stanley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Trades On Average Over 20 Million BBLS Day And Growing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Executed The Largest To Date Transaction On EOL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Deals &amp; Structures Out Over 10 Years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Growing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Trading, Building A Talent Pool in All Geographic Regions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Mid marketing - Origination - Focused &amp; Growing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 - Expansion In Petchems, Plastics, Ammonia, Ethanol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Committed To Being The Biggest &amp; The Best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15000"/>
              </a:lnSpc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Our Markets Are Changing And We Are Driving The Change!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98" name=""/>
          <p:cNvSpPr/>
          <p:nvPr/>
        </p:nvSpPr>
        <p:spPr>
          <a:xfrm>
            <a:off x="738360" y="15652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9" name=""/>
          <p:cNvSpPr/>
          <p:nvPr/>
        </p:nvSpPr>
        <p:spPr>
          <a:xfrm>
            <a:off x="738360" y="24382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0" name=""/>
          <p:cNvSpPr/>
          <p:nvPr/>
        </p:nvSpPr>
        <p:spPr>
          <a:xfrm>
            <a:off x="738360" y="47656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1" name=""/>
          <p:cNvSpPr/>
          <p:nvPr/>
        </p:nvSpPr>
        <p:spPr>
          <a:xfrm>
            <a:off x="644400" y="981000"/>
            <a:ext cx="2249640" cy="3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19999"/>
          </a:bodyPr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We Are: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302EFD3-BBD2-402C-AE7B-CD43071D9F2F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PlaceHolder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 Products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3" name="PlaceHolder 2"/>
          <p:cNvSpPr>
            <a:spLocks noGrp="1"/>
          </p:cNvSpPr>
          <p:nvPr>
            <p:ph/>
          </p:nvPr>
        </p:nvSpPr>
        <p:spPr>
          <a:xfrm>
            <a:off x="958320" y="1428840"/>
            <a:ext cx="751716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Thinking Small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Want To Be The Significant Force In The Markets In Which We Participate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lnSpc>
                <a:spcPct val="11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Happy With Incremental Growth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Want To Make Crude &amp; Products A $500 Million+ Business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Boring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Developed Markets, Freely Trading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Impacted By Everything, Weather, Politics, Economics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Open 24 Hours A Day For Business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04" name=""/>
          <p:cNvSpPr/>
          <p:nvPr/>
        </p:nvSpPr>
        <p:spPr>
          <a:xfrm>
            <a:off x="728640" y="15652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5" name=""/>
          <p:cNvSpPr/>
          <p:nvPr/>
        </p:nvSpPr>
        <p:spPr>
          <a:xfrm>
            <a:off x="728640" y="27241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6" name=""/>
          <p:cNvSpPr/>
          <p:nvPr/>
        </p:nvSpPr>
        <p:spPr>
          <a:xfrm>
            <a:off x="728640" y="363204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7" name=""/>
          <p:cNvSpPr/>
          <p:nvPr/>
        </p:nvSpPr>
        <p:spPr>
          <a:xfrm>
            <a:off x="644400" y="981000"/>
            <a:ext cx="2697120" cy="3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19999"/>
          </a:bodyPr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What We Are Not: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41C4630-9235-49F4-B6F0-4ED14AA1B53F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PlaceHolder 1"/>
          <p:cNvSpPr>
            <a:spLocks noGrp="1"/>
          </p:cNvSpPr>
          <p:nvPr>
            <p:ph type="title"/>
          </p:nvPr>
        </p:nvSpPr>
        <p:spPr>
          <a:xfrm>
            <a:off x="5030640" y="3541320"/>
            <a:ext cx="3943440" cy="135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EGM Coal Group</a:t>
            </a:r>
            <a:endParaRPr b="1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09" name=""/>
          <p:cNvGrpSpPr/>
          <p:nvPr/>
        </p:nvGrpSpPr>
        <p:grpSpPr>
          <a:xfrm>
            <a:off x="5724360" y="303120"/>
            <a:ext cx="2552400" cy="2479680"/>
            <a:chOff x="5724360" y="303120"/>
            <a:chExt cx="2552400" cy="2479680"/>
          </a:xfrm>
        </p:grpSpPr>
        <p:pic>
          <p:nvPicPr>
            <p:cNvPr id="710" name="LogoWh" descr=""/>
            <p:cNvPicPr/>
            <p:nvPr/>
          </p:nvPicPr>
          <p:blipFill>
            <a:blip r:embed="rId2"/>
            <a:stretch/>
          </p:blipFill>
          <p:spPr>
            <a:xfrm>
              <a:off x="5724360" y="303120"/>
              <a:ext cx="2471760" cy="24796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11" name=""/>
            <p:cNvSpPr/>
            <p:nvPr/>
          </p:nvSpPr>
          <p:spPr>
            <a:xfrm>
              <a:off x="7983720" y="1738080"/>
              <a:ext cx="293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12" name=""/>
          <p:cNvSpPr/>
          <p:nvPr/>
        </p:nvSpPr>
        <p:spPr>
          <a:xfrm>
            <a:off x="5146560" y="5727600"/>
            <a:ext cx="3711600" cy="44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George McClellan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PlaceHolder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 Coal Group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4" name="PlaceHolder 2"/>
          <p:cNvSpPr>
            <a:spLocks noGrp="1"/>
          </p:cNvSpPr>
          <p:nvPr>
            <p:ph/>
          </p:nvPr>
        </p:nvSpPr>
        <p:spPr>
          <a:xfrm>
            <a:off x="958320" y="1428840"/>
            <a:ext cx="751716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Origination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Debt and Equity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15000"/>
              </a:lnSpc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Mines in W. Virginia, Kentucky, Pennsylvania and Illinois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lnSpc>
                <a:spcPct val="115000"/>
              </a:lnSpc>
              <a:buClr>
                <a:srgbClr val="000000"/>
              </a:buClr>
              <a:buFont typeface="Arial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opportunities in Wyoming, Australia, and Indonesia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0">
              <a:lnSpc>
                <a:spcPct val="115000"/>
              </a:lnSpc>
              <a:buNone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Trading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Largest domestic coal trader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Shipping to every major coal burning generator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market maker for EOL, NYMEX Look-Alike, and OTC markets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opportunities to trade rail &amp; barge transportation services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5" name=""/>
          <p:cNvSpPr/>
          <p:nvPr/>
        </p:nvSpPr>
        <p:spPr>
          <a:xfrm>
            <a:off x="728640" y="15652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6" name=""/>
          <p:cNvSpPr/>
          <p:nvPr/>
        </p:nvSpPr>
        <p:spPr>
          <a:xfrm>
            <a:off x="728640" y="30290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7" name=""/>
          <p:cNvSpPr/>
          <p:nvPr/>
        </p:nvSpPr>
        <p:spPr>
          <a:xfrm>
            <a:off x="644400" y="981000"/>
            <a:ext cx="2697120" cy="3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19999"/>
          </a:bodyPr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Domestic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A01607B-7889-4B4D-9B85-91C674006661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PlaceHolder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 Coal Group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19" name="PlaceHolder 2"/>
          <p:cNvSpPr>
            <a:spLocks noGrp="1"/>
          </p:cNvSpPr>
          <p:nvPr>
            <p:ph/>
          </p:nvPr>
        </p:nvSpPr>
        <p:spPr>
          <a:xfrm>
            <a:off x="958320" y="1428840"/>
            <a:ext cx="7517160" cy="474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Business - Top 3 International Trader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Into the Stockpile Deals - Largest supplier of imported coal in the U.K.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Significant sales presence in Germany, Spain, and Hong Kong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Vessel Trading - Acting as market maker for coal, grain, iron ore, metals, and liquids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originates from Colombia, Venezuela, Poland, Russia, China, Indonesia, Australia, and South Africa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offices in London, Frankfort, Johannesburg, Beijing, and Sydney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0" name=""/>
          <p:cNvSpPr/>
          <p:nvPr/>
        </p:nvSpPr>
        <p:spPr>
          <a:xfrm>
            <a:off x="728640" y="15652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1" name=""/>
          <p:cNvSpPr/>
          <p:nvPr/>
        </p:nvSpPr>
        <p:spPr>
          <a:xfrm>
            <a:off x="728640" y="22003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2" name=""/>
          <p:cNvSpPr/>
          <p:nvPr/>
        </p:nvSpPr>
        <p:spPr>
          <a:xfrm>
            <a:off x="644400" y="981000"/>
            <a:ext cx="2697120" cy="38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 fontScale="92500" lnSpcReduction="19999"/>
          </a:bodyPr>
          <a:p>
            <a:pPr>
              <a:lnSpc>
                <a:spcPct val="11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International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3" name=""/>
          <p:cNvSpPr/>
          <p:nvPr/>
        </p:nvSpPr>
        <p:spPr>
          <a:xfrm>
            <a:off x="728640" y="31528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4" name=""/>
          <p:cNvSpPr/>
          <p:nvPr/>
        </p:nvSpPr>
        <p:spPr>
          <a:xfrm>
            <a:off x="728640" y="37623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5" name=""/>
          <p:cNvSpPr/>
          <p:nvPr/>
        </p:nvSpPr>
        <p:spPr>
          <a:xfrm>
            <a:off x="728640" y="46958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6" name=""/>
          <p:cNvSpPr/>
          <p:nvPr/>
        </p:nvSpPr>
        <p:spPr>
          <a:xfrm>
            <a:off x="728640" y="56386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FF60F47-FC27-4E0A-A9B9-7C793965868A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PlaceHolder 1"/>
          <p:cNvSpPr>
            <a:spLocks noGrp="1"/>
          </p:cNvSpPr>
          <p:nvPr>
            <p:ph type="title"/>
          </p:nvPr>
        </p:nvSpPr>
        <p:spPr>
          <a:xfrm>
            <a:off x="5030640" y="3541320"/>
            <a:ext cx="3943440" cy="135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Weather Risk Management</a:t>
            </a:r>
            <a:endParaRPr b="1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28" name=""/>
          <p:cNvGrpSpPr/>
          <p:nvPr/>
        </p:nvGrpSpPr>
        <p:grpSpPr>
          <a:xfrm>
            <a:off x="5724360" y="303120"/>
            <a:ext cx="2552400" cy="2479680"/>
            <a:chOff x="5724360" y="303120"/>
            <a:chExt cx="2552400" cy="2479680"/>
          </a:xfrm>
        </p:grpSpPr>
        <p:pic>
          <p:nvPicPr>
            <p:cNvPr id="729" name="LogoWh" descr=""/>
            <p:cNvPicPr/>
            <p:nvPr/>
          </p:nvPicPr>
          <p:blipFill>
            <a:blip r:embed="rId2"/>
            <a:stretch/>
          </p:blipFill>
          <p:spPr>
            <a:xfrm>
              <a:off x="5724360" y="303120"/>
              <a:ext cx="2471760" cy="24796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30" name=""/>
            <p:cNvSpPr/>
            <p:nvPr/>
          </p:nvSpPr>
          <p:spPr>
            <a:xfrm>
              <a:off x="7983720" y="1738080"/>
              <a:ext cx="293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31" name=""/>
          <p:cNvSpPr/>
          <p:nvPr/>
        </p:nvSpPr>
        <p:spPr>
          <a:xfrm>
            <a:off x="5146560" y="5727600"/>
            <a:ext cx="3711600" cy="44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Mark Tawney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2" name="PlaceHolder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Weather Risk Management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3" name="PlaceHolder 2"/>
          <p:cNvSpPr>
            <a:spLocks noGrp="1"/>
          </p:cNvSpPr>
          <p:nvPr>
            <p:ph/>
          </p:nvPr>
        </p:nvSpPr>
        <p:spPr>
          <a:xfrm>
            <a:off x="901800" y="1171080"/>
            <a:ext cx="75168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Budget – 300% increase over 2000 Budget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Go Big or Go Home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22860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Take advantage of Enron’s global presence and size to capitalize on opportunities around the world including transactions with multi-national companies and trading strategies that tale advantage of global meteorological opportunities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Innovate or Die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22860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Develop products to bring the world’s weather exposure into our market. As an illustration of the potential market, the Department of Commerce estimates that, annually, $1 trillion of the US’s GDP is exposed to the weather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0">
              <a:lnSpc>
                <a:spcPct val="11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Hunt Elephants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457200" indent="-22860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Originate 5 large structured transactions (e.g., dual trigger, weather based financing, etc.)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34" name=""/>
          <p:cNvSpPr/>
          <p:nvPr/>
        </p:nvSpPr>
        <p:spPr>
          <a:xfrm>
            <a:off x="728640" y="13082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5" name=""/>
          <p:cNvSpPr/>
          <p:nvPr/>
        </p:nvSpPr>
        <p:spPr>
          <a:xfrm>
            <a:off x="728640" y="19432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6" name=""/>
          <p:cNvSpPr/>
          <p:nvPr/>
        </p:nvSpPr>
        <p:spPr>
          <a:xfrm>
            <a:off x="728640" y="37051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7" name=""/>
          <p:cNvSpPr/>
          <p:nvPr/>
        </p:nvSpPr>
        <p:spPr>
          <a:xfrm>
            <a:off x="728640" y="54198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82CDC52-E448-43F8-B66F-A8C2B8D867D9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"/>
          <p:cNvSpPr/>
          <p:nvPr/>
        </p:nvSpPr>
        <p:spPr>
          <a:xfrm>
            <a:off x="1609560" y="1743120"/>
            <a:ext cx="5915160" cy="542880"/>
          </a:xfrm>
          <a:custGeom>
            <a:avLst/>
            <a:gdLst/>
            <a:ahLst/>
            <a:rect l="l" t="t" r="r" b="b"/>
            <a:pathLst>
              <a:path w="3726" h="342">
                <a:moveTo>
                  <a:pt x="0" y="342"/>
                </a:moveTo>
                <a:lnTo>
                  <a:pt x="0" y="0"/>
                </a:lnTo>
                <a:lnTo>
                  <a:pt x="3726" y="0"/>
                </a:lnTo>
                <a:lnTo>
                  <a:pt x="3726" y="306"/>
                </a:lnTo>
              </a:path>
            </a:pathLst>
          </a:custGeom>
          <a:noFill/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9" name=""/>
          <p:cNvSpPr/>
          <p:nvPr/>
        </p:nvSpPr>
        <p:spPr>
          <a:xfrm>
            <a:off x="1614600" y="2257560"/>
            <a:ext cx="0" cy="4086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0" name=""/>
          <p:cNvSpPr/>
          <p:nvPr/>
        </p:nvSpPr>
        <p:spPr>
          <a:xfrm>
            <a:off x="7510320" y="2143080"/>
            <a:ext cx="0" cy="2800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1" name=""/>
          <p:cNvSpPr/>
          <p:nvPr/>
        </p:nvSpPr>
        <p:spPr>
          <a:xfrm>
            <a:off x="5545080" y="1743120"/>
            <a:ext cx="0" cy="33145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2" name=""/>
          <p:cNvSpPr/>
          <p:nvPr/>
        </p:nvSpPr>
        <p:spPr>
          <a:xfrm>
            <a:off x="3579840" y="1743120"/>
            <a:ext cx="0" cy="1343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3" name="PlaceHolder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Weather Risk Management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44" name=""/>
          <p:cNvSpPr/>
          <p:nvPr/>
        </p:nvSpPr>
        <p:spPr>
          <a:xfrm>
            <a:off x="1004760" y="1994040"/>
            <a:ext cx="1219320" cy="57600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Risk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5" name=""/>
          <p:cNvSpPr/>
          <p:nvPr/>
        </p:nvSpPr>
        <p:spPr>
          <a:xfrm>
            <a:off x="1004760" y="2678040"/>
            <a:ext cx="1219320" cy="57636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Research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6" name=""/>
          <p:cNvSpPr/>
          <p:nvPr/>
        </p:nvSpPr>
        <p:spPr>
          <a:xfrm>
            <a:off x="1004760" y="3362400"/>
            <a:ext cx="1219320" cy="57636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Product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Development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7" name=""/>
          <p:cNvSpPr/>
          <p:nvPr/>
        </p:nvSpPr>
        <p:spPr>
          <a:xfrm>
            <a:off x="1004760" y="4046400"/>
            <a:ext cx="1219320" cy="57636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Structuring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8" name=""/>
          <p:cNvSpPr/>
          <p:nvPr/>
        </p:nvSpPr>
        <p:spPr>
          <a:xfrm>
            <a:off x="1004760" y="4730760"/>
            <a:ext cx="1219320" cy="57636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Origination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9" name=""/>
          <p:cNvSpPr/>
          <p:nvPr/>
        </p:nvSpPr>
        <p:spPr>
          <a:xfrm>
            <a:off x="1004760" y="5415120"/>
            <a:ext cx="1219320" cy="57600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0" name=""/>
          <p:cNvSpPr/>
          <p:nvPr/>
        </p:nvSpPr>
        <p:spPr>
          <a:xfrm>
            <a:off x="1004760" y="6099120"/>
            <a:ext cx="1219320" cy="57636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1" name=""/>
          <p:cNvSpPr/>
          <p:nvPr/>
        </p:nvSpPr>
        <p:spPr>
          <a:xfrm>
            <a:off x="2970360" y="1994040"/>
            <a:ext cx="1218960" cy="57600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Origination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2" name=""/>
          <p:cNvSpPr/>
          <p:nvPr/>
        </p:nvSpPr>
        <p:spPr>
          <a:xfrm>
            <a:off x="2970360" y="2678040"/>
            <a:ext cx="1218960" cy="57636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Structuring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3" name=""/>
          <p:cNvSpPr/>
          <p:nvPr/>
        </p:nvSpPr>
        <p:spPr>
          <a:xfrm>
            <a:off x="4935600" y="1994040"/>
            <a:ext cx="1218960" cy="57600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Risk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4" name=""/>
          <p:cNvSpPr/>
          <p:nvPr/>
        </p:nvSpPr>
        <p:spPr>
          <a:xfrm>
            <a:off x="4935600" y="2678040"/>
            <a:ext cx="1218960" cy="57636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Structuring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5" name=""/>
          <p:cNvSpPr/>
          <p:nvPr/>
        </p:nvSpPr>
        <p:spPr>
          <a:xfrm>
            <a:off x="4935600" y="3362400"/>
            <a:ext cx="1218960" cy="57636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Origination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6" name=""/>
          <p:cNvSpPr/>
          <p:nvPr/>
        </p:nvSpPr>
        <p:spPr>
          <a:xfrm>
            <a:off x="4935600" y="4046400"/>
            <a:ext cx="1218960" cy="57636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7" name=""/>
          <p:cNvSpPr/>
          <p:nvPr/>
        </p:nvSpPr>
        <p:spPr>
          <a:xfrm>
            <a:off x="4935600" y="4730760"/>
            <a:ext cx="1218960" cy="57636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8" name=""/>
          <p:cNvSpPr/>
          <p:nvPr/>
        </p:nvSpPr>
        <p:spPr>
          <a:xfrm>
            <a:off x="6900840" y="1994040"/>
            <a:ext cx="1219320" cy="57600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Risk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Management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9" name=""/>
          <p:cNvSpPr/>
          <p:nvPr/>
        </p:nvSpPr>
        <p:spPr>
          <a:xfrm>
            <a:off x="6900840" y="2678040"/>
            <a:ext cx="1219320" cy="57636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Structuring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0" name=""/>
          <p:cNvSpPr/>
          <p:nvPr/>
        </p:nvSpPr>
        <p:spPr>
          <a:xfrm>
            <a:off x="6900840" y="3362400"/>
            <a:ext cx="1219320" cy="57636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Origination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1" name=""/>
          <p:cNvSpPr/>
          <p:nvPr/>
        </p:nvSpPr>
        <p:spPr>
          <a:xfrm>
            <a:off x="6900840" y="4046400"/>
            <a:ext cx="1219320" cy="57636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2" name=""/>
          <p:cNvSpPr/>
          <p:nvPr/>
        </p:nvSpPr>
        <p:spPr>
          <a:xfrm>
            <a:off x="6900840" y="4730760"/>
            <a:ext cx="1219320" cy="57636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63" name="" descr=""/>
          <p:cNvPicPr/>
          <p:nvPr/>
        </p:nvPicPr>
        <p:blipFill>
          <a:blip r:embed="rId1"/>
          <a:stretch/>
        </p:blipFill>
        <p:spPr>
          <a:xfrm>
            <a:off x="1047600" y="857160"/>
            <a:ext cx="1181160" cy="73188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4" name="" descr=""/>
          <p:cNvPicPr/>
          <p:nvPr/>
        </p:nvPicPr>
        <p:blipFill>
          <a:blip r:embed="rId2"/>
          <a:stretch/>
        </p:blipFill>
        <p:spPr>
          <a:xfrm>
            <a:off x="6924600" y="857160"/>
            <a:ext cx="1181160" cy="7524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765" name="" descr=""/>
          <p:cNvPicPr/>
          <p:nvPr/>
        </p:nvPicPr>
        <p:blipFill>
          <a:blip r:embed="rId3"/>
          <a:stretch/>
        </p:blipFill>
        <p:spPr>
          <a:xfrm>
            <a:off x="2990880" y="857160"/>
            <a:ext cx="1163520" cy="752400"/>
          </a:xfrm>
          <a:prstGeom prst="rect">
            <a:avLst/>
          </a:prstGeom>
          <a:noFill/>
          <a:ln w="9360">
            <a:solidFill>
              <a:srgbClr val="000000"/>
            </a:solidFill>
            <a:miter/>
          </a:ln>
        </p:spPr>
      </p:pic>
      <p:pic>
        <p:nvPicPr>
          <p:cNvPr id="766" name="" descr=""/>
          <p:cNvPicPr/>
          <p:nvPr/>
        </p:nvPicPr>
        <p:blipFill>
          <a:blip r:embed="rId4"/>
          <a:stretch/>
        </p:blipFill>
        <p:spPr>
          <a:xfrm>
            <a:off x="4933800" y="857160"/>
            <a:ext cx="1208160" cy="758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DEF97ED-B2A6-4AEB-AA00-FCFB4178B42A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title"/>
          </p:nvPr>
        </p:nvSpPr>
        <p:spPr>
          <a:xfrm>
            <a:off x="5030640" y="3541320"/>
            <a:ext cx="3943440" cy="135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Enron Global LNG</a:t>
            </a:r>
            <a:endParaRPr b="1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68" name=""/>
          <p:cNvGrpSpPr/>
          <p:nvPr/>
        </p:nvGrpSpPr>
        <p:grpSpPr>
          <a:xfrm>
            <a:off x="5724360" y="303120"/>
            <a:ext cx="2552400" cy="2479680"/>
            <a:chOff x="5724360" y="303120"/>
            <a:chExt cx="2552400" cy="2479680"/>
          </a:xfrm>
        </p:grpSpPr>
        <p:pic>
          <p:nvPicPr>
            <p:cNvPr id="769" name="LogoWh" descr=""/>
            <p:cNvPicPr/>
            <p:nvPr/>
          </p:nvPicPr>
          <p:blipFill>
            <a:blip r:embed="rId2"/>
            <a:stretch/>
          </p:blipFill>
          <p:spPr>
            <a:xfrm>
              <a:off x="5724360" y="303120"/>
              <a:ext cx="2471760" cy="24796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70" name=""/>
            <p:cNvSpPr/>
            <p:nvPr/>
          </p:nvSpPr>
          <p:spPr>
            <a:xfrm>
              <a:off x="7983720" y="1738080"/>
              <a:ext cx="293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771" name=""/>
          <p:cNvSpPr/>
          <p:nvPr/>
        </p:nvSpPr>
        <p:spPr>
          <a:xfrm>
            <a:off x="5146560" y="5727600"/>
            <a:ext cx="3711600" cy="44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Eric Gonzales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PlaceHolder 1"/>
          <p:cNvSpPr>
            <a:spLocks noGrp="1"/>
          </p:cNvSpPr>
          <p:nvPr>
            <p:ph type="title"/>
          </p:nvPr>
        </p:nvSpPr>
        <p:spPr>
          <a:xfrm>
            <a:off x="69516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 LNG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3" name="PlaceHolder 2"/>
          <p:cNvSpPr>
            <a:spLocks noGrp="1"/>
          </p:cNvSpPr>
          <p:nvPr>
            <p:ph/>
          </p:nvPr>
        </p:nvSpPr>
        <p:spPr>
          <a:xfrm>
            <a:off x="905040" y="1018800"/>
            <a:ext cx="7642080" cy="5334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lnSpcReduction="9999"/>
          </a:bodyPr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Vision: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become the world’s leading merchant marketer of LNG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Team: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 have assembled a world-class LNG team, with expertise in every aspect of the LNG business (shipping, development, trading, marketing)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Strategy: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Concentrate efforts on portions of the LNG value chain where Enron can manage risks (i.e. commodity pricing, shipping, basis, etc)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Gain control of a “critical mass” portfolio of elements in the chain to optimize positions. Positions to be created primarily through contracts and selective asset development (regas terminals, liquefaction capacity, shipping)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Key 2001 Commercial Objectives: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Continue expansion of trading activity with emphasis in immediate utilization of current shipping and regas terminals positions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Build multi basin supply portfolio with delivery diversion flexibility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Selective Asset Development efforts (examples: Project Jose, Bahamas Terminal)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11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 DPC supply and shipping issues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74" name=""/>
          <p:cNvSpPr/>
          <p:nvPr/>
        </p:nvSpPr>
        <p:spPr>
          <a:xfrm>
            <a:off x="728640" y="11462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5" name=""/>
          <p:cNvSpPr/>
          <p:nvPr/>
        </p:nvSpPr>
        <p:spPr>
          <a:xfrm>
            <a:off x="728640" y="173340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6" name=""/>
          <p:cNvSpPr/>
          <p:nvPr/>
        </p:nvSpPr>
        <p:spPr>
          <a:xfrm>
            <a:off x="728640" y="26290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7" name=""/>
          <p:cNvSpPr/>
          <p:nvPr/>
        </p:nvSpPr>
        <p:spPr>
          <a:xfrm>
            <a:off x="728640" y="46386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1B91D1-708B-406E-9CA6-C33E46679F1A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5030640" y="3541320"/>
            <a:ext cx="3943440" cy="135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EGM Overview</a:t>
            </a:r>
            <a:endParaRPr b="1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38" name=""/>
          <p:cNvGrpSpPr/>
          <p:nvPr/>
        </p:nvGrpSpPr>
        <p:grpSpPr>
          <a:xfrm>
            <a:off x="5724360" y="303120"/>
            <a:ext cx="2552400" cy="2479680"/>
            <a:chOff x="5724360" y="303120"/>
            <a:chExt cx="2552400" cy="2479680"/>
          </a:xfrm>
        </p:grpSpPr>
        <p:pic>
          <p:nvPicPr>
            <p:cNvPr id="39" name="LogoWh" descr=""/>
            <p:cNvPicPr/>
            <p:nvPr/>
          </p:nvPicPr>
          <p:blipFill>
            <a:blip r:embed="rId2"/>
            <a:stretch/>
          </p:blipFill>
          <p:spPr>
            <a:xfrm>
              <a:off x="5724360" y="303120"/>
              <a:ext cx="2471760" cy="24796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40" name=""/>
            <p:cNvSpPr/>
            <p:nvPr/>
          </p:nvSpPr>
          <p:spPr>
            <a:xfrm>
              <a:off x="7983720" y="1738080"/>
              <a:ext cx="293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1" name=""/>
          <p:cNvSpPr/>
          <p:nvPr/>
        </p:nvSpPr>
        <p:spPr>
          <a:xfrm>
            <a:off x="5146560" y="5727600"/>
            <a:ext cx="3711600" cy="441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Mike McConnell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spcBef>
                <a:spcPts val="4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President &amp; CEO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"/>
          <p:cNvSpPr/>
          <p:nvPr/>
        </p:nvSpPr>
        <p:spPr>
          <a:xfrm>
            <a:off x="561960" y="961920"/>
            <a:ext cx="4238640" cy="510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normAutofit fontScale="85000" lnSpcReduction="9999"/>
          </a:bodyPr>
          <a:p>
            <a:pPr>
              <a:lnSpc>
                <a:spcPct val="100000"/>
              </a:lnSpc>
              <a:spcBef>
                <a:spcPts val="201"/>
              </a:spcBef>
              <a:tabLst>
                <a:tab algn="l" pos="0"/>
                <a:tab algn="l" pos="190440"/>
                <a:tab algn="l" pos="380880"/>
                <a:tab algn="l" pos="571680"/>
                <a:tab algn="l" pos="762120"/>
                <a:tab algn="l" pos="952560"/>
                <a:tab algn="l" pos="1143000"/>
                <a:tab algn="l" pos="1333440"/>
                <a:tab algn="l" pos="1523880"/>
                <a:tab algn="l" pos="1714680"/>
                <a:tab algn="l" pos="1905120"/>
                <a:tab algn="l" pos="2095560"/>
                <a:tab algn="l" pos="2286000"/>
                <a:tab algn="l" pos="2476440"/>
                <a:tab algn="l" pos="2666880"/>
                <a:tab algn="l" pos="2857680"/>
                <a:tab algn="l" pos="3048120"/>
                <a:tab algn="l" pos="3238560"/>
                <a:tab algn="l" pos="3429000"/>
                <a:tab algn="l" pos="3619440"/>
                <a:tab algn="l" pos="38098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liquefaction, storage, and export facility in Jose Venezuela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176"/>
              </a:spcBef>
              <a:buClr>
                <a:srgbClr val="000000"/>
              </a:buClr>
              <a:buFont typeface="Times New Roman"/>
              <a:buChar char="–"/>
              <a:tabLst>
                <a:tab algn="l" pos="762120"/>
                <a:tab algn="l" pos="952560"/>
                <a:tab algn="l" pos="1143000"/>
                <a:tab algn="l" pos="1333440"/>
                <a:tab algn="l" pos="1523880"/>
                <a:tab algn="l" pos="1714680"/>
                <a:tab algn="l" pos="1905120"/>
                <a:tab algn="l" pos="2095560"/>
                <a:tab algn="l" pos="2286000"/>
                <a:tab algn="l" pos="2476440"/>
                <a:tab algn="l" pos="2666880"/>
                <a:tab algn="l" pos="2857680"/>
                <a:tab algn="l" pos="3048120"/>
                <a:tab algn="l" pos="3238560"/>
                <a:tab algn="l" pos="3429000"/>
                <a:tab algn="l" pos="3619440"/>
                <a:tab algn="l" pos="3809880"/>
                <a:tab algn="l" pos="4000680"/>
                <a:tab algn="l" pos="4191120"/>
                <a:tab algn="l" pos="438156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currently </a:t>
            </a: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holds 100% of project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176"/>
              </a:spcBef>
              <a:buClr>
                <a:srgbClr val="000000"/>
              </a:buClr>
              <a:buFont typeface="Times New Roman"/>
              <a:buChar char="–"/>
              <a:tabLst>
                <a:tab algn="l" pos="762120"/>
                <a:tab algn="l" pos="952560"/>
                <a:tab algn="l" pos="1143000"/>
                <a:tab algn="l" pos="1333440"/>
                <a:tab algn="l" pos="1523880"/>
                <a:tab algn="l" pos="1714680"/>
                <a:tab algn="l" pos="1905120"/>
                <a:tab algn="l" pos="2095560"/>
                <a:tab algn="l" pos="2286000"/>
                <a:tab algn="l" pos="2476440"/>
                <a:tab algn="l" pos="2666880"/>
                <a:tab algn="l" pos="2857680"/>
                <a:tab algn="l" pos="3048120"/>
                <a:tab algn="l" pos="3238560"/>
                <a:tab algn="l" pos="3429000"/>
                <a:tab algn="l" pos="3619440"/>
                <a:tab algn="l" pos="3809880"/>
                <a:tab algn="l" pos="4000680"/>
                <a:tab algn="l" pos="4191120"/>
                <a:tab algn="l" pos="438156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300,000 MMBtu/d capacity of LNG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176"/>
              </a:spcBef>
              <a:buClr>
                <a:srgbClr val="000000"/>
              </a:buClr>
              <a:buFont typeface="Times New Roman"/>
              <a:buChar char="–"/>
              <a:tabLst>
                <a:tab algn="l" pos="762120"/>
                <a:tab algn="l" pos="952560"/>
                <a:tab algn="l" pos="1143000"/>
                <a:tab algn="l" pos="1333440"/>
                <a:tab algn="l" pos="1523880"/>
                <a:tab algn="l" pos="1714680"/>
                <a:tab algn="l" pos="1905120"/>
                <a:tab algn="l" pos="2095560"/>
                <a:tab algn="l" pos="2286000"/>
                <a:tab algn="l" pos="2476440"/>
                <a:tab algn="l" pos="2666880"/>
                <a:tab algn="l" pos="2857680"/>
                <a:tab algn="l" pos="3048120"/>
                <a:tab algn="l" pos="3238560"/>
                <a:tab algn="l" pos="3429000"/>
                <a:tab algn="l" pos="3619440"/>
                <a:tab algn="l" pos="3809880"/>
                <a:tab algn="l" pos="4000680"/>
                <a:tab algn="l" pos="4191120"/>
                <a:tab algn="l" pos="438156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Estimated all-in capital cost: $</a:t>
            </a: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700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176"/>
              </a:spcBef>
              <a:buClr>
                <a:srgbClr val="000000"/>
              </a:buClr>
              <a:buFont typeface="Times New Roman"/>
              <a:buChar char="–"/>
              <a:tabLst>
                <a:tab algn="l" pos="762120"/>
                <a:tab algn="l" pos="952560"/>
                <a:tab algn="l" pos="1143000"/>
                <a:tab algn="l" pos="1333440"/>
                <a:tab algn="l" pos="1523880"/>
                <a:tab algn="l" pos="1714680"/>
                <a:tab algn="l" pos="1905120"/>
                <a:tab algn="l" pos="2095560"/>
                <a:tab algn="l" pos="2286000"/>
                <a:tab algn="l" pos="2476440"/>
                <a:tab algn="l" pos="2666880"/>
                <a:tab algn="l" pos="2857680"/>
                <a:tab algn="l" pos="3048120"/>
                <a:tab algn="l" pos="3238560"/>
                <a:tab algn="l" pos="3429000"/>
                <a:tab algn="l" pos="3619440"/>
                <a:tab algn="l" pos="3809880"/>
                <a:tab algn="l" pos="4000680"/>
                <a:tab algn="l" pos="4191120"/>
                <a:tab algn="l" pos="438156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Commercial Operations Target date of  Q1 2005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01"/>
              </a:spcBef>
              <a:tabLst>
                <a:tab algn="l" pos="0"/>
                <a:tab algn="l" pos="190440"/>
                <a:tab algn="l" pos="380880"/>
                <a:tab algn="l" pos="571680"/>
                <a:tab algn="l" pos="762120"/>
                <a:tab algn="l" pos="952560"/>
                <a:tab algn="l" pos="1143000"/>
                <a:tab algn="l" pos="1333440"/>
                <a:tab algn="l" pos="1523880"/>
                <a:tab algn="l" pos="1714680"/>
                <a:tab algn="l" pos="1905120"/>
                <a:tab algn="l" pos="2095560"/>
                <a:tab algn="l" pos="2286000"/>
                <a:tab algn="l" pos="2476440"/>
                <a:tab algn="l" pos="2666880"/>
                <a:tab algn="l" pos="2857680"/>
                <a:tab algn="l" pos="3048120"/>
                <a:tab algn="l" pos="3238560"/>
                <a:tab algn="l" pos="3429000"/>
                <a:tab algn="l" pos="3619440"/>
                <a:tab algn="l" pos="38098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01"/>
              </a:spcBef>
              <a:tabLst>
                <a:tab algn="l" pos="0"/>
                <a:tab algn="l" pos="190440"/>
                <a:tab algn="l" pos="380880"/>
                <a:tab algn="l" pos="571680"/>
                <a:tab algn="l" pos="762120"/>
                <a:tab algn="l" pos="952560"/>
                <a:tab algn="l" pos="1143000"/>
                <a:tab algn="l" pos="1333440"/>
                <a:tab algn="l" pos="1523880"/>
                <a:tab algn="l" pos="1714680"/>
                <a:tab algn="l" pos="1905120"/>
                <a:tab algn="l" pos="2095560"/>
                <a:tab algn="l" pos="2286000"/>
                <a:tab algn="l" pos="2476440"/>
                <a:tab algn="l" pos="2666880"/>
                <a:tab algn="l" pos="2857680"/>
                <a:tab algn="l" pos="3048120"/>
                <a:tab algn="l" pos="3238560"/>
                <a:tab algn="l" pos="3429000"/>
                <a:tab algn="l" pos="3619440"/>
                <a:tab algn="l" pos="3809880"/>
              </a:tabLst>
            </a:pP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Gas supply to be provided by PDVSA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01"/>
              </a:spcBef>
              <a:tabLst>
                <a:tab algn="l" pos="0"/>
                <a:tab algn="l" pos="190440"/>
                <a:tab algn="l" pos="380880"/>
                <a:tab algn="l" pos="571680"/>
                <a:tab algn="l" pos="762120"/>
                <a:tab algn="l" pos="952560"/>
                <a:tab algn="l" pos="1143000"/>
                <a:tab algn="l" pos="1333440"/>
                <a:tab algn="l" pos="1523880"/>
                <a:tab algn="l" pos="1714680"/>
                <a:tab algn="l" pos="1905120"/>
                <a:tab algn="l" pos="2095560"/>
                <a:tab algn="l" pos="2286000"/>
                <a:tab algn="l" pos="2476440"/>
                <a:tab algn="l" pos="2666880"/>
                <a:tab algn="l" pos="2857680"/>
                <a:tab algn="l" pos="3048120"/>
                <a:tab algn="l" pos="3238560"/>
                <a:tab algn="l" pos="3429000"/>
                <a:tab algn="l" pos="3619440"/>
                <a:tab algn="l" pos="38098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01"/>
              </a:spcBef>
              <a:tabLst>
                <a:tab algn="l" pos="0"/>
                <a:tab algn="l" pos="190440"/>
                <a:tab algn="l" pos="380880"/>
                <a:tab algn="l" pos="571680"/>
                <a:tab algn="l" pos="762120"/>
                <a:tab algn="l" pos="952560"/>
                <a:tab algn="l" pos="1143000"/>
                <a:tab algn="l" pos="1333440"/>
                <a:tab algn="l" pos="1523880"/>
                <a:tab algn="l" pos="1714680"/>
                <a:tab algn="l" pos="1905120"/>
                <a:tab algn="l" pos="2095560"/>
                <a:tab algn="l" pos="2286000"/>
                <a:tab algn="l" pos="2476440"/>
                <a:tab algn="l" pos="2666880"/>
                <a:tab algn="l" pos="2857680"/>
                <a:tab algn="l" pos="3048120"/>
                <a:tab algn="l" pos="3238560"/>
                <a:tab algn="l" pos="3429000"/>
                <a:tab algn="l" pos="3619440"/>
                <a:tab algn="l" pos="380988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Target LNG markets:</a:t>
            </a: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United States, Europe and Caribbean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01"/>
              </a:spcBef>
              <a:tabLst>
                <a:tab algn="l" pos="0"/>
                <a:tab algn="l" pos="190440"/>
                <a:tab algn="l" pos="380880"/>
                <a:tab algn="l" pos="571680"/>
                <a:tab algn="l" pos="762120"/>
                <a:tab algn="l" pos="952560"/>
                <a:tab algn="l" pos="1143000"/>
                <a:tab algn="l" pos="1333440"/>
                <a:tab algn="l" pos="1523880"/>
                <a:tab algn="l" pos="1714680"/>
                <a:tab algn="l" pos="1905120"/>
                <a:tab algn="l" pos="2095560"/>
                <a:tab algn="l" pos="2286000"/>
                <a:tab algn="l" pos="2476440"/>
                <a:tab algn="l" pos="2666880"/>
                <a:tab algn="l" pos="2857680"/>
                <a:tab algn="l" pos="3048120"/>
                <a:tab algn="l" pos="3238560"/>
                <a:tab algn="l" pos="3429000"/>
                <a:tab algn="l" pos="3619440"/>
                <a:tab algn="l" pos="380988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201"/>
              </a:spcBef>
              <a:tabLst>
                <a:tab algn="l" pos="0"/>
                <a:tab algn="l" pos="190440"/>
                <a:tab algn="l" pos="380880"/>
                <a:tab algn="l" pos="571680"/>
                <a:tab algn="l" pos="762120"/>
                <a:tab algn="l" pos="952560"/>
                <a:tab algn="l" pos="1143000"/>
                <a:tab algn="l" pos="1333440"/>
                <a:tab algn="l" pos="1523880"/>
                <a:tab algn="l" pos="1714680"/>
                <a:tab algn="l" pos="1905120"/>
                <a:tab algn="l" pos="2095560"/>
                <a:tab algn="l" pos="2286000"/>
                <a:tab algn="l" pos="2476440"/>
                <a:tab algn="l" pos="2666880"/>
                <a:tab algn="l" pos="2857680"/>
                <a:tab algn="l" pos="3048120"/>
                <a:tab algn="l" pos="3238560"/>
                <a:tab algn="l" pos="3429000"/>
                <a:tab algn="l" pos="3619440"/>
                <a:tab algn="l" pos="3809880"/>
              </a:tabLst>
            </a:pPr>
            <a:r>
              <a:rPr b="1" lang="en-GB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Next Steps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176"/>
              </a:spcBef>
              <a:buClr>
                <a:srgbClr val="000000"/>
              </a:buClr>
              <a:buFont typeface="Times New Roman"/>
              <a:buChar char="–"/>
              <a:tabLst>
                <a:tab algn="l" pos="762120"/>
                <a:tab algn="l" pos="952560"/>
                <a:tab algn="l" pos="1143000"/>
                <a:tab algn="l" pos="1333440"/>
                <a:tab algn="l" pos="1523880"/>
                <a:tab algn="l" pos="1714680"/>
                <a:tab algn="l" pos="1905120"/>
                <a:tab algn="l" pos="2095560"/>
                <a:tab algn="l" pos="2286000"/>
                <a:tab algn="l" pos="2476440"/>
                <a:tab algn="l" pos="2666880"/>
                <a:tab algn="l" pos="2857680"/>
                <a:tab algn="l" pos="3048120"/>
                <a:tab algn="l" pos="3238560"/>
                <a:tab algn="l" pos="3429000"/>
                <a:tab algn="l" pos="3619440"/>
                <a:tab algn="l" pos="3809880"/>
                <a:tab algn="l" pos="4000680"/>
                <a:tab algn="l" pos="4191120"/>
                <a:tab algn="l" pos="438156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Receive Export Approval from Venezuela Ministry of Energy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176"/>
              </a:spcBef>
              <a:buClr>
                <a:srgbClr val="000000"/>
              </a:buClr>
              <a:buFont typeface="Times New Roman"/>
              <a:buChar char="–"/>
              <a:tabLst>
                <a:tab algn="l" pos="762120"/>
                <a:tab algn="l" pos="952560"/>
                <a:tab algn="l" pos="1143000"/>
                <a:tab algn="l" pos="1333440"/>
                <a:tab algn="l" pos="1523880"/>
                <a:tab algn="l" pos="1714680"/>
                <a:tab algn="l" pos="1905120"/>
                <a:tab algn="l" pos="2095560"/>
                <a:tab algn="l" pos="2286000"/>
                <a:tab algn="l" pos="2476440"/>
                <a:tab algn="l" pos="2666880"/>
                <a:tab algn="l" pos="2857680"/>
                <a:tab algn="l" pos="3048120"/>
                <a:tab algn="l" pos="3238560"/>
                <a:tab algn="l" pos="3429000"/>
                <a:tab algn="l" pos="3619440"/>
                <a:tab algn="l" pos="3809880"/>
                <a:tab algn="l" pos="4000680"/>
                <a:tab algn="l" pos="4191120"/>
                <a:tab algn="l" pos="438156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Execute GSA and associated agreements with PDVSA</a:t>
            </a: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176"/>
              </a:spcBef>
              <a:buClr>
                <a:srgbClr val="000000"/>
              </a:buClr>
              <a:buFont typeface="Times New Roman"/>
              <a:buChar char="–"/>
              <a:tabLst>
                <a:tab algn="l" pos="762120"/>
                <a:tab algn="l" pos="952560"/>
                <a:tab algn="l" pos="1143000"/>
                <a:tab algn="l" pos="1333440"/>
                <a:tab algn="l" pos="1523880"/>
                <a:tab algn="l" pos="1714680"/>
                <a:tab algn="l" pos="1905120"/>
                <a:tab algn="l" pos="2095560"/>
                <a:tab algn="l" pos="2286000"/>
                <a:tab algn="l" pos="2476440"/>
                <a:tab algn="l" pos="2666880"/>
                <a:tab algn="l" pos="2857680"/>
                <a:tab algn="l" pos="3048120"/>
                <a:tab algn="l" pos="3238560"/>
                <a:tab algn="l" pos="3429000"/>
                <a:tab algn="l" pos="3619440"/>
                <a:tab algn="l" pos="3809880"/>
                <a:tab algn="l" pos="4000680"/>
                <a:tab algn="l" pos="4191120"/>
                <a:tab algn="l" pos="438156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Release 2 EPC contractor Feed Works Q3 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176"/>
              </a:spcBef>
              <a:buClr>
                <a:srgbClr val="000000"/>
              </a:buClr>
              <a:buFont typeface="Times New Roman"/>
              <a:buChar char="–"/>
              <a:tabLst>
                <a:tab algn="l" pos="762120"/>
                <a:tab algn="l" pos="952560"/>
                <a:tab algn="l" pos="1143000"/>
                <a:tab algn="l" pos="1333440"/>
                <a:tab algn="l" pos="1523880"/>
                <a:tab algn="l" pos="1714680"/>
                <a:tab algn="l" pos="1905120"/>
                <a:tab algn="l" pos="2095560"/>
                <a:tab algn="l" pos="2286000"/>
                <a:tab algn="l" pos="2476440"/>
                <a:tab algn="l" pos="2666880"/>
                <a:tab algn="l" pos="2857680"/>
                <a:tab algn="l" pos="3048120"/>
                <a:tab algn="l" pos="3238560"/>
                <a:tab algn="l" pos="3429000"/>
                <a:tab algn="l" pos="3619440"/>
                <a:tab algn="l" pos="3809880"/>
                <a:tab algn="l" pos="4000680"/>
                <a:tab algn="l" pos="4191120"/>
                <a:tab algn="l" pos="438156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Receive required environmental and construction permits by end Q3 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571680" indent="-228600">
              <a:lnSpc>
                <a:spcPct val="100000"/>
              </a:lnSpc>
              <a:spcBef>
                <a:spcPts val="176"/>
              </a:spcBef>
              <a:buClr>
                <a:srgbClr val="000000"/>
              </a:buClr>
              <a:buFont typeface="Times New Roman"/>
              <a:buChar char="–"/>
              <a:tabLst>
                <a:tab algn="l" pos="762120"/>
                <a:tab algn="l" pos="952560"/>
                <a:tab algn="l" pos="1143000"/>
                <a:tab algn="l" pos="1333440"/>
                <a:tab algn="l" pos="1523880"/>
                <a:tab algn="l" pos="1714680"/>
                <a:tab algn="l" pos="1905120"/>
                <a:tab algn="l" pos="2095560"/>
                <a:tab algn="l" pos="2286000"/>
                <a:tab algn="l" pos="2476440"/>
                <a:tab algn="l" pos="2666880"/>
                <a:tab algn="l" pos="2857680"/>
                <a:tab algn="l" pos="3048120"/>
                <a:tab algn="l" pos="3238560"/>
                <a:tab algn="l" pos="3429000"/>
                <a:tab algn="l" pos="3619440"/>
                <a:tab algn="l" pos="3809880"/>
                <a:tab algn="l" pos="4000680"/>
                <a:tab algn="l" pos="4191120"/>
                <a:tab algn="l" pos="438156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Release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EPC Contractor </a:t>
            </a: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late Q4 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9" name=""/>
          <p:cNvSpPr/>
          <p:nvPr/>
        </p:nvSpPr>
        <p:spPr>
          <a:xfrm>
            <a:off x="685800" y="152280"/>
            <a:ext cx="77724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0" name=""/>
          <p:cNvSpPr/>
          <p:nvPr/>
        </p:nvSpPr>
        <p:spPr>
          <a:xfrm>
            <a:off x="3305880" y="125280"/>
            <a:ext cx="2552400" cy="55116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Project </a:t>
            </a:r>
            <a:r>
              <a:rPr b="1" lang="en-GB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Jose 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81" name="venezuela%20retouch" descr=""/>
          <p:cNvPicPr/>
          <p:nvPr/>
        </p:nvPicPr>
        <p:blipFill>
          <a:blip r:embed="rId1"/>
          <a:stretch/>
        </p:blipFill>
        <p:spPr>
          <a:xfrm>
            <a:off x="4802040" y="1733400"/>
            <a:ext cx="4160880" cy="41338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2" name=""/>
          <p:cNvSpPr/>
          <p:nvPr/>
        </p:nvSpPr>
        <p:spPr>
          <a:xfrm>
            <a:off x="395280" y="10508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3" name=""/>
          <p:cNvSpPr/>
          <p:nvPr/>
        </p:nvSpPr>
        <p:spPr>
          <a:xfrm>
            <a:off x="395280" y="29844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4" name=""/>
          <p:cNvSpPr/>
          <p:nvPr/>
        </p:nvSpPr>
        <p:spPr>
          <a:xfrm>
            <a:off x="395280" y="352728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5" name=""/>
          <p:cNvSpPr/>
          <p:nvPr/>
        </p:nvSpPr>
        <p:spPr>
          <a:xfrm>
            <a:off x="395280" y="42991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13AE10F-715E-47FD-93AD-111AEE7479F6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" name="PlaceHolder 1"/>
          <p:cNvSpPr>
            <a:spLocks noGrp="1"/>
          </p:cNvSpPr>
          <p:nvPr>
            <p:ph type="title"/>
          </p:nvPr>
        </p:nvSpPr>
        <p:spPr>
          <a:xfrm>
            <a:off x="69516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Bahamas LNG Terminal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7" name="PlaceHolder 2"/>
          <p:cNvSpPr>
            <a:spLocks noGrp="1"/>
          </p:cNvSpPr>
          <p:nvPr>
            <p:ph/>
          </p:nvPr>
        </p:nvSpPr>
        <p:spPr>
          <a:xfrm>
            <a:off x="457200" y="844200"/>
            <a:ext cx="4657680" cy="53341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indent="0">
              <a:lnSpc>
                <a:spcPct val="130000"/>
              </a:lnSpc>
              <a:spcBef>
                <a:spcPts val="3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terminal will receive and off-load LNG from Atlantic LNG supplies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terminal will store the LNG, vaporize it, and feed it into a 90-mile, 24” sub-sea pipeline.  Initial terminal deliverability is expected to be 300-400 MMcf/d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pipeline will deliver the natural gas to Florida, near Port Everglades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Total initial capital investment in the project of approximately US$ 400 million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Project can accommodate up to 900 MMcf/day throughput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34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Activities to Date</a:t>
            </a:r>
            <a:endParaRPr b="1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Secured terminal site end 2000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Permitting process underway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Open Season on FGT pipeline connection initiated April 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0000"/>
              </a:lnSpc>
              <a:spcBef>
                <a:spcPts val="4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Next Steps</a:t>
            </a:r>
            <a:endParaRPr b="1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FERC </a:t>
            </a: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pipeline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application </a:t>
            </a: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submittal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scheduled for Q2 </a:t>
            </a: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lnSpc>
                <a:spcPct val="8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EPC tender release Q2 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lnSpc>
                <a:spcPct val="9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All required </a:t>
            </a: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environmental and construction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permits to be </a:t>
            </a: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received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by </a:t>
            </a: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Q4 </a:t>
            </a: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lnSpc>
                <a:spcPct val="80000"/>
              </a:lnSpc>
              <a:spcBef>
                <a:spcPts val="3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EPC notice to proceed release Q4 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685800" indent="-228600">
              <a:lnSpc>
                <a:spcPct val="80000"/>
              </a:lnSpc>
              <a:spcBef>
                <a:spcPts val="249"/>
              </a:spcBef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Project onstream Q4, 2004</a:t>
            </a: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88" name=""/>
          <p:cNvSpPr/>
          <p:nvPr/>
        </p:nvSpPr>
        <p:spPr>
          <a:xfrm>
            <a:off x="243000" y="9558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9" name=""/>
          <p:cNvSpPr/>
          <p:nvPr/>
        </p:nvSpPr>
        <p:spPr>
          <a:xfrm>
            <a:off x="243000" y="35845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0" name=""/>
          <p:cNvSpPr/>
          <p:nvPr/>
        </p:nvSpPr>
        <p:spPr>
          <a:xfrm>
            <a:off x="243000" y="477504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791" name="plant" descr=""/>
          <p:cNvPicPr/>
          <p:nvPr/>
        </p:nvPicPr>
        <p:blipFill>
          <a:blip r:embed="rId1"/>
          <a:stretch/>
        </p:blipFill>
        <p:spPr>
          <a:xfrm>
            <a:off x="5519880" y="1335240"/>
            <a:ext cx="3027240" cy="35017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44AE269-0906-40E0-B5E2-64D9D3979450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PlaceHolder 1"/>
          <p:cNvSpPr>
            <a:spLocks noGrp="1"/>
          </p:cNvSpPr>
          <p:nvPr>
            <p:ph type="title"/>
          </p:nvPr>
        </p:nvSpPr>
        <p:spPr>
          <a:xfrm>
            <a:off x="5030640" y="4427280"/>
            <a:ext cx="3943440" cy="13525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800" strike="noStrike" u="none">
                <a:solidFill>
                  <a:srgbClr val="000000"/>
                </a:solidFill>
                <a:effectLst/>
                <a:uFillTx/>
                <a:latin typeface="Arial Black"/>
              </a:rPr>
              <a:t>Q&amp;A</a:t>
            </a:r>
            <a:endParaRPr b="1" lang="en-US" sz="3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793" name=""/>
          <p:cNvGrpSpPr/>
          <p:nvPr/>
        </p:nvGrpSpPr>
        <p:grpSpPr>
          <a:xfrm>
            <a:off x="5724360" y="1189080"/>
            <a:ext cx="2552400" cy="2479680"/>
            <a:chOff x="5724360" y="1189080"/>
            <a:chExt cx="2552400" cy="2479680"/>
          </a:xfrm>
        </p:grpSpPr>
        <p:pic>
          <p:nvPicPr>
            <p:cNvPr id="794" name="LogoWh" descr=""/>
            <p:cNvPicPr/>
            <p:nvPr/>
          </p:nvPicPr>
          <p:blipFill>
            <a:blip r:embed="rId2"/>
            <a:stretch/>
          </p:blipFill>
          <p:spPr>
            <a:xfrm>
              <a:off x="5724360" y="1189080"/>
              <a:ext cx="2471760" cy="2479680"/>
            </a:xfrm>
            <a:prstGeom prst="rect">
              <a:avLst/>
            </a:prstGeom>
            <a:noFill/>
            <a:ln w="0">
              <a:noFill/>
            </a:ln>
          </p:spPr>
        </p:pic>
        <p:sp>
          <p:nvSpPr>
            <p:cNvPr id="795" name=""/>
            <p:cNvSpPr/>
            <p:nvPr/>
          </p:nvSpPr>
          <p:spPr>
            <a:xfrm>
              <a:off x="7983720" y="2624040"/>
              <a:ext cx="293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9bff"/>
                  </a:solidFill>
                  <a:effectLst/>
                  <a:uFillTx/>
                  <a:latin typeface="Arial"/>
                </a:rPr>
                <a:t>®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 Markets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/>
          </p:nvPr>
        </p:nvSpPr>
        <p:spPr>
          <a:xfrm>
            <a:off x="901800" y="1066320"/>
            <a:ext cx="77724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indent="0">
              <a:lnSpc>
                <a:spcPct val="9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business unit focusing on global markets and commodities outside Enron’s traditional gas and power markets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Global Crude, Products, Petchems, and LPGs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and Emissions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Shipping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Currency, Equities and Interest Rates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Freight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Insurance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Agricultural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 provides a true network for market making opportunities related to commodities that are highly liquid in physical or financial terms and are enormous in market size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 leverages the value of Enron’s existing network and international asset positions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EGM’s operations will coordinate and leverage with our North American, European, Australian, and Japanese businesses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4" name=""/>
          <p:cNvSpPr/>
          <p:nvPr/>
        </p:nvSpPr>
        <p:spPr>
          <a:xfrm>
            <a:off x="738360" y="116532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738360" y="40100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738360" y="505764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738360" y="582948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D820BCF-57B8-4DFD-81B0-A0ED4C5A5DA3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"/>
          <p:cNvSpPr/>
          <p:nvPr/>
        </p:nvSpPr>
        <p:spPr>
          <a:xfrm flipH="1">
            <a:off x="3218040" y="3757680"/>
            <a:ext cx="1326960" cy="24559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4537080" y="3805200"/>
            <a:ext cx="1440000" cy="24066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 flipH="1" flipV="1">
            <a:off x="3218040" y="1324080"/>
            <a:ext cx="1326960" cy="24559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 flipV="1">
            <a:off x="4537080" y="1371240"/>
            <a:ext cx="1440000" cy="240660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 flipV="1">
            <a:off x="4552920" y="2571480"/>
            <a:ext cx="2631960" cy="11840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4575240" y="3780000"/>
            <a:ext cx="2903400" cy="3636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10440" bIns="-1044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4552920" y="3786120"/>
            <a:ext cx="2475000" cy="13874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 flipV="1">
            <a:off x="2025720" y="3763800"/>
            <a:ext cx="2535120" cy="141768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 flipV="1">
            <a:off x="1604880" y="3786120"/>
            <a:ext cx="2948040" cy="2232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24480" bIns="-244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1949400" y="2577960"/>
            <a:ext cx="2611440" cy="1200240"/>
          </a:xfrm>
          <a:prstGeom prst="line">
            <a:avLst/>
          </a:prstGeom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3790800" y="3417840"/>
            <a:ext cx="1522440" cy="719280"/>
          </a:xfrm>
          <a:prstGeom prst="bevel">
            <a:avLst>
              <a:gd name="adj" fmla="val 7287"/>
            </a:avLst>
          </a:prstGeom>
          <a:solidFill>
            <a:srgbClr val="0000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9" name=""/>
          <p:cNvSpPr/>
          <p:nvPr/>
        </p:nvSpPr>
        <p:spPr>
          <a:xfrm>
            <a:off x="4260240" y="3624120"/>
            <a:ext cx="5868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0" name=""/>
          <p:cNvGrpSpPr/>
          <p:nvPr/>
        </p:nvGrpSpPr>
        <p:grpSpPr>
          <a:xfrm>
            <a:off x="893880" y="3454560"/>
            <a:ext cx="1522440" cy="718920"/>
            <a:chOff x="893880" y="3454560"/>
            <a:chExt cx="1522440" cy="718920"/>
          </a:xfrm>
        </p:grpSpPr>
        <p:sp>
          <p:nvSpPr>
            <p:cNvPr id="61" name=""/>
            <p:cNvSpPr/>
            <p:nvPr/>
          </p:nvSpPr>
          <p:spPr>
            <a:xfrm>
              <a:off x="893880" y="34545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2" name=""/>
            <p:cNvSpPr/>
            <p:nvPr/>
          </p:nvSpPr>
          <p:spPr>
            <a:xfrm>
              <a:off x="1212840" y="3660480"/>
              <a:ext cx="8841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Weather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3" name=""/>
          <p:cNvGrpSpPr/>
          <p:nvPr/>
        </p:nvGrpSpPr>
        <p:grpSpPr>
          <a:xfrm>
            <a:off x="1208160" y="2227320"/>
            <a:ext cx="1522440" cy="718920"/>
            <a:chOff x="1208160" y="2227320"/>
            <a:chExt cx="1522440" cy="718920"/>
          </a:xfrm>
        </p:grpSpPr>
        <p:sp>
          <p:nvSpPr>
            <p:cNvPr id="64" name=""/>
            <p:cNvSpPr/>
            <p:nvPr/>
          </p:nvSpPr>
          <p:spPr>
            <a:xfrm>
              <a:off x="1208160" y="222732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1691640" y="2433600"/>
              <a:ext cx="5569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6" name=""/>
          <p:cNvGrpSpPr/>
          <p:nvPr/>
        </p:nvGrpSpPr>
        <p:grpSpPr>
          <a:xfrm>
            <a:off x="2467080" y="1001880"/>
            <a:ext cx="1522440" cy="718920"/>
            <a:chOff x="2467080" y="1001880"/>
            <a:chExt cx="1522440" cy="718920"/>
          </a:xfrm>
        </p:grpSpPr>
        <p:sp>
          <p:nvSpPr>
            <p:cNvPr id="67" name=""/>
            <p:cNvSpPr/>
            <p:nvPr/>
          </p:nvSpPr>
          <p:spPr>
            <a:xfrm>
              <a:off x="2467080" y="100188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8" name=""/>
            <p:cNvSpPr/>
            <p:nvPr/>
          </p:nvSpPr>
          <p:spPr>
            <a:xfrm>
              <a:off x="2754000" y="1103040"/>
              <a:ext cx="9536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Crude &amp;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Products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69" name=""/>
          <p:cNvGrpSpPr/>
          <p:nvPr/>
        </p:nvGrpSpPr>
        <p:grpSpPr>
          <a:xfrm>
            <a:off x="5184720" y="1001880"/>
            <a:ext cx="1522440" cy="718920"/>
            <a:chOff x="5184720" y="1001880"/>
            <a:chExt cx="1522440" cy="718920"/>
          </a:xfrm>
        </p:grpSpPr>
        <p:sp>
          <p:nvSpPr>
            <p:cNvPr id="70" name=""/>
            <p:cNvSpPr/>
            <p:nvPr/>
          </p:nvSpPr>
          <p:spPr>
            <a:xfrm>
              <a:off x="5184720" y="100188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1" name=""/>
            <p:cNvSpPr/>
            <p:nvPr/>
          </p:nvSpPr>
          <p:spPr>
            <a:xfrm>
              <a:off x="5663160" y="1207800"/>
              <a:ext cx="5670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Coal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2" name=""/>
          <p:cNvGrpSpPr/>
          <p:nvPr/>
        </p:nvGrpSpPr>
        <p:grpSpPr>
          <a:xfrm>
            <a:off x="6375240" y="2227320"/>
            <a:ext cx="1522440" cy="718920"/>
            <a:chOff x="6375240" y="2227320"/>
            <a:chExt cx="1522440" cy="718920"/>
          </a:xfrm>
        </p:grpSpPr>
        <p:sp>
          <p:nvSpPr>
            <p:cNvPr id="73" name=""/>
            <p:cNvSpPr/>
            <p:nvPr/>
          </p:nvSpPr>
          <p:spPr>
            <a:xfrm>
              <a:off x="6375240" y="222732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4" name=""/>
            <p:cNvSpPr/>
            <p:nvPr/>
          </p:nvSpPr>
          <p:spPr>
            <a:xfrm>
              <a:off x="6602040" y="2433600"/>
              <a:ext cx="10724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Emissions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5" name=""/>
          <p:cNvGrpSpPr/>
          <p:nvPr/>
        </p:nvGrpSpPr>
        <p:grpSpPr>
          <a:xfrm>
            <a:off x="6707160" y="3454560"/>
            <a:ext cx="1522440" cy="718920"/>
            <a:chOff x="6707160" y="3454560"/>
            <a:chExt cx="1522440" cy="718920"/>
          </a:xfrm>
        </p:grpSpPr>
        <p:sp>
          <p:nvSpPr>
            <p:cNvPr id="76" name=""/>
            <p:cNvSpPr/>
            <p:nvPr/>
          </p:nvSpPr>
          <p:spPr>
            <a:xfrm>
              <a:off x="6707160" y="34545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77" name=""/>
            <p:cNvSpPr/>
            <p:nvPr/>
          </p:nvSpPr>
          <p:spPr>
            <a:xfrm>
              <a:off x="7000200" y="3660480"/>
              <a:ext cx="9432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Shipping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78" name=""/>
          <p:cNvGrpSpPr/>
          <p:nvPr/>
        </p:nvGrpSpPr>
        <p:grpSpPr>
          <a:xfrm>
            <a:off x="6265800" y="4800600"/>
            <a:ext cx="1522440" cy="718920"/>
            <a:chOff x="6265800" y="4800600"/>
            <a:chExt cx="1522440" cy="718920"/>
          </a:xfrm>
        </p:grpSpPr>
        <p:sp>
          <p:nvSpPr>
            <p:cNvPr id="79" name=""/>
            <p:cNvSpPr/>
            <p:nvPr/>
          </p:nvSpPr>
          <p:spPr>
            <a:xfrm>
              <a:off x="6265800" y="480060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0" name=""/>
            <p:cNvSpPr/>
            <p:nvPr/>
          </p:nvSpPr>
          <p:spPr>
            <a:xfrm>
              <a:off x="6638760" y="5006880"/>
              <a:ext cx="7848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Freight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1" name=""/>
          <p:cNvGrpSpPr/>
          <p:nvPr/>
        </p:nvGrpSpPr>
        <p:grpSpPr>
          <a:xfrm>
            <a:off x="1316160" y="4800600"/>
            <a:ext cx="1522440" cy="718920"/>
            <a:chOff x="1316160" y="4800600"/>
            <a:chExt cx="1522440" cy="718920"/>
          </a:xfrm>
        </p:grpSpPr>
        <p:sp>
          <p:nvSpPr>
            <p:cNvPr id="82" name=""/>
            <p:cNvSpPr/>
            <p:nvPr/>
          </p:nvSpPr>
          <p:spPr>
            <a:xfrm>
              <a:off x="1316160" y="480060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3" name=""/>
            <p:cNvSpPr/>
            <p:nvPr/>
          </p:nvSpPr>
          <p:spPr>
            <a:xfrm>
              <a:off x="1565640" y="5006880"/>
              <a:ext cx="10231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Insurance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17892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EGM’s Wholesale Business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85" name=""/>
          <p:cNvGrpSpPr/>
          <p:nvPr/>
        </p:nvGrpSpPr>
        <p:grpSpPr>
          <a:xfrm>
            <a:off x="2467080" y="5894280"/>
            <a:ext cx="1522440" cy="719280"/>
            <a:chOff x="2467080" y="5894280"/>
            <a:chExt cx="1522440" cy="719280"/>
          </a:xfrm>
        </p:grpSpPr>
        <p:sp>
          <p:nvSpPr>
            <p:cNvPr id="86" name=""/>
            <p:cNvSpPr/>
            <p:nvPr/>
          </p:nvSpPr>
          <p:spPr>
            <a:xfrm>
              <a:off x="2467080" y="589428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87" name=""/>
            <p:cNvSpPr/>
            <p:nvPr/>
          </p:nvSpPr>
          <p:spPr>
            <a:xfrm>
              <a:off x="2738160" y="5995800"/>
              <a:ext cx="9932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FX/Rates/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Equities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88" name=""/>
          <p:cNvGrpSpPr/>
          <p:nvPr/>
        </p:nvGrpSpPr>
        <p:grpSpPr>
          <a:xfrm>
            <a:off x="5184720" y="5894280"/>
            <a:ext cx="1522440" cy="719280"/>
            <a:chOff x="5184720" y="5894280"/>
            <a:chExt cx="1522440" cy="719280"/>
          </a:xfrm>
        </p:grpSpPr>
        <p:sp>
          <p:nvSpPr>
            <p:cNvPr id="89" name=""/>
            <p:cNvSpPr/>
            <p:nvPr/>
          </p:nvSpPr>
          <p:spPr>
            <a:xfrm>
              <a:off x="5184720" y="589428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90" name=""/>
            <p:cNvSpPr/>
            <p:nvPr/>
          </p:nvSpPr>
          <p:spPr>
            <a:xfrm>
              <a:off x="5292360" y="6100560"/>
              <a:ext cx="131040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Agribusiness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3AA932EE-9465-49A8-B132-C3466662219B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"/>
          <p:cNvSpPr/>
          <p:nvPr/>
        </p:nvSpPr>
        <p:spPr>
          <a:xfrm>
            <a:off x="1979640" y="4991040"/>
            <a:ext cx="4132080" cy="517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"/>
          <p:cNvSpPr/>
          <p:nvPr/>
        </p:nvSpPr>
        <p:spPr>
          <a:xfrm>
            <a:off x="1943280" y="4991040"/>
            <a:ext cx="2466720" cy="511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3" name=""/>
          <p:cNvSpPr/>
          <p:nvPr/>
        </p:nvSpPr>
        <p:spPr>
          <a:xfrm>
            <a:off x="1913040" y="4998960"/>
            <a:ext cx="1057320" cy="540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4" name=""/>
          <p:cNvSpPr/>
          <p:nvPr/>
        </p:nvSpPr>
        <p:spPr>
          <a:xfrm>
            <a:off x="1278000" y="2419200"/>
            <a:ext cx="0" cy="2505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5" name=""/>
          <p:cNvSpPr/>
          <p:nvPr/>
        </p:nvSpPr>
        <p:spPr>
          <a:xfrm>
            <a:off x="7858080" y="2419200"/>
            <a:ext cx="0" cy="2505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6" name=""/>
          <p:cNvSpPr/>
          <p:nvPr/>
        </p:nvSpPr>
        <p:spPr>
          <a:xfrm>
            <a:off x="3749760" y="1555920"/>
            <a:ext cx="15001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2992320" y="5854680"/>
            <a:ext cx="32846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85800" y="17892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EGM’s Wholesale Business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9" name=""/>
          <p:cNvSpPr/>
          <p:nvPr/>
        </p:nvSpPr>
        <p:spPr>
          <a:xfrm flipH="1">
            <a:off x="1852200" y="1797120"/>
            <a:ext cx="1785960" cy="689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 flipV="1">
            <a:off x="1913040" y="1819440"/>
            <a:ext cx="1574640" cy="1514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 flipV="1">
            <a:off x="1962000" y="1825560"/>
            <a:ext cx="1495440" cy="2363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 flipV="1">
            <a:off x="1973160" y="1825200"/>
            <a:ext cx="1528920" cy="3187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 flipH="1">
            <a:off x="2970000" y="1849320"/>
            <a:ext cx="501480" cy="3741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3487680" y="1841400"/>
            <a:ext cx="1079640" cy="3892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3502080" y="1841400"/>
            <a:ext cx="2655720" cy="3772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3517920" y="1841400"/>
            <a:ext cx="3666960" cy="3165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3487680" y="1825560"/>
            <a:ext cx="3735360" cy="23637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3502080" y="1833480"/>
            <a:ext cx="3682800" cy="1470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3360600" y="1849320"/>
            <a:ext cx="4019760" cy="636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0" name=""/>
          <p:cNvSpPr/>
          <p:nvPr/>
        </p:nvSpPr>
        <p:spPr>
          <a:xfrm flipV="1">
            <a:off x="1890720" y="1871280"/>
            <a:ext cx="3809880" cy="577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1" name=""/>
          <p:cNvSpPr/>
          <p:nvPr/>
        </p:nvSpPr>
        <p:spPr>
          <a:xfrm flipV="1">
            <a:off x="1935000" y="1855800"/>
            <a:ext cx="3772080" cy="14479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2" name=""/>
          <p:cNvSpPr/>
          <p:nvPr/>
        </p:nvSpPr>
        <p:spPr>
          <a:xfrm flipV="1">
            <a:off x="1927080" y="1886040"/>
            <a:ext cx="3683160" cy="2303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3" name=""/>
          <p:cNvSpPr/>
          <p:nvPr/>
        </p:nvSpPr>
        <p:spPr>
          <a:xfrm flipV="1">
            <a:off x="1919160" y="1871280"/>
            <a:ext cx="3735360" cy="3179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 flipV="1">
            <a:off x="2998800" y="1855800"/>
            <a:ext cx="2663640" cy="37368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 flipV="1">
            <a:off x="4470480" y="1855800"/>
            <a:ext cx="1191960" cy="378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 flipH="1" flipV="1">
            <a:off x="5632200" y="1849320"/>
            <a:ext cx="533160" cy="3764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5632560" y="1849320"/>
            <a:ext cx="1530360" cy="3149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5648400" y="1841400"/>
            <a:ext cx="1536480" cy="2378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5632560" y="1819440"/>
            <a:ext cx="1568520" cy="1522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5505480" y="1819440"/>
            <a:ext cx="1814400" cy="6966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1874880" y="2470320"/>
            <a:ext cx="56624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1943280" y="2478240"/>
            <a:ext cx="5233680" cy="811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3" name=""/>
          <p:cNvSpPr/>
          <p:nvPr/>
        </p:nvSpPr>
        <p:spPr>
          <a:xfrm>
            <a:off x="1919160" y="2494080"/>
            <a:ext cx="5326200" cy="1673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4" name=""/>
          <p:cNvSpPr/>
          <p:nvPr/>
        </p:nvSpPr>
        <p:spPr>
          <a:xfrm>
            <a:off x="1935000" y="2471760"/>
            <a:ext cx="5257800" cy="2521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5" name=""/>
          <p:cNvSpPr/>
          <p:nvPr/>
        </p:nvSpPr>
        <p:spPr>
          <a:xfrm>
            <a:off x="1967040" y="2403360"/>
            <a:ext cx="1017360" cy="3195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6" name=""/>
          <p:cNvSpPr/>
          <p:nvPr/>
        </p:nvSpPr>
        <p:spPr>
          <a:xfrm>
            <a:off x="1913040" y="2455920"/>
            <a:ext cx="2676600" cy="3203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1905120" y="2455920"/>
            <a:ext cx="4313160" cy="3165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 flipV="1">
            <a:off x="1919160" y="2471400"/>
            <a:ext cx="5348520" cy="8334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1943280" y="3287880"/>
            <a:ext cx="555768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1943280" y="3267000"/>
            <a:ext cx="5257800" cy="8762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1957320" y="3273480"/>
            <a:ext cx="5203800" cy="1709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1949400" y="3281400"/>
            <a:ext cx="4222800" cy="23400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1913040" y="3289320"/>
            <a:ext cx="2631960" cy="23241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1971720" y="3281400"/>
            <a:ext cx="990720" cy="2311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5" name=""/>
          <p:cNvSpPr/>
          <p:nvPr/>
        </p:nvSpPr>
        <p:spPr>
          <a:xfrm flipV="1">
            <a:off x="1979640" y="2471760"/>
            <a:ext cx="5265720" cy="1657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6" name=""/>
          <p:cNvSpPr/>
          <p:nvPr/>
        </p:nvSpPr>
        <p:spPr>
          <a:xfrm>
            <a:off x="1866960" y="4159080"/>
            <a:ext cx="54086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7" name=""/>
          <p:cNvSpPr/>
          <p:nvPr/>
        </p:nvSpPr>
        <p:spPr>
          <a:xfrm>
            <a:off x="1890720" y="4173480"/>
            <a:ext cx="5294160" cy="8114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8" name=""/>
          <p:cNvSpPr/>
          <p:nvPr/>
        </p:nvSpPr>
        <p:spPr>
          <a:xfrm>
            <a:off x="1866960" y="4195800"/>
            <a:ext cx="4403520" cy="141120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1866960" y="4167360"/>
            <a:ext cx="2655720" cy="14173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1927080" y="4060800"/>
            <a:ext cx="1013040" cy="15080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1" name=""/>
          <p:cNvSpPr/>
          <p:nvPr/>
        </p:nvSpPr>
        <p:spPr>
          <a:xfrm flipV="1">
            <a:off x="1905120" y="2471760"/>
            <a:ext cx="5324400" cy="2565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"/>
          <p:cNvSpPr/>
          <p:nvPr/>
        </p:nvSpPr>
        <p:spPr>
          <a:xfrm flipV="1">
            <a:off x="1874880" y="3236400"/>
            <a:ext cx="5354640" cy="17542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 flipV="1">
            <a:off x="1905120" y="4150800"/>
            <a:ext cx="5354640" cy="8398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1935000" y="4968720"/>
            <a:ext cx="53928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 flipV="1">
            <a:off x="2978280" y="2471400"/>
            <a:ext cx="4228920" cy="3165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 flipV="1">
            <a:off x="2984400" y="3212640"/>
            <a:ext cx="4281480" cy="23497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7" name=""/>
          <p:cNvSpPr/>
          <p:nvPr/>
        </p:nvSpPr>
        <p:spPr>
          <a:xfrm flipV="1">
            <a:off x="3000240" y="4113360"/>
            <a:ext cx="4253040" cy="1449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"/>
          <p:cNvSpPr/>
          <p:nvPr/>
        </p:nvSpPr>
        <p:spPr>
          <a:xfrm flipV="1">
            <a:off x="3029040" y="4968720"/>
            <a:ext cx="4141800" cy="555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 flipV="1">
            <a:off x="4506840" y="2441520"/>
            <a:ext cx="2722680" cy="31053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 flipV="1">
            <a:off x="4522680" y="3273120"/>
            <a:ext cx="2648160" cy="228132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 flipV="1">
            <a:off x="4506840" y="4143240"/>
            <a:ext cx="2670120" cy="14176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 flipV="1">
            <a:off x="4506840" y="4960800"/>
            <a:ext cx="2670120" cy="5860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 flipV="1">
            <a:off x="6141960" y="2463480"/>
            <a:ext cx="1035000" cy="31496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 flipV="1">
            <a:off x="6141960" y="3281040"/>
            <a:ext cx="1005120" cy="2265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 flipV="1">
            <a:off x="6135840" y="4137120"/>
            <a:ext cx="1027080" cy="140184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 flipV="1">
            <a:off x="6127920" y="4968360"/>
            <a:ext cx="1019160" cy="56196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57" name=""/>
          <p:cNvGrpSpPr/>
          <p:nvPr/>
        </p:nvGrpSpPr>
        <p:grpSpPr>
          <a:xfrm>
            <a:off x="2709720" y="1198440"/>
            <a:ext cx="1522440" cy="718920"/>
            <a:chOff x="2709720" y="1198440"/>
            <a:chExt cx="1522440" cy="718920"/>
          </a:xfrm>
        </p:grpSpPr>
        <p:sp>
          <p:nvSpPr>
            <p:cNvPr id="158" name=""/>
            <p:cNvSpPr/>
            <p:nvPr/>
          </p:nvSpPr>
          <p:spPr>
            <a:xfrm>
              <a:off x="2709720" y="119844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59" name=""/>
            <p:cNvSpPr/>
            <p:nvPr/>
          </p:nvSpPr>
          <p:spPr>
            <a:xfrm>
              <a:off x="2880360" y="1404720"/>
              <a:ext cx="11815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Natural Gas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0" name=""/>
          <p:cNvGrpSpPr/>
          <p:nvPr/>
        </p:nvGrpSpPr>
        <p:grpSpPr>
          <a:xfrm>
            <a:off x="517680" y="2057400"/>
            <a:ext cx="1522080" cy="718920"/>
            <a:chOff x="517680" y="2057400"/>
            <a:chExt cx="1522080" cy="718920"/>
          </a:xfrm>
        </p:grpSpPr>
        <p:sp>
          <p:nvSpPr>
            <p:cNvPr id="161" name=""/>
            <p:cNvSpPr/>
            <p:nvPr/>
          </p:nvSpPr>
          <p:spPr>
            <a:xfrm>
              <a:off x="517680" y="2057400"/>
              <a:ext cx="152208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2" name=""/>
            <p:cNvSpPr/>
            <p:nvPr/>
          </p:nvSpPr>
          <p:spPr>
            <a:xfrm>
              <a:off x="742680" y="2158920"/>
              <a:ext cx="107244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Coal &amp;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Emissions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3" name=""/>
          <p:cNvGrpSpPr/>
          <p:nvPr/>
        </p:nvGrpSpPr>
        <p:grpSpPr>
          <a:xfrm>
            <a:off x="4902120" y="1198440"/>
            <a:ext cx="1522440" cy="718920"/>
            <a:chOff x="4902120" y="1198440"/>
            <a:chExt cx="1522440" cy="718920"/>
          </a:xfrm>
        </p:grpSpPr>
        <p:sp>
          <p:nvSpPr>
            <p:cNvPr id="164" name=""/>
            <p:cNvSpPr/>
            <p:nvPr/>
          </p:nvSpPr>
          <p:spPr>
            <a:xfrm>
              <a:off x="4902120" y="119844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5" name=""/>
            <p:cNvSpPr/>
            <p:nvPr/>
          </p:nvSpPr>
          <p:spPr>
            <a:xfrm>
              <a:off x="5304600" y="1406160"/>
              <a:ext cx="71568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Power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66" name=""/>
          <p:cNvGrpSpPr/>
          <p:nvPr/>
        </p:nvGrpSpPr>
        <p:grpSpPr>
          <a:xfrm>
            <a:off x="7095960" y="4637160"/>
            <a:ext cx="1522440" cy="718920"/>
            <a:chOff x="7095960" y="4637160"/>
            <a:chExt cx="1522440" cy="718920"/>
          </a:xfrm>
        </p:grpSpPr>
        <p:sp>
          <p:nvSpPr>
            <p:cNvPr id="167" name=""/>
            <p:cNvSpPr/>
            <p:nvPr/>
          </p:nvSpPr>
          <p:spPr>
            <a:xfrm>
              <a:off x="7095960" y="46371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8" name=""/>
            <p:cNvSpPr/>
            <p:nvPr/>
          </p:nvSpPr>
          <p:spPr>
            <a:xfrm>
              <a:off x="7295040" y="4716000"/>
              <a:ext cx="112176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Freight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&amp; Shipping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69" name=""/>
          <p:cNvSpPr/>
          <p:nvPr/>
        </p:nvSpPr>
        <p:spPr>
          <a:xfrm>
            <a:off x="515880" y="2919240"/>
            <a:ext cx="1522440" cy="719280"/>
          </a:xfrm>
          <a:prstGeom prst="bevel">
            <a:avLst>
              <a:gd name="adj" fmla="val 7287"/>
            </a:avLst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800280" y="3021120"/>
            <a:ext cx="953640" cy="52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Trading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1" name=""/>
          <p:cNvGrpSpPr/>
          <p:nvPr/>
        </p:nvGrpSpPr>
        <p:grpSpPr>
          <a:xfrm>
            <a:off x="7097400" y="2054160"/>
            <a:ext cx="1528200" cy="719280"/>
            <a:chOff x="7097400" y="2054160"/>
            <a:chExt cx="1528200" cy="719280"/>
          </a:xfrm>
        </p:grpSpPr>
        <p:sp>
          <p:nvSpPr>
            <p:cNvPr id="172" name=""/>
            <p:cNvSpPr/>
            <p:nvPr/>
          </p:nvSpPr>
          <p:spPr>
            <a:xfrm>
              <a:off x="7097760" y="205416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3" name=""/>
            <p:cNvSpPr/>
            <p:nvPr/>
          </p:nvSpPr>
          <p:spPr>
            <a:xfrm>
              <a:off x="7097400" y="2154240"/>
              <a:ext cx="152820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Global Crude &amp; 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Products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74" name=""/>
          <p:cNvSpPr/>
          <p:nvPr/>
        </p:nvSpPr>
        <p:spPr>
          <a:xfrm>
            <a:off x="515880" y="3780000"/>
            <a:ext cx="1522440" cy="718920"/>
          </a:xfrm>
          <a:prstGeom prst="bevel">
            <a:avLst>
              <a:gd name="adj" fmla="val 7287"/>
            </a:avLst>
          </a:prstGeom>
          <a:solidFill>
            <a:srgbClr val="00ff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>
            <a:off x="713520" y="3986280"/>
            <a:ext cx="11318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Agriculture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76" name=""/>
          <p:cNvGrpSpPr/>
          <p:nvPr/>
        </p:nvGrpSpPr>
        <p:grpSpPr>
          <a:xfrm>
            <a:off x="7097760" y="2914560"/>
            <a:ext cx="1522440" cy="719280"/>
            <a:chOff x="7097760" y="2914560"/>
            <a:chExt cx="1522440" cy="719280"/>
          </a:xfrm>
        </p:grpSpPr>
        <p:sp>
          <p:nvSpPr>
            <p:cNvPr id="177" name=""/>
            <p:cNvSpPr/>
            <p:nvPr/>
          </p:nvSpPr>
          <p:spPr>
            <a:xfrm>
              <a:off x="7097760" y="291456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8" name=""/>
            <p:cNvSpPr/>
            <p:nvPr/>
          </p:nvSpPr>
          <p:spPr>
            <a:xfrm>
              <a:off x="7416720" y="3120840"/>
              <a:ext cx="88416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Weather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79" name=""/>
          <p:cNvGrpSpPr/>
          <p:nvPr/>
        </p:nvGrpSpPr>
        <p:grpSpPr>
          <a:xfrm>
            <a:off x="515880" y="4635360"/>
            <a:ext cx="1522440" cy="719280"/>
            <a:chOff x="515880" y="4635360"/>
            <a:chExt cx="1522440" cy="719280"/>
          </a:xfrm>
        </p:grpSpPr>
        <p:sp>
          <p:nvSpPr>
            <p:cNvPr id="180" name=""/>
            <p:cNvSpPr/>
            <p:nvPr/>
          </p:nvSpPr>
          <p:spPr>
            <a:xfrm>
              <a:off x="515880" y="463536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1" name=""/>
            <p:cNvSpPr/>
            <p:nvPr/>
          </p:nvSpPr>
          <p:spPr>
            <a:xfrm>
              <a:off x="765720" y="4841640"/>
              <a:ext cx="10231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Insurance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2" name=""/>
          <p:cNvGrpSpPr/>
          <p:nvPr/>
        </p:nvGrpSpPr>
        <p:grpSpPr>
          <a:xfrm>
            <a:off x="7097760" y="3774960"/>
            <a:ext cx="1522440" cy="719280"/>
            <a:chOff x="7097760" y="3774960"/>
            <a:chExt cx="1522440" cy="719280"/>
          </a:xfrm>
        </p:grpSpPr>
        <p:sp>
          <p:nvSpPr>
            <p:cNvPr id="183" name=""/>
            <p:cNvSpPr/>
            <p:nvPr/>
          </p:nvSpPr>
          <p:spPr>
            <a:xfrm>
              <a:off x="7097760" y="3774960"/>
              <a:ext cx="1522440" cy="719280"/>
            </a:xfrm>
            <a:prstGeom prst="bevel">
              <a:avLst>
                <a:gd name="adj" fmla="val 7287"/>
              </a:avLst>
            </a:prstGeom>
            <a:solidFill>
              <a:srgbClr val="00ff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4" name=""/>
            <p:cNvSpPr/>
            <p:nvPr/>
          </p:nvSpPr>
          <p:spPr>
            <a:xfrm>
              <a:off x="7579440" y="3981240"/>
              <a:ext cx="55692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LNG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5" name=""/>
          <p:cNvGrpSpPr/>
          <p:nvPr/>
        </p:nvGrpSpPr>
        <p:grpSpPr>
          <a:xfrm>
            <a:off x="2160720" y="5495760"/>
            <a:ext cx="1522440" cy="718920"/>
            <a:chOff x="2160720" y="5495760"/>
            <a:chExt cx="1522440" cy="718920"/>
          </a:xfrm>
        </p:grpSpPr>
        <p:sp>
          <p:nvSpPr>
            <p:cNvPr id="186" name=""/>
            <p:cNvSpPr/>
            <p:nvPr/>
          </p:nvSpPr>
          <p:spPr>
            <a:xfrm>
              <a:off x="2160720" y="54957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7" name=""/>
            <p:cNvSpPr/>
            <p:nvPr/>
          </p:nvSpPr>
          <p:spPr>
            <a:xfrm>
              <a:off x="2524680" y="5595840"/>
              <a:ext cx="79488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Pulp &amp; 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Paper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88" name=""/>
          <p:cNvGrpSpPr/>
          <p:nvPr/>
        </p:nvGrpSpPr>
        <p:grpSpPr>
          <a:xfrm>
            <a:off x="5451480" y="5495760"/>
            <a:ext cx="1522440" cy="718920"/>
            <a:chOff x="5451480" y="5495760"/>
            <a:chExt cx="1522440" cy="718920"/>
          </a:xfrm>
        </p:grpSpPr>
        <p:sp>
          <p:nvSpPr>
            <p:cNvPr id="189" name=""/>
            <p:cNvSpPr/>
            <p:nvPr/>
          </p:nvSpPr>
          <p:spPr>
            <a:xfrm>
              <a:off x="5451480" y="5495760"/>
              <a:ext cx="1522440" cy="71892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0" name=""/>
            <p:cNvSpPr/>
            <p:nvPr/>
          </p:nvSpPr>
          <p:spPr>
            <a:xfrm>
              <a:off x="5843160" y="5702040"/>
              <a:ext cx="735840" cy="307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Metals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191" name=""/>
          <p:cNvGrpSpPr/>
          <p:nvPr/>
        </p:nvGrpSpPr>
        <p:grpSpPr>
          <a:xfrm>
            <a:off x="3807000" y="5495760"/>
            <a:ext cx="1522080" cy="719280"/>
            <a:chOff x="3807000" y="5495760"/>
            <a:chExt cx="1522080" cy="719280"/>
          </a:xfrm>
        </p:grpSpPr>
        <p:sp>
          <p:nvSpPr>
            <p:cNvPr id="192" name=""/>
            <p:cNvSpPr/>
            <p:nvPr/>
          </p:nvSpPr>
          <p:spPr>
            <a:xfrm>
              <a:off x="3807000" y="5495760"/>
              <a:ext cx="1522080" cy="719280"/>
            </a:xfrm>
            <a:prstGeom prst="bevel">
              <a:avLst>
                <a:gd name="adj" fmla="val 7287"/>
              </a:avLst>
            </a:prstGeom>
            <a:solidFill>
              <a:srgbClr val="0000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3" name=""/>
            <p:cNvSpPr/>
            <p:nvPr/>
          </p:nvSpPr>
          <p:spPr>
            <a:xfrm>
              <a:off x="3957120" y="5597280"/>
              <a:ext cx="1221120" cy="520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Merchant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400" strike="noStrike" u="none">
                  <a:solidFill>
                    <a:srgbClr val="ffffff"/>
                  </a:solidFill>
                  <a:effectLst/>
                  <a:uFillTx/>
                  <a:latin typeface="Arial"/>
                </a:rPr>
                <a:t>Investments</a:t>
              </a:r>
              <a:endPara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92DAC953-EBBE-4EDA-A658-22106AAD4F2A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85800" y="188640"/>
            <a:ext cx="77724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 Markets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5" name=""/>
          <p:cNvSpPr/>
          <p:nvPr/>
        </p:nvSpPr>
        <p:spPr>
          <a:xfrm>
            <a:off x="5860080" y="5506920"/>
            <a:ext cx="6796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Weather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5624640" y="5335560"/>
            <a:ext cx="109440" cy="347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565200" y="5506920"/>
            <a:ext cx="6094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Offices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8" name=""/>
          <p:cNvSpPr/>
          <p:nvPr/>
        </p:nvSpPr>
        <p:spPr>
          <a:xfrm>
            <a:off x="123840" y="5557680"/>
            <a:ext cx="150840" cy="14292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720" bIns="7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9" name=""/>
          <p:cNvSpPr/>
          <p:nvPr/>
        </p:nvSpPr>
        <p:spPr>
          <a:xfrm>
            <a:off x="2192400" y="5506920"/>
            <a:ext cx="105228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Coal Activities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2066760" y="5568840"/>
            <a:ext cx="119160" cy="11916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>
            <a:off x="3585960" y="5506920"/>
            <a:ext cx="19166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Crude and Product Activities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3457440" y="5495760"/>
            <a:ext cx="123840" cy="1908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/>
          <p:nvPr/>
        </p:nvSpPr>
        <p:spPr>
          <a:xfrm>
            <a:off x="6929640" y="5506920"/>
            <a:ext cx="1045440" cy="24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LNG Activities</a:t>
            </a:r>
            <a:endParaRPr b="0" lang="en-US" sz="1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/>
          <p:nvPr/>
        </p:nvSpPr>
        <p:spPr>
          <a:xfrm>
            <a:off x="6845400" y="55674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"/>
          <p:cNvSpPr/>
          <p:nvPr/>
        </p:nvSpPr>
        <p:spPr>
          <a:xfrm>
            <a:off x="821520" y="5722920"/>
            <a:ext cx="88416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Tokyo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Sydney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Panama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Dubai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Johannesburg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Frankfurt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2160" y="5722920"/>
            <a:ext cx="75384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Houston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London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Oslo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Singapore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Seoul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Puerto Rico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York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96840" y="5724360"/>
            <a:ext cx="1692360" cy="6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1938240" y="5724360"/>
            <a:ext cx="1351080" cy="6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3425760" y="5724360"/>
            <a:ext cx="1998720" cy="6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5514840" y="5724360"/>
            <a:ext cx="1206720" cy="6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6818400" y="5724360"/>
            <a:ext cx="1096920" cy="648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0320" bIns="-403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1891440" y="5722920"/>
            <a:ext cx="787680" cy="94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Korea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South Africa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3" name=""/>
          <p:cNvSpPr/>
          <p:nvPr/>
        </p:nvSpPr>
        <p:spPr>
          <a:xfrm>
            <a:off x="3587760" y="5722920"/>
            <a:ext cx="77616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UK (Europe)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Singapore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Panama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Korea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4" name=""/>
          <p:cNvSpPr/>
          <p:nvPr/>
        </p:nvSpPr>
        <p:spPr>
          <a:xfrm>
            <a:off x="5797440" y="5722920"/>
            <a:ext cx="61776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USA</a:t>
            </a:r>
            <a:br>
              <a:rPr sz="800"/>
            </a:b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Europe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6726960" y="5722920"/>
            <a:ext cx="753840" cy="106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Puerto Rico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Venezuela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Georgia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Louisiana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China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Australia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Korea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16" name=""/>
          <p:cNvGrpSpPr/>
          <p:nvPr/>
        </p:nvGrpSpPr>
        <p:grpSpPr>
          <a:xfrm>
            <a:off x="407880" y="1139760"/>
            <a:ext cx="8157960" cy="4281120"/>
            <a:chOff x="407880" y="1139760"/>
            <a:chExt cx="8157960" cy="4281120"/>
          </a:xfrm>
        </p:grpSpPr>
        <p:sp>
          <p:nvSpPr>
            <p:cNvPr id="217" name=""/>
            <p:cNvSpPr/>
            <p:nvPr/>
          </p:nvSpPr>
          <p:spPr>
            <a:xfrm>
              <a:off x="3888000" y="1141200"/>
              <a:ext cx="4677840" cy="2574720"/>
            </a:xfrm>
            <a:custGeom>
              <a:avLst/>
              <a:gdLst/>
              <a:ahLst/>
              <a:rect l="l" t="t" r="r" b="b"/>
              <a:pathLst>
                <a:path w="3312" h="1823">
                  <a:moveTo>
                    <a:pt x="880" y="1303"/>
                  </a:moveTo>
                  <a:lnTo>
                    <a:pt x="873" y="1333"/>
                  </a:lnTo>
                  <a:lnTo>
                    <a:pt x="883" y="1333"/>
                  </a:lnTo>
                  <a:lnTo>
                    <a:pt x="922" y="1386"/>
                  </a:lnTo>
                  <a:lnTo>
                    <a:pt x="932" y="1406"/>
                  </a:lnTo>
                  <a:lnTo>
                    <a:pt x="949" y="1416"/>
                  </a:lnTo>
                  <a:lnTo>
                    <a:pt x="962" y="1435"/>
                  </a:lnTo>
                  <a:lnTo>
                    <a:pt x="962" y="1470"/>
                  </a:lnTo>
                  <a:lnTo>
                    <a:pt x="975" y="1483"/>
                  </a:lnTo>
                  <a:lnTo>
                    <a:pt x="986" y="1486"/>
                  </a:lnTo>
                  <a:lnTo>
                    <a:pt x="995" y="1494"/>
                  </a:lnTo>
                  <a:lnTo>
                    <a:pt x="1017" y="1529"/>
                  </a:lnTo>
                  <a:lnTo>
                    <a:pt x="1028" y="1542"/>
                  </a:lnTo>
                  <a:lnTo>
                    <a:pt x="1044" y="1601"/>
                  </a:lnTo>
                  <a:lnTo>
                    <a:pt x="1044" y="1612"/>
                  </a:lnTo>
                  <a:lnTo>
                    <a:pt x="1050" y="1621"/>
                  </a:lnTo>
                  <a:lnTo>
                    <a:pt x="1077" y="1618"/>
                  </a:lnTo>
                  <a:lnTo>
                    <a:pt x="1090" y="1615"/>
                  </a:lnTo>
                  <a:lnTo>
                    <a:pt x="1092" y="1609"/>
                  </a:lnTo>
                  <a:lnTo>
                    <a:pt x="1123" y="1609"/>
                  </a:lnTo>
                  <a:lnTo>
                    <a:pt x="1137" y="1598"/>
                  </a:lnTo>
                  <a:lnTo>
                    <a:pt x="1156" y="1597"/>
                  </a:lnTo>
                  <a:lnTo>
                    <a:pt x="1174" y="1583"/>
                  </a:lnTo>
                  <a:lnTo>
                    <a:pt x="1226" y="1569"/>
                  </a:lnTo>
                  <a:lnTo>
                    <a:pt x="1229" y="1559"/>
                  </a:lnTo>
                  <a:lnTo>
                    <a:pt x="1237" y="1553"/>
                  </a:lnTo>
                  <a:lnTo>
                    <a:pt x="1259" y="1545"/>
                  </a:lnTo>
                  <a:lnTo>
                    <a:pt x="1276" y="1545"/>
                  </a:lnTo>
                  <a:lnTo>
                    <a:pt x="1283" y="1539"/>
                  </a:lnTo>
                  <a:lnTo>
                    <a:pt x="1286" y="1532"/>
                  </a:lnTo>
                  <a:lnTo>
                    <a:pt x="1307" y="1526"/>
                  </a:lnTo>
                  <a:lnTo>
                    <a:pt x="1319" y="1510"/>
                  </a:lnTo>
                  <a:lnTo>
                    <a:pt x="1338" y="1504"/>
                  </a:lnTo>
                  <a:lnTo>
                    <a:pt x="1335" y="1489"/>
                  </a:lnTo>
                  <a:lnTo>
                    <a:pt x="1341" y="1480"/>
                  </a:lnTo>
                  <a:lnTo>
                    <a:pt x="1349" y="1480"/>
                  </a:lnTo>
                  <a:lnTo>
                    <a:pt x="1365" y="1462"/>
                  </a:lnTo>
                  <a:lnTo>
                    <a:pt x="1374" y="1442"/>
                  </a:lnTo>
                  <a:lnTo>
                    <a:pt x="1368" y="1438"/>
                  </a:lnTo>
                  <a:lnTo>
                    <a:pt x="1356" y="1421"/>
                  </a:lnTo>
                  <a:lnTo>
                    <a:pt x="1325" y="1410"/>
                  </a:lnTo>
                  <a:lnTo>
                    <a:pt x="1307" y="1397"/>
                  </a:lnTo>
                  <a:lnTo>
                    <a:pt x="1310" y="1371"/>
                  </a:lnTo>
                  <a:lnTo>
                    <a:pt x="1305" y="1371"/>
                  </a:lnTo>
                  <a:lnTo>
                    <a:pt x="1265" y="1407"/>
                  </a:lnTo>
                  <a:lnTo>
                    <a:pt x="1234" y="1407"/>
                  </a:lnTo>
                  <a:lnTo>
                    <a:pt x="1229" y="1413"/>
                  </a:lnTo>
                  <a:lnTo>
                    <a:pt x="1204" y="1406"/>
                  </a:lnTo>
                  <a:lnTo>
                    <a:pt x="1210" y="1397"/>
                  </a:lnTo>
                  <a:lnTo>
                    <a:pt x="1210" y="1378"/>
                  </a:lnTo>
                  <a:lnTo>
                    <a:pt x="1207" y="1371"/>
                  </a:lnTo>
                  <a:lnTo>
                    <a:pt x="1201" y="1373"/>
                  </a:lnTo>
                  <a:lnTo>
                    <a:pt x="1193" y="1389"/>
                  </a:lnTo>
                  <a:lnTo>
                    <a:pt x="1183" y="1375"/>
                  </a:lnTo>
                  <a:lnTo>
                    <a:pt x="1183" y="1359"/>
                  </a:lnTo>
                  <a:lnTo>
                    <a:pt x="1156" y="1335"/>
                  </a:lnTo>
                  <a:lnTo>
                    <a:pt x="1144" y="1309"/>
                  </a:lnTo>
                  <a:lnTo>
                    <a:pt x="1134" y="1306"/>
                  </a:lnTo>
                  <a:lnTo>
                    <a:pt x="1147" y="1300"/>
                  </a:lnTo>
                  <a:lnTo>
                    <a:pt x="1160" y="1283"/>
                  </a:lnTo>
                  <a:lnTo>
                    <a:pt x="1171" y="1292"/>
                  </a:lnTo>
                  <a:lnTo>
                    <a:pt x="1180" y="1289"/>
                  </a:lnTo>
                  <a:lnTo>
                    <a:pt x="1186" y="1298"/>
                  </a:lnTo>
                  <a:lnTo>
                    <a:pt x="1210" y="1335"/>
                  </a:lnTo>
                  <a:lnTo>
                    <a:pt x="1223" y="1341"/>
                  </a:lnTo>
                  <a:lnTo>
                    <a:pt x="1256" y="1362"/>
                  </a:lnTo>
                  <a:lnTo>
                    <a:pt x="1265" y="1359"/>
                  </a:lnTo>
                  <a:lnTo>
                    <a:pt x="1273" y="1365"/>
                  </a:lnTo>
                  <a:lnTo>
                    <a:pt x="1305" y="1354"/>
                  </a:lnTo>
                  <a:lnTo>
                    <a:pt x="1313" y="1354"/>
                  </a:lnTo>
                  <a:lnTo>
                    <a:pt x="1319" y="1359"/>
                  </a:lnTo>
                  <a:lnTo>
                    <a:pt x="1325" y="1378"/>
                  </a:lnTo>
                  <a:lnTo>
                    <a:pt x="1416" y="1392"/>
                  </a:lnTo>
                  <a:lnTo>
                    <a:pt x="1455" y="1383"/>
                  </a:lnTo>
                  <a:lnTo>
                    <a:pt x="1471" y="1389"/>
                  </a:lnTo>
                  <a:lnTo>
                    <a:pt x="1501" y="1383"/>
                  </a:lnTo>
                  <a:lnTo>
                    <a:pt x="1510" y="1386"/>
                  </a:lnTo>
                  <a:lnTo>
                    <a:pt x="1523" y="1397"/>
                  </a:lnTo>
                  <a:lnTo>
                    <a:pt x="1528" y="1413"/>
                  </a:lnTo>
                  <a:lnTo>
                    <a:pt x="1547" y="1421"/>
                  </a:lnTo>
                  <a:lnTo>
                    <a:pt x="1561" y="1435"/>
                  </a:lnTo>
                  <a:lnTo>
                    <a:pt x="1586" y="1432"/>
                  </a:lnTo>
                  <a:lnTo>
                    <a:pt x="1583" y="1442"/>
                  </a:lnTo>
                  <a:lnTo>
                    <a:pt x="1559" y="1445"/>
                  </a:lnTo>
                  <a:lnTo>
                    <a:pt x="1570" y="1462"/>
                  </a:lnTo>
                  <a:lnTo>
                    <a:pt x="1589" y="1472"/>
                  </a:lnTo>
                  <a:lnTo>
                    <a:pt x="1613" y="1470"/>
                  </a:lnTo>
                  <a:lnTo>
                    <a:pt x="1619" y="1465"/>
                  </a:lnTo>
                  <a:lnTo>
                    <a:pt x="1626" y="1445"/>
                  </a:lnTo>
                  <a:lnTo>
                    <a:pt x="1632" y="1445"/>
                  </a:lnTo>
                  <a:lnTo>
                    <a:pt x="1629" y="1456"/>
                  </a:lnTo>
                  <a:lnTo>
                    <a:pt x="1634" y="1472"/>
                  </a:lnTo>
                  <a:lnTo>
                    <a:pt x="1632" y="1491"/>
                  </a:lnTo>
                  <a:lnTo>
                    <a:pt x="1637" y="1507"/>
                  </a:lnTo>
                  <a:lnTo>
                    <a:pt x="1634" y="1512"/>
                  </a:lnTo>
                  <a:lnTo>
                    <a:pt x="1643" y="1553"/>
                  </a:lnTo>
                  <a:lnTo>
                    <a:pt x="1668" y="1588"/>
                  </a:lnTo>
                  <a:lnTo>
                    <a:pt x="1676" y="1626"/>
                  </a:lnTo>
                  <a:lnTo>
                    <a:pt x="1695" y="1650"/>
                  </a:lnTo>
                  <a:lnTo>
                    <a:pt x="1706" y="1688"/>
                  </a:lnTo>
                  <a:lnTo>
                    <a:pt x="1722" y="1701"/>
                  </a:lnTo>
                  <a:lnTo>
                    <a:pt x="1728" y="1703"/>
                  </a:lnTo>
                  <a:lnTo>
                    <a:pt x="1738" y="1698"/>
                  </a:lnTo>
                  <a:lnTo>
                    <a:pt x="1741" y="1691"/>
                  </a:lnTo>
                  <a:lnTo>
                    <a:pt x="1759" y="1682"/>
                  </a:lnTo>
                  <a:lnTo>
                    <a:pt x="1759" y="1674"/>
                  </a:lnTo>
                  <a:lnTo>
                    <a:pt x="1765" y="1666"/>
                  </a:lnTo>
                  <a:lnTo>
                    <a:pt x="1774" y="1666"/>
                  </a:lnTo>
                  <a:lnTo>
                    <a:pt x="1774" y="1639"/>
                  </a:lnTo>
                  <a:lnTo>
                    <a:pt x="1782" y="1623"/>
                  </a:lnTo>
                  <a:lnTo>
                    <a:pt x="1785" y="1612"/>
                  </a:lnTo>
                  <a:lnTo>
                    <a:pt x="1779" y="1580"/>
                  </a:lnTo>
                  <a:lnTo>
                    <a:pt x="1785" y="1564"/>
                  </a:lnTo>
                  <a:lnTo>
                    <a:pt x="1798" y="1566"/>
                  </a:lnTo>
                  <a:lnTo>
                    <a:pt x="1801" y="1559"/>
                  </a:lnTo>
                  <a:lnTo>
                    <a:pt x="1815" y="1556"/>
                  </a:lnTo>
                  <a:lnTo>
                    <a:pt x="1822" y="1542"/>
                  </a:lnTo>
                  <a:lnTo>
                    <a:pt x="1868" y="1512"/>
                  </a:lnTo>
                  <a:lnTo>
                    <a:pt x="1885" y="1494"/>
                  </a:lnTo>
                  <a:lnTo>
                    <a:pt x="1904" y="1489"/>
                  </a:lnTo>
                  <a:lnTo>
                    <a:pt x="1917" y="1472"/>
                  </a:lnTo>
                  <a:lnTo>
                    <a:pt x="1920" y="1462"/>
                  </a:lnTo>
                  <a:lnTo>
                    <a:pt x="1937" y="1453"/>
                  </a:lnTo>
                  <a:lnTo>
                    <a:pt x="1940" y="1448"/>
                  </a:lnTo>
                  <a:lnTo>
                    <a:pt x="1943" y="1459"/>
                  </a:lnTo>
                  <a:lnTo>
                    <a:pt x="1983" y="1453"/>
                  </a:lnTo>
                  <a:lnTo>
                    <a:pt x="2003" y="1435"/>
                  </a:lnTo>
                  <a:lnTo>
                    <a:pt x="2019" y="1467"/>
                  </a:lnTo>
                  <a:lnTo>
                    <a:pt x="2040" y="1489"/>
                  </a:lnTo>
                  <a:lnTo>
                    <a:pt x="2046" y="1489"/>
                  </a:lnTo>
                  <a:lnTo>
                    <a:pt x="2052" y="1510"/>
                  </a:lnTo>
                  <a:lnTo>
                    <a:pt x="2062" y="1510"/>
                  </a:lnTo>
                  <a:lnTo>
                    <a:pt x="2067" y="1539"/>
                  </a:lnTo>
                  <a:lnTo>
                    <a:pt x="2062" y="1559"/>
                  </a:lnTo>
                  <a:lnTo>
                    <a:pt x="2086" y="1566"/>
                  </a:lnTo>
                  <a:lnTo>
                    <a:pt x="2109" y="1550"/>
                  </a:lnTo>
                  <a:lnTo>
                    <a:pt x="2116" y="1545"/>
                  </a:lnTo>
                  <a:lnTo>
                    <a:pt x="2128" y="1556"/>
                  </a:lnTo>
                  <a:lnTo>
                    <a:pt x="2135" y="1583"/>
                  </a:lnTo>
                  <a:lnTo>
                    <a:pt x="2152" y="1626"/>
                  </a:lnTo>
                  <a:lnTo>
                    <a:pt x="2146" y="1636"/>
                  </a:lnTo>
                  <a:lnTo>
                    <a:pt x="2152" y="1653"/>
                  </a:lnTo>
                  <a:lnTo>
                    <a:pt x="2146" y="1659"/>
                  </a:lnTo>
                  <a:lnTo>
                    <a:pt x="2146" y="1677"/>
                  </a:lnTo>
                  <a:lnTo>
                    <a:pt x="2139" y="1688"/>
                  </a:lnTo>
                  <a:lnTo>
                    <a:pt x="2143" y="1703"/>
                  </a:lnTo>
                  <a:lnTo>
                    <a:pt x="2149" y="1701"/>
                  </a:lnTo>
                  <a:lnTo>
                    <a:pt x="2176" y="1730"/>
                  </a:lnTo>
                  <a:lnTo>
                    <a:pt x="2185" y="1757"/>
                  </a:lnTo>
                  <a:lnTo>
                    <a:pt x="2188" y="1762"/>
                  </a:lnTo>
                  <a:lnTo>
                    <a:pt x="2188" y="1771"/>
                  </a:lnTo>
                  <a:lnTo>
                    <a:pt x="2204" y="1788"/>
                  </a:lnTo>
                  <a:lnTo>
                    <a:pt x="2204" y="1798"/>
                  </a:lnTo>
                  <a:lnTo>
                    <a:pt x="2247" y="1822"/>
                  </a:lnTo>
                  <a:lnTo>
                    <a:pt x="2261" y="1822"/>
                  </a:lnTo>
                  <a:lnTo>
                    <a:pt x="2258" y="1812"/>
                  </a:lnTo>
                  <a:lnTo>
                    <a:pt x="2244" y="1795"/>
                  </a:lnTo>
                  <a:lnTo>
                    <a:pt x="2244" y="1760"/>
                  </a:lnTo>
                  <a:lnTo>
                    <a:pt x="2207" y="1725"/>
                  </a:lnTo>
                  <a:lnTo>
                    <a:pt x="2188" y="1720"/>
                  </a:lnTo>
                  <a:lnTo>
                    <a:pt x="2179" y="1701"/>
                  </a:lnTo>
                  <a:lnTo>
                    <a:pt x="2174" y="1695"/>
                  </a:lnTo>
                  <a:lnTo>
                    <a:pt x="2174" y="1682"/>
                  </a:lnTo>
                  <a:lnTo>
                    <a:pt x="2162" y="1685"/>
                  </a:lnTo>
                  <a:lnTo>
                    <a:pt x="2158" y="1666"/>
                  </a:lnTo>
                  <a:lnTo>
                    <a:pt x="2174" y="1630"/>
                  </a:lnTo>
                  <a:lnTo>
                    <a:pt x="2176" y="1609"/>
                  </a:lnTo>
                  <a:lnTo>
                    <a:pt x="2185" y="1607"/>
                  </a:lnTo>
                  <a:lnTo>
                    <a:pt x="2195" y="1609"/>
                  </a:lnTo>
                  <a:lnTo>
                    <a:pt x="2195" y="1621"/>
                  </a:lnTo>
                  <a:lnTo>
                    <a:pt x="2212" y="1623"/>
                  </a:lnTo>
                  <a:lnTo>
                    <a:pt x="2228" y="1630"/>
                  </a:lnTo>
                  <a:lnTo>
                    <a:pt x="2241" y="1653"/>
                  </a:lnTo>
                  <a:lnTo>
                    <a:pt x="2277" y="1668"/>
                  </a:lnTo>
                  <a:lnTo>
                    <a:pt x="2274" y="1688"/>
                  </a:lnTo>
                  <a:lnTo>
                    <a:pt x="2277" y="1692"/>
                  </a:lnTo>
                  <a:lnTo>
                    <a:pt x="2291" y="1682"/>
                  </a:lnTo>
                  <a:lnTo>
                    <a:pt x="2301" y="1680"/>
                  </a:lnTo>
                  <a:lnTo>
                    <a:pt x="2310" y="1674"/>
                  </a:lnTo>
                  <a:lnTo>
                    <a:pt x="2310" y="1663"/>
                  </a:lnTo>
                  <a:lnTo>
                    <a:pt x="2321" y="1663"/>
                  </a:lnTo>
                  <a:lnTo>
                    <a:pt x="2356" y="1644"/>
                  </a:lnTo>
                  <a:lnTo>
                    <a:pt x="2361" y="1601"/>
                  </a:lnTo>
                  <a:lnTo>
                    <a:pt x="2353" y="1574"/>
                  </a:lnTo>
                  <a:lnTo>
                    <a:pt x="2304" y="1529"/>
                  </a:lnTo>
                  <a:lnTo>
                    <a:pt x="2288" y="1507"/>
                  </a:lnTo>
                  <a:lnTo>
                    <a:pt x="2294" y="1489"/>
                  </a:lnTo>
                  <a:lnTo>
                    <a:pt x="2316" y="1470"/>
                  </a:lnTo>
                  <a:lnTo>
                    <a:pt x="2346" y="1456"/>
                  </a:lnTo>
                  <a:lnTo>
                    <a:pt x="2370" y="1462"/>
                  </a:lnTo>
                  <a:lnTo>
                    <a:pt x="2367" y="1470"/>
                  </a:lnTo>
                  <a:lnTo>
                    <a:pt x="2373" y="1480"/>
                  </a:lnTo>
                  <a:lnTo>
                    <a:pt x="2380" y="1480"/>
                  </a:lnTo>
                  <a:lnTo>
                    <a:pt x="2386" y="1477"/>
                  </a:lnTo>
                  <a:lnTo>
                    <a:pt x="2380" y="1470"/>
                  </a:lnTo>
                  <a:lnTo>
                    <a:pt x="2383" y="1465"/>
                  </a:lnTo>
                  <a:lnTo>
                    <a:pt x="2433" y="1451"/>
                  </a:lnTo>
                  <a:lnTo>
                    <a:pt x="2437" y="1439"/>
                  </a:lnTo>
                  <a:lnTo>
                    <a:pt x="2446" y="1445"/>
                  </a:lnTo>
                  <a:lnTo>
                    <a:pt x="2449" y="1438"/>
                  </a:lnTo>
                  <a:lnTo>
                    <a:pt x="2459" y="1445"/>
                  </a:lnTo>
                  <a:lnTo>
                    <a:pt x="2465" y="1438"/>
                  </a:lnTo>
                  <a:lnTo>
                    <a:pt x="2495" y="1435"/>
                  </a:lnTo>
                  <a:lnTo>
                    <a:pt x="2503" y="1430"/>
                  </a:lnTo>
                  <a:lnTo>
                    <a:pt x="2536" y="1406"/>
                  </a:lnTo>
                  <a:lnTo>
                    <a:pt x="2536" y="1400"/>
                  </a:lnTo>
                  <a:lnTo>
                    <a:pt x="2549" y="1400"/>
                  </a:lnTo>
                  <a:lnTo>
                    <a:pt x="2568" y="1373"/>
                  </a:lnTo>
                  <a:lnTo>
                    <a:pt x="2568" y="1357"/>
                  </a:lnTo>
                  <a:lnTo>
                    <a:pt x="2572" y="1359"/>
                  </a:lnTo>
                  <a:lnTo>
                    <a:pt x="2598" y="1330"/>
                  </a:lnTo>
                  <a:lnTo>
                    <a:pt x="2604" y="1330"/>
                  </a:lnTo>
                  <a:lnTo>
                    <a:pt x="2615" y="1292"/>
                  </a:lnTo>
                  <a:lnTo>
                    <a:pt x="2582" y="1286"/>
                  </a:lnTo>
                  <a:lnTo>
                    <a:pt x="2612" y="1274"/>
                  </a:lnTo>
                  <a:lnTo>
                    <a:pt x="2609" y="1268"/>
                  </a:lnTo>
                  <a:lnTo>
                    <a:pt x="2601" y="1260"/>
                  </a:lnTo>
                  <a:lnTo>
                    <a:pt x="2609" y="1260"/>
                  </a:lnTo>
                  <a:lnTo>
                    <a:pt x="2607" y="1248"/>
                  </a:lnTo>
                  <a:lnTo>
                    <a:pt x="2591" y="1241"/>
                  </a:lnTo>
                  <a:lnTo>
                    <a:pt x="2582" y="1203"/>
                  </a:lnTo>
                  <a:lnTo>
                    <a:pt x="2558" y="1192"/>
                  </a:lnTo>
                  <a:lnTo>
                    <a:pt x="2568" y="1177"/>
                  </a:lnTo>
                  <a:lnTo>
                    <a:pt x="2588" y="1163"/>
                  </a:lnTo>
                  <a:lnTo>
                    <a:pt x="2591" y="1154"/>
                  </a:lnTo>
                  <a:lnTo>
                    <a:pt x="2615" y="1144"/>
                  </a:lnTo>
                  <a:lnTo>
                    <a:pt x="2621" y="1150"/>
                  </a:lnTo>
                  <a:lnTo>
                    <a:pt x="2628" y="1139"/>
                  </a:lnTo>
                  <a:lnTo>
                    <a:pt x="2598" y="1133"/>
                  </a:lnTo>
                  <a:lnTo>
                    <a:pt x="2591" y="1128"/>
                  </a:lnTo>
                  <a:lnTo>
                    <a:pt x="2582" y="1130"/>
                  </a:lnTo>
                  <a:lnTo>
                    <a:pt x="2571" y="1144"/>
                  </a:lnTo>
                  <a:lnTo>
                    <a:pt x="2561" y="1144"/>
                  </a:lnTo>
                  <a:lnTo>
                    <a:pt x="2552" y="1139"/>
                  </a:lnTo>
                  <a:lnTo>
                    <a:pt x="2552" y="1128"/>
                  </a:lnTo>
                  <a:lnTo>
                    <a:pt x="2528" y="1109"/>
                  </a:lnTo>
                  <a:lnTo>
                    <a:pt x="2535" y="1095"/>
                  </a:lnTo>
                  <a:lnTo>
                    <a:pt x="2542" y="1098"/>
                  </a:lnTo>
                  <a:lnTo>
                    <a:pt x="2555" y="1095"/>
                  </a:lnTo>
                  <a:lnTo>
                    <a:pt x="2565" y="1083"/>
                  </a:lnTo>
                  <a:lnTo>
                    <a:pt x="2582" y="1074"/>
                  </a:lnTo>
                  <a:lnTo>
                    <a:pt x="2601" y="1056"/>
                  </a:lnTo>
                  <a:lnTo>
                    <a:pt x="2612" y="1057"/>
                  </a:lnTo>
                  <a:lnTo>
                    <a:pt x="2618" y="1069"/>
                  </a:lnTo>
                  <a:lnTo>
                    <a:pt x="2601" y="1088"/>
                  </a:lnTo>
                  <a:lnTo>
                    <a:pt x="2607" y="1095"/>
                  </a:lnTo>
                  <a:lnTo>
                    <a:pt x="2598" y="1106"/>
                  </a:lnTo>
                  <a:lnTo>
                    <a:pt x="2615" y="1098"/>
                  </a:lnTo>
                  <a:lnTo>
                    <a:pt x="2621" y="1090"/>
                  </a:lnTo>
                  <a:lnTo>
                    <a:pt x="2645" y="1083"/>
                  </a:lnTo>
                  <a:lnTo>
                    <a:pt x="2655" y="1083"/>
                  </a:lnTo>
                  <a:lnTo>
                    <a:pt x="2681" y="1090"/>
                  </a:lnTo>
                  <a:lnTo>
                    <a:pt x="2670" y="1121"/>
                  </a:lnTo>
                  <a:lnTo>
                    <a:pt x="2681" y="1130"/>
                  </a:lnTo>
                  <a:lnTo>
                    <a:pt x="2694" y="1128"/>
                  </a:lnTo>
                  <a:lnTo>
                    <a:pt x="2707" y="1136"/>
                  </a:lnTo>
                  <a:lnTo>
                    <a:pt x="2710" y="1144"/>
                  </a:lnTo>
                  <a:lnTo>
                    <a:pt x="2697" y="1147"/>
                  </a:lnTo>
                  <a:lnTo>
                    <a:pt x="2710" y="1171"/>
                  </a:lnTo>
                  <a:lnTo>
                    <a:pt x="2700" y="1182"/>
                  </a:lnTo>
                  <a:lnTo>
                    <a:pt x="2707" y="1203"/>
                  </a:lnTo>
                  <a:lnTo>
                    <a:pt x="2718" y="1195"/>
                  </a:lnTo>
                  <a:lnTo>
                    <a:pt x="2754" y="1184"/>
                  </a:lnTo>
                  <a:lnTo>
                    <a:pt x="2761" y="1165"/>
                  </a:lnTo>
                  <a:lnTo>
                    <a:pt x="2757" y="1133"/>
                  </a:lnTo>
                  <a:lnTo>
                    <a:pt x="2740" y="1106"/>
                  </a:lnTo>
                  <a:lnTo>
                    <a:pt x="2721" y="1095"/>
                  </a:lnTo>
                  <a:lnTo>
                    <a:pt x="2724" y="1088"/>
                  </a:lnTo>
                  <a:lnTo>
                    <a:pt x="2721" y="1083"/>
                  </a:lnTo>
                  <a:lnTo>
                    <a:pt x="2740" y="1074"/>
                  </a:lnTo>
                  <a:lnTo>
                    <a:pt x="2767" y="1057"/>
                  </a:lnTo>
                  <a:lnTo>
                    <a:pt x="2764" y="1042"/>
                  </a:lnTo>
                  <a:lnTo>
                    <a:pt x="2776" y="1028"/>
                  </a:lnTo>
                  <a:lnTo>
                    <a:pt x="2789" y="1025"/>
                  </a:lnTo>
                  <a:lnTo>
                    <a:pt x="2791" y="1018"/>
                  </a:lnTo>
                  <a:lnTo>
                    <a:pt x="2797" y="1018"/>
                  </a:lnTo>
                  <a:lnTo>
                    <a:pt x="2810" y="1001"/>
                  </a:lnTo>
                  <a:lnTo>
                    <a:pt x="2819" y="1001"/>
                  </a:lnTo>
                  <a:lnTo>
                    <a:pt x="2819" y="1010"/>
                  </a:lnTo>
                  <a:lnTo>
                    <a:pt x="2836" y="1015"/>
                  </a:lnTo>
                  <a:lnTo>
                    <a:pt x="2873" y="995"/>
                  </a:lnTo>
                  <a:lnTo>
                    <a:pt x="2885" y="974"/>
                  </a:lnTo>
                  <a:lnTo>
                    <a:pt x="2931" y="929"/>
                  </a:lnTo>
                  <a:lnTo>
                    <a:pt x="2942" y="904"/>
                  </a:lnTo>
                  <a:lnTo>
                    <a:pt x="2975" y="866"/>
                  </a:lnTo>
                  <a:lnTo>
                    <a:pt x="2982" y="842"/>
                  </a:lnTo>
                  <a:lnTo>
                    <a:pt x="2982" y="800"/>
                  </a:lnTo>
                  <a:lnTo>
                    <a:pt x="3001" y="765"/>
                  </a:lnTo>
                  <a:lnTo>
                    <a:pt x="2994" y="759"/>
                  </a:lnTo>
                  <a:lnTo>
                    <a:pt x="2994" y="745"/>
                  </a:lnTo>
                  <a:lnTo>
                    <a:pt x="3001" y="736"/>
                  </a:lnTo>
                  <a:lnTo>
                    <a:pt x="2979" y="719"/>
                  </a:lnTo>
                  <a:lnTo>
                    <a:pt x="2975" y="710"/>
                  </a:lnTo>
                  <a:lnTo>
                    <a:pt x="2964" y="706"/>
                  </a:lnTo>
                  <a:lnTo>
                    <a:pt x="2949" y="706"/>
                  </a:lnTo>
                  <a:lnTo>
                    <a:pt x="2939" y="722"/>
                  </a:lnTo>
                  <a:lnTo>
                    <a:pt x="2922" y="727"/>
                  </a:lnTo>
                  <a:lnTo>
                    <a:pt x="2928" y="716"/>
                  </a:lnTo>
                  <a:lnTo>
                    <a:pt x="2928" y="703"/>
                  </a:lnTo>
                  <a:lnTo>
                    <a:pt x="2915" y="706"/>
                  </a:lnTo>
                  <a:lnTo>
                    <a:pt x="2906" y="719"/>
                  </a:lnTo>
                  <a:lnTo>
                    <a:pt x="2906" y="695"/>
                  </a:lnTo>
                  <a:lnTo>
                    <a:pt x="2892" y="698"/>
                  </a:lnTo>
                  <a:lnTo>
                    <a:pt x="2879" y="692"/>
                  </a:lnTo>
                  <a:lnTo>
                    <a:pt x="2876" y="684"/>
                  </a:lnTo>
                  <a:lnTo>
                    <a:pt x="2892" y="675"/>
                  </a:lnTo>
                  <a:lnTo>
                    <a:pt x="2919" y="651"/>
                  </a:lnTo>
                  <a:lnTo>
                    <a:pt x="2952" y="613"/>
                  </a:lnTo>
                  <a:lnTo>
                    <a:pt x="2979" y="592"/>
                  </a:lnTo>
                  <a:lnTo>
                    <a:pt x="2994" y="571"/>
                  </a:lnTo>
                  <a:lnTo>
                    <a:pt x="3028" y="542"/>
                  </a:lnTo>
                  <a:lnTo>
                    <a:pt x="3084" y="542"/>
                  </a:lnTo>
                  <a:lnTo>
                    <a:pt x="3091" y="547"/>
                  </a:lnTo>
                  <a:lnTo>
                    <a:pt x="3103" y="536"/>
                  </a:lnTo>
                  <a:lnTo>
                    <a:pt x="3121" y="542"/>
                  </a:lnTo>
                  <a:lnTo>
                    <a:pt x="3137" y="542"/>
                  </a:lnTo>
                  <a:lnTo>
                    <a:pt x="3149" y="542"/>
                  </a:lnTo>
                  <a:lnTo>
                    <a:pt x="3151" y="528"/>
                  </a:lnTo>
                  <a:lnTo>
                    <a:pt x="3160" y="525"/>
                  </a:lnTo>
                  <a:lnTo>
                    <a:pt x="3187" y="533"/>
                  </a:lnTo>
                  <a:lnTo>
                    <a:pt x="3200" y="531"/>
                  </a:lnTo>
                  <a:lnTo>
                    <a:pt x="3206" y="542"/>
                  </a:lnTo>
                  <a:lnTo>
                    <a:pt x="3194" y="549"/>
                  </a:lnTo>
                  <a:lnTo>
                    <a:pt x="3200" y="557"/>
                  </a:lnTo>
                  <a:lnTo>
                    <a:pt x="3213" y="557"/>
                  </a:lnTo>
                  <a:lnTo>
                    <a:pt x="3239" y="547"/>
                  </a:lnTo>
                  <a:lnTo>
                    <a:pt x="3252" y="549"/>
                  </a:lnTo>
                  <a:lnTo>
                    <a:pt x="3276" y="547"/>
                  </a:lnTo>
                  <a:lnTo>
                    <a:pt x="3266" y="536"/>
                  </a:lnTo>
                  <a:lnTo>
                    <a:pt x="3255" y="533"/>
                  </a:lnTo>
                  <a:lnTo>
                    <a:pt x="3260" y="516"/>
                  </a:lnTo>
                  <a:lnTo>
                    <a:pt x="3309" y="457"/>
                  </a:lnTo>
                  <a:lnTo>
                    <a:pt x="3311" y="40"/>
                  </a:lnTo>
                  <a:lnTo>
                    <a:pt x="3292" y="33"/>
                  </a:lnTo>
                  <a:lnTo>
                    <a:pt x="3263" y="43"/>
                  </a:lnTo>
                  <a:lnTo>
                    <a:pt x="3222" y="46"/>
                  </a:lnTo>
                  <a:lnTo>
                    <a:pt x="3222" y="30"/>
                  </a:lnTo>
                  <a:lnTo>
                    <a:pt x="3203" y="14"/>
                  </a:lnTo>
                  <a:lnTo>
                    <a:pt x="3186" y="14"/>
                  </a:lnTo>
                  <a:lnTo>
                    <a:pt x="3173" y="1"/>
                  </a:lnTo>
                  <a:lnTo>
                    <a:pt x="2971" y="2"/>
                  </a:lnTo>
                  <a:lnTo>
                    <a:pt x="2975" y="11"/>
                  </a:lnTo>
                  <a:lnTo>
                    <a:pt x="2945" y="7"/>
                  </a:lnTo>
                  <a:lnTo>
                    <a:pt x="2906" y="11"/>
                  </a:lnTo>
                  <a:lnTo>
                    <a:pt x="2892" y="1"/>
                  </a:lnTo>
                  <a:lnTo>
                    <a:pt x="2873" y="7"/>
                  </a:lnTo>
                  <a:lnTo>
                    <a:pt x="2862" y="19"/>
                  </a:lnTo>
                  <a:lnTo>
                    <a:pt x="2843" y="11"/>
                  </a:lnTo>
                  <a:lnTo>
                    <a:pt x="2827" y="2"/>
                  </a:lnTo>
                  <a:lnTo>
                    <a:pt x="2813" y="33"/>
                  </a:lnTo>
                  <a:lnTo>
                    <a:pt x="2797" y="51"/>
                  </a:lnTo>
                  <a:lnTo>
                    <a:pt x="2779" y="43"/>
                  </a:lnTo>
                  <a:lnTo>
                    <a:pt x="2761" y="19"/>
                  </a:lnTo>
                  <a:lnTo>
                    <a:pt x="2753" y="1"/>
                  </a:lnTo>
                  <a:lnTo>
                    <a:pt x="1811" y="1"/>
                  </a:lnTo>
                  <a:lnTo>
                    <a:pt x="1700" y="0"/>
                  </a:lnTo>
                  <a:lnTo>
                    <a:pt x="1710" y="11"/>
                  </a:lnTo>
                  <a:lnTo>
                    <a:pt x="1738" y="25"/>
                  </a:lnTo>
                  <a:lnTo>
                    <a:pt x="1746" y="39"/>
                  </a:lnTo>
                  <a:lnTo>
                    <a:pt x="1686" y="19"/>
                  </a:lnTo>
                  <a:lnTo>
                    <a:pt x="1689" y="2"/>
                  </a:lnTo>
                  <a:lnTo>
                    <a:pt x="1661" y="2"/>
                  </a:lnTo>
                  <a:lnTo>
                    <a:pt x="1640" y="19"/>
                  </a:lnTo>
                  <a:lnTo>
                    <a:pt x="1665" y="63"/>
                  </a:lnTo>
                  <a:lnTo>
                    <a:pt x="1656" y="84"/>
                  </a:lnTo>
                  <a:lnTo>
                    <a:pt x="1649" y="108"/>
                  </a:lnTo>
                  <a:lnTo>
                    <a:pt x="1656" y="137"/>
                  </a:lnTo>
                  <a:lnTo>
                    <a:pt x="1689" y="143"/>
                  </a:lnTo>
                  <a:lnTo>
                    <a:pt x="1670" y="154"/>
                  </a:lnTo>
                  <a:lnTo>
                    <a:pt x="1668" y="178"/>
                  </a:lnTo>
                  <a:lnTo>
                    <a:pt x="1673" y="207"/>
                  </a:lnTo>
                  <a:lnTo>
                    <a:pt x="1649" y="245"/>
                  </a:lnTo>
                  <a:lnTo>
                    <a:pt x="1610" y="269"/>
                  </a:lnTo>
                  <a:lnTo>
                    <a:pt x="1589" y="251"/>
                  </a:lnTo>
                  <a:lnTo>
                    <a:pt x="1613" y="237"/>
                  </a:lnTo>
                  <a:lnTo>
                    <a:pt x="1629" y="221"/>
                  </a:lnTo>
                  <a:lnTo>
                    <a:pt x="1640" y="202"/>
                  </a:lnTo>
                  <a:lnTo>
                    <a:pt x="1640" y="184"/>
                  </a:lnTo>
                  <a:lnTo>
                    <a:pt x="1649" y="162"/>
                  </a:lnTo>
                  <a:lnTo>
                    <a:pt x="1632" y="143"/>
                  </a:lnTo>
                  <a:lnTo>
                    <a:pt x="1632" y="33"/>
                  </a:lnTo>
                  <a:lnTo>
                    <a:pt x="1612" y="12"/>
                  </a:lnTo>
                  <a:lnTo>
                    <a:pt x="1616" y="0"/>
                  </a:lnTo>
                  <a:lnTo>
                    <a:pt x="1544" y="2"/>
                  </a:lnTo>
                  <a:lnTo>
                    <a:pt x="1544" y="7"/>
                  </a:lnTo>
                  <a:lnTo>
                    <a:pt x="1520" y="25"/>
                  </a:lnTo>
                  <a:lnTo>
                    <a:pt x="1517" y="46"/>
                  </a:lnTo>
                  <a:lnTo>
                    <a:pt x="1525" y="71"/>
                  </a:lnTo>
                  <a:lnTo>
                    <a:pt x="1517" y="92"/>
                  </a:lnTo>
                  <a:lnTo>
                    <a:pt x="1517" y="108"/>
                  </a:lnTo>
                  <a:lnTo>
                    <a:pt x="1534" y="116"/>
                  </a:lnTo>
                  <a:lnTo>
                    <a:pt x="1547" y="143"/>
                  </a:lnTo>
                  <a:lnTo>
                    <a:pt x="1559" y="154"/>
                  </a:lnTo>
                  <a:lnTo>
                    <a:pt x="1550" y="178"/>
                  </a:lnTo>
                  <a:lnTo>
                    <a:pt x="1534" y="167"/>
                  </a:lnTo>
                  <a:lnTo>
                    <a:pt x="1520" y="151"/>
                  </a:lnTo>
                  <a:lnTo>
                    <a:pt x="1498" y="143"/>
                  </a:lnTo>
                  <a:lnTo>
                    <a:pt x="1480" y="130"/>
                  </a:lnTo>
                  <a:lnTo>
                    <a:pt x="1458" y="127"/>
                  </a:lnTo>
                  <a:lnTo>
                    <a:pt x="1438" y="108"/>
                  </a:lnTo>
                  <a:lnTo>
                    <a:pt x="1414" y="105"/>
                  </a:lnTo>
                  <a:lnTo>
                    <a:pt x="1382" y="87"/>
                  </a:lnTo>
                  <a:lnTo>
                    <a:pt x="1362" y="66"/>
                  </a:lnTo>
                  <a:lnTo>
                    <a:pt x="1349" y="84"/>
                  </a:lnTo>
                  <a:lnTo>
                    <a:pt x="1362" y="95"/>
                  </a:lnTo>
                  <a:lnTo>
                    <a:pt x="1382" y="108"/>
                  </a:lnTo>
                  <a:lnTo>
                    <a:pt x="1401" y="143"/>
                  </a:lnTo>
                  <a:lnTo>
                    <a:pt x="1389" y="154"/>
                  </a:lnTo>
                  <a:lnTo>
                    <a:pt x="1374" y="160"/>
                  </a:lnTo>
                  <a:lnTo>
                    <a:pt x="1374" y="175"/>
                  </a:lnTo>
                  <a:lnTo>
                    <a:pt x="1362" y="169"/>
                  </a:lnTo>
                  <a:lnTo>
                    <a:pt x="1362" y="143"/>
                  </a:lnTo>
                  <a:lnTo>
                    <a:pt x="1343" y="151"/>
                  </a:lnTo>
                  <a:lnTo>
                    <a:pt x="1325" y="167"/>
                  </a:lnTo>
                  <a:lnTo>
                    <a:pt x="1302" y="162"/>
                  </a:lnTo>
                  <a:lnTo>
                    <a:pt x="1283" y="167"/>
                  </a:lnTo>
                  <a:lnTo>
                    <a:pt x="1276" y="184"/>
                  </a:lnTo>
                  <a:lnTo>
                    <a:pt x="1259" y="167"/>
                  </a:lnTo>
                  <a:lnTo>
                    <a:pt x="1259" y="143"/>
                  </a:lnTo>
                  <a:lnTo>
                    <a:pt x="1220" y="167"/>
                  </a:lnTo>
                  <a:lnTo>
                    <a:pt x="1201" y="175"/>
                  </a:lnTo>
                  <a:lnTo>
                    <a:pt x="1144" y="207"/>
                  </a:lnTo>
                  <a:lnTo>
                    <a:pt x="1144" y="231"/>
                  </a:lnTo>
                  <a:lnTo>
                    <a:pt x="1126" y="245"/>
                  </a:lnTo>
                  <a:lnTo>
                    <a:pt x="1107" y="245"/>
                  </a:lnTo>
                  <a:lnTo>
                    <a:pt x="1095" y="230"/>
                  </a:lnTo>
                  <a:lnTo>
                    <a:pt x="1077" y="221"/>
                  </a:lnTo>
                  <a:lnTo>
                    <a:pt x="1090" y="202"/>
                  </a:lnTo>
                  <a:lnTo>
                    <a:pt x="1114" y="199"/>
                  </a:lnTo>
                  <a:lnTo>
                    <a:pt x="1104" y="178"/>
                  </a:lnTo>
                  <a:lnTo>
                    <a:pt x="1092" y="167"/>
                  </a:lnTo>
                  <a:lnTo>
                    <a:pt x="1071" y="167"/>
                  </a:lnTo>
                  <a:lnTo>
                    <a:pt x="1044" y="160"/>
                  </a:lnTo>
                  <a:lnTo>
                    <a:pt x="1062" y="178"/>
                  </a:lnTo>
                  <a:lnTo>
                    <a:pt x="1062" y="207"/>
                  </a:lnTo>
                  <a:lnTo>
                    <a:pt x="1055" y="230"/>
                  </a:lnTo>
                  <a:lnTo>
                    <a:pt x="1071" y="237"/>
                  </a:lnTo>
                  <a:lnTo>
                    <a:pt x="1071" y="259"/>
                  </a:lnTo>
                  <a:lnTo>
                    <a:pt x="1058" y="275"/>
                  </a:lnTo>
                  <a:lnTo>
                    <a:pt x="1022" y="264"/>
                  </a:lnTo>
                  <a:lnTo>
                    <a:pt x="1011" y="278"/>
                  </a:lnTo>
                  <a:lnTo>
                    <a:pt x="975" y="302"/>
                  </a:lnTo>
                  <a:lnTo>
                    <a:pt x="992" y="342"/>
                  </a:lnTo>
                  <a:lnTo>
                    <a:pt x="971" y="339"/>
                  </a:lnTo>
                  <a:lnTo>
                    <a:pt x="935" y="321"/>
                  </a:lnTo>
                  <a:lnTo>
                    <a:pt x="919" y="318"/>
                  </a:lnTo>
                  <a:lnTo>
                    <a:pt x="910" y="331"/>
                  </a:lnTo>
                  <a:lnTo>
                    <a:pt x="926" y="348"/>
                  </a:lnTo>
                  <a:lnTo>
                    <a:pt x="941" y="348"/>
                  </a:lnTo>
                  <a:lnTo>
                    <a:pt x="941" y="369"/>
                  </a:lnTo>
                  <a:lnTo>
                    <a:pt x="916" y="369"/>
                  </a:lnTo>
                  <a:lnTo>
                    <a:pt x="896" y="354"/>
                  </a:lnTo>
                  <a:lnTo>
                    <a:pt x="873" y="342"/>
                  </a:lnTo>
                  <a:lnTo>
                    <a:pt x="873" y="280"/>
                  </a:lnTo>
                  <a:lnTo>
                    <a:pt x="837" y="251"/>
                  </a:lnTo>
                  <a:lnTo>
                    <a:pt x="826" y="230"/>
                  </a:lnTo>
                  <a:lnTo>
                    <a:pt x="843" y="245"/>
                  </a:lnTo>
                  <a:lnTo>
                    <a:pt x="869" y="251"/>
                  </a:lnTo>
                  <a:lnTo>
                    <a:pt x="886" y="264"/>
                  </a:lnTo>
                  <a:lnTo>
                    <a:pt x="946" y="278"/>
                  </a:lnTo>
                  <a:lnTo>
                    <a:pt x="971" y="275"/>
                  </a:lnTo>
                  <a:lnTo>
                    <a:pt x="992" y="264"/>
                  </a:lnTo>
                  <a:lnTo>
                    <a:pt x="1005" y="248"/>
                  </a:lnTo>
                  <a:lnTo>
                    <a:pt x="1005" y="227"/>
                  </a:lnTo>
                  <a:lnTo>
                    <a:pt x="998" y="207"/>
                  </a:lnTo>
                  <a:lnTo>
                    <a:pt x="919" y="146"/>
                  </a:lnTo>
                  <a:lnTo>
                    <a:pt x="899" y="134"/>
                  </a:lnTo>
                  <a:lnTo>
                    <a:pt x="843" y="122"/>
                  </a:lnTo>
                  <a:lnTo>
                    <a:pt x="843" y="105"/>
                  </a:lnTo>
                  <a:lnTo>
                    <a:pt x="823" y="95"/>
                  </a:lnTo>
                  <a:lnTo>
                    <a:pt x="807" y="105"/>
                  </a:lnTo>
                  <a:lnTo>
                    <a:pt x="780" y="101"/>
                  </a:lnTo>
                  <a:lnTo>
                    <a:pt x="757" y="84"/>
                  </a:lnTo>
                  <a:lnTo>
                    <a:pt x="780" y="87"/>
                  </a:lnTo>
                  <a:lnTo>
                    <a:pt x="804" y="71"/>
                  </a:lnTo>
                  <a:lnTo>
                    <a:pt x="763" y="43"/>
                  </a:lnTo>
                  <a:lnTo>
                    <a:pt x="734" y="33"/>
                  </a:lnTo>
                  <a:lnTo>
                    <a:pt x="717" y="66"/>
                  </a:lnTo>
                  <a:lnTo>
                    <a:pt x="714" y="43"/>
                  </a:lnTo>
                  <a:lnTo>
                    <a:pt x="692" y="63"/>
                  </a:lnTo>
                  <a:lnTo>
                    <a:pt x="695" y="30"/>
                  </a:lnTo>
                  <a:lnTo>
                    <a:pt x="678" y="39"/>
                  </a:lnTo>
                  <a:lnTo>
                    <a:pt x="668" y="57"/>
                  </a:lnTo>
                  <a:lnTo>
                    <a:pt x="647" y="43"/>
                  </a:lnTo>
                  <a:lnTo>
                    <a:pt x="629" y="57"/>
                  </a:lnTo>
                  <a:lnTo>
                    <a:pt x="611" y="78"/>
                  </a:lnTo>
                  <a:lnTo>
                    <a:pt x="586" y="87"/>
                  </a:lnTo>
                  <a:lnTo>
                    <a:pt x="559" y="87"/>
                  </a:lnTo>
                  <a:lnTo>
                    <a:pt x="545" y="113"/>
                  </a:lnTo>
                  <a:lnTo>
                    <a:pt x="523" y="122"/>
                  </a:lnTo>
                  <a:lnTo>
                    <a:pt x="523" y="137"/>
                  </a:lnTo>
                  <a:lnTo>
                    <a:pt x="532" y="143"/>
                  </a:lnTo>
                  <a:lnTo>
                    <a:pt x="513" y="160"/>
                  </a:lnTo>
                  <a:lnTo>
                    <a:pt x="513" y="143"/>
                  </a:lnTo>
                  <a:lnTo>
                    <a:pt x="502" y="154"/>
                  </a:lnTo>
                  <a:lnTo>
                    <a:pt x="505" y="130"/>
                  </a:lnTo>
                  <a:lnTo>
                    <a:pt x="472" y="160"/>
                  </a:lnTo>
                  <a:lnTo>
                    <a:pt x="483" y="169"/>
                  </a:lnTo>
                  <a:lnTo>
                    <a:pt x="456" y="178"/>
                  </a:lnTo>
                  <a:lnTo>
                    <a:pt x="440" y="199"/>
                  </a:lnTo>
                  <a:lnTo>
                    <a:pt x="463" y="184"/>
                  </a:lnTo>
                  <a:lnTo>
                    <a:pt x="505" y="175"/>
                  </a:lnTo>
                  <a:lnTo>
                    <a:pt x="483" y="199"/>
                  </a:lnTo>
                  <a:lnTo>
                    <a:pt x="475" y="219"/>
                  </a:lnTo>
                  <a:lnTo>
                    <a:pt x="459" y="237"/>
                  </a:lnTo>
                  <a:lnTo>
                    <a:pt x="426" y="313"/>
                  </a:lnTo>
                  <a:lnTo>
                    <a:pt x="407" y="328"/>
                  </a:lnTo>
                  <a:lnTo>
                    <a:pt x="371" y="386"/>
                  </a:lnTo>
                  <a:lnTo>
                    <a:pt x="360" y="375"/>
                  </a:lnTo>
                  <a:lnTo>
                    <a:pt x="341" y="404"/>
                  </a:lnTo>
                  <a:lnTo>
                    <a:pt x="323" y="410"/>
                  </a:lnTo>
                  <a:lnTo>
                    <a:pt x="281" y="450"/>
                  </a:lnTo>
                  <a:lnTo>
                    <a:pt x="287" y="460"/>
                  </a:lnTo>
                  <a:lnTo>
                    <a:pt x="281" y="474"/>
                  </a:lnTo>
                  <a:lnTo>
                    <a:pt x="284" y="504"/>
                  </a:lnTo>
                  <a:lnTo>
                    <a:pt x="295" y="519"/>
                  </a:lnTo>
                  <a:lnTo>
                    <a:pt x="287" y="531"/>
                  </a:lnTo>
                  <a:lnTo>
                    <a:pt x="293" y="542"/>
                  </a:lnTo>
                  <a:lnTo>
                    <a:pt x="305" y="542"/>
                  </a:lnTo>
                  <a:lnTo>
                    <a:pt x="295" y="552"/>
                  </a:lnTo>
                  <a:lnTo>
                    <a:pt x="295" y="566"/>
                  </a:lnTo>
                  <a:lnTo>
                    <a:pt x="320" y="581"/>
                  </a:lnTo>
                  <a:lnTo>
                    <a:pt x="335" y="584"/>
                  </a:lnTo>
                  <a:lnTo>
                    <a:pt x="354" y="577"/>
                  </a:lnTo>
                  <a:lnTo>
                    <a:pt x="377" y="552"/>
                  </a:lnTo>
                  <a:lnTo>
                    <a:pt x="387" y="552"/>
                  </a:lnTo>
                  <a:lnTo>
                    <a:pt x="396" y="542"/>
                  </a:lnTo>
                  <a:lnTo>
                    <a:pt x="404" y="549"/>
                  </a:lnTo>
                  <a:lnTo>
                    <a:pt x="429" y="622"/>
                  </a:lnTo>
                  <a:lnTo>
                    <a:pt x="440" y="636"/>
                  </a:lnTo>
                  <a:lnTo>
                    <a:pt x="436" y="646"/>
                  </a:lnTo>
                  <a:lnTo>
                    <a:pt x="440" y="657"/>
                  </a:lnTo>
                  <a:lnTo>
                    <a:pt x="440" y="668"/>
                  </a:lnTo>
                  <a:lnTo>
                    <a:pt x="469" y="668"/>
                  </a:lnTo>
                  <a:lnTo>
                    <a:pt x="466" y="657"/>
                  </a:lnTo>
                  <a:lnTo>
                    <a:pt x="475" y="646"/>
                  </a:lnTo>
                  <a:lnTo>
                    <a:pt x="502" y="646"/>
                  </a:lnTo>
                  <a:lnTo>
                    <a:pt x="508" y="627"/>
                  </a:lnTo>
                  <a:lnTo>
                    <a:pt x="519" y="566"/>
                  </a:lnTo>
                  <a:lnTo>
                    <a:pt x="549" y="547"/>
                  </a:lnTo>
                  <a:lnTo>
                    <a:pt x="542" y="542"/>
                  </a:lnTo>
                  <a:lnTo>
                    <a:pt x="559" y="522"/>
                  </a:lnTo>
                  <a:lnTo>
                    <a:pt x="553" y="509"/>
                  </a:lnTo>
                  <a:lnTo>
                    <a:pt x="526" y="487"/>
                  </a:lnTo>
                  <a:lnTo>
                    <a:pt x="532" y="434"/>
                  </a:lnTo>
                  <a:lnTo>
                    <a:pt x="549" y="404"/>
                  </a:lnTo>
                  <a:lnTo>
                    <a:pt x="595" y="372"/>
                  </a:lnTo>
                  <a:lnTo>
                    <a:pt x="602" y="358"/>
                  </a:lnTo>
                  <a:lnTo>
                    <a:pt x="614" y="345"/>
                  </a:lnTo>
                  <a:lnTo>
                    <a:pt x="602" y="334"/>
                  </a:lnTo>
                  <a:lnTo>
                    <a:pt x="611" y="321"/>
                  </a:lnTo>
                  <a:lnTo>
                    <a:pt x="611" y="310"/>
                  </a:lnTo>
                  <a:lnTo>
                    <a:pt x="622" y="302"/>
                  </a:lnTo>
                  <a:lnTo>
                    <a:pt x="629" y="289"/>
                  </a:lnTo>
                  <a:lnTo>
                    <a:pt x="659" y="292"/>
                  </a:lnTo>
                  <a:lnTo>
                    <a:pt x="671" y="289"/>
                  </a:lnTo>
                  <a:lnTo>
                    <a:pt x="690" y="302"/>
                  </a:lnTo>
                  <a:lnTo>
                    <a:pt x="690" y="324"/>
                  </a:lnTo>
                  <a:lnTo>
                    <a:pt x="674" y="331"/>
                  </a:lnTo>
                  <a:lnTo>
                    <a:pt x="662" y="354"/>
                  </a:lnTo>
                  <a:lnTo>
                    <a:pt x="614" y="404"/>
                  </a:lnTo>
                  <a:lnTo>
                    <a:pt x="605" y="425"/>
                  </a:lnTo>
                  <a:lnTo>
                    <a:pt x="608" y="445"/>
                  </a:lnTo>
                  <a:lnTo>
                    <a:pt x="614" y="460"/>
                  </a:lnTo>
                  <a:lnTo>
                    <a:pt x="608" y="493"/>
                  </a:lnTo>
                  <a:lnTo>
                    <a:pt x="632" y="509"/>
                  </a:lnTo>
                  <a:lnTo>
                    <a:pt x="654" y="516"/>
                  </a:lnTo>
                  <a:lnTo>
                    <a:pt x="726" y="495"/>
                  </a:lnTo>
                  <a:lnTo>
                    <a:pt x="747" y="495"/>
                  </a:lnTo>
                  <a:lnTo>
                    <a:pt x="763" y="509"/>
                  </a:lnTo>
                  <a:lnTo>
                    <a:pt x="777" y="509"/>
                  </a:lnTo>
                  <a:lnTo>
                    <a:pt x="783" y="522"/>
                  </a:lnTo>
                  <a:lnTo>
                    <a:pt x="764" y="516"/>
                  </a:lnTo>
                  <a:lnTo>
                    <a:pt x="741" y="536"/>
                  </a:lnTo>
                  <a:lnTo>
                    <a:pt x="717" y="536"/>
                  </a:lnTo>
                  <a:lnTo>
                    <a:pt x="698" y="531"/>
                  </a:lnTo>
                  <a:lnTo>
                    <a:pt x="665" y="536"/>
                  </a:lnTo>
                  <a:lnTo>
                    <a:pt x="654" y="547"/>
                  </a:lnTo>
                  <a:lnTo>
                    <a:pt x="655" y="574"/>
                  </a:lnTo>
                  <a:lnTo>
                    <a:pt x="668" y="577"/>
                  </a:lnTo>
                  <a:lnTo>
                    <a:pt x="668" y="609"/>
                  </a:lnTo>
                  <a:lnTo>
                    <a:pt x="659" y="616"/>
                  </a:lnTo>
                  <a:lnTo>
                    <a:pt x="647" y="613"/>
                  </a:lnTo>
                  <a:lnTo>
                    <a:pt x="629" y="595"/>
                  </a:lnTo>
                  <a:lnTo>
                    <a:pt x="614" y="598"/>
                  </a:lnTo>
                  <a:lnTo>
                    <a:pt x="602" y="627"/>
                  </a:lnTo>
                  <a:lnTo>
                    <a:pt x="605" y="660"/>
                  </a:lnTo>
                  <a:lnTo>
                    <a:pt x="595" y="675"/>
                  </a:lnTo>
                  <a:lnTo>
                    <a:pt x="581" y="684"/>
                  </a:lnTo>
                  <a:lnTo>
                    <a:pt x="578" y="698"/>
                  </a:lnTo>
                  <a:lnTo>
                    <a:pt x="568" y="703"/>
                  </a:lnTo>
                  <a:lnTo>
                    <a:pt x="556" y="703"/>
                  </a:lnTo>
                  <a:lnTo>
                    <a:pt x="549" y="686"/>
                  </a:lnTo>
                  <a:lnTo>
                    <a:pt x="513" y="695"/>
                  </a:lnTo>
                  <a:lnTo>
                    <a:pt x="502" y="703"/>
                  </a:lnTo>
                  <a:lnTo>
                    <a:pt x="469" y="713"/>
                  </a:lnTo>
                  <a:lnTo>
                    <a:pt x="447" y="706"/>
                  </a:lnTo>
                  <a:lnTo>
                    <a:pt x="456" y="703"/>
                  </a:lnTo>
                  <a:lnTo>
                    <a:pt x="450" y="692"/>
                  </a:lnTo>
                  <a:lnTo>
                    <a:pt x="407" y="713"/>
                  </a:lnTo>
                  <a:lnTo>
                    <a:pt x="399" y="713"/>
                  </a:lnTo>
                  <a:lnTo>
                    <a:pt x="403" y="703"/>
                  </a:lnTo>
                  <a:lnTo>
                    <a:pt x="384" y="698"/>
                  </a:lnTo>
                  <a:lnTo>
                    <a:pt x="384" y="689"/>
                  </a:lnTo>
                  <a:lnTo>
                    <a:pt x="371" y="681"/>
                  </a:lnTo>
                  <a:lnTo>
                    <a:pt x="387" y="649"/>
                  </a:lnTo>
                  <a:lnTo>
                    <a:pt x="399" y="646"/>
                  </a:lnTo>
                  <a:lnTo>
                    <a:pt x="399" y="636"/>
                  </a:lnTo>
                  <a:lnTo>
                    <a:pt x="387" y="636"/>
                  </a:lnTo>
                  <a:lnTo>
                    <a:pt x="393" y="598"/>
                  </a:lnTo>
                  <a:lnTo>
                    <a:pt x="377" y="601"/>
                  </a:lnTo>
                  <a:lnTo>
                    <a:pt x="371" y="613"/>
                  </a:lnTo>
                  <a:lnTo>
                    <a:pt x="357" y="613"/>
                  </a:lnTo>
                  <a:lnTo>
                    <a:pt x="347" y="622"/>
                  </a:lnTo>
                  <a:lnTo>
                    <a:pt x="344" y="636"/>
                  </a:lnTo>
                  <a:lnTo>
                    <a:pt x="347" y="663"/>
                  </a:lnTo>
                  <a:lnTo>
                    <a:pt x="357" y="671"/>
                  </a:lnTo>
                  <a:lnTo>
                    <a:pt x="357" y="686"/>
                  </a:lnTo>
                  <a:lnTo>
                    <a:pt x="363" y="698"/>
                  </a:lnTo>
                  <a:lnTo>
                    <a:pt x="357" y="703"/>
                  </a:lnTo>
                  <a:lnTo>
                    <a:pt x="363" y="708"/>
                  </a:lnTo>
                  <a:lnTo>
                    <a:pt x="354" y="716"/>
                  </a:lnTo>
                  <a:lnTo>
                    <a:pt x="354" y="727"/>
                  </a:lnTo>
                  <a:lnTo>
                    <a:pt x="341" y="722"/>
                  </a:lnTo>
                  <a:lnTo>
                    <a:pt x="330" y="722"/>
                  </a:lnTo>
                  <a:lnTo>
                    <a:pt x="323" y="730"/>
                  </a:lnTo>
                  <a:lnTo>
                    <a:pt x="305" y="730"/>
                  </a:lnTo>
                  <a:lnTo>
                    <a:pt x="293" y="736"/>
                  </a:lnTo>
                  <a:lnTo>
                    <a:pt x="293" y="745"/>
                  </a:lnTo>
                  <a:lnTo>
                    <a:pt x="301" y="748"/>
                  </a:lnTo>
                  <a:lnTo>
                    <a:pt x="301" y="757"/>
                  </a:lnTo>
                  <a:lnTo>
                    <a:pt x="293" y="765"/>
                  </a:lnTo>
                  <a:lnTo>
                    <a:pt x="284" y="759"/>
                  </a:lnTo>
                  <a:lnTo>
                    <a:pt x="284" y="743"/>
                  </a:lnTo>
                  <a:lnTo>
                    <a:pt x="278" y="745"/>
                  </a:lnTo>
                  <a:lnTo>
                    <a:pt x="268" y="768"/>
                  </a:lnTo>
                  <a:lnTo>
                    <a:pt x="254" y="786"/>
                  </a:lnTo>
                  <a:lnTo>
                    <a:pt x="218" y="803"/>
                  </a:lnTo>
                  <a:lnTo>
                    <a:pt x="214" y="824"/>
                  </a:lnTo>
                  <a:lnTo>
                    <a:pt x="186" y="834"/>
                  </a:lnTo>
                  <a:lnTo>
                    <a:pt x="184" y="848"/>
                  </a:lnTo>
                  <a:lnTo>
                    <a:pt x="162" y="848"/>
                  </a:lnTo>
                  <a:lnTo>
                    <a:pt x="156" y="834"/>
                  </a:lnTo>
                  <a:lnTo>
                    <a:pt x="148" y="834"/>
                  </a:lnTo>
                  <a:lnTo>
                    <a:pt x="156" y="865"/>
                  </a:lnTo>
                  <a:lnTo>
                    <a:pt x="129" y="866"/>
                  </a:lnTo>
                  <a:lnTo>
                    <a:pt x="123" y="859"/>
                  </a:lnTo>
                  <a:lnTo>
                    <a:pt x="90" y="866"/>
                  </a:lnTo>
                  <a:lnTo>
                    <a:pt x="93" y="880"/>
                  </a:lnTo>
                  <a:lnTo>
                    <a:pt x="135" y="894"/>
                  </a:lnTo>
                  <a:lnTo>
                    <a:pt x="148" y="907"/>
                  </a:lnTo>
                  <a:lnTo>
                    <a:pt x="145" y="913"/>
                  </a:lnTo>
                  <a:lnTo>
                    <a:pt x="159" y="927"/>
                  </a:lnTo>
                  <a:lnTo>
                    <a:pt x="165" y="936"/>
                  </a:lnTo>
                  <a:lnTo>
                    <a:pt x="156" y="991"/>
                  </a:lnTo>
                  <a:lnTo>
                    <a:pt x="150" y="995"/>
                  </a:lnTo>
                  <a:lnTo>
                    <a:pt x="142" y="998"/>
                  </a:lnTo>
                  <a:lnTo>
                    <a:pt x="112" y="993"/>
                  </a:lnTo>
                  <a:lnTo>
                    <a:pt x="96" y="998"/>
                  </a:lnTo>
                  <a:lnTo>
                    <a:pt x="69" y="993"/>
                  </a:lnTo>
                  <a:lnTo>
                    <a:pt x="39" y="993"/>
                  </a:lnTo>
                  <a:lnTo>
                    <a:pt x="26" y="988"/>
                  </a:lnTo>
                  <a:lnTo>
                    <a:pt x="17" y="998"/>
                  </a:lnTo>
                  <a:lnTo>
                    <a:pt x="4" y="1001"/>
                  </a:lnTo>
                  <a:lnTo>
                    <a:pt x="3" y="1007"/>
                  </a:lnTo>
                  <a:lnTo>
                    <a:pt x="11" y="1021"/>
                  </a:lnTo>
                  <a:lnTo>
                    <a:pt x="7" y="1031"/>
                  </a:lnTo>
                  <a:lnTo>
                    <a:pt x="14" y="1050"/>
                  </a:lnTo>
                  <a:lnTo>
                    <a:pt x="4" y="1085"/>
                  </a:lnTo>
                  <a:lnTo>
                    <a:pt x="0" y="1092"/>
                  </a:lnTo>
                  <a:lnTo>
                    <a:pt x="0" y="1104"/>
                  </a:lnTo>
                  <a:lnTo>
                    <a:pt x="3" y="1112"/>
                  </a:lnTo>
                  <a:lnTo>
                    <a:pt x="11" y="1112"/>
                  </a:lnTo>
                  <a:lnTo>
                    <a:pt x="4" y="1144"/>
                  </a:lnTo>
                  <a:lnTo>
                    <a:pt x="44" y="1139"/>
                  </a:lnTo>
                  <a:lnTo>
                    <a:pt x="53" y="1144"/>
                  </a:lnTo>
                  <a:lnTo>
                    <a:pt x="66" y="1163"/>
                  </a:lnTo>
                  <a:lnTo>
                    <a:pt x="75" y="1165"/>
                  </a:lnTo>
                  <a:lnTo>
                    <a:pt x="93" y="1151"/>
                  </a:lnTo>
                  <a:lnTo>
                    <a:pt x="142" y="1150"/>
                  </a:lnTo>
                  <a:lnTo>
                    <a:pt x="156" y="1130"/>
                  </a:lnTo>
                  <a:lnTo>
                    <a:pt x="169" y="1130"/>
                  </a:lnTo>
                  <a:lnTo>
                    <a:pt x="178" y="1115"/>
                  </a:lnTo>
                  <a:lnTo>
                    <a:pt x="189" y="1106"/>
                  </a:lnTo>
                  <a:lnTo>
                    <a:pt x="178" y="1098"/>
                  </a:lnTo>
                  <a:lnTo>
                    <a:pt x="178" y="1088"/>
                  </a:lnTo>
                  <a:lnTo>
                    <a:pt x="205" y="1056"/>
                  </a:lnTo>
                  <a:lnTo>
                    <a:pt x="226" y="1047"/>
                  </a:lnTo>
                  <a:lnTo>
                    <a:pt x="248" y="1033"/>
                  </a:lnTo>
                  <a:lnTo>
                    <a:pt x="244" y="1007"/>
                  </a:lnTo>
                  <a:lnTo>
                    <a:pt x="262" y="993"/>
                  </a:lnTo>
                  <a:lnTo>
                    <a:pt x="298" y="1007"/>
                  </a:lnTo>
                  <a:lnTo>
                    <a:pt x="311" y="1004"/>
                  </a:lnTo>
                  <a:lnTo>
                    <a:pt x="320" y="995"/>
                  </a:lnTo>
                  <a:lnTo>
                    <a:pt x="341" y="986"/>
                  </a:lnTo>
                  <a:lnTo>
                    <a:pt x="347" y="977"/>
                  </a:lnTo>
                  <a:lnTo>
                    <a:pt x="357" y="974"/>
                  </a:lnTo>
                  <a:lnTo>
                    <a:pt x="384" y="983"/>
                  </a:lnTo>
                  <a:lnTo>
                    <a:pt x="387" y="993"/>
                  </a:lnTo>
                  <a:lnTo>
                    <a:pt x="403" y="1024"/>
                  </a:lnTo>
                  <a:lnTo>
                    <a:pt x="414" y="1024"/>
                  </a:lnTo>
                  <a:lnTo>
                    <a:pt x="433" y="1042"/>
                  </a:lnTo>
                  <a:lnTo>
                    <a:pt x="440" y="1047"/>
                  </a:lnTo>
                  <a:lnTo>
                    <a:pt x="453" y="1047"/>
                  </a:lnTo>
                  <a:lnTo>
                    <a:pt x="477" y="1063"/>
                  </a:lnTo>
                  <a:lnTo>
                    <a:pt x="483" y="1074"/>
                  </a:lnTo>
                  <a:lnTo>
                    <a:pt x="496" y="1077"/>
                  </a:lnTo>
                  <a:lnTo>
                    <a:pt x="505" y="1104"/>
                  </a:lnTo>
                  <a:lnTo>
                    <a:pt x="496" y="1125"/>
                  </a:lnTo>
                  <a:lnTo>
                    <a:pt x="502" y="1125"/>
                  </a:lnTo>
                  <a:lnTo>
                    <a:pt x="513" y="1115"/>
                  </a:lnTo>
                  <a:lnTo>
                    <a:pt x="513" y="1104"/>
                  </a:lnTo>
                  <a:lnTo>
                    <a:pt x="523" y="1101"/>
                  </a:lnTo>
                  <a:lnTo>
                    <a:pt x="523" y="1090"/>
                  </a:lnTo>
                  <a:lnTo>
                    <a:pt x="513" y="1085"/>
                  </a:lnTo>
                  <a:lnTo>
                    <a:pt x="519" y="1066"/>
                  </a:lnTo>
                  <a:lnTo>
                    <a:pt x="538" y="1071"/>
                  </a:lnTo>
                  <a:lnTo>
                    <a:pt x="542" y="1080"/>
                  </a:lnTo>
                  <a:lnTo>
                    <a:pt x="546" y="1083"/>
                  </a:lnTo>
                  <a:lnTo>
                    <a:pt x="549" y="1074"/>
                  </a:lnTo>
                  <a:lnTo>
                    <a:pt x="542" y="1063"/>
                  </a:lnTo>
                  <a:lnTo>
                    <a:pt x="499" y="1042"/>
                  </a:lnTo>
                  <a:lnTo>
                    <a:pt x="505" y="1033"/>
                  </a:lnTo>
                  <a:lnTo>
                    <a:pt x="486" y="1033"/>
                  </a:lnTo>
                  <a:lnTo>
                    <a:pt x="466" y="1024"/>
                  </a:lnTo>
                  <a:lnTo>
                    <a:pt x="453" y="995"/>
                  </a:lnTo>
                  <a:lnTo>
                    <a:pt x="426" y="977"/>
                  </a:lnTo>
                  <a:lnTo>
                    <a:pt x="426" y="945"/>
                  </a:lnTo>
                  <a:lnTo>
                    <a:pt x="436" y="945"/>
                  </a:lnTo>
                  <a:lnTo>
                    <a:pt x="444" y="939"/>
                  </a:lnTo>
                  <a:lnTo>
                    <a:pt x="453" y="939"/>
                  </a:lnTo>
                  <a:lnTo>
                    <a:pt x="450" y="948"/>
                  </a:lnTo>
                  <a:lnTo>
                    <a:pt x="456" y="962"/>
                  </a:lnTo>
                  <a:lnTo>
                    <a:pt x="466" y="959"/>
                  </a:lnTo>
                  <a:lnTo>
                    <a:pt x="466" y="951"/>
                  </a:lnTo>
                  <a:lnTo>
                    <a:pt x="477" y="959"/>
                  </a:lnTo>
                  <a:lnTo>
                    <a:pt x="486" y="983"/>
                  </a:lnTo>
                  <a:lnTo>
                    <a:pt x="502" y="993"/>
                  </a:lnTo>
                  <a:lnTo>
                    <a:pt x="513" y="995"/>
                  </a:lnTo>
                  <a:lnTo>
                    <a:pt x="572" y="1036"/>
                  </a:lnTo>
                  <a:lnTo>
                    <a:pt x="568" y="1071"/>
                  </a:lnTo>
                  <a:lnTo>
                    <a:pt x="578" y="1077"/>
                  </a:lnTo>
                  <a:lnTo>
                    <a:pt x="605" y="1115"/>
                  </a:lnTo>
                  <a:lnTo>
                    <a:pt x="632" y="1115"/>
                  </a:lnTo>
                  <a:lnTo>
                    <a:pt x="641" y="1122"/>
                  </a:lnTo>
                  <a:lnTo>
                    <a:pt x="654" y="1125"/>
                  </a:lnTo>
                  <a:lnTo>
                    <a:pt x="662" y="1130"/>
                  </a:lnTo>
                  <a:lnTo>
                    <a:pt x="662" y="1121"/>
                  </a:lnTo>
                  <a:lnTo>
                    <a:pt x="674" y="1122"/>
                  </a:lnTo>
                  <a:lnTo>
                    <a:pt x="647" y="1101"/>
                  </a:lnTo>
                  <a:lnTo>
                    <a:pt x="632" y="1077"/>
                  </a:lnTo>
                  <a:lnTo>
                    <a:pt x="632" y="1063"/>
                  </a:lnTo>
                  <a:lnTo>
                    <a:pt x="644" y="1074"/>
                  </a:lnTo>
                  <a:lnTo>
                    <a:pt x="654" y="1074"/>
                  </a:lnTo>
                  <a:lnTo>
                    <a:pt x="655" y="1069"/>
                  </a:lnTo>
                  <a:lnTo>
                    <a:pt x="654" y="1060"/>
                  </a:lnTo>
                  <a:lnTo>
                    <a:pt x="662" y="1060"/>
                  </a:lnTo>
                  <a:lnTo>
                    <a:pt x="668" y="1056"/>
                  </a:lnTo>
                  <a:lnTo>
                    <a:pt x="695" y="1057"/>
                  </a:lnTo>
                  <a:lnTo>
                    <a:pt x="704" y="1066"/>
                  </a:lnTo>
                  <a:lnTo>
                    <a:pt x="714" y="1063"/>
                  </a:lnTo>
                  <a:lnTo>
                    <a:pt x="704" y="1071"/>
                  </a:lnTo>
                  <a:lnTo>
                    <a:pt x="704" y="1077"/>
                  </a:lnTo>
                  <a:lnTo>
                    <a:pt x="728" y="1056"/>
                  </a:lnTo>
                  <a:lnTo>
                    <a:pt x="760" y="1056"/>
                  </a:lnTo>
                  <a:lnTo>
                    <a:pt x="771" y="1060"/>
                  </a:lnTo>
                  <a:lnTo>
                    <a:pt x="760" y="1063"/>
                  </a:lnTo>
                  <a:lnTo>
                    <a:pt x="763" y="1069"/>
                  </a:lnTo>
                  <a:lnTo>
                    <a:pt x="714" y="1069"/>
                  </a:lnTo>
                  <a:lnTo>
                    <a:pt x="704" y="1077"/>
                  </a:lnTo>
                  <a:lnTo>
                    <a:pt x="701" y="1090"/>
                  </a:lnTo>
                  <a:lnTo>
                    <a:pt x="717" y="1088"/>
                  </a:lnTo>
                  <a:lnTo>
                    <a:pt x="714" y="1095"/>
                  </a:lnTo>
                  <a:lnTo>
                    <a:pt x="720" y="1115"/>
                  </a:lnTo>
                  <a:lnTo>
                    <a:pt x="714" y="1115"/>
                  </a:lnTo>
                  <a:lnTo>
                    <a:pt x="708" y="1109"/>
                  </a:lnTo>
                  <a:lnTo>
                    <a:pt x="708" y="1118"/>
                  </a:lnTo>
                  <a:lnTo>
                    <a:pt x="726" y="1125"/>
                  </a:lnTo>
                  <a:lnTo>
                    <a:pt x="723" y="1130"/>
                  </a:lnTo>
                  <a:lnTo>
                    <a:pt x="731" y="1139"/>
                  </a:lnTo>
                  <a:lnTo>
                    <a:pt x="726" y="1144"/>
                  </a:lnTo>
                  <a:lnTo>
                    <a:pt x="744" y="1144"/>
                  </a:lnTo>
                  <a:lnTo>
                    <a:pt x="741" y="1150"/>
                  </a:lnTo>
                  <a:lnTo>
                    <a:pt x="753" y="1150"/>
                  </a:lnTo>
                  <a:lnTo>
                    <a:pt x="777" y="1163"/>
                  </a:lnTo>
                  <a:lnTo>
                    <a:pt x="790" y="1157"/>
                  </a:lnTo>
                  <a:lnTo>
                    <a:pt x="796" y="1150"/>
                  </a:lnTo>
                  <a:lnTo>
                    <a:pt x="807" y="1150"/>
                  </a:lnTo>
                  <a:lnTo>
                    <a:pt x="836" y="1165"/>
                  </a:lnTo>
                  <a:lnTo>
                    <a:pt x="853" y="1163"/>
                  </a:lnTo>
                  <a:lnTo>
                    <a:pt x="872" y="1150"/>
                  </a:lnTo>
                  <a:lnTo>
                    <a:pt x="889" y="1154"/>
                  </a:lnTo>
                  <a:lnTo>
                    <a:pt x="902" y="1147"/>
                  </a:lnTo>
                  <a:lnTo>
                    <a:pt x="902" y="1151"/>
                  </a:lnTo>
                  <a:lnTo>
                    <a:pt x="896" y="1160"/>
                  </a:lnTo>
                  <a:lnTo>
                    <a:pt x="899" y="1165"/>
                  </a:lnTo>
                  <a:lnTo>
                    <a:pt x="896" y="1174"/>
                  </a:lnTo>
                  <a:lnTo>
                    <a:pt x="899" y="1198"/>
                  </a:lnTo>
                  <a:lnTo>
                    <a:pt x="873" y="1251"/>
                  </a:lnTo>
                  <a:lnTo>
                    <a:pt x="862" y="1268"/>
                  </a:lnTo>
                  <a:lnTo>
                    <a:pt x="880" y="130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" name=""/>
            <p:cNvSpPr/>
            <p:nvPr/>
          </p:nvSpPr>
          <p:spPr>
            <a:xfrm>
              <a:off x="419040" y="1139760"/>
              <a:ext cx="2170080" cy="2446560"/>
            </a:xfrm>
            <a:custGeom>
              <a:avLst/>
              <a:gdLst/>
              <a:ahLst/>
              <a:rect l="l" t="t" r="r" b="b"/>
              <a:pathLst>
                <a:path w="1537" h="1733">
                  <a:moveTo>
                    <a:pt x="1115" y="1710"/>
                  </a:moveTo>
                  <a:lnTo>
                    <a:pt x="1105" y="1702"/>
                  </a:lnTo>
                  <a:lnTo>
                    <a:pt x="1099" y="1696"/>
                  </a:lnTo>
                  <a:lnTo>
                    <a:pt x="1093" y="1689"/>
                  </a:lnTo>
                  <a:lnTo>
                    <a:pt x="1085" y="1684"/>
                  </a:lnTo>
                  <a:lnTo>
                    <a:pt x="1075" y="1684"/>
                  </a:lnTo>
                  <a:lnTo>
                    <a:pt x="1066" y="1678"/>
                  </a:lnTo>
                  <a:lnTo>
                    <a:pt x="1056" y="1678"/>
                  </a:lnTo>
                  <a:lnTo>
                    <a:pt x="1050" y="1684"/>
                  </a:lnTo>
                  <a:lnTo>
                    <a:pt x="1042" y="1689"/>
                  </a:lnTo>
                  <a:lnTo>
                    <a:pt x="1032" y="1692"/>
                  </a:lnTo>
                  <a:lnTo>
                    <a:pt x="1020" y="1694"/>
                  </a:lnTo>
                  <a:lnTo>
                    <a:pt x="1013" y="1689"/>
                  </a:lnTo>
                  <a:lnTo>
                    <a:pt x="1006" y="1689"/>
                  </a:lnTo>
                  <a:lnTo>
                    <a:pt x="1002" y="1684"/>
                  </a:lnTo>
                  <a:lnTo>
                    <a:pt x="993" y="1678"/>
                  </a:lnTo>
                  <a:lnTo>
                    <a:pt x="987" y="1672"/>
                  </a:lnTo>
                  <a:lnTo>
                    <a:pt x="980" y="1664"/>
                  </a:lnTo>
                  <a:lnTo>
                    <a:pt x="976" y="1657"/>
                  </a:lnTo>
                  <a:lnTo>
                    <a:pt x="972" y="1649"/>
                  </a:lnTo>
                  <a:lnTo>
                    <a:pt x="976" y="1643"/>
                  </a:lnTo>
                  <a:lnTo>
                    <a:pt x="976" y="1632"/>
                  </a:lnTo>
                  <a:lnTo>
                    <a:pt x="979" y="1622"/>
                  </a:lnTo>
                  <a:lnTo>
                    <a:pt x="979" y="1613"/>
                  </a:lnTo>
                  <a:lnTo>
                    <a:pt x="979" y="1602"/>
                  </a:lnTo>
                  <a:lnTo>
                    <a:pt x="983" y="1595"/>
                  </a:lnTo>
                  <a:lnTo>
                    <a:pt x="983" y="1581"/>
                  </a:lnTo>
                  <a:lnTo>
                    <a:pt x="980" y="1578"/>
                  </a:lnTo>
                  <a:lnTo>
                    <a:pt x="972" y="1575"/>
                  </a:lnTo>
                  <a:lnTo>
                    <a:pt x="966" y="1567"/>
                  </a:lnTo>
                  <a:lnTo>
                    <a:pt x="957" y="1567"/>
                  </a:lnTo>
                  <a:lnTo>
                    <a:pt x="950" y="1566"/>
                  </a:lnTo>
                  <a:lnTo>
                    <a:pt x="939" y="1567"/>
                  </a:lnTo>
                  <a:lnTo>
                    <a:pt x="930" y="1566"/>
                  </a:lnTo>
                  <a:lnTo>
                    <a:pt x="920" y="1567"/>
                  </a:lnTo>
                  <a:lnTo>
                    <a:pt x="907" y="1567"/>
                  </a:lnTo>
                  <a:lnTo>
                    <a:pt x="896" y="1567"/>
                  </a:lnTo>
                  <a:lnTo>
                    <a:pt x="887" y="1570"/>
                  </a:lnTo>
                  <a:lnTo>
                    <a:pt x="877" y="1567"/>
                  </a:lnTo>
                  <a:lnTo>
                    <a:pt x="870" y="1563"/>
                  </a:lnTo>
                  <a:lnTo>
                    <a:pt x="881" y="1557"/>
                  </a:lnTo>
                  <a:lnTo>
                    <a:pt x="884" y="1546"/>
                  </a:lnTo>
                  <a:lnTo>
                    <a:pt x="884" y="1535"/>
                  </a:lnTo>
                  <a:lnTo>
                    <a:pt x="887" y="1522"/>
                  </a:lnTo>
                  <a:lnTo>
                    <a:pt x="890" y="1528"/>
                  </a:lnTo>
                  <a:lnTo>
                    <a:pt x="896" y="1519"/>
                  </a:lnTo>
                  <a:lnTo>
                    <a:pt x="896" y="1508"/>
                  </a:lnTo>
                  <a:lnTo>
                    <a:pt x="900" y="1498"/>
                  </a:lnTo>
                  <a:lnTo>
                    <a:pt x="903" y="1490"/>
                  </a:lnTo>
                  <a:lnTo>
                    <a:pt x="906" y="1481"/>
                  </a:lnTo>
                  <a:lnTo>
                    <a:pt x="914" y="1473"/>
                  </a:lnTo>
                  <a:lnTo>
                    <a:pt x="914" y="1466"/>
                  </a:lnTo>
                  <a:lnTo>
                    <a:pt x="907" y="1463"/>
                  </a:lnTo>
                  <a:lnTo>
                    <a:pt x="896" y="1463"/>
                  </a:lnTo>
                  <a:lnTo>
                    <a:pt x="890" y="1460"/>
                  </a:lnTo>
                  <a:lnTo>
                    <a:pt x="881" y="1463"/>
                  </a:lnTo>
                  <a:lnTo>
                    <a:pt x="870" y="1466"/>
                  </a:lnTo>
                  <a:lnTo>
                    <a:pt x="860" y="1466"/>
                  </a:lnTo>
                  <a:lnTo>
                    <a:pt x="851" y="1469"/>
                  </a:lnTo>
                  <a:lnTo>
                    <a:pt x="841" y="1471"/>
                  </a:lnTo>
                  <a:lnTo>
                    <a:pt x="841" y="1481"/>
                  </a:lnTo>
                  <a:lnTo>
                    <a:pt x="838" y="1490"/>
                  </a:lnTo>
                  <a:lnTo>
                    <a:pt x="835" y="1495"/>
                  </a:lnTo>
                  <a:lnTo>
                    <a:pt x="835" y="1502"/>
                  </a:lnTo>
                  <a:lnTo>
                    <a:pt x="830" y="1505"/>
                  </a:lnTo>
                  <a:lnTo>
                    <a:pt x="824" y="1511"/>
                  </a:lnTo>
                  <a:lnTo>
                    <a:pt x="824" y="1516"/>
                  </a:lnTo>
                  <a:lnTo>
                    <a:pt x="811" y="1519"/>
                  </a:lnTo>
                  <a:lnTo>
                    <a:pt x="811" y="1516"/>
                  </a:lnTo>
                  <a:lnTo>
                    <a:pt x="802" y="1514"/>
                  </a:lnTo>
                  <a:lnTo>
                    <a:pt x="790" y="1519"/>
                  </a:lnTo>
                  <a:lnTo>
                    <a:pt x="778" y="1522"/>
                  </a:lnTo>
                  <a:lnTo>
                    <a:pt x="765" y="1522"/>
                  </a:lnTo>
                  <a:lnTo>
                    <a:pt x="760" y="1522"/>
                  </a:lnTo>
                  <a:lnTo>
                    <a:pt x="754" y="1516"/>
                  </a:lnTo>
                  <a:lnTo>
                    <a:pt x="745" y="1514"/>
                  </a:lnTo>
                  <a:lnTo>
                    <a:pt x="732" y="1511"/>
                  </a:lnTo>
                  <a:lnTo>
                    <a:pt x="726" y="1502"/>
                  </a:lnTo>
                  <a:lnTo>
                    <a:pt x="721" y="1495"/>
                  </a:lnTo>
                  <a:lnTo>
                    <a:pt x="718" y="1487"/>
                  </a:lnTo>
                  <a:lnTo>
                    <a:pt x="711" y="1481"/>
                  </a:lnTo>
                  <a:lnTo>
                    <a:pt x="705" y="1473"/>
                  </a:lnTo>
                  <a:lnTo>
                    <a:pt x="702" y="1466"/>
                  </a:lnTo>
                  <a:lnTo>
                    <a:pt x="705" y="1460"/>
                  </a:lnTo>
                  <a:lnTo>
                    <a:pt x="696" y="1455"/>
                  </a:lnTo>
                  <a:lnTo>
                    <a:pt x="692" y="1443"/>
                  </a:lnTo>
                  <a:lnTo>
                    <a:pt x="696" y="1436"/>
                  </a:lnTo>
                  <a:lnTo>
                    <a:pt x="696" y="1428"/>
                  </a:lnTo>
                  <a:lnTo>
                    <a:pt x="696" y="1417"/>
                  </a:lnTo>
                  <a:lnTo>
                    <a:pt x="696" y="1407"/>
                  </a:lnTo>
                  <a:lnTo>
                    <a:pt x="699" y="1398"/>
                  </a:lnTo>
                  <a:lnTo>
                    <a:pt x="702" y="1387"/>
                  </a:lnTo>
                  <a:lnTo>
                    <a:pt x="705" y="1379"/>
                  </a:lnTo>
                  <a:lnTo>
                    <a:pt x="705" y="1372"/>
                  </a:lnTo>
                  <a:lnTo>
                    <a:pt x="705" y="1360"/>
                  </a:lnTo>
                  <a:lnTo>
                    <a:pt x="702" y="1352"/>
                  </a:lnTo>
                  <a:lnTo>
                    <a:pt x="702" y="1342"/>
                  </a:lnTo>
                  <a:lnTo>
                    <a:pt x="711" y="1334"/>
                  </a:lnTo>
                  <a:lnTo>
                    <a:pt x="721" y="1328"/>
                  </a:lnTo>
                  <a:lnTo>
                    <a:pt x="729" y="1320"/>
                  </a:lnTo>
                  <a:lnTo>
                    <a:pt x="738" y="1320"/>
                  </a:lnTo>
                  <a:lnTo>
                    <a:pt x="745" y="1314"/>
                  </a:lnTo>
                  <a:lnTo>
                    <a:pt x="754" y="1310"/>
                  </a:lnTo>
                  <a:lnTo>
                    <a:pt x="748" y="1301"/>
                  </a:lnTo>
                  <a:lnTo>
                    <a:pt x="754" y="1299"/>
                  </a:lnTo>
                  <a:lnTo>
                    <a:pt x="754" y="1307"/>
                  </a:lnTo>
                  <a:lnTo>
                    <a:pt x="765" y="1301"/>
                  </a:lnTo>
                  <a:lnTo>
                    <a:pt x="775" y="1301"/>
                  </a:lnTo>
                  <a:lnTo>
                    <a:pt x="784" y="1299"/>
                  </a:lnTo>
                  <a:lnTo>
                    <a:pt x="797" y="1301"/>
                  </a:lnTo>
                  <a:lnTo>
                    <a:pt x="802" y="1304"/>
                  </a:lnTo>
                  <a:lnTo>
                    <a:pt x="811" y="1299"/>
                  </a:lnTo>
                  <a:lnTo>
                    <a:pt x="824" y="1307"/>
                  </a:lnTo>
                  <a:lnTo>
                    <a:pt x="824" y="1313"/>
                  </a:lnTo>
                  <a:lnTo>
                    <a:pt x="835" y="1314"/>
                  </a:lnTo>
                  <a:lnTo>
                    <a:pt x="844" y="1313"/>
                  </a:lnTo>
                  <a:lnTo>
                    <a:pt x="854" y="1310"/>
                  </a:lnTo>
                  <a:lnTo>
                    <a:pt x="860" y="1310"/>
                  </a:lnTo>
                  <a:lnTo>
                    <a:pt x="866" y="1314"/>
                  </a:lnTo>
                  <a:lnTo>
                    <a:pt x="870" y="1313"/>
                  </a:lnTo>
                  <a:lnTo>
                    <a:pt x="860" y="1307"/>
                  </a:lnTo>
                  <a:lnTo>
                    <a:pt x="860" y="1301"/>
                  </a:lnTo>
                  <a:lnTo>
                    <a:pt x="863" y="1299"/>
                  </a:lnTo>
                  <a:lnTo>
                    <a:pt x="866" y="1293"/>
                  </a:lnTo>
                  <a:lnTo>
                    <a:pt x="857" y="1293"/>
                  </a:lnTo>
                  <a:lnTo>
                    <a:pt x="847" y="1293"/>
                  </a:lnTo>
                  <a:lnTo>
                    <a:pt x="841" y="1293"/>
                  </a:lnTo>
                  <a:lnTo>
                    <a:pt x="844" y="1284"/>
                  </a:lnTo>
                  <a:lnTo>
                    <a:pt x="857" y="1290"/>
                  </a:lnTo>
                  <a:lnTo>
                    <a:pt x="866" y="1284"/>
                  </a:lnTo>
                  <a:lnTo>
                    <a:pt x="874" y="1284"/>
                  </a:lnTo>
                  <a:lnTo>
                    <a:pt x="884" y="1284"/>
                  </a:lnTo>
                  <a:lnTo>
                    <a:pt x="890" y="1280"/>
                  </a:lnTo>
                  <a:lnTo>
                    <a:pt x="893" y="1287"/>
                  </a:lnTo>
                  <a:lnTo>
                    <a:pt x="903" y="1287"/>
                  </a:lnTo>
                  <a:lnTo>
                    <a:pt x="914" y="1284"/>
                  </a:lnTo>
                  <a:lnTo>
                    <a:pt x="923" y="1284"/>
                  </a:lnTo>
                  <a:lnTo>
                    <a:pt x="930" y="1290"/>
                  </a:lnTo>
                  <a:lnTo>
                    <a:pt x="939" y="1293"/>
                  </a:lnTo>
                  <a:lnTo>
                    <a:pt x="942" y="1301"/>
                  </a:lnTo>
                  <a:lnTo>
                    <a:pt x="953" y="1301"/>
                  </a:lnTo>
                  <a:lnTo>
                    <a:pt x="960" y="1293"/>
                  </a:lnTo>
                  <a:lnTo>
                    <a:pt x="972" y="1293"/>
                  </a:lnTo>
                  <a:lnTo>
                    <a:pt x="979" y="1301"/>
                  </a:lnTo>
                  <a:lnTo>
                    <a:pt x="987" y="1313"/>
                  </a:lnTo>
                  <a:lnTo>
                    <a:pt x="993" y="1314"/>
                  </a:lnTo>
                  <a:lnTo>
                    <a:pt x="996" y="1322"/>
                  </a:lnTo>
                  <a:lnTo>
                    <a:pt x="993" y="1331"/>
                  </a:lnTo>
                  <a:lnTo>
                    <a:pt x="993" y="1339"/>
                  </a:lnTo>
                  <a:lnTo>
                    <a:pt x="1002" y="1336"/>
                  </a:lnTo>
                  <a:lnTo>
                    <a:pt x="996" y="1346"/>
                  </a:lnTo>
                  <a:lnTo>
                    <a:pt x="999" y="1355"/>
                  </a:lnTo>
                  <a:lnTo>
                    <a:pt x="1006" y="1360"/>
                  </a:lnTo>
                  <a:lnTo>
                    <a:pt x="1012" y="1369"/>
                  </a:lnTo>
                  <a:lnTo>
                    <a:pt x="1017" y="1376"/>
                  </a:lnTo>
                  <a:lnTo>
                    <a:pt x="1023" y="1384"/>
                  </a:lnTo>
                  <a:lnTo>
                    <a:pt x="1026" y="1393"/>
                  </a:lnTo>
                  <a:lnTo>
                    <a:pt x="1036" y="1390"/>
                  </a:lnTo>
                  <a:lnTo>
                    <a:pt x="1042" y="1387"/>
                  </a:lnTo>
                  <a:lnTo>
                    <a:pt x="1045" y="1376"/>
                  </a:lnTo>
                  <a:lnTo>
                    <a:pt x="1048" y="1366"/>
                  </a:lnTo>
                  <a:lnTo>
                    <a:pt x="1048" y="1355"/>
                  </a:lnTo>
                  <a:lnTo>
                    <a:pt x="1042" y="1343"/>
                  </a:lnTo>
                  <a:lnTo>
                    <a:pt x="1039" y="1331"/>
                  </a:lnTo>
                  <a:lnTo>
                    <a:pt x="1039" y="1325"/>
                  </a:lnTo>
                  <a:lnTo>
                    <a:pt x="1029" y="1314"/>
                  </a:lnTo>
                  <a:lnTo>
                    <a:pt x="1026" y="1307"/>
                  </a:lnTo>
                  <a:lnTo>
                    <a:pt x="1023" y="1293"/>
                  </a:lnTo>
                  <a:lnTo>
                    <a:pt x="1020" y="1284"/>
                  </a:lnTo>
                  <a:lnTo>
                    <a:pt x="1017" y="1275"/>
                  </a:lnTo>
                  <a:lnTo>
                    <a:pt x="1023" y="1263"/>
                  </a:lnTo>
                  <a:lnTo>
                    <a:pt x="1029" y="1252"/>
                  </a:lnTo>
                  <a:lnTo>
                    <a:pt x="1039" y="1245"/>
                  </a:lnTo>
                  <a:lnTo>
                    <a:pt x="1050" y="1239"/>
                  </a:lnTo>
                  <a:lnTo>
                    <a:pt x="1059" y="1234"/>
                  </a:lnTo>
                  <a:lnTo>
                    <a:pt x="1066" y="1225"/>
                  </a:lnTo>
                  <a:lnTo>
                    <a:pt x="1069" y="1220"/>
                  </a:lnTo>
                  <a:lnTo>
                    <a:pt x="1082" y="1213"/>
                  </a:lnTo>
                  <a:lnTo>
                    <a:pt x="1086" y="1213"/>
                  </a:lnTo>
                  <a:lnTo>
                    <a:pt x="1096" y="1204"/>
                  </a:lnTo>
                  <a:lnTo>
                    <a:pt x="1105" y="1199"/>
                  </a:lnTo>
                  <a:lnTo>
                    <a:pt x="1118" y="1196"/>
                  </a:lnTo>
                  <a:lnTo>
                    <a:pt x="1123" y="1190"/>
                  </a:lnTo>
                  <a:lnTo>
                    <a:pt x="1112" y="1190"/>
                  </a:lnTo>
                  <a:lnTo>
                    <a:pt x="1123" y="1183"/>
                  </a:lnTo>
                  <a:lnTo>
                    <a:pt x="1129" y="1183"/>
                  </a:lnTo>
                  <a:lnTo>
                    <a:pt x="1132" y="1178"/>
                  </a:lnTo>
                  <a:lnTo>
                    <a:pt x="1132" y="1172"/>
                  </a:lnTo>
                  <a:lnTo>
                    <a:pt x="1123" y="1172"/>
                  </a:lnTo>
                  <a:lnTo>
                    <a:pt x="1115" y="1172"/>
                  </a:lnTo>
                  <a:lnTo>
                    <a:pt x="1123" y="1166"/>
                  </a:lnTo>
                  <a:lnTo>
                    <a:pt x="1129" y="1164"/>
                  </a:lnTo>
                  <a:lnTo>
                    <a:pt x="1132" y="1166"/>
                  </a:lnTo>
                  <a:lnTo>
                    <a:pt x="1138" y="1175"/>
                  </a:lnTo>
                  <a:lnTo>
                    <a:pt x="1132" y="1166"/>
                  </a:lnTo>
                  <a:lnTo>
                    <a:pt x="1132" y="1158"/>
                  </a:lnTo>
                  <a:lnTo>
                    <a:pt x="1129" y="1151"/>
                  </a:lnTo>
                  <a:lnTo>
                    <a:pt x="1121" y="1142"/>
                  </a:lnTo>
                  <a:lnTo>
                    <a:pt x="1121" y="1137"/>
                  </a:lnTo>
                  <a:lnTo>
                    <a:pt x="1123" y="1126"/>
                  </a:lnTo>
                  <a:lnTo>
                    <a:pt x="1108" y="1119"/>
                  </a:lnTo>
                  <a:lnTo>
                    <a:pt x="1121" y="1121"/>
                  </a:lnTo>
                  <a:lnTo>
                    <a:pt x="1118" y="1113"/>
                  </a:lnTo>
                  <a:lnTo>
                    <a:pt x="1118" y="1102"/>
                  </a:lnTo>
                  <a:lnTo>
                    <a:pt x="1121" y="1093"/>
                  </a:lnTo>
                  <a:lnTo>
                    <a:pt x="1129" y="1090"/>
                  </a:lnTo>
                  <a:lnTo>
                    <a:pt x="1123" y="1099"/>
                  </a:lnTo>
                  <a:lnTo>
                    <a:pt x="1123" y="1107"/>
                  </a:lnTo>
                  <a:lnTo>
                    <a:pt x="1123" y="1116"/>
                  </a:lnTo>
                  <a:lnTo>
                    <a:pt x="1129" y="1119"/>
                  </a:lnTo>
                  <a:lnTo>
                    <a:pt x="1129" y="1123"/>
                  </a:lnTo>
                  <a:lnTo>
                    <a:pt x="1135" y="1123"/>
                  </a:lnTo>
                  <a:lnTo>
                    <a:pt x="1132" y="1131"/>
                  </a:lnTo>
                  <a:lnTo>
                    <a:pt x="1129" y="1142"/>
                  </a:lnTo>
                  <a:lnTo>
                    <a:pt x="1132" y="1142"/>
                  </a:lnTo>
                  <a:lnTo>
                    <a:pt x="1138" y="1131"/>
                  </a:lnTo>
                  <a:lnTo>
                    <a:pt x="1145" y="1121"/>
                  </a:lnTo>
                  <a:lnTo>
                    <a:pt x="1148" y="1116"/>
                  </a:lnTo>
                  <a:lnTo>
                    <a:pt x="1142" y="1102"/>
                  </a:lnTo>
                  <a:lnTo>
                    <a:pt x="1138" y="1090"/>
                  </a:lnTo>
                  <a:lnTo>
                    <a:pt x="1145" y="1093"/>
                  </a:lnTo>
                  <a:lnTo>
                    <a:pt x="1148" y="1102"/>
                  </a:lnTo>
                  <a:lnTo>
                    <a:pt x="1159" y="1093"/>
                  </a:lnTo>
                  <a:lnTo>
                    <a:pt x="1165" y="1083"/>
                  </a:lnTo>
                  <a:lnTo>
                    <a:pt x="1169" y="1072"/>
                  </a:lnTo>
                  <a:lnTo>
                    <a:pt x="1159" y="1067"/>
                  </a:lnTo>
                  <a:lnTo>
                    <a:pt x="1169" y="1058"/>
                  </a:lnTo>
                  <a:lnTo>
                    <a:pt x="1178" y="1054"/>
                  </a:lnTo>
                  <a:lnTo>
                    <a:pt x="1187" y="1051"/>
                  </a:lnTo>
                  <a:lnTo>
                    <a:pt x="1199" y="1051"/>
                  </a:lnTo>
                  <a:lnTo>
                    <a:pt x="1208" y="1051"/>
                  </a:lnTo>
                  <a:lnTo>
                    <a:pt x="1218" y="1045"/>
                  </a:lnTo>
                  <a:lnTo>
                    <a:pt x="1221" y="1037"/>
                  </a:lnTo>
                  <a:lnTo>
                    <a:pt x="1227" y="1043"/>
                  </a:lnTo>
                  <a:lnTo>
                    <a:pt x="1235" y="1040"/>
                  </a:lnTo>
                  <a:lnTo>
                    <a:pt x="1235" y="1043"/>
                  </a:lnTo>
                  <a:lnTo>
                    <a:pt x="1248" y="1040"/>
                  </a:lnTo>
                  <a:lnTo>
                    <a:pt x="1248" y="1031"/>
                  </a:lnTo>
                  <a:lnTo>
                    <a:pt x="1248" y="1037"/>
                  </a:lnTo>
                  <a:lnTo>
                    <a:pt x="1238" y="1037"/>
                  </a:lnTo>
                  <a:lnTo>
                    <a:pt x="1235" y="1029"/>
                  </a:lnTo>
                  <a:lnTo>
                    <a:pt x="1230" y="1026"/>
                  </a:lnTo>
                  <a:lnTo>
                    <a:pt x="1232" y="1019"/>
                  </a:lnTo>
                  <a:lnTo>
                    <a:pt x="1232" y="1013"/>
                  </a:lnTo>
                  <a:lnTo>
                    <a:pt x="1235" y="1005"/>
                  </a:lnTo>
                  <a:lnTo>
                    <a:pt x="1244" y="996"/>
                  </a:lnTo>
                  <a:lnTo>
                    <a:pt x="1244" y="992"/>
                  </a:lnTo>
                  <a:lnTo>
                    <a:pt x="1254" y="989"/>
                  </a:lnTo>
                  <a:lnTo>
                    <a:pt x="1267" y="986"/>
                  </a:lnTo>
                  <a:lnTo>
                    <a:pt x="1271" y="972"/>
                  </a:lnTo>
                  <a:lnTo>
                    <a:pt x="1278" y="978"/>
                  </a:lnTo>
                  <a:lnTo>
                    <a:pt x="1287" y="972"/>
                  </a:lnTo>
                  <a:lnTo>
                    <a:pt x="1300" y="970"/>
                  </a:lnTo>
                  <a:lnTo>
                    <a:pt x="1308" y="963"/>
                  </a:lnTo>
                  <a:lnTo>
                    <a:pt x="1308" y="957"/>
                  </a:lnTo>
                  <a:lnTo>
                    <a:pt x="1324" y="957"/>
                  </a:lnTo>
                  <a:lnTo>
                    <a:pt x="1336" y="951"/>
                  </a:lnTo>
                  <a:lnTo>
                    <a:pt x="1350" y="943"/>
                  </a:lnTo>
                  <a:lnTo>
                    <a:pt x="1350" y="951"/>
                  </a:lnTo>
                  <a:lnTo>
                    <a:pt x="1363" y="948"/>
                  </a:lnTo>
                  <a:lnTo>
                    <a:pt x="1350" y="957"/>
                  </a:lnTo>
                  <a:lnTo>
                    <a:pt x="1341" y="963"/>
                  </a:lnTo>
                  <a:lnTo>
                    <a:pt x="1330" y="970"/>
                  </a:lnTo>
                  <a:lnTo>
                    <a:pt x="1327" y="981"/>
                  </a:lnTo>
                  <a:lnTo>
                    <a:pt x="1330" y="992"/>
                  </a:lnTo>
                  <a:lnTo>
                    <a:pt x="1339" y="996"/>
                  </a:lnTo>
                  <a:lnTo>
                    <a:pt x="1347" y="989"/>
                  </a:lnTo>
                  <a:lnTo>
                    <a:pt x="1357" y="981"/>
                  </a:lnTo>
                  <a:lnTo>
                    <a:pt x="1366" y="972"/>
                  </a:lnTo>
                  <a:lnTo>
                    <a:pt x="1376" y="972"/>
                  </a:lnTo>
                  <a:lnTo>
                    <a:pt x="1387" y="964"/>
                  </a:lnTo>
                  <a:lnTo>
                    <a:pt x="1409" y="960"/>
                  </a:lnTo>
                  <a:lnTo>
                    <a:pt x="1423" y="957"/>
                  </a:lnTo>
                  <a:lnTo>
                    <a:pt x="1426" y="946"/>
                  </a:lnTo>
                  <a:lnTo>
                    <a:pt x="1439" y="943"/>
                  </a:lnTo>
                  <a:lnTo>
                    <a:pt x="1450" y="934"/>
                  </a:lnTo>
                  <a:lnTo>
                    <a:pt x="1436" y="927"/>
                  </a:lnTo>
                  <a:lnTo>
                    <a:pt x="1439" y="913"/>
                  </a:lnTo>
                  <a:lnTo>
                    <a:pt x="1436" y="908"/>
                  </a:lnTo>
                  <a:lnTo>
                    <a:pt x="1426" y="919"/>
                  </a:lnTo>
                  <a:lnTo>
                    <a:pt x="1417" y="930"/>
                  </a:lnTo>
                  <a:lnTo>
                    <a:pt x="1417" y="940"/>
                  </a:lnTo>
                  <a:lnTo>
                    <a:pt x="1409" y="937"/>
                  </a:lnTo>
                  <a:lnTo>
                    <a:pt x="1396" y="943"/>
                  </a:lnTo>
                  <a:lnTo>
                    <a:pt x="1380" y="940"/>
                  </a:lnTo>
                  <a:lnTo>
                    <a:pt x="1369" y="932"/>
                  </a:lnTo>
                  <a:lnTo>
                    <a:pt x="1357" y="930"/>
                  </a:lnTo>
                  <a:lnTo>
                    <a:pt x="1350" y="916"/>
                  </a:lnTo>
                  <a:lnTo>
                    <a:pt x="1347" y="899"/>
                  </a:lnTo>
                  <a:lnTo>
                    <a:pt x="1350" y="889"/>
                  </a:lnTo>
                  <a:lnTo>
                    <a:pt x="1336" y="895"/>
                  </a:lnTo>
                  <a:lnTo>
                    <a:pt x="1320" y="881"/>
                  </a:lnTo>
                  <a:lnTo>
                    <a:pt x="1341" y="881"/>
                  </a:lnTo>
                  <a:lnTo>
                    <a:pt x="1350" y="875"/>
                  </a:lnTo>
                  <a:lnTo>
                    <a:pt x="1363" y="870"/>
                  </a:lnTo>
                  <a:lnTo>
                    <a:pt x="1363" y="860"/>
                  </a:lnTo>
                  <a:lnTo>
                    <a:pt x="1357" y="854"/>
                  </a:lnTo>
                  <a:lnTo>
                    <a:pt x="1341" y="849"/>
                  </a:lnTo>
                  <a:lnTo>
                    <a:pt x="1330" y="851"/>
                  </a:lnTo>
                  <a:lnTo>
                    <a:pt x="1314" y="854"/>
                  </a:lnTo>
                  <a:lnTo>
                    <a:pt x="1300" y="860"/>
                  </a:lnTo>
                  <a:lnTo>
                    <a:pt x="1287" y="866"/>
                  </a:lnTo>
                  <a:lnTo>
                    <a:pt x="1274" y="870"/>
                  </a:lnTo>
                  <a:lnTo>
                    <a:pt x="1263" y="881"/>
                  </a:lnTo>
                  <a:lnTo>
                    <a:pt x="1254" y="892"/>
                  </a:lnTo>
                  <a:lnTo>
                    <a:pt x="1244" y="899"/>
                  </a:lnTo>
                  <a:lnTo>
                    <a:pt x="1238" y="908"/>
                  </a:lnTo>
                  <a:lnTo>
                    <a:pt x="1224" y="913"/>
                  </a:lnTo>
                  <a:lnTo>
                    <a:pt x="1232" y="905"/>
                  </a:lnTo>
                  <a:lnTo>
                    <a:pt x="1238" y="898"/>
                  </a:lnTo>
                  <a:lnTo>
                    <a:pt x="1248" y="887"/>
                  </a:lnTo>
                  <a:lnTo>
                    <a:pt x="1254" y="878"/>
                  </a:lnTo>
                  <a:lnTo>
                    <a:pt x="1263" y="867"/>
                  </a:lnTo>
                  <a:lnTo>
                    <a:pt x="1274" y="857"/>
                  </a:lnTo>
                  <a:lnTo>
                    <a:pt x="1287" y="846"/>
                  </a:lnTo>
                  <a:lnTo>
                    <a:pt x="1303" y="846"/>
                  </a:lnTo>
                  <a:lnTo>
                    <a:pt x="1305" y="835"/>
                  </a:lnTo>
                  <a:lnTo>
                    <a:pt x="1314" y="828"/>
                  </a:lnTo>
                  <a:lnTo>
                    <a:pt x="1330" y="822"/>
                  </a:lnTo>
                  <a:lnTo>
                    <a:pt x="1339" y="822"/>
                  </a:lnTo>
                  <a:lnTo>
                    <a:pt x="1354" y="822"/>
                  </a:lnTo>
                  <a:lnTo>
                    <a:pt x="1369" y="819"/>
                  </a:lnTo>
                  <a:lnTo>
                    <a:pt x="1377" y="822"/>
                  </a:lnTo>
                  <a:lnTo>
                    <a:pt x="1390" y="822"/>
                  </a:lnTo>
                  <a:lnTo>
                    <a:pt x="1406" y="822"/>
                  </a:lnTo>
                  <a:lnTo>
                    <a:pt x="1414" y="828"/>
                  </a:lnTo>
                  <a:lnTo>
                    <a:pt x="1430" y="825"/>
                  </a:lnTo>
                  <a:lnTo>
                    <a:pt x="1448" y="825"/>
                  </a:lnTo>
                  <a:lnTo>
                    <a:pt x="1456" y="816"/>
                  </a:lnTo>
                  <a:lnTo>
                    <a:pt x="1466" y="805"/>
                  </a:lnTo>
                  <a:lnTo>
                    <a:pt x="1472" y="795"/>
                  </a:lnTo>
                  <a:lnTo>
                    <a:pt x="1490" y="790"/>
                  </a:lnTo>
                  <a:lnTo>
                    <a:pt x="1512" y="787"/>
                  </a:lnTo>
                  <a:lnTo>
                    <a:pt x="1523" y="776"/>
                  </a:lnTo>
                  <a:lnTo>
                    <a:pt x="1536" y="771"/>
                  </a:lnTo>
                  <a:lnTo>
                    <a:pt x="1526" y="752"/>
                  </a:lnTo>
                  <a:lnTo>
                    <a:pt x="1529" y="739"/>
                  </a:lnTo>
                  <a:lnTo>
                    <a:pt x="1518" y="725"/>
                  </a:lnTo>
                  <a:lnTo>
                    <a:pt x="1502" y="725"/>
                  </a:lnTo>
                  <a:lnTo>
                    <a:pt x="1499" y="711"/>
                  </a:lnTo>
                  <a:lnTo>
                    <a:pt x="1482" y="708"/>
                  </a:lnTo>
                  <a:lnTo>
                    <a:pt x="1499" y="698"/>
                  </a:lnTo>
                  <a:lnTo>
                    <a:pt x="1486" y="690"/>
                  </a:lnTo>
                  <a:lnTo>
                    <a:pt x="1469" y="687"/>
                  </a:lnTo>
                  <a:lnTo>
                    <a:pt x="1463" y="679"/>
                  </a:lnTo>
                  <a:lnTo>
                    <a:pt x="1442" y="676"/>
                  </a:lnTo>
                  <a:lnTo>
                    <a:pt x="1436" y="663"/>
                  </a:lnTo>
                  <a:lnTo>
                    <a:pt x="1420" y="655"/>
                  </a:lnTo>
                  <a:lnTo>
                    <a:pt x="1414" y="643"/>
                  </a:lnTo>
                  <a:lnTo>
                    <a:pt x="1414" y="628"/>
                  </a:lnTo>
                  <a:lnTo>
                    <a:pt x="1420" y="617"/>
                  </a:lnTo>
                  <a:lnTo>
                    <a:pt x="1412" y="610"/>
                  </a:lnTo>
                  <a:lnTo>
                    <a:pt x="1412" y="598"/>
                  </a:lnTo>
                  <a:lnTo>
                    <a:pt x="1399" y="587"/>
                  </a:lnTo>
                  <a:lnTo>
                    <a:pt x="1390" y="572"/>
                  </a:lnTo>
                  <a:lnTo>
                    <a:pt x="1380" y="552"/>
                  </a:lnTo>
                  <a:lnTo>
                    <a:pt x="1373" y="537"/>
                  </a:lnTo>
                  <a:lnTo>
                    <a:pt x="1363" y="517"/>
                  </a:lnTo>
                  <a:lnTo>
                    <a:pt x="1354" y="507"/>
                  </a:lnTo>
                  <a:lnTo>
                    <a:pt x="1344" y="517"/>
                  </a:lnTo>
                  <a:lnTo>
                    <a:pt x="1336" y="528"/>
                  </a:lnTo>
                  <a:lnTo>
                    <a:pt x="1341" y="539"/>
                  </a:lnTo>
                  <a:lnTo>
                    <a:pt x="1336" y="552"/>
                  </a:lnTo>
                  <a:lnTo>
                    <a:pt x="1320" y="560"/>
                  </a:lnTo>
                  <a:lnTo>
                    <a:pt x="1314" y="574"/>
                  </a:lnTo>
                  <a:lnTo>
                    <a:pt x="1293" y="582"/>
                  </a:lnTo>
                  <a:lnTo>
                    <a:pt x="1278" y="560"/>
                  </a:lnTo>
                  <a:lnTo>
                    <a:pt x="1268" y="558"/>
                  </a:lnTo>
                  <a:lnTo>
                    <a:pt x="1257" y="545"/>
                  </a:lnTo>
                  <a:lnTo>
                    <a:pt x="1257" y="534"/>
                  </a:lnTo>
                  <a:lnTo>
                    <a:pt x="1260" y="515"/>
                  </a:lnTo>
                  <a:lnTo>
                    <a:pt x="1254" y="501"/>
                  </a:lnTo>
                  <a:lnTo>
                    <a:pt x="1257" y="485"/>
                  </a:lnTo>
                  <a:lnTo>
                    <a:pt x="1244" y="483"/>
                  </a:lnTo>
                  <a:lnTo>
                    <a:pt x="1230" y="483"/>
                  </a:lnTo>
                  <a:lnTo>
                    <a:pt x="1214" y="475"/>
                  </a:lnTo>
                  <a:lnTo>
                    <a:pt x="1218" y="461"/>
                  </a:lnTo>
                  <a:lnTo>
                    <a:pt x="1202" y="454"/>
                  </a:lnTo>
                  <a:lnTo>
                    <a:pt x="1191" y="440"/>
                  </a:lnTo>
                  <a:lnTo>
                    <a:pt x="1175" y="431"/>
                  </a:lnTo>
                  <a:lnTo>
                    <a:pt x="1151" y="437"/>
                  </a:lnTo>
                  <a:lnTo>
                    <a:pt x="1138" y="437"/>
                  </a:lnTo>
                  <a:lnTo>
                    <a:pt x="1121" y="431"/>
                  </a:lnTo>
                  <a:lnTo>
                    <a:pt x="1099" y="425"/>
                  </a:lnTo>
                  <a:lnTo>
                    <a:pt x="1086" y="437"/>
                  </a:lnTo>
                  <a:lnTo>
                    <a:pt x="1086" y="454"/>
                  </a:lnTo>
                  <a:lnTo>
                    <a:pt x="1099" y="461"/>
                  </a:lnTo>
                  <a:lnTo>
                    <a:pt x="1093" y="477"/>
                  </a:lnTo>
                  <a:lnTo>
                    <a:pt x="1086" y="493"/>
                  </a:lnTo>
                  <a:lnTo>
                    <a:pt x="1096" y="501"/>
                  </a:lnTo>
                  <a:lnTo>
                    <a:pt x="1099" y="517"/>
                  </a:lnTo>
                  <a:lnTo>
                    <a:pt x="1099" y="534"/>
                  </a:lnTo>
                  <a:lnTo>
                    <a:pt x="1089" y="548"/>
                  </a:lnTo>
                  <a:lnTo>
                    <a:pt x="1078" y="549"/>
                  </a:lnTo>
                  <a:lnTo>
                    <a:pt x="1075" y="560"/>
                  </a:lnTo>
                  <a:lnTo>
                    <a:pt x="1086" y="574"/>
                  </a:lnTo>
                  <a:lnTo>
                    <a:pt x="1099" y="580"/>
                  </a:lnTo>
                  <a:lnTo>
                    <a:pt x="1105" y="598"/>
                  </a:lnTo>
                  <a:lnTo>
                    <a:pt x="1108" y="612"/>
                  </a:lnTo>
                  <a:lnTo>
                    <a:pt x="1115" y="631"/>
                  </a:lnTo>
                  <a:lnTo>
                    <a:pt x="1115" y="652"/>
                  </a:lnTo>
                  <a:lnTo>
                    <a:pt x="1102" y="666"/>
                  </a:lnTo>
                  <a:lnTo>
                    <a:pt x="1086" y="679"/>
                  </a:lnTo>
                  <a:lnTo>
                    <a:pt x="1075" y="687"/>
                  </a:lnTo>
                  <a:lnTo>
                    <a:pt x="1059" y="695"/>
                  </a:lnTo>
                  <a:lnTo>
                    <a:pt x="1066" y="708"/>
                  </a:lnTo>
                  <a:lnTo>
                    <a:pt x="1069" y="719"/>
                  </a:lnTo>
                  <a:lnTo>
                    <a:pt x="1072" y="739"/>
                  </a:lnTo>
                  <a:lnTo>
                    <a:pt x="1072" y="754"/>
                  </a:lnTo>
                  <a:lnTo>
                    <a:pt x="1082" y="768"/>
                  </a:lnTo>
                  <a:lnTo>
                    <a:pt x="1069" y="784"/>
                  </a:lnTo>
                  <a:lnTo>
                    <a:pt x="1050" y="792"/>
                  </a:lnTo>
                  <a:lnTo>
                    <a:pt x="1053" y="801"/>
                  </a:lnTo>
                  <a:lnTo>
                    <a:pt x="1042" y="792"/>
                  </a:lnTo>
                  <a:lnTo>
                    <a:pt x="1032" y="778"/>
                  </a:lnTo>
                  <a:lnTo>
                    <a:pt x="1023" y="771"/>
                  </a:lnTo>
                  <a:lnTo>
                    <a:pt x="1017" y="757"/>
                  </a:lnTo>
                  <a:lnTo>
                    <a:pt x="1002" y="746"/>
                  </a:lnTo>
                  <a:lnTo>
                    <a:pt x="1006" y="731"/>
                  </a:lnTo>
                  <a:lnTo>
                    <a:pt x="1006" y="719"/>
                  </a:lnTo>
                  <a:lnTo>
                    <a:pt x="1002" y="707"/>
                  </a:lnTo>
                  <a:lnTo>
                    <a:pt x="1006" y="684"/>
                  </a:lnTo>
                  <a:lnTo>
                    <a:pt x="987" y="676"/>
                  </a:lnTo>
                  <a:lnTo>
                    <a:pt x="969" y="676"/>
                  </a:lnTo>
                  <a:lnTo>
                    <a:pt x="950" y="676"/>
                  </a:lnTo>
                  <a:lnTo>
                    <a:pt x="930" y="663"/>
                  </a:lnTo>
                  <a:lnTo>
                    <a:pt x="914" y="657"/>
                  </a:lnTo>
                  <a:lnTo>
                    <a:pt x="900" y="652"/>
                  </a:lnTo>
                  <a:lnTo>
                    <a:pt x="887" y="639"/>
                  </a:lnTo>
                  <a:lnTo>
                    <a:pt x="870" y="628"/>
                  </a:lnTo>
                  <a:lnTo>
                    <a:pt x="851" y="622"/>
                  </a:lnTo>
                  <a:lnTo>
                    <a:pt x="830" y="612"/>
                  </a:lnTo>
                  <a:lnTo>
                    <a:pt x="814" y="617"/>
                  </a:lnTo>
                  <a:lnTo>
                    <a:pt x="802" y="622"/>
                  </a:lnTo>
                  <a:lnTo>
                    <a:pt x="802" y="612"/>
                  </a:lnTo>
                  <a:lnTo>
                    <a:pt x="797" y="598"/>
                  </a:lnTo>
                  <a:lnTo>
                    <a:pt x="797" y="584"/>
                  </a:lnTo>
                  <a:lnTo>
                    <a:pt x="787" y="566"/>
                  </a:lnTo>
                  <a:lnTo>
                    <a:pt x="775" y="560"/>
                  </a:lnTo>
                  <a:lnTo>
                    <a:pt x="760" y="566"/>
                  </a:lnTo>
                  <a:lnTo>
                    <a:pt x="754" y="549"/>
                  </a:lnTo>
                  <a:lnTo>
                    <a:pt x="754" y="534"/>
                  </a:lnTo>
                  <a:lnTo>
                    <a:pt x="757" y="513"/>
                  </a:lnTo>
                  <a:lnTo>
                    <a:pt x="760" y="499"/>
                  </a:lnTo>
                  <a:lnTo>
                    <a:pt x="765" y="483"/>
                  </a:lnTo>
                  <a:lnTo>
                    <a:pt x="775" y="463"/>
                  </a:lnTo>
                  <a:lnTo>
                    <a:pt x="787" y="451"/>
                  </a:lnTo>
                  <a:lnTo>
                    <a:pt x="798" y="442"/>
                  </a:lnTo>
                  <a:lnTo>
                    <a:pt x="798" y="423"/>
                  </a:lnTo>
                  <a:lnTo>
                    <a:pt x="817" y="418"/>
                  </a:lnTo>
                  <a:lnTo>
                    <a:pt x="838" y="410"/>
                  </a:lnTo>
                  <a:lnTo>
                    <a:pt x="835" y="390"/>
                  </a:lnTo>
                  <a:lnTo>
                    <a:pt x="851" y="366"/>
                  </a:lnTo>
                  <a:lnTo>
                    <a:pt x="881" y="366"/>
                  </a:lnTo>
                  <a:lnTo>
                    <a:pt x="896" y="348"/>
                  </a:lnTo>
                  <a:lnTo>
                    <a:pt x="907" y="326"/>
                  </a:lnTo>
                  <a:lnTo>
                    <a:pt x="907" y="305"/>
                  </a:lnTo>
                  <a:lnTo>
                    <a:pt x="930" y="275"/>
                  </a:lnTo>
                  <a:lnTo>
                    <a:pt x="914" y="262"/>
                  </a:lnTo>
                  <a:lnTo>
                    <a:pt x="939" y="260"/>
                  </a:lnTo>
                  <a:lnTo>
                    <a:pt x="947" y="269"/>
                  </a:lnTo>
                  <a:lnTo>
                    <a:pt x="976" y="275"/>
                  </a:lnTo>
                  <a:lnTo>
                    <a:pt x="996" y="260"/>
                  </a:lnTo>
                  <a:lnTo>
                    <a:pt x="1020" y="240"/>
                  </a:lnTo>
                  <a:lnTo>
                    <a:pt x="1023" y="213"/>
                  </a:lnTo>
                  <a:lnTo>
                    <a:pt x="1002" y="199"/>
                  </a:lnTo>
                  <a:lnTo>
                    <a:pt x="1002" y="178"/>
                  </a:lnTo>
                  <a:lnTo>
                    <a:pt x="1023" y="165"/>
                  </a:lnTo>
                  <a:lnTo>
                    <a:pt x="1023" y="134"/>
                  </a:lnTo>
                  <a:lnTo>
                    <a:pt x="993" y="127"/>
                  </a:lnTo>
                  <a:lnTo>
                    <a:pt x="990" y="111"/>
                  </a:lnTo>
                  <a:lnTo>
                    <a:pt x="966" y="104"/>
                  </a:lnTo>
                  <a:lnTo>
                    <a:pt x="939" y="104"/>
                  </a:lnTo>
                  <a:lnTo>
                    <a:pt x="939" y="127"/>
                  </a:lnTo>
                  <a:lnTo>
                    <a:pt x="942" y="157"/>
                  </a:lnTo>
                  <a:lnTo>
                    <a:pt x="942" y="186"/>
                  </a:lnTo>
                  <a:lnTo>
                    <a:pt x="920" y="199"/>
                  </a:lnTo>
                  <a:lnTo>
                    <a:pt x="920" y="222"/>
                  </a:lnTo>
                  <a:lnTo>
                    <a:pt x="906" y="230"/>
                  </a:lnTo>
                  <a:lnTo>
                    <a:pt x="887" y="199"/>
                  </a:lnTo>
                  <a:lnTo>
                    <a:pt x="890" y="178"/>
                  </a:lnTo>
                  <a:lnTo>
                    <a:pt x="890" y="157"/>
                  </a:lnTo>
                  <a:lnTo>
                    <a:pt x="871" y="133"/>
                  </a:lnTo>
                  <a:lnTo>
                    <a:pt x="851" y="165"/>
                  </a:lnTo>
                  <a:lnTo>
                    <a:pt x="835" y="140"/>
                  </a:lnTo>
                  <a:lnTo>
                    <a:pt x="824" y="119"/>
                  </a:lnTo>
                  <a:lnTo>
                    <a:pt x="802" y="108"/>
                  </a:lnTo>
                  <a:lnTo>
                    <a:pt x="824" y="87"/>
                  </a:lnTo>
                  <a:lnTo>
                    <a:pt x="811" y="60"/>
                  </a:lnTo>
                  <a:lnTo>
                    <a:pt x="797" y="40"/>
                  </a:lnTo>
                  <a:lnTo>
                    <a:pt x="781" y="19"/>
                  </a:lnTo>
                  <a:lnTo>
                    <a:pt x="765" y="0"/>
                  </a:lnTo>
                  <a:lnTo>
                    <a:pt x="751" y="1"/>
                  </a:lnTo>
                  <a:lnTo>
                    <a:pt x="732" y="14"/>
                  </a:lnTo>
                  <a:lnTo>
                    <a:pt x="724" y="43"/>
                  </a:lnTo>
                  <a:lnTo>
                    <a:pt x="715" y="73"/>
                  </a:lnTo>
                  <a:lnTo>
                    <a:pt x="738" y="104"/>
                  </a:lnTo>
                  <a:lnTo>
                    <a:pt x="768" y="125"/>
                  </a:lnTo>
                  <a:lnTo>
                    <a:pt x="757" y="146"/>
                  </a:lnTo>
                  <a:lnTo>
                    <a:pt x="765" y="170"/>
                  </a:lnTo>
                  <a:lnTo>
                    <a:pt x="745" y="195"/>
                  </a:lnTo>
                  <a:lnTo>
                    <a:pt x="738" y="195"/>
                  </a:lnTo>
                  <a:lnTo>
                    <a:pt x="732" y="216"/>
                  </a:lnTo>
                  <a:lnTo>
                    <a:pt x="711" y="202"/>
                  </a:lnTo>
                  <a:lnTo>
                    <a:pt x="711" y="175"/>
                  </a:lnTo>
                  <a:lnTo>
                    <a:pt x="738" y="157"/>
                  </a:lnTo>
                  <a:lnTo>
                    <a:pt x="721" y="127"/>
                  </a:lnTo>
                  <a:lnTo>
                    <a:pt x="692" y="104"/>
                  </a:lnTo>
                  <a:lnTo>
                    <a:pt x="678" y="127"/>
                  </a:lnTo>
                  <a:lnTo>
                    <a:pt x="659" y="146"/>
                  </a:lnTo>
                  <a:lnTo>
                    <a:pt x="689" y="165"/>
                  </a:lnTo>
                  <a:lnTo>
                    <a:pt x="675" y="181"/>
                  </a:lnTo>
                  <a:lnTo>
                    <a:pt x="675" y="208"/>
                  </a:lnTo>
                  <a:lnTo>
                    <a:pt x="651" y="213"/>
                  </a:lnTo>
                  <a:lnTo>
                    <a:pt x="615" y="205"/>
                  </a:lnTo>
                  <a:lnTo>
                    <a:pt x="590" y="192"/>
                  </a:lnTo>
                  <a:lnTo>
                    <a:pt x="559" y="175"/>
                  </a:lnTo>
                  <a:lnTo>
                    <a:pt x="539" y="149"/>
                  </a:lnTo>
                  <a:lnTo>
                    <a:pt x="510" y="157"/>
                  </a:lnTo>
                  <a:lnTo>
                    <a:pt x="484" y="165"/>
                  </a:lnTo>
                  <a:lnTo>
                    <a:pt x="471" y="181"/>
                  </a:lnTo>
                  <a:lnTo>
                    <a:pt x="493" y="195"/>
                  </a:lnTo>
                  <a:lnTo>
                    <a:pt x="487" y="213"/>
                  </a:lnTo>
                  <a:lnTo>
                    <a:pt x="466" y="205"/>
                  </a:lnTo>
                  <a:lnTo>
                    <a:pt x="444" y="195"/>
                  </a:lnTo>
                  <a:lnTo>
                    <a:pt x="420" y="199"/>
                  </a:lnTo>
                  <a:lnTo>
                    <a:pt x="390" y="208"/>
                  </a:lnTo>
                  <a:lnTo>
                    <a:pt x="368" y="199"/>
                  </a:lnTo>
                  <a:lnTo>
                    <a:pt x="344" y="199"/>
                  </a:lnTo>
                  <a:lnTo>
                    <a:pt x="348" y="186"/>
                  </a:lnTo>
                  <a:lnTo>
                    <a:pt x="368" y="178"/>
                  </a:lnTo>
                  <a:lnTo>
                    <a:pt x="357" y="160"/>
                  </a:lnTo>
                  <a:lnTo>
                    <a:pt x="332" y="146"/>
                  </a:lnTo>
                  <a:lnTo>
                    <a:pt x="298" y="146"/>
                  </a:lnTo>
                  <a:lnTo>
                    <a:pt x="275" y="134"/>
                  </a:lnTo>
                  <a:lnTo>
                    <a:pt x="248" y="122"/>
                  </a:lnTo>
                  <a:lnTo>
                    <a:pt x="226" y="104"/>
                  </a:lnTo>
                  <a:lnTo>
                    <a:pt x="189" y="104"/>
                  </a:lnTo>
                  <a:lnTo>
                    <a:pt x="181" y="127"/>
                  </a:lnTo>
                  <a:lnTo>
                    <a:pt x="166" y="125"/>
                  </a:lnTo>
                  <a:lnTo>
                    <a:pt x="162" y="95"/>
                  </a:lnTo>
                  <a:lnTo>
                    <a:pt x="145" y="125"/>
                  </a:lnTo>
                  <a:lnTo>
                    <a:pt x="126" y="116"/>
                  </a:lnTo>
                  <a:lnTo>
                    <a:pt x="117" y="89"/>
                  </a:lnTo>
                  <a:lnTo>
                    <a:pt x="90" y="66"/>
                  </a:lnTo>
                  <a:lnTo>
                    <a:pt x="80" y="95"/>
                  </a:lnTo>
                  <a:lnTo>
                    <a:pt x="63" y="104"/>
                  </a:lnTo>
                  <a:lnTo>
                    <a:pt x="56" y="81"/>
                  </a:lnTo>
                  <a:lnTo>
                    <a:pt x="26" y="95"/>
                  </a:lnTo>
                  <a:lnTo>
                    <a:pt x="0" y="111"/>
                  </a:lnTo>
                  <a:lnTo>
                    <a:pt x="1" y="649"/>
                  </a:lnTo>
                  <a:lnTo>
                    <a:pt x="11" y="649"/>
                  </a:lnTo>
                  <a:lnTo>
                    <a:pt x="11" y="660"/>
                  </a:lnTo>
                  <a:lnTo>
                    <a:pt x="17" y="674"/>
                  </a:lnTo>
                  <a:lnTo>
                    <a:pt x="26" y="684"/>
                  </a:lnTo>
                  <a:lnTo>
                    <a:pt x="36" y="690"/>
                  </a:lnTo>
                  <a:lnTo>
                    <a:pt x="50" y="687"/>
                  </a:lnTo>
                  <a:lnTo>
                    <a:pt x="44" y="704"/>
                  </a:lnTo>
                  <a:lnTo>
                    <a:pt x="47" y="708"/>
                  </a:lnTo>
                  <a:lnTo>
                    <a:pt x="36" y="716"/>
                  </a:lnTo>
                  <a:lnTo>
                    <a:pt x="44" y="731"/>
                  </a:lnTo>
                  <a:lnTo>
                    <a:pt x="56" y="739"/>
                  </a:lnTo>
                  <a:lnTo>
                    <a:pt x="69" y="754"/>
                  </a:lnTo>
                  <a:lnTo>
                    <a:pt x="83" y="763"/>
                  </a:lnTo>
                  <a:lnTo>
                    <a:pt x="90" y="776"/>
                  </a:lnTo>
                  <a:lnTo>
                    <a:pt x="96" y="787"/>
                  </a:lnTo>
                  <a:lnTo>
                    <a:pt x="96" y="795"/>
                  </a:lnTo>
                  <a:lnTo>
                    <a:pt x="110" y="805"/>
                  </a:lnTo>
                  <a:lnTo>
                    <a:pt x="126" y="811"/>
                  </a:lnTo>
                  <a:lnTo>
                    <a:pt x="142" y="816"/>
                  </a:lnTo>
                  <a:lnTo>
                    <a:pt x="153" y="828"/>
                  </a:lnTo>
                  <a:lnTo>
                    <a:pt x="166" y="835"/>
                  </a:lnTo>
                  <a:lnTo>
                    <a:pt x="178" y="840"/>
                  </a:lnTo>
                  <a:lnTo>
                    <a:pt x="189" y="835"/>
                  </a:lnTo>
                  <a:lnTo>
                    <a:pt x="189" y="849"/>
                  </a:lnTo>
                  <a:lnTo>
                    <a:pt x="196" y="857"/>
                  </a:lnTo>
                  <a:lnTo>
                    <a:pt x="202" y="867"/>
                  </a:lnTo>
                  <a:lnTo>
                    <a:pt x="199" y="870"/>
                  </a:lnTo>
                  <a:lnTo>
                    <a:pt x="205" y="881"/>
                  </a:lnTo>
                  <a:lnTo>
                    <a:pt x="202" y="898"/>
                  </a:lnTo>
                  <a:lnTo>
                    <a:pt x="199" y="892"/>
                  </a:lnTo>
                  <a:lnTo>
                    <a:pt x="189" y="898"/>
                  </a:lnTo>
                  <a:lnTo>
                    <a:pt x="199" y="884"/>
                  </a:lnTo>
                  <a:lnTo>
                    <a:pt x="189" y="878"/>
                  </a:lnTo>
                  <a:lnTo>
                    <a:pt x="175" y="878"/>
                  </a:lnTo>
                  <a:lnTo>
                    <a:pt x="159" y="870"/>
                  </a:lnTo>
                  <a:lnTo>
                    <a:pt x="156" y="878"/>
                  </a:lnTo>
                  <a:lnTo>
                    <a:pt x="159" y="884"/>
                  </a:lnTo>
                  <a:lnTo>
                    <a:pt x="166" y="898"/>
                  </a:lnTo>
                  <a:lnTo>
                    <a:pt x="169" y="908"/>
                  </a:lnTo>
                  <a:lnTo>
                    <a:pt x="172" y="916"/>
                  </a:lnTo>
                  <a:lnTo>
                    <a:pt x="172" y="927"/>
                  </a:lnTo>
                  <a:lnTo>
                    <a:pt x="189" y="930"/>
                  </a:lnTo>
                  <a:lnTo>
                    <a:pt x="172" y="930"/>
                  </a:lnTo>
                  <a:lnTo>
                    <a:pt x="172" y="937"/>
                  </a:lnTo>
                  <a:lnTo>
                    <a:pt x="175" y="948"/>
                  </a:lnTo>
                  <a:lnTo>
                    <a:pt x="172" y="960"/>
                  </a:lnTo>
                  <a:lnTo>
                    <a:pt x="172" y="972"/>
                  </a:lnTo>
                  <a:lnTo>
                    <a:pt x="169" y="986"/>
                  </a:lnTo>
                  <a:lnTo>
                    <a:pt x="166" y="996"/>
                  </a:lnTo>
                  <a:lnTo>
                    <a:pt x="162" y="1013"/>
                  </a:lnTo>
                  <a:lnTo>
                    <a:pt x="162" y="1026"/>
                  </a:lnTo>
                  <a:lnTo>
                    <a:pt x="169" y="1031"/>
                  </a:lnTo>
                  <a:lnTo>
                    <a:pt x="172" y="1043"/>
                  </a:lnTo>
                  <a:lnTo>
                    <a:pt x="169" y="1057"/>
                  </a:lnTo>
                  <a:lnTo>
                    <a:pt x="166" y="1067"/>
                  </a:lnTo>
                  <a:lnTo>
                    <a:pt x="166" y="1072"/>
                  </a:lnTo>
                  <a:lnTo>
                    <a:pt x="172" y="1078"/>
                  </a:lnTo>
                  <a:lnTo>
                    <a:pt x="178" y="1086"/>
                  </a:lnTo>
                  <a:lnTo>
                    <a:pt x="178" y="1093"/>
                  </a:lnTo>
                  <a:lnTo>
                    <a:pt x="178" y="1104"/>
                  </a:lnTo>
                  <a:lnTo>
                    <a:pt x="183" y="1113"/>
                  </a:lnTo>
                  <a:lnTo>
                    <a:pt x="192" y="1119"/>
                  </a:lnTo>
                  <a:lnTo>
                    <a:pt x="189" y="1123"/>
                  </a:lnTo>
                  <a:lnTo>
                    <a:pt x="202" y="1126"/>
                  </a:lnTo>
                  <a:lnTo>
                    <a:pt x="202" y="1121"/>
                  </a:lnTo>
                  <a:lnTo>
                    <a:pt x="208" y="1123"/>
                  </a:lnTo>
                  <a:lnTo>
                    <a:pt x="205" y="1126"/>
                  </a:lnTo>
                  <a:lnTo>
                    <a:pt x="211" y="1137"/>
                  </a:lnTo>
                  <a:lnTo>
                    <a:pt x="202" y="1131"/>
                  </a:lnTo>
                  <a:lnTo>
                    <a:pt x="202" y="1140"/>
                  </a:lnTo>
                  <a:lnTo>
                    <a:pt x="208" y="1148"/>
                  </a:lnTo>
                  <a:lnTo>
                    <a:pt x="215" y="1148"/>
                  </a:lnTo>
                  <a:lnTo>
                    <a:pt x="215" y="1155"/>
                  </a:lnTo>
                  <a:lnTo>
                    <a:pt x="211" y="1161"/>
                  </a:lnTo>
                  <a:lnTo>
                    <a:pt x="223" y="1169"/>
                  </a:lnTo>
                  <a:lnTo>
                    <a:pt x="229" y="1178"/>
                  </a:lnTo>
                  <a:lnTo>
                    <a:pt x="242" y="1187"/>
                  </a:lnTo>
                  <a:lnTo>
                    <a:pt x="242" y="1199"/>
                  </a:lnTo>
                  <a:lnTo>
                    <a:pt x="254" y="1201"/>
                  </a:lnTo>
                  <a:lnTo>
                    <a:pt x="265" y="1207"/>
                  </a:lnTo>
                  <a:lnTo>
                    <a:pt x="275" y="1210"/>
                  </a:lnTo>
                  <a:lnTo>
                    <a:pt x="284" y="1210"/>
                  </a:lnTo>
                  <a:lnTo>
                    <a:pt x="284" y="1217"/>
                  </a:lnTo>
                  <a:lnTo>
                    <a:pt x="291" y="1217"/>
                  </a:lnTo>
                  <a:lnTo>
                    <a:pt x="298" y="1223"/>
                  </a:lnTo>
                  <a:lnTo>
                    <a:pt x="305" y="1234"/>
                  </a:lnTo>
                  <a:lnTo>
                    <a:pt x="308" y="1245"/>
                  </a:lnTo>
                  <a:lnTo>
                    <a:pt x="317" y="1252"/>
                  </a:lnTo>
                  <a:lnTo>
                    <a:pt x="321" y="1263"/>
                  </a:lnTo>
                  <a:lnTo>
                    <a:pt x="324" y="1269"/>
                  </a:lnTo>
                  <a:lnTo>
                    <a:pt x="324" y="1275"/>
                  </a:lnTo>
                  <a:lnTo>
                    <a:pt x="332" y="1280"/>
                  </a:lnTo>
                  <a:lnTo>
                    <a:pt x="332" y="1287"/>
                  </a:lnTo>
                  <a:lnTo>
                    <a:pt x="335" y="1290"/>
                  </a:lnTo>
                  <a:lnTo>
                    <a:pt x="338" y="1301"/>
                  </a:lnTo>
                  <a:lnTo>
                    <a:pt x="348" y="1307"/>
                  </a:lnTo>
                  <a:lnTo>
                    <a:pt x="357" y="1314"/>
                  </a:lnTo>
                  <a:lnTo>
                    <a:pt x="362" y="1320"/>
                  </a:lnTo>
                  <a:lnTo>
                    <a:pt x="371" y="1325"/>
                  </a:lnTo>
                  <a:lnTo>
                    <a:pt x="371" y="1334"/>
                  </a:lnTo>
                  <a:lnTo>
                    <a:pt x="362" y="1342"/>
                  </a:lnTo>
                  <a:lnTo>
                    <a:pt x="351" y="1339"/>
                  </a:lnTo>
                  <a:lnTo>
                    <a:pt x="362" y="1343"/>
                  </a:lnTo>
                  <a:lnTo>
                    <a:pt x="362" y="1352"/>
                  </a:lnTo>
                  <a:lnTo>
                    <a:pt x="371" y="1355"/>
                  </a:lnTo>
                  <a:lnTo>
                    <a:pt x="381" y="1360"/>
                  </a:lnTo>
                  <a:lnTo>
                    <a:pt x="387" y="1360"/>
                  </a:lnTo>
                  <a:lnTo>
                    <a:pt x="393" y="1366"/>
                  </a:lnTo>
                  <a:lnTo>
                    <a:pt x="404" y="1372"/>
                  </a:lnTo>
                  <a:lnTo>
                    <a:pt x="411" y="1381"/>
                  </a:lnTo>
                  <a:lnTo>
                    <a:pt x="411" y="1390"/>
                  </a:lnTo>
                  <a:lnTo>
                    <a:pt x="404" y="1398"/>
                  </a:lnTo>
                  <a:lnTo>
                    <a:pt x="417" y="1401"/>
                  </a:lnTo>
                  <a:lnTo>
                    <a:pt x="427" y="1408"/>
                  </a:lnTo>
                  <a:lnTo>
                    <a:pt x="433" y="1417"/>
                  </a:lnTo>
                  <a:lnTo>
                    <a:pt x="444" y="1422"/>
                  </a:lnTo>
                  <a:lnTo>
                    <a:pt x="450" y="1436"/>
                  </a:lnTo>
                  <a:lnTo>
                    <a:pt x="463" y="1428"/>
                  </a:lnTo>
                  <a:lnTo>
                    <a:pt x="457" y="1417"/>
                  </a:lnTo>
                  <a:lnTo>
                    <a:pt x="447" y="1408"/>
                  </a:lnTo>
                  <a:lnTo>
                    <a:pt x="438" y="1408"/>
                  </a:lnTo>
                  <a:lnTo>
                    <a:pt x="433" y="1401"/>
                  </a:lnTo>
                  <a:lnTo>
                    <a:pt x="438" y="1398"/>
                  </a:lnTo>
                  <a:lnTo>
                    <a:pt x="433" y="1390"/>
                  </a:lnTo>
                  <a:lnTo>
                    <a:pt x="433" y="1384"/>
                  </a:lnTo>
                  <a:lnTo>
                    <a:pt x="423" y="1374"/>
                  </a:lnTo>
                  <a:lnTo>
                    <a:pt x="420" y="1366"/>
                  </a:lnTo>
                  <a:lnTo>
                    <a:pt x="411" y="1355"/>
                  </a:lnTo>
                  <a:lnTo>
                    <a:pt x="404" y="1343"/>
                  </a:lnTo>
                  <a:lnTo>
                    <a:pt x="397" y="1339"/>
                  </a:lnTo>
                  <a:lnTo>
                    <a:pt x="393" y="1328"/>
                  </a:lnTo>
                  <a:lnTo>
                    <a:pt x="387" y="1320"/>
                  </a:lnTo>
                  <a:lnTo>
                    <a:pt x="378" y="1313"/>
                  </a:lnTo>
                  <a:lnTo>
                    <a:pt x="371" y="1304"/>
                  </a:lnTo>
                  <a:lnTo>
                    <a:pt x="362" y="1299"/>
                  </a:lnTo>
                  <a:lnTo>
                    <a:pt x="357" y="1293"/>
                  </a:lnTo>
                  <a:lnTo>
                    <a:pt x="360" y="1282"/>
                  </a:lnTo>
                  <a:lnTo>
                    <a:pt x="357" y="1275"/>
                  </a:lnTo>
                  <a:lnTo>
                    <a:pt x="354" y="1266"/>
                  </a:lnTo>
                  <a:lnTo>
                    <a:pt x="357" y="1258"/>
                  </a:lnTo>
                  <a:lnTo>
                    <a:pt x="368" y="1263"/>
                  </a:lnTo>
                  <a:lnTo>
                    <a:pt x="374" y="1263"/>
                  </a:lnTo>
                  <a:lnTo>
                    <a:pt x="381" y="1269"/>
                  </a:lnTo>
                  <a:lnTo>
                    <a:pt x="390" y="1272"/>
                  </a:lnTo>
                  <a:lnTo>
                    <a:pt x="390" y="1280"/>
                  </a:lnTo>
                  <a:lnTo>
                    <a:pt x="393" y="1290"/>
                  </a:lnTo>
                  <a:lnTo>
                    <a:pt x="397" y="1296"/>
                  </a:lnTo>
                  <a:lnTo>
                    <a:pt x="401" y="1307"/>
                  </a:lnTo>
                  <a:lnTo>
                    <a:pt x="408" y="1314"/>
                  </a:lnTo>
                  <a:lnTo>
                    <a:pt x="417" y="1325"/>
                  </a:lnTo>
                  <a:lnTo>
                    <a:pt x="427" y="1334"/>
                  </a:lnTo>
                  <a:lnTo>
                    <a:pt x="438" y="1336"/>
                  </a:lnTo>
                  <a:lnTo>
                    <a:pt x="438" y="1346"/>
                  </a:lnTo>
                  <a:lnTo>
                    <a:pt x="450" y="1355"/>
                  </a:lnTo>
                  <a:lnTo>
                    <a:pt x="457" y="1360"/>
                  </a:lnTo>
                  <a:lnTo>
                    <a:pt x="460" y="1360"/>
                  </a:lnTo>
                  <a:lnTo>
                    <a:pt x="466" y="1369"/>
                  </a:lnTo>
                  <a:lnTo>
                    <a:pt x="463" y="1374"/>
                  </a:lnTo>
                  <a:lnTo>
                    <a:pt x="463" y="1379"/>
                  </a:lnTo>
                  <a:lnTo>
                    <a:pt x="471" y="1384"/>
                  </a:lnTo>
                  <a:lnTo>
                    <a:pt x="484" y="1390"/>
                  </a:lnTo>
                  <a:lnTo>
                    <a:pt x="490" y="1401"/>
                  </a:lnTo>
                  <a:lnTo>
                    <a:pt x="499" y="1407"/>
                  </a:lnTo>
                  <a:lnTo>
                    <a:pt x="507" y="1414"/>
                  </a:lnTo>
                  <a:lnTo>
                    <a:pt x="517" y="1422"/>
                  </a:lnTo>
                  <a:lnTo>
                    <a:pt x="523" y="1431"/>
                  </a:lnTo>
                  <a:lnTo>
                    <a:pt x="529" y="1439"/>
                  </a:lnTo>
                  <a:lnTo>
                    <a:pt x="539" y="1443"/>
                  </a:lnTo>
                  <a:lnTo>
                    <a:pt x="542" y="1457"/>
                  </a:lnTo>
                  <a:lnTo>
                    <a:pt x="547" y="1463"/>
                  </a:lnTo>
                  <a:lnTo>
                    <a:pt x="547" y="1469"/>
                  </a:lnTo>
                  <a:lnTo>
                    <a:pt x="542" y="1473"/>
                  </a:lnTo>
                  <a:lnTo>
                    <a:pt x="544" y="1478"/>
                  </a:lnTo>
                  <a:lnTo>
                    <a:pt x="539" y="1481"/>
                  </a:lnTo>
                  <a:lnTo>
                    <a:pt x="544" y="1493"/>
                  </a:lnTo>
                  <a:lnTo>
                    <a:pt x="553" y="1502"/>
                  </a:lnTo>
                  <a:lnTo>
                    <a:pt x="563" y="1505"/>
                  </a:lnTo>
                  <a:lnTo>
                    <a:pt x="575" y="1514"/>
                  </a:lnTo>
                  <a:lnTo>
                    <a:pt x="580" y="1522"/>
                  </a:lnTo>
                  <a:lnTo>
                    <a:pt x="593" y="1525"/>
                  </a:lnTo>
                  <a:lnTo>
                    <a:pt x="605" y="1528"/>
                  </a:lnTo>
                  <a:lnTo>
                    <a:pt x="612" y="1528"/>
                  </a:lnTo>
                  <a:lnTo>
                    <a:pt x="616" y="1533"/>
                  </a:lnTo>
                  <a:lnTo>
                    <a:pt x="629" y="1540"/>
                  </a:lnTo>
                  <a:lnTo>
                    <a:pt x="639" y="1543"/>
                  </a:lnTo>
                  <a:lnTo>
                    <a:pt x="651" y="1546"/>
                  </a:lnTo>
                  <a:lnTo>
                    <a:pt x="659" y="1552"/>
                  </a:lnTo>
                  <a:lnTo>
                    <a:pt x="669" y="1552"/>
                  </a:lnTo>
                  <a:lnTo>
                    <a:pt x="681" y="1557"/>
                  </a:lnTo>
                  <a:lnTo>
                    <a:pt x="689" y="1563"/>
                  </a:lnTo>
                  <a:lnTo>
                    <a:pt x="702" y="1563"/>
                  </a:lnTo>
                  <a:lnTo>
                    <a:pt x="711" y="1567"/>
                  </a:lnTo>
                  <a:lnTo>
                    <a:pt x="724" y="1567"/>
                  </a:lnTo>
                  <a:lnTo>
                    <a:pt x="738" y="1566"/>
                  </a:lnTo>
                  <a:lnTo>
                    <a:pt x="745" y="1560"/>
                  </a:lnTo>
                  <a:lnTo>
                    <a:pt x="757" y="1560"/>
                  </a:lnTo>
                  <a:lnTo>
                    <a:pt x="765" y="1563"/>
                  </a:lnTo>
                  <a:lnTo>
                    <a:pt x="775" y="1566"/>
                  </a:lnTo>
                  <a:lnTo>
                    <a:pt x="781" y="1567"/>
                  </a:lnTo>
                  <a:lnTo>
                    <a:pt x="787" y="1573"/>
                  </a:lnTo>
                  <a:lnTo>
                    <a:pt x="797" y="1581"/>
                  </a:lnTo>
                  <a:lnTo>
                    <a:pt x="802" y="1590"/>
                  </a:lnTo>
                  <a:lnTo>
                    <a:pt x="808" y="1595"/>
                  </a:lnTo>
                  <a:lnTo>
                    <a:pt x="820" y="1598"/>
                  </a:lnTo>
                  <a:lnTo>
                    <a:pt x="830" y="1602"/>
                  </a:lnTo>
                  <a:lnTo>
                    <a:pt x="838" y="1602"/>
                  </a:lnTo>
                  <a:lnTo>
                    <a:pt x="851" y="1605"/>
                  </a:lnTo>
                  <a:lnTo>
                    <a:pt x="854" y="1611"/>
                  </a:lnTo>
                  <a:lnTo>
                    <a:pt x="863" y="1611"/>
                  </a:lnTo>
                  <a:lnTo>
                    <a:pt x="871" y="1616"/>
                  </a:lnTo>
                  <a:lnTo>
                    <a:pt x="881" y="1616"/>
                  </a:lnTo>
                  <a:lnTo>
                    <a:pt x="893" y="1616"/>
                  </a:lnTo>
                  <a:lnTo>
                    <a:pt x="896" y="1611"/>
                  </a:lnTo>
                  <a:lnTo>
                    <a:pt x="903" y="1616"/>
                  </a:lnTo>
                  <a:lnTo>
                    <a:pt x="896" y="1616"/>
                  </a:lnTo>
                  <a:lnTo>
                    <a:pt x="903" y="1625"/>
                  </a:lnTo>
                  <a:lnTo>
                    <a:pt x="907" y="1632"/>
                  </a:lnTo>
                  <a:lnTo>
                    <a:pt x="917" y="1637"/>
                  </a:lnTo>
                  <a:lnTo>
                    <a:pt x="926" y="1643"/>
                  </a:lnTo>
                  <a:lnTo>
                    <a:pt x="933" y="1651"/>
                  </a:lnTo>
                  <a:lnTo>
                    <a:pt x="933" y="1657"/>
                  </a:lnTo>
                  <a:lnTo>
                    <a:pt x="933" y="1664"/>
                  </a:lnTo>
                  <a:lnTo>
                    <a:pt x="936" y="1672"/>
                  </a:lnTo>
                  <a:lnTo>
                    <a:pt x="942" y="1675"/>
                  </a:lnTo>
                  <a:lnTo>
                    <a:pt x="944" y="1678"/>
                  </a:lnTo>
                  <a:lnTo>
                    <a:pt x="953" y="1672"/>
                  </a:lnTo>
                  <a:lnTo>
                    <a:pt x="960" y="1678"/>
                  </a:lnTo>
                  <a:lnTo>
                    <a:pt x="969" y="1684"/>
                  </a:lnTo>
                  <a:lnTo>
                    <a:pt x="976" y="1689"/>
                  </a:lnTo>
                  <a:lnTo>
                    <a:pt x="976" y="1699"/>
                  </a:lnTo>
                  <a:lnTo>
                    <a:pt x="983" y="1699"/>
                  </a:lnTo>
                  <a:lnTo>
                    <a:pt x="987" y="1705"/>
                  </a:lnTo>
                  <a:lnTo>
                    <a:pt x="993" y="1702"/>
                  </a:lnTo>
                  <a:lnTo>
                    <a:pt x="1006" y="1702"/>
                  </a:lnTo>
                  <a:lnTo>
                    <a:pt x="1013" y="1708"/>
                  </a:lnTo>
                  <a:lnTo>
                    <a:pt x="1017" y="1713"/>
                  </a:lnTo>
                  <a:lnTo>
                    <a:pt x="1029" y="1713"/>
                  </a:lnTo>
                  <a:lnTo>
                    <a:pt x="1029" y="1722"/>
                  </a:lnTo>
                  <a:lnTo>
                    <a:pt x="1039" y="1722"/>
                  </a:lnTo>
                  <a:lnTo>
                    <a:pt x="1050" y="1716"/>
                  </a:lnTo>
                  <a:lnTo>
                    <a:pt x="1042" y="1710"/>
                  </a:lnTo>
                  <a:lnTo>
                    <a:pt x="1039" y="1705"/>
                  </a:lnTo>
                  <a:lnTo>
                    <a:pt x="1048" y="1702"/>
                  </a:lnTo>
                  <a:lnTo>
                    <a:pt x="1053" y="1696"/>
                  </a:lnTo>
                  <a:lnTo>
                    <a:pt x="1059" y="1689"/>
                  </a:lnTo>
                  <a:lnTo>
                    <a:pt x="1066" y="1689"/>
                  </a:lnTo>
                  <a:lnTo>
                    <a:pt x="1075" y="1694"/>
                  </a:lnTo>
                  <a:lnTo>
                    <a:pt x="1078" y="1702"/>
                  </a:lnTo>
                  <a:lnTo>
                    <a:pt x="1086" y="1702"/>
                  </a:lnTo>
                  <a:lnTo>
                    <a:pt x="1082" y="1708"/>
                  </a:lnTo>
                  <a:lnTo>
                    <a:pt x="1086" y="1719"/>
                  </a:lnTo>
                  <a:lnTo>
                    <a:pt x="1093" y="1724"/>
                  </a:lnTo>
                  <a:lnTo>
                    <a:pt x="1099" y="1732"/>
                  </a:lnTo>
                  <a:lnTo>
                    <a:pt x="1115" y="171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9" name=""/>
            <p:cNvSpPr/>
            <p:nvPr/>
          </p:nvSpPr>
          <p:spPr>
            <a:xfrm>
              <a:off x="1865160" y="3441600"/>
              <a:ext cx="1311480" cy="1908000"/>
            </a:xfrm>
            <a:custGeom>
              <a:avLst/>
              <a:gdLst/>
              <a:ahLst/>
              <a:rect l="l" t="t" r="r" b="b"/>
              <a:pathLst>
                <a:path w="928" h="1351">
                  <a:moveTo>
                    <a:pt x="75" y="101"/>
                  </a:moveTo>
                  <a:lnTo>
                    <a:pt x="75" y="109"/>
                  </a:lnTo>
                  <a:lnTo>
                    <a:pt x="75" y="123"/>
                  </a:lnTo>
                  <a:lnTo>
                    <a:pt x="75" y="130"/>
                  </a:lnTo>
                  <a:lnTo>
                    <a:pt x="78" y="139"/>
                  </a:lnTo>
                  <a:lnTo>
                    <a:pt x="75" y="147"/>
                  </a:lnTo>
                  <a:lnTo>
                    <a:pt x="82" y="153"/>
                  </a:lnTo>
                  <a:lnTo>
                    <a:pt x="75" y="160"/>
                  </a:lnTo>
                  <a:lnTo>
                    <a:pt x="69" y="171"/>
                  </a:lnTo>
                  <a:lnTo>
                    <a:pt x="58" y="171"/>
                  </a:lnTo>
                  <a:lnTo>
                    <a:pt x="52" y="180"/>
                  </a:lnTo>
                  <a:lnTo>
                    <a:pt x="55" y="188"/>
                  </a:lnTo>
                  <a:lnTo>
                    <a:pt x="45" y="191"/>
                  </a:lnTo>
                  <a:lnTo>
                    <a:pt x="48" y="195"/>
                  </a:lnTo>
                  <a:lnTo>
                    <a:pt x="39" y="201"/>
                  </a:lnTo>
                  <a:lnTo>
                    <a:pt x="26" y="206"/>
                  </a:lnTo>
                  <a:lnTo>
                    <a:pt x="25" y="218"/>
                  </a:lnTo>
                  <a:lnTo>
                    <a:pt x="15" y="222"/>
                  </a:lnTo>
                  <a:lnTo>
                    <a:pt x="15" y="233"/>
                  </a:lnTo>
                  <a:lnTo>
                    <a:pt x="6" y="236"/>
                  </a:lnTo>
                  <a:lnTo>
                    <a:pt x="9" y="247"/>
                  </a:lnTo>
                  <a:lnTo>
                    <a:pt x="9" y="254"/>
                  </a:lnTo>
                  <a:lnTo>
                    <a:pt x="6" y="260"/>
                  </a:lnTo>
                  <a:lnTo>
                    <a:pt x="15" y="263"/>
                  </a:lnTo>
                  <a:lnTo>
                    <a:pt x="22" y="271"/>
                  </a:lnTo>
                  <a:lnTo>
                    <a:pt x="25" y="263"/>
                  </a:lnTo>
                  <a:lnTo>
                    <a:pt x="33" y="263"/>
                  </a:lnTo>
                  <a:lnTo>
                    <a:pt x="26" y="268"/>
                  </a:lnTo>
                  <a:lnTo>
                    <a:pt x="26" y="277"/>
                  </a:lnTo>
                  <a:lnTo>
                    <a:pt x="18" y="280"/>
                  </a:lnTo>
                  <a:lnTo>
                    <a:pt x="9" y="285"/>
                  </a:lnTo>
                  <a:lnTo>
                    <a:pt x="0" y="292"/>
                  </a:lnTo>
                  <a:lnTo>
                    <a:pt x="0" y="301"/>
                  </a:lnTo>
                  <a:lnTo>
                    <a:pt x="0" y="309"/>
                  </a:lnTo>
                  <a:lnTo>
                    <a:pt x="9" y="319"/>
                  </a:lnTo>
                  <a:lnTo>
                    <a:pt x="0" y="325"/>
                  </a:lnTo>
                  <a:lnTo>
                    <a:pt x="9" y="327"/>
                  </a:lnTo>
                  <a:lnTo>
                    <a:pt x="18" y="333"/>
                  </a:lnTo>
                  <a:lnTo>
                    <a:pt x="26" y="339"/>
                  </a:lnTo>
                  <a:lnTo>
                    <a:pt x="33" y="347"/>
                  </a:lnTo>
                  <a:lnTo>
                    <a:pt x="36" y="357"/>
                  </a:lnTo>
                  <a:lnTo>
                    <a:pt x="45" y="363"/>
                  </a:lnTo>
                  <a:lnTo>
                    <a:pt x="52" y="371"/>
                  </a:lnTo>
                  <a:lnTo>
                    <a:pt x="55" y="380"/>
                  </a:lnTo>
                  <a:lnTo>
                    <a:pt x="58" y="389"/>
                  </a:lnTo>
                  <a:lnTo>
                    <a:pt x="63" y="398"/>
                  </a:lnTo>
                  <a:lnTo>
                    <a:pt x="72" y="412"/>
                  </a:lnTo>
                  <a:lnTo>
                    <a:pt x="75" y="419"/>
                  </a:lnTo>
                  <a:lnTo>
                    <a:pt x="82" y="427"/>
                  </a:lnTo>
                  <a:lnTo>
                    <a:pt x="85" y="433"/>
                  </a:lnTo>
                  <a:lnTo>
                    <a:pt x="91" y="442"/>
                  </a:lnTo>
                  <a:lnTo>
                    <a:pt x="94" y="449"/>
                  </a:lnTo>
                  <a:lnTo>
                    <a:pt x="99" y="460"/>
                  </a:lnTo>
                  <a:lnTo>
                    <a:pt x="99" y="471"/>
                  </a:lnTo>
                  <a:lnTo>
                    <a:pt x="108" y="478"/>
                  </a:lnTo>
                  <a:lnTo>
                    <a:pt x="115" y="487"/>
                  </a:lnTo>
                  <a:lnTo>
                    <a:pt x="121" y="492"/>
                  </a:lnTo>
                  <a:lnTo>
                    <a:pt x="135" y="498"/>
                  </a:lnTo>
                  <a:lnTo>
                    <a:pt x="145" y="501"/>
                  </a:lnTo>
                  <a:lnTo>
                    <a:pt x="154" y="509"/>
                  </a:lnTo>
                  <a:lnTo>
                    <a:pt x="170" y="513"/>
                  </a:lnTo>
                  <a:lnTo>
                    <a:pt x="175" y="516"/>
                  </a:lnTo>
                  <a:lnTo>
                    <a:pt x="184" y="522"/>
                  </a:lnTo>
                  <a:lnTo>
                    <a:pt x="194" y="527"/>
                  </a:lnTo>
                  <a:lnTo>
                    <a:pt x="200" y="533"/>
                  </a:lnTo>
                  <a:lnTo>
                    <a:pt x="208" y="539"/>
                  </a:lnTo>
                  <a:lnTo>
                    <a:pt x="217" y="546"/>
                  </a:lnTo>
                  <a:lnTo>
                    <a:pt x="217" y="554"/>
                  </a:lnTo>
                  <a:lnTo>
                    <a:pt x="221" y="565"/>
                  </a:lnTo>
                  <a:lnTo>
                    <a:pt x="221" y="578"/>
                  </a:lnTo>
                  <a:lnTo>
                    <a:pt x="221" y="587"/>
                  </a:lnTo>
                  <a:lnTo>
                    <a:pt x="221" y="598"/>
                  </a:lnTo>
                  <a:lnTo>
                    <a:pt x="221" y="605"/>
                  </a:lnTo>
                  <a:lnTo>
                    <a:pt x="221" y="616"/>
                  </a:lnTo>
                  <a:lnTo>
                    <a:pt x="221" y="625"/>
                  </a:lnTo>
                  <a:lnTo>
                    <a:pt x="214" y="636"/>
                  </a:lnTo>
                  <a:lnTo>
                    <a:pt x="214" y="643"/>
                  </a:lnTo>
                  <a:lnTo>
                    <a:pt x="214" y="654"/>
                  </a:lnTo>
                  <a:lnTo>
                    <a:pt x="211" y="663"/>
                  </a:lnTo>
                  <a:lnTo>
                    <a:pt x="214" y="672"/>
                  </a:lnTo>
                  <a:lnTo>
                    <a:pt x="214" y="681"/>
                  </a:lnTo>
                  <a:lnTo>
                    <a:pt x="208" y="689"/>
                  </a:lnTo>
                  <a:lnTo>
                    <a:pt x="211" y="701"/>
                  </a:lnTo>
                  <a:lnTo>
                    <a:pt x="206" y="713"/>
                  </a:lnTo>
                  <a:lnTo>
                    <a:pt x="206" y="724"/>
                  </a:lnTo>
                  <a:lnTo>
                    <a:pt x="200" y="732"/>
                  </a:lnTo>
                  <a:lnTo>
                    <a:pt x="200" y="740"/>
                  </a:lnTo>
                  <a:lnTo>
                    <a:pt x="194" y="754"/>
                  </a:lnTo>
                  <a:lnTo>
                    <a:pt x="197" y="760"/>
                  </a:lnTo>
                  <a:lnTo>
                    <a:pt x="200" y="772"/>
                  </a:lnTo>
                  <a:lnTo>
                    <a:pt x="194" y="778"/>
                  </a:lnTo>
                  <a:lnTo>
                    <a:pt x="191" y="789"/>
                  </a:lnTo>
                  <a:lnTo>
                    <a:pt x="194" y="799"/>
                  </a:lnTo>
                  <a:lnTo>
                    <a:pt x="194" y="810"/>
                  </a:lnTo>
                  <a:lnTo>
                    <a:pt x="194" y="816"/>
                  </a:lnTo>
                  <a:lnTo>
                    <a:pt x="197" y="824"/>
                  </a:lnTo>
                  <a:lnTo>
                    <a:pt x="191" y="837"/>
                  </a:lnTo>
                  <a:lnTo>
                    <a:pt x="194" y="848"/>
                  </a:lnTo>
                  <a:lnTo>
                    <a:pt x="187" y="857"/>
                  </a:lnTo>
                  <a:lnTo>
                    <a:pt x="184" y="867"/>
                  </a:lnTo>
                  <a:lnTo>
                    <a:pt x="181" y="878"/>
                  </a:lnTo>
                  <a:lnTo>
                    <a:pt x="175" y="889"/>
                  </a:lnTo>
                  <a:lnTo>
                    <a:pt x="172" y="899"/>
                  </a:lnTo>
                  <a:lnTo>
                    <a:pt x="170" y="910"/>
                  </a:lnTo>
                  <a:lnTo>
                    <a:pt x="164" y="913"/>
                  </a:lnTo>
                  <a:lnTo>
                    <a:pt x="164" y="926"/>
                  </a:lnTo>
                  <a:lnTo>
                    <a:pt x="154" y="926"/>
                  </a:lnTo>
                  <a:lnTo>
                    <a:pt x="151" y="937"/>
                  </a:lnTo>
                  <a:lnTo>
                    <a:pt x="157" y="948"/>
                  </a:lnTo>
                  <a:lnTo>
                    <a:pt x="157" y="955"/>
                  </a:lnTo>
                  <a:lnTo>
                    <a:pt x="157" y="967"/>
                  </a:lnTo>
                  <a:lnTo>
                    <a:pt x="161" y="978"/>
                  </a:lnTo>
                  <a:lnTo>
                    <a:pt x="151" y="988"/>
                  </a:lnTo>
                  <a:lnTo>
                    <a:pt x="151" y="1002"/>
                  </a:lnTo>
                  <a:lnTo>
                    <a:pt x="148" y="1013"/>
                  </a:lnTo>
                  <a:lnTo>
                    <a:pt x="148" y="1020"/>
                  </a:lnTo>
                  <a:lnTo>
                    <a:pt x="154" y="1029"/>
                  </a:lnTo>
                  <a:lnTo>
                    <a:pt x="164" y="1031"/>
                  </a:lnTo>
                  <a:lnTo>
                    <a:pt x="164" y="1023"/>
                  </a:lnTo>
                  <a:lnTo>
                    <a:pt x="175" y="1026"/>
                  </a:lnTo>
                  <a:lnTo>
                    <a:pt x="170" y="1034"/>
                  </a:lnTo>
                  <a:lnTo>
                    <a:pt x="175" y="1040"/>
                  </a:lnTo>
                  <a:lnTo>
                    <a:pt x="170" y="1043"/>
                  </a:lnTo>
                  <a:lnTo>
                    <a:pt x="170" y="1058"/>
                  </a:lnTo>
                  <a:lnTo>
                    <a:pt x="164" y="1069"/>
                  </a:lnTo>
                  <a:lnTo>
                    <a:pt x="170" y="1078"/>
                  </a:lnTo>
                  <a:lnTo>
                    <a:pt x="164" y="1088"/>
                  </a:lnTo>
                  <a:lnTo>
                    <a:pt x="164" y="1093"/>
                  </a:lnTo>
                  <a:lnTo>
                    <a:pt x="157" y="1099"/>
                  </a:lnTo>
                  <a:lnTo>
                    <a:pt x="157" y="1107"/>
                  </a:lnTo>
                  <a:lnTo>
                    <a:pt x="154" y="1120"/>
                  </a:lnTo>
                  <a:lnTo>
                    <a:pt x="151" y="1113"/>
                  </a:lnTo>
                  <a:lnTo>
                    <a:pt x="148" y="1107"/>
                  </a:lnTo>
                  <a:lnTo>
                    <a:pt x="154" y="1099"/>
                  </a:lnTo>
                  <a:lnTo>
                    <a:pt x="151" y="1093"/>
                  </a:lnTo>
                  <a:lnTo>
                    <a:pt x="154" y="1088"/>
                  </a:lnTo>
                  <a:lnTo>
                    <a:pt x="148" y="1081"/>
                  </a:lnTo>
                  <a:lnTo>
                    <a:pt x="138" y="1088"/>
                  </a:lnTo>
                  <a:lnTo>
                    <a:pt x="135" y="1096"/>
                  </a:lnTo>
                  <a:lnTo>
                    <a:pt x="135" y="1107"/>
                  </a:lnTo>
                  <a:lnTo>
                    <a:pt x="135" y="1113"/>
                  </a:lnTo>
                  <a:lnTo>
                    <a:pt x="131" y="1123"/>
                  </a:lnTo>
                  <a:lnTo>
                    <a:pt x="135" y="1128"/>
                  </a:lnTo>
                  <a:lnTo>
                    <a:pt x="124" y="1131"/>
                  </a:lnTo>
                  <a:lnTo>
                    <a:pt x="131" y="1137"/>
                  </a:lnTo>
                  <a:lnTo>
                    <a:pt x="115" y="1147"/>
                  </a:lnTo>
                  <a:lnTo>
                    <a:pt x="115" y="1155"/>
                  </a:lnTo>
                  <a:lnTo>
                    <a:pt x="124" y="1150"/>
                  </a:lnTo>
                  <a:lnTo>
                    <a:pt x="135" y="1152"/>
                  </a:lnTo>
                  <a:lnTo>
                    <a:pt x="145" y="1152"/>
                  </a:lnTo>
                  <a:lnTo>
                    <a:pt x="135" y="1169"/>
                  </a:lnTo>
                  <a:lnTo>
                    <a:pt x="135" y="1179"/>
                  </a:lnTo>
                  <a:lnTo>
                    <a:pt x="135" y="1193"/>
                  </a:lnTo>
                  <a:lnTo>
                    <a:pt x="127" y="1178"/>
                  </a:lnTo>
                  <a:lnTo>
                    <a:pt x="118" y="1179"/>
                  </a:lnTo>
                  <a:lnTo>
                    <a:pt x="118" y="1190"/>
                  </a:lnTo>
                  <a:lnTo>
                    <a:pt x="118" y="1202"/>
                  </a:lnTo>
                  <a:lnTo>
                    <a:pt x="115" y="1217"/>
                  </a:lnTo>
                  <a:lnTo>
                    <a:pt x="118" y="1223"/>
                  </a:lnTo>
                  <a:lnTo>
                    <a:pt x="115" y="1234"/>
                  </a:lnTo>
                  <a:lnTo>
                    <a:pt x="124" y="1237"/>
                  </a:lnTo>
                  <a:lnTo>
                    <a:pt x="118" y="1243"/>
                  </a:lnTo>
                  <a:lnTo>
                    <a:pt x="118" y="1261"/>
                  </a:lnTo>
                  <a:lnTo>
                    <a:pt x="135" y="1240"/>
                  </a:lnTo>
                  <a:lnTo>
                    <a:pt x="131" y="1250"/>
                  </a:lnTo>
                  <a:lnTo>
                    <a:pt x="135" y="1261"/>
                  </a:lnTo>
                  <a:lnTo>
                    <a:pt x="127" y="1258"/>
                  </a:lnTo>
                  <a:lnTo>
                    <a:pt x="124" y="1272"/>
                  </a:lnTo>
                  <a:lnTo>
                    <a:pt x="118" y="1282"/>
                  </a:lnTo>
                  <a:lnTo>
                    <a:pt x="135" y="1273"/>
                  </a:lnTo>
                  <a:lnTo>
                    <a:pt x="135" y="1266"/>
                  </a:lnTo>
                  <a:lnTo>
                    <a:pt x="142" y="1279"/>
                  </a:lnTo>
                  <a:lnTo>
                    <a:pt x="135" y="1290"/>
                  </a:lnTo>
                  <a:lnTo>
                    <a:pt x="124" y="1288"/>
                  </a:lnTo>
                  <a:lnTo>
                    <a:pt x="124" y="1302"/>
                  </a:lnTo>
                  <a:lnTo>
                    <a:pt x="135" y="1306"/>
                  </a:lnTo>
                  <a:lnTo>
                    <a:pt x="142" y="1299"/>
                  </a:lnTo>
                  <a:lnTo>
                    <a:pt x="145" y="1311"/>
                  </a:lnTo>
                  <a:lnTo>
                    <a:pt x="154" y="1314"/>
                  </a:lnTo>
                  <a:lnTo>
                    <a:pt x="154" y="1323"/>
                  </a:lnTo>
                  <a:lnTo>
                    <a:pt x="164" y="1328"/>
                  </a:lnTo>
                  <a:lnTo>
                    <a:pt x="175" y="1337"/>
                  </a:lnTo>
                  <a:lnTo>
                    <a:pt x="184" y="1328"/>
                  </a:lnTo>
                  <a:lnTo>
                    <a:pt x="194" y="1314"/>
                  </a:lnTo>
                  <a:lnTo>
                    <a:pt x="203" y="1317"/>
                  </a:lnTo>
                  <a:lnTo>
                    <a:pt x="197" y="1328"/>
                  </a:lnTo>
                  <a:lnTo>
                    <a:pt x="178" y="1337"/>
                  </a:lnTo>
                  <a:lnTo>
                    <a:pt x="184" y="1344"/>
                  </a:lnTo>
                  <a:lnTo>
                    <a:pt x="200" y="1350"/>
                  </a:lnTo>
                  <a:lnTo>
                    <a:pt x="206" y="1347"/>
                  </a:lnTo>
                  <a:lnTo>
                    <a:pt x="206" y="1331"/>
                  </a:lnTo>
                  <a:lnTo>
                    <a:pt x="208" y="1314"/>
                  </a:lnTo>
                  <a:lnTo>
                    <a:pt x="224" y="1309"/>
                  </a:lnTo>
                  <a:lnTo>
                    <a:pt x="233" y="1309"/>
                  </a:lnTo>
                  <a:lnTo>
                    <a:pt x="233" y="1302"/>
                  </a:lnTo>
                  <a:lnTo>
                    <a:pt x="244" y="1302"/>
                  </a:lnTo>
                  <a:lnTo>
                    <a:pt x="257" y="1306"/>
                  </a:lnTo>
                  <a:lnTo>
                    <a:pt x="247" y="1290"/>
                  </a:lnTo>
                  <a:lnTo>
                    <a:pt x="244" y="1276"/>
                  </a:lnTo>
                  <a:lnTo>
                    <a:pt x="243" y="1266"/>
                  </a:lnTo>
                  <a:lnTo>
                    <a:pt x="244" y="1252"/>
                  </a:lnTo>
                  <a:lnTo>
                    <a:pt x="254" y="1243"/>
                  </a:lnTo>
                  <a:lnTo>
                    <a:pt x="266" y="1240"/>
                  </a:lnTo>
                  <a:lnTo>
                    <a:pt x="270" y="1226"/>
                  </a:lnTo>
                  <a:lnTo>
                    <a:pt x="276" y="1212"/>
                  </a:lnTo>
                  <a:lnTo>
                    <a:pt x="284" y="1202"/>
                  </a:lnTo>
                  <a:lnTo>
                    <a:pt x="296" y="1193"/>
                  </a:lnTo>
                  <a:lnTo>
                    <a:pt x="306" y="1185"/>
                  </a:lnTo>
                  <a:lnTo>
                    <a:pt x="312" y="1172"/>
                  </a:lnTo>
                  <a:lnTo>
                    <a:pt x="309" y="1164"/>
                  </a:lnTo>
                  <a:lnTo>
                    <a:pt x="293" y="1164"/>
                  </a:lnTo>
                  <a:lnTo>
                    <a:pt x="284" y="1152"/>
                  </a:lnTo>
                  <a:lnTo>
                    <a:pt x="276" y="1145"/>
                  </a:lnTo>
                  <a:lnTo>
                    <a:pt x="276" y="1134"/>
                  </a:lnTo>
                  <a:lnTo>
                    <a:pt x="281" y="1120"/>
                  </a:lnTo>
                  <a:lnTo>
                    <a:pt x="287" y="1113"/>
                  </a:lnTo>
                  <a:lnTo>
                    <a:pt x="303" y="1107"/>
                  </a:lnTo>
                  <a:lnTo>
                    <a:pt x="312" y="1107"/>
                  </a:lnTo>
                  <a:lnTo>
                    <a:pt x="312" y="1099"/>
                  </a:lnTo>
                  <a:lnTo>
                    <a:pt x="320" y="1096"/>
                  </a:lnTo>
                  <a:lnTo>
                    <a:pt x="320" y="1082"/>
                  </a:lnTo>
                  <a:lnTo>
                    <a:pt x="317" y="1075"/>
                  </a:lnTo>
                  <a:lnTo>
                    <a:pt x="323" y="1067"/>
                  </a:lnTo>
                  <a:lnTo>
                    <a:pt x="339" y="1058"/>
                  </a:lnTo>
                  <a:lnTo>
                    <a:pt x="323" y="1055"/>
                  </a:lnTo>
                  <a:lnTo>
                    <a:pt x="333" y="1048"/>
                  </a:lnTo>
                  <a:lnTo>
                    <a:pt x="342" y="1055"/>
                  </a:lnTo>
                  <a:lnTo>
                    <a:pt x="352" y="1055"/>
                  </a:lnTo>
                  <a:lnTo>
                    <a:pt x="352" y="1051"/>
                  </a:lnTo>
                  <a:lnTo>
                    <a:pt x="349" y="1037"/>
                  </a:lnTo>
                  <a:lnTo>
                    <a:pt x="333" y="1043"/>
                  </a:lnTo>
                  <a:lnTo>
                    <a:pt x="323" y="1037"/>
                  </a:lnTo>
                  <a:lnTo>
                    <a:pt x="323" y="1023"/>
                  </a:lnTo>
                  <a:lnTo>
                    <a:pt x="320" y="1013"/>
                  </a:lnTo>
                  <a:lnTo>
                    <a:pt x="326" y="1007"/>
                  </a:lnTo>
                  <a:lnTo>
                    <a:pt x="339" y="1013"/>
                  </a:lnTo>
                  <a:lnTo>
                    <a:pt x="349" y="1016"/>
                  </a:lnTo>
                  <a:lnTo>
                    <a:pt x="363" y="1016"/>
                  </a:lnTo>
                  <a:lnTo>
                    <a:pt x="375" y="1010"/>
                  </a:lnTo>
                  <a:lnTo>
                    <a:pt x="379" y="1002"/>
                  </a:lnTo>
                  <a:lnTo>
                    <a:pt x="375" y="996"/>
                  </a:lnTo>
                  <a:lnTo>
                    <a:pt x="382" y="983"/>
                  </a:lnTo>
                  <a:lnTo>
                    <a:pt x="385" y="978"/>
                  </a:lnTo>
                  <a:lnTo>
                    <a:pt x="375" y="969"/>
                  </a:lnTo>
                  <a:lnTo>
                    <a:pt x="379" y="958"/>
                  </a:lnTo>
                  <a:lnTo>
                    <a:pt x="385" y="967"/>
                  </a:lnTo>
                  <a:lnTo>
                    <a:pt x="399" y="967"/>
                  </a:lnTo>
                  <a:lnTo>
                    <a:pt x="412" y="964"/>
                  </a:lnTo>
                  <a:lnTo>
                    <a:pt x="424" y="961"/>
                  </a:lnTo>
                  <a:lnTo>
                    <a:pt x="435" y="958"/>
                  </a:lnTo>
                  <a:lnTo>
                    <a:pt x="448" y="955"/>
                  </a:lnTo>
                  <a:lnTo>
                    <a:pt x="461" y="954"/>
                  </a:lnTo>
                  <a:lnTo>
                    <a:pt x="472" y="948"/>
                  </a:lnTo>
                  <a:lnTo>
                    <a:pt x="475" y="937"/>
                  </a:lnTo>
                  <a:lnTo>
                    <a:pt x="484" y="929"/>
                  </a:lnTo>
                  <a:lnTo>
                    <a:pt x="491" y="919"/>
                  </a:lnTo>
                  <a:lnTo>
                    <a:pt x="487" y="905"/>
                  </a:lnTo>
                  <a:lnTo>
                    <a:pt x="481" y="905"/>
                  </a:lnTo>
                  <a:lnTo>
                    <a:pt x="475" y="896"/>
                  </a:lnTo>
                  <a:lnTo>
                    <a:pt x="481" y="886"/>
                  </a:lnTo>
                  <a:lnTo>
                    <a:pt x="475" y="878"/>
                  </a:lnTo>
                  <a:lnTo>
                    <a:pt x="457" y="869"/>
                  </a:lnTo>
                  <a:lnTo>
                    <a:pt x="454" y="861"/>
                  </a:lnTo>
                  <a:lnTo>
                    <a:pt x="457" y="857"/>
                  </a:lnTo>
                  <a:lnTo>
                    <a:pt x="465" y="864"/>
                  </a:lnTo>
                  <a:lnTo>
                    <a:pt x="481" y="864"/>
                  </a:lnTo>
                  <a:lnTo>
                    <a:pt x="487" y="869"/>
                  </a:lnTo>
                  <a:lnTo>
                    <a:pt x="497" y="875"/>
                  </a:lnTo>
                  <a:lnTo>
                    <a:pt x="511" y="872"/>
                  </a:lnTo>
                  <a:lnTo>
                    <a:pt x="524" y="875"/>
                  </a:lnTo>
                  <a:lnTo>
                    <a:pt x="533" y="872"/>
                  </a:lnTo>
                  <a:lnTo>
                    <a:pt x="541" y="867"/>
                  </a:lnTo>
                  <a:lnTo>
                    <a:pt x="551" y="860"/>
                  </a:lnTo>
                  <a:lnTo>
                    <a:pt x="554" y="851"/>
                  </a:lnTo>
                  <a:lnTo>
                    <a:pt x="563" y="846"/>
                  </a:lnTo>
                  <a:lnTo>
                    <a:pt x="571" y="834"/>
                  </a:lnTo>
                  <a:lnTo>
                    <a:pt x="574" y="824"/>
                  </a:lnTo>
                  <a:lnTo>
                    <a:pt x="584" y="816"/>
                  </a:lnTo>
                  <a:lnTo>
                    <a:pt x="593" y="810"/>
                  </a:lnTo>
                  <a:lnTo>
                    <a:pt x="603" y="805"/>
                  </a:lnTo>
                  <a:lnTo>
                    <a:pt x="611" y="795"/>
                  </a:lnTo>
                  <a:lnTo>
                    <a:pt x="617" y="784"/>
                  </a:lnTo>
                  <a:lnTo>
                    <a:pt x="620" y="772"/>
                  </a:lnTo>
                  <a:lnTo>
                    <a:pt x="626" y="762"/>
                  </a:lnTo>
                  <a:lnTo>
                    <a:pt x="633" y="754"/>
                  </a:lnTo>
                  <a:lnTo>
                    <a:pt x="641" y="746"/>
                  </a:lnTo>
                  <a:lnTo>
                    <a:pt x="647" y="740"/>
                  </a:lnTo>
                  <a:lnTo>
                    <a:pt x="650" y="732"/>
                  </a:lnTo>
                  <a:lnTo>
                    <a:pt x="653" y="724"/>
                  </a:lnTo>
                  <a:lnTo>
                    <a:pt x="650" y="713"/>
                  </a:lnTo>
                  <a:lnTo>
                    <a:pt x="650" y="701"/>
                  </a:lnTo>
                  <a:lnTo>
                    <a:pt x="650" y="689"/>
                  </a:lnTo>
                  <a:lnTo>
                    <a:pt x="660" y="681"/>
                  </a:lnTo>
                  <a:lnTo>
                    <a:pt x="669" y="672"/>
                  </a:lnTo>
                  <a:lnTo>
                    <a:pt x="675" y="665"/>
                  </a:lnTo>
                  <a:lnTo>
                    <a:pt x="683" y="657"/>
                  </a:lnTo>
                  <a:lnTo>
                    <a:pt x="696" y="654"/>
                  </a:lnTo>
                  <a:lnTo>
                    <a:pt x="709" y="648"/>
                  </a:lnTo>
                  <a:lnTo>
                    <a:pt x="713" y="651"/>
                  </a:lnTo>
                  <a:lnTo>
                    <a:pt x="723" y="640"/>
                  </a:lnTo>
                  <a:lnTo>
                    <a:pt x="732" y="640"/>
                  </a:lnTo>
                  <a:lnTo>
                    <a:pt x="729" y="636"/>
                  </a:lnTo>
                  <a:lnTo>
                    <a:pt x="742" y="633"/>
                  </a:lnTo>
                  <a:lnTo>
                    <a:pt x="753" y="636"/>
                  </a:lnTo>
                  <a:lnTo>
                    <a:pt x="762" y="636"/>
                  </a:lnTo>
                  <a:lnTo>
                    <a:pt x="772" y="633"/>
                  </a:lnTo>
                  <a:lnTo>
                    <a:pt x="781" y="633"/>
                  </a:lnTo>
                  <a:lnTo>
                    <a:pt x="781" y="625"/>
                  </a:lnTo>
                  <a:lnTo>
                    <a:pt x="792" y="619"/>
                  </a:lnTo>
                  <a:lnTo>
                    <a:pt x="802" y="616"/>
                  </a:lnTo>
                  <a:lnTo>
                    <a:pt x="802" y="605"/>
                  </a:lnTo>
                  <a:lnTo>
                    <a:pt x="805" y="598"/>
                  </a:lnTo>
                  <a:lnTo>
                    <a:pt x="814" y="587"/>
                  </a:lnTo>
                  <a:lnTo>
                    <a:pt x="818" y="578"/>
                  </a:lnTo>
                  <a:lnTo>
                    <a:pt x="829" y="568"/>
                  </a:lnTo>
                  <a:lnTo>
                    <a:pt x="832" y="560"/>
                  </a:lnTo>
                  <a:lnTo>
                    <a:pt x="832" y="549"/>
                  </a:lnTo>
                  <a:lnTo>
                    <a:pt x="832" y="541"/>
                  </a:lnTo>
                  <a:lnTo>
                    <a:pt x="838" y="533"/>
                  </a:lnTo>
                  <a:lnTo>
                    <a:pt x="838" y="525"/>
                  </a:lnTo>
                  <a:lnTo>
                    <a:pt x="841" y="513"/>
                  </a:lnTo>
                  <a:lnTo>
                    <a:pt x="844" y="503"/>
                  </a:lnTo>
                  <a:lnTo>
                    <a:pt x="841" y="495"/>
                  </a:lnTo>
                  <a:lnTo>
                    <a:pt x="841" y="487"/>
                  </a:lnTo>
                  <a:lnTo>
                    <a:pt x="841" y="477"/>
                  </a:lnTo>
                  <a:lnTo>
                    <a:pt x="841" y="468"/>
                  </a:lnTo>
                  <a:lnTo>
                    <a:pt x="844" y="454"/>
                  </a:lnTo>
                  <a:lnTo>
                    <a:pt x="854" y="449"/>
                  </a:lnTo>
                  <a:lnTo>
                    <a:pt x="859" y="442"/>
                  </a:lnTo>
                  <a:lnTo>
                    <a:pt x="868" y="433"/>
                  </a:lnTo>
                  <a:lnTo>
                    <a:pt x="874" y="422"/>
                  </a:lnTo>
                  <a:lnTo>
                    <a:pt x="881" y="413"/>
                  </a:lnTo>
                  <a:lnTo>
                    <a:pt x="887" y="409"/>
                  </a:lnTo>
                  <a:lnTo>
                    <a:pt x="895" y="404"/>
                  </a:lnTo>
                  <a:lnTo>
                    <a:pt x="901" y="395"/>
                  </a:lnTo>
                  <a:lnTo>
                    <a:pt x="911" y="387"/>
                  </a:lnTo>
                  <a:lnTo>
                    <a:pt x="914" y="380"/>
                  </a:lnTo>
                  <a:lnTo>
                    <a:pt x="920" y="371"/>
                  </a:lnTo>
                  <a:lnTo>
                    <a:pt x="923" y="363"/>
                  </a:lnTo>
                  <a:lnTo>
                    <a:pt x="927" y="351"/>
                  </a:lnTo>
                  <a:lnTo>
                    <a:pt x="923" y="342"/>
                  </a:lnTo>
                  <a:lnTo>
                    <a:pt x="923" y="330"/>
                  </a:lnTo>
                  <a:lnTo>
                    <a:pt x="917" y="322"/>
                  </a:lnTo>
                  <a:lnTo>
                    <a:pt x="914" y="312"/>
                  </a:lnTo>
                  <a:lnTo>
                    <a:pt x="901" y="309"/>
                  </a:lnTo>
                  <a:lnTo>
                    <a:pt x="890" y="309"/>
                  </a:lnTo>
                  <a:lnTo>
                    <a:pt x="881" y="309"/>
                  </a:lnTo>
                  <a:lnTo>
                    <a:pt x="874" y="301"/>
                  </a:lnTo>
                  <a:lnTo>
                    <a:pt x="865" y="298"/>
                  </a:lnTo>
                  <a:lnTo>
                    <a:pt x="859" y="289"/>
                  </a:lnTo>
                  <a:lnTo>
                    <a:pt x="851" y="285"/>
                  </a:lnTo>
                  <a:lnTo>
                    <a:pt x="841" y="280"/>
                  </a:lnTo>
                  <a:lnTo>
                    <a:pt x="832" y="274"/>
                  </a:lnTo>
                  <a:lnTo>
                    <a:pt x="822" y="268"/>
                  </a:lnTo>
                  <a:lnTo>
                    <a:pt x="811" y="268"/>
                  </a:lnTo>
                  <a:lnTo>
                    <a:pt x="802" y="271"/>
                  </a:lnTo>
                  <a:lnTo>
                    <a:pt x="792" y="271"/>
                  </a:lnTo>
                  <a:lnTo>
                    <a:pt x="781" y="266"/>
                  </a:lnTo>
                  <a:lnTo>
                    <a:pt x="772" y="266"/>
                  </a:lnTo>
                  <a:lnTo>
                    <a:pt x="762" y="263"/>
                  </a:lnTo>
                  <a:lnTo>
                    <a:pt x="753" y="260"/>
                  </a:lnTo>
                  <a:lnTo>
                    <a:pt x="742" y="266"/>
                  </a:lnTo>
                  <a:lnTo>
                    <a:pt x="732" y="268"/>
                  </a:lnTo>
                  <a:lnTo>
                    <a:pt x="732" y="260"/>
                  </a:lnTo>
                  <a:lnTo>
                    <a:pt x="729" y="253"/>
                  </a:lnTo>
                  <a:lnTo>
                    <a:pt x="726" y="244"/>
                  </a:lnTo>
                  <a:lnTo>
                    <a:pt x="713" y="247"/>
                  </a:lnTo>
                  <a:lnTo>
                    <a:pt x="712" y="242"/>
                  </a:lnTo>
                  <a:lnTo>
                    <a:pt x="699" y="239"/>
                  </a:lnTo>
                  <a:lnTo>
                    <a:pt x="690" y="236"/>
                  </a:lnTo>
                  <a:lnTo>
                    <a:pt x="675" y="230"/>
                  </a:lnTo>
                  <a:lnTo>
                    <a:pt x="666" y="230"/>
                  </a:lnTo>
                  <a:lnTo>
                    <a:pt x="660" y="233"/>
                  </a:lnTo>
                  <a:lnTo>
                    <a:pt x="653" y="247"/>
                  </a:lnTo>
                  <a:lnTo>
                    <a:pt x="647" y="244"/>
                  </a:lnTo>
                  <a:lnTo>
                    <a:pt x="650" y="236"/>
                  </a:lnTo>
                  <a:lnTo>
                    <a:pt x="653" y="222"/>
                  </a:lnTo>
                  <a:lnTo>
                    <a:pt x="641" y="222"/>
                  </a:lnTo>
                  <a:lnTo>
                    <a:pt x="633" y="222"/>
                  </a:lnTo>
                  <a:lnTo>
                    <a:pt x="623" y="222"/>
                  </a:lnTo>
                  <a:lnTo>
                    <a:pt x="614" y="225"/>
                  </a:lnTo>
                  <a:lnTo>
                    <a:pt x="614" y="236"/>
                  </a:lnTo>
                  <a:lnTo>
                    <a:pt x="611" y="247"/>
                  </a:lnTo>
                  <a:lnTo>
                    <a:pt x="606" y="236"/>
                  </a:lnTo>
                  <a:lnTo>
                    <a:pt x="593" y="242"/>
                  </a:lnTo>
                  <a:lnTo>
                    <a:pt x="596" y="230"/>
                  </a:lnTo>
                  <a:lnTo>
                    <a:pt x="600" y="222"/>
                  </a:lnTo>
                  <a:lnTo>
                    <a:pt x="607" y="215"/>
                  </a:lnTo>
                  <a:lnTo>
                    <a:pt x="614" y="209"/>
                  </a:lnTo>
                  <a:lnTo>
                    <a:pt x="623" y="201"/>
                  </a:lnTo>
                  <a:lnTo>
                    <a:pt x="623" y="188"/>
                  </a:lnTo>
                  <a:lnTo>
                    <a:pt x="611" y="185"/>
                  </a:lnTo>
                  <a:lnTo>
                    <a:pt x="611" y="174"/>
                  </a:lnTo>
                  <a:lnTo>
                    <a:pt x="603" y="163"/>
                  </a:lnTo>
                  <a:lnTo>
                    <a:pt x="603" y="153"/>
                  </a:lnTo>
                  <a:lnTo>
                    <a:pt x="593" y="142"/>
                  </a:lnTo>
                  <a:lnTo>
                    <a:pt x="584" y="139"/>
                  </a:lnTo>
                  <a:lnTo>
                    <a:pt x="574" y="133"/>
                  </a:lnTo>
                  <a:lnTo>
                    <a:pt x="570" y="128"/>
                  </a:lnTo>
                  <a:lnTo>
                    <a:pt x="557" y="123"/>
                  </a:lnTo>
                  <a:lnTo>
                    <a:pt x="547" y="121"/>
                  </a:lnTo>
                  <a:lnTo>
                    <a:pt x="541" y="118"/>
                  </a:lnTo>
                  <a:lnTo>
                    <a:pt x="533" y="115"/>
                  </a:lnTo>
                  <a:lnTo>
                    <a:pt x="524" y="115"/>
                  </a:lnTo>
                  <a:lnTo>
                    <a:pt x="511" y="115"/>
                  </a:lnTo>
                  <a:lnTo>
                    <a:pt x="502" y="115"/>
                  </a:lnTo>
                  <a:lnTo>
                    <a:pt x="494" y="115"/>
                  </a:lnTo>
                  <a:lnTo>
                    <a:pt x="481" y="115"/>
                  </a:lnTo>
                  <a:lnTo>
                    <a:pt x="475" y="109"/>
                  </a:lnTo>
                  <a:lnTo>
                    <a:pt x="469" y="104"/>
                  </a:lnTo>
                  <a:lnTo>
                    <a:pt x="461" y="98"/>
                  </a:lnTo>
                  <a:lnTo>
                    <a:pt x="451" y="98"/>
                  </a:lnTo>
                  <a:lnTo>
                    <a:pt x="454" y="91"/>
                  </a:lnTo>
                  <a:lnTo>
                    <a:pt x="448" y="85"/>
                  </a:lnTo>
                  <a:lnTo>
                    <a:pt x="439" y="80"/>
                  </a:lnTo>
                  <a:lnTo>
                    <a:pt x="429" y="71"/>
                  </a:lnTo>
                  <a:lnTo>
                    <a:pt x="418" y="66"/>
                  </a:lnTo>
                  <a:lnTo>
                    <a:pt x="402" y="68"/>
                  </a:lnTo>
                  <a:lnTo>
                    <a:pt x="405" y="59"/>
                  </a:lnTo>
                  <a:lnTo>
                    <a:pt x="402" y="50"/>
                  </a:lnTo>
                  <a:lnTo>
                    <a:pt x="393" y="47"/>
                  </a:lnTo>
                  <a:lnTo>
                    <a:pt x="385" y="45"/>
                  </a:lnTo>
                  <a:lnTo>
                    <a:pt x="375" y="45"/>
                  </a:lnTo>
                  <a:lnTo>
                    <a:pt x="369" y="39"/>
                  </a:lnTo>
                  <a:lnTo>
                    <a:pt x="363" y="32"/>
                  </a:lnTo>
                  <a:lnTo>
                    <a:pt x="382" y="29"/>
                  </a:lnTo>
                  <a:lnTo>
                    <a:pt x="369" y="29"/>
                  </a:lnTo>
                  <a:lnTo>
                    <a:pt x="353" y="29"/>
                  </a:lnTo>
                  <a:lnTo>
                    <a:pt x="345" y="29"/>
                  </a:lnTo>
                  <a:lnTo>
                    <a:pt x="333" y="36"/>
                  </a:lnTo>
                  <a:lnTo>
                    <a:pt x="323" y="39"/>
                  </a:lnTo>
                  <a:lnTo>
                    <a:pt x="312" y="39"/>
                  </a:lnTo>
                  <a:lnTo>
                    <a:pt x="306" y="33"/>
                  </a:lnTo>
                  <a:lnTo>
                    <a:pt x="303" y="32"/>
                  </a:lnTo>
                  <a:lnTo>
                    <a:pt x="293" y="32"/>
                  </a:lnTo>
                  <a:lnTo>
                    <a:pt x="284" y="32"/>
                  </a:lnTo>
                  <a:lnTo>
                    <a:pt x="273" y="32"/>
                  </a:lnTo>
                  <a:lnTo>
                    <a:pt x="260" y="33"/>
                  </a:lnTo>
                  <a:lnTo>
                    <a:pt x="257" y="26"/>
                  </a:lnTo>
                  <a:lnTo>
                    <a:pt x="254" y="21"/>
                  </a:lnTo>
                  <a:lnTo>
                    <a:pt x="247" y="15"/>
                  </a:lnTo>
                  <a:lnTo>
                    <a:pt x="236" y="12"/>
                  </a:lnTo>
                  <a:lnTo>
                    <a:pt x="230" y="12"/>
                  </a:lnTo>
                  <a:lnTo>
                    <a:pt x="227" y="1"/>
                  </a:lnTo>
                  <a:lnTo>
                    <a:pt x="217" y="7"/>
                  </a:lnTo>
                  <a:lnTo>
                    <a:pt x="221" y="12"/>
                  </a:lnTo>
                  <a:lnTo>
                    <a:pt x="211" y="18"/>
                  </a:lnTo>
                  <a:lnTo>
                    <a:pt x="206" y="21"/>
                  </a:lnTo>
                  <a:lnTo>
                    <a:pt x="197" y="26"/>
                  </a:lnTo>
                  <a:lnTo>
                    <a:pt x="197" y="33"/>
                  </a:lnTo>
                  <a:lnTo>
                    <a:pt x="203" y="45"/>
                  </a:lnTo>
                  <a:lnTo>
                    <a:pt x="203" y="56"/>
                  </a:lnTo>
                  <a:lnTo>
                    <a:pt x="191" y="59"/>
                  </a:lnTo>
                  <a:lnTo>
                    <a:pt x="191" y="53"/>
                  </a:lnTo>
                  <a:lnTo>
                    <a:pt x="184" y="45"/>
                  </a:lnTo>
                  <a:lnTo>
                    <a:pt x="191" y="36"/>
                  </a:lnTo>
                  <a:lnTo>
                    <a:pt x="194" y="32"/>
                  </a:lnTo>
                  <a:lnTo>
                    <a:pt x="191" y="23"/>
                  </a:lnTo>
                  <a:lnTo>
                    <a:pt x="184" y="12"/>
                  </a:lnTo>
                  <a:lnTo>
                    <a:pt x="197" y="12"/>
                  </a:lnTo>
                  <a:lnTo>
                    <a:pt x="200" y="4"/>
                  </a:lnTo>
                  <a:lnTo>
                    <a:pt x="197" y="0"/>
                  </a:lnTo>
                  <a:lnTo>
                    <a:pt x="191" y="0"/>
                  </a:lnTo>
                  <a:lnTo>
                    <a:pt x="184" y="1"/>
                  </a:lnTo>
                  <a:lnTo>
                    <a:pt x="178" y="7"/>
                  </a:lnTo>
                  <a:lnTo>
                    <a:pt x="172" y="12"/>
                  </a:lnTo>
                  <a:lnTo>
                    <a:pt x="164" y="15"/>
                  </a:lnTo>
                  <a:lnTo>
                    <a:pt x="154" y="21"/>
                  </a:lnTo>
                  <a:lnTo>
                    <a:pt x="142" y="18"/>
                  </a:lnTo>
                  <a:lnTo>
                    <a:pt x="135" y="26"/>
                  </a:lnTo>
                  <a:lnTo>
                    <a:pt x="127" y="23"/>
                  </a:lnTo>
                  <a:lnTo>
                    <a:pt x="121" y="26"/>
                  </a:lnTo>
                  <a:lnTo>
                    <a:pt x="115" y="32"/>
                  </a:lnTo>
                  <a:lnTo>
                    <a:pt x="115" y="42"/>
                  </a:lnTo>
                  <a:lnTo>
                    <a:pt x="115" y="50"/>
                  </a:lnTo>
                  <a:lnTo>
                    <a:pt x="105" y="53"/>
                  </a:lnTo>
                  <a:lnTo>
                    <a:pt x="99" y="59"/>
                  </a:lnTo>
                  <a:lnTo>
                    <a:pt x="91" y="66"/>
                  </a:lnTo>
                  <a:lnTo>
                    <a:pt x="91" y="80"/>
                  </a:lnTo>
                  <a:lnTo>
                    <a:pt x="75" y="10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0" name=""/>
            <p:cNvSpPr/>
            <p:nvPr/>
          </p:nvSpPr>
          <p:spPr>
            <a:xfrm>
              <a:off x="2053800" y="4895640"/>
              <a:ext cx="37440" cy="56160"/>
            </a:xfrm>
            <a:custGeom>
              <a:avLst/>
              <a:gdLst/>
              <a:ahLst/>
              <a:rect l="l" t="t" r="r" b="b"/>
              <a:pathLst>
                <a:path w="26" h="40">
                  <a:moveTo>
                    <a:pt x="10" y="0"/>
                  </a:moveTo>
                  <a:lnTo>
                    <a:pt x="7" y="11"/>
                  </a:lnTo>
                  <a:lnTo>
                    <a:pt x="7" y="21"/>
                  </a:lnTo>
                  <a:lnTo>
                    <a:pt x="0" y="36"/>
                  </a:lnTo>
                  <a:lnTo>
                    <a:pt x="14" y="39"/>
                  </a:lnTo>
                  <a:lnTo>
                    <a:pt x="21" y="27"/>
                  </a:lnTo>
                  <a:lnTo>
                    <a:pt x="17" y="21"/>
                  </a:lnTo>
                  <a:lnTo>
                    <a:pt x="25" y="11"/>
                  </a:lnTo>
                  <a:lnTo>
                    <a:pt x="25" y="2"/>
                  </a:lnTo>
                  <a:lnTo>
                    <a:pt x="1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1" name=""/>
            <p:cNvSpPr/>
            <p:nvPr/>
          </p:nvSpPr>
          <p:spPr>
            <a:xfrm>
              <a:off x="2046600" y="5290560"/>
              <a:ext cx="268200" cy="130320"/>
            </a:xfrm>
            <a:custGeom>
              <a:avLst/>
              <a:gdLst/>
              <a:ahLst/>
              <a:rect l="l" t="t" r="r" b="b"/>
              <a:pathLst>
                <a:path w="190" h="93">
                  <a:moveTo>
                    <a:pt x="116" y="0"/>
                  </a:moveTo>
                  <a:lnTo>
                    <a:pt x="111" y="2"/>
                  </a:lnTo>
                  <a:lnTo>
                    <a:pt x="102" y="0"/>
                  </a:lnTo>
                  <a:lnTo>
                    <a:pt x="99" y="5"/>
                  </a:lnTo>
                  <a:lnTo>
                    <a:pt x="89" y="5"/>
                  </a:lnTo>
                  <a:lnTo>
                    <a:pt x="83" y="22"/>
                  </a:lnTo>
                  <a:lnTo>
                    <a:pt x="89" y="26"/>
                  </a:lnTo>
                  <a:lnTo>
                    <a:pt x="105" y="22"/>
                  </a:lnTo>
                  <a:lnTo>
                    <a:pt x="105" y="26"/>
                  </a:lnTo>
                  <a:lnTo>
                    <a:pt x="89" y="35"/>
                  </a:lnTo>
                  <a:lnTo>
                    <a:pt x="92" y="49"/>
                  </a:lnTo>
                  <a:lnTo>
                    <a:pt x="86" y="46"/>
                  </a:lnTo>
                  <a:lnTo>
                    <a:pt x="83" y="32"/>
                  </a:lnTo>
                  <a:lnTo>
                    <a:pt x="75" y="46"/>
                  </a:lnTo>
                  <a:lnTo>
                    <a:pt x="66" y="41"/>
                  </a:lnTo>
                  <a:lnTo>
                    <a:pt x="50" y="38"/>
                  </a:lnTo>
                  <a:lnTo>
                    <a:pt x="44" y="29"/>
                  </a:lnTo>
                  <a:lnTo>
                    <a:pt x="26" y="19"/>
                  </a:lnTo>
                  <a:lnTo>
                    <a:pt x="14" y="11"/>
                  </a:lnTo>
                  <a:lnTo>
                    <a:pt x="0" y="2"/>
                  </a:lnTo>
                  <a:lnTo>
                    <a:pt x="4" y="11"/>
                  </a:lnTo>
                  <a:lnTo>
                    <a:pt x="14" y="19"/>
                  </a:lnTo>
                  <a:lnTo>
                    <a:pt x="23" y="22"/>
                  </a:lnTo>
                  <a:lnTo>
                    <a:pt x="17" y="29"/>
                  </a:lnTo>
                  <a:lnTo>
                    <a:pt x="26" y="38"/>
                  </a:lnTo>
                  <a:lnTo>
                    <a:pt x="26" y="43"/>
                  </a:lnTo>
                  <a:lnTo>
                    <a:pt x="40" y="43"/>
                  </a:lnTo>
                  <a:lnTo>
                    <a:pt x="44" y="55"/>
                  </a:lnTo>
                  <a:lnTo>
                    <a:pt x="53" y="55"/>
                  </a:lnTo>
                  <a:lnTo>
                    <a:pt x="53" y="62"/>
                  </a:lnTo>
                  <a:lnTo>
                    <a:pt x="69" y="73"/>
                  </a:lnTo>
                  <a:lnTo>
                    <a:pt x="83" y="79"/>
                  </a:lnTo>
                  <a:lnTo>
                    <a:pt x="92" y="73"/>
                  </a:lnTo>
                  <a:lnTo>
                    <a:pt x="96" y="84"/>
                  </a:lnTo>
                  <a:lnTo>
                    <a:pt x="105" y="87"/>
                  </a:lnTo>
                  <a:lnTo>
                    <a:pt x="119" y="84"/>
                  </a:lnTo>
                  <a:lnTo>
                    <a:pt x="132" y="92"/>
                  </a:lnTo>
                  <a:lnTo>
                    <a:pt x="129" y="82"/>
                  </a:lnTo>
                  <a:lnTo>
                    <a:pt x="148" y="82"/>
                  </a:lnTo>
                  <a:lnTo>
                    <a:pt x="162" y="73"/>
                  </a:lnTo>
                  <a:lnTo>
                    <a:pt x="181" y="73"/>
                  </a:lnTo>
                  <a:lnTo>
                    <a:pt x="185" y="70"/>
                  </a:lnTo>
                  <a:lnTo>
                    <a:pt x="189" y="62"/>
                  </a:lnTo>
                  <a:lnTo>
                    <a:pt x="174" y="62"/>
                  </a:lnTo>
                  <a:lnTo>
                    <a:pt x="165" y="58"/>
                  </a:lnTo>
                  <a:lnTo>
                    <a:pt x="159" y="49"/>
                  </a:lnTo>
                  <a:lnTo>
                    <a:pt x="144" y="41"/>
                  </a:lnTo>
                  <a:lnTo>
                    <a:pt x="132" y="32"/>
                  </a:lnTo>
                  <a:lnTo>
                    <a:pt x="129" y="22"/>
                  </a:lnTo>
                  <a:lnTo>
                    <a:pt x="129" y="11"/>
                  </a:lnTo>
                  <a:lnTo>
                    <a:pt x="116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2" name=""/>
            <p:cNvSpPr/>
            <p:nvPr/>
          </p:nvSpPr>
          <p:spPr>
            <a:xfrm>
              <a:off x="2413080" y="3481200"/>
              <a:ext cx="3744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0" y="22"/>
                  </a:lnTo>
                  <a:lnTo>
                    <a:pt x="26" y="14"/>
                  </a:lnTo>
                  <a:lnTo>
                    <a:pt x="26" y="0"/>
                  </a:lnTo>
                  <a:lnTo>
                    <a:pt x="2" y="4"/>
                  </a:lnTo>
                  <a:lnTo>
                    <a:pt x="8" y="8"/>
                  </a:lnTo>
                  <a:lnTo>
                    <a:pt x="8" y="1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3" name=""/>
            <p:cNvSpPr/>
            <p:nvPr/>
          </p:nvSpPr>
          <p:spPr>
            <a:xfrm>
              <a:off x="2205360" y="3444120"/>
              <a:ext cx="40320" cy="3312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0"/>
                  </a:moveTo>
                  <a:lnTo>
                    <a:pt x="0" y="22"/>
                  </a:lnTo>
                  <a:lnTo>
                    <a:pt x="27" y="22"/>
                  </a:lnTo>
                  <a:lnTo>
                    <a:pt x="0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4" name=""/>
            <p:cNvSpPr/>
            <p:nvPr/>
          </p:nvSpPr>
          <p:spPr>
            <a:xfrm>
              <a:off x="1946160" y="3282480"/>
              <a:ext cx="60480" cy="31680"/>
            </a:xfrm>
            <a:custGeom>
              <a:avLst/>
              <a:gdLst/>
              <a:ahLst/>
              <a:rect l="l" t="t" r="r" b="b"/>
              <a:pathLst>
                <a:path w="43" h="23">
                  <a:moveTo>
                    <a:pt x="0" y="8"/>
                  </a:moveTo>
                  <a:lnTo>
                    <a:pt x="4" y="8"/>
                  </a:lnTo>
                  <a:lnTo>
                    <a:pt x="14" y="22"/>
                  </a:lnTo>
                  <a:lnTo>
                    <a:pt x="21" y="22"/>
                  </a:lnTo>
                  <a:lnTo>
                    <a:pt x="27" y="17"/>
                  </a:lnTo>
                  <a:lnTo>
                    <a:pt x="37" y="22"/>
                  </a:lnTo>
                  <a:lnTo>
                    <a:pt x="42" y="22"/>
                  </a:lnTo>
                  <a:lnTo>
                    <a:pt x="40" y="8"/>
                  </a:lnTo>
                  <a:lnTo>
                    <a:pt x="30" y="8"/>
                  </a:lnTo>
                  <a:lnTo>
                    <a:pt x="21" y="4"/>
                  </a:lnTo>
                  <a:lnTo>
                    <a:pt x="11" y="0"/>
                  </a:lnTo>
                  <a:lnTo>
                    <a:pt x="3" y="8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5" name=""/>
            <p:cNvSpPr/>
            <p:nvPr/>
          </p:nvSpPr>
          <p:spPr>
            <a:xfrm>
              <a:off x="1811520" y="3191400"/>
              <a:ext cx="3600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5"/>
                  </a:moveTo>
                  <a:lnTo>
                    <a:pt x="6" y="17"/>
                  </a:lnTo>
                  <a:lnTo>
                    <a:pt x="0" y="23"/>
                  </a:lnTo>
                  <a:lnTo>
                    <a:pt x="12" y="23"/>
                  </a:lnTo>
                  <a:lnTo>
                    <a:pt x="25" y="17"/>
                  </a:lnTo>
                  <a:lnTo>
                    <a:pt x="18" y="5"/>
                  </a:lnTo>
                  <a:lnTo>
                    <a:pt x="12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1765440" y="3160440"/>
              <a:ext cx="298440" cy="88200"/>
            </a:xfrm>
            <a:custGeom>
              <a:avLst/>
              <a:gdLst/>
              <a:ahLst/>
              <a:rect l="l" t="t" r="r" b="b"/>
              <a:pathLst>
                <a:path w="212" h="63">
                  <a:moveTo>
                    <a:pt x="0" y="23"/>
                  </a:moveTo>
                  <a:lnTo>
                    <a:pt x="12" y="23"/>
                  </a:lnTo>
                  <a:lnTo>
                    <a:pt x="15" y="18"/>
                  </a:lnTo>
                  <a:lnTo>
                    <a:pt x="26" y="18"/>
                  </a:lnTo>
                  <a:lnTo>
                    <a:pt x="33" y="12"/>
                  </a:lnTo>
                  <a:lnTo>
                    <a:pt x="39" y="8"/>
                  </a:lnTo>
                  <a:lnTo>
                    <a:pt x="51" y="9"/>
                  </a:lnTo>
                  <a:lnTo>
                    <a:pt x="62" y="9"/>
                  </a:lnTo>
                  <a:lnTo>
                    <a:pt x="55" y="15"/>
                  </a:lnTo>
                  <a:lnTo>
                    <a:pt x="59" y="18"/>
                  </a:lnTo>
                  <a:lnTo>
                    <a:pt x="69" y="21"/>
                  </a:lnTo>
                  <a:lnTo>
                    <a:pt x="85" y="21"/>
                  </a:lnTo>
                  <a:lnTo>
                    <a:pt x="91" y="26"/>
                  </a:lnTo>
                  <a:lnTo>
                    <a:pt x="99" y="26"/>
                  </a:lnTo>
                  <a:lnTo>
                    <a:pt x="108" y="32"/>
                  </a:lnTo>
                  <a:lnTo>
                    <a:pt x="121" y="29"/>
                  </a:lnTo>
                  <a:lnTo>
                    <a:pt x="124" y="32"/>
                  </a:lnTo>
                  <a:lnTo>
                    <a:pt x="124" y="40"/>
                  </a:lnTo>
                  <a:lnTo>
                    <a:pt x="132" y="45"/>
                  </a:lnTo>
                  <a:lnTo>
                    <a:pt x="148" y="45"/>
                  </a:lnTo>
                  <a:lnTo>
                    <a:pt x="154" y="50"/>
                  </a:lnTo>
                  <a:lnTo>
                    <a:pt x="144" y="56"/>
                  </a:lnTo>
                  <a:lnTo>
                    <a:pt x="141" y="62"/>
                  </a:lnTo>
                  <a:lnTo>
                    <a:pt x="154" y="62"/>
                  </a:lnTo>
                  <a:lnTo>
                    <a:pt x="163" y="59"/>
                  </a:lnTo>
                  <a:lnTo>
                    <a:pt x="174" y="59"/>
                  </a:lnTo>
                  <a:lnTo>
                    <a:pt x="184" y="62"/>
                  </a:lnTo>
                  <a:lnTo>
                    <a:pt x="193" y="62"/>
                  </a:lnTo>
                  <a:lnTo>
                    <a:pt x="199" y="59"/>
                  </a:lnTo>
                  <a:lnTo>
                    <a:pt x="211" y="56"/>
                  </a:lnTo>
                  <a:lnTo>
                    <a:pt x="207" y="53"/>
                  </a:lnTo>
                  <a:lnTo>
                    <a:pt x="204" y="53"/>
                  </a:lnTo>
                  <a:lnTo>
                    <a:pt x="196" y="47"/>
                  </a:lnTo>
                  <a:lnTo>
                    <a:pt x="187" y="45"/>
                  </a:lnTo>
                  <a:lnTo>
                    <a:pt x="181" y="47"/>
                  </a:lnTo>
                  <a:lnTo>
                    <a:pt x="184" y="40"/>
                  </a:lnTo>
                  <a:lnTo>
                    <a:pt x="174" y="40"/>
                  </a:lnTo>
                  <a:lnTo>
                    <a:pt x="163" y="38"/>
                  </a:lnTo>
                  <a:lnTo>
                    <a:pt x="154" y="32"/>
                  </a:lnTo>
                  <a:lnTo>
                    <a:pt x="144" y="26"/>
                  </a:lnTo>
                  <a:lnTo>
                    <a:pt x="138" y="23"/>
                  </a:lnTo>
                  <a:lnTo>
                    <a:pt x="127" y="18"/>
                  </a:lnTo>
                  <a:lnTo>
                    <a:pt x="118" y="15"/>
                  </a:lnTo>
                  <a:lnTo>
                    <a:pt x="108" y="15"/>
                  </a:lnTo>
                  <a:lnTo>
                    <a:pt x="102" y="8"/>
                  </a:lnTo>
                  <a:lnTo>
                    <a:pt x="94" y="5"/>
                  </a:lnTo>
                  <a:lnTo>
                    <a:pt x="85" y="2"/>
                  </a:lnTo>
                  <a:lnTo>
                    <a:pt x="75" y="2"/>
                  </a:lnTo>
                  <a:lnTo>
                    <a:pt x="62" y="0"/>
                  </a:lnTo>
                  <a:lnTo>
                    <a:pt x="55" y="0"/>
                  </a:lnTo>
                  <a:lnTo>
                    <a:pt x="45" y="2"/>
                  </a:lnTo>
                  <a:lnTo>
                    <a:pt x="33" y="5"/>
                  </a:lnTo>
                  <a:lnTo>
                    <a:pt x="25" y="5"/>
                  </a:lnTo>
                  <a:lnTo>
                    <a:pt x="15" y="9"/>
                  </a:lnTo>
                  <a:lnTo>
                    <a:pt x="9" y="15"/>
                  </a:lnTo>
                  <a:lnTo>
                    <a:pt x="9" y="21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2057040" y="3243960"/>
              <a:ext cx="172800" cy="66240"/>
            </a:xfrm>
            <a:custGeom>
              <a:avLst/>
              <a:gdLst/>
              <a:ahLst/>
              <a:rect l="l" t="t" r="r" b="b"/>
              <a:pathLst>
                <a:path w="122" h="47">
                  <a:moveTo>
                    <a:pt x="0" y="33"/>
                  </a:moveTo>
                  <a:lnTo>
                    <a:pt x="12" y="38"/>
                  </a:lnTo>
                  <a:lnTo>
                    <a:pt x="15" y="33"/>
                  </a:lnTo>
                  <a:lnTo>
                    <a:pt x="28" y="33"/>
                  </a:lnTo>
                  <a:lnTo>
                    <a:pt x="34" y="35"/>
                  </a:lnTo>
                  <a:lnTo>
                    <a:pt x="42" y="33"/>
                  </a:lnTo>
                  <a:lnTo>
                    <a:pt x="51" y="35"/>
                  </a:lnTo>
                  <a:lnTo>
                    <a:pt x="61" y="46"/>
                  </a:lnTo>
                  <a:lnTo>
                    <a:pt x="67" y="38"/>
                  </a:lnTo>
                  <a:lnTo>
                    <a:pt x="67" y="33"/>
                  </a:lnTo>
                  <a:lnTo>
                    <a:pt x="75" y="30"/>
                  </a:lnTo>
                  <a:lnTo>
                    <a:pt x="75" y="33"/>
                  </a:lnTo>
                  <a:lnTo>
                    <a:pt x="84" y="33"/>
                  </a:lnTo>
                  <a:lnTo>
                    <a:pt x="97" y="30"/>
                  </a:lnTo>
                  <a:lnTo>
                    <a:pt x="108" y="30"/>
                  </a:lnTo>
                  <a:lnTo>
                    <a:pt x="114" y="35"/>
                  </a:lnTo>
                  <a:lnTo>
                    <a:pt x="121" y="27"/>
                  </a:lnTo>
                  <a:lnTo>
                    <a:pt x="111" y="21"/>
                  </a:lnTo>
                  <a:lnTo>
                    <a:pt x="97" y="15"/>
                  </a:lnTo>
                  <a:lnTo>
                    <a:pt x="106" y="12"/>
                  </a:lnTo>
                  <a:lnTo>
                    <a:pt x="94" y="12"/>
                  </a:lnTo>
                  <a:lnTo>
                    <a:pt x="91" y="5"/>
                  </a:lnTo>
                  <a:lnTo>
                    <a:pt x="78" y="5"/>
                  </a:lnTo>
                  <a:lnTo>
                    <a:pt x="70" y="2"/>
                  </a:lnTo>
                  <a:lnTo>
                    <a:pt x="55" y="2"/>
                  </a:lnTo>
                  <a:lnTo>
                    <a:pt x="48" y="5"/>
                  </a:lnTo>
                  <a:lnTo>
                    <a:pt x="36" y="0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28" y="5"/>
                  </a:lnTo>
                  <a:lnTo>
                    <a:pt x="34" y="12"/>
                  </a:lnTo>
                  <a:lnTo>
                    <a:pt x="34" y="18"/>
                  </a:lnTo>
                  <a:lnTo>
                    <a:pt x="42" y="27"/>
                  </a:lnTo>
                  <a:lnTo>
                    <a:pt x="34" y="33"/>
                  </a:lnTo>
                  <a:lnTo>
                    <a:pt x="25" y="33"/>
                  </a:lnTo>
                  <a:lnTo>
                    <a:pt x="15" y="27"/>
                  </a:lnTo>
                  <a:lnTo>
                    <a:pt x="6" y="27"/>
                  </a:lnTo>
                  <a:lnTo>
                    <a:pt x="0" y="3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9440" bIns="19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8" name=""/>
            <p:cNvSpPr/>
            <p:nvPr/>
          </p:nvSpPr>
          <p:spPr>
            <a:xfrm>
              <a:off x="2260440" y="3282480"/>
              <a:ext cx="48960" cy="31680"/>
            </a:xfrm>
            <a:custGeom>
              <a:avLst/>
              <a:gdLst/>
              <a:ahLst/>
              <a:rect l="l" t="t" r="r" b="b"/>
              <a:pathLst>
                <a:path w="34" h="23">
                  <a:moveTo>
                    <a:pt x="0" y="22"/>
                  </a:moveTo>
                  <a:lnTo>
                    <a:pt x="9" y="22"/>
                  </a:lnTo>
                  <a:lnTo>
                    <a:pt x="16" y="22"/>
                  </a:lnTo>
                  <a:lnTo>
                    <a:pt x="26" y="22"/>
                  </a:lnTo>
                  <a:lnTo>
                    <a:pt x="33" y="11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9" name=""/>
            <p:cNvSpPr/>
            <p:nvPr/>
          </p:nvSpPr>
          <p:spPr>
            <a:xfrm>
              <a:off x="2413080" y="3340080"/>
              <a:ext cx="37440" cy="3024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7"/>
                  </a:moveTo>
                  <a:lnTo>
                    <a:pt x="5" y="21"/>
                  </a:lnTo>
                  <a:lnTo>
                    <a:pt x="15" y="7"/>
                  </a:lnTo>
                  <a:lnTo>
                    <a:pt x="26" y="7"/>
                  </a:lnTo>
                  <a:lnTo>
                    <a:pt x="15" y="0"/>
                  </a:lnTo>
                  <a:lnTo>
                    <a:pt x="15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0" name=""/>
            <p:cNvSpPr/>
            <p:nvPr/>
          </p:nvSpPr>
          <p:spPr>
            <a:xfrm>
              <a:off x="2429280" y="3377160"/>
              <a:ext cx="3564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23"/>
                  </a:lnTo>
                  <a:lnTo>
                    <a:pt x="25" y="23"/>
                  </a:lnTo>
                  <a:lnTo>
                    <a:pt x="0" y="23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1" name=""/>
            <p:cNvSpPr/>
            <p:nvPr/>
          </p:nvSpPr>
          <p:spPr>
            <a:xfrm>
              <a:off x="1947240" y="3102840"/>
              <a:ext cx="37440" cy="43560"/>
            </a:xfrm>
            <a:custGeom>
              <a:avLst/>
              <a:gdLst/>
              <a:ahLst/>
              <a:rect l="l" t="t" r="r" b="b"/>
              <a:pathLst>
                <a:path w="27" h="31">
                  <a:moveTo>
                    <a:pt x="4" y="0"/>
                  </a:moveTo>
                  <a:lnTo>
                    <a:pt x="7" y="8"/>
                  </a:lnTo>
                  <a:lnTo>
                    <a:pt x="0" y="11"/>
                  </a:lnTo>
                  <a:lnTo>
                    <a:pt x="11" y="18"/>
                  </a:lnTo>
                  <a:lnTo>
                    <a:pt x="21" y="30"/>
                  </a:lnTo>
                  <a:lnTo>
                    <a:pt x="26" y="24"/>
                  </a:lnTo>
                  <a:lnTo>
                    <a:pt x="16" y="17"/>
                  </a:lnTo>
                  <a:lnTo>
                    <a:pt x="16" y="11"/>
                  </a:lnTo>
                  <a:lnTo>
                    <a:pt x="7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3240" bIns="-3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2" name=""/>
            <p:cNvSpPr/>
            <p:nvPr/>
          </p:nvSpPr>
          <p:spPr>
            <a:xfrm>
              <a:off x="2077200" y="3213360"/>
              <a:ext cx="3708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26" y="22"/>
                  </a:lnTo>
                  <a:lnTo>
                    <a:pt x="26" y="0"/>
                  </a:lnTo>
                  <a:lnTo>
                    <a:pt x="26" y="17"/>
                  </a:lnTo>
                  <a:lnTo>
                    <a:pt x="6" y="8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3" name=""/>
            <p:cNvSpPr/>
            <p:nvPr/>
          </p:nvSpPr>
          <p:spPr>
            <a:xfrm>
              <a:off x="1928520" y="3063240"/>
              <a:ext cx="37080" cy="3168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0"/>
                  </a:moveTo>
                  <a:lnTo>
                    <a:pt x="6" y="22"/>
                  </a:lnTo>
                  <a:lnTo>
                    <a:pt x="16" y="0"/>
                  </a:lnTo>
                  <a:lnTo>
                    <a:pt x="21" y="0"/>
                  </a:lnTo>
                  <a:lnTo>
                    <a:pt x="25" y="22"/>
                  </a:lnTo>
                  <a:lnTo>
                    <a:pt x="21" y="0"/>
                  </a:lnTo>
                  <a:lnTo>
                    <a:pt x="16" y="0"/>
                  </a:lnTo>
                  <a:lnTo>
                    <a:pt x="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4" name=""/>
            <p:cNvSpPr/>
            <p:nvPr/>
          </p:nvSpPr>
          <p:spPr>
            <a:xfrm>
              <a:off x="1967400" y="3059280"/>
              <a:ext cx="3708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13" y="22"/>
                  </a:moveTo>
                  <a:lnTo>
                    <a:pt x="26" y="11"/>
                  </a:lnTo>
                  <a:lnTo>
                    <a:pt x="0" y="0"/>
                  </a:lnTo>
                  <a:lnTo>
                    <a:pt x="26" y="11"/>
                  </a:lnTo>
                  <a:lnTo>
                    <a:pt x="13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5" name=""/>
            <p:cNvSpPr/>
            <p:nvPr/>
          </p:nvSpPr>
          <p:spPr>
            <a:xfrm>
              <a:off x="1992240" y="3095280"/>
              <a:ext cx="3708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25" y="23"/>
                  </a:moveTo>
                  <a:lnTo>
                    <a:pt x="25" y="11"/>
                  </a:lnTo>
                  <a:lnTo>
                    <a:pt x="0" y="0"/>
                  </a:lnTo>
                  <a:lnTo>
                    <a:pt x="25" y="11"/>
                  </a:lnTo>
                  <a:lnTo>
                    <a:pt x="25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6" name=""/>
            <p:cNvSpPr/>
            <p:nvPr/>
          </p:nvSpPr>
          <p:spPr>
            <a:xfrm>
              <a:off x="2032200" y="3144960"/>
              <a:ext cx="3564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0" y="7"/>
                  </a:lnTo>
                  <a:lnTo>
                    <a:pt x="12" y="7"/>
                  </a:lnTo>
                  <a:lnTo>
                    <a:pt x="12" y="15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15"/>
                  </a:lnTo>
                  <a:lnTo>
                    <a:pt x="12" y="7"/>
                  </a:lnTo>
                  <a:lnTo>
                    <a:pt x="0" y="7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7" name=""/>
            <p:cNvSpPr/>
            <p:nvPr/>
          </p:nvSpPr>
          <p:spPr>
            <a:xfrm>
              <a:off x="2053800" y="3169440"/>
              <a:ext cx="3744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6" y="23"/>
                  </a:moveTo>
                  <a:lnTo>
                    <a:pt x="25" y="9"/>
                  </a:lnTo>
                  <a:lnTo>
                    <a:pt x="0" y="0"/>
                  </a:lnTo>
                  <a:lnTo>
                    <a:pt x="25" y="9"/>
                  </a:lnTo>
                  <a:lnTo>
                    <a:pt x="6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8" name=""/>
            <p:cNvSpPr/>
            <p:nvPr/>
          </p:nvSpPr>
          <p:spPr>
            <a:xfrm>
              <a:off x="2095920" y="3178440"/>
              <a:ext cx="3960" cy="36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6440" bIns="-4644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39" name=""/>
            <p:cNvSpPr/>
            <p:nvPr/>
          </p:nvSpPr>
          <p:spPr>
            <a:xfrm>
              <a:off x="2110320" y="3195000"/>
              <a:ext cx="35640" cy="3168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25" y="21"/>
                  </a:moveTo>
                  <a:lnTo>
                    <a:pt x="8" y="0"/>
                  </a:lnTo>
                  <a:lnTo>
                    <a:pt x="0" y="21"/>
                  </a:lnTo>
                  <a:lnTo>
                    <a:pt x="8" y="0"/>
                  </a:lnTo>
                  <a:lnTo>
                    <a:pt x="25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1846080" y="3123360"/>
              <a:ext cx="37440" cy="144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8" y="0"/>
                  </a:lnTo>
                  <a:lnTo>
                    <a:pt x="25" y="0"/>
                  </a:lnTo>
                  <a:lnTo>
                    <a:pt x="8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2012040" y="2804040"/>
              <a:ext cx="3744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19" y="15"/>
                  </a:lnTo>
                  <a:lnTo>
                    <a:pt x="26" y="0"/>
                  </a:lnTo>
                  <a:lnTo>
                    <a:pt x="19" y="15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2" name=""/>
            <p:cNvSpPr/>
            <p:nvPr/>
          </p:nvSpPr>
          <p:spPr>
            <a:xfrm>
              <a:off x="2068200" y="2623320"/>
              <a:ext cx="56160" cy="34560"/>
            </a:xfrm>
            <a:custGeom>
              <a:avLst/>
              <a:gdLst/>
              <a:ahLst/>
              <a:rect l="l" t="t" r="r" b="b"/>
              <a:pathLst>
                <a:path w="40" h="24">
                  <a:moveTo>
                    <a:pt x="0" y="23"/>
                  </a:moveTo>
                  <a:lnTo>
                    <a:pt x="12" y="18"/>
                  </a:lnTo>
                  <a:lnTo>
                    <a:pt x="26" y="14"/>
                  </a:lnTo>
                  <a:lnTo>
                    <a:pt x="39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3" name=""/>
            <p:cNvSpPr/>
            <p:nvPr/>
          </p:nvSpPr>
          <p:spPr>
            <a:xfrm>
              <a:off x="2338200" y="2315520"/>
              <a:ext cx="77760" cy="34560"/>
            </a:xfrm>
            <a:custGeom>
              <a:avLst/>
              <a:gdLst/>
              <a:ahLst/>
              <a:rect l="l" t="t" r="r" b="b"/>
              <a:pathLst>
                <a:path w="55" h="24">
                  <a:moveTo>
                    <a:pt x="0" y="0"/>
                  </a:moveTo>
                  <a:lnTo>
                    <a:pt x="12" y="7"/>
                  </a:lnTo>
                  <a:lnTo>
                    <a:pt x="17" y="13"/>
                  </a:lnTo>
                  <a:lnTo>
                    <a:pt x="30" y="19"/>
                  </a:lnTo>
                  <a:lnTo>
                    <a:pt x="42" y="23"/>
                  </a:lnTo>
                  <a:lnTo>
                    <a:pt x="54" y="23"/>
                  </a:lnTo>
                  <a:lnTo>
                    <a:pt x="49" y="10"/>
                  </a:lnTo>
                  <a:lnTo>
                    <a:pt x="39" y="7"/>
                  </a:lnTo>
                  <a:lnTo>
                    <a:pt x="27" y="1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4" name=""/>
            <p:cNvSpPr/>
            <p:nvPr/>
          </p:nvSpPr>
          <p:spPr>
            <a:xfrm>
              <a:off x="2342520" y="2425680"/>
              <a:ext cx="67680" cy="39600"/>
            </a:xfrm>
            <a:custGeom>
              <a:avLst/>
              <a:gdLst/>
              <a:ahLst/>
              <a:rect l="l" t="t" r="r" b="b"/>
              <a:pathLst>
                <a:path w="48" h="28">
                  <a:moveTo>
                    <a:pt x="0" y="5"/>
                  </a:moveTo>
                  <a:lnTo>
                    <a:pt x="6" y="14"/>
                  </a:lnTo>
                  <a:lnTo>
                    <a:pt x="17" y="19"/>
                  </a:lnTo>
                  <a:lnTo>
                    <a:pt x="37" y="27"/>
                  </a:lnTo>
                  <a:lnTo>
                    <a:pt x="37" y="19"/>
                  </a:lnTo>
                  <a:lnTo>
                    <a:pt x="47" y="11"/>
                  </a:lnTo>
                  <a:lnTo>
                    <a:pt x="30" y="14"/>
                  </a:lnTo>
                  <a:lnTo>
                    <a:pt x="17" y="14"/>
                  </a:lnTo>
                  <a:lnTo>
                    <a:pt x="6" y="8"/>
                  </a:lnTo>
                  <a:lnTo>
                    <a:pt x="6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7200" bIns="-7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5" name=""/>
            <p:cNvSpPr/>
            <p:nvPr/>
          </p:nvSpPr>
          <p:spPr>
            <a:xfrm>
              <a:off x="1800000" y="1730880"/>
              <a:ext cx="51840" cy="34560"/>
            </a:xfrm>
            <a:custGeom>
              <a:avLst/>
              <a:gdLst/>
              <a:ahLst/>
              <a:rect l="l" t="t" r="r" b="b"/>
              <a:pathLst>
                <a:path w="37" h="24">
                  <a:moveTo>
                    <a:pt x="0" y="23"/>
                  </a:moveTo>
                  <a:lnTo>
                    <a:pt x="17" y="19"/>
                  </a:lnTo>
                  <a:lnTo>
                    <a:pt x="36" y="3"/>
                  </a:lnTo>
                  <a:lnTo>
                    <a:pt x="36" y="0"/>
                  </a:lnTo>
                  <a:lnTo>
                    <a:pt x="20" y="0"/>
                  </a:lnTo>
                  <a:lnTo>
                    <a:pt x="4" y="4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6" name=""/>
            <p:cNvSpPr/>
            <p:nvPr/>
          </p:nvSpPr>
          <p:spPr>
            <a:xfrm>
              <a:off x="1892160" y="1751400"/>
              <a:ext cx="36000" cy="47160"/>
            </a:xfrm>
            <a:custGeom>
              <a:avLst/>
              <a:gdLst/>
              <a:ahLst/>
              <a:rect l="l" t="t" r="r" b="b"/>
              <a:pathLst>
                <a:path w="26" h="34">
                  <a:moveTo>
                    <a:pt x="4" y="0"/>
                  </a:moveTo>
                  <a:lnTo>
                    <a:pt x="0" y="24"/>
                  </a:lnTo>
                  <a:lnTo>
                    <a:pt x="11" y="33"/>
                  </a:lnTo>
                  <a:lnTo>
                    <a:pt x="25" y="20"/>
                  </a:lnTo>
                  <a:lnTo>
                    <a:pt x="25" y="0"/>
                  </a:lnTo>
                  <a:lnTo>
                    <a:pt x="4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7" name=""/>
            <p:cNvSpPr/>
            <p:nvPr/>
          </p:nvSpPr>
          <p:spPr>
            <a:xfrm>
              <a:off x="1896840" y="2037240"/>
              <a:ext cx="46080" cy="48600"/>
            </a:xfrm>
            <a:custGeom>
              <a:avLst/>
              <a:gdLst/>
              <a:ahLst/>
              <a:rect l="l" t="t" r="r" b="b"/>
              <a:pathLst>
                <a:path w="33" h="34">
                  <a:moveTo>
                    <a:pt x="2" y="12"/>
                  </a:moveTo>
                  <a:lnTo>
                    <a:pt x="17" y="10"/>
                  </a:lnTo>
                  <a:lnTo>
                    <a:pt x="0" y="26"/>
                  </a:lnTo>
                  <a:lnTo>
                    <a:pt x="17" y="26"/>
                  </a:lnTo>
                  <a:lnTo>
                    <a:pt x="27" y="15"/>
                  </a:lnTo>
                  <a:lnTo>
                    <a:pt x="27" y="33"/>
                  </a:lnTo>
                  <a:lnTo>
                    <a:pt x="32" y="10"/>
                  </a:lnTo>
                  <a:lnTo>
                    <a:pt x="27" y="0"/>
                  </a:lnTo>
                  <a:lnTo>
                    <a:pt x="2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800" bIns="1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8" name=""/>
            <p:cNvSpPr/>
            <p:nvPr/>
          </p:nvSpPr>
          <p:spPr>
            <a:xfrm>
              <a:off x="1843200" y="2184840"/>
              <a:ext cx="43200" cy="38520"/>
            </a:xfrm>
            <a:custGeom>
              <a:avLst/>
              <a:gdLst/>
              <a:ahLst/>
              <a:rect l="l" t="t" r="r" b="b"/>
              <a:pathLst>
                <a:path w="31" h="27">
                  <a:moveTo>
                    <a:pt x="0" y="7"/>
                  </a:moveTo>
                  <a:lnTo>
                    <a:pt x="14" y="16"/>
                  </a:lnTo>
                  <a:lnTo>
                    <a:pt x="30" y="26"/>
                  </a:lnTo>
                  <a:lnTo>
                    <a:pt x="26" y="2"/>
                  </a:lnTo>
                  <a:lnTo>
                    <a:pt x="14" y="0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280" bIns="-8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9" name=""/>
            <p:cNvSpPr/>
            <p:nvPr/>
          </p:nvSpPr>
          <p:spPr>
            <a:xfrm>
              <a:off x="2479680" y="2246400"/>
              <a:ext cx="193320" cy="188280"/>
            </a:xfrm>
            <a:custGeom>
              <a:avLst/>
              <a:gdLst/>
              <a:ahLst/>
              <a:rect l="l" t="t" r="r" b="b"/>
              <a:pathLst>
                <a:path w="137" h="133">
                  <a:moveTo>
                    <a:pt x="0" y="99"/>
                  </a:moveTo>
                  <a:lnTo>
                    <a:pt x="3" y="113"/>
                  </a:lnTo>
                  <a:lnTo>
                    <a:pt x="19" y="108"/>
                  </a:lnTo>
                  <a:lnTo>
                    <a:pt x="36" y="110"/>
                  </a:lnTo>
                  <a:lnTo>
                    <a:pt x="52" y="110"/>
                  </a:lnTo>
                  <a:lnTo>
                    <a:pt x="67" y="110"/>
                  </a:lnTo>
                  <a:lnTo>
                    <a:pt x="80" y="113"/>
                  </a:lnTo>
                  <a:lnTo>
                    <a:pt x="80" y="120"/>
                  </a:lnTo>
                  <a:lnTo>
                    <a:pt x="70" y="126"/>
                  </a:lnTo>
                  <a:lnTo>
                    <a:pt x="83" y="129"/>
                  </a:lnTo>
                  <a:lnTo>
                    <a:pt x="92" y="115"/>
                  </a:lnTo>
                  <a:lnTo>
                    <a:pt x="99" y="113"/>
                  </a:lnTo>
                  <a:lnTo>
                    <a:pt x="110" y="115"/>
                  </a:lnTo>
                  <a:lnTo>
                    <a:pt x="104" y="129"/>
                  </a:lnTo>
                  <a:lnTo>
                    <a:pt x="113" y="120"/>
                  </a:lnTo>
                  <a:lnTo>
                    <a:pt x="113" y="132"/>
                  </a:lnTo>
                  <a:lnTo>
                    <a:pt x="126" y="132"/>
                  </a:lnTo>
                  <a:lnTo>
                    <a:pt x="132" y="120"/>
                  </a:lnTo>
                  <a:lnTo>
                    <a:pt x="136" y="108"/>
                  </a:lnTo>
                  <a:lnTo>
                    <a:pt x="123" y="110"/>
                  </a:lnTo>
                  <a:lnTo>
                    <a:pt x="129" y="96"/>
                  </a:lnTo>
                  <a:lnTo>
                    <a:pt x="123" y="96"/>
                  </a:lnTo>
                  <a:lnTo>
                    <a:pt x="113" y="110"/>
                  </a:lnTo>
                  <a:lnTo>
                    <a:pt x="110" y="105"/>
                  </a:lnTo>
                  <a:lnTo>
                    <a:pt x="113" y="96"/>
                  </a:lnTo>
                  <a:lnTo>
                    <a:pt x="129" y="82"/>
                  </a:lnTo>
                  <a:lnTo>
                    <a:pt x="113" y="85"/>
                  </a:lnTo>
                  <a:lnTo>
                    <a:pt x="107" y="75"/>
                  </a:lnTo>
                  <a:lnTo>
                    <a:pt x="120" y="64"/>
                  </a:lnTo>
                  <a:lnTo>
                    <a:pt x="107" y="58"/>
                  </a:lnTo>
                  <a:lnTo>
                    <a:pt x="96" y="58"/>
                  </a:lnTo>
                  <a:lnTo>
                    <a:pt x="83" y="61"/>
                  </a:lnTo>
                  <a:lnTo>
                    <a:pt x="70" y="53"/>
                  </a:lnTo>
                  <a:lnTo>
                    <a:pt x="76" y="46"/>
                  </a:lnTo>
                  <a:lnTo>
                    <a:pt x="67" y="43"/>
                  </a:lnTo>
                  <a:lnTo>
                    <a:pt x="52" y="50"/>
                  </a:lnTo>
                  <a:lnTo>
                    <a:pt x="59" y="37"/>
                  </a:lnTo>
                  <a:lnTo>
                    <a:pt x="64" y="29"/>
                  </a:lnTo>
                  <a:lnTo>
                    <a:pt x="73" y="14"/>
                  </a:lnTo>
                  <a:lnTo>
                    <a:pt x="76" y="0"/>
                  </a:lnTo>
                  <a:lnTo>
                    <a:pt x="67" y="0"/>
                  </a:lnTo>
                  <a:lnTo>
                    <a:pt x="56" y="8"/>
                  </a:lnTo>
                  <a:lnTo>
                    <a:pt x="49" y="16"/>
                  </a:lnTo>
                  <a:lnTo>
                    <a:pt x="43" y="29"/>
                  </a:lnTo>
                  <a:lnTo>
                    <a:pt x="33" y="43"/>
                  </a:lnTo>
                  <a:lnTo>
                    <a:pt x="30" y="56"/>
                  </a:lnTo>
                  <a:lnTo>
                    <a:pt x="19" y="73"/>
                  </a:lnTo>
                  <a:lnTo>
                    <a:pt x="12" y="82"/>
                  </a:lnTo>
                  <a:lnTo>
                    <a:pt x="19" y="85"/>
                  </a:lnTo>
                  <a:lnTo>
                    <a:pt x="9" y="94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0" name=""/>
            <p:cNvSpPr/>
            <p:nvPr/>
          </p:nvSpPr>
          <p:spPr>
            <a:xfrm>
              <a:off x="1700640" y="1539720"/>
              <a:ext cx="196200" cy="170640"/>
            </a:xfrm>
            <a:custGeom>
              <a:avLst/>
              <a:gdLst/>
              <a:ahLst/>
              <a:rect l="l" t="t" r="r" b="b"/>
              <a:pathLst>
                <a:path w="139" h="121">
                  <a:moveTo>
                    <a:pt x="0" y="99"/>
                  </a:moveTo>
                  <a:lnTo>
                    <a:pt x="26" y="99"/>
                  </a:lnTo>
                  <a:lnTo>
                    <a:pt x="26" y="120"/>
                  </a:lnTo>
                  <a:lnTo>
                    <a:pt x="47" y="114"/>
                  </a:lnTo>
                  <a:lnTo>
                    <a:pt x="59" y="99"/>
                  </a:lnTo>
                  <a:lnTo>
                    <a:pt x="72" y="85"/>
                  </a:lnTo>
                  <a:lnTo>
                    <a:pt x="86" y="85"/>
                  </a:lnTo>
                  <a:lnTo>
                    <a:pt x="101" y="96"/>
                  </a:lnTo>
                  <a:lnTo>
                    <a:pt x="116" y="108"/>
                  </a:lnTo>
                  <a:lnTo>
                    <a:pt x="138" y="93"/>
                  </a:lnTo>
                  <a:lnTo>
                    <a:pt x="116" y="82"/>
                  </a:lnTo>
                  <a:lnTo>
                    <a:pt x="106" y="66"/>
                  </a:lnTo>
                  <a:lnTo>
                    <a:pt x="92" y="53"/>
                  </a:lnTo>
                  <a:lnTo>
                    <a:pt x="69" y="40"/>
                  </a:lnTo>
                  <a:lnTo>
                    <a:pt x="50" y="20"/>
                  </a:lnTo>
                  <a:lnTo>
                    <a:pt x="43" y="0"/>
                  </a:lnTo>
                  <a:lnTo>
                    <a:pt x="23" y="18"/>
                  </a:lnTo>
                  <a:lnTo>
                    <a:pt x="17" y="34"/>
                  </a:lnTo>
                  <a:lnTo>
                    <a:pt x="14" y="58"/>
                  </a:lnTo>
                  <a:lnTo>
                    <a:pt x="20" y="82"/>
                  </a:lnTo>
                  <a:lnTo>
                    <a:pt x="0" y="9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1" name=""/>
            <p:cNvSpPr/>
            <p:nvPr/>
          </p:nvSpPr>
          <p:spPr>
            <a:xfrm>
              <a:off x="1977840" y="1396080"/>
              <a:ext cx="67680" cy="73080"/>
            </a:xfrm>
            <a:custGeom>
              <a:avLst/>
              <a:gdLst/>
              <a:ahLst/>
              <a:rect l="l" t="t" r="r" b="b"/>
              <a:pathLst>
                <a:path w="49" h="51">
                  <a:moveTo>
                    <a:pt x="0" y="26"/>
                  </a:moveTo>
                  <a:lnTo>
                    <a:pt x="9" y="50"/>
                  </a:lnTo>
                  <a:lnTo>
                    <a:pt x="32" y="48"/>
                  </a:lnTo>
                  <a:lnTo>
                    <a:pt x="44" y="34"/>
                  </a:lnTo>
                  <a:lnTo>
                    <a:pt x="48" y="16"/>
                  </a:lnTo>
                  <a:lnTo>
                    <a:pt x="38" y="0"/>
                  </a:lnTo>
                  <a:lnTo>
                    <a:pt x="15" y="0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2" name=""/>
            <p:cNvSpPr/>
            <p:nvPr/>
          </p:nvSpPr>
          <p:spPr>
            <a:xfrm>
              <a:off x="1618560" y="1142280"/>
              <a:ext cx="804960" cy="637200"/>
            </a:xfrm>
            <a:custGeom>
              <a:avLst/>
              <a:gdLst/>
              <a:ahLst/>
              <a:rect l="l" t="t" r="r" b="b"/>
              <a:pathLst>
                <a:path w="570" h="451">
                  <a:moveTo>
                    <a:pt x="0" y="0"/>
                  </a:moveTo>
                  <a:lnTo>
                    <a:pt x="18" y="21"/>
                  </a:lnTo>
                  <a:lnTo>
                    <a:pt x="33" y="50"/>
                  </a:lnTo>
                  <a:lnTo>
                    <a:pt x="52" y="71"/>
                  </a:lnTo>
                  <a:lnTo>
                    <a:pt x="82" y="88"/>
                  </a:lnTo>
                  <a:lnTo>
                    <a:pt x="112" y="88"/>
                  </a:lnTo>
                  <a:lnTo>
                    <a:pt x="151" y="99"/>
                  </a:lnTo>
                  <a:lnTo>
                    <a:pt x="172" y="94"/>
                  </a:lnTo>
                  <a:lnTo>
                    <a:pt x="199" y="115"/>
                  </a:lnTo>
                  <a:lnTo>
                    <a:pt x="218" y="106"/>
                  </a:lnTo>
                  <a:lnTo>
                    <a:pt x="235" y="80"/>
                  </a:lnTo>
                  <a:lnTo>
                    <a:pt x="248" y="102"/>
                  </a:lnTo>
                  <a:lnTo>
                    <a:pt x="281" y="126"/>
                  </a:lnTo>
                  <a:lnTo>
                    <a:pt x="271" y="158"/>
                  </a:lnTo>
                  <a:lnTo>
                    <a:pt x="297" y="144"/>
                  </a:lnTo>
                  <a:lnTo>
                    <a:pt x="311" y="168"/>
                  </a:lnTo>
                  <a:lnTo>
                    <a:pt x="336" y="185"/>
                  </a:lnTo>
                  <a:lnTo>
                    <a:pt x="344" y="206"/>
                  </a:lnTo>
                  <a:lnTo>
                    <a:pt x="350" y="229"/>
                  </a:lnTo>
                  <a:lnTo>
                    <a:pt x="336" y="241"/>
                  </a:lnTo>
                  <a:lnTo>
                    <a:pt x="320" y="261"/>
                  </a:lnTo>
                  <a:lnTo>
                    <a:pt x="306" y="274"/>
                  </a:lnTo>
                  <a:lnTo>
                    <a:pt x="324" y="298"/>
                  </a:lnTo>
                  <a:lnTo>
                    <a:pt x="303" y="312"/>
                  </a:lnTo>
                  <a:lnTo>
                    <a:pt x="278" y="312"/>
                  </a:lnTo>
                  <a:lnTo>
                    <a:pt x="248" y="303"/>
                  </a:lnTo>
                  <a:lnTo>
                    <a:pt x="244" y="320"/>
                  </a:lnTo>
                  <a:lnTo>
                    <a:pt x="233" y="323"/>
                  </a:lnTo>
                  <a:lnTo>
                    <a:pt x="227" y="338"/>
                  </a:lnTo>
                  <a:lnTo>
                    <a:pt x="235" y="355"/>
                  </a:lnTo>
                  <a:lnTo>
                    <a:pt x="267" y="355"/>
                  </a:lnTo>
                  <a:lnTo>
                    <a:pt x="281" y="347"/>
                  </a:lnTo>
                  <a:lnTo>
                    <a:pt x="303" y="350"/>
                  </a:lnTo>
                  <a:lnTo>
                    <a:pt x="324" y="360"/>
                  </a:lnTo>
                  <a:lnTo>
                    <a:pt x="342" y="365"/>
                  </a:lnTo>
                  <a:lnTo>
                    <a:pt x="357" y="376"/>
                  </a:lnTo>
                  <a:lnTo>
                    <a:pt x="357" y="392"/>
                  </a:lnTo>
                  <a:lnTo>
                    <a:pt x="376" y="406"/>
                  </a:lnTo>
                  <a:lnTo>
                    <a:pt x="390" y="412"/>
                  </a:lnTo>
                  <a:lnTo>
                    <a:pt x="409" y="420"/>
                  </a:lnTo>
                  <a:lnTo>
                    <a:pt x="417" y="430"/>
                  </a:lnTo>
                  <a:lnTo>
                    <a:pt x="436" y="438"/>
                  </a:lnTo>
                  <a:lnTo>
                    <a:pt x="453" y="444"/>
                  </a:lnTo>
                  <a:lnTo>
                    <a:pt x="475" y="450"/>
                  </a:lnTo>
                  <a:lnTo>
                    <a:pt x="475" y="430"/>
                  </a:lnTo>
                  <a:lnTo>
                    <a:pt x="456" y="420"/>
                  </a:lnTo>
                  <a:lnTo>
                    <a:pt x="442" y="403"/>
                  </a:lnTo>
                  <a:lnTo>
                    <a:pt x="426" y="389"/>
                  </a:lnTo>
                  <a:lnTo>
                    <a:pt x="417" y="374"/>
                  </a:lnTo>
                  <a:lnTo>
                    <a:pt x="442" y="385"/>
                  </a:lnTo>
                  <a:lnTo>
                    <a:pt x="459" y="395"/>
                  </a:lnTo>
                  <a:lnTo>
                    <a:pt x="482" y="409"/>
                  </a:lnTo>
                  <a:lnTo>
                    <a:pt x="505" y="409"/>
                  </a:lnTo>
                  <a:lnTo>
                    <a:pt x="512" y="385"/>
                  </a:lnTo>
                  <a:lnTo>
                    <a:pt x="496" y="365"/>
                  </a:lnTo>
                  <a:lnTo>
                    <a:pt x="493" y="347"/>
                  </a:lnTo>
                  <a:lnTo>
                    <a:pt x="482" y="333"/>
                  </a:lnTo>
                  <a:lnTo>
                    <a:pt x="459" y="315"/>
                  </a:lnTo>
                  <a:lnTo>
                    <a:pt x="448" y="292"/>
                  </a:lnTo>
                  <a:lnTo>
                    <a:pt x="453" y="262"/>
                  </a:lnTo>
                  <a:lnTo>
                    <a:pt x="488" y="288"/>
                  </a:lnTo>
                  <a:lnTo>
                    <a:pt x="496" y="312"/>
                  </a:lnTo>
                  <a:lnTo>
                    <a:pt x="521" y="324"/>
                  </a:lnTo>
                  <a:lnTo>
                    <a:pt x="526" y="303"/>
                  </a:lnTo>
                  <a:lnTo>
                    <a:pt x="548" y="298"/>
                  </a:lnTo>
                  <a:lnTo>
                    <a:pt x="554" y="279"/>
                  </a:lnTo>
                  <a:lnTo>
                    <a:pt x="569" y="255"/>
                  </a:lnTo>
                  <a:lnTo>
                    <a:pt x="554" y="239"/>
                  </a:lnTo>
                  <a:lnTo>
                    <a:pt x="532" y="223"/>
                  </a:lnTo>
                  <a:lnTo>
                    <a:pt x="512" y="206"/>
                  </a:lnTo>
                  <a:lnTo>
                    <a:pt x="493" y="188"/>
                  </a:lnTo>
                  <a:lnTo>
                    <a:pt x="463" y="188"/>
                  </a:lnTo>
                  <a:lnTo>
                    <a:pt x="436" y="168"/>
                  </a:lnTo>
                  <a:lnTo>
                    <a:pt x="436" y="144"/>
                  </a:lnTo>
                  <a:lnTo>
                    <a:pt x="463" y="136"/>
                  </a:lnTo>
                  <a:lnTo>
                    <a:pt x="439" y="115"/>
                  </a:lnTo>
                  <a:lnTo>
                    <a:pt x="448" y="94"/>
                  </a:lnTo>
                  <a:lnTo>
                    <a:pt x="429" y="67"/>
                  </a:lnTo>
                  <a:lnTo>
                    <a:pt x="403" y="50"/>
                  </a:lnTo>
                  <a:lnTo>
                    <a:pt x="373" y="18"/>
                  </a:lnTo>
                  <a:lnTo>
                    <a:pt x="347" y="5"/>
                  </a:lnTo>
                  <a:lnTo>
                    <a:pt x="317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3" name=""/>
            <p:cNvSpPr/>
            <p:nvPr/>
          </p:nvSpPr>
          <p:spPr>
            <a:xfrm>
              <a:off x="810360" y="1143720"/>
              <a:ext cx="513720" cy="232920"/>
            </a:xfrm>
            <a:custGeom>
              <a:avLst/>
              <a:gdLst/>
              <a:ahLst/>
              <a:rect l="l" t="t" r="r" b="b"/>
              <a:pathLst>
                <a:path w="364" h="165">
                  <a:moveTo>
                    <a:pt x="0" y="0"/>
                  </a:moveTo>
                  <a:lnTo>
                    <a:pt x="20" y="21"/>
                  </a:lnTo>
                  <a:lnTo>
                    <a:pt x="15" y="37"/>
                  </a:lnTo>
                  <a:lnTo>
                    <a:pt x="33" y="53"/>
                  </a:lnTo>
                  <a:lnTo>
                    <a:pt x="66" y="58"/>
                  </a:lnTo>
                  <a:lnTo>
                    <a:pt x="96" y="56"/>
                  </a:lnTo>
                  <a:lnTo>
                    <a:pt x="121" y="71"/>
                  </a:lnTo>
                  <a:lnTo>
                    <a:pt x="96" y="85"/>
                  </a:lnTo>
                  <a:lnTo>
                    <a:pt x="66" y="85"/>
                  </a:lnTo>
                  <a:lnTo>
                    <a:pt x="42" y="88"/>
                  </a:lnTo>
                  <a:lnTo>
                    <a:pt x="48" y="117"/>
                  </a:lnTo>
                  <a:lnTo>
                    <a:pt x="72" y="131"/>
                  </a:lnTo>
                  <a:lnTo>
                    <a:pt x="99" y="131"/>
                  </a:lnTo>
                  <a:lnTo>
                    <a:pt x="115" y="164"/>
                  </a:lnTo>
                  <a:lnTo>
                    <a:pt x="142" y="161"/>
                  </a:lnTo>
                  <a:lnTo>
                    <a:pt x="175" y="155"/>
                  </a:lnTo>
                  <a:lnTo>
                    <a:pt x="205" y="144"/>
                  </a:lnTo>
                  <a:lnTo>
                    <a:pt x="232" y="135"/>
                  </a:lnTo>
                  <a:lnTo>
                    <a:pt x="254" y="117"/>
                  </a:lnTo>
                  <a:lnTo>
                    <a:pt x="271" y="135"/>
                  </a:lnTo>
                  <a:lnTo>
                    <a:pt x="299" y="149"/>
                  </a:lnTo>
                  <a:lnTo>
                    <a:pt x="323" y="144"/>
                  </a:lnTo>
                  <a:lnTo>
                    <a:pt x="344" y="128"/>
                  </a:lnTo>
                  <a:lnTo>
                    <a:pt x="336" y="109"/>
                  </a:lnTo>
                  <a:lnTo>
                    <a:pt x="356" y="106"/>
                  </a:lnTo>
                  <a:lnTo>
                    <a:pt x="363" y="82"/>
                  </a:lnTo>
                  <a:lnTo>
                    <a:pt x="326" y="71"/>
                  </a:lnTo>
                  <a:lnTo>
                    <a:pt x="299" y="58"/>
                  </a:lnTo>
                  <a:lnTo>
                    <a:pt x="280" y="37"/>
                  </a:lnTo>
                  <a:lnTo>
                    <a:pt x="285" y="1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4" name=""/>
            <p:cNvSpPr/>
            <p:nvPr/>
          </p:nvSpPr>
          <p:spPr>
            <a:xfrm>
              <a:off x="407880" y="2139840"/>
              <a:ext cx="61560" cy="92160"/>
            </a:xfrm>
            <a:custGeom>
              <a:avLst/>
              <a:gdLst/>
              <a:ahLst/>
              <a:rect l="l" t="t" r="r" b="b"/>
              <a:pathLst>
                <a:path w="44" h="66">
                  <a:moveTo>
                    <a:pt x="0" y="0"/>
                  </a:moveTo>
                  <a:lnTo>
                    <a:pt x="3" y="19"/>
                  </a:lnTo>
                  <a:lnTo>
                    <a:pt x="11" y="25"/>
                  </a:lnTo>
                  <a:lnTo>
                    <a:pt x="17" y="40"/>
                  </a:lnTo>
                  <a:lnTo>
                    <a:pt x="27" y="52"/>
                  </a:lnTo>
                  <a:lnTo>
                    <a:pt x="43" y="65"/>
                  </a:lnTo>
                  <a:lnTo>
                    <a:pt x="36" y="49"/>
                  </a:lnTo>
                  <a:lnTo>
                    <a:pt x="27" y="43"/>
                  </a:lnTo>
                  <a:lnTo>
                    <a:pt x="30" y="32"/>
                  </a:lnTo>
                  <a:lnTo>
                    <a:pt x="20" y="19"/>
                  </a:lnTo>
                  <a:lnTo>
                    <a:pt x="30" y="2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5" name=""/>
            <p:cNvSpPr/>
            <p:nvPr/>
          </p:nvSpPr>
          <p:spPr>
            <a:xfrm>
              <a:off x="541800" y="2278440"/>
              <a:ext cx="149760" cy="95040"/>
            </a:xfrm>
            <a:custGeom>
              <a:avLst/>
              <a:gdLst/>
              <a:ahLst/>
              <a:rect l="l" t="t" r="r" b="b"/>
              <a:pathLst>
                <a:path w="106" h="68">
                  <a:moveTo>
                    <a:pt x="0" y="5"/>
                  </a:moveTo>
                  <a:lnTo>
                    <a:pt x="12" y="19"/>
                  </a:lnTo>
                  <a:lnTo>
                    <a:pt x="26" y="25"/>
                  </a:lnTo>
                  <a:lnTo>
                    <a:pt x="39" y="32"/>
                  </a:lnTo>
                  <a:lnTo>
                    <a:pt x="36" y="37"/>
                  </a:lnTo>
                  <a:lnTo>
                    <a:pt x="48" y="43"/>
                  </a:lnTo>
                  <a:lnTo>
                    <a:pt x="57" y="51"/>
                  </a:lnTo>
                  <a:lnTo>
                    <a:pt x="68" y="51"/>
                  </a:lnTo>
                  <a:lnTo>
                    <a:pt x="68" y="57"/>
                  </a:lnTo>
                  <a:lnTo>
                    <a:pt x="81" y="64"/>
                  </a:lnTo>
                  <a:lnTo>
                    <a:pt x="94" y="67"/>
                  </a:lnTo>
                  <a:lnTo>
                    <a:pt x="105" y="64"/>
                  </a:lnTo>
                  <a:lnTo>
                    <a:pt x="94" y="51"/>
                  </a:lnTo>
                  <a:lnTo>
                    <a:pt x="78" y="40"/>
                  </a:lnTo>
                  <a:lnTo>
                    <a:pt x="68" y="29"/>
                  </a:lnTo>
                  <a:lnTo>
                    <a:pt x="57" y="16"/>
                  </a:lnTo>
                  <a:lnTo>
                    <a:pt x="42" y="11"/>
                  </a:lnTo>
                  <a:lnTo>
                    <a:pt x="25" y="8"/>
                  </a:lnTo>
                  <a:lnTo>
                    <a:pt x="9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6" name=""/>
            <p:cNvSpPr/>
            <p:nvPr/>
          </p:nvSpPr>
          <p:spPr>
            <a:xfrm>
              <a:off x="2580840" y="1142280"/>
              <a:ext cx="960840" cy="742320"/>
            </a:xfrm>
            <a:custGeom>
              <a:avLst/>
              <a:gdLst/>
              <a:ahLst/>
              <a:rect l="l" t="t" r="r" b="b"/>
              <a:pathLst>
                <a:path w="681" h="526">
                  <a:moveTo>
                    <a:pt x="0" y="4"/>
                  </a:moveTo>
                  <a:lnTo>
                    <a:pt x="9" y="19"/>
                  </a:lnTo>
                  <a:lnTo>
                    <a:pt x="33" y="19"/>
                  </a:lnTo>
                  <a:lnTo>
                    <a:pt x="49" y="1"/>
                  </a:lnTo>
                  <a:lnTo>
                    <a:pt x="61" y="33"/>
                  </a:lnTo>
                  <a:lnTo>
                    <a:pt x="82" y="40"/>
                  </a:lnTo>
                  <a:lnTo>
                    <a:pt x="88" y="68"/>
                  </a:lnTo>
                  <a:lnTo>
                    <a:pt x="58" y="51"/>
                  </a:lnTo>
                  <a:lnTo>
                    <a:pt x="30" y="51"/>
                  </a:lnTo>
                  <a:lnTo>
                    <a:pt x="25" y="81"/>
                  </a:lnTo>
                  <a:lnTo>
                    <a:pt x="19" y="110"/>
                  </a:lnTo>
                  <a:lnTo>
                    <a:pt x="39" y="130"/>
                  </a:lnTo>
                  <a:lnTo>
                    <a:pt x="69" y="122"/>
                  </a:lnTo>
                  <a:lnTo>
                    <a:pt x="88" y="101"/>
                  </a:lnTo>
                  <a:lnTo>
                    <a:pt x="99" y="127"/>
                  </a:lnTo>
                  <a:lnTo>
                    <a:pt x="95" y="165"/>
                  </a:lnTo>
                  <a:lnTo>
                    <a:pt x="63" y="165"/>
                  </a:lnTo>
                  <a:lnTo>
                    <a:pt x="49" y="186"/>
                  </a:lnTo>
                  <a:lnTo>
                    <a:pt x="39" y="213"/>
                  </a:lnTo>
                  <a:lnTo>
                    <a:pt x="39" y="240"/>
                  </a:lnTo>
                  <a:lnTo>
                    <a:pt x="45" y="262"/>
                  </a:lnTo>
                  <a:lnTo>
                    <a:pt x="45" y="283"/>
                  </a:lnTo>
                  <a:lnTo>
                    <a:pt x="66" y="304"/>
                  </a:lnTo>
                  <a:lnTo>
                    <a:pt x="76" y="331"/>
                  </a:lnTo>
                  <a:lnTo>
                    <a:pt x="76" y="353"/>
                  </a:lnTo>
                  <a:lnTo>
                    <a:pt x="88" y="366"/>
                  </a:lnTo>
                  <a:lnTo>
                    <a:pt x="88" y="386"/>
                  </a:lnTo>
                  <a:lnTo>
                    <a:pt x="109" y="412"/>
                  </a:lnTo>
                  <a:lnTo>
                    <a:pt x="112" y="425"/>
                  </a:lnTo>
                  <a:lnTo>
                    <a:pt x="125" y="450"/>
                  </a:lnTo>
                  <a:lnTo>
                    <a:pt x="133" y="466"/>
                  </a:lnTo>
                  <a:lnTo>
                    <a:pt x="155" y="487"/>
                  </a:lnTo>
                  <a:lnTo>
                    <a:pt x="182" y="492"/>
                  </a:lnTo>
                  <a:lnTo>
                    <a:pt x="201" y="498"/>
                  </a:lnTo>
                  <a:lnTo>
                    <a:pt x="209" y="512"/>
                  </a:lnTo>
                  <a:lnTo>
                    <a:pt x="237" y="525"/>
                  </a:lnTo>
                  <a:lnTo>
                    <a:pt x="248" y="516"/>
                  </a:lnTo>
                  <a:lnTo>
                    <a:pt x="258" y="501"/>
                  </a:lnTo>
                  <a:lnTo>
                    <a:pt x="261" y="482"/>
                  </a:lnTo>
                  <a:lnTo>
                    <a:pt x="264" y="463"/>
                  </a:lnTo>
                  <a:lnTo>
                    <a:pt x="274" y="444"/>
                  </a:lnTo>
                  <a:lnTo>
                    <a:pt x="267" y="421"/>
                  </a:lnTo>
                  <a:lnTo>
                    <a:pt x="285" y="407"/>
                  </a:lnTo>
                  <a:lnTo>
                    <a:pt x="297" y="388"/>
                  </a:lnTo>
                  <a:lnTo>
                    <a:pt x="304" y="366"/>
                  </a:lnTo>
                  <a:lnTo>
                    <a:pt x="307" y="348"/>
                  </a:lnTo>
                  <a:lnTo>
                    <a:pt x="294" y="321"/>
                  </a:lnTo>
                  <a:lnTo>
                    <a:pt x="315" y="324"/>
                  </a:lnTo>
                  <a:lnTo>
                    <a:pt x="321" y="304"/>
                  </a:lnTo>
                  <a:lnTo>
                    <a:pt x="343" y="298"/>
                  </a:lnTo>
                  <a:lnTo>
                    <a:pt x="374" y="298"/>
                  </a:lnTo>
                  <a:lnTo>
                    <a:pt x="401" y="283"/>
                  </a:lnTo>
                  <a:lnTo>
                    <a:pt x="420" y="269"/>
                  </a:lnTo>
                  <a:lnTo>
                    <a:pt x="434" y="256"/>
                  </a:lnTo>
                  <a:lnTo>
                    <a:pt x="446" y="234"/>
                  </a:lnTo>
                  <a:lnTo>
                    <a:pt x="453" y="216"/>
                  </a:lnTo>
                  <a:lnTo>
                    <a:pt x="470" y="197"/>
                  </a:lnTo>
                  <a:lnTo>
                    <a:pt x="489" y="186"/>
                  </a:lnTo>
                  <a:lnTo>
                    <a:pt x="516" y="186"/>
                  </a:lnTo>
                  <a:lnTo>
                    <a:pt x="537" y="172"/>
                  </a:lnTo>
                  <a:lnTo>
                    <a:pt x="565" y="165"/>
                  </a:lnTo>
                  <a:lnTo>
                    <a:pt x="589" y="154"/>
                  </a:lnTo>
                  <a:lnTo>
                    <a:pt x="610" y="140"/>
                  </a:lnTo>
                  <a:lnTo>
                    <a:pt x="629" y="124"/>
                  </a:lnTo>
                  <a:lnTo>
                    <a:pt x="649" y="108"/>
                  </a:lnTo>
                  <a:lnTo>
                    <a:pt x="665" y="89"/>
                  </a:lnTo>
                  <a:lnTo>
                    <a:pt x="638" y="87"/>
                  </a:lnTo>
                  <a:lnTo>
                    <a:pt x="610" y="72"/>
                  </a:lnTo>
                  <a:lnTo>
                    <a:pt x="586" y="87"/>
                  </a:lnTo>
                  <a:lnTo>
                    <a:pt x="586" y="72"/>
                  </a:lnTo>
                  <a:lnTo>
                    <a:pt x="610" y="60"/>
                  </a:lnTo>
                  <a:lnTo>
                    <a:pt x="605" y="33"/>
                  </a:lnTo>
                  <a:lnTo>
                    <a:pt x="622" y="22"/>
                  </a:lnTo>
                  <a:lnTo>
                    <a:pt x="629" y="40"/>
                  </a:lnTo>
                  <a:lnTo>
                    <a:pt x="635" y="65"/>
                  </a:lnTo>
                  <a:lnTo>
                    <a:pt x="653" y="72"/>
                  </a:lnTo>
                  <a:lnTo>
                    <a:pt x="678" y="68"/>
                  </a:lnTo>
                  <a:lnTo>
                    <a:pt x="680" y="40"/>
                  </a:lnTo>
                  <a:lnTo>
                    <a:pt x="680" y="19"/>
                  </a:lnTo>
                  <a:lnTo>
                    <a:pt x="665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7" name=""/>
            <p:cNvSpPr/>
            <p:nvPr/>
          </p:nvSpPr>
          <p:spPr>
            <a:xfrm>
              <a:off x="3462480" y="1513080"/>
              <a:ext cx="301680" cy="180360"/>
            </a:xfrm>
            <a:custGeom>
              <a:avLst/>
              <a:gdLst/>
              <a:ahLst/>
              <a:rect l="l" t="t" r="r" b="b"/>
              <a:pathLst>
                <a:path w="213" h="128">
                  <a:moveTo>
                    <a:pt x="0" y="41"/>
                  </a:moveTo>
                  <a:lnTo>
                    <a:pt x="17" y="47"/>
                  </a:lnTo>
                  <a:lnTo>
                    <a:pt x="33" y="39"/>
                  </a:lnTo>
                  <a:lnTo>
                    <a:pt x="49" y="47"/>
                  </a:lnTo>
                  <a:lnTo>
                    <a:pt x="30" y="61"/>
                  </a:lnTo>
                  <a:lnTo>
                    <a:pt x="9" y="73"/>
                  </a:lnTo>
                  <a:lnTo>
                    <a:pt x="36" y="73"/>
                  </a:lnTo>
                  <a:lnTo>
                    <a:pt x="49" y="93"/>
                  </a:lnTo>
                  <a:lnTo>
                    <a:pt x="33" y="111"/>
                  </a:lnTo>
                  <a:lnTo>
                    <a:pt x="69" y="111"/>
                  </a:lnTo>
                  <a:lnTo>
                    <a:pt x="88" y="122"/>
                  </a:lnTo>
                  <a:lnTo>
                    <a:pt x="112" y="127"/>
                  </a:lnTo>
                  <a:lnTo>
                    <a:pt x="132" y="114"/>
                  </a:lnTo>
                  <a:lnTo>
                    <a:pt x="155" y="111"/>
                  </a:lnTo>
                  <a:lnTo>
                    <a:pt x="169" y="97"/>
                  </a:lnTo>
                  <a:lnTo>
                    <a:pt x="196" y="87"/>
                  </a:lnTo>
                  <a:lnTo>
                    <a:pt x="212" y="68"/>
                  </a:lnTo>
                  <a:lnTo>
                    <a:pt x="212" y="41"/>
                  </a:lnTo>
                  <a:lnTo>
                    <a:pt x="194" y="30"/>
                  </a:lnTo>
                  <a:lnTo>
                    <a:pt x="194" y="6"/>
                  </a:lnTo>
                  <a:lnTo>
                    <a:pt x="175" y="9"/>
                  </a:lnTo>
                  <a:lnTo>
                    <a:pt x="162" y="0"/>
                  </a:lnTo>
                  <a:lnTo>
                    <a:pt x="151" y="12"/>
                  </a:lnTo>
                  <a:lnTo>
                    <a:pt x="136" y="20"/>
                  </a:lnTo>
                  <a:lnTo>
                    <a:pt x="124" y="12"/>
                  </a:lnTo>
                  <a:lnTo>
                    <a:pt x="102" y="18"/>
                  </a:lnTo>
                  <a:lnTo>
                    <a:pt x="93" y="29"/>
                  </a:lnTo>
                  <a:lnTo>
                    <a:pt x="82" y="18"/>
                  </a:lnTo>
                  <a:lnTo>
                    <a:pt x="82" y="39"/>
                  </a:lnTo>
                  <a:lnTo>
                    <a:pt x="60" y="47"/>
                  </a:lnTo>
                  <a:lnTo>
                    <a:pt x="56" y="20"/>
                  </a:lnTo>
                  <a:lnTo>
                    <a:pt x="42" y="6"/>
                  </a:lnTo>
                  <a:lnTo>
                    <a:pt x="26" y="1"/>
                  </a:lnTo>
                  <a:lnTo>
                    <a:pt x="26" y="12"/>
                  </a:lnTo>
                  <a:lnTo>
                    <a:pt x="15" y="12"/>
                  </a:lnTo>
                  <a:lnTo>
                    <a:pt x="12" y="29"/>
                  </a:lnTo>
                  <a:lnTo>
                    <a:pt x="0" y="4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8" name=""/>
            <p:cNvSpPr/>
            <p:nvPr/>
          </p:nvSpPr>
          <p:spPr>
            <a:xfrm>
              <a:off x="3658680" y="2756520"/>
              <a:ext cx="1931760" cy="1919160"/>
            </a:xfrm>
            <a:custGeom>
              <a:avLst/>
              <a:gdLst/>
              <a:ahLst/>
              <a:rect l="l" t="t" r="r" b="b"/>
              <a:pathLst>
                <a:path w="1367" h="1359">
                  <a:moveTo>
                    <a:pt x="1024" y="129"/>
                  </a:moveTo>
                  <a:lnTo>
                    <a:pt x="1008" y="132"/>
                  </a:lnTo>
                  <a:lnTo>
                    <a:pt x="997" y="132"/>
                  </a:lnTo>
                  <a:lnTo>
                    <a:pt x="991" y="126"/>
                  </a:lnTo>
                  <a:lnTo>
                    <a:pt x="988" y="134"/>
                  </a:lnTo>
                  <a:lnTo>
                    <a:pt x="978" y="132"/>
                  </a:lnTo>
                  <a:lnTo>
                    <a:pt x="981" y="123"/>
                  </a:lnTo>
                  <a:lnTo>
                    <a:pt x="969" y="120"/>
                  </a:lnTo>
                  <a:lnTo>
                    <a:pt x="954" y="123"/>
                  </a:lnTo>
                  <a:lnTo>
                    <a:pt x="942" y="129"/>
                  </a:lnTo>
                  <a:lnTo>
                    <a:pt x="932" y="134"/>
                  </a:lnTo>
                  <a:lnTo>
                    <a:pt x="924" y="134"/>
                  </a:lnTo>
                  <a:lnTo>
                    <a:pt x="912" y="132"/>
                  </a:lnTo>
                  <a:lnTo>
                    <a:pt x="899" y="132"/>
                  </a:lnTo>
                  <a:lnTo>
                    <a:pt x="890" y="126"/>
                  </a:lnTo>
                  <a:lnTo>
                    <a:pt x="885" y="123"/>
                  </a:lnTo>
                  <a:lnTo>
                    <a:pt x="872" y="120"/>
                  </a:lnTo>
                  <a:lnTo>
                    <a:pt x="860" y="120"/>
                  </a:lnTo>
                  <a:lnTo>
                    <a:pt x="849" y="120"/>
                  </a:lnTo>
                  <a:lnTo>
                    <a:pt x="842" y="112"/>
                  </a:lnTo>
                  <a:lnTo>
                    <a:pt x="833" y="112"/>
                  </a:lnTo>
                  <a:lnTo>
                    <a:pt x="820" y="109"/>
                  </a:lnTo>
                  <a:lnTo>
                    <a:pt x="809" y="106"/>
                  </a:lnTo>
                  <a:lnTo>
                    <a:pt x="806" y="99"/>
                  </a:lnTo>
                  <a:lnTo>
                    <a:pt x="793" y="96"/>
                  </a:lnTo>
                  <a:lnTo>
                    <a:pt x="781" y="94"/>
                  </a:lnTo>
                  <a:lnTo>
                    <a:pt x="769" y="96"/>
                  </a:lnTo>
                  <a:lnTo>
                    <a:pt x="757" y="99"/>
                  </a:lnTo>
                  <a:lnTo>
                    <a:pt x="747" y="106"/>
                  </a:lnTo>
                  <a:lnTo>
                    <a:pt x="743" y="115"/>
                  </a:lnTo>
                  <a:lnTo>
                    <a:pt x="744" y="120"/>
                  </a:lnTo>
                  <a:lnTo>
                    <a:pt x="747" y="132"/>
                  </a:lnTo>
                  <a:lnTo>
                    <a:pt x="743" y="137"/>
                  </a:lnTo>
                  <a:lnTo>
                    <a:pt x="736" y="141"/>
                  </a:lnTo>
                  <a:lnTo>
                    <a:pt x="727" y="147"/>
                  </a:lnTo>
                  <a:lnTo>
                    <a:pt x="717" y="144"/>
                  </a:lnTo>
                  <a:lnTo>
                    <a:pt x="708" y="137"/>
                  </a:lnTo>
                  <a:lnTo>
                    <a:pt x="694" y="132"/>
                  </a:lnTo>
                  <a:lnTo>
                    <a:pt x="678" y="129"/>
                  </a:lnTo>
                  <a:lnTo>
                    <a:pt x="667" y="126"/>
                  </a:lnTo>
                  <a:lnTo>
                    <a:pt x="657" y="120"/>
                  </a:lnTo>
                  <a:lnTo>
                    <a:pt x="651" y="115"/>
                  </a:lnTo>
                  <a:lnTo>
                    <a:pt x="651" y="105"/>
                  </a:lnTo>
                  <a:lnTo>
                    <a:pt x="638" y="102"/>
                  </a:lnTo>
                  <a:lnTo>
                    <a:pt x="630" y="96"/>
                  </a:lnTo>
                  <a:lnTo>
                    <a:pt x="618" y="96"/>
                  </a:lnTo>
                  <a:lnTo>
                    <a:pt x="602" y="94"/>
                  </a:lnTo>
                  <a:lnTo>
                    <a:pt x="588" y="94"/>
                  </a:lnTo>
                  <a:lnTo>
                    <a:pt x="578" y="91"/>
                  </a:lnTo>
                  <a:lnTo>
                    <a:pt x="566" y="85"/>
                  </a:lnTo>
                  <a:lnTo>
                    <a:pt x="564" y="77"/>
                  </a:lnTo>
                  <a:lnTo>
                    <a:pt x="558" y="77"/>
                  </a:lnTo>
                  <a:lnTo>
                    <a:pt x="548" y="74"/>
                  </a:lnTo>
                  <a:lnTo>
                    <a:pt x="545" y="64"/>
                  </a:lnTo>
                  <a:lnTo>
                    <a:pt x="551" y="58"/>
                  </a:lnTo>
                  <a:lnTo>
                    <a:pt x="561" y="53"/>
                  </a:lnTo>
                  <a:lnTo>
                    <a:pt x="566" y="44"/>
                  </a:lnTo>
                  <a:lnTo>
                    <a:pt x="564" y="35"/>
                  </a:lnTo>
                  <a:lnTo>
                    <a:pt x="558" y="32"/>
                  </a:lnTo>
                  <a:lnTo>
                    <a:pt x="554" y="18"/>
                  </a:lnTo>
                  <a:lnTo>
                    <a:pt x="561" y="15"/>
                  </a:lnTo>
                  <a:lnTo>
                    <a:pt x="566" y="5"/>
                  </a:lnTo>
                  <a:lnTo>
                    <a:pt x="551" y="9"/>
                  </a:lnTo>
                  <a:lnTo>
                    <a:pt x="548" y="0"/>
                  </a:lnTo>
                  <a:lnTo>
                    <a:pt x="535" y="0"/>
                  </a:lnTo>
                  <a:lnTo>
                    <a:pt x="528" y="0"/>
                  </a:lnTo>
                  <a:lnTo>
                    <a:pt x="521" y="5"/>
                  </a:lnTo>
                  <a:lnTo>
                    <a:pt x="509" y="8"/>
                  </a:lnTo>
                  <a:lnTo>
                    <a:pt x="493" y="5"/>
                  </a:lnTo>
                  <a:lnTo>
                    <a:pt x="485" y="8"/>
                  </a:lnTo>
                  <a:lnTo>
                    <a:pt x="472" y="5"/>
                  </a:lnTo>
                  <a:lnTo>
                    <a:pt x="463" y="9"/>
                  </a:lnTo>
                  <a:lnTo>
                    <a:pt x="452" y="9"/>
                  </a:lnTo>
                  <a:lnTo>
                    <a:pt x="445" y="8"/>
                  </a:lnTo>
                  <a:lnTo>
                    <a:pt x="436" y="5"/>
                  </a:lnTo>
                  <a:lnTo>
                    <a:pt x="420" y="5"/>
                  </a:lnTo>
                  <a:lnTo>
                    <a:pt x="415" y="8"/>
                  </a:lnTo>
                  <a:lnTo>
                    <a:pt x="403" y="8"/>
                  </a:lnTo>
                  <a:lnTo>
                    <a:pt x="393" y="9"/>
                  </a:lnTo>
                  <a:lnTo>
                    <a:pt x="382" y="12"/>
                  </a:lnTo>
                  <a:lnTo>
                    <a:pt x="366" y="15"/>
                  </a:lnTo>
                  <a:lnTo>
                    <a:pt x="357" y="21"/>
                  </a:lnTo>
                  <a:lnTo>
                    <a:pt x="347" y="29"/>
                  </a:lnTo>
                  <a:lnTo>
                    <a:pt x="336" y="29"/>
                  </a:lnTo>
                  <a:lnTo>
                    <a:pt x="327" y="32"/>
                  </a:lnTo>
                  <a:lnTo>
                    <a:pt x="320" y="37"/>
                  </a:lnTo>
                  <a:lnTo>
                    <a:pt x="309" y="44"/>
                  </a:lnTo>
                  <a:lnTo>
                    <a:pt x="300" y="44"/>
                  </a:lnTo>
                  <a:lnTo>
                    <a:pt x="287" y="40"/>
                  </a:lnTo>
                  <a:lnTo>
                    <a:pt x="278" y="42"/>
                  </a:lnTo>
                  <a:lnTo>
                    <a:pt x="267" y="42"/>
                  </a:lnTo>
                  <a:lnTo>
                    <a:pt x="257" y="44"/>
                  </a:lnTo>
                  <a:lnTo>
                    <a:pt x="245" y="37"/>
                  </a:lnTo>
                  <a:lnTo>
                    <a:pt x="238" y="29"/>
                  </a:lnTo>
                  <a:lnTo>
                    <a:pt x="230" y="32"/>
                  </a:lnTo>
                  <a:lnTo>
                    <a:pt x="224" y="42"/>
                  </a:lnTo>
                  <a:lnTo>
                    <a:pt x="221" y="50"/>
                  </a:lnTo>
                  <a:lnTo>
                    <a:pt x="215" y="58"/>
                  </a:lnTo>
                  <a:lnTo>
                    <a:pt x="211" y="70"/>
                  </a:lnTo>
                  <a:lnTo>
                    <a:pt x="200" y="77"/>
                  </a:lnTo>
                  <a:lnTo>
                    <a:pt x="188" y="80"/>
                  </a:lnTo>
                  <a:lnTo>
                    <a:pt x="178" y="85"/>
                  </a:lnTo>
                  <a:lnTo>
                    <a:pt x="172" y="94"/>
                  </a:lnTo>
                  <a:lnTo>
                    <a:pt x="164" y="102"/>
                  </a:lnTo>
                  <a:lnTo>
                    <a:pt x="164" y="106"/>
                  </a:lnTo>
                  <a:lnTo>
                    <a:pt x="158" y="115"/>
                  </a:lnTo>
                  <a:lnTo>
                    <a:pt x="151" y="120"/>
                  </a:lnTo>
                  <a:lnTo>
                    <a:pt x="151" y="137"/>
                  </a:lnTo>
                  <a:lnTo>
                    <a:pt x="158" y="144"/>
                  </a:lnTo>
                  <a:lnTo>
                    <a:pt x="151" y="158"/>
                  </a:lnTo>
                  <a:lnTo>
                    <a:pt x="145" y="167"/>
                  </a:lnTo>
                  <a:lnTo>
                    <a:pt x="135" y="174"/>
                  </a:lnTo>
                  <a:lnTo>
                    <a:pt x="124" y="176"/>
                  </a:lnTo>
                  <a:lnTo>
                    <a:pt x="118" y="188"/>
                  </a:lnTo>
                  <a:lnTo>
                    <a:pt x="105" y="190"/>
                  </a:lnTo>
                  <a:lnTo>
                    <a:pt x="91" y="193"/>
                  </a:lnTo>
                  <a:lnTo>
                    <a:pt x="82" y="200"/>
                  </a:lnTo>
                  <a:lnTo>
                    <a:pt x="79" y="212"/>
                  </a:lnTo>
                  <a:lnTo>
                    <a:pt x="72" y="217"/>
                  </a:lnTo>
                  <a:lnTo>
                    <a:pt x="63" y="223"/>
                  </a:lnTo>
                  <a:lnTo>
                    <a:pt x="60" y="228"/>
                  </a:lnTo>
                  <a:lnTo>
                    <a:pt x="56" y="238"/>
                  </a:lnTo>
                  <a:lnTo>
                    <a:pt x="55" y="247"/>
                  </a:lnTo>
                  <a:lnTo>
                    <a:pt x="49" y="258"/>
                  </a:lnTo>
                  <a:lnTo>
                    <a:pt x="39" y="265"/>
                  </a:lnTo>
                  <a:lnTo>
                    <a:pt x="33" y="273"/>
                  </a:lnTo>
                  <a:lnTo>
                    <a:pt x="26" y="282"/>
                  </a:lnTo>
                  <a:lnTo>
                    <a:pt x="23" y="296"/>
                  </a:lnTo>
                  <a:lnTo>
                    <a:pt x="18" y="303"/>
                  </a:lnTo>
                  <a:lnTo>
                    <a:pt x="12" y="306"/>
                  </a:lnTo>
                  <a:lnTo>
                    <a:pt x="9" y="317"/>
                  </a:lnTo>
                  <a:lnTo>
                    <a:pt x="9" y="328"/>
                  </a:lnTo>
                  <a:lnTo>
                    <a:pt x="18" y="332"/>
                  </a:lnTo>
                  <a:lnTo>
                    <a:pt x="23" y="338"/>
                  </a:lnTo>
                  <a:lnTo>
                    <a:pt x="23" y="349"/>
                  </a:lnTo>
                  <a:lnTo>
                    <a:pt x="18" y="355"/>
                  </a:lnTo>
                  <a:lnTo>
                    <a:pt x="23" y="365"/>
                  </a:lnTo>
                  <a:lnTo>
                    <a:pt x="26" y="373"/>
                  </a:lnTo>
                  <a:lnTo>
                    <a:pt x="26" y="384"/>
                  </a:lnTo>
                  <a:lnTo>
                    <a:pt x="26" y="391"/>
                  </a:lnTo>
                  <a:lnTo>
                    <a:pt x="23" y="403"/>
                  </a:lnTo>
                  <a:lnTo>
                    <a:pt x="20" y="411"/>
                  </a:lnTo>
                  <a:lnTo>
                    <a:pt x="20" y="424"/>
                  </a:lnTo>
                  <a:lnTo>
                    <a:pt x="15" y="429"/>
                  </a:lnTo>
                  <a:lnTo>
                    <a:pt x="9" y="438"/>
                  </a:lnTo>
                  <a:lnTo>
                    <a:pt x="0" y="443"/>
                  </a:lnTo>
                  <a:lnTo>
                    <a:pt x="9" y="449"/>
                  </a:lnTo>
                  <a:lnTo>
                    <a:pt x="15" y="456"/>
                  </a:lnTo>
                  <a:lnTo>
                    <a:pt x="15" y="467"/>
                  </a:lnTo>
                  <a:lnTo>
                    <a:pt x="15" y="476"/>
                  </a:lnTo>
                  <a:lnTo>
                    <a:pt x="15" y="487"/>
                  </a:lnTo>
                  <a:lnTo>
                    <a:pt x="20" y="491"/>
                  </a:lnTo>
                  <a:lnTo>
                    <a:pt x="30" y="494"/>
                  </a:lnTo>
                  <a:lnTo>
                    <a:pt x="36" y="494"/>
                  </a:lnTo>
                  <a:lnTo>
                    <a:pt x="39" y="505"/>
                  </a:lnTo>
                  <a:lnTo>
                    <a:pt x="49" y="508"/>
                  </a:lnTo>
                  <a:lnTo>
                    <a:pt x="55" y="516"/>
                  </a:lnTo>
                  <a:lnTo>
                    <a:pt x="60" y="523"/>
                  </a:lnTo>
                  <a:lnTo>
                    <a:pt x="69" y="529"/>
                  </a:lnTo>
                  <a:lnTo>
                    <a:pt x="75" y="535"/>
                  </a:lnTo>
                  <a:lnTo>
                    <a:pt x="82" y="543"/>
                  </a:lnTo>
                  <a:lnTo>
                    <a:pt x="85" y="553"/>
                  </a:lnTo>
                  <a:lnTo>
                    <a:pt x="88" y="558"/>
                  </a:lnTo>
                  <a:lnTo>
                    <a:pt x="91" y="567"/>
                  </a:lnTo>
                  <a:lnTo>
                    <a:pt x="99" y="575"/>
                  </a:lnTo>
                  <a:lnTo>
                    <a:pt x="109" y="581"/>
                  </a:lnTo>
                  <a:lnTo>
                    <a:pt x="118" y="585"/>
                  </a:lnTo>
                  <a:lnTo>
                    <a:pt x="128" y="591"/>
                  </a:lnTo>
                  <a:lnTo>
                    <a:pt x="142" y="596"/>
                  </a:lnTo>
                  <a:lnTo>
                    <a:pt x="151" y="608"/>
                  </a:lnTo>
                  <a:lnTo>
                    <a:pt x="161" y="613"/>
                  </a:lnTo>
                  <a:lnTo>
                    <a:pt x="169" y="617"/>
                  </a:lnTo>
                  <a:lnTo>
                    <a:pt x="181" y="626"/>
                  </a:lnTo>
                  <a:lnTo>
                    <a:pt x="191" y="629"/>
                  </a:lnTo>
                  <a:lnTo>
                    <a:pt x="200" y="629"/>
                  </a:lnTo>
                  <a:lnTo>
                    <a:pt x="208" y="623"/>
                  </a:lnTo>
                  <a:lnTo>
                    <a:pt x="221" y="623"/>
                  </a:lnTo>
                  <a:lnTo>
                    <a:pt x="230" y="617"/>
                  </a:lnTo>
                  <a:lnTo>
                    <a:pt x="241" y="615"/>
                  </a:lnTo>
                  <a:lnTo>
                    <a:pt x="251" y="615"/>
                  </a:lnTo>
                  <a:lnTo>
                    <a:pt x="260" y="613"/>
                  </a:lnTo>
                  <a:lnTo>
                    <a:pt x="273" y="613"/>
                  </a:lnTo>
                  <a:lnTo>
                    <a:pt x="284" y="615"/>
                  </a:lnTo>
                  <a:lnTo>
                    <a:pt x="297" y="617"/>
                  </a:lnTo>
                  <a:lnTo>
                    <a:pt x="306" y="620"/>
                  </a:lnTo>
                  <a:lnTo>
                    <a:pt x="314" y="617"/>
                  </a:lnTo>
                  <a:lnTo>
                    <a:pt x="327" y="615"/>
                  </a:lnTo>
                  <a:lnTo>
                    <a:pt x="336" y="613"/>
                  </a:lnTo>
                  <a:lnTo>
                    <a:pt x="343" y="610"/>
                  </a:lnTo>
                  <a:lnTo>
                    <a:pt x="350" y="602"/>
                  </a:lnTo>
                  <a:lnTo>
                    <a:pt x="366" y="602"/>
                  </a:lnTo>
                  <a:lnTo>
                    <a:pt x="373" y="596"/>
                  </a:lnTo>
                  <a:lnTo>
                    <a:pt x="384" y="594"/>
                  </a:lnTo>
                  <a:lnTo>
                    <a:pt x="393" y="591"/>
                  </a:lnTo>
                  <a:lnTo>
                    <a:pt x="403" y="591"/>
                  </a:lnTo>
                  <a:lnTo>
                    <a:pt x="415" y="591"/>
                  </a:lnTo>
                  <a:lnTo>
                    <a:pt x="426" y="591"/>
                  </a:lnTo>
                  <a:lnTo>
                    <a:pt x="436" y="594"/>
                  </a:lnTo>
                  <a:lnTo>
                    <a:pt x="445" y="602"/>
                  </a:lnTo>
                  <a:lnTo>
                    <a:pt x="452" y="613"/>
                  </a:lnTo>
                  <a:lnTo>
                    <a:pt x="455" y="623"/>
                  </a:lnTo>
                  <a:lnTo>
                    <a:pt x="466" y="629"/>
                  </a:lnTo>
                  <a:lnTo>
                    <a:pt x="475" y="629"/>
                  </a:lnTo>
                  <a:lnTo>
                    <a:pt x="485" y="629"/>
                  </a:lnTo>
                  <a:lnTo>
                    <a:pt x="493" y="629"/>
                  </a:lnTo>
                  <a:lnTo>
                    <a:pt x="505" y="629"/>
                  </a:lnTo>
                  <a:lnTo>
                    <a:pt x="515" y="626"/>
                  </a:lnTo>
                  <a:lnTo>
                    <a:pt x="521" y="626"/>
                  </a:lnTo>
                  <a:lnTo>
                    <a:pt x="524" y="634"/>
                  </a:lnTo>
                  <a:lnTo>
                    <a:pt x="532" y="637"/>
                  </a:lnTo>
                  <a:lnTo>
                    <a:pt x="535" y="645"/>
                  </a:lnTo>
                  <a:lnTo>
                    <a:pt x="542" y="650"/>
                  </a:lnTo>
                  <a:lnTo>
                    <a:pt x="539" y="661"/>
                  </a:lnTo>
                  <a:lnTo>
                    <a:pt x="539" y="672"/>
                  </a:lnTo>
                  <a:lnTo>
                    <a:pt x="535" y="678"/>
                  </a:lnTo>
                  <a:lnTo>
                    <a:pt x="529" y="685"/>
                  </a:lnTo>
                  <a:lnTo>
                    <a:pt x="535" y="690"/>
                  </a:lnTo>
                  <a:lnTo>
                    <a:pt x="532" y="696"/>
                  </a:lnTo>
                  <a:lnTo>
                    <a:pt x="532" y="704"/>
                  </a:lnTo>
                  <a:lnTo>
                    <a:pt x="529" y="714"/>
                  </a:lnTo>
                  <a:lnTo>
                    <a:pt x="521" y="720"/>
                  </a:lnTo>
                  <a:lnTo>
                    <a:pt x="528" y="728"/>
                  </a:lnTo>
                  <a:lnTo>
                    <a:pt x="529" y="737"/>
                  </a:lnTo>
                  <a:lnTo>
                    <a:pt x="535" y="744"/>
                  </a:lnTo>
                  <a:lnTo>
                    <a:pt x="542" y="752"/>
                  </a:lnTo>
                  <a:lnTo>
                    <a:pt x="551" y="758"/>
                  </a:lnTo>
                  <a:lnTo>
                    <a:pt x="558" y="766"/>
                  </a:lnTo>
                  <a:lnTo>
                    <a:pt x="566" y="772"/>
                  </a:lnTo>
                  <a:lnTo>
                    <a:pt x="572" y="776"/>
                  </a:lnTo>
                  <a:lnTo>
                    <a:pt x="578" y="785"/>
                  </a:lnTo>
                  <a:lnTo>
                    <a:pt x="584" y="790"/>
                  </a:lnTo>
                  <a:lnTo>
                    <a:pt x="588" y="799"/>
                  </a:lnTo>
                  <a:lnTo>
                    <a:pt x="588" y="806"/>
                  </a:lnTo>
                  <a:lnTo>
                    <a:pt x="594" y="811"/>
                  </a:lnTo>
                  <a:lnTo>
                    <a:pt x="594" y="817"/>
                  </a:lnTo>
                  <a:lnTo>
                    <a:pt x="600" y="822"/>
                  </a:lnTo>
                  <a:lnTo>
                    <a:pt x="602" y="834"/>
                  </a:lnTo>
                  <a:lnTo>
                    <a:pt x="605" y="841"/>
                  </a:lnTo>
                  <a:lnTo>
                    <a:pt x="611" y="849"/>
                  </a:lnTo>
                  <a:lnTo>
                    <a:pt x="615" y="858"/>
                  </a:lnTo>
                  <a:lnTo>
                    <a:pt x="605" y="866"/>
                  </a:lnTo>
                  <a:lnTo>
                    <a:pt x="608" y="870"/>
                  </a:lnTo>
                  <a:lnTo>
                    <a:pt x="611" y="879"/>
                  </a:lnTo>
                  <a:lnTo>
                    <a:pt x="618" y="887"/>
                  </a:lnTo>
                  <a:lnTo>
                    <a:pt x="621" y="893"/>
                  </a:lnTo>
                  <a:lnTo>
                    <a:pt x="624" y="902"/>
                  </a:lnTo>
                  <a:lnTo>
                    <a:pt x="621" y="914"/>
                  </a:lnTo>
                  <a:lnTo>
                    <a:pt x="621" y="922"/>
                  </a:lnTo>
                  <a:lnTo>
                    <a:pt x="615" y="931"/>
                  </a:lnTo>
                  <a:lnTo>
                    <a:pt x="605" y="932"/>
                  </a:lnTo>
                  <a:lnTo>
                    <a:pt x="600" y="940"/>
                  </a:lnTo>
                  <a:lnTo>
                    <a:pt x="594" y="952"/>
                  </a:lnTo>
                  <a:lnTo>
                    <a:pt x="594" y="963"/>
                  </a:lnTo>
                  <a:lnTo>
                    <a:pt x="588" y="973"/>
                  </a:lnTo>
                  <a:lnTo>
                    <a:pt x="588" y="981"/>
                  </a:lnTo>
                  <a:lnTo>
                    <a:pt x="581" y="990"/>
                  </a:lnTo>
                  <a:lnTo>
                    <a:pt x="581" y="999"/>
                  </a:lnTo>
                  <a:lnTo>
                    <a:pt x="578" y="1008"/>
                  </a:lnTo>
                  <a:lnTo>
                    <a:pt x="578" y="1016"/>
                  </a:lnTo>
                  <a:lnTo>
                    <a:pt x="581" y="1025"/>
                  </a:lnTo>
                  <a:lnTo>
                    <a:pt x="588" y="1035"/>
                  </a:lnTo>
                  <a:lnTo>
                    <a:pt x="594" y="1043"/>
                  </a:lnTo>
                  <a:lnTo>
                    <a:pt x="600" y="1051"/>
                  </a:lnTo>
                  <a:lnTo>
                    <a:pt x="602" y="1058"/>
                  </a:lnTo>
                  <a:lnTo>
                    <a:pt x="611" y="1067"/>
                  </a:lnTo>
                  <a:lnTo>
                    <a:pt x="615" y="1081"/>
                  </a:lnTo>
                  <a:lnTo>
                    <a:pt x="621" y="1089"/>
                  </a:lnTo>
                  <a:lnTo>
                    <a:pt x="624" y="1093"/>
                  </a:lnTo>
                  <a:lnTo>
                    <a:pt x="630" y="1102"/>
                  </a:lnTo>
                  <a:lnTo>
                    <a:pt x="637" y="1110"/>
                  </a:lnTo>
                  <a:lnTo>
                    <a:pt x="633" y="1119"/>
                  </a:lnTo>
                  <a:lnTo>
                    <a:pt x="637" y="1129"/>
                  </a:lnTo>
                  <a:lnTo>
                    <a:pt x="637" y="1140"/>
                  </a:lnTo>
                  <a:lnTo>
                    <a:pt x="637" y="1148"/>
                  </a:lnTo>
                  <a:lnTo>
                    <a:pt x="641" y="1158"/>
                  </a:lnTo>
                  <a:lnTo>
                    <a:pt x="641" y="1169"/>
                  </a:lnTo>
                  <a:lnTo>
                    <a:pt x="641" y="1178"/>
                  </a:lnTo>
                  <a:lnTo>
                    <a:pt x="648" y="1186"/>
                  </a:lnTo>
                  <a:lnTo>
                    <a:pt x="651" y="1199"/>
                  </a:lnTo>
                  <a:lnTo>
                    <a:pt x="651" y="1210"/>
                  </a:lnTo>
                  <a:lnTo>
                    <a:pt x="657" y="1216"/>
                  </a:lnTo>
                  <a:lnTo>
                    <a:pt x="664" y="1223"/>
                  </a:lnTo>
                  <a:lnTo>
                    <a:pt x="673" y="1228"/>
                  </a:lnTo>
                  <a:lnTo>
                    <a:pt x="678" y="1240"/>
                  </a:lnTo>
                  <a:lnTo>
                    <a:pt x="684" y="1249"/>
                  </a:lnTo>
                  <a:lnTo>
                    <a:pt x="687" y="1258"/>
                  </a:lnTo>
                  <a:lnTo>
                    <a:pt x="694" y="1269"/>
                  </a:lnTo>
                  <a:lnTo>
                    <a:pt x="697" y="1280"/>
                  </a:lnTo>
                  <a:lnTo>
                    <a:pt x="703" y="1287"/>
                  </a:lnTo>
                  <a:lnTo>
                    <a:pt x="708" y="1299"/>
                  </a:lnTo>
                  <a:lnTo>
                    <a:pt x="711" y="1313"/>
                  </a:lnTo>
                  <a:lnTo>
                    <a:pt x="706" y="1317"/>
                  </a:lnTo>
                  <a:lnTo>
                    <a:pt x="703" y="1317"/>
                  </a:lnTo>
                  <a:lnTo>
                    <a:pt x="708" y="1331"/>
                  </a:lnTo>
                  <a:lnTo>
                    <a:pt x="714" y="1336"/>
                  </a:lnTo>
                  <a:lnTo>
                    <a:pt x="714" y="1346"/>
                  </a:lnTo>
                  <a:lnTo>
                    <a:pt x="720" y="1342"/>
                  </a:lnTo>
                  <a:lnTo>
                    <a:pt x="727" y="1349"/>
                  </a:lnTo>
                  <a:lnTo>
                    <a:pt x="736" y="1358"/>
                  </a:lnTo>
                  <a:lnTo>
                    <a:pt x="747" y="1358"/>
                  </a:lnTo>
                  <a:lnTo>
                    <a:pt x="754" y="1352"/>
                  </a:lnTo>
                  <a:lnTo>
                    <a:pt x="766" y="1349"/>
                  </a:lnTo>
                  <a:lnTo>
                    <a:pt x="779" y="1349"/>
                  </a:lnTo>
                  <a:lnTo>
                    <a:pt x="784" y="1345"/>
                  </a:lnTo>
                  <a:lnTo>
                    <a:pt x="799" y="1342"/>
                  </a:lnTo>
                  <a:lnTo>
                    <a:pt x="809" y="1345"/>
                  </a:lnTo>
                  <a:lnTo>
                    <a:pt x="817" y="1342"/>
                  </a:lnTo>
                  <a:lnTo>
                    <a:pt x="830" y="1345"/>
                  </a:lnTo>
                  <a:lnTo>
                    <a:pt x="839" y="1346"/>
                  </a:lnTo>
                  <a:lnTo>
                    <a:pt x="849" y="1342"/>
                  </a:lnTo>
                  <a:lnTo>
                    <a:pt x="860" y="1342"/>
                  </a:lnTo>
                  <a:lnTo>
                    <a:pt x="863" y="1336"/>
                  </a:lnTo>
                  <a:lnTo>
                    <a:pt x="875" y="1336"/>
                  </a:lnTo>
                  <a:lnTo>
                    <a:pt x="888" y="1334"/>
                  </a:lnTo>
                  <a:lnTo>
                    <a:pt x="893" y="1328"/>
                  </a:lnTo>
                  <a:lnTo>
                    <a:pt x="905" y="1320"/>
                  </a:lnTo>
                  <a:lnTo>
                    <a:pt x="915" y="1314"/>
                  </a:lnTo>
                  <a:lnTo>
                    <a:pt x="921" y="1307"/>
                  </a:lnTo>
                  <a:lnTo>
                    <a:pt x="929" y="1299"/>
                  </a:lnTo>
                  <a:lnTo>
                    <a:pt x="935" y="1293"/>
                  </a:lnTo>
                  <a:lnTo>
                    <a:pt x="942" y="1284"/>
                  </a:lnTo>
                  <a:lnTo>
                    <a:pt x="951" y="1277"/>
                  </a:lnTo>
                  <a:lnTo>
                    <a:pt x="958" y="1269"/>
                  </a:lnTo>
                  <a:lnTo>
                    <a:pt x="962" y="1258"/>
                  </a:lnTo>
                  <a:lnTo>
                    <a:pt x="969" y="1249"/>
                  </a:lnTo>
                  <a:lnTo>
                    <a:pt x="975" y="1242"/>
                  </a:lnTo>
                  <a:lnTo>
                    <a:pt x="984" y="1234"/>
                  </a:lnTo>
                  <a:lnTo>
                    <a:pt x="994" y="1228"/>
                  </a:lnTo>
                  <a:lnTo>
                    <a:pt x="997" y="1220"/>
                  </a:lnTo>
                  <a:lnTo>
                    <a:pt x="999" y="1210"/>
                  </a:lnTo>
                  <a:lnTo>
                    <a:pt x="1002" y="1199"/>
                  </a:lnTo>
                  <a:lnTo>
                    <a:pt x="1002" y="1190"/>
                  </a:lnTo>
                  <a:lnTo>
                    <a:pt x="1002" y="1183"/>
                  </a:lnTo>
                  <a:lnTo>
                    <a:pt x="997" y="1181"/>
                  </a:lnTo>
                  <a:lnTo>
                    <a:pt x="1002" y="1169"/>
                  </a:lnTo>
                  <a:lnTo>
                    <a:pt x="1011" y="1167"/>
                  </a:lnTo>
                  <a:lnTo>
                    <a:pt x="1018" y="1161"/>
                  </a:lnTo>
                  <a:lnTo>
                    <a:pt x="1033" y="1158"/>
                  </a:lnTo>
                  <a:lnTo>
                    <a:pt x="1041" y="1154"/>
                  </a:lnTo>
                  <a:lnTo>
                    <a:pt x="1048" y="1148"/>
                  </a:lnTo>
                  <a:lnTo>
                    <a:pt x="1054" y="1140"/>
                  </a:lnTo>
                  <a:lnTo>
                    <a:pt x="1051" y="1129"/>
                  </a:lnTo>
                  <a:lnTo>
                    <a:pt x="1054" y="1122"/>
                  </a:lnTo>
                  <a:lnTo>
                    <a:pt x="1054" y="1110"/>
                  </a:lnTo>
                  <a:lnTo>
                    <a:pt x="1051" y="1102"/>
                  </a:lnTo>
                  <a:lnTo>
                    <a:pt x="1048" y="1091"/>
                  </a:lnTo>
                  <a:lnTo>
                    <a:pt x="1041" y="1081"/>
                  </a:lnTo>
                  <a:lnTo>
                    <a:pt x="1035" y="1072"/>
                  </a:lnTo>
                  <a:lnTo>
                    <a:pt x="1038" y="1064"/>
                  </a:lnTo>
                  <a:lnTo>
                    <a:pt x="1048" y="1057"/>
                  </a:lnTo>
                  <a:lnTo>
                    <a:pt x="1054" y="1054"/>
                  </a:lnTo>
                  <a:lnTo>
                    <a:pt x="1060" y="1046"/>
                  </a:lnTo>
                  <a:lnTo>
                    <a:pt x="1070" y="1043"/>
                  </a:lnTo>
                  <a:lnTo>
                    <a:pt x="1075" y="1032"/>
                  </a:lnTo>
                  <a:lnTo>
                    <a:pt x="1084" y="1025"/>
                  </a:lnTo>
                  <a:lnTo>
                    <a:pt x="1090" y="1019"/>
                  </a:lnTo>
                  <a:lnTo>
                    <a:pt x="1100" y="1013"/>
                  </a:lnTo>
                  <a:lnTo>
                    <a:pt x="1108" y="1011"/>
                  </a:lnTo>
                  <a:lnTo>
                    <a:pt x="1120" y="1011"/>
                  </a:lnTo>
                  <a:lnTo>
                    <a:pt x="1127" y="1002"/>
                  </a:lnTo>
                  <a:lnTo>
                    <a:pt x="1139" y="997"/>
                  </a:lnTo>
                  <a:lnTo>
                    <a:pt x="1144" y="990"/>
                  </a:lnTo>
                  <a:lnTo>
                    <a:pt x="1150" y="981"/>
                  </a:lnTo>
                  <a:lnTo>
                    <a:pt x="1157" y="973"/>
                  </a:lnTo>
                  <a:lnTo>
                    <a:pt x="1160" y="964"/>
                  </a:lnTo>
                  <a:lnTo>
                    <a:pt x="1154" y="954"/>
                  </a:lnTo>
                  <a:lnTo>
                    <a:pt x="1154" y="946"/>
                  </a:lnTo>
                  <a:lnTo>
                    <a:pt x="1150" y="935"/>
                  </a:lnTo>
                  <a:lnTo>
                    <a:pt x="1154" y="925"/>
                  </a:lnTo>
                  <a:lnTo>
                    <a:pt x="1154" y="919"/>
                  </a:lnTo>
                  <a:lnTo>
                    <a:pt x="1150" y="928"/>
                  </a:lnTo>
                  <a:lnTo>
                    <a:pt x="1154" y="900"/>
                  </a:lnTo>
                  <a:lnTo>
                    <a:pt x="1154" y="893"/>
                  </a:lnTo>
                  <a:lnTo>
                    <a:pt x="1147" y="884"/>
                  </a:lnTo>
                  <a:lnTo>
                    <a:pt x="1139" y="879"/>
                  </a:lnTo>
                  <a:lnTo>
                    <a:pt x="1136" y="870"/>
                  </a:lnTo>
                  <a:lnTo>
                    <a:pt x="1133" y="860"/>
                  </a:lnTo>
                  <a:lnTo>
                    <a:pt x="1130" y="849"/>
                  </a:lnTo>
                  <a:lnTo>
                    <a:pt x="1130" y="838"/>
                  </a:lnTo>
                  <a:lnTo>
                    <a:pt x="1133" y="831"/>
                  </a:lnTo>
                  <a:lnTo>
                    <a:pt x="1127" y="820"/>
                  </a:lnTo>
                  <a:lnTo>
                    <a:pt x="1117" y="811"/>
                  </a:lnTo>
                  <a:lnTo>
                    <a:pt x="1120" y="804"/>
                  </a:lnTo>
                  <a:lnTo>
                    <a:pt x="1124" y="796"/>
                  </a:lnTo>
                  <a:lnTo>
                    <a:pt x="1130" y="785"/>
                  </a:lnTo>
                  <a:lnTo>
                    <a:pt x="1133" y="776"/>
                  </a:lnTo>
                  <a:lnTo>
                    <a:pt x="1143" y="769"/>
                  </a:lnTo>
                  <a:lnTo>
                    <a:pt x="1147" y="758"/>
                  </a:lnTo>
                  <a:lnTo>
                    <a:pt x="1147" y="747"/>
                  </a:lnTo>
                  <a:lnTo>
                    <a:pt x="1157" y="749"/>
                  </a:lnTo>
                  <a:lnTo>
                    <a:pt x="1163" y="741"/>
                  </a:lnTo>
                  <a:lnTo>
                    <a:pt x="1173" y="737"/>
                  </a:lnTo>
                  <a:lnTo>
                    <a:pt x="1179" y="728"/>
                  </a:lnTo>
                  <a:lnTo>
                    <a:pt x="1184" y="720"/>
                  </a:lnTo>
                  <a:lnTo>
                    <a:pt x="1190" y="712"/>
                  </a:lnTo>
                  <a:lnTo>
                    <a:pt x="1203" y="704"/>
                  </a:lnTo>
                  <a:lnTo>
                    <a:pt x="1206" y="699"/>
                  </a:lnTo>
                  <a:lnTo>
                    <a:pt x="1215" y="690"/>
                  </a:lnTo>
                  <a:lnTo>
                    <a:pt x="1223" y="688"/>
                  </a:lnTo>
                  <a:lnTo>
                    <a:pt x="1233" y="679"/>
                  </a:lnTo>
                  <a:lnTo>
                    <a:pt x="1239" y="675"/>
                  </a:lnTo>
                  <a:lnTo>
                    <a:pt x="1252" y="672"/>
                  </a:lnTo>
                  <a:lnTo>
                    <a:pt x="1256" y="667"/>
                  </a:lnTo>
                  <a:lnTo>
                    <a:pt x="1266" y="661"/>
                  </a:lnTo>
                  <a:lnTo>
                    <a:pt x="1272" y="653"/>
                  </a:lnTo>
                  <a:lnTo>
                    <a:pt x="1282" y="645"/>
                  </a:lnTo>
                  <a:lnTo>
                    <a:pt x="1290" y="640"/>
                  </a:lnTo>
                  <a:lnTo>
                    <a:pt x="1296" y="631"/>
                  </a:lnTo>
                  <a:lnTo>
                    <a:pt x="1302" y="623"/>
                  </a:lnTo>
                  <a:lnTo>
                    <a:pt x="1305" y="615"/>
                  </a:lnTo>
                  <a:lnTo>
                    <a:pt x="1312" y="610"/>
                  </a:lnTo>
                  <a:lnTo>
                    <a:pt x="1321" y="605"/>
                  </a:lnTo>
                  <a:lnTo>
                    <a:pt x="1324" y="594"/>
                  </a:lnTo>
                  <a:lnTo>
                    <a:pt x="1326" y="585"/>
                  </a:lnTo>
                  <a:lnTo>
                    <a:pt x="1332" y="578"/>
                  </a:lnTo>
                  <a:lnTo>
                    <a:pt x="1339" y="570"/>
                  </a:lnTo>
                  <a:lnTo>
                    <a:pt x="1342" y="561"/>
                  </a:lnTo>
                  <a:lnTo>
                    <a:pt x="1348" y="556"/>
                  </a:lnTo>
                  <a:lnTo>
                    <a:pt x="1351" y="549"/>
                  </a:lnTo>
                  <a:lnTo>
                    <a:pt x="1358" y="540"/>
                  </a:lnTo>
                  <a:lnTo>
                    <a:pt x="1358" y="529"/>
                  </a:lnTo>
                  <a:lnTo>
                    <a:pt x="1362" y="521"/>
                  </a:lnTo>
                  <a:lnTo>
                    <a:pt x="1362" y="511"/>
                  </a:lnTo>
                  <a:lnTo>
                    <a:pt x="1366" y="497"/>
                  </a:lnTo>
                  <a:lnTo>
                    <a:pt x="1354" y="494"/>
                  </a:lnTo>
                  <a:lnTo>
                    <a:pt x="1348" y="499"/>
                  </a:lnTo>
                  <a:lnTo>
                    <a:pt x="1335" y="505"/>
                  </a:lnTo>
                  <a:lnTo>
                    <a:pt x="1324" y="508"/>
                  </a:lnTo>
                  <a:lnTo>
                    <a:pt x="1312" y="505"/>
                  </a:lnTo>
                  <a:lnTo>
                    <a:pt x="1302" y="508"/>
                  </a:lnTo>
                  <a:lnTo>
                    <a:pt x="1290" y="508"/>
                  </a:lnTo>
                  <a:lnTo>
                    <a:pt x="1282" y="513"/>
                  </a:lnTo>
                  <a:lnTo>
                    <a:pt x="1269" y="516"/>
                  </a:lnTo>
                  <a:lnTo>
                    <a:pt x="1256" y="513"/>
                  </a:lnTo>
                  <a:lnTo>
                    <a:pt x="1249" y="519"/>
                  </a:lnTo>
                  <a:lnTo>
                    <a:pt x="1239" y="521"/>
                  </a:lnTo>
                  <a:lnTo>
                    <a:pt x="1226" y="521"/>
                  </a:lnTo>
                  <a:lnTo>
                    <a:pt x="1220" y="516"/>
                  </a:lnTo>
                  <a:lnTo>
                    <a:pt x="1215" y="508"/>
                  </a:lnTo>
                  <a:lnTo>
                    <a:pt x="1209" y="502"/>
                  </a:lnTo>
                  <a:lnTo>
                    <a:pt x="1203" y="499"/>
                  </a:lnTo>
                  <a:lnTo>
                    <a:pt x="1212" y="494"/>
                  </a:lnTo>
                  <a:lnTo>
                    <a:pt x="1209" y="487"/>
                  </a:lnTo>
                  <a:lnTo>
                    <a:pt x="1199" y="478"/>
                  </a:lnTo>
                  <a:lnTo>
                    <a:pt x="1190" y="470"/>
                  </a:lnTo>
                  <a:lnTo>
                    <a:pt x="1184" y="462"/>
                  </a:lnTo>
                  <a:lnTo>
                    <a:pt x="1176" y="455"/>
                  </a:lnTo>
                  <a:lnTo>
                    <a:pt x="1166" y="446"/>
                  </a:lnTo>
                  <a:lnTo>
                    <a:pt x="1157" y="443"/>
                  </a:lnTo>
                  <a:lnTo>
                    <a:pt x="1144" y="438"/>
                  </a:lnTo>
                  <a:lnTo>
                    <a:pt x="1139" y="429"/>
                  </a:lnTo>
                  <a:lnTo>
                    <a:pt x="1133" y="426"/>
                  </a:lnTo>
                  <a:lnTo>
                    <a:pt x="1127" y="419"/>
                  </a:lnTo>
                  <a:lnTo>
                    <a:pt x="1127" y="411"/>
                  </a:lnTo>
                  <a:lnTo>
                    <a:pt x="1124" y="400"/>
                  </a:lnTo>
                  <a:lnTo>
                    <a:pt x="1120" y="391"/>
                  </a:lnTo>
                  <a:lnTo>
                    <a:pt x="1114" y="384"/>
                  </a:lnTo>
                  <a:lnTo>
                    <a:pt x="1106" y="376"/>
                  </a:lnTo>
                  <a:lnTo>
                    <a:pt x="1097" y="370"/>
                  </a:lnTo>
                  <a:lnTo>
                    <a:pt x="1090" y="359"/>
                  </a:lnTo>
                  <a:lnTo>
                    <a:pt x="1087" y="352"/>
                  </a:lnTo>
                  <a:lnTo>
                    <a:pt x="1087" y="341"/>
                  </a:lnTo>
                  <a:lnTo>
                    <a:pt x="1087" y="332"/>
                  </a:lnTo>
                  <a:lnTo>
                    <a:pt x="1087" y="328"/>
                  </a:lnTo>
                  <a:lnTo>
                    <a:pt x="1081" y="320"/>
                  </a:lnTo>
                  <a:lnTo>
                    <a:pt x="1081" y="306"/>
                  </a:lnTo>
                  <a:lnTo>
                    <a:pt x="1075" y="303"/>
                  </a:lnTo>
                  <a:lnTo>
                    <a:pt x="1070" y="297"/>
                  </a:lnTo>
                  <a:lnTo>
                    <a:pt x="1060" y="296"/>
                  </a:lnTo>
                  <a:lnTo>
                    <a:pt x="1054" y="285"/>
                  </a:lnTo>
                  <a:lnTo>
                    <a:pt x="1054" y="279"/>
                  </a:lnTo>
                  <a:lnTo>
                    <a:pt x="1054" y="271"/>
                  </a:lnTo>
                  <a:lnTo>
                    <a:pt x="1048" y="264"/>
                  </a:lnTo>
                  <a:lnTo>
                    <a:pt x="1041" y="255"/>
                  </a:lnTo>
                  <a:lnTo>
                    <a:pt x="1038" y="247"/>
                  </a:lnTo>
                  <a:lnTo>
                    <a:pt x="1033" y="235"/>
                  </a:lnTo>
                  <a:lnTo>
                    <a:pt x="1030" y="228"/>
                  </a:lnTo>
                  <a:lnTo>
                    <a:pt x="1024" y="217"/>
                  </a:lnTo>
                  <a:lnTo>
                    <a:pt x="1024" y="212"/>
                  </a:lnTo>
                  <a:lnTo>
                    <a:pt x="1018" y="203"/>
                  </a:lnTo>
                  <a:lnTo>
                    <a:pt x="1015" y="196"/>
                  </a:lnTo>
                  <a:lnTo>
                    <a:pt x="1008" y="188"/>
                  </a:lnTo>
                  <a:lnTo>
                    <a:pt x="1002" y="179"/>
                  </a:lnTo>
                  <a:lnTo>
                    <a:pt x="997" y="171"/>
                  </a:lnTo>
                  <a:lnTo>
                    <a:pt x="997" y="164"/>
                  </a:lnTo>
                  <a:lnTo>
                    <a:pt x="991" y="155"/>
                  </a:lnTo>
                  <a:lnTo>
                    <a:pt x="997" y="150"/>
                  </a:lnTo>
                  <a:lnTo>
                    <a:pt x="999" y="161"/>
                  </a:lnTo>
                  <a:lnTo>
                    <a:pt x="1005" y="171"/>
                  </a:lnTo>
                  <a:lnTo>
                    <a:pt x="1008" y="176"/>
                  </a:lnTo>
                  <a:lnTo>
                    <a:pt x="1011" y="182"/>
                  </a:lnTo>
                  <a:lnTo>
                    <a:pt x="1018" y="190"/>
                  </a:lnTo>
                  <a:lnTo>
                    <a:pt x="1027" y="199"/>
                  </a:lnTo>
                  <a:lnTo>
                    <a:pt x="1033" y="193"/>
                  </a:lnTo>
                  <a:lnTo>
                    <a:pt x="1033" y="185"/>
                  </a:lnTo>
                  <a:lnTo>
                    <a:pt x="1035" y="174"/>
                  </a:lnTo>
                  <a:lnTo>
                    <a:pt x="1041" y="164"/>
                  </a:lnTo>
                  <a:lnTo>
                    <a:pt x="1024" y="1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59" name=""/>
            <p:cNvSpPr/>
            <p:nvPr/>
          </p:nvSpPr>
          <p:spPr>
            <a:xfrm>
              <a:off x="4990320" y="1792440"/>
              <a:ext cx="82080" cy="83160"/>
            </a:xfrm>
            <a:custGeom>
              <a:avLst/>
              <a:gdLst/>
              <a:ahLst/>
              <a:rect l="l" t="t" r="r" b="b"/>
              <a:pathLst>
                <a:path w="58" h="59">
                  <a:moveTo>
                    <a:pt x="0" y="19"/>
                  </a:moveTo>
                  <a:lnTo>
                    <a:pt x="12" y="31"/>
                  </a:lnTo>
                  <a:lnTo>
                    <a:pt x="20" y="45"/>
                  </a:lnTo>
                  <a:lnTo>
                    <a:pt x="23" y="58"/>
                  </a:lnTo>
                  <a:lnTo>
                    <a:pt x="33" y="58"/>
                  </a:lnTo>
                  <a:lnTo>
                    <a:pt x="36" y="51"/>
                  </a:lnTo>
                  <a:lnTo>
                    <a:pt x="52" y="51"/>
                  </a:lnTo>
                  <a:lnTo>
                    <a:pt x="57" y="40"/>
                  </a:lnTo>
                  <a:lnTo>
                    <a:pt x="57" y="26"/>
                  </a:lnTo>
                  <a:lnTo>
                    <a:pt x="52" y="16"/>
                  </a:lnTo>
                  <a:lnTo>
                    <a:pt x="39" y="11"/>
                  </a:lnTo>
                  <a:lnTo>
                    <a:pt x="30" y="0"/>
                  </a:lnTo>
                  <a:lnTo>
                    <a:pt x="19" y="0"/>
                  </a:lnTo>
                  <a:lnTo>
                    <a:pt x="6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5120280" y="1726920"/>
              <a:ext cx="56160" cy="103680"/>
            </a:xfrm>
            <a:custGeom>
              <a:avLst/>
              <a:gdLst/>
              <a:ahLst/>
              <a:rect l="l" t="t" r="r" b="b"/>
              <a:pathLst>
                <a:path w="40" h="73">
                  <a:moveTo>
                    <a:pt x="0" y="42"/>
                  </a:moveTo>
                  <a:lnTo>
                    <a:pt x="8" y="50"/>
                  </a:lnTo>
                  <a:lnTo>
                    <a:pt x="21" y="59"/>
                  </a:lnTo>
                  <a:lnTo>
                    <a:pt x="21" y="72"/>
                  </a:lnTo>
                  <a:lnTo>
                    <a:pt x="30" y="72"/>
                  </a:lnTo>
                  <a:lnTo>
                    <a:pt x="39" y="67"/>
                  </a:lnTo>
                  <a:lnTo>
                    <a:pt x="39" y="53"/>
                  </a:lnTo>
                  <a:lnTo>
                    <a:pt x="30" y="45"/>
                  </a:lnTo>
                  <a:lnTo>
                    <a:pt x="27" y="32"/>
                  </a:lnTo>
                  <a:lnTo>
                    <a:pt x="27" y="18"/>
                  </a:lnTo>
                  <a:lnTo>
                    <a:pt x="14" y="8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12"/>
                  </a:lnTo>
                  <a:lnTo>
                    <a:pt x="17" y="26"/>
                  </a:lnTo>
                  <a:lnTo>
                    <a:pt x="1" y="26"/>
                  </a:lnTo>
                  <a:lnTo>
                    <a:pt x="0" y="4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1" name=""/>
            <p:cNvSpPr/>
            <p:nvPr/>
          </p:nvSpPr>
          <p:spPr>
            <a:xfrm>
              <a:off x="5371200" y="4054320"/>
              <a:ext cx="201960" cy="353880"/>
            </a:xfrm>
            <a:custGeom>
              <a:avLst/>
              <a:gdLst/>
              <a:ahLst/>
              <a:rect l="l" t="t" r="r" b="b"/>
              <a:pathLst>
                <a:path w="143" h="251">
                  <a:moveTo>
                    <a:pt x="0" y="179"/>
                  </a:moveTo>
                  <a:lnTo>
                    <a:pt x="0" y="188"/>
                  </a:lnTo>
                  <a:lnTo>
                    <a:pt x="0" y="199"/>
                  </a:lnTo>
                  <a:lnTo>
                    <a:pt x="6" y="206"/>
                  </a:lnTo>
                  <a:lnTo>
                    <a:pt x="6" y="217"/>
                  </a:lnTo>
                  <a:lnTo>
                    <a:pt x="7" y="228"/>
                  </a:lnTo>
                  <a:lnTo>
                    <a:pt x="17" y="238"/>
                  </a:lnTo>
                  <a:lnTo>
                    <a:pt x="23" y="247"/>
                  </a:lnTo>
                  <a:lnTo>
                    <a:pt x="33" y="250"/>
                  </a:lnTo>
                  <a:lnTo>
                    <a:pt x="44" y="250"/>
                  </a:lnTo>
                  <a:lnTo>
                    <a:pt x="50" y="244"/>
                  </a:lnTo>
                  <a:lnTo>
                    <a:pt x="63" y="241"/>
                  </a:lnTo>
                  <a:lnTo>
                    <a:pt x="72" y="241"/>
                  </a:lnTo>
                  <a:lnTo>
                    <a:pt x="78" y="234"/>
                  </a:lnTo>
                  <a:lnTo>
                    <a:pt x="80" y="226"/>
                  </a:lnTo>
                  <a:lnTo>
                    <a:pt x="83" y="214"/>
                  </a:lnTo>
                  <a:lnTo>
                    <a:pt x="86" y="209"/>
                  </a:lnTo>
                  <a:lnTo>
                    <a:pt x="86" y="202"/>
                  </a:lnTo>
                  <a:lnTo>
                    <a:pt x="89" y="193"/>
                  </a:lnTo>
                  <a:lnTo>
                    <a:pt x="93" y="185"/>
                  </a:lnTo>
                  <a:lnTo>
                    <a:pt x="96" y="176"/>
                  </a:lnTo>
                  <a:lnTo>
                    <a:pt x="99" y="169"/>
                  </a:lnTo>
                  <a:lnTo>
                    <a:pt x="102" y="161"/>
                  </a:lnTo>
                  <a:lnTo>
                    <a:pt x="102" y="153"/>
                  </a:lnTo>
                  <a:lnTo>
                    <a:pt x="108" y="144"/>
                  </a:lnTo>
                  <a:lnTo>
                    <a:pt x="108" y="137"/>
                  </a:lnTo>
                  <a:lnTo>
                    <a:pt x="115" y="129"/>
                  </a:lnTo>
                  <a:lnTo>
                    <a:pt x="116" y="115"/>
                  </a:lnTo>
                  <a:lnTo>
                    <a:pt x="119" y="108"/>
                  </a:lnTo>
                  <a:lnTo>
                    <a:pt x="123" y="96"/>
                  </a:lnTo>
                  <a:lnTo>
                    <a:pt x="123" y="88"/>
                  </a:lnTo>
                  <a:lnTo>
                    <a:pt x="126" y="82"/>
                  </a:lnTo>
                  <a:lnTo>
                    <a:pt x="129" y="77"/>
                  </a:lnTo>
                  <a:lnTo>
                    <a:pt x="126" y="61"/>
                  </a:lnTo>
                  <a:lnTo>
                    <a:pt x="135" y="70"/>
                  </a:lnTo>
                  <a:lnTo>
                    <a:pt x="142" y="58"/>
                  </a:lnTo>
                  <a:lnTo>
                    <a:pt x="138" y="50"/>
                  </a:lnTo>
                  <a:lnTo>
                    <a:pt x="138" y="37"/>
                  </a:lnTo>
                  <a:lnTo>
                    <a:pt x="132" y="26"/>
                  </a:lnTo>
                  <a:lnTo>
                    <a:pt x="129" y="15"/>
                  </a:lnTo>
                  <a:lnTo>
                    <a:pt x="126" y="8"/>
                  </a:lnTo>
                  <a:lnTo>
                    <a:pt x="116" y="0"/>
                  </a:lnTo>
                  <a:lnTo>
                    <a:pt x="108" y="5"/>
                  </a:lnTo>
                  <a:lnTo>
                    <a:pt x="108" y="12"/>
                  </a:lnTo>
                  <a:lnTo>
                    <a:pt x="108" y="21"/>
                  </a:lnTo>
                  <a:lnTo>
                    <a:pt x="99" y="23"/>
                  </a:lnTo>
                  <a:lnTo>
                    <a:pt x="89" y="26"/>
                  </a:lnTo>
                  <a:lnTo>
                    <a:pt x="93" y="35"/>
                  </a:lnTo>
                  <a:lnTo>
                    <a:pt x="86" y="40"/>
                  </a:lnTo>
                  <a:lnTo>
                    <a:pt x="86" y="47"/>
                  </a:lnTo>
                  <a:lnTo>
                    <a:pt x="80" y="47"/>
                  </a:lnTo>
                  <a:lnTo>
                    <a:pt x="72" y="56"/>
                  </a:lnTo>
                  <a:lnTo>
                    <a:pt x="63" y="61"/>
                  </a:lnTo>
                  <a:lnTo>
                    <a:pt x="50" y="64"/>
                  </a:lnTo>
                  <a:lnTo>
                    <a:pt x="42" y="70"/>
                  </a:lnTo>
                  <a:lnTo>
                    <a:pt x="33" y="73"/>
                  </a:lnTo>
                  <a:lnTo>
                    <a:pt x="23" y="73"/>
                  </a:lnTo>
                  <a:lnTo>
                    <a:pt x="17" y="88"/>
                  </a:lnTo>
                  <a:lnTo>
                    <a:pt x="11" y="96"/>
                  </a:lnTo>
                  <a:lnTo>
                    <a:pt x="14" y="108"/>
                  </a:lnTo>
                  <a:lnTo>
                    <a:pt x="17" y="117"/>
                  </a:lnTo>
                  <a:lnTo>
                    <a:pt x="17" y="126"/>
                  </a:lnTo>
                  <a:lnTo>
                    <a:pt x="23" y="137"/>
                  </a:lnTo>
                  <a:lnTo>
                    <a:pt x="23" y="144"/>
                  </a:lnTo>
                  <a:lnTo>
                    <a:pt x="14" y="153"/>
                  </a:lnTo>
                  <a:lnTo>
                    <a:pt x="11" y="161"/>
                  </a:lnTo>
                  <a:lnTo>
                    <a:pt x="6" y="169"/>
                  </a:lnTo>
                  <a:lnTo>
                    <a:pt x="0" y="1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2" name=""/>
            <p:cNvSpPr/>
            <p:nvPr/>
          </p:nvSpPr>
          <p:spPr>
            <a:xfrm>
              <a:off x="6756840" y="3414240"/>
              <a:ext cx="37080" cy="406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28"/>
                  </a:moveTo>
                  <a:lnTo>
                    <a:pt x="13" y="14"/>
                  </a:lnTo>
                  <a:lnTo>
                    <a:pt x="26" y="0"/>
                  </a:lnTo>
                  <a:lnTo>
                    <a:pt x="13" y="14"/>
                  </a:lnTo>
                  <a:lnTo>
                    <a:pt x="0" y="2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3" name=""/>
            <p:cNvSpPr/>
            <p:nvPr/>
          </p:nvSpPr>
          <p:spPr>
            <a:xfrm>
              <a:off x="6849000" y="3681000"/>
              <a:ext cx="35640" cy="3456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0"/>
                  </a:moveTo>
                  <a:lnTo>
                    <a:pt x="12" y="0"/>
                  </a:lnTo>
                  <a:lnTo>
                    <a:pt x="12" y="23"/>
                  </a:lnTo>
                  <a:lnTo>
                    <a:pt x="25" y="23"/>
                  </a:lnTo>
                  <a:lnTo>
                    <a:pt x="12" y="23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4" name=""/>
            <p:cNvSpPr/>
            <p:nvPr/>
          </p:nvSpPr>
          <p:spPr>
            <a:xfrm>
              <a:off x="6887880" y="371196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5"/>
                  </a:moveTo>
                  <a:lnTo>
                    <a:pt x="10" y="11"/>
                  </a:lnTo>
                  <a:lnTo>
                    <a:pt x="26" y="22"/>
                  </a:lnTo>
                  <a:lnTo>
                    <a:pt x="26" y="11"/>
                  </a:lnTo>
                  <a:lnTo>
                    <a:pt x="10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5" name=""/>
            <p:cNvSpPr/>
            <p:nvPr/>
          </p:nvSpPr>
          <p:spPr>
            <a:xfrm>
              <a:off x="6928200" y="3772440"/>
              <a:ext cx="36000" cy="3168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3"/>
                  </a:moveTo>
                  <a:lnTo>
                    <a:pt x="0" y="14"/>
                  </a:lnTo>
                  <a:lnTo>
                    <a:pt x="9" y="22"/>
                  </a:lnTo>
                  <a:lnTo>
                    <a:pt x="24" y="18"/>
                  </a:lnTo>
                  <a:lnTo>
                    <a:pt x="9" y="0"/>
                  </a:lnTo>
                  <a:lnTo>
                    <a:pt x="0" y="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6" name=""/>
            <p:cNvSpPr/>
            <p:nvPr/>
          </p:nvSpPr>
          <p:spPr>
            <a:xfrm>
              <a:off x="6394680" y="3506760"/>
              <a:ext cx="61560" cy="93600"/>
            </a:xfrm>
            <a:custGeom>
              <a:avLst/>
              <a:gdLst/>
              <a:ahLst/>
              <a:rect l="l" t="t" r="r" b="b"/>
              <a:pathLst>
                <a:path w="43" h="67">
                  <a:moveTo>
                    <a:pt x="0" y="31"/>
                  </a:moveTo>
                  <a:lnTo>
                    <a:pt x="0" y="39"/>
                  </a:lnTo>
                  <a:lnTo>
                    <a:pt x="3" y="48"/>
                  </a:lnTo>
                  <a:lnTo>
                    <a:pt x="3" y="57"/>
                  </a:lnTo>
                  <a:lnTo>
                    <a:pt x="8" y="66"/>
                  </a:lnTo>
                  <a:lnTo>
                    <a:pt x="17" y="66"/>
                  </a:lnTo>
                  <a:lnTo>
                    <a:pt x="30" y="63"/>
                  </a:lnTo>
                  <a:lnTo>
                    <a:pt x="37" y="57"/>
                  </a:lnTo>
                  <a:lnTo>
                    <a:pt x="42" y="48"/>
                  </a:lnTo>
                  <a:lnTo>
                    <a:pt x="42" y="39"/>
                  </a:lnTo>
                  <a:lnTo>
                    <a:pt x="37" y="31"/>
                  </a:lnTo>
                  <a:lnTo>
                    <a:pt x="30" y="23"/>
                  </a:lnTo>
                  <a:lnTo>
                    <a:pt x="24" y="13"/>
                  </a:lnTo>
                  <a:lnTo>
                    <a:pt x="14" y="5"/>
                  </a:lnTo>
                  <a:lnTo>
                    <a:pt x="3" y="0"/>
                  </a:lnTo>
                  <a:lnTo>
                    <a:pt x="8" y="8"/>
                  </a:lnTo>
                  <a:lnTo>
                    <a:pt x="3" y="13"/>
                  </a:lnTo>
                  <a:lnTo>
                    <a:pt x="3" y="23"/>
                  </a:lnTo>
                  <a:lnTo>
                    <a:pt x="0" y="3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7" name=""/>
            <p:cNvSpPr/>
            <p:nvPr/>
          </p:nvSpPr>
          <p:spPr>
            <a:xfrm>
              <a:off x="7208280" y="3245040"/>
              <a:ext cx="63360" cy="47160"/>
            </a:xfrm>
            <a:custGeom>
              <a:avLst/>
              <a:gdLst/>
              <a:ahLst/>
              <a:rect l="l" t="t" r="r" b="b"/>
              <a:pathLst>
                <a:path w="45" h="34">
                  <a:moveTo>
                    <a:pt x="0" y="12"/>
                  </a:moveTo>
                  <a:lnTo>
                    <a:pt x="0" y="21"/>
                  </a:lnTo>
                  <a:lnTo>
                    <a:pt x="3" y="27"/>
                  </a:lnTo>
                  <a:lnTo>
                    <a:pt x="11" y="33"/>
                  </a:lnTo>
                  <a:lnTo>
                    <a:pt x="20" y="33"/>
                  </a:lnTo>
                  <a:lnTo>
                    <a:pt x="29" y="27"/>
                  </a:lnTo>
                  <a:lnTo>
                    <a:pt x="36" y="21"/>
                  </a:lnTo>
                  <a:lnTo>
                    <a:pt x="39" y="12"/>
                  </a:lnTo>
                  <a:lnTo>
                    <a:pt x="44" y="5"/>
                  </a:lnTo>
                  <a:lnTo>
                    <a:pt x="44" y="0"/>
                  </a:lnTo>
                  <a:lnTo>
                    <a:pt x="36" y="0"/>
                  </a:lnTo>
                  <a:lnTo>
                    <a:pt x="26" y="0"/>
                  </a:lnTo>
                  <a:lnTo>
                    <a:pt x="17" y="0"/>
                  </a:lnTo>
                  <a:lnTo>
                    <a:pt x="7" y="8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0" bIns="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8" name=""/>
            <p:cNvSpPr/>
            <p:nvPr/>
          </p:nvSpPr>
          <p:spPr>
            <a:xfrm>
              <a:off x="7531560" y="3102840"/>
              <a:ext cx="53280" cy="89280"/>
            </a:xfrm>
            <a:custGeom>
              <a:avLst/>
              <a:gdLst/>
              <a:ahLst/>
              <a:rect l="l" t="t" r="r" b="b"/>
              <a:pathLst>
                <a:path w="37" h="64">
                  <a:moveTo>
                    <a:pt x="0" y="30"/>
                  </a:moveTo>
                  <a:lnTo>
                    <a:pt x="0" y="41"/>
                  </a:lnTo>
                  <a:lnTo>
                    <a:pt x="3" y="51"/>
                  </a:lnTo>
                  <a:lnTo>
                    <a:pt x="9" y="54"/>
                  </a:lnTo>
                  <a:lnTo>
                    <a:pt x="12" y="63"/>
                  </a:lnTo>
                  <a:lnTo>
                    <a:pt x="15" y="51"/>
                  </a:lnTo>
                  <a:lnTo>
                    <a:pt x="21" y="44"/>
                  </a:lnTo>
                  <a:lnTo>
                    <a:pt x="28" y="32"/>
                  </a:lnTo>
                  <a:lnTo>
                    <a:pt x="29" y="21"/>
                  </a:lnTo>
                  <a:lnTo>
                    <a:pt x="36" y="11"/>
                  </a:lnTo>
                  <a:lnTo>
                    <a:pt x="36" y="2"/>
                  </a:lnTo>
                  <a:lnTo>
                    <a:pt x="28" y="0"/>
                  </a:lnTo>
                  <a:lnTo>
                    <a:pt x="18" y="5"/>
                  </a:lnTo>
                  <a:lnTo>
                    <a:pt x="12" y="11"/>
                  </a:lnTo>
                  <a:lnTo>
                    <a:pt x="6" y="18"/>
                  </a:lnTo>
                  <a:lnTo>
                    <a:pt x="0" y="3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2480" bIns="424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9" name=""/>
            <p:cNvSpPr/>
            <p:nvPr/>
          </p:nvSpPr>
          <p:spPr>
            <a:xfrm>
              <a:off x="7794000" y="2854080"/>
              <a:ext cx="70560" cy="88200"/>
            </a:xfrm>
            <a:custGeom>
              <a:avLst/>
              <a:gdLst/>
              <a:ahLst/>
              <a:rect l="l" t="t" r="r" b="b"/>
              <a:pathLst>
                <a:path w="51" h="63">
                  <a:moveTo>
                    <a:pt x="0" y="15"/>
                  </a:moveTo>
                  <a:lnTo>
                    <a:pt x="6" y="26"/>
                  </a:lnTo>
                  <a:lnTo>
                    <a:pt x="16" y="26"/>
                  </a:lnTo>
                  <a:lnTo>
                    <a:pt x="16" y="18"/>
                  </a:lnTo>
                  <a:lnTo>
                    <a:pt x="22" y="26"/>
                  </a:lnTo>
                  <a:lnTo>
                    <a:pt x="22" y="35"/>
                  </a:lnTo>
                  <a:lnTo>
                    <a:pt x="16" y="39"/>
                  </a:lnTo>
                  <a:lnTo>
                    <a:pt x="16" y="47"/>
                  </a:lnTo>
                  <a:lnTo>
                    <a:pt x="16" y="56"/>
                  </a:lnTo>
                  <a:lnTo>
                    <a:pt x="27" y="62"/>
                  </a:lnTo>
                  <a:lnTo>
                    <a:pt x="37" y="53"/>
                  </a:lnTo>
                  <a:lnTo>
                    <a:pt x="40" y="42"/>
                  </a:lnTo>
                  <a:lnTo>
                    <a:pt x="43" y="32"/>
                  </a:lnTo>
                  <a:lnTo>
                    <a:pt x="50" y="23"/>
                  </a:lnTo>
                  <a:lnTo>
                    <a:pt x="43" y="15"/>
                  </a:lnTo>
                  <a:lnTo>
                    <a:pt x="43" y="7"/>
                  </a:lnTo>
                  <a:lnTo>
                    <a:pt x="33" y="7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0" y="1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1400" bIns="41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0" name=""/>
            <p:cNvSpPr/>
            <p:nvPr/>
          </p:nvSpPr>
          <p:spPr>
            <a:xfrm>
              <a:off x="7869240" y="2842560"/>
              <a:ext cx="66240" cy="52200"/>
            </a:xfrm>
            <a:custGeom>
              <a:avLst/>
              <a:gdLst/>
              <a:ahLst/>
              <a:rect l="l" t="t" r="r" b="b"/>
              <a:pathLst>
                <a:path w="47" h="37">
                  <a:moveTo>
                    <a:pt x="0" y="18"/>
                  </a:moveTo>
                  <a:lnTo>
                    <a:pt x="3" y="30"/>
                  </a:lnTo>
                  <a:lnTo>
                    <a:pt x="13" y="36"/>
                  </a:lnTo>
                  <a:lnTo>
                    <a:pt x="16" y="27"/>
                  </a:lnTo>
                  <a:lnTo>
                    <a:pt x="19" y="21"/>
                  </a:lnTo>
                  <a:lnTo>
                    <a:pt x="29" y="18"/>
                  </a:lnTo>
                  <a:lnTo>
                    <a:pt x="35" y="24"/>
                  </a:lnTo>
                  <a:lnTo>
                    <a:pt x="41" y="15"/>
                  </a:lnTo>
                  <a:lnTo>
                    <a:pt x="46" y="11"/>
                  </a:lnTo>
                  <a:lnTo>
                    <a:pt x="42" y="2"/>
                  </a:lnTo>
                  <a:lnTo>
                    <a:pt x="35" y="0"/>
                  </a:lnTo>
                  <a:lnTo>
                    <a:pt x="26" y="2"/>
                  </a:lnTo>
                  <a:lnTo>
                    <a:pt x="23" y="8"/>
                  </a:lnTo>
                  <a:lnTo>
                    <a:pt x="10" y="8"/>
                  </a:lnTo>
                  <a:lnTo>
                    <a:pt x="7" y="15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5400" bIns="54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1" name=""/>
            <p:cNvSpPr/>
            <p:nvPr/>
          </p:nvSpPr>
          <p:spPr>
            <a:xfrm>
              <a:off x="7834680" y="2614320"/>
              <a:ext cx="308520" cy="254880"/>
            </a:xfrm>
            <a:custGeom>
              <a:avLst/>
              <a:gdLst/>
              <a:ahLst/>
              <a:rect l="l" t="t" r="r" b="b"/>
              <a:pathLst>
                <a:path w="219" h="181">
                  <a:moveTo>
                    <a:pt x="0" y="161"/>
                  </a:moveTo>
                  <a:lnTo>
                    <a:pt x="0" y="170"/>
                  </a:lnTo>
                  <a:lnTo>
                    <a:pt x="9" y="170"/>
                  </a:lnTo>
                  <a:lnTo>
                    <a:pt x="22" y="170"/>
                  </a:lnTo>
                  <a:lnTo>
                    <a:pt x="28" y="164"/>
                  </a:lnTo>
                  <a:lnTo>
                    <a:pt x="39" y="161"/>
                  </a:lnTo>
                  <a:lnTo>
                    <a:pt x="48" y="158"/>
                  </a:lnTo>
                  <a:lnTo>
                    <a:pt x="58" y="156"/>
                  </a:lnTo>
                  <a:lnTo>
                    <a:pt x="69" y="150"/>
                  </a:lnTo>
                  <a:lnTo>
                    <a:pt x="78" y="153"/>
                  </a:lnTo>
                  <a:lnTo>
                    <a:pt x="91" y="153"/>
                  </a:lnTo>
                  <a:lnTo>
                    <a:pt x="85" y="161"/>
                  </a:lnTo>
                  <a:lnTo>
                    <a:pt x="85" y="170"/>
                  </a:lnTo>
                  <a:lnTo>
                    <a:pt x="88" y="180"/>
                  </a:lnTo>
                  <a:lnTo>
                    <a:pt x="97" y="180"/>
                  </a:lnTo>
                  <a:lnTo>
                    <a:pt x="104" y="170"/>
                  </a:lnTo>
                  <a:lnTo>
                    <a:pt x="115" y="161"/>
                  </a:lnTo>
                  <a:lnTo>
                    <a:pt x="109" y="156"/>
                  </a:lnTo>
                  <a:lnTo>
                    <a:pt x="115" y="147"/>
                  </a:lnTo>
                  <a:lnTo>
                    <a:pt x="127" y="156"/>
                  </a:lnTo>
                  <a:lnTo>
                    <a:pt x="142" y="156"/>
                  </a:lnTo>
                  <a:lnTo>
                    <a:pt x="154" y="144"/>
                  </a:lnTo>
                  <a:lnTo>
                    <a:pt x="154" y="156"/>
                  </a:lnTo>
                  <a:lnTo>
                    <a:pt x="161" y="142"/>
                  </a:lnTo>
                  <a:lnTo>
                    <a:pt x="173" y="142"/>
                  </a:lnTo>
                  <a:lnTo>
                    <a:pt x="176" y="137"/>
                  </a:lnTo>
                  <a:lnTo>
                    <a:pt x="176" y="150"/>
                  </a:lnTo>
                  <a:lnTo>
                    <a:pt x="187" y="144"/>
                  </a:lnTo>
                  <a:lnTo>
                    <a:pt x="187" y="137"/>
                  </a:lnTo>
                  <a:lnTo>
                    <a:pt x="194" y="132"/>
                  </a:lnTo>
                  <a:lnTo>
                    <a:pt x="191" y="120"/>
                  </a:lnTo>
                  <a:lnTo>
                    <a:pt x="191" y="109"/>
                  </a:lnTo>
                  <a:lnTo>
                    <a:pt x="197" y="105"/>
                  </a:lnTo>
                  <a:lnTo>
                    <a:pt x="200" y="91"/>
                  </a:lnTo>
                  <a:lnTo>
                    <a:pt x="197" y="80"/>
                  </a:lnTo>
                  <a:lnTo>
                    <a:pt x="200" y="75"/>
                  </a:lnTo>
                  <a:lnTo>
                    <a:pt x="210" y="75"/>
                  </a:lnTo>
                  <a:lnTo>
                    <a:pt x="210" y="64"/>
                  </a:lnTo>
                  <a:lnTo>
                    <a:pt x="218" y="56"/>
                  </a:lnTo>
                  <a:lnTo>
                    <a:pt x="218" y="43"/>
                  </a:lnTo>
                  <a:lnTo>
                    <a:pt x="214" y="32"/>
                  </a:lnTo>
                  <a:lnTo>
                    <a:pt x="210" y="23"/>
                  </a:lnTo>
                  <a:lnTo>
                    <a:pt x="206" y="14"/>
                  </a:lnTo>
                  <a:lnTo>
                    <a:pt x="210" y="5"/>
                  </a:lnTo>
                  <a:lnTo>
                    <a:pt x="197" y="0"/>
                  </a:lnTo>
                  <a:lnTo>
                    <a:pt x="194" y="8"/>
                  </a:lnTo>
                  <a:lnTo>
                    <a:pt x="200" y="8"/>
                  </a:lnTo>
                  <a:lnTo>
                    <a:pt x="200" y="15"/>
                  </a:lnTo>
                  <a:lnTo>
                    <a:pt x="191" y="15"/>
                  </a:lnTo>
                  <a:lnTo>
                    <a:pt x="187" y="8"/>
                  </a:lnTo>
                  <a:lnTo>
                    <a:pt x="181" y="21"/>
                  </a:lnTo>
                  <a:lnTo>
                    <a:pt x="181" y="29"/>
                  </a:lnTo>
                  <a:lnTo>
                    <a:pt x="181" y="37"/>
                  </a:lnTo>
                  <a:lnTo>
                    <a:pt x="181" y="47"/>
                  </a:lnTo>
                  <a:lnTo>
                    <a:pt x="176" y="59"/>
                  </a:lnTo>
                  <a:lnTo>
                    <a:pt x="170" y="70"/>
                  </a:lnTo>
                  <a:lnTo>
                    <a:pt x="167" y="80"/>
                  </a:lnTo>
                  <a:lnTo>
                    <a:pt x="154" y="85"/>
                  </a:lnTo>
                  <a:lnTo>
                    <a:pt x="151" y="94"/>
                  </a:lnTo>
                  <a:lnTo>
                    <a:pt x="142" y="99"/>
                  </a:lnTo>
                  <a:lnTo>
                    <a:pt x="134" y="105"/>
                  </a:lnTo>
                  <a:lnTo>
                    <a:pt x="121" y="109"/>
                  </a:lnTo>
                  <a:lnTo>
                    <a:pt x="121" y="102"/>
                  </a:lnTo>
                  <a:lnTo>
                    <a:pt x="124" y="94"/>
                  </a:lnTo>
                  <a:lnTo>
                    <a:pt x="115" y="99"/>
                  </a:lnTo>
                  <a:lnTo>
                    <a:pt x="112" y="108"/>
                  </a:lnTo>
                  <a:lnTo>
                    <a:pt x="105" y="115"/>
                  </a:lnTo>
                  <a:lnTo>
                    <a:pt x="101" y="123"/>
                  </a:lnTo>
                  <a:lnTo>
                    <a:pt x="101" y="132"/>
                  </a:lnTo>
                  <a:lnTo>
                    <a:pt x="94" y="137"/>
                  </a:lnTo>
                  <a:lnTo>
                    <a:pt x="85" y="132"/>
                  </a:lnTo>
                  <a:lnTo>
                    <a:pt x="72" y="132"/>
                  </a:lnTo>
                  <a:lnTo>
                    <a:pt x="61" y="135"/>
                  </a:lnTo>
                  <a:lnTo>
                    <a:pt x="45" y="137"/>
                  </a:lnTo>
                  <a:lnTo>
                    <a:pt x="33" y="137"/>
                  </a:lnTo>
                  <a:lnTo>
                    <a:pt x="28" y="144"/>
                  </a:lnTo>
                  <a:lnTo>
                    <a:pt x="15" y="153"/>
                  </a:lnTo>
                  <a:lnTo>
                    <a:pt x="9" y="158"/>
                  </a:lnTo>
                  <a:lnTo>
                    <a:pt x="0" y="16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2" name=""/>
            <p:cNvSpPr/>
            <p:nvPr/>
          </p:nvSpPr>
          <p:spPr>
            <a:xfrm>
              <a:off x="8084160" y="2477160"/>
              <a:ext cx="171720" cy="141840"/>
            </a:xfrm>
            <a:custGeom>
              <a:avLst/>
              <a:gdLst/>
              <a:ahLst/>
              <a:rect l="l" t="t" r="r" b="b"/>
              <a:pathLst>
                <a:path w="121" h="101">
                  <a:moveTo>
                    <a:pt x="0" y="73"/>
                  </a:moveTo>
                  <a:lnTo>
                    <a:pt x="0" y="80"/>
                  </a:lnTo>
                  <a:lnTo>
                    <a:pt x="4" y="85"/>
                  </a:lnTo>
                  <a:lnTo>
                    <a:pt x="4" y="100"/>
                  </a:lnTo>
                  <a:lnTo>
                    <a:pt x="14" y="94"/>
                  </a:lnTo>
                  <a:lnTo>
                    <a:pt x="23" y="91"/>
                  </a:lnTo>
                  <a:lnTo>
                    <a:pt x="14" y="85"/>
                  </a:lnTo>
                  <a:lnTo>
                    <a:pt x="7" y="80"/>
                  </a:lnTo>
                  <a:lnTo>
                    <a:pt x="11" y="76"/>
                  </a:lnTo>
                  <a:lnTo>
                    <a:pt x="14" y="76"/>
                  </a:lnTo>
                  <a:lnTo>
                    <a:pt x="20" y="80"/>
                  </a:lnTo>
                  <a:lnTo>
                    <a:pt x="30" y="76"/>
                  </a:lnTo>
                  <a:lnTo>
                    <a:pt x="41" y="73"/>
                  </a:lnTo>
                  <a:lnTo>
                    <a:pt x="53" y="80"/>
                  </a:lnTo>
                  <a:lnTo>
                    <a:pt x="69" y="85"/>
                  </a:lnTo>
                  <a:lnTo>
                    <a:pt x="69" y="80"/>
                  </a:lnTo>
                  <a:lnTo>
                    <a:pt x="77" y="70"/>
                  </a:lnTo>
                  <a:lnTo>
                    <a:pt x="86" y="61"/>
                  </a:lnTo>
                  <a:lnTo>
                    <a:pt x="99" y="64"/>
                  </a:lnTo>
                  <a:lnTo>
                    <a:pt x="108" y="59"/>
                  </a:lnTo>
                  <a:lnTo>
                    <a:pt x="120" y="50"/>
                  </a:lnTo>
                  <a:lnTo>
                    <a:pt x="108" y="53"/>
                  </a:lnTo>
                  <a:lnTo>
                    <a:pt x="108" y="47"/>
                  </a:lnTo>
                  <a:lnTo>
                    <a:pt x="102" y="46"/>
                  </a:lnTo>
                  <a:lnTo>
                    <a:pt x="108" y="32"/>
                  </a:lnTo>
                  <a:lnTo>
                    <a:pt x="96" y="40"/>
                  </a:lnTo>
                  <a:lnTo>
                    <a:pt x="86" y="40"/>
                  </a:lnTo>
                  <a:lnTo>
                    <a:pt x="74" y="35"/>
                  </a:lnTo>
                  <a:lnTo>
                    <a:pt x="63" y="26"/>
                  </a:lnTo>
                  <a:lnTo>
                    <a:pt x="56" y="18"/>
                  </a:lnTo>
                  <a:lnTo>
                    <a:pt x="50" y="11"/>
                  </a:lnTo>
                  <a:lnTo>
                    <a:pt x="41" y="0"/>
                  </a:lnTo>
                  <a:lnTo>
                    <a:pt x="33" y="8"/>
                  </a:lnTo>
                  <a:lnTo>
                    <a:pt x="37" y="18"/>
                  </a:lnTo>
                  <a:lnTo>
                    <a:pt x="36" y="29"/>
                  </a:lnTo>
                  <a:lnTo>
                    <a:pt x="36" y="40"/>
                  </a:lnTo>
                  <a:lnTo>
                    <a:pt x="30" y="46"/>
                  </a:lnTo>
                  <a:lnTo>
                    <a:pt x="30" y="50"/>
                  </a:lnTo>
                  <a:lnTo>
                    <a:pt x="30" y="59"/>
                  </a:lnTo>
                  <a:lnTo>
                    <a:pt x="17" y="59"/>
                  </a:lnTo>
                  <a:lnTo>
                    <a:pt x="11" y="56"/>
                  </a:lnTo>
                  <a:lnTo>
                    <a:pt x="11" y="64"/>
                  </a:lnTo>
                  <a:lnTo>
                    <a:pt x="0" y="7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3" name=""/>
            <p:cNvSpPr/>
            <p:nvPr/>
          </p:nvSpPr>
          <p:spPr>
            <a:xfrm>
              <a:off x="7746840" y="3059280"/>
              <a:ext cx="37080" cy="3168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22"/>
                  </a:moveTo>
                  <a:lnTo>
                    <a:pt x="0" y="11"/>
                  </a:lnTo>
                  <a:lnTo>
                    <a:pt x="16" y="7"/>
                  </a:lnTo>
                  <a:lnTo>
                    <a:pt x="25" y="0"/>
                  </a:lnTo>
                  <a:lnTo>
                    <a:pt x="16" y="7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4" name=""/>
            <p:cNvSpPr/>
            <p:nvPr/>
          </p:nvSpPr>
          <p:spPr>
            <a:xfrm>
              <a:off x="7788240" y="3016800"/>
              <a:ext cx="34560" cy="34560"/>
            </a:xfrm>
            <a:custGeom>
              <a:avLst/>
              <a:gdLst/>
              <a:ahLst/>
              <a:rect l="l" t="t" r="r" b="b"/>
              <a:pathLst>
                <a:path w="25" h="25">
                  <a:moveTo>
                    <a:pt x="0" y="24"/>
                  </a:moveTo>
                  <a:lnTo>
                    <a:pt x="24" y="24"/>
                  </a:lnTo>
                  <a:lnTo>
                    <a:pt x="24" y="0"/>
                  </a:lnTo>
                  <a:lnTo>
                    <a:pt x="24" y="24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5" name=""/>
            <p:cNvSpPr/>
            <p:nvPr/>
          </p:nvSpPr>
          <p:spPr>
            <a:xfrm>
              <a:off x="8245800" y="2524680"/>
              <a:ext cx="38880" cy="3456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23"/>
                  </a:moveTo>
                  <a:lnTo>
                    <a:pt x="27" y="7"/>
                  </a:lnTo>
                  <a:lnTo>
                    <a:pt x="27" y="0"/>
                  </a:lnTo>
                  <a:lnTo>
                    <a:pt x="27" y="7"/>
                  </a:lnTo>
                  <a:lnTo>
                    <a:pt x="13" y="7"/>
                  </a:lnTo>
                  <a:lnTo>
                    <a:pt x="13" y="15"/>
                  </a:lnTo>
                  <a:lnTo>
                    <a:pt x="0" y="15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6" name=""/>
            <p:cNvSpPr/>
            <p:nvPr/>
          </p:nvSpPr>
          <p:spPr>
            <a:xfrm>
              <a:off x="8287560" y="2477160"/>
              <a:ext cx="54720" cy="38160"/>
            </a:xfrm>
            <a:custGeom>
              <a:avLst/>
              <a:gdLst/>
              <a:ahLst/>
              <a:rect l="l" t="t" r="r" b="b"/>
              <a:pathLst>
                <a:path w="39" h="27">
                  <a:moveTo>
                    <a:pt x="0" y="26"/>
                  </a:moveTo>
                  <a:lnTo>
                    <a:pt x="8" y="17"/>
                  </a:lnTo>
                  <a:lnTo>
                    <a:pt x="24" y="1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8" y="13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7" name=""/>
            <p:cNvSpPr/>
            <p:nvPr/>
          </p:nvSpPr>
          <p:spPr>
            <a:xfrm>
              <a:off x="8357040" y="245376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8" y="17"/>
                  </a:lnTo>
                  <a:lnTo>
                    <a:pt x="26" y="0"/>
                  </a:lnTo>
                  <a:lnTo>
                    <a:pt x="13" y="2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8" name=""/>
            <p:cNvSpPr/>
            <p:nvPr/>
          </p:nvSpPr>
          <p:spPr>
            <a:xfrm>
              <a:off x="8423280" y="2424600"/>
              <a:ext cx="38880" cy="3168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22"/>
                  </a:moveTo>
                  <a:lnTo>
                    <a:pt x="0" y="11"/>
                  </a:lnTo>
                  <a:lnTo>
                    <a:pt x="26" y="11"/>
                  </a:lnTo>
                  <a:lnTo>
                    <a:pt x="26" y="0"/>
                  </a:lnTo>
                  <a:lnTo>
                    <a:pt x="26" y="11"/>
                  </a:lnTo>
                  <a:lnTo>
                    <a:pt x="0" y="11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79" name=""/>
            <p:cNvSpPr/>
            <p:nvPr/>
          </p:nvSpPr>
          <p:spPr>
            <a:xfrm>
              <a:off x="8015040" y="2099880"/>
              <a:ext cx="37080" cy="32040"/>
            </a:xfrm>
            <a:custGeom>
              <a:avLst/>
              <a:gdLst/>
              <a:ahLst/>
              <a:rect l="l" t="t" r="r" b="b"/>
              <a:pathLst>
                <a:path w="26" h="23">
                  <a:moveTo>
                    <a:pt x="0" y="11"/>
                  </a:moveTo>
                  <a:lnTo>
                    <a:pt x="11" y="22"/>
                  </a:lnTo>
                  <a:lnTo>
                    <a:pt x="25" y="7"/>
                  </a:lnTo>
                  <a:lnTo>
                    <a:pt x="5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4760" bIns="-147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0" name=""/>
            <p:cNvSpPr/>
            <p:nvPr/>
          </p:nvSpPr>
          <p:spPr>
            <a:xfrm>
              <a:off x="8136000" y="2134800"/>
              <a:ext cx="76320" cy="330840"/>
            </a:xfrm>
            <a:custGeom>
              <a:avLst/>
              <a:gdLst/>
              <a:ahLst/>
              <a:rect l="l" t="t" r="r" b="b"/>
              <a:pathLst>
                <a:path w="54" h="234">
                  <a:moveTo>
                    <a:pt x="1" y="29"/>
                  </a:moveTo>
                  <a:lnTo>
                    <a:pt x="4" y="47"/>
                  </a:lnTo>
                  <a:lnTo>
                    <a:pt x="0" y="61"/>
                  </a:lnTo>
                  <a:lnTo>
                    <a:pt x="0" y="74"/>
                  </a:lnTo>
                  <a:lnTo>
                    <a:pt x="4" y="85"/>
                  </a:lnTo>
                  <a:lnTo>
                    <a:pt x="7" y="96"/>
                  </a:lnTo>
                  <a:lnTo>
                    <a:pt x="4" y="112"/>
                  </a:lnTo>
                  <a:lnTo>
                    <a:pt x="7" y="126"/>
                  </a:lnTo>
                  <a:lnTo>
                    <a:pt x="7" y="136"/>
                  </a:lnTo>
                  <a:lnTo>
                    <a:pt x="4" y="150"/>
                  </a:lnTo>
                  <a:lnTo>
                    <a:pt x="4" y="158"/>
                  </a:lnTo>
                  <a:lnTo>
                    <a:pt x="4" y="165"/>
                  </a:lnTo>
                  <a:lnTo>
                    <a:pt x="10" y="176"/>
                  </a:lnTo>
                  <a:lnTo>
                    <a:pt x="4" y="190"/>
                  </a:lnTo>
                  <a:lnTo>
                    <a:pt x="4" y="203"/>
                  </a:lnTo>
                  <a:lnTo>
                    <a:pt x="1" y="214"/>
                  </a:lnTo>
                  <a:lnTo>
                    <a:pt x="4" y="233"/>
                  </a:lnTo>
                  <a:lnTo>
                    <a:pt x="10" y="220"/>
                  </a:lnTo>
                  <a:lnTo>
                    <a:pt x="20" y="211"/>
                  </a:lnTo>
                  <a:lnTo>
                    <a:pt x="26" y="214"/>
                  </a:lnTo>
                  <a:lnTo>
                    <a:pt x="35" y="225"/>
                  </a:lnTo>
                  <a:lnTo>
                    <a:pt x="35" y="211"/>
                  </a:lnTo>
                  <a:lnTo>
                    <a:pt x="29" y="206"/>
                  </a:lnTo>
                  <a:lnTo>
                    <a:pt x="26" y="197"/>
                  </a:lnTo>
                  <a:lnTo>
                    <a:pt x="20" y="193"/>
                  </a:lnTo>
                  <a:lnTo>
                    <a:pt x="17" y="182"/>
                  </a:lnTo>
                  <a:lnTo>
                    <a:pt x="20" y="168"/>
                  </a:lnTo>
                  <a:lnTo>
                    <a:pt x="23" y="158"/>
                  </a:lnTo>
                  <a:lnTo>
                    <a:pt x="23" y="150"/>
                  </a:lnTo>
                  <a:lnTo>
                    <a:pt x="32" y="141"/>
                  </a:lnTo>
                  <a:lnTo>
                    <a:pt x="40" y="141"/>
                  </a:lnTo>
                  <a:lnTo>
                    <a:pt x="53" y="150"/>
                  </a:lnTo>
                  <a:lnTo>
                    <a:pt x="49" y="136"/>
                  </a:lnTo>
                  <a:lnTo>
                    <a:pt x="43" y="126"/>
                  </a:lnTo>
                  <a:lnTo>
                    <a:pt x="40" y="112"/>
                  </a:lnTo>
                  <a:lnTo>
                    <a:pt x="35" y="96"/>
                  </a:lnTo>
                  <a:lnTo>
                    <a:pt x="32" y="82"/>
                  </a:lnTo>
                  <a:lnTo>
                    <a:pt x="29" y="68"/>
                  </a:lnTo>
                  <a:lnTo>
                    <a:pt x="29" y="53"/>
                  </a:lnTo>
                  <a:lnTo>
                    <a:pt x="29" y="39"/>
                  </a:lnTo>
                  <a:lnTo>
                    <a:pt x="26" y="23"/>
                  </a:lnTo>
                  <a:lnTo>
                    <a:pt x="23" y="9"/>
                  </a:lnTo>
                  <a:lnTo>
                    <a:pt x="20" y="0"/>
                  </a:lnTo>
                  <a:lnTo>
                    <a:pt x="10" y="2"/>
                  </a:lnTo>
                  <a:lnTo>
                    <a:pt x="17" y="15"/>
                  </a:lnTo>
                  <a:lnTo>
                    <a:pt x="10" y="23"/>
                  </a:lnTo>
                  <a:lnTo>
                    <a:pt x="1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1" name=""/>
            <p:cNvSpPr/>
            <p:nvPr/>
          </p:nvSpPr>
          <p:spPr>
            <a:xfrm>
              <a:off x="5517360" y="1307520"/>
              <a:ext cx="50040" cy="57600"/>
            </a:xfrm>
            <a:custGeom>
              <a:avLst/>
              <a:gdLst/>
              <a:ahLst/>
              <a:rect l="l" t="t" r="r" b="b"/>
              <a:pathLst>
                <a:path w="36" h="41">
                  <a:moveTo>
                    <a:pt x="6" y="40"/>
                  </a:moveTo>
                  <a:lnTo>
                    <a:pt x="28" y="31"/>
                  </a:lnTo>
                  <a:lnTo>
                    <a:pt x="35" y="16"/>
                  </a:lnTo>
                  <a:lnTo>
                    <a:pt x="13" y="0"/>
                  </a:lnTo>
                  <a:lnTo>
                    <a:pt x="0" y="16"/>
                  </a:lnTo>
                  <a:lnTo>
                    <a:pt x="6" y="4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800" bIns="10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2" name=""/>
            <p:cNvSpPr/>
            <p:nvPr/>
          </p:nvSpPr>
          <p:spPr>
            <a:xfrm>
              <a:off x="3944160" y="1948680"/>
              <a:ext cx="39960" cy="42120"/>
            </a:xfrm>
            <a:custGeom>
              <a:avLst/>
              <a:gdLst/>
              <a:ahLst/>
              <a:rect l="l" t="t" r="r" b="b"/>
              <a:pathLst>
                <a:path w="28" h="30">
                  <a:moveTo>
                    <a:pt x="0" y="29"/>
                  </a:moveTo>
                  <a:lnTo>
                    <a:pt x="19" y="15"/>
                  </a:lnTo>
                  <a:lnTo>
                    <a:pt x="27" y="0"/>
                  </a:lnTo>
                  <a:lnTo>
                    <a:pt x="7" y="9"/>
                  </a:lnTo>
                  <a:lnTo>
                    <a:pt x="7" y="20"/>
                  </a:lnTo>
                  <a:lnTo>
                    <a:pt x="0" y="2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3" name=""/>
            <p:cNvSpPr/>
            <p:nvPr/>
          </p:nvSpPr>
          <p:spPr>
            <a:xfrm>
              <a:off x="4420440" y="2079720"/>
              <a:ext cx="37440" cy="3456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4"/>
                  </a:moveTo>
                  <a:lnTo>
                    <a:pt x="11" y="23"/>
                  </a:lnTo>
                  <a:lnTo>
                    <a:pt x="26" y="23"/>
                  </a:lnTo>
                  <a:lnTo>
                    <a:pt x="26" y="12"/>
                  </a:lnTo>
                  <a:lnTo>
                    <a:pt x="14" y="0"/>
                  </a:lnTo>
                  <a:lnTo>
                    <a:pt x="0" y="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4" name=""/>
            <p:cNvSpPr/>
            <p:nvPr/>
          </p:nvSpPr>
          <p:spPr>
            <a:xfrm>
              <a:off x="4459320" y="2059200"/>
              <a:ext cx="46080" cy="42120"/>
            </a:xfrm>
            <a:custGeom>
              <a:avLst/>
              <a:gdLst/>
              <a:ahLst/>
              <a:rect l="l" t="t" r="r" b="b"/>
              <a:pathLst>
                <a:path w="32" h="30">
                  <a:moveTo>
                    <a:pt x="0" y="13"/>
                  </a:moveTo>
                  <a:lnTo>
                    <a:pt x="6" y="26"/>
                  </a:lnTo>
                  <a:lnTo>
                    <a:pt x="15" y="29"/>
                  </a:lnTo>
                  <a:lnTo>
                    <a:pt x="27" y="24"/>
                  </a:lnTo>
                  <a:lnTo>
                    <a:pt x="21" y="19"/>
                  </a:lnTo>
                  <a:lnTo>
                    <a:pt x="31" y="13"/>
                  </a:lnTo>
                  <a:lnTo>
                    <a:pt x="27" y="0"/>
                  </a:lnTo>
                  <a:lnTo>
                    <a:pt x="12" y="5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" bIns="-4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5" name=""/>
            <p:cNvSpPr/>
            <p:nvPr/>
          </p:nvSpPr>
          <p:spPr>
            <a:xfrm>
              <a:off x="4459320" y="211068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4">
                  <a:moveTo>
                    <a:pt x="0" y="0"/>
                  </a:moveTo>
                  <a:lnTo>
                    <a:pt x="7" y="23"/>
                  </a:lnTo>
                  <a:lnTo>
                    <a:pt x="18" y="23"/>
                  </a:lnTo>
                  <a:lnTo>
                    <a:pt x="26" y="0"/>
                  </a:lnTo>
                  <a:lnTo>
                    <a:pt x="14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6" name=""/>
            <p:cNvSpPr/>
            <p:nvPr/>
          </p:nvSpPr>
          <p:spPr>
            <a:xfrm>
              <a:off x="3964680" y="1938600"/>
              <a:ext cx="239400" cy="376560"/>
            </a:xfrm>
            <a:custGeom>
              <a:avLst/>
              <a:gdLst/>
              <a:ahLst/>
              <a:rect l="l" t="t" r="r" b="b"/>
              <a:pathLst>
                <a:path w="170" h="267">
                  <a:moveTo>
                    <a:pt x="22" y="263"/>
                  </a:moveTo>
                  <a:lnTo>
                    <a:pt x="30" y="266"/>
                  </a:lnTo>
                  <a:lnTo>
                    <a:pt x="42" y="254"/>
                  </a:lnTo>
                  <a:lnTo>
                    <a:pt x="58" y="260"/>
                  </a:lnTo>
                  <a:lnTo>
                    <a:pt x="63" y="249"/>
                  </a:lnTo>
                  <a:lnTo>
                    <a:pt x="75" y="246"/>
                  </a:lnTo>
                  <a:lnTo>
                    <a:pt x="91" y="251"/>
                  </a:lnTo>
                  <a:lnTo>
                    <a:pt x="102" y="243"/>
                  </a:lnTo>
                  <a:lnTo>
                    <a:pt x="121" y="246"/>
                  </a:lnTo>
                  <a:lnTo>
                    <a:pt x="132" y="246"/>
                  </a:lnTo>
                  <a:lnTo>
                    <a:pt x="148" y="240"/>
                  </a:lnTo>
                  <a:lnTo>
                    <a:pt x="161" y="230"/>
                  </a:lnTo>
                  <a:lnTo>
                    <a:pt x="142" y="227"/>
                  </a:lnTo>
                  <a:lnTo>
                    <a:pt x="151" y="213"/>
                  </a:lnTo>
                  <a:lnTo>
                    <a:pt x="164" y="207"/>
                  </a:lnTo>
                  <a:lnTo>
                    <a:pt x="169" y="195"/>
                  </a:lnTo>
                  <a:lnTo>
                    <a:pt x="164" y="186"/>
                  </a:lnTo>
                  <a:lnTo>
                    <a:pt x="151" y="181"/>
                  </a:lnTo>
                  <a:lnTo>
                    <a:pt x="142" y="181"/>
                  </a:lnTo>
                  <a:lnTo>
                    <a:pt x="135" y="189"/>
                  </a:lnTo>
                  <a:lnTo>
                    <a:pt x="132" y="183"/>
                  </a:lnTo>
                  <a:lnTo>
                    <a:pt x="135" y="175"/>
                  </a:lnTo>
                  <a:lnTo>
                    <a:pt x="135" y="165"/>
                  </a:lnTo>
                  <a:lnTo>
                    <a:pt x="131" y="159"/>
                  </a:lnTo>
                  <a:lnTo>
                    <a:pt x="127" y="148"/>
                  </a:lnTo>
                  <a:lnTo>
                    <a:pt x="121" y="138"/>
                  </a:lnTo>
                  <a:lnTo>
                    <a:pt x="108" y="130"/>
                  </a:lnTo>
                  <a:lnTo>
                    <a:pt x="102" y="118"/>
                  </a:lnTo>
                  <a:lnTo>
                    <a:pt x="99" y="103"/>
                  </a:lnTo>
                  <a:lnTo>
                    <a:pt x="91" y="91"/>
                  </a:lnTo>
                  <a:lnTo>
                    <a:pt x="78" y="86"/>
                  </a:lnTo>
                  <a:lnTo>
                    <a:pt x="66" y="86"/>
                  </a:lnTo>
                  <a:lnTo>
                    <a:pt x="75" y="77"/>
                  </a:lnTo>
                  <a:lnTo>
                    <a:pt x="85" y="67"/>
                  </a:lnTo>
                  <a:lnTo>
                    <a:pt x="91" y="53"/>
                  </a:lnTo>
                  <a:lnTo>
                    <a:pt x="94" y="43"/>
                  </a:lnTo>
                  <a:lnTo>
                    <a:pt x="94" y="32"/>
                  </a:lnTo>
                  <a:lnTo>
                    <a:pt x="78" y="32"/>
                  </a:lnTo>
                  <a:lnTo>
                    <a:pt x="63" y="32"/>
                  </a:lnTo>
                  <a:lnTo>
                    <a:pt x="48" y="35"/>
                  </a:lnTo>
                  <a:lnTo>
                    <a:pt x="58" y="21"/>
                  </a:lnTo>
                  <a:lnTo>
                    <a:pt x="72" y="11"/>
                  </a:lnTo>
                  <a:lnTo>
                    <a:pt x="69" y="0"/>
                  </a:lnTo>
                  <a:lnTo>
                    <a:pt x="52" y="5"/>
                  </a:lnTo>
                  <a:lnTo>
                    <a:pt x="33" y="5"/>
                  </a:lnTo>
                  <a:lnTo>
                    <a:pt x="26" y="18"/>
                  </a:lnTo>
                  <a:lnTo>
                    <a:pt x="18" y="29"/>
                  </a:lnTo>
                  <a:lnTo>
                    <a:pt x="15" y="41"/>
                  </a:lnTo>
                  <a:lnTo>
                    <a:pt x="6" y="35"/>
                  </a:lnTo>
                  <a:lnTo>
                    <a:pt x="0" y="41"/>
                  </a:lnTo>
                  <a:lnTo>
                    <a:pt x="6" y="48"/>
                  </a:lnTo>
                  <a:lnTo>
                    <a:pt x="22" y="48"/>
                  </a:lnTo>
                  <a:lnTo>
                    <a:pt x="12" y="65"/>
                  </a:lnTo>
                  <a:lnTo>
                    <a:pt x="12" y="76"/>
                  </a:lnTo>
                  <a:lnTo>
                    <a:pt x="23" y="70"/>
                  </a:lnTo>
                  <a:lnTo>
                    <a:pt x="22" y="83"/>
                  </a:lnTo>
                  <a:lnTo>
                    <a:pt x="9" y="94"/>
                  </a:lnTo>
                  <a:lnTo>
                    <a:pt x="22" y="94"/>
                  </a:lnTo>
                  <a:lnTo>
                    <a:pt x="22" y="106"/>
                  </a:lnTo>
                  <a:lnTo>
                    <a:pt x="30" y="91"/>
                  </a:lnTo>
                  <a:lnTo>
                    <a:pt x="39" y="103"/>
                  </a:lnTo>
                  <a:lnTo>
                    <a:pt x="30" y="121"/>
                  </a:lnTo>
                  <a:lnTo>
                    <a:pt x="36" y="130"/>
                  </a:lnTo>
                  <a:lnTo>
                    <a:pt x="52" y="124"/>
                  </a:lnTo>
                  <a:lnTo>
                    <a:pt x="66" y="121"/>
                  </a:lnTo>
                  <a:lnTo>
                    <a:pt x="60" y="133"/>
                  </a:lnTo>
                  <a:lnTo>
                    <a:pt x="69" y="142"/>
                  </a:lnTo>
                  <a:lnTo>
                    <a:pt x="78" y="142"/>
                  </a:lnTo>
                  <a:lnTo>
                    <a:pt x="72" y="154"/>
                  </a:lnTo>
                  <a:lnTo>
                    <a:pt x="72" y="168"/>
                  </a:lnTo>
                  <a:lnTo>
                    <a:pt x="60" y="171"/>
                  </a:lnTo>
                  <a:lnTo>
                    <a:pt x="42" y="168"/>
                  </a:lnTo>
                  <a:lnTo>
                    <a:pt x="45" y="175"/>
                  </a:lnTo>
                  <a:lnTo>
                    <a:pt x="39" y="186"/>
                  </a:lnTo>
                  <a:lnTo>
                    <a:pt x="52" y="186"/>
                  </a:lnTo>
                  <a:lnTo>
                    <a:pt x="52" y="200"/>
                  </a:lnTo>
                  <a:lnTo>
                    <a:pt x="39" y="206"/>
                  </a:lnTo>
                  <a:lnTo>
                    <a:pt x="30" y="210"/>
                  </a:lnTo>
                  <a:lnTo>
                    <a:pt x="33" y="219"/>
                  </a:lnTo>
                  <a:lnTo>
                    <a:pt x="45" y="219"/>
                  </a:lnTo>
                  <a:lnTo>
                    <a:pt x="58" y="219"/>
                  </a:lnTo>
                  <a:lnTo>
                    <a:pt x="66" y="227"/>
                  </a:lnTo>
                  <a:lnTo>
                    <a:pt x="78" y="219"/>
                  </a:lnTo>
                  <a:lnTo>
                    <a:pt x="72" y="230"/>
                  </a:lnTo>
                  <a:lnTo>
                    <a:pt x="63" y="230"/>
                  </a:lnTo>
                  <a:lnTo>
                    <a:pt x="52" y="230"/>
                  </a:lnTo>
                  <a:lnTo>
                    <a:pt x="42" y="243"/>
                  </a:lnTo>
                  <a:lnTo>
                    <a:pt x="33" y="251"/>
                  </a:lnTo>
                  <a:lnTo>
                    <a:pt x="22" y="26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3860640" y="2093760"/>
              <a:ext cx="133920" cy="158760"/>
            </a:xfrm>
            <a:custGeom>
              <a:avLst/>
              <a:gdLst/>
              <a:ahLst/>
              <a:rect l="l" t="t" r="r" b="b"/>
              <a:pathLst>
                <a:path w="95" h="112">
                  <a:moveTo>
                    <a:pt x="0" y="92"/>
                  </a:moveTo>
                  <a:lnTo>
                    <a:pt x="3" y="102"/>
                  </a:lnTo>
                  <a:lnTo>
                    <a:pt x="15" y="111"/>
                  </a:lnTo>
                  <a:lnTo>
                    <a:pt x="29" y="108"/>
                  </a:lnTo>
                  <a:lnTo>
                    <a:pt x="45" y="102"/>
                  </a:lnTo>
                  <a:lnTo>
                    <a:pt x="59" y="95"/>
                  </a:lnTo>
                  <a:lnTo>
                    <a:pt x="78" y="92"/>
                  </a:lnTo>
                  <a:lnTo>
                    <a:pt x="81" y="78"/>
                  </a:lnTo>
                  <a:lnTo>
                    <a:pt x="84" y="67"/>
                  </a:lnTo>
                  <a:lnTo>
                    <a:pt x="84" y="51"/>
                  </a:lnTo>
                  <a:lnTo>
                    <a:pt x="78" y="40"/>
                  </a:lnTo>
                  <a:lnTo>
                    <a:pt x="94" y="30"/>
                  </a:lnTo>
                  <a:lnTo>
                    <a:pt x="90" y="14"/>
                  </a:lnTo>
                  <a:lnTo>
                    <a:pt x="84" y="2"/>
                  </a:lnTo>
                  <a:lnTo>
                    <a:pt x="68" y="2"/>
                  </a:lnTo>
                  <a:lnTo>
                    <a:pt x="57" y="0"/>
                  </a:lnTo>
                  <a:lnTo>
                    <a:pt x="39" y="2"/>
                  </a:lnTo>
                  <a:lnTo>
                    <a:pt x="29" y="19"/>
                  </a:lnTo>
                  <a:lnTo>
                    <a:pt x="42" y="22"/>
                  </a:lnTo>
                  <a:lnTo>
                    <a:pt x="36" y="30"/>
                  </a:lnTo>
                  <a:lnTo>
                    <a:pt x="23" y="30"/>
                  </a:lnTo>
                  <a:lnTo>
                    <a:pt x="12" y="30"/>
                  </a:lnTo>
                  <a:lnTo>
                    <a:pt x="6" y="40"/>
                  </a:lnTo>
                  <a:lnTo>
                    <a:pt x="15" y="43"/>
                  </a:lnTo>
                  <a:lnTo>
                    <a:pt x="6" y="51"/>
                  </a:lnTo>
                  <a:lnTo>
                    <a:pt x="15" y="63"/>
                  </a:lnTo>
                  <a:lnTo>
                    <a:pt x="23" y="63"/>
                  </a:lnTo>
                  <a:lnTo>
                    <a:pt x="15" y="78"/>
                  </a:lnTo>
                  <a:lnTo>
                    <a:pt x="12" y="92"/>
                  </a:lnTo>
                  <a:lnTo>
                    <a:pt x="0" y="9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4391640" y="2564280"/>
              <a:ext cx="38880" cy="57240"/>
            </a:xfrm>
            <a:custGeom>
              <a:avLst/>
              <a:gdLst/>
              <a:ahLst/>
              <a:rect l="l" t="t" r="r" b="b"/>
              <a:pathLst>
                <a:path w="27" h="41">
                  <a:moveTo>
                    <a:pt x="4" y="13"/>
                  </a:moveTo>
                  <a:lnTo>
                    <a:pt x="0" y="23"/>
                  </a:lnTo>
                  <a:lnTo>
                    <a:pt x="4" y="28"/>
                  </a:lnTo>
                  <a:lnTo>
                    <a:pt x="16" y="40"/>
                  </a:lnTo>
                  <a:lnTo>
                    <a:pt x="21" y="28"/>
                  </a:lnTo>
                  <a:lnTo>
                    <a:pt x="26" y="20"/>
                  </a:lnTo>
                  <a:lnTo>
                    <a:pt x="21" y="13"/>
                  </a:lnTo>
                  <a:lnTo>
                    <a:pt x="21" y="0"/>
                  </a:lnTo>
                  <a:lnTo>
                    <a:pt x="16" y="8"/>
                  </a:lnTo>
                  <a:lnTo>
                    <a:pt x="4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0440" bIns="104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4381560" y="2623320"/>
              <a:ext cx="42840" cy="83160"/>
            </a:xfrm>
            <a:custGeom>
              <a:avLst/>
              <a:gdLst/>
              <a:ahLst/>
              <a:rect l="l" t="t" r="r" b="b"/>
              <a:pathLst>
                <a:path w="31" h="59">
                  <a:moveTo>
                    <a:pt x="0" y="7"/>
                  </a:moveTo>
                  <a:lnTo>
                    <a:pt x="0" y="15"/>
                  </a:lnTo>
                  <a:lnTo>
                    <a:pt x="6" y="24"/>
                  </a:lnTo>
                  <a:lnTo>
                    <a:pt x="6" y="36"/>
                  </a:lnTo>
                  <a:lnTo>
                    <a:pt x="3" y="49"/>
                  </a:lnTo>
                  <a:lnTo>
                    <a:pt x="12" y="58"/>
                  </a:lnTo>
                  <a:lnTo>
                    <a:pt x="18" y="49"/>
                  </a:lnTo>
                  <a:lnTo>
                    <a:pt x="26" y="49"/>
                  </a:lnTo>
                  <a:lnTo>
                    <a:pt x="30" y="39"/>
                  </a:lnTo>
                  <a:lnTo>
                    <a:pt x="30" y="27"/>
                  </a:lnTo>
                  <a:lnTo>
                    <a:pt x="30" y="18"/>
                  </a:lnTo>
                  <a:lnTo>
                    <a:pt x="30" y="7"/>
                  </a:lnTo>
                  <a:lnTo>
                    <a:pt x="20" y="0"/>
                  </a:lnTo>
                  <a:lnTo>
                    <a:pt x="12" y="7"/>
                  </a:lnTo>
                  <a:lnTo>
                    <a:pt x="6" y="7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6360" bIns="36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4501440" y="2719440"/>
              <a:ext cx="89640" cy="51120"/>
            </a:xfrm>
            <a:custGeom>
              <a:avLst/>
              <a:gdLst/>
              <a:ahLst/>
              <a:rect l="l" t="t" r="r" b="b"/>
              <a:pathLst>
                <a:path w="64" h="36">
                  <a:moveTo>
                    <a:pt x="0" y="7"/>
                  </a:moveTo>
                  <a:lnTo>
                    <a:pt x="6" y="18"/>
                  </a:lnTo>
                  <a:lnTo>
                    <a:pt x="11" y="18"/>
                  </a:lnTo>
                  <a:lnTo>
                    <a:pt x="26" y="24"/>
                  </a:lnTo>
                  <a:lnTo>
                    <a:pt x="36" y="27"/>
                  </a:lnTo>
                  <a:lnTo>
                    <a:pt x="42" y="35"/>
                  </a:lnTo>
                  <a:lnTo>
                    <a:pt x="53" y="35"/>
                  </a:lnTo>
                  <a:lnTo>
                    <a:pt x="56" y="30"/>
                  </a:lnTo>
                  <a:lnTo>
                    <a:pt x="53" y="21"/>
                  </a:lnTo>
                  <a:lnTo>
                    <a:pt x="56" y="10"/>
                  </a:lnTo>
                  <a:lnTo>
                    <a:pt x="63" y="0"/>
                  </a:lnTo>
                  <a:lnTo>
                    <a:pt x="50" y="4"/>
                  </a:lnTo>
                  <a:lnTo>
                    <a:pt x="36" y="4"/>
                  </a:lnTo>
                  <a:lnTo>
                    <a:pt x="26" y="4"/>
                  </a:lnTo>
                  <a:lnTo>
                    <a:pt x="17" y="2"/>
                  </a:lnTo>
                  <a:lnTo>
                    <a:pt x="6" y="2"/>
                  </a:lnTo>
                  <a:lnTo>
                    <a:pt x="0" y="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320" bIns="43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4745160" y="2719440"/>
              <a:ext cx="61920" cy="56160"/>
            </a:xfrm>
            <a:custGeom>
              <a:avLst/>
              <a:gdLst/>
              <a:ahLst/>
              <a:rect l="l" t="t" r="r" b="b"/>
              <a:pathLst>
                <a:path w="44" h="40">
                  <a:moveTo>
                    <a:pt x="0" y="12"/>
                  </a:moveTo>
                  <a:lnTo>
                    <a:pt x="9" y="18"/>
                  </a:lnTo>
                  <a:lnTo>
                    <a:pt x="9" y="29"/>
                  </a:lnTo>
                  <a:lnTo>
                    <a:pt x="12" y="33"/>
                  </a:lnTo>
                  <a:lnTo>
                    <a:pt x="17" y="33"/>
                  </a:lnTo>
                  <a:lnTo>
                    <a:pt x="23" y="39"/>
                  </a:lnTo>
                  <a:lnTo>
                    <a:pt x="33" y="33"/>
                  </a:lnTo>
                  <a:lnTo>
                    <a:pt x="39" y="39"/>
                  </a:lnTo>
                  <a:lnTo>
                    <a:pt x="36" y="29"/>
                  </a:lnTo>
                  <a:lnTo>
                    <a:pt x="33" y="18"/>
                  </a:lnTo>
                  <a:lnTo>
                    <a:pt x="43" y="20"/>
                  </a:lnTo>
                  <a:lnTo>
                    <a:pt x="36" y="9"/>
                  </a:lnTo>
                  <a:lnTo>
                    <a:pt x="23" y="4"/>
                  </a:lnTo>
                  <a:lnTo>
                    <a:pt x="14" y="0"/>
                  </a:lnTo>
                  <a:lnTo>
                    <a:pt x="6" y="4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9360" bIns="9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4813200" y="2804040"/>
              <a:ext cx="77760" cy="33120"/>
            </a:xfrm>
            <a:custGeom>
              <a:avLst/>
              <a:gdLst/>
              <a:ahLst/>
              <a:rect l="l" t="t" r="r" b="b"/>
              <a:pathLst>
                <a:path w="55" h="23">
                  <a:moveTo>
                    <a:pt x="0" y="14"/>
                  </a:moveTo>
                  <a:lnTo>
                    <a:pt x="7" y="14"/>
                  </a:lnTo>
                  <a:lnTo>
                    <a:pt x="20" y="14"/>
                  </a:lnTo>
                  <a:lnTo>
                    <a:pt x="27" y="22"/>
                  </a:lnTo>
                  <a:lnTo>
                    <a:pt x="38" y="22"/>
                  </a:lnTo>
                  <a:lnTo>
                    <a:pt x="54" y="18"/>
                  </a:lnTo>
                  <a:lnTo>
                    <a:pt x="54" y="10"/>
                  </a:lnTo>
                  <a:lnTo>
                    <a:pt x="44" y="14"/>
                  </a:lnTo>
                  <a:lnTo>
                    <a:pt x="44" y="8"/>
                  </a:lnTo>
                  <a:lnTo>
                    <a:pt x="33" y="10"/>
                  </a:lnTo>
                  <a:lnTo>
                    <a:pt x="23" y="4"/>
                  </a:lnTo>
                  <a:lnTo>
                    <a:pt x="14" y="8"/>
                  </a:lnTo>
                  <a:lnTo>
                    <a:pt x="11" y="4"/>
                  </a:lnTo>
                  <a:lnTo>
                    <a:pt x="0" y="0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5056920" y="2804040"/>
              <a:ext cx="64440" cy="33120"/>
            </a:xfrm>
            <a:custGeom>
              <a:avLst/>
              <a:gdLst/>
              <a:ahLst/>
              <a:rect l="l" t="t" r="r" b="b"/>
              <a:pathLst>
                <a:path w="45" h="23">
                  <a:moveTo>
                    <a:pt x="0" y="13"/>
                  </a:moveTo>
                  <a:lnTo>
                    <a:pt x="6" y="22"/>
                  </a:lnTo>
                  <a:lnTo>
                    <a:pt x="16" y="22"/>
                  </a:lnTo>
                  <a:lnTo>
                    <a:pt x="25" y="19"/>
                  </a:lnTo>
                  <a:lnTo>
                    <a:pt x="28" y="16"/>
                  </a:lnTo>
                  <a:lnTo>
                    <a:pt x="37" y="16"/>
                  </a:lnTo>
                  <a:lnTo>
                    <a:pt x="34" y="10"/>
                  </a:lnTo>
                  <a:lnTo>
                    <a:pt x="44" y="0"/>
                  </a:lnTo>
                  <a:lnTo>
                    <a:pt x="34" y="2"/>
                  </a:lnTo>
                  <a:lnTo>
                    <a:pt x="22" y="5"/>
                  </a:lnTo>
                  <a:lnTo>
                    <a:pt x="16" y="7"/>
                  </a:lnTo>
                  <a:lnTo>
                    <a:pt x="10" y="1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4218480" y="2668320"/>
              <a:ext cx="34560" cy="3060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1"/>
                  </a:moveTo>
                  <a:lnTo>
                    <a:pt x="6" y="13"/>
                  </a:lnTo>
                  <a:lnTo>
                    <a:pt x="17" y="21"/>
                  </a:lnTo>
                  <a:lnTo>
                    <a:pt x="24" y="7"/>
                  </a:lnTo>
                  <a:lnTo>
                    <a:pt x="10" y="0"/>
                  </a:lnTo>
                  <a:lnTo>
                    <a:pt x="0" y="1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4926960" y="2775960"/>
              <a:ext cx="39960" cy="3456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9"/>
                  </a:moveTo>
                  <a:lnTo>
                    <a:pt x="6" y="23"/>
                  </a:lnTo>
                  <a:lnTo>
                    <a:pt x="20" y="13"/>
                  </a:lnTo>
                  <a:lnTo>
                    <a:pt x="27" y="0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4880880" y="2689920"/>
              <a:ext cx="38880" cy="33120"/>
            </a:xfrm>
            <a:custGeom>
              <a:avLst/>
              <a:gdLst/>
              <a:ahLst/>
              <a:rect l="l" t="t" r="r" b="b"/>
              <a:pathLst>
                <a:path w="27" h="23">
                  <a:moveTo>
                    <a:pt x="0" y="0"/>
                  </a:moveTo>
                  <a:lnTo>
                    <a:pt x="26" y="0"/>
                  </a:lnTo>
                  <a:lnTo>
                    <a:pt x="26" y="2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4879080" y="2712960"/>
              <a:ext cx="360" cy="2520"/>
            </a:xfrm>
            <a:prstGeom prst="line">
              <a:avLst/>
            </a:pr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44280" bIns="-4428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8" name=""/>
            <p:cNvSpPr/>
            <p:nvPr/>
          </p:nvSpPr>
          <p:spPr>
            <a:xfrm>
              <a:off x="4387320" y="3660840"/>
              <a:ext cx="3708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16" y="23"/>
                  </a:lnTo>
                  <a:lnTo>
                    <a:pt x="25" y="9"/>
                  </a:lnTo>
                  <a:lnTo>
                    <a:pt x="16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9" name=""/>
            <p:cNvSpPr/>
            <p:nvPr/>
          </p:nvSpPr>
          <p:spPr>
            <a:xfrm>
              <a:off x="7338240" y="4020840"/>
              <a:ext cx="1135440" cy="788400"/>
            </a:xfrm>
            <a:custGeom>
              <a:avLst/>
              <a:gdLst/>
              <a:ahLst/>
              <a:rect l="l" t="t" r="r" b="b"/>
              <a:pathLst>
                <a:path w="804" h="559">
                  <a:moveTo>
                    <a:pt x="36" y="448"/>
                  </a:moveTo>
                  <a:lnTo>
                    <a:pt x="45" y="449"/>
                  </a:lnTo>
                  <a:lnTo>
                    <a:pt x="55" y="463"/>
                  </a:lnTo>
                  <a:lnTo>
                    <a:pt x="66" y="466"/>
                  </a:lnTo>
                  <a:lnTo>
                    <a:pt x="75" y="466"/>
                  </a:lnTo>
                  <a:lnTo>
                    <a:pt x="88" y="466"/>
                  </a:lnTo>
                  <a:lnTo>
                    <a:pt x="99" y="466"/>
                  </a:lnTo>
                  <a:lnTo>
                    <a:pt x="102" y="460"/>
                  </a:lnTo>
                  <a:lnTo>
                    <a:pt x="112" y="452"/>
                  </a:lnTo>
                  <a:lnTo>
                    <a:pt x="121" y="452"/>
                  </a:lnTo>
                  <a:lnTo>
                    <a:pt x="128" y="445"/>
                  </a:lnTo>
                  <a:lnTo>
                    <a:pt x="132" y="442"/>
                  </a:lnTo>
                  <a:lnTo>
                    <a:pt x="148" y="439"/>
                  </a:lnTo>
                  <a:lnTo>
                    <a:pt x="158" y="439"/>
                  </a:lnTo>
                  <a:lnTo>
                    <a:pt x="172" y="439"/>
                  </a:lnTo>
                  <a:lnTo>
                    <a:pt x="184" y="439"/>
                  </a:lnTo>
                  <a:lnTo>
                    <a:pt x="194" y="439"/>
                  </a:lnTo>
                  <a:lnTo>
                    <a:pt x="202" y="439"/>
                  </a:lnTo>
                  <a:lnTo>
                    <a:pt x="211" y="434"/>
                  </a:lnTo>
                  <a:lnTo>
                    <a:pt x="214" y="422"/>
                  </a:lnTo>
                  <a:lnTo>
                    <a:pt x="227" y="419"/>
                  </a:lnTo>
                  <a:lnTo>
                    <a:pt x="237" y="415"/>
                  </a:lnTo>
                  <a:lnTo>
                    <a:pt x="248" y="410"/>
                  </a:lnTo>
                  <a:lnTo>
                    <a:pt x="257" y="404"/>
                  </a:lnTo>
                  <a:lnTo>
                    <a:pt x="270" y="407"/>
                  </a:lnTo>
                  <a:lnTo>
                    <a:pt x="281" y="404"/>
                  </a:lnTo>
                  <a:lnTo>
                    <a:pt x="294" y="404"/>
                  </a:lnTo>
                  <a:lnTo>
                    <a:pt x="303" y="398"/>
                  </a:lnTo>
                  <a:lnTo>
                    <a:pt x="314" y="395"/>
                  </a:lnTo>
                  <a:lnTo>
                    <a:pt x="324" y="393"/>
                  </a:lnTo>
                  <a:lnTo>
                    <a:pt x="339" y="393"/>
                  </a:lnTo>
                  <a:lnTo>
                    <a:pt x="347" y="393"/>
                  </a:lnTo>
                  <a:lnTo>
                    <a:pt x="357" y="393"/>
                  </a:lnTo>
                  <a:lnTo>
                    <a:pt x="366" y="398"/>
                  </a:lnTo>
                  <a:lnTo>
                    <a:pt x="376" y="401"/>
                  </a:lnTo>
                  <a:lnTo>
                    <a:pt x="387" y="401"/>
                  </a:lnTo>
                  <a:lnTo>
                    <a:pt x="399" y="404"/>
                  </a:lnTo>
                  <a:lnTo>
                    <a:pt x="409" y="410"/>
                  </a:lnTo>
                  <a:lnTo>
                    <a:pt x="418" y="415"/>
                  </a:lnTo>
                  <a:lnTo>
                    <a:pt x="415" y="422"/>
                  </a:lnTo>
                  <a:lnTo>
                    <a:pt x="426" y="428"/>
                  </a:lnTo>
                  <a:lnTo>
                    <a:pt x="429" y="439"/>
                  </a:lnTo>
                  <a:lnTo>
                    <a:pt x="436" y="448"/>
                  </a:lnTo>
                  <a:lnTo>
                    <a:pt x="439" y="457"/>
                  </a:lnTo>
                  <a:lnTo>
                    <a:pt x="445" y="466"/>
                  </a:lnTo>
                  <a:lnTo>
                    <a:pt x="448" y="457"/>
                  </a:lnTo>
                  <a:lnTo>
                    <a:pt x="456" y="449"/>
                  </a:lnTo>
                  <a:lnTo>
                    <a:pt x="466" y="442"/>
                  </a:lnTo>
                  <a:lnTo>
                    <a:pt x="478" y="436"/>
                  </a:lnTo>
                  <a:lnTo>
                    <a:pt x="482" y="425"/>
                  </a:lnTo>
                  <a:lnTo>
                    <a:pt x="488" y="419"/>
                  </a:lnTo>
                  <a:lnTo>
                    <a:pt x="491" y="436"/>
                  </a:lnTo>
                  <a:lnTo>
                    <a:pt x="485" y="445"/>
                  </a:lnTo>
                  <a:lnTo>
                    <a:pt x="482" y="455"/>
                  </a:lnTo>
                  <a:lnTo>
                    <a:pt x="478" y="463"/>
                  </a:lnTo>
                  <a:lnTo>
                    <a:pt x="472" y="466"/>
                  </a:lnTo>
                  <a:lnTo>
                    <a:pt x="469" y="472"/>
                  </a:lnTo>
                  <a:lnTo>
                    <a:pt x="478" y="469"/>
                  </a:lnTo>
                  <a:lnTo>
                    <a:pt x="488" y="469"/>
                  </a:lnTo>
                  <a:lnTo>
                    <a:pt x="491" y="460"/>
                  </a:lnTo>
                  <a:lnTo>
                    <a:pt x="493" y="449"/>
                  </a:lnTo>
                  <a:lnTo>
                    <a:pt x="499" y="457"/>
                  </a:lnTo>
                  <a:lnTo>
                    <a:pt x="502" y="466"/>
                  </a:lnTo>
                  <a:lnTo>
                    <a:pt x="499" y="474"/>
                  </a:lnTo>
                  <a:lnTo>
                    <a:pt x="493" y="480"/>
                  </a:lnTo>
                  <a:lnTo>
                    <a:pt x="505" y="480"/>
                  </a:lnTo>
                  <a:lnTo>
                    <a:pt x="518" y="484"/>
                  </a:lnTo>
                  <a:lnTo>
                    <a:pt x="524" y="493"/>
                  </a:lnTo>
                  <a:lnTo>
                    <a:pt x="529" y="504"/>
                  </a:lnTo>
                  <a:lnTo>
                    <a:pt x="527" y="510"/>
                  </a:lnTo>
                  <a:lnTo>
                    <a:pt x="529" y="517"/>
                  </a:lnTo>
                  <a:lnTo>
                    <a:pt x="535" y="525"/>
                  </a:lnTo>
                  <a:lnTo>
                    <a:pt x="542" y="531"/>
                  </a:lnTo>
                  <a:lnTo>
                    <a:pt x="554" y="534"/>
                  </a:lnTo>
                  <a:lnTo>
                    <a:pt x="561" y="542"/>
                  </a:lnTo>
                  <a:lnTo>
                    <a:pt x="565" y="536"/>
                  </a:lnTo>
                  <a:lnTo>
                    <a:pt x="575" y="539"/>
                  </a:lnTo>
                  <a:lnTo>
                    <a:pt x="584" y="542"/>
                  </a:lnTo>
                  <a:lnTo>
                    <a:pt x="594" y="546"/>
                  </a:lnTo>
                  <a:lnTo>
                    <a:pt x="600" y="549"/>
                  </a:lnTo>
                  <a:lnTo>
                    <a:pt x="611" y="542"/>
                  </a:lnTo>
                  <a:lnTo>
                    <a:pt x="621" y="536"/>
                  </a:lnTo>
                  <a:lnTo>
                    <a:pt x="627" y="528"/>
                  </a:lnTo>
                  <a:lnTo>
                    <a:pt x="630" y="542"/>
                  </a:lnTo>
                  <a:lnTo>
                    <a:pt x="641" y="536"/>
                  </a:lnTo>
                  <a:lnTo>
                    <a:pt x="641" y="546"/>
                  </a:lnTo>
                  <a:lnTo>
                    <a:pt x="651" y="552"/>
                  </a:lnTo>
                  <a:lnTo>
                    <a:pt x="660" y="558"/>
                  </a:lnTo>
                  <a:lnTo>
                    <a:pt x="670" y="546"/>
                  </a:lnTo>
                  <a:lnTo>
                    <a:pt x="674" y="542"/>
                  </a:lnTo>
                  <a:lnTo>
                    <a:pt x="687" y="534"/>
                  </a:lnTo>
                  <a:lnTo>
                    <a:pt x="693" y="531"/>
                  </a:lnTo>
                  <a:lnTo>
                    <a:pt x="706" y="528"/>
                  </a:lnTo>
                  <a:lnTo>
                    <a:pt x="717" y="528"/>
                  </a:lnTo>
                  <a:lnTo>
                    <a:pt x="727" y="522"/>
                  </a:lnTo>
                  <a:lnTo>
                    <a:pt x="730" y="514"/>
                  </a:lnTo>
                  <a:lnTo>
                    <a:pt x="730" y="504"/>
                  </a:lnTo>
                  <a:lnTo>
                    <a:pt x="733" y="493"/>
                  </a:lnTo>
                  <a:lnTo>
                    <a:pt x="736" y="481"/>
                  </a:lnTo>
                  <a:lnTo>
                    <a:pt x="742" y="472"/>
                  </a:lnTo>
                  <a:lnTo>
                    <a:pt x="747" y="463"/>
                  </a:lnTo>
                  <a:lnTo>
                    <a:pt x="750" y="449"/>
                  </a:lnTo>
                  <a:lnTo>
                    <a:pt x="757" y="439"/>
                  </a:lnTo>
                  <a:lnTo>
                    <a:pt x="760" y="434"/>
                  </a:lnTo>
                  <a:lnTo>
                    <a:pt x="766" y="422"/>
                  </a:lnTo>
                  <a:lnTo>
                    <a:pt x="776" y="417"/>
                  </a:lnTo>
                  <a:lnTo>
                    <a:pt x="779" y="410"/>
                  </a:lnTo>
                  <a:lnTo>
                    <a:pt x="784" y="401"/>
                  </a:lnTo>
                  <a:lnTo>
                    <a:pt x="787" y="393"/>
                  </a:lnTo>
                  <a:lnTo>
                    <a:pt x="790" y="383"/>
                  </a:lnTo>
                  <a:lnTo>
                    <a:pt x="790" y="372"/>
                  </a:lnTo>
                  <a:lnTo>
                    <a:pt x="796" y="360"/>
                  </a:lnTo>
                  <a:lnTo>
                    <a:pt x="799" y="350"/>
                  </a:lnTo>
                  <a:lnTo>
                    <a:pt x="799" y="342"/>
                  </a:lnTo>
                  <a:lnTo>
                    <a:pt x="803" y="333"/>
                  </a:lnTo>
                  <a:lnTo>
                    <a:pt x="799" y="322"/>
                  </a:lnTo>
                  <a:lnTo>
                    <a:pt x="796" y="312"/>
                  </a:lnTo>
                  <a:lnTo>
                    <a:pt x="793" y="301"/>
                  </a:lnTo>
                  <a:lnTo>
                    <a:pt x="790" y="290"/>
                  </a:lnTo>
                  <a:lnTo>
                    <a:pt x="790" y="283"/>
                  </a:lnTo>
                  <a:lnTo>
                    <a:pt x="787" y="271"/>
                  </a:lnTo>
                  <a:lnTo>
                    <a:pt x="780" y="263"/>
                  </a:lnTo>
                  <a:lnTo>
                    <a:pt x="772" y="253"/>
                  </a:lnTo>
                  <a:lnTo>
                    <a:pt x="766" y="242"/>
                  </a:lnTo>
                  <a:lnTo>
                    <a:pt x="757" y="239"/>
                  </a:lnTo>
                  <a:lnTo>
                    <a:pt x="750" y="233"/>
                  </a:lnTo>
                  <a:lnTo>
                    <a:pt x="747" y="225"/>
                  </a:lnTo>
                  <a:lnTo>
                    <a:pt x="747" y="215"/>
                  </a:lnTo>
                  <a:lnTo>
                    <a:pt x="739" y="212"/>
                  </a:lnTo>
                  <a:lnTo>
                    <a:pt x="730" y="204"/>
                  </a:lnTo>
                  <a:lnTo>
                    <a:pt x="723" y="212"/>
                  </a:lnTo>
                  <a:lnTo>
                    <a:pt x="720" y="201"/>
                  </a:lnTo>
                  <a:lnTo>
                    <a:pt x="717" y="193"/>
                  </a:lnTo>
                  <a:lnTo>
                    <a:pt x="714" y="186"/>
                  </a:lnTo>
                  <a:lnTo>
                    <a:pt x="706" y="183"/>
                  </a:lnTo>
                  <a:lnTo>
                    <a:pt x="706" y="174"/>
                  </a:lnTo>
                  <a:lnTo>
                    <a:pt x="697" y="169"/>
                  </a:lnTo>
                  <a:lnTo>
                    <a:pt x="687" y="160"/>
                  </a:lnTo>
                  <a:lnTo>
                    <a:pt x="678" y="156"/>
                  </a:lnTo>
                  <a:lnTo>
                    <a:pt x="670" y="153"/>
                  </a:lnTo>
                  <a:lnTo>
                    <a:pt x="660" y="147"/>
                  </a:lnTo>
                  <a:lnTo>
                    <a:pt x="657" y="142"/>
                  </a:lnTo>
                  <a:lnTo>
                    <a:pt x="651" y="133"/>
                  </a:lnTo>
                  <a:lnTo>
                    <a:pt x="654" y="126"/>
                  </a:lnTo>
                  <a:lnTo>
                    <a:pt x="651" y="115"/>
                  </a:lnTo>
                  <a:lnTo>
                    <a:pt x="648" y="109"/>
                  </a:lnTo>
                  <a:lnTo>
                    <a:pt x="641" y="101"/>
                  </a:lnTo>
                  <a:lnTo>
                    <a:pt x="641" y="91"/>
                  </a:lnTo>
                  <a:lnTo>
                    <a:pt x="637" y="83"/>
                  </a:lnTo>
                  <a:lnTo>
                    <a:pt x="637" y="74"/>
                  </a:lnTo>
                  <a:lnTo>
                    <a:pt x="627" y="66"/>
                  </a:lnTo>
                  <a:lnTo>
                    <a:pt x="624" y="62"/>
                  </a:lnTo>
                  <a:lnTo>
                    <a:pt x="611" y="64"/>
                  </a:lnTo>
                  <a:lnTo>
                    <a:pt x="605" y="62"/>
                  </a:lnTo>
                  <a:lnTo>
                    <a:pt x="602" y="50"/>
                  </a:lnTo>
                  <a:lnTo>
                    <a:pt x="602" y="42"/>
                  </a:lnTo>
                  <a:lnTo>
                    <a:pt x="597" y="32"/>
                  </a:lnTo>
                  <a:lnTo>
                    <a:pt x="594" y="21"/>
                  </a:lnTo>
                  <a:lnTo>
                    <a:pt x="588" y="12"/>
                  </a:lnTo>
                  <a:lnTo>
                    <a:pt x="588" y="1"/>
                  </a:lnTo>
                  <a:lnTo>
                    <a:pt x="578" y="0"/>
                  </a:lnTo>
                  <a:lnTo>
                    <a:pt x="572" y="4"/>
                  </a:lnTo>
                  <a:lnTo>
                    <a:pt x="572" y="15"/>
                  </a:lnTo>
                  <a:lnTo>
                    <a:pt x="565" y="21"/>
                  </a:lnTo>
                  <a:lnTo>
                    <a:pt x="565" y="32"/>
                  </a:lnTo>
                  <a:lnTo>
                    <a:pt x="565" y="36"/>
                  </a:lnTo>
                  <a:lnTo>
                    <a:pt x="564" y="47"/>
                  </a:lnTo>
                  <a:lnTo>
                    <a:pt x="564" y="56"/>
                  </a:lnTo>
                  <a:lnTo>
                    <a:pt x="564" y="66"/>
                  </a:lnTo>
                  <a:lnTo>
                    <a:pt x="564" y="74"/>
                  </a:lnTo>
                  <a:lnTo>
                    <a:pt x="564" y="83"/>
                  </a:lnTo>
                  <a:lnTo>
                    <a:pt x="561" y="94"/>
                  </a:lnTo>
                  <a:lnTo>
                    <a:pt x="557" y="101"/>
                  </a:lnTo>
                  <a:lnTo>
                    <a:pt x="551" y="109"/>
                  </a:lnTo>
                  <a:lnTo>
                    <a:pt x="551" y="121"/>
                  </a:lnTo>
                  <a:lnTo>
                    <a:pt x="542" y="124"/>
                  </a:lnTo>
                  <a:lnTo>
                    <a:pt x="532" y="126"/>
                  </a:lnTo>
                  <a:lnTo>
                    <a:pt x="521" y="118"/>
                  </a:lnTo>
                  <a:lnTo>
                    <a:pt x="515" y="109"/>
                  </a:lnTo>
                  <a:lnTo>
                    <a:pt x="505" y="107"/>
                  </a:lnTo>
                  <a:lnTo>
                    <a:pt x="493" y="101"/>
                  </a:lnTo>
                  <a:lnTo>
                    <a:pt x="488" y="98"/>
                  </a:lnTo>
                  <a:lnTo>
                    <a:pt x="478" y="91"/>
                  </a:lnTo>
                  <a:lnTo>
                    <a:pt x="463" y="91"/>
                  </a:lnTo>
                  <a:lnTo>
                    <a:pt x="459" y="83"/>
                  </a:lnTo>
                  <a:lnTo>
                    <a:pt x="452" y="80"/>
                  </a:lnTo>
                  <a:lnTo>
                    <a:pt x="442" y="74"/>
                  </a:lnTo>
                  <a:lnTo>
                    <a:pt x="448" y="66"/>
                  </a:lnTo>
                  <a:lnTo>
                    <a:pt x="452" y="62"/>
                  </a:lnTo>
                  <a:lnTo>
                    <a:pt x="452" y="53"/>
                  </a:lnTo>
                  <a:lnTo>
                    <a:pt x="452" y="42"/>
                  </a:lnTo>
                  <a:lnTo>
                    <a:pt x="463" y="42"/>
                  </a:lnTo>
                  <a:lnTo>
                    <a:pt x="463" y="33"/>
                  </a:lnTo>
                  <a:lnTo>
                    <a:pt x="472" y="26"/>
                  </a:lnTo>
                  <a:lnTo>
                    <a:pt x="459" y="21"/>
                  </a:lnTo>
                  <a:lnTo>
                    <a:pt x="452" y="29"/>
                  </a:lnTo>
                  <a:lnTo>
                    <a:pt x="448" y="21"/>
                  </a:lnTo>
                  <a:lnTo>
                    <a:pt x="436" y="26"/>
                  </a:lnTo>
                  <a:lnTo>
                    <a:pt x="423" y="21"/>
                  </a:lnTo>
                  <a:lnTo>
                    <a:pt x="412" y="21"/>
                  </a:lnTo>
                  <a:lnTo>
                    <a:pt x="399" y="18"/>
                  </a:lnTo>
                  <a:lnTo>
                    <a:pt x="390" y="12"/>
                  </a:lnTo>
                  <a:lnTo>
                    <a:pt x="379" y="7"/>
                  </a:lnTo>
                  <a:lnTo>
                    <a:pt x="384" y="15"/>
                  </a:lnTo>
                  <a:lnTo>
                    <a:pt x="379" y="26"/>
                  </a:lnTo>
                  <a:lnTo>
                    <a:pt x="366" y="26"/>
                  </a:lnTo>
                  <a:lnTo>
                    <a:pt x="354" y="26"/>
                  </a:lnTo>
                  <a:lnTo>
                    <a:pt x="343" y="33"/>
                  </a:lnTo>
                  <a:lnTo>
                    <a:pt x="336" y="39"/>
                  </a:lnTo>
                  <a:lnTo>
                    <a:pt x="339" y="47"/>
                  </a:lnTo>
                  <a:lnTo>
                    <a:pt x="330" y="47"/>
                  </a:lnTo>
                  <a:lnTo>
                    <a:pt x="327" y="56"/>
                  </a:lnTo>
                  <a:lnTo>
                    <a:pt x="317" y="64"/>
                  </a:lnTo>
                  <a:lnTo>
                    <a:pt x="327" y="69"/>
                  </a:lnTo>
                  <a:lnTo>
                    <a:pt x="324" y="77"/>
                  </a:lnTo>
                  <a:lnTo>
                    <a:pt x="314" y="71"/>
                  </a:lnTo>
                  <a:lnTo>
                    <a:pt x="306" y="71"/>
                  </a:lnTo>
                  <a:lnTo>
                    <a:pt x="294" y="77"/>
                  </a:lnTo>
                  <a:lnTo>
                    <a:pt x="294" y="69"/>
                  </a:lnTo>
                  <a:lnTo>
                    <a:pt x="287" y="62"/>
                  </a:lnTo>
                  <a:lnTo>
                    <a:pt x="278" y="56"/>
                  </a:lnTo>
                  <a:lnTo>
                    <a:pt x="270" y="53"/>
                  </a:lnTo>
                  <a:lnTo>
                    <a:pt x="263" y="62"/>
                  </a:lnTo>
                  <a:lnTo>
                    <a:pt x="254" y="62"/>
                  </a:lnTo>
                  <a:lnTo>
                    <a:pt x="251" y="66"/>
                  </a:lnTo>
                  <a:lnTo>
                    <a:pt x="237" y="66"/>
                  </a:lnTo>
                  <a:lnTo>
                    <a:pt x="237" y="74"/>
                  </a:lnTo>
                  <a:lnTo>
                    <a:pt x="224" y="83"/>
                  </a:lnTo>
                  <a:lnTo>
                    <a:pt x="224" y="91"/>
                  </a:lnTo>
                  <a:lnTo>
                    <a:pt x="221" y="98"/>
                  </a:lnTo>
                  <a:lnTo>
                    <a:pt x="205" y="94"/>
                  </a:lnTo>
                  <a:lnTo>
                    <a:pt x="202" y="104"/>
                  </a:lnTo>
                  <a:lnTo>
                    <a:pt x="211" y="109"/>
                  </a:lnTo>
                  <a:lnTo>
                    <a:pt x="202" y="121"/>
                  </a:lnTo>
                  <a:lnTo>
                    <a:pt x="197" y="112"/>
                  </a:lnTo>
                  <a:lnTo>
                    <a:pt x="194" y="101"/>
                  </a:lnTo>
                  <a:lnTo>
                    <a:pt x="184" y="109"/>
                  </a:lnTo>
                  <a:lnTo>
                    <a:pt x="175" y="118"/>
                  </a:lnTo>
                  <a:lnTo>
                    <a:pt x="178" y="126"/>
                  </a:lnTo>
                  <a:lnTo>
                    <a:pt x="178" y="131"/>
                  </a:lnTo>
                  <a:lnTo>
                    <a:pt x="172" y="139"/>
                  </a:lnTo>
                  <a:lnTo>
                    <a:pt x="165" y="150"/>
                  </a:lnTo>
                  <a:lnTo>
                    <a:pt x="158" y="156"/>
                  </a:lnTo>
                  <a:lnTo>
                    <a:pt x="151" y="160"/>
                  </a:lnTo>
                  <a:lnTo>
                    <a:pt x="139" y="160"/>
                  </a:lnTo>
                  <a:lnTo>
                    <a:pt x="128" y="166"/>
                  </a:lnTo>
                  <a:lnTo>
                    <a:pt x="115" y="166"/>
                  </a:lnTo>
                  <a:lnTo>
                    <a:pt x="109" y="171"/>
                  </a:lnTo>
                  <a:lnTo>
                    <a:pt x="96" y="171"/>
                  </a:lnTo>
                  <a:lnTo>
                    <a:pt x="88" y="177"/>
                  </a:lnTo>
                  <a:lnTo>
                    <a:pt x="79" y="177"/>
                  </a:lnTo>
                  <a:lnTo>
                    <a:pt x="66" y="177"/>
                  </a:lnTo>
                  <a:lnTo>
                    <a:pt x="56" y="183"/>
                  </a:lnTo>
                  <a:lnTo>
                    <a:pt x="49" y="186"/>
                  </a:lnTo>
                  <a:lnTo>
                    <a:pt x="42" y="193"/>
                  </a:lnTo>
                  <a:lnTo>
                    <a:pt x="36" y="195"/>
                  </a:lnTo>
                  <a:lnTo>
                    <a:pt x="23" y="201"/>
                  </a:lnTo>
                  <a:lnTo>
                    <a:pt x="22" y="209"/>
                  </a:lnTo>
                  <a:lnTo>
                    <a:pt x="15" y="201"/>
                  </a:lnTo>
                  <a:lnTo>
                    <a:pt x="9" y="207"/>
                  </a:lnTo>
                  <a:lnTo>
                    <a:pt x="6" y="215"/>
                  </a:lnTo>
                  <a:lnTo>
                    <a:pt x="9" y="224"/>
                  </a:lnTo>
                  <a:lnTo>
                    <a:pt x="9" y="231"/>
                  </a:lnTo>
                  <a:lnTo>
                    <a:pt x="3" y="239"/>
                  </a:lnTo>
                  <a:lnTo>
                    <a:pt x="3" y="250"/>
                  </a:lnTo>
                  <a:lnTo>
                    <a:pt x="6" y="260"/>
                  </a:lnTo>
                  <a:lnTo>
                    <a:pt x="12" y="269"/>
                  </a:lnTo>
                  <a:lnTo>
                    <a:pt x="15" y="277"/>
                  </a:lnTo>
                  <a:lnTo>
                    <a:pt x="15" y="288"/>
                  </a:lnTo>
                  <a:lnTo>
                    <a:pt x="9" y="283"/>
                  </a:lnTo>
                  <a:lnTo>
                    <a:pt x="3" y="274"/>
                  </a:lnTo>
                  <a:lnTo>
                    <a:pt x="9" y="293"/>
                  </a:lnTo>
                  <a:lnTo>
                    <a:pt x="0" y="283"/>
                  </a:lnTo>
                  <a:lnTo>
                    <a:pt x="3" y="293"/>
                  </a:lnTo>
                  <a:lnTo>
                    <a:pt x="12" y="301"/>
                  </a:lnTo>
                  <a:lnTo>
                    <a:pt x="15" y="315"/>
                  </a:lnTo>
                  <a:lnTo>
                    <a:pt x="15" y="322"/>
                  </a:lnTo>
                  <a:lnTo>
                    <a:pt x="23" y="331"/>
                  </a:lnTo>
                  <a:lnTo>
                    <a:pt x="30" y="342"/>
                  </a:lnTo>
                  <a:lnTo>
                    <a:pt x="33" y="350"/>
                  </a:lnTo>
                  <a:lnTo>
                    <a:pt x="33" y="360"/>
                  </a:lnTo>
                  <a:lnTo>
                    <a:pt x="36" y="372"/>
                  </a:lnTo>
                  <a:lnTo>
                    <a:pt x="42" y="383"/>
                  </a:lnTo>
                  <a:lnTo>
                    <a:pt x="45" y="390"/>
                  </a:lnTo>
                  <a:lnTo>
                    <a:pt x="49" y="398"/>
                  </a:lnTo>
                  <a:lnTo>
                    <a:pt x="49" y="410"/>
                  </a:lnTo>
                  <a:lnTo>
                    <a:pt x="49" y="419"/>
                  </a:lnTo>
                  <a:lnTo>
                    <a:pt x="49" y="428"/>
                  </a:lnTo>
                  <a:lnTo>
                    <a:pt x="45" y="434"/>
                  </a:lnTo>
                  <a:lnTo>
                    <a:pt x="36" y="436"/>
                  </a:lnTo>
                  <a:lnTo>
                    <a:pt x="36" y="44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0" name=""/>
            <p:cNvSpPr/>
            <p:nvPr/>
          </p:nvSpPr>
          <p:spPr>
            <a:xfrm>
              <a:off x="7810200" y="4035240"/>
              <a:ext cx="39960" cy="33120"/>
            </a:xfrm>
            <a:custGeom>
              <a:avLst/>
              <a:gdLst/>
              <a:ahLst/>
              <a:rect l="l" t="t" r="r" b="b"/>
              <a:pathLst>
                <a:path w="28" h="24">
                  <a:moveTo>
                    <a:pt x="0" y="13"/>
                  </a:moveTo>
                  <a:lnTo>
                    <a:pt x="12" y="13"/>
                  </a:lnTo>
                  <a:lnTo>
                    <a:pt x="17" y="23"/>
                  </a:lnTo>
                  <a:lnTo>
                    <a:pt x="27" y="9"/>
                  </a:lnTo>
                  <a:lnTo>
                    <a:pt x="23" y="0"/>
                  </a:lnTo>
                  <a:lnTo>
                    <a:pt x="14" y="4"/>
                  </a:lnTo>
                  <a:lnTo>
                    <a:pt x="6" y="0"/>
                  </a:lnTo>
                  <a:lnTo>
                    <a:pt x="0" y="1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1" name=""/>
            <p:cNvSpPr/>
            <p:nvPr/>
          </p:nvSpPr>
          <p:spPr>
            <a:xfrm>
              <a:off x="7994880" y="4700520"/>
              <a:ext cx="42840" cy="31680"/>
            </a:xfrm>
            <a:custGeom>
              <a:avLst/>
              <a:gdLst/>
              <a:ahLst/>
              <a:rect l="l" t="t" r="r" b="b"/>
              <a:pathLst>
                <a:path w="31" h="22">
                  <a:moveTo>
                    <a:pt x="0" y="9"/>
                  </a:moveTo>
                  <a:lnTo>
                    <a:pt x="6" y="21"/>
                  </a:lnTo>
                  <a:lnTo>
                    <a:pt x="22" y="21"/>
                  </a:lnTo>
                  <a:lnTo>
                    <a:pt x="30" y="9"/>
                  </a:lnTo>
                  <a:lnTo>
                    <a:pt x="15" y="0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2" name=""/>
            <p:cNvSpPr/>
            <p:nvPr/>
          </p:nvSpPr>
          <p:spPr>
            <a:xfrm>
              <a:off x="8224200" y="4858560"/>
              <a:ext cx="100800" cy="97200"/>
            </a:xfrm>
            <a:custGeom>
              <a:avLst/>
              <a:gdLst/>
              <a:ahLst/>
              <a:rect l="l" t="t" r="r" b="b"/>
              <a:pathLst>
                <a:path w="71" h="69">
                  <a:moveTo>
                    <a:pt x="0" y="0"/>
                  </a:moveTo>
                  <a:lnTo>
                    <a:pt x="0" y="11"/>
                  </a:lnTo>
                  <a:lnTo>
                    <a:pt x="3" y="24"/>
                  </a:lnTo>
                  <a:lnTo>
                    <a:pt x="9" y="35"/>
                  </a:lnTo>
                  <a:lnTo>
                    <a:pt x="9" y="43"/>
                  </a:lnTo>
                  <a:lnTo>
                    <a:pt x="14" y="53"/>
                  </a:lnTo>
                  <a:lnTo>
                    <a:pt x="17" y="59"/>
                  </a:lnTo>
                  <a:lnTo>
                    <a:pt x="30" y="68"/>
                  </a:lnTo>
                  <a:lnTo>
                    <a:pt x="42" y="68"/>
                  </a:lnTo>
                  <a:lnTo>
                    <a:pt x="47" y="59"/>
                  </a:lnTo>
                  <a:lnTo>
                    <a:pt x="50" y="51"/>
                  </a:lnTo>
                  <a:lnTo>
                    <a:pt x="60" y="56"/>
                  </a:lnTo>
                  <a:lnTo>
                    <a:pt x="63" y="46"/>
                  </a:lnTo>
                  <a:lnTo>
                    <a:pt x="66" y="35"/>
                  </a:lnTo>
                  <a:lnTo>
                    <a:pt x="70" y="29"/>
                  </a:lnTo>
                  <a:lnTo>
                    <a:pt x="70" y="18"/>
                  </a:lnTo>
                  <a:lnTo>
                    <a:pt x="70" y="8"/>
                  </a:lnTo>
                  <a:lnTo>
                    <a:pt x="63" y="2"/>
                  </a:lnTo>
                  <a:lnTo>
                    <a:pt x="50" y="8"/>
                  </a:lnTo>
                  <a:lnTo>
                    <a:pt x="39" y="11"/>
                  </a:lnTo>
                  <a:lnTo>
                    <a:pt x="27" y="11"/>
                  </a:lnTo>
                  <a:lnTo>
                    <a:pt x="14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3" name=""/>
            <p:cNvSpPr/>
            <p:nvPr/>
          </p:nvSpPr>
          <p:spPr>
            <a:xfrm>
              <a:off x="6831720" y="3609360"/>
              <a:ext cx="308880" cy="285840"/>
            </a:xfrm>
            <a:custGeom>
              <a:avLst/>
              <a:gdLst/>
              <a:ahLst/>
              <a:rect l="l" t="t" r="r" b="b"/>
              <a:pathLst>
                <a:path w="219" h="202">
                  <a:moveTo>
                    <a:pt x="0" y="0"/>
                  </a:moveTo>
                  <a:lnTo>
                    <a:pt x="3" y="9"/>
                  </a:lnTo>
                  <a:lnTo>
                    <a:pt x="6" y="15"/>
                  </a:lnTo>
                  <a:lnTo>
                    <a:pt x="15" y="23"/>
                  </a:lnTo>
                  <a:lnTo>
                    <a:pt x="26" y="32"/>
                  </a:lnTo>
                  <a:lnTo>
                    <a:pt x="33" y="35"/>
                  </a:lnTo>
                  <a:lnTo>
                    <a:pt x="39" y="42"/>
                  </a:lnTo>
                  <a:lnTo>
                    <a:pt x="48" y="47"/>
                  </a:lnTo>
                  <a:lnTo>
                    <a:pt x="52" y="56"/>
                  </a:lnTo>
                  <a:lnTo>
                    <a:pt x="60" y="61"/>
                  </a:lnTo>
                  <a:lnTo>
                    <a:pt x="69" y="67"/>
                  </a:lnTo>
                  <a:lnTo>
                    <a:pt x="69" y="73"/>
                  </a:lnTo>
                  <a:lnTo>
                    <a:pt x="75" y="82"/>
                  </a:lnTo>
                  <a:lnTo>
                    <a:pt x="78" y="94"/>
                  </a:lnTo>
                  <a:lnTo>
                    <a:pt x="91" y="99"/>
                  </a:lnTo>
                  <a:lnTo>
                    <a:pt x="93" y="104"/>
                  </a:lnTo>
                  <a:lnTo>
                    <a:pt x="102" y="112"/>
                  </a:lnTo>
                  <a:lnTo>
                    <a:pt x="105" y="120"/>
                  </a:lnTo>
                  <a:lnTo>
                    <a:pt x="112" y="129"/>
                  </a:lnTo>
                  <a:lnTo>
                    <a:pt x="112" y="136"/>
                  </a:lnTo>
                  <a:lnTo>
                    <a:pt x="121" y="144"/>
                  </a:lnTo>
                  <a:lnTo>
                    <a:pt x="129" y="156"/>
                  </a:lnTo>
                  <a:lnTo>
                    <a:pt x="139" y="161"/>
                  </a:lnTo>
                  <a:lnTo>
                    <a:pt x="142" y="167"/>
                  </a:lnTo>
                  <a:lnTo>
                    <a:pt x="151" y="174"/>
                  </a:lnTo>
                  <a:lnTo>
                    <a:pt x="164" y="182"/>
                  </a:lnTo>
                  <a:lnTo>
                    <a:pt x="175" y="191"/>
                  </a:lnTo>
                  <a:lnTo>
                    <a:pt x="181" y="199"/>
                  </a:lnTo>
                  <a:lnTo>
                    <a:pt x="187" y="201"/>
                  </a:lnTo>
                  <a:lnTo>
                    <a:pt x="191" y="196"/>
                  </a:lnTo>
                  <a:lnTo>
                    <a:pt x="200" y="196"/>
                  </a:lnTo>
                  <a:lnTo>
                    <a:pt x="208" y="201"/>
                  </a:lnTo>
                  <a:lnTo>
                    <a:pt x="211" y="193"/>
                  </a:lnTo>
                  <a:lnTo>
                    <a:pt x="211" y="182"/>
                  </a:lnTo>
                  <a:lnTo>
                    <a:pt x="211" y="171"/>
                  </a:lnTo>
                  <a:lnTo>
                    <a:pt x="211" y="161"/>
                  </a:lnTo>
                  <a:lnTo>
                    <a:pt x="218" y="153"/>
                  </a:lnTo>
                  <a:lnTo>
                    <a:pt x="211" y="147"/>
                  </a:lnTo>
                  <a:lnTo>
                    <a:pt x="205" y="141"/>
                  </a:lnTo>
                  <a:lnTo>
                    <a:pt x="197" y="141"/>
                  </a:lnTo>
                  <a:lnTo>
                    <a:pt x="191" y="134"/>
                  </a:lnTo>
                  <a:lnTo>
                    <a:pt x="184" y="129"/>
                  </a:lnTo>
                  <a:lnTo>
                    <a:pt x="181" y="118"/>
                  </a:lnTo>
                  <a:lnTo>
                    <a:pt x="169" y="118"/>
                  </a:lnTo>
                  <a:lnTo>
                    <a:pt x="164" y="112"/>
                  </a:lnTo>
                  <a:lnTo>
                    <a:pt x="169" y="104"/>
                  </a:lnTo>
                  <a:lnTo>
                    <a:pt x="169" y="96"/>
                  </a:lnTo>
                  <a:lnTo>
                    <a:pt x="164" y="91"/>
                  </a:lnTo>
                  <a:lnTo>
                    <a:pt x="154" y="91"/>
                  </a:lnTo>
                  <a:lnTo>
                    <a:pt x="154" y="80"/>
                  </a:lnTo>
                  <a:lnTo>
                    <a:pt x="148" y="80"/>
                  </a:lnTo>
                  <a:lnTo>
                    <a:pt x="139" y="73"/>
                  </a:lnTo>
                  <a:lnTo>
                    <a:pt x="129" y="70"/>
                  </a:lnTo>
                  <a:lnTo>
                    <a:pt x="121" y="61"/>
                  </a:lnTo>
                  <a:lnTo>
                    <a:pt x="109" y="61"/>
                  </a:lnTo>
                  <a:lnTo>
                    <a:pt x="99" y="53"/>
                  </a:lnTo>
                  <a:lnTo>
                    <a:pt x="93" y="44"/>
                  </a:lnTo>
                  <a:lnTo>
                    <a:pt x="85" y="40"/>
                  </a:lnTo>
                  <a:lnTo>
                    <a:pt x="75" y="35"/>
                  </a:lnTo>
                  <a:lnTo>
                    <a:pt x="66" y="29"/>
                  </a:lnTo>
                  <a:lnTo>
                    <a:pt x="60" y="21"/>
                  </a:lnTo>
                  <a:lnTo>
                    <a:pt x="55" y="12"/>
                  </a:lnTo>
                  <a:lnTo>
                    <a:pt x="45" y="8"/>
                  </a:lnTo>
                  <a:lnTo>
                    <a:pt x="33" y="5"/>
                  </a:lnTo>
                  <a:lnTo>
                    <a:pt x="20" y="5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4" name=""/>
            <p:cNvSpPr/>
            <p:nvPr/>
          </p:nvSpPr>
          <p:spPr>
            <a:xfrm>
              <a:off x="7117560" y="3898080"/>
              <a:ext cx="253800" cy="71640"/>
            </a:xfrm>
            <a:custGeom>
              <a:avLst/>
              <a:gdLst/>
              <a:ahLst/>
              <a:rect l="l" t="t" r="r" b="b"/>
              <a:pathLst>
                <a:path w="180" h="51">
                  <a:moveTo>
                    <a:pt x="0" y="14"/>
                  </a:moveTo>
                  <a:lnTo>
                    <a:pt x="12" y="14"/>
                  </a:lnTo>
                  <a:lnTo>
                    <a:pt x="25" y="20"/>
                  </a:lnTo>
                  <a:lnTo>
                    <a:pt x="21" y="25"/>
                  </a:lnTo>
                  <a:lnTo>
                    <a:pt x="31" y="25"/>
                  </a:lnTo>
                  <a:lnTo>
                    <a:pt x="42" y="28"/>
                  </a:lnTo>
                  <a:lnTo>
                    <a:pt x="51" y="30"/>
                  </a:lnTo>
                  <a:lnTo>
                    <a:pt x="64" y="32"/>
                  </a:lnTo>
                  <a:lnTo>
                    <a:pt x="70" y="30"/>
                  </a:lnTo>
                  <a:lnTo>
                    <a:pt x="81" y="30"/>
                  </a:lnTo>
                  <a:lnTo>
                    <a:pt x="91" y="32"/>
                  </a:lnTo>
                  <a:lnTo>
                    <a:pt x="100" y="38"/>
                  </a:lnTo>
                  <a:lnTo>
                    <a:pt x="108" y="38"/>
                  </a:lnTo>
                  <a:lnTo>
                    <a:pt x="120" y="41"/>
                  </a:lnTo>
                  <a:lnTo>
                    <a:pt x="130" y="41"/>
                  </a:lnTo>
                  <a:lnTo>
                    <a:pt x="139" y="44"/>
                  </a:lnTo>
                  <a:lnTo>
                    <a:pt x="150" y="41"/>
                  </a:lnTo>
                  <a:lnTo>
                    <a:pt x="160" y="44"/>
                  </a:lnTo>
                  <a:lnTo>
                    <a:pt x="169" y="47"/>
                  </a:lnTo>
                  <a:lnTo>
                    <a:pt x="179" y="50"/>
                  </a:lnTo>
                  <a:lnTo>
                    <a:pt x="179" y="41"/>
                  </a:lnTo>
                  <a:lnTo>
                    <a:pt x="179" y="30"/>
                  </a:lnTo>
                  <a:lnTo>
                    <a:pt x="169" y="30"/>
                  </a:lnTo>
                  <a:lnTo>
                    <a:pt x="160" y="30"/>
                  </a:lnTo>
                  <a:lnTo>
                    <a:pt x="147" y="30"/>
                  </a:lnTo>
                  <a:lnTo>
                    <a:pt x="144" y="22"/>
                  </a:lnTo>
                  <a:lnTo>
                    <a:pt x="139" y="17"/>
                  </a:lnTo>
                  <a:lnTo>
                    <a:pt x="130" y="14"/>
                  </a:lnTo>
                  <a:lnTo>
                    <a:pt x="117" y="11"/>
                  </a:lnTo>
                  <a:lnTo>
                    <a:pt x="108" y="8"/>
                  </a:lnTo>
                  <a:lnTo>
                    <a:pt x="100" y="17"/>
                  </a:lnTo>
                  <a:lnTo>
                    <a:pt x="94" y="17"/>
                  </a:lnTo>
                  <a:lnTo>
                    <a:pt x="81" y="14"/>
                  </a:lnTo>
                  <a:lnTo>
                    <a:pt x="72" y="14"/>
                  </a:lnTo>
                  <a:lnTo>
                    <a:pt x="64" y="14"/>
                  </a:lnTo>
                  <a:lnTo>
                    <a:pt x="61" y="5"/>
                  </a:lnTo>
                  <a:lnTo>
                    <a:pt x="48" y="5"/>
                  </a:lnTo>
                  <a:lnTo>
                    <a:pt x="39" y="0"/>
                  </a:lnTo>
                  <a:lnTo>
                    <a:pt x="34" y="0"/>
                  </a:lnTo>
                  <a:lnTo>
                    <a:pt x="25" y="2"/>
                  </a:lnTo>
                  <a:lnTo>
                    <a:pt x="12" y="0"/>
                  </a:lnTo>
                  <a:lnTo>
                    <a:pt x="9" y="8"/>
                  </a:lnTo>
                  <a:lnTo>
                    <a:pt x="0" y="1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5" name=""/>
            <p:cNvSpPr/>
            <p:nvPr/>
          </p:nvSpPr>
          <p:spPr>
            <a:xfrm>
              <a:off x="7371360" y="3951720"/>
              <a:ext cx="37440" cy="306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5"/>
                  </a:moveTo>
                  <a:lnTo>
                    <a:pt x="8" y="10"/>
                  </a:lnTo>
                  <a:lnTo>
                    <a:pt x="15" y="21"/>
                  </a:lnTo>
                  <a:lnTo>
                    <a:pt x="26" y="10"/>
                  </a:lnTo>
                  <a:lnTo>
                    <a:pt x="15" y="0"/>
                  </a:lnTo>
                  <a:lnTo>
                    <a:pt x="0" y="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7413120" y="3951720"/>
              <a:ext cx="219240" cy="30600"/>
            </a:xfrm>
            <a:custGeom>
              <a:avLst/>
              <a:gdLst/>
              <a:ahLst/>
              <a:rect l="l" t="t" r="r" b="b"/>
              <a:pathLst>
                <a:path w="155" h="22">
                  <a:moveTo>
                    <a:pt x="0" y="18"/>
                  </a:moveTo>
                  <a:lnTo>
                    <a:pt x="11" y="18"/>
                  </a:lnTo>
                  <a:lnTo>
                    <a:pt x="23" y="21"/>
                  </a:lnTo>
                  <a:lnTo>
                    <a:pt x="33" y="18"/>
                  </a:lnTo>
                  <a:lnTo>
                    <a:pt x="41" y="15"/>
                  </a:lnTo>
                  <a:lnTo>
                    <a:pt x="50" y="15"/>
                  </a:lnTo>
                  <a:lnTo>
                    <a:pt x="60" y="12"/>
                  </a:lnTo>
                  <a:lnTo>
                    <a:pt x="69" y="12"/>
                  </a:lnTo>
                  <a:lnTo>
                    <a:pt x="80" y="15"/>
                  </a:lnTo>
                  <a:lnTo>
                    <a:pt x="90" y="15"/>
                  </a:lnTo>
                  <a:lnTo>
                    <a:pt x="100" y="15"/>
                  </a:lnTo>
                  <a:lnTo>
                    <a:pt x="112" y="15"/>
                  </a:lnTo>
                  <a:lnTo>
                    <a:pt x="120" y="15"/>
                  </a:lnTo>
                  <a:lnTo>
                    <a:pt x="130" y="12"/>
                  </a:lnTo>
                  <a:lnTo>
                    <a:pt x="142" y="9"/>
                  </a:lnTo>
                  <a:lnTo>
                    <a:pt x="154" y="6"/>
                  </a:lnTo>
                  <a:lnTo>
                    <a:pt x="139" y="3"/>
                  </a:lnTo>
                  <a:lnTo>
                    <a:pt x="130" y="12"/>
                  </a:lnTo>
                  <a:lnTo>
                    <a:pt x="120" y="6"/>
                  </a:lnTo>
                  <a:lnTo>
                    <a:pt x="112" y="9"/>
                  </a:lnTo>
                  <a:lnTo>
                    <a:pt x="100" y="6"/>
                  </a:lnTo>
                  <a:lnTo>
                    <a:pt x="90" y="3"/>
                  </a:lnTo>
                  <a:lnTo>
                    <a:pt x="80" y="6"/>
                  </a:lnTo>
                  <a:lnTo>
                    <a:pt x="69" y="12"/>
                  </a:lnTo>
                  <a:lnTo>
                    <a:pt x="60" y="6"/>
                  </a:lnTo>
                  <a:lnTo>
                    <a:pt x="47" y="6"/>
                  </a:lnTo>
                  <a:lnTo>
                    <a:pt x="36" y="0"/>
                  </a:lnTo>
                  <a:lnTo>
                    <a:pt x="41" y="9"/>
                  </a:lnTo>
                  <a:lnTo>
                    <a:pt x="33" y="6"/>
                  </a:lnTo>
                  <a:lnTo>
                    <a:pt x="20" y="6"/>
                  </a:lnTo>
                  <a:lnTo>
                    <a:pt x="11" y="6"/>
                  </a:lnTo>
                  <a:lnTo>
                    <a:pt x="3" y="6"/>
                  </a:lnTo>
                  <a:lnTo>
                    <a:pt x="0" y="1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7651440" y="3951720"/>
              <a:ext cx="35640" cy="30600"/>
            </a:xfrm>
            <a:custGeom>
              <a:avLst/>
              <a:gdLst/>
              <a:ahLst/>
              <a:rect l="l" t="t" r="r" b="b"/>
              <a:pathLst>
                <a:path w="26" h="22">
                  <a:moveTo>
                    <a:pt x="0" y="21"/>
                  </a:moveTo>
                  <a:lnTo>
                    <a:pt x="25" y="21"/>
                  </a:lnTo>
                  <a:lnTo>
                    <a:pt x="0" y="0"/>
                  </a:lnTo>
                  <a:lnTo>
                    <a:pt x="0" y="21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7690320" y="3940200"/>
              <a:ext cx="3708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0" y="23"/>
                  </a:lnTo>
                  <a:lnTo>
                    <a:pt x="25" y="0"/>
                  </a:lnTo>
                  <a:lnTo>
                    <a:pt x="5" y="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7501320" y="3983760"/>
              <a:ext cx="54720" cy="33120"/>
            </a:xfrm>
            <a:custGeom>
              <a:avLst/>
              <a:gdLst/>
              <a:ahLst/>
              <a:rect l="l" t="t" r="r" b="b"/>
              <a:pathLst>
                <a:path w="39" h="24">
                  <a:moveTo>
                    <a:pt x="0" y="0"/>
                  </a:moveTo>
                  <a:lnTo>
                    <a:pt x="3" y="11"/>
                  </a:lnTo>
                  <a:lnTo>
                    <a:pt x="15" y="11"/>
                  </a:lnTo>
                  <a:lnTo>
                    <a:pt x="19" y="11"/>
                  </a:lnTo>
                  <a:lnTo>
                    <a:pt x="25" y="23"/>
                  </a:lnTo>
                  <a:lnTo>
                    <a:pt x="38" y="15"/>
                  </a:lnTo>
                  <a:lnTo>
                    <a:pt x="28" y="3"/>
                  </a:lnTo>
                  <a:lnTo>
                    <a:pt x="19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7626960" y="3960720"/>
              <a:ext cx="102240" cy="49680"/>
            </a:xfrm>
            <a:custGeom>
              <a:avLst/>
              <a:gdLst/>
              <a:ahLst/>
              <a:rect l="l" t="t" r="r" b="b"/>
              <a:pathLst>
                <a:path w="72" h="35">
                  <a:moveTo>
                    <a:pt x="0" y="34"/>
                  </a:moveTo>
                  <a:lnTo>
                    <a:pt x="9" y="34"/>
                  </a:lnTo>
                  <a:lnTo>
                    <a:pt x="18" y="31"/>
                  </a:lnTo>
                  <a:lnTo>
                    <a:pt x="27" y="20"/>
                  </a:lnTo>
                  <a:lnTo>
                    <a:pt x="35" y="16"/>
                  </a:lnTo>
                  <a:lnTo>
                    <a:pt x="47" y="13"/>
                  </a:lnTo>
                  <a:lnTo>
                    <a:pt x="57" y="10"/>
                  </a:lnTo>
                  <a:lnTo>
                    <a:pt x="66" y="5"/>
                  </a:lnTo>
                  <a:lnTo>
                    <a:pt x="71" y="0"/>
                  </a:lnTo>
                  <a:lnTo>
                    <a:pt x="63" y="0"/>
                  </a:lnTo>
                  <a:lnTo>
                    <a:pt x="54" y="0"/>
                  </a:lnTo>
                  <a:lnTo>
                    <a:pt x="41" y="2"/>
                  </a:lnTo>
                  <a:lnTo>
                    <a:pt x="30" y="5"/>
                  </a:lnTo>
                  <a:lnTo>
                    <a:pt x="27" y="10"/>
                  </a:lnTo>
                  <a:lnTo>
                    <a:pt x="18" y="13"/>
                  </a:lnTo>
                  <a:lnTo>
                    <a:pt x="9" y="17"/>
                  </a:lnTo>
                  <a:lnTo>
                    <a:pt x="3" y="23"/>
                  </a:lnTo>
                  <a:lnTo>
                    <a:pt x="0" y="3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" bIns="2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7844400" y="3928680"/>
              <a:ext cx="36000" cy="33120"/>
            </a:xfrm>
            <a:custGeom>
              <a:avLst/>
              <a:gdLst/>
              <a:ahLst/>
              <a:rect l="l" t="t" r="r" b="b"/>
              <a:pathLst>
                <a:path w="26" h="24">
                  <a:moveTo>
                    <a:pt x="0" y="23"/>
                  </a:moveTo>
                  <a:lnTo>
                    <a:pt x="25" y="12"/>
                  </a:lnTo>
                  <a:lnTo>
                    <a:pt x="25" y="0"/>
                  </a:lnTo>
                  <a:lnTo>
                    <a:pt x="0" y="10"/>
                  </a:lnTo>
                  <a:lnTo>
                    <a:pt x="0" y="23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3680" bIns="-136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2" name=""/>
            <p:cNvSpPr/>
            <p:nvPr/>
          </p:nvSpPr>
          <p:spPr>
            <a:xfrm>
              <a:off x="7922880" y="3889080"/>
              <a:ext cx="37080" cy="38160"/>
            </a:xfrm>
            <a:custGeom>
              <a:avLst/>
              <a:gdLst/>
              <a:ahLst/>
              <a:rect l="l" t="t" r="r" b="b"/>
              <a:pathLst>
                <a:path w="27" h="27">
                  <a:moveTo>
                    <a:pt x="0" y="26"/>
                  </a:moveTo>
                  <a:lnTo>
                    <a:pt x="18" y="17"/>
                  </a:lnTo>
                  <a:lnTo>
                    <a:pt x="26" y="6"/>
                  </a:lnTo>
                  <a:lnTo>
                    <a:pt x="18" y="0"/>
                  </a:lnTo>
                  <a:lnTo>
                    <a:pt x="7" y="6"/>
                  </a:lnTo>
                  <a:lnTo>
                    <a:pt x="0" y="15"/>
                  </a:lnTo>
                  <a:lnTo>
                    <a:pt x="0" y="2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8640" bIns="-8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3" name=""/>
            <p:cNvSpPr/>
            <p:nvPr/>
          </p:nvSpPr>
          <p:spPr>
            <a:xfrm>
              <a:off x="7117560" y="3787920"/>
              <a:ext cx="37440" cy="40680"/>
            </a:xfrm>
            <a:custGeom>
              <a:avLst/>
              <a:gdLst/>
              <a:ahLst/>
              <a:rect l="l" t="t" r="r" b="b"/>
              <a:pathLst>
                <a:path w="27" h="29">
                  <a:moveTo>
                    <a:pt x="0" y="8"/>
                  </a:moveTo>
                  <a:lnTo>
                    <a:pt x="7" y="8"/>
                  </a:lnTo>
                  <a:lnTo>
                    <a:pt x="13" y="13"/>
                  </a:lnTo>
                  <a:lnTo>
                    <a:pt x="10" y="22"/>
                  </a:lnTo>
                  <a:lnTo>
                    <a:pt x="26" y="28"/>
                  </a:lnTo>
                  <a:lnTo>
                    <a:pt x="26" y="19"/>
                  </a:lnTo>
                  <a:lnTo>
                    <a:pt x="19" y="16"/>
                  </a:lnTo>
                  <a:lnTo>
                    <a:pt x="16" y="8"/>
                  </a:lnTo>
                  <a:lnTo>
                    <a:pt x="13" y="0"/>
                  </a:lnTo>
                  <a:lnTo>
                    <a:pt x="1" y="2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6120" bIns="-6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4" name=""/>
            <p:cNvSpPr/>
            <p:nvPr/>
          </p:nvSpPr>
          <p:spPr>
            <a:xfrm>
              <a:off x="7182360" y="3814560"/>
              <a:ext cx="34560" cy="3168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16"/>
                  </a:moveTo>
                  <a:lnTo>
                    <a:pt x="12" y="22"/>
                  </a:lnTo>
                  <a:lnTo>
                    <a:pt x="24" y="5"/>
                  </a:lnTo>
                  <a:lnTo>
                    <a:pt x="0" y="0"/>
                  </a:lnTo>
                  <a:lnTo>
                    <a:pt x="0" y="1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5" name=""/>
            <p:cNvSpPr/>
            <p:nvPr/>
          </p:nvSpPr>
          <p:spPr>
            <a:xfrm>
              <a:off x="7331040" y="3924720"/>
              <a:ext cx="39960" cy="1440"/>
            </a:xfrm>
            <a:custGeom>
              <a:avLst/>
              <a:gdLst/>
              <a:ahLst/>
              <a:rect l="l" t="t" r="r" b="b"/>
              <a:pathLst>
                <a:path w="28" h="1">
                  <a:moveTo>
                    <a:pt x="0" y="0"/>
                  </a:moveTo>
                  <a:lnTo>
                    <a:pt x="20" y="0"/>
                  </a:lnTo>
                  <a:lnTo>
                    <a:pt x="27" y="0"/>
                  </a:lnTo>
                  <a:lnTo>
                    <a:pt x="20" y="0"/>
                  </a:lnTo>
                  <a:lnTo>
                    <a:pt x="13" y="0"/>
                  </a:lnTo>
                  <a:lnTo>
                    <a:pt x="6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360" bIns="-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6" name=""/>
            <p:cNvSpPr/>
            <p:nvPr/>
          </p:nvSpPr>
          <p:spPr>
            <a:xfrm>
              <a:off x="7214040" y="3576240"/>
              <a:ext cx="295560" cy="276480"/>
            </a:xfrm>
            <a:custGeom>
              <a:avLst/>
              <a:gdLst/>
              <a:ahLst/>
              <a:rect l="l" t="t" r="r" b="b"/>
              <a:pathLst>
                <a:path w="209" h="196">
                  <a:moveTo>
                    <a:pt x="0" y="106"/>
                  </a:moveTo>
                  <a:lnTo>
                    <a:pt x="0" y="117"/>
                  </a:lnTo>
                  <a:lnTo>
                    <a:pt x="4" y="123"/>
                  </a:lnTo>
                  <a:lnTo>
                    <a:pt x="4" y="130"/>
                  </a:lnTo>
                  <a:lnTo>
                    <a:pt x="14" y="136"/>
                  </a:lnTo>
                  <a:lnTo>
                    <a:pt x="24" y="147"/>
                  </a:lnTo>
                  <a:lnTo>
                    <a:pt x="24" y="155"/>
                  </a:lnTo>
                  <a:lnTo>
                    <a:pt x="27" y="165"/>
                  </a:lnTo>
                  <a:lnTo>
                    <a:pt x="27" y="176"/>
                  </a:lnTo>
                  <a:lnTo>
                    <a:pt x="38" y="176"/>
                  </a:lnTo>
                  <a:lnTo>
                    <a:pt x="48" y="176"/>
                  </a:lnTo>
                  <a:lnTo>
                    <a:pt x="54" y="171"/>
                  </a:lnTo>
                  <a:lnTo>
                    <a:pt x="57" y="185"/>
                  </a:lnTo>
                  <a:lnTo>
                    <a:pt x="67" y="182"/>
                  </a:lnTo>
                  <a:lnTo>
                    <a:pt x="78" y="182"/>
                  </a:lnTo>
                  <a:lnTo>
                    <a:pt x="84" y="176"/>
                  </a:lnTo>
                  <a:lnTo>
                    <a:pt x="97" y="185"/>
                  </a:lnTo>
                  <a:lnTo>
                    <a:pt x="110" y="182"/>
                  </a:lnTo>
                  <a:lnTo>
                    <a:pt x="115" y="190"/>
                  </a:lnTo>
                  <a:lnTo>
                    <a:pt x="115" y="195"/>
                  </a:lnTo>
                  <a:lnTo>
                    <a:pt x="124" y="192"/>
                  </a:lnTo>
                  <a:lnTo>
                    <a:pt x="134" y="190"/>
                  </a:lnTo>
                  <a:lnTo>
                    <a:pt x="145" y="185"/>
                  </a:lnTo>
                  <a:lnTo>
                    <a:pt x="148" y="176"/>
                  </a:lnTo>
                  <a:lnTo>
                    <a:pt x="155" y="162"/>
                  </a:lnTo>
                  <a:lnTo>
                    <a:pt x="148" y="155"/>
                  </a:lnTo>
                  <a:lnTo>
                    <a:pt x="155" y="147"/>
                  </a:lnTo>
                  <a:lnTo>
                    <a:pt x="164" y="141"/>
                  </a:lnTo>
                  <a:lnTo>
                    <a:pt x="171" y="133"/>
                  </a:lnTo>
                  <a:lnTo>
                    <a:pt x="171" y="123"/>
                  </a:lnTo>
                  <a:lnTo>
                    <a:pt x="174" y="115"/>
                  </a:lnTo>
                  <a:lnTo>
                    <a:pt x="180" y="109"/>
                  </a:lnTo>
                  <a:lnTo>
                    <a:pt x="188" y="109"/>
                  </a:lnTo>
                  <a:lnTo>
                    <a:pt x="201" y="109"/>
                  </a:lnTo>
                  <a:lnTo>
                    <a:pt x="195" y="101"/>
                  </a:lnTo>
                  <a:lnTo>
                    <a:pt x="185" y="96"/>
                  </a:lnTo>
                  <a:lnTo>
                    <a:pt x="177" y="88"/>
                  </a:lnTo>
                  <a:lnTo>
                    <a:pt x="182" y="82"/>
                  </a:lnTo>
                  <a:lnTo>
                    <a:pt x="177" y="74"/>
                  </a:lnTo>
                  <a:lnTo>
                    <a:pt x="171" y="65"/>
                  </a:lnTo>
                  <a:lnTo>
                    <a:pt x="177" y="58"/>
                  </a:lnTo>
                  <a:lnTo>
                    <a:pt x="180" y="47"/>
                  </a:lnTo>
                  <a:lnTo>
                    <a:pt x="192" y="47"/>
                  </a:lnTo>
                  <a:lnTo>
                    <a:pt x="185" y="39"/>
                  </a:lnTo>
                  <a:lnTo>
                    <a:pt x="198" y="36"/>
                  </a:lnTo>
                  <a:lnTo>
                    <a:pt x="208" y="33"/>
                  </a:lnTo>
                  <a:lnTo>
                    <a:pt x="198" y="29"/>
                  </a:lnTo>
                  <a:lnTo>
                    <a:pt x="185" y="23"/>
                  </a:lnTo>
                  <a:lnTo>
                    <a:pt x="177" y="21"/>
                  </a:lnTo>
                  <a:lnTo>
                    <a:pt x="177" y="9"/>
                  </a:lnTo>
                  <a:lnTo>
                    <a:pt x="168" y="4"/>
                  </a:lnTo>
                  <a:lnTo>
                    <a:pt x="161" y="0"/>
                  </a:lnTo>
                  <a:lnTo>
                    <a:pt x="155" y="7"/>
                  </a:lnTo>
                  <a:lnTo>
                    <a:pt x="145" y="15"/>
                  </a:lnTo>
                  <a:lnTo>
                    <a:pt x="140" y="21"/>
                  </a:lnTo>
                  <a:lnTo>
                    <a:pt x="131" y="29"/>
                  </a:lnTo>
                  <a:lnTo>
                    <a:pt x="131" y="36"/>
                  </a:lnTo>
                  <a:lnTo>
                    <a:pt x="115" y="36"/>
                  </a:lnTo>
                  <a:lnTo>
                    <a:pt x="107" y="42"/>
                  </a:lnTo>
                  <a:lnTo>
                    <a:pt x="97" y="53"/>
                  </a:lnTo>
                  <a:lnTo>
                    <a:pt x="88" y="58"/>
                  </a:lnTo>
                  <a:lnTo>
                    <a:pt x="81" y="65"/>
                  </a:lnTo>
                  <a:lnTo>
                    <a:pt x="73" y="71"/>
                  </a:lnTo>
                  <a:lnTo>
                    <a:pt x="60" y="71"/>
                  </a:lnTo>
                  <a:lnTo>
                    <a:pt x="51" y="74"/>
                  </a:lnTo>
                  <a:lnTo>
                    <a:pt x="48" y="85"/>
                  </a:lnTo>
                  <a:lnTo>
                    <a:pt x="41" y="96"/>
                  </a:lnTo>
                  <a:lnTo>
                    <a:pt x="33" y="96"/>
                  </a:lnTo>
                  <a:lnTo>
                    <a:pt x="20" y="93"/>
                  </a:lnTo>
                  <a:lnTo>
                    <a:pt x="11" y="88"/>
                  </a:lnTo>
                  <a:lnTo>
                    <a:pt x="1" y="96"/>
                  </a:lnTo>
                  <a:lnTo>
                    <a:pt x="0" y="106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7" name=""/>
            <p:cNvSpPr/>
            <p:nvPr/>
          </p:nvSpPr>
          <p:spPr>
            <a:xfrm>
              <a:off x="7495200" y="3708000"/>
              <a:ext cx="180360" cy="184320"/>
            </a:xfrm>
            <a:custGeom>
              <a:avLst/>
              <a:gdLst/>
              <a:ahLst/>
              <a:rect l="l" t="t" r="r" b="b"/>
              <a:pathLst>
                <a:path w="128" h="131">
                  <a:moveTo>
                    <a:pt x="0" y="79"/>
                  </a:moveTo>
                  <a:lnTo>
                    <a:pt x="3" y="90"/>
                  </a:lnTo>
                  <a:lnTo>
                    <a:pt x="12" y="90"/>
                  </a:lnTo>
                  <a:lnTo>
                    <a:pt x="18" y="100"/>
                  </a:lnTo>
                  <a:lnTo>
                    <a:pt x="15" y="109"/>
                  </a:lnTo>
                  <a:lnTo>
                    <a:pt x="12" y="120"/>
                  </a:lnTo>
                  <a:lnTo>
                    <a:pt x="12" y="128"/>
                  </a:lnTo>
                  <a:lnTo>
                    <a:pt x="20" y="128"/>
                  </a:lnTo>
                  <a:lnTo>
                    <a:pt x="29" y="125"/>
                  </a:lnTo>
                  <a:lnTo>
                    <a:pt x="29" y="117"/>
                  </a:lnTo>
                  <a:lnTo>
                    <a:pt x="29" y="109"/>
                  </a:lnTo>
                  <a:lnTo>
                    <a:pt x="29" y="100"/>
                  </a:lnTo>
                  <a:lnTo>
                    <a:pt x="29" y="90"/>
                  </a:lnTo>
                  <a:lnTo>
                    <a:pt x="26" y="82"/>
                  </a:lnTo>
                  <a:lnTo>
                    <a:pt x="36" y="76"/>
                  </a:lnTo>
                  <a:lnTo>
                    <a:pt x="45" y="76"/>
                  </a:lnTo>
                  <a:lnTo>
                    <a:pt x="45" y="82"/>
                  </a:lnTo>
                  <a:lnTo>
                    <a:pt x="42" y="90"/>
                  </a:lnTo>
                  <a:lnTo>
                    <a:pt x="48" y="96"/>
                  </a:lnTo>
                  <a:lnTo>
                    <a:pt x="56" y="100"/>
                  </a:lnTo>
                  <a:lnTo>
                    <a:pt x="54" y="111"/>
                  </a:lnTo>
                  <a:lnTo>
                    <a:pt x="62" y="114"/>
                  </a:lnTo>
                  <a:lnTo>
                    <a:pt x="68" y="109"/>
                  </a:lnTo>
                  <a:lnTo>
                    <a:pt x="68" y="123"/>
                  </a:lnTo>
                  <a:lnTo>
                    <a:pt x="75" y="130"/>
                  </a:lnTo>
                  <a:lnTo>
                    <a:pt x="84" y="123"/>
                  </a:lnTo>
                  <a:lnTo>
                    <a:pt x="84" y="111"/>
                  </a:lnTo>
                  <a:lnTo>
                    <a:pt x="78" y="106"/>
                  </a:lnTo>
                  <a:lnTo>
                    <a:pt x="72" y="96"/>
                  </a:lnTo>
                  <a:lnTo>
                    <a:pt x="65" y="90"/>
                  </a:lnTo>
                  <a:lnTo>
                    <a:pt x="72" y="85"/>
                  </a:lnTo>
                  <a:lnTo>
                    <a:pt x="65" y="76"/>
                  </a:lnTo>
                  <a:lnTo>
                    <a:pt x="62" y="71"/>
                  </a:lnTo>
                  <a:lnTo>
                    <a:pt x="54" y="64"/>
                  </a:lnTo>
                  <a:lnTo>
                    <a:pt x="65" y="58"/>
                  </a:lnTo>
                  <a:lnTo>
                    <a:pt x="72" y="53"/>
                  </a:lnTo>
                  <a:lnTo>
                    <a:pt x="81" y="44"/>
                  </a:lnTo>
                  <a:lnTo>
                    <a:pt x="92" y="44"/>
                  </a:lnTo>
                  <a:lnTo>
                    <a:pt x="84" y="39"/>
                  </a:lnTo>
                  <a:lnTo>
                    <a:pt x="75" y="41"/>
                  </a:lnTo>
                  <a:lnTo>
                    <a:pt x="65" y="44"/>
                  </a:lnTo>
                  <a:lnTo>
                    <a:pt x="54" y="44"/>
                  </a:lnTo>
                  <a:lnTo>
                    <a:pt x="48" y="53"/>
                  </a:lnTo>
                  <a:lnTo>
                    <a:pt x="36" y="53"/>
                  </a:lnTo>
                  <a:lnTo>
                    <a:pt x="32" y="44"/>
                  </a:lnTo>
                  <a:lnTo>
                    <a:pt x="23" y="41"/>
                  </a:lnTo>
                  <a:lnTo>
                    <a:pt x="23" y="32"/>
                  </a:lnTo>
                  <a:lnTo>
                    <a:pt x="29" y="23"/>
                  </a:lnTo>
                  <a:lnTo>
                    <a:pt x="36" y="20"/>
                  </a:lnTo>
                  <a:lnTo>
                    <a:pt x="42" y="23"/>
                  </a:lnTo>
                  <a:lnTo>
                    <a:pt x="51" y="20"/>
                  </a:lnTo>
                  <a:lnTo>
                    <a:pt x="62" y="20"/>
                  </a:lnTo>
                  <a:lnTo>
                    <a:pt x="72" y="20"/>
                  </a:lnTo>
                  <a:lnTo>
                    <a:pt x="84" y="20"/>
                  </a:lnTo>
                  <a:lnTo>
                    <a:pt x="92" y="23"/>
                  </a:lnTo>
                  <a:lnTo>
                    <a:pt x="101" y="23"/>
                  </a:lnTo>
                  <a:lnTo>
                    <a:pt x="114" y="20"/>
                  </a:lnTo>
                  <a:lnTo>
                    <a:pt x="120" y="9"/>
                  </a:lnTo>
                  <a:lnTo>
                    <a:pt x="127" y="2"/>
                  </a:lnTo>
                  <a:lnTo>
                    <a:pt x="120" y="0"/>
                  </a:lnTo>
                  <a:lnTo>
                    <a:pt x="117" y="2"/>
                  </a:lnTo>
                  <a:lnTo>
                    <a:pt x="111" y="9"/>
                  </a:lnTo>
                  <a:lnTo>
                    <a:pt x="101" y="15"/>
                  </a:lnTo>
                  <a:lnTo>
                    <a:pt x="90" y="15"/>
                  </a:lnTo>
                  <a:lnTo>
                    <a:pt x="81" y="15"/>
                  </a:lnTo>
                  <a:lnTo>
                    <a:pt x="72" y="12"/>
                  </a:lnTo>
                  <a:lnTo>
                    <a:pt x="62" y="9"/>
                  </a:lnTo>
                  <a:lnTo>
                    <a:pt x="51" y="9"/>
                  </a:lnTo>
                  <a:lnTo>
                    <a:pt x="42" y="6"/>
                  </a:lnTo>
                  <a:lnTo>
                    <a:pt x="36" y="15"/>
                  </a:lnTo>
                  <a:lnTo>
                    <a:pt x="23" y="15"/>
                  </a:lnTo>
                  <a:lnTo>
                    <a:pt x="20" y="23"/>
                  </a:lnTo>
                  <a:lnTo>
                    <a:pt x="20" y="32"/>
                  </a:lnTo>
                  <a:lnTo>
                    <a:pt x="20" y="39"/>
                  </a:lnTo>
                  <a:lnTo>
                    <a:pt x="12" y="44"/>
                  </a:lnTo>
                  <a:lnTo>
                    <a:pt x="12" y="53"/>
                  </a:lnTo>
                  <a:lnTo>
                    <a:pt x="12" y="64"/>
                  </a:lnTo>
                  <a:lnTo>
                    <a:pt x="6" y="71"/>
                  </a:lnTo>
                  <a:lnTo>
                    <a:pt x="0" y="7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8" name=""/>
            <p:cNvSpPr/>
            <p:nvPr/>
          </p:nvSpPr>
          <p:spPr>
            <a:xfrm>
              <a:off x="7733520" y="3697920"/>
              <a:ext cx="41760" cy="75600"/>
            </a:xfrm>
            <a:custGeom>
              <a:avLst/>
              <a:gdLst/>
              <a:ahLst/>
              <a:rect l="l" t="t" r="r" b="b"/>
              <a:pathLst>
                <a:path w="29" h="53">
                  <a:moveTo>
                    <a:pt x="0" y="17"/>
                  </a:moveTo>
                  <a:lnTo>
                    <a:pt x="6" y="26"/>
                  </a:lnTo>
                  <a:lnTo>
                    <a:pt x="6" y="34"/>
                  </a:lnTo>
                  <a:lnTo>
                    <a:pt x="6" y="41"/>
                  </a:lnTo>
                  <a:lnTo>
                    <a:pt x="12" y="46"/>
                  </a:lnTo>
                  <a:lnTo>
                    <a:pt x="21" y="52"/>
                  </a:lnTo>
                  <a:lnTo>
                    <a:pt x="15" y="43"/>
                  </a:lnTo>
                  <a:lnTo>
                    <a:pt x="12" y="36"/>
                  </a:lnTo>
                  <a:lnTo>
                    <a:pt x="15" y="28"/>
                  </a:lnTo>
                  <a:lnTo>
                    <a:pt x="24" y="28"/>
                  </a:lnTo>
                  <a:lnTo>
                    <a:pt x="18" y="23"/>
                  </a:lnTo>
                  <a:lnTo>
                    <a:pt x="28" y="17"/>
                  </a:lnTo>
                  <a:lnTo>
                    <a:pt x="28" y="10"/>
                  </a:lnTo>
                  <a:lnTo>
                    <a:pt x="15" y="15"/>
                  </a:lnTo>
                  <a:lnTo>
                    <a:pt x="9" y="8"/>
                  </a:lnTo>
                  <a:lnTo>
                    <a:pt x="15" y="0"/>
                  </a:lnTo>
                  <a:lnTo>
                    <a:pt x="6" y="5"/>
                  </a:lnTo>
                  <a:lnTo>
                    <a:pt x="3" y="10"/>
                  </a:lnTo>
                  <a:lnTo>
                    <a:pt x="0" y="17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8800" bIns="28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9" name=""/>
            <p:cNvSpPr/>
            <p:nvPr/>
          </p:nvSpPr>
          <p:spPr>
            <a:xfrm>
              <a:off x="7694640" y="3827160"/>
              <a:ext cx="37440" cy="30600"/>
            </a:xfrm>
            <a:custGeom>
              <a:avLst/>
              <a:gdLst/>
              <a:ahLst/>
              <a:rect l="l" t="t" r="r" b="b"/>
              <a:pathLst>
                <a:path w="27" h="22">
                  <a:moveTo>
                    <a:pt x="0" y="8"/>
                  </a:moveTo>
                  <a:lnTo>
                    <a:pt x="6" y="21"/>
                  </a:lnTo>
                  <a:lnTo>
                    <a:pt x="20" y="21"/>
                  </a:lnTo>
                  <a:lnTo>
                    <a:pt x="26" y="16"/>
                  </a:lnTo>
                  <a:lnTo>
                    <a:pt x="24" y="4"/>
                  </a:lnTo>
                  <a:lnTo>
                    <a:pt x="13" y="0"/>
                  </a:lnTo>
                  <a:lnTo>
                    <a:pt x="0" y="8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200" bIns="-162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0" name=""/>
            <p:cNvSpPr/>
            <p:nvPr/>
          </p:nvSpPr>
          <p:spPr>
            <a:xfrm>
              <a:off x="7749360" y="3818160"/>
              <a:ext cx="82440" cy="34560"/>
            </a:xfrm>
            <a:custGeom>
              <a:avLst/>
              <a:gdLst/>
              <a:ahLst/>
              <a:rect l="l" t="t" r="r" b="b"/>
              <a:pathLst>
                <a:path w="58" h="24">
                  <a:moveTo>
                    <a:pt x="0" y="9"/>
                  </a:moveTo>
                  <a:lnTo>
                    <a:pt x="12" y="16"/>
                  </a:lnTo>
                  <a:lnTo>
                    <a:pt x="19" y="13"/>
                  </a:lnTo>
                  <a:lnTo>
                    <a:pt x="30" y="16"/>
                  </a:lnTo>
                  <a:lnTo>
                    <a:pt x="45" y="19"/>
                  </a:lnTo>
                  <a:lnTo>
                    <a:pt x="57" y="23"/>
                  </a:lnTo>
                  <a:lnTo>
                    <a:pt x="57" y="16"/>
                  </a:lnTo>
                  <a:lnTo>
                    <a:pt x="49" y="6"/>
                  </a:lnTo>
                  <a:lnTo>
                    <a:pt x="39" y="6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6" y="3"/>
                  </a:lnTo>
                  <a:lnTo>
                    <a:pt x="0" y="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1" name=""/>
            <p:cNvSpPr/>
            <p:nvPr/>
          </p:nvSpPr>
          <p:spPr>
            <a:xfrm>
              <a:off x="7651440" y="3795480"/>
              <a:ext cx="35640" cy="2520"/>
            </a:xfrm>
            <a:custGeom>
              <a:avLst/>
              <a:gdLst/>
              <a:ahLst/>
              <a:rect l="l" t="t" r="r" b="b"/>
              <a:pathLst>
                <a:path w="26" h="1">
                  <a:moveTo>
                    <a:pt x="0" y="0"/>
                  </a:moveTo>
                  <a:lnTo>
                    <a:pt x="12" y="0"/>
                  </a:lnTo>
                  <a:lnTo>
                    <a:pt x="25" y="0"/>
                  </a:lnTo>
                  <a:lnTo>
                    <a:pt x="12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4280" bIns="-44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2" name=""/>
            <p:cNvSpPr/>
            <p:nvPr/>
          </p:nvSpPr>
          <p:spPr>
            <a:xfrm>
              <a:off x="7730640" y="3785040"/>
              <a:ext cx="40320" cy="31680"/>
            </a:xfrm>
            <a:custGeom>
              <a:avLst/>
              <a:gdLst/>
              <a:ahLst/>
              <a:rect l="l" t="t" r="r" b="b"/>
              <a:pathLst>
                <a:path w="28" h="23">
                  <a:moveTo>
                    <a:pt x="0" y="22"/>
                  </a:moveTo>
                  <a:lnTo>
                    <a:pt x="27" y="22"/>
                  </a:lnTo>
                  <a:lnTo>
                    <a:pt x="10" y="0"/>
                  </a:lnTo>
                  <a:lnTo>
                    <a:pt x="0" y="2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3" name=""/>
            <p:cNvSpPr/>
            <p:nvPr/>
          </p:nvSpPr>
          <p:spPr>
            <a:xfrm>
              <a:off x="7820280" y="3750480"/>
              <a:ext cx="35640" cy="30240"/>
            </a:xfrm>
            <a:custGeom>
              <a:avLst/>
              <a:gdLst/>
              <a:ahLst/>
              <a:rect l="l" t="t" r="r" b="b"/>
              <a:pathLst>
                <a:path w="25" h="22">
                  <a:moveTo>
                    <a:pt x="0" y="12"/>
                  </a:moveTo>
                  <a:lnTo>
                    <a:pt x="10" y="21"/>
                  </a:lnTo>
                  <a:lnTo>
                    <a:pt x="24" y="12"/>
                  </a:lnTo>
                  <a:lnTo>
                    <a:pt x="10" y="0"/>
                  </a:lnTo>
                  <a:lnTo>
                    <a:pt x="0" y="12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6560" bIns="-165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4" name=""/>
            <p:cNvSpPr/>
            <p:nvPr/>
          </p:nvSpPr>
          <p:spPr>
            <a:xfrm>
              <a:off x="7959960" y="3769920"/>
              <a:ext cx="35640" cy="31680"/>
            </a:xfrm>
            <a:custGeom>
              <a:avLst/>
              <a:gdLst/>
              <a:ahLst/>
              <a:rect l="l" t="t" r="r" b="b"/>
              <a:pathLst>
                <a:path w="25" h="23">
                  <a:moveTo>
                    <a:pt x="0" y="0"/>
                  </a:moveTo>
                  <a:lnTo>
                    <a:pt x="13" y="22"/>
                  </a:lnTo>
                  <a:lnTo>
                    <a:pt x="24" y="22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5" name=""/>
            <p:cNvSpPr/>
            <p:nvPr/>
          </p:nvSpPr>
          <p:spPr>
            <a:xfrm>
              <a:off x="7831800" y="3758040"/>
              <a:ext cx="562680" cy="258840"/>
            </a:xfrm>
            <a:custGeom>
              <a:avLst/>
              <a:gdLst/>
              <a:ahLst/>
              <a:rect l="l" t="t" r="r" b="b"/>
              <a:pathLst>
                <a:path w="398" h="184">
                  <a:moveTo>
                    <a:pt x="0" y="19"/>
                  </a:moveTo>
                  <a:lnTo>
                    <a:pt x="12" y="22"/>
                  </a:lnTo>
                  <a:lnTo>
                    <a:pt x="18" y="25"/>
                  </a:lnTo>
                  <a:lnTo>
                    <a:pt x="18" y="30"/>
                  </a:lnTo>
                  <a:lnTo>
                    <a:pt x="28" y="34"/>
                  </a:lnTo>
                  <a:lnTo>
                    <a:pt x="36" y="34"/>
                  </a:lnTo>
                  <a:lnTo>
                    <a:pt x="49" y="32"/>
                  </a:lnTo>
                  <a:lnTo>
                    <a:pt x="61" y="30"/>
                  </a:lnTo>
                  <a:lnTo>
                    <a:pt x="58" y="40"/>
                  </a:lnTo>
                  <a:lnTo>
                    <a:pt x="45" y="40"/>
                  </a:lnTo>
                  <a:lnTo>
                    <a:pt x="36" y="43"/>
                  </a:lnTo>
                  <a:lnTo>
                    <a:pt x="28" y="43"/>
                  </a:lnTo>
                  <a:lnTo>
                    <a:pt x="22" y="46"/>
                  </a:lnTo>
                  <a:lnTo>
                    <a:pt x="28" y="48"/>
                  </a:lnTo>
                  <a:lnTo>
                    <a:pt x="36" y="54"/>
                  </a:lnTo>
                  <a:lnTo>
                    <a:pt x="36" y="60"/>
                  </a:lnTo>
                  <a:lnTo>
                    <a:pt x="39" y="67"/>
                  </a:lnTo>
                  <a:lnTo>
                    <a:pt x="49" y="67"/>
                  </a:lnTo>
                  <a:lnTo>
                    <a:pt x="58" y="57"/>
                  </a:lnTo>
                  <a:lnTo>
                    <a:pt x="64" y="62"/>
                  </a:lnTo>
                  <a:lnTo>
                    <a:pt x="72" y="67"/>
                  </a:lnTo>
                  <a:lnTo>
                    <a:pt x="82" y="72"/>
                  </a:lnTo>
                  <a:lnTo>
                    <a:pt x="94" y="72"/>
                  </a:lnTo>
                  <a:lnTo>
                    <a:pt x="107" y="75"/>
                  </a:lnTo>
                  <a:lnTo>
                    <a:pt x="118" y="81"/>
                  </a:lnTo>
                  <a:lnTo>
                    <a:pt x="131" y="83"/>
                  </a:lnTo>
                  <a:lnTo>
                    <a:pt x="140" y="89"/>
                  </a:lnTo>
                  <a:lnTo>
                    <a:pt x="145" y="94"/>
                  </a:lnTo>
                  <a:lnTo>
                    <a:pt x="151" y="104"/>
                  </a:lnTo>
                  <a:lnTo>
                    <a:pt x="155" y="113"/>
                  </a:lnTo>
                  <a:lnTo>
                    <a:pt x="158" y="124"/>
                  </a:lnTo>
                  <a:lnTo>
                    <a:pt x="148" y="124"/>
                  </a:lnTo>
                  <a:lnTo>
                    <a:pt x="143" y="131"/>
                  </a:lnTo>
                  <a:lnTo>
                    <a:pt x="137" y="142"/>
                  </a:lnTo>
                  <a:lnTo>
                    <a:pt x="148" y="142"/>
                  </a:lnTo>
                  <a:lnTo>
                    <a:pt x="158" y="136"/>
                  </a:lnTo>
                  <a:lnTo>
                    <a:pt x="173" y="136"/>
                  </a:lnTo>
                  <a:lnTo>
                    <a:pt x="185" y="136"/>
                  </a:lnTo>
                  <a:lnTo>
                    <a:pt x="188" y="142"/>
                  </a:lnTo>
                  <a:lnTo>
                    <a:pt x="194" y="148"/>
                  </a:lnTo>
                  <a:lnTo>
                    <a:pt x="204" y="153"/>
                  </a:lnTo>
                  <a:lnTo>
                    <a:pt x="213" y="156"/>
                  </a:lnTo>
                  <a:lnTo>
                    <a:pt x="221" y="156"/>
                  </a:lnTo>
                  <a:lnTo>
                    <a:pt x="237" y="159"/>
                  </a:lnTo>
                  <a:lnTo>
                    <a:pt x="246" y="153"/>
                  </a:lnTo>
                  <a:lnTo>
                    <a:pt x="249" y="150"/>
                  </a:lnTo>
                  <a:lnTo>
                    <a:pt x="246" y="142"/>
                  </a:lnTo>
                  <a:lnTo>
                    <a:pt x="254" y="139"/>
                  </a:lnTo>
                  <a:lnTo>
                    <a:pt x="257" y="134"/>
                  </a:lnTo>
                  <a:lnTo>
                    <a:pt x="267" y="128"/>
                  </a:lnTo>
                  <a:lnTo>
                    <a:pt x="276" y="128"/>
                  </a:lnTo>
                  <a:lnTo>
                    <a:pt x="283" y="128"/>
                  </a:lnTo>
                  <a:lnTo>
                    <a:pt x="294" y="134"/>
                  </a:lnTo>
                  <a:lnTo>
                    <a:pt x="303" y="136"/>
                  </a:lnTo>
                  <a:lnTo>
                    <a:pt x="310" y="145"/>
                  </a:lnTo>
                  <a:lnTo>
                    <a:pt x="313" y="153"/>
                  </a:lnTo>
                  <a:lnTo>
                    <a:pt x="322" y="160"/>
                  </a:lnTo>
                  <a:lnTo>
                    <a:pt x="330" y="166"/>
                  </a:lnTo>
                  <a:lnTo>
                    <a:pt x="333" y="171"/>
                  </a:lnTo>
                  <a:lnTo>
                    <a:pt x="343" y="174"/>
                  </a:lnTo>
                  <a:lnTo>
                    <a:pt x="359" y="174"/>
                  </a:lnTo>
                  <a:lnTo>
                    <a:pt x="366" y="177"/>
                  </a:lnTo>
                  <a:lnTo>
                    <a:pt x="376" y="177"/>
                  </a:lnTo>
                  <a:lnTo>
                    <a:pt x="382" y="183"/>
                  </a:lnTo>
                  <a:lnTo>
                    <a:pt x="395" y="183"/>
                  </a:lnTo>
                  <a:lnTo>
                    <a:pt x="397" y="174"/>
                  </a:lnTo>
                  <a:lnTo>
                    <a:pt x="385" y="174"/>
                  </a:lnTo>
                  <a:lnTo>
                    <a:pt x="376" y="169"/>
                  </a:lnTo>
                  <a:lnTo>
                    <a:pt x="382" y="163"/>
                  </a:lnTo>
                  <a:lnTo>
                    <a:pt x="373" y="163"/>
                  </a:lnTo>
                  <a:lnTo>
                    <a:pt x="363" y="160"/>
                  </a:lnTo>
                  <a:lnTo>
                    <a:pt x="366" y="153"/>
                  </a:lnTo>
                  <a:lnTo>
                    <a:pt x="355" y="156"/>
                  </a:lnTo>
                  <a:lnTo>
                    <a:pt x="349" y="148"/>
                  </a:lnTo>
                  <a:lnTo>
                    <a:pt x="346" y="136"/>
                  </a:lnTo>
                  <a:lnTo>
                    <a:pt x="336" y="131"/>
                  </a:lnTo>
                  <a:lnTo>
                    <a:pt x="327" y="124"/>
                  </a:lnTo>
                  <a:lnTo>
                    <a:pt x="322" y="115"/>
                  </a:lnTo>
                  <a:lnTo>
                    <a:pt x="330" y="113"/>
                  </a:lnTo>
                  <a:lnTo>
                    <a:pt x="340" y="113"/>
                  </a:lnTo>
                  <a:lnTo>
                    <a:pt x="340" y="104"/>
                  </a:lnTo>
                  <a:lnTo>
                    <a:pt x="330" y="99"/>
                  </a:lnTo>
                  <a:lnTo>
                    <a:pt x="322" y="99"/>
                  </a:lnTo>
                  <a:lnTo>
                    <a:pt x="310" y="94"/>
                  </a:lnTo>
                  <a:lnTo>
                    <a:pt x="297" y="92"/>
                  </a:lnTo>
                  <a:lnTo>
                    <a:pt x="297" y="81"/>
                  </a:lnTo>
                  <a:lnTo>
                    <a:pt x="291" y="75"/>
                  </a:lnTo>
                  <a:lnTo>
                    <a:pt x="283" y="69"/>
                  </a:lnTo>
                  <a:lnTo>
                    <a:pt x="273" y="64"/>
                  </a:lnTo>
                  <a:lnTo>
                    <a:pt x="264" y="62"/>
                  </a:lnTo>
                  <a:lnTo>
                    <a:pt x="253" y="57"/>
                  </a:lnTo>
                  <a:lnTo>
                    <a:pt x="243" y="54"/>
                  </a:lnTo>
                  <a:lnTo>
                    <a:pt x="230" y="48"/>
                  </a:lnTo>
                  <a:lnTo>
                    <a:pt x="221" y="48"/>
                  </a:lnTo>
                  <a:lnTo>
                    <a:pt x="213" y="43"/>
                  </a:lnTo>
                  <a:lnTo>
                    <a:pt x="204" y="40"/>
                  </a:lnTo>
                  <a:lnTo>
                    <a:pt x="191" y="37"/>
                  </a:lnTo>
                  <a:lnTo>
                    <a:pt x="185" y="37"/>
                  </a:lnTo>
                  <a:lnTo>
                    <a:pt x="173" y="32"/>
                  </a:lnTo>
                  <a:lnTo>
                    <a:pt x="164" y="30"/>
                  </a:lnTo>
                  <a:lnTo>
                    <a:pt x="151" y="25"/>
                  </a:lnTo>
                  <a:lnTo>
                    <a:pt x="143" y="22"/>
                  </a:lnTo>
                  <a:lnTo>
                    <a:pt x="131" y="25"/>
                  </a:lnTo>
                  <a:lnTo>
                    <a:pt x="124" y="32"/>
                  </a:lnTo>
                  <a:lnTo>
                    <a:pt x="112" y="32"/>
                  </a:lnTo>
                  <a:lnTo>
                    <a:pt x="104" y="40"/>
                  </a:lnTo>
                  <a:lnTo>
                    <a:pt x="101" y="48"/>
                  </a:lnTo>
                  <a:lnTo>
                    <a:pt x="94" y="54"/>
                  </a:lnTo>
                  <a:lnTo>
                    <a:pt x="88" y="54"/>
                  </a:lnTo>
                  <a:lnTo>
                    <a:pt x="79" y="48"/>
                  </a:lnTo>
                  <a:lnTo>
                    <a:pt x="72" y="40"/>
                  </a:lnTo>
                  <a:lnTo>
                    <a:pt x="68" y="37"/>
                  </a:lnTo>
                  <a:lnTo>
                    <a:pt x="64" y="27"/>
                  </a:lnTo>
                  <a:lnTo>
                    <a:pt x="68" y="19"/>
                  </a:lnTo>
                  <a:lnTo>
                    <a:pt x="61" y="8"/>
                  </a:lnTo>
                  <a:lnTo>
                    <a:pt x="49" y="8"/>
                  </a:lnTo>
                  <a:lnTo>
                    <a:pt x="39" y="0"/>
                  </a:lnTo>
                  <a:lnTo>
                    <a:pt x="28" y="0"/>
                  </a:lnTo>
                  <a:lnTo>
                    <a:pt x="18" y="8"/>
                  </a:lnTo>
                  <a:lnTo>
                    <a:pt x="9" y="11"/>
                  </a:lnTo>
                  <a:lnTo>
                    <a:pt x="0" y="19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6" name=""/>
            <p:cNvSpPr/>
            <p:nvPr/>
          </p:nvSpPr>
          <p:spPr>
            <a:xfrm>
              <a:off x="7522920" y="3282480"/>
              <a:ext cx="122400" cy="152640"/>
            </a:xfrm>
            <a:custGeom>
              <a:avLst/>
              <a:gdLst/>
              <a:ahLst/>
              <a:rect l="l" t="t" r="r" b="b"/>
              <a:pathLst>
                <a:path w="87" h="108">
                  <a:moveTo>
                    <a:pt x="0" y="44"/>
                  </a:moveTo>
                  <a:lnTo>
                    <a:pt x="0" y="51"/>
                  </a:lnTo>
                  <a:lnTo>
                    <a:pt x="3" y="59"/>
                  </a:lnTo>
                  <a:lnTo>
                    <a:pt x="3" y="71"/>
                  </a:lnTo>
                  <a:lnTo>
                    <a:pt x="12" y="77"/>
                  </a:lnTo>
                  <a:lnTo>
                    <a:pt x="15" y="71"/>
                  </a:lnTo>
                  <a:lnTo>
                    <a:pt x="22" y="77"/>
                  </a:lnTo>
                  <a:lnTo>
                    <a:pt x="15" y="82"/>
                  </a:lnTo>
                  <a:lnTo>
                    <a:pt x="15" y="87"/>
                  </a:lnTo>
                  <a:lnTo>
                    <a:pt x="28" y="92"/>
                  </a:lnTo>
                  <a:lnTo>
                    <a:pt x="36" y="87"/>
                  </a:lnTo>
                  <a:lnTo>
                    <a:pt x="46" y="89"/>
                  </a:lnTo>
                  <a:lnTo>
                    <a:pt x="55" y="101"/>
                  </a:lnTo>
                  <a:lnTo>
                    <a:pt x="55" y="92"/>
                  </a:lnTo>
                  <a:lnTo>
                    <a:pt x="55" y="87"/>
                  </a:lnTo>
                  <a:lnTo>
                    <a:pt x="65" y="92"/>
                  </a:lnTo>
                  <a:lnTo>
                    <a:pt x="71" y="101"/>
                  </a:lnTo>
                  <a:lnTo>
                    <a:pt x="79" y="107"/>
                  </a:lnTo>
                  <a:lnTo>
                    <a:pt x="86" y="104"/>
                  </a:lnTo>
                  <a:lnTo>
                    <a:pt x="76" y="95"/>
                  </a:lnTo>
                  <a:lnTo>
                    <a:pt x="73" y="89"/>
                  </a:lnTo>
                  <a:lnTo>
                    <a:pt x="82" y="87"/>
                  </a:lnTo>
                  <a:lnTo>
                    <a:pt x="71" y="84"/>
                  </a:lnTo>
                  <a:lnTo>
                    <a:pt x="62" y="82"/>
                  </a:lnTo>
                  <a:lnTo>
                    <a:pt x="55" y="82"/>
                  </a:lnTo>
                  <a:lnTo>
                    <a:pt x="49" y="87"/>
                  </a:lnTo>
                  <a:lnTo>
                    <a:pt x="39" y="82"/>
                  </a:lnTo>
                  <a:lnTo>
                    <a:pt x="36" y="74"/>
                  </a:lnTo>
                  <a:lnTo>
                    <a:pt x="31" y="59"/>
                  </a:lnTo>
                  <a:lnTo>
                    <a:pt x="35" y="51"/>
                  </a:lnTo>
                  <a:lnTo>
                    <a:pt x="43" y="44"/>
                  </a:lnTo>
                  <a:lnTo>
                    <a:pt x="49" y="35"/>
                  </a:lnTo>
                  <a:lnTo>
                    <a:pt x="52" y="27"/>
                  </a:lnTo>
                  <a:lnTo>
                    <a:pt x="46" y="21"/>
                  </a:lnTo>
                  <a:lnTo>
                    <a:pt x="46" y="11"/>
                  </a:lnTo>
                  <a:lnTo>
                    <a:pt x="49" y="0"/>
                  </a:lnTo>
                  <a:lnTo>
                    <a:pt x="43" y="5"/>
                  </a:lnTo>
                  <a:lnTo>
                    <a:pt x="35" y="5"/>
                  </a:lnTo>
                  <a:lnTo>
                    <a:pt x="25" y="0"/>
                  </a:lnTo>
                  <a:lnTo>
                    <a:pt x="15" y="0"/>
                  </a:lnTo>
                  <a:lnTo>
                    <a:pt x="12" y="11"/>
                  </a:lnTo>
                  <a:lnTo>
                    <a:pt x="9" y="18"/>
                  </a:lnTo>
                  <a:lnTo>
                    <a:pt x="12" y="27"/>
                  </a:lnTo>
                  <a:lnTo>
                    <a:pt x="9" y="35"/>
                  </a:lnTo>
                  <a:lnTo>
                    <a:pt x="9" y="47"/>
                  </a:lnTo>
                  <a:lnTo>
                    <a:pt x="0" y="4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7" name=""/>
            <p:cNvSpPr/>
            <p:nvPr/>
          </p:nvSpPr>
          <p:spPr>
            <a:xfrm>
              <a:off x="7452360" y="3469680"/>
              <a:ext cx="72000" cy="71640"/>
            </a:xfrm>
            <a:custGeom>
              <a:avLst/>
              <a:gdLst/>
              <a:ahLst/>
              <a:rect l="l" t="t" r="r" b="b"/>
              <a:pathLst>
                <a:path w="51" h="51">
                  <a:moveTo>
                    <a:pt x="0" y="50"/>
                  </a:moveTo>
                  <a:lnTo>
                    <a:pt x="12" y="44"/>
                  </a:lnTo>
                  <a:lnTo>
                    <a:pt x="14" y="40"/>
                  </a:lnTo>
                  <a:lnTo>
                    <a:pt x="24" y="34"/>
                  </a:lnTo>
                  <a:lnTo>
                    <a:pt x="30" y="23"/>
                  </a:lnTo>
                  <a:lnTo>
                    <a:pt x="37" y="20"/>
                  </a:lnTo>
                  <a:lnTo>
                    <a:pt x="50" y="13"/>
                  </a:lnTo>
                  <a:lnTo>
                    <a:pt x="43" y="0"/>
                  </a:lnTo>
                  <a:lnTo>
                    <a:pt x="37" y="13"/>
                  </a:lnTo>
                  <a:lnTo>
                    <a:pt x="30" y="23"/>
                  </a:lnTo>
                  <a:lnTo>
                    <a:pt x="20" y="29"/>
                  </a:lnTo>
                  <a:lnTo>
                    <a:pt x="12" y="34"/>
                  </a:lnTo>
                  <a:lnTo>
                    <a:pt x="3" y="43"/>
                  </a:lnTo>
                  <a:lnTo>
                    <a:pt x="0" y="5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4840" bIns="248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8" name=""/>
            <p:cNvSpPr/>
            <p:nvPr/>
          </p:nvSpPr>
          <p:spPr>
            <a:xfrm>
              <a:off x="7535880" y="3416040"/>
              <a:ext cx="35640" cy="34560"/>
            </a:xfrm>
            <a:custGeom>
              <a:avLst/>
              <a:gdLst/>
              <a:ahLst/>
              <a:rect l="l" t="t" r="r" b="b"/>
              <a:pathLst>
                <a:path w="25" h="24">
                  <a:moveTo>
                    <a:pt x="0" y="0"/>
                  </a:moveTo>
                  <a:lnTo>
                    <a:pt x="9" y="6"/>
                  </a:lnTo>
                  <a:lnTo>
                    <a:pt x="12" y="18"/>
                  </a:lnTo>
                  <a:lnTo>
                    <a:pt x="18" y="23"/>
                  </a:lnTo>
                  <a:lnTo>
                    <a:pt x="24" y="18"/>
                  </a:lnTo>
                  <a:lnTo>
                    <a:pt x="24" y="6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2240" bIns="-122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9" name=""/>
            <p:cNvSpPr/>
            <p:nvPr/>
          </p:nvSpPr>
          <p:spPr>
            <a:xfrm>
              <a:off x="7651440" y="3440160"/>
              <a:ext cx="35640" cy="58680"/>
            </a:xfrm>
            <a:custGeom>
              <a:avLst/>
              <a:gdLst/>
              <a:ahLst/>
              <a:rect l="l" t="t" r="r" b="b"/>
              <a:pathLst>
                <a:path w="26" h="42">
                  <a:moveTo>
                    <a:pt x="0" y="0"/>
                  </a:moveTo>
                  <a:lnTo>
                    <a:pt x="0" y="6"/>
                  </a:lnTo>
                  <a:lnTo>
                    <a:pt x="10" y="12"/>
                  </a:lnTo>
                  <a:lnTo>
                    <a:pt x="10" y="20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6" y="28"/>
                  </a:lnTo>
                  <a:lnTo>
                    <a:pt x="6" y="41"/>
                  </a:lnTo>
                  <a:lnTo>
                    <a:pt x="16" y="38"/>
                  </a:lnTo>
                  <a:lnTo>
                    <a:pt x="10" y="31"/>
                  </a:lnTo>
                  <a:lnTo>
                    <a:pt x="10" y="23"/>
                  </a:lnTo>
                  <a:lnTo>
                    <a:pt x="25" y="23"/>
                  </a:lnTo>
                  <a:lnTo>
                    <a:pt x="21" y="15"/>
                  </a:lnTo>
                  <a:lnTo>
                    <a:pt x="21" y="6"/>
                  </a:lnTo>
                  <a:lnTo>
                    <a:pt x="16" y="0"/>
                  </a:lnTo>
                  <a:lnTo>
                    <a:pt x="6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0" name=""/>
            <p:cNvSpPr/>
            <p:nvPr/>
          </p:nvSpPr>
          <p:spPr>
            <a:xfrm>
              <a:off x="7583400" y="3455280"/>
              <a:ext cx="70560" cy="73080"/>
            </a:xfrm>
            <a:custGeom>
              <a:avLst/>
              <a:gdLst/>
              <a:ahLst/>
              <a:rect l="l" t="t" r="r" b="b"/>
              <a:pathLst>
                <a:path w="50" h="52">
                  <a:moveTo>
                    <a:pt x="0" y="24"/>
                  </a:moveTo>
                  <a:lnTo>
                    <a:pt x="9" y="24"/>
                  </a:lnTo>
                  <a:lnTo>
                    <a:pt x="15" y="26"/>
                  </a:lnTo>
                  <a:lnTo>
                    <a:pt x="15" y="34"/>
                  </a:lnTo>
                  <a:lnTo>
                    <a:pt x="9" y="37"/>
                  </a:lnTo>
                  <a:lnTo>
                    <a:pt x="12" y="45"/>
                  </a:lnTo>
                  <a:lnTo>
                    <a:pt x="22" y="51"/>
                  </a:lnTo>
                  <a:lnTo>
                    <a:pt x="28" y="45"/>
                  </a:lnTo>
                  <a:lnTo>
                    <a:pt x="22" y="37"/>
                  </a:lnTo>
                  <a:lnTo>
                    <a:pt x="30" y="39"/>
                  </a:lnTo>
                  <a:lnTo>
                    <a:pt x="33" y="34"/>
                  </a:lnTo>
                  <a:lnTo>
                    <a:pt x="39" y="39"/>
                  </a:lnTo>
                  <a:lnTo>
                    <a:pt x="49" y="39"/>
                  </a:lnTo>
                  <a:lnTo>
                    <a:pt x="49" y="31"/>
                  </a:lnTo>
                  <a:lnTo>
                    <a:pt x="39" y="31"/>
                  </a:lnTo>
                  <a:lnTo>
                    <a:pt x="39" y="24"/>
                  </a:lnTo>
                  <a:lnTo>
                    <a:pt x="39" y="13"/>
                  </a:lnTo>
                  <a:lnTo>
                    <a:pt x="36" y="22"/>
                  </a:lnTo>
                  <a:lnTo>
                    <a:pt x="28" y="26"/>
                  </a:lnTo>
                  <a:lnTo>
                    <a:pt x="30" y="19"/>
                  </a:lnTo>
                  <a:lnTo>
                    <a:pt x="22" y="19"/>
                  </a:lnTo>
                  <a:lnTo>
                    <a:pt x="22" y="5"/>
                  </a:lnTo>
                  <a:lnTo>
                    <a:pt x="12" y="5"/>
                  </a:lnTo>
                  <a:lnTo>
                    <a:pt x="9" y="2"/>
                  </a:lnTo>
                  <a:lnTo>
                    <a:pt x="0" y="0"/>
                  </a:lnTo>
                  <a:lnTo>
                    <a:pt x="3" y="8"/>
                  </a:lnTo>
                  <a:lnTo>
                    <a:pt x="0" y="19"/>
                  </a:lnTo>
                  <a:lnTo>
                    <a:pt x="0" y="24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26280" bIns="262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1" name=""/>
            <p:cNvSpPr/>
            <p:nvPr/>
          </p:nvSpPr>
          <p:spPr>
            <a:xfrm>
              <a:off x="7581960" y="3506760"/>
              <a:ext cx="131040" cy="106200"/>
            </a:xfrm>
            <a:custGeom>
              <a:avLst/>
              <a:gdLst/>
              <a:ahLst/>
              <a:rect l="l" t="t" r="r" b="b"/>
              <a:pathLst>
                <a:path w="93" h="76">
                  <a:moveTo>
                    <a:pt x="0" y="45"/>
                  </a:moveTo>
                  <a:lnTo>
                    <a:pt x="3" y="52"/>
                  </a:lnTo>
                  <a:lnTo>
                    <a:pt x="6" y="45"/>
                  </a:lnTo>
                  <a:lnTo>
                    <a:pt x="9" y="37"/>
                  </a:lnTo>
                  <a:lnTo>
                    <a:pt x="15" y="37"/>
                  </a:lnTo>
                  <a:lnTo>
                    <a:pt x="19" y="43"/>
                  </a:lnTo>
                  <a:lnTo>
                    <a:pt x="25" y="43"/>
                  </a:lnTo>
                  <a:lnTo>
                    <a:pt x="30" y="37"/>
                  </a:lnTo>
                  <a:lnTo>
                    <a:pt x="39" y="40"/>
                  </a:lnTo>
                  <a:lnTo>
                    <a:pt x="46" y="43"/>
                  </a:lnTo>
                  <a:lnTo>
                    <a:pt x="39" y="48"/>
                  </a:lnTo>
                  <a:lnTo>
                    <a:pt x="39" y="58"/>
                  </a:lnTo>
                  <a:lnTo>
                    <a:pt x="49" y="63"/>
                  </a:lnTo>
                  <a:lnTo>
                    <a:pt x="55" y="69"/>
                  </a:lnTo>
                  <a:lnTo>
                    <a:pt x="61" y="69"/>
                  </a:lnTo>
                  <a:lnTo>
                    <a:pt x="66" y="75"/>
                  </a:lnTo>
                  <a:lnTo>
                    <a:pt x="76" y="63"/>
                  </a:lnTo>
                  <a:lnTo>
                    <a:pt x="69" y="58"/>
                  </a:lnTo>
                  <a:lnTo>
                    <a:pt x="66" y="52"/>
                  </a:lnTo>
                  <a:lnTo>
                    <a:pt x="69" y="48"/>
                  </a:lnTo>
                  <a:lnTo>
                    <a:pt x="76" y="43"/>
                  </a:lnTo>
                  <a:lnTo>
                    <a:pt x="79" y="50"/>
                  </a:lnTo>
                  <a:lnTo>
                    <a:pt x="85" y="61"/>
                  </a:lnTo>
                  <a:lnTo>
                    <a:pt x="85" y="52"/>
                  </a:lnTo>
                  <a:lnTo>
                    <a:pt x="92" y="45"/>
                  </a:lnTo>
                  <a:lnTo>
                    <a:pt x="92" y="37"/>
                  </a:lnTo>
                  <a:lnTo>
                    <a:pt x="85" y="26"/>
                  </a:lnTo>
                  <a:lnTo>
                    <a:pt x="85" y="16"/>
                  </a:lnTo>
                  <a:lnTo>
                    <a:pt x="79" y="8"/>
                  </a:lnTo>
                  <a:lnTo>
                    <a:pt x="66" y="0"/>
                  </a:lnTo>
                  <a:lnTo>
                    <a:pt x="69" y="13"/>
                  </a:lnTo>
                  <a:lnTo>
                    <a:pt x="65" y="16"/>
                  </a:lnTo>
                  <a:lnTo>
                    <a:pt x="58" y="13"/>
                  </a:lnTo>
                  <a:lnTo>
                    <a:pt x="52" y="23"/>
                  </a:lnTo>
                  <a:lnTo>
                    <a:pt x="46" y="23"/>
                  </a:lnTo>
                  <a:lnTo>
                    <a:pt x="39" y="31"/>
                  </a:lnTo>
                  <a:lnTo>
                    <a:pt x="36" y="23"/>
                  </a:lnTo>
                  <a:lnTo>
                    <a:pt x="30" y="20"/>
                  </a:lnTo>
                  <a:lnTo>
                    <a:pt x="22" y="23"/>
                  </a:lnTo>
                  <a:lnTo>
                    <a:pt x="15" y="29"/>
                  </a:lnTo>
                  <a:lnTo>
                    <a:pt x="6" y="31"/>
                  </a:lnTo>
                  <a:lnTo>
                    <a:pt x="3" y="37"/>
                  </a:lnTo>
                  <a:lnTo>
                    <a:pt x="0" y="4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2" name=""/>
            <p:cNvSpPr/>
            <p:nvPr/>
          </p:nvSpPr>
          <p:spPr>
            <a:xfrm>
              <a:off x="8323920" y="3850560"/>
              <a:ext cx="116640" cy="54720"/>
            </a:xfrm>
            <a:custGeom>
              <a:avLst/>
              <a:gdLst/>
              <a:ahLst/>
              <a:rect l="l" t="t" r="r" b="b"/>
              <a:pathLst>
                <a:path w="83" h="39">
                  <a:moveTo>
                    <a:pt x="0" y="25"/>
                  </a:moveTo>
                  <a:lnTo>
                    <a:pt x="0" y="29"/>
                  </a:lnTo>
                  <a:lnTo>
                    <a:pt x="9" y="32"/>
                  </a:lnTo>
                  <a:lnTo>
                    <a:pt x="17" y="38"/>
                  </a:lnTo>
                  <a:lnTo>
                    <a:pt x="26" y="38"/>
                  </a:lnTo>
                  <a:lnTo>
                    <a:pt x="36" y="38"/>
                  </a:lnTo>
                  <a:lnTo>
                    <a:pt x="45" y="38"/>
                  </a:lnTo>
                  <a:lnTo>
                    <a:pt x="56" y="35"/>
                  </a:lnTo>
                  <a:lnTo>
                    <a:pt x="66" y="28"/>
                  </a:lnTo>
                  <a:lnTo>
                    <a:pt x="72" y="28"/>
                  </a:lnTo>
                  <a:lnTo>
                    <a:pt x="75" y="16"/>
                  </a:lnTo>
                  <a:lnTo>
                    <a:pt x="82" y="11"/>
                  </a:lnTo>
                  <a:lnTo>
                    <a:pt x="78" y="0"/>
                  </a:lnTo>
                  <a:lnTo>
                    <a:pt x="63" y="0"/>
                  </a:lnTo>
                  <a:lnTo>
                    <a:pt x="66" y="14"/>
                  </a:lnTo>
                  <a:lnTo>
                    <a:pt x="56" y="14"/>
                  </a:lnTo>
                  <a:lnTo>
                    <a:pt x="50" y="25"/>
                  </a:lnTo>
                  <a:lnTo>
                    <a:pt x="42" y="25"/>
                  </a:lnTo>
                  <a:lnTo>
                    <a:pt x="33" y="25"/>
                  </a:lnTo>
                  <a:lnTo>
                    <a:pt x="20" y="28"/>
                  </a:lnTo>
                  <a:lnTo>
                    <a:pt x="9" y="28"/>
                  </a:lnTo>
                  <a:lnTo>
                    <a:pt x="0" y="25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7920" bIns="79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3" name=""/>
            <p:cNvSpPr/>
            <p:nvPr/>
          </p:nvSpPr>
          <p:spPr>
            <a:xfrm>
              <a:off x="8277480" y="3801600"/>
              <a:ext cx="38880" cy="1080"/>
            </a:xfrm>
            <a:custGeom>
              <a:avLst/>
              <a:gdLst/>
              <a:ahLst/>
              <a:rect l="l" t="t" r="r" b="b"/>
              <a:pathLst>
                <a:path w="27" h="1">
                  <a:moveTo>
                    <a:pt x="0" y="0"/>
                  </a:moveTo>
                  <a:lnTo>
                    <a:pt x="13" y="0"/>
                  </a:lnTo>
                  <a:lnTo>
                    <a:pt x="26" y="0"/>
                  </a:lnTo>
                  <a:lnTo>
                    <a:pt x="13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5720" bIns="-457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4" name=""/>
            <p:cNvSpPr/>
            <p:nvPr/>
          </p:nvSpPr>
          <p:spPr>
            <a:xfrm>
              <a:off x="8395920" y="3814560"/>
              <a:ext cx="67680" cy="58680"/>
            </a:xfrm>
            <a:custGeom>
              <a:avLst/>
              <a:gdLst/>
              <a:ahLst/>
              <a:rect l="l" t="t" r="r" b="b"/>
              <a:pathLst>
                <a:path w="48" h="42">
                  <a:moveTo>
                    <a:pt x="0" y="0"/>
                  </a:moveTo>
                  <a:lnTo>
                    <a:pt x="12" y="8"/>
                  </a:lnTo>
                  <a:lnTo>
                    <a:pt x="22" y="16"/>
                  </a:lnTo>
                  <a:lnTo>
                    <a:pt x="32" y="16"/>
                  </a:lnTo>
                  <a:lnTo>
                    <a:pt x="37" y="26"/>
                  </a:lnTo>
                  <a:lnTo>
                    <a:pt x="40" y="41"/>
                  </a:lnTo>
                  <a:lnTo>
                    <a:pt x="47" y="32"/>
                  </a:lnTo>
                  <a:lnTo>
                    <a:pt x="43" y="24"/>
                  </a:lnTo>
                  <a:lnTo>
                    <a:pt x="32" y="16"/>
                  </a:lnTo>
                  <a:lnTo>
                    <a:pt x="22" y="14"/>
                  </a:lnTo>
                  <a:lnTo>
                    <a:pt x="22" y="11"/>
                  </a:lnTo>
                  <a:lnTo>
                    <a:pt x="19" y="11"/>
                  </a:lnTo>
                  <a:lnTo>
                    <a:pt x="16" y="11"/>
                  </a:lnTo>
                  <a:lnTo>
                    <a:pt x="16" y="8"/>
                  </a:lnTo>
                  <a:lnTo>
                    <a:pt x="12" y="8"/>
                  </a:lnTo>
                  <a:lnTo>
                    <a:pt x="9" y="8"/>
                  </a:lnTo>
                  <a:lnTo>
                    <a:pt x="9" y="5"/>
                  </a:lnTo>
                  <a:lnTo>
                    <a:pt x="6" y="5"/>
                  </a:lnTo>
                  <a:lnTo>
                    <a:pt x="3" y="2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11880" bIns="1188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35" name=""/>
            <p:cNvSpPr/>
            <p:nvPr/>
          </p:nvSpPr>
          <p:spPr>
            <a:xfrm>
              <a:off x="8504280" y="3889080"/>
              <a:ext cx="39960" cy="35640"/>
            </a:xfrm>
            <a:custGeom>
              <a:avLst/>
              <a:gdLst/>
              <a:ahLst/>
              <a:rect l="l" t="t" r="r" b="b"/>
              <a:pathLst>
                <a:path w="29" h="25">
                  <a:moveTo>
                    <a:pt x="0" y="0"/>
                  </a:moveTo>
                  <a:lnTo>
                    <a:pt x="3" y="9"/>
                  </a:lnTo>
                  <a:lnTo>
                    <a:pt x="9" y="18"/>
                  </a:lnTo>
                  <a:lnTo>
                    <a:pt x="15" y="24"/>
                  </a:lnTo>
                  <a:lnTo>
                    <a:pt x="28" y="18"/>
                  </a:lnTo>
                  <a:lnTo>
                    <a:pt x="18" y="12"/>
                  </a:lnTo>
                  <a:lnTo>
                    <a:pt x="9" y="0"/>
                  </a:lnTo>
                  <a:lnTo>
                    <a:pt x="0" y="0"/>
                  </a:lnTo>
                </a:path>
              </a:pathLst>
            </a:custGeom>
            <a:solidFill>
              <a:srgbClr val="ffcc99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1160" bIns="-111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36" name=""/>
          <p:cNvSpPr/>
          <p:nvPr/>
        </p:nvSpPr>
        <p:spPr>
          <a:xfrm>
            <a:off x="1298520" y="288432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7" name=""/>
          <p:cNvSpPr/>
          <p:nvPr/>
        </p:nvSpPr>
        <p:spPr>
          <a:xfrm>
            <a:off x="1241280" y="257652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8" name=""/>
          <p:cNvSpPr/>
          <p:nvPr/>
        </p:nvSpPr>
        <p:spPr>
          <a:xfrm>
            <a:off x="1405080" y="255420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9" name=""/>
          <p:cNvSpPr/>
          <p:nvPr/>
        </p:nvSpPr>
        <p:spPr>
          <a:xfrm>
            <a:off x="4570560" y="218592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0" name=""/>
          <p:cNvSpPr/>
          <p:nvPr/>
        </p:nvSpPr>
        <p:spPr>
          <a:xfrm>
            <a:off x="7900920" y="4275000"/>
            <a:ext cx="100080" cy="31932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1" name=""/>
          <p:cNvSpPr/>
          <p:nvPr/>
        </p:nvSpPr>
        <p:spPr>
          <a:xfrm>
            <a:off x="4686480" y="227340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2" name=""/>
          <p:cNvSpPr/>
          <p:nvPr/>
        </p:nvSpPr>
        <p:spPr>
          <a:xfrm>
            <a:off x="3979800" y="1935000"/>
            <a:ext cx="114480" cy="1764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3" name=""/>
          <p:cNvSpPr/>
          <p:nvPr/>
        </p:nvSpPr>
        <p:spPr>
          <a:xfrm>
            <a:off x="4443480" y="222408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4" name=""/>
          <p:cNvSpPr/>
          <p:nvPr/>
        </p:nvSpPr>
        <p:spPr>
          <a:xfrm>
            <a:off x="4370400" y="177336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5" name=""/>
          <p:cNvSpPr/>
          <p:nvPr/>
        </p:nvSpPr>
        <p:spPr>
          <a:xfrm>
            <a:off x="7837560" y="246384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6" name=""/>
          <p:cNvSpPr/>
          <p:nvPr/>
        </p:nvSpPr>
        <p:spPr>
          <a:xfrm>
            <a:off x="7719840" y="4319640"/>
            <a:ext cx="1112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7" name=""/>
          <p:cNvSpPr/>
          <p:nvPr/>
        </p:nvSpPr>
        <p:spPr>
          <a:xfrm>
            <a:off x="1076400" y="265284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8" name=""/>
          <p:cNvSpPr/>
          <p:nvPr/>
        </p:nvSpPr>
        <p:spPr>
          <a:xfrm>
            <a:off x="8300880" y="4398840"/>
            <a:ext cx="114480" cy="1764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9" name=""/>
          <p:cNvSpPr/>
          <p:nvPr/>
        </p:nvSpPr>
        <p:spPr>
          <a:xfrm>
            <a:off x="1803240" y="345456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0" name=""/>
          <p:cNvSpPr/>
          <p:nvPr/>
        </p:nvSpPr>
        <p:spPr>
          <a:xfrm>
            <a:off x="7711920" y="271296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1" name=""/>
          <p:cNvSpPr/>
          <p:nvPr/>
        </p:nvSpPr>
        <p:spPr>
          <a:xfrm>
            <a:off x="7316640" y="2914560"/>
            <a:ext cx="109800" cy="109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2" name=""/>
          <p:cNvSpPr/>
          <p:nvPr/>
        </p:nvSpPr>
        <p:spPr>
          <a:xfrm>
            <a:off x="6956280" y="3598920"/>
            <a:ext cx="1112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3" name=""/>
          <p:cNvSpPr/>
          <p:nvPr/>
        </p:nvSpPr>
        <p:spPr>
          <a:xfrm>
            <a:off x="1825560" y="347328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4" name=""/>
          <p:cNvSpPr/>
          <p:nvPr/>
        </p:nvSpPr>
        <p:spPr>
          <a:xfrm>
            <a:off x="1996560" y="749160"/>
            <a:ext cx="512208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Creating New Markets in Global Commodities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5" name=""/>
          <p:cNvSpPr/>
          <p:nvPr/>
        </p:nvSpPr>
        <p:spPr>
          <a:xfrm>
            <a:off x="2041560" y="311940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6" name=""/>
          <p:cNvSpPr/>
          <p:nvPr/>
        </p:nvSpPr>
        <p:spPr>
          <a:xfrm>
            <a:off x="2066760" y="250992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7" name=""/>
          <p:cNvSpPr/>
          <p:nvPr/>
        </p:nvSpPr>
        <p:spPr>
          <a:xfrm>
            <a:off x="1590840" y="286236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8" name=""/>
          <p:cNvSpPr/>
          <p:nvPr/>
        </p:nvSpPr>
        <p:spPr>
          <a:xfrm>
            <a:off x="2266920" y="355752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9" name=""/>
          <p:cNvSpPr/>
          <p:nvPr/>
        </p:nvSpPr>
        <p:spPr>
          <a:xfrm>
            <a:off x="2631960" y="438624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0" name=""/>
          <p:cNvSpPr/>
          <p:nvPr/>
        </p:nvSpPr>
        <p:spPr>
          <a:xfrm>
            <a:off x="4076640" y="2330280"/>
            <a:ext cx="109440" cy="109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1" name=""/>
          <p:cNvSpPr/>
          <p:nvPr/>
        </p:nvSpPr>
        <p:spPr>
          <a:xfrm>
            <a:off x="2748240" y="5722920"/>
            <a:ext cx="680040" cy="824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Colombia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Venezuela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Indonesia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Poland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Russia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2" name=""/>
          <p:cNvSpPr/>
          <p:nvPr/>
        </p:nvSpPr>
        <p:spPr>
          <a:xfrm>
            <a:off x="4493520" y="5722920"/>
            <a:ext cx="65736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Japan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Argentina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3" name=""/>
          <p:cNvSpPr/>
          <p:nvPr/>
        </p:nvSpPr>
        <p:spPr>
          <a:xfrm>
            <a:off x="4809960" y="4473720"/>
            <a:ext cx="10980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4" name=""/>
          <p:cNvSpPr/>
          <p:nvPr/>
        </p:nvSpPr>
        <p:spPr>
          <a:xfrm>
            <a:off x="4379760" y="1547640"/>
            <a:ext cx="10188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5" name=""/>
          <p:cNvSpPr/>
          <p:nvPr/>
        </p:nvSpPr>
        <p:spPr>
          <a:xfrm>
            <a:off x="6248520" y="3187800"/>
            <a:ext cx="109440" cy="10944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6" name=""/>
          <p:cNvSpPr/>
          <p:nvPr/>
        </p:nvSpPr>
        <p:spPr>
          <a:xfrm>
            <a:off x="7682040" y="241452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7" name=""/>
          <p:cNvSpPr/>
          <p:nvPr/>
        </p:nvSpPr>
        <p:spPr>
          <a:xfrm>
            <a:off x="8101080" y="249084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8" name=""/>
          <p:cNvSpPr/>
          <p:nvPr/>
        </p:nvSpPr>
        <p:spPr>
          <a:xfrm>
            <a:off x="8074080" y="2674800"/>
            <a:ext cx="109440" cy="109800"/>
          </a:xfrm>
          <a:prstGeom prst="rect">
            <a:avLst/>
          </a:prstGeom>
          <a:solidFill>
            <a:srgbClr val="80808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9" name=""/>
          <p:cNvSpPr/>
          <p:nvPr/>
        </p:nvSpPr>
        <p:spPr>
          <a:xfrm>
            <a:off x="8023320" y="260676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0" name=""/>
          <p:cNvSpPr/>
          <p:nvPr/>
        </p:nvSpPr>
        <p:spPr>
          <a:xfrm>
            <a:off x="7942320" y="274464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1" name=""/>
          <p:cNvSpPr/>
          <p:nvPr/>
        </p:nvSpPr>
        <p:spPr>
          <a:xfrm>
            <a:off x="7053120" y="353844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2" name=""/>
          <p:cNvSpPr/>
          <p:nvPr/>
        </p:nvSpPr>
        <p:spPr>
          <a:xfrm>
            <a:off x="6994440" y="362268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3" name=""/>
          <p:cNvSpPr/>
          <p:nvPr/>
        </p:nvSpPr>
        <p:spPr>
          <a:xfrm>
            <a:off x="4491000" y="2529000"/>
            <a:ext cx="11448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4" name=""/>
          <p:cNvSpPr/>
          <p:nvPr/>
        </p:nvSpPr>
        <p:spPr>
          <a:xfrm>
            <a:off x="7520040" y="363384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5" name=""/>
          <p:cNvSpPr/>
          <p:nvPr/>
        </p:nvSpPr>
        <p:spPr>
          <a:xfrm>
            <a:off x="8294760" y="4552920"/>
            <a:ext cx="1378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6" name=""/>
          <p:cNvSpPr/>
          <p:nvPr/>
        </p:nvSpPr>
        <p:spPr>
          <a:xfrm>
            <a:off x="496800" y="157644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7" name=""/>
          <p:cNvSpPr/>
          <p:nvPr/>
        </p:nvSpPr>
        <p:spPr>
          <a:xfrm>
            <a:off x="1246320" y="182412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8" name=""/>
          <p:cNvSpPr/>
          <p:nvPr/>
        </p:nvSpPr>
        <p:spPr>
          <a:xfrm>
            <a:off x="4068720" y="198288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9" name=""/>
          <p:cNvSpPr/>
          <p:nvPr/>
        </p:nvSpPr>
        <p:spPr>
          <a:xfrm>
            <a:off x="4583160" y="144288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0" name=""/>
          <p:cNvSpPr/>
          <p:nvPr/>
        </p:nvSpPr>
        <p:spPr>
          <a:xfrm>
            <a:off x="4167360" y="2357280"/>
            <a:ext cx="101520" cy="3207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1" name=""/>
          <p:cNvSpPr/>
          <p:nvPr/>
        </p:nvSpPr>
        <p:spPr>
          <a:xfrm>
            <a:off x="6249960" y="32814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2" name=""/>
          <p:cNvSpPr/>
          <p:nvPr/>
        </p:nvSpPr>
        <p:spPr>
          <a:xfrm>
            <a:off x="4886280" y="439272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3" name=""/>
          <p:cNvSpPr/>
          <p:nvPr/>
        </p:nvSpPr>
        <p:spPr>
          <a:xfrm>
            <a:off x="4321080" y="212580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84" name=""/>
          <p:cNvSpPr/>
          <p:nvPr/>
        </p:nvSpPr>
        <p:spPr>
          <a:xfrm>
            <a:off x="2149560" y="2427120"/>
            <a:ext cx="1396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85" name=""/>
          <p:cNvGrpSpPr/>
          <p:nvPr/>
        </p:nvGrpSpPr>
        <p:grpSpPr>
          <a:xfrm>
            <a:off x="5729400" y="3443400"/>
            <a:ext cx="336240" cy="214200"/>
            <a:chOff x="5729400" y="3443400"/>
            <a:chExt cx="336240" cy="214200"/>
          </a:xfrm>
        </p:grpSpPr>
        <p:grpSp>
          <p:nvGrpSpPr>
            <p:cNvPr id="386" name=""/>
            <p:cNvGrpSpPr/>
            <p:nvPr/>
          </p:nvGrpSpPr>
          <p:grpSpPr>
            <a:xfrm>
              <a:off x="5861880" y="3443400"/>
              <a:ext cx="203760" cy="126720"/>
              <a:chOff x="5861880" y="3443400"/>
              <a:chExt cx="203760" cy="126720"/>
            </a:xfrm>
          </p:grpSpPr>
          <p:sp>
            <p:nvSpPr>
              <p:cNvPr id="387" name=""/>
              <p:cNvSpPr/>
              <p:nvPr/>
            </p:nvSpPr>
            <p:spPr>
              <a:xfrm flipH="1">
                <a:off x="6001200" y="344340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8" name=""/>
              <p:cNvSpPr/>
              <p:nvPr/>
            </p:nvSpPr>
            <p:spPr>
              <a:xfrm flipH="1">
                <a:off x="6018120" y="34628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89" name=""/>
              <p:cNvSpPr/>
              <p:nvPr/>
            </p:nvSpPr>
            <p:spPr>
              <a:xfrm flipH="1">
                <a:off x="6004440" y="3474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0" name=""/>
              <p:cNvSpPr/>
              <p:nvPr/>
            </p:nvSpPr>
            <p:spPr>
              <a:xfrm flipH="1">
                <a:off x="5963760" y="3447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1" name=""/>
              <p:cNvSpPr/>
              <p:nvPr/>
            </p:nvSpPr>
            <p:spPr>
              <a:xfrm flipH="1">
                <a:off x="5923800" y="34635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2" name=""/>
              <p:cNvSpPr/>
              <p:nvPr/>
            </p:nvSpPr>
            <p:spPr>
              <a:xfrm flipH="1">
                <a:off x="5897160" y="348048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3" name=""/>
              <p:cNvSpPr/>
              <p:nvPr/>
            </p:nvSpPr>
            <p:spPr>
              <a:xfrm flipH="1">
                <a:off x="5959080" y="346572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4" name=""/>
              <p:cNvSpPr/>
              <p:nvPr/>
            </p:nvSpPr>
            <p:spPr>
              <a:xfrm flipH="1">
                <a:off x="5925240" y="34963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5" name=""/>
              <p:cNvSpPr/>
              <p:nvPr/>
            </p:nvSpPr>
            <p:spPr>
              <a:xfrm flipH="1">
                <a:off x="5873760" y="349488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6" name=""/>
              <p:cNvSpPr/>
              <p:nvPr/>
            </p:nvSpPr>
            <p:spPr>
              <a:xfrm flipH="1">
                <a:off x="5891400" y="34974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97" name=""/>
              <p:cNvSpPr/>
              <p:nvPr/>
            </p:nvSpPr>
            <p:spPr>
              <a:xfrm flipH="1">
                <a:off x="5861520" y="351864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398" name=""/>
            <p:cNvGrpSpPr/>
            <p:nvPr/>
          </p:nvGrpSpPr>
          <p:grpSpPr>
            <a:xfrm>
              <a:off x="5729400" y="3547440"/>
              <a:ext cx="305640" cy="110160"/>
              <a:chOff x="5729400" y="3547440"/>
              <a:chExt cx="305640" cy="110160"/>
            </a:xfrm>
          </p:grpSpPr>
          <p:sp>
            <p:nvSpPr>
              <p:cNvPr id="399" name=""/>
              <p:cNvSpPr/>
              <p:nvPr/>
            </p:nvSpPr>
            <p:spPr>
              <a:xfrm>
                <a:off x="5729400" y="354744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00" name=""/>
              <p:cNvGrpSpPr/>
              <p:nvPr/>
            </p:nvGrpSpPr>
            <p:grpSpPr>
              <a:xfrm>
                <a:off x="5777280" y="3625560"/>
                <a:ext cx="192600" cy="7200"/>
                <a:chOff x="5777280" y="3625560"/>
                <a:chExt cx="192600" cy="7200"/>
              </a:xfrm>
            </p:grpSpPr>
            <p:grpSp>
              <p:nvGrpSpPr>
                <p:cNvPr id="401" name=""/>
                <p:cNvGrpSpPr/>
                <p:nvPr/>
              </p:nvGrpSpPr>
              <p:grpSpPr>
                <a:xfrm>
                  <a:off x="5777280" y="3625560"/>
                  <a:ext cx="41760" cy="7200"/>
                  <a:chOff x="5777280" y="3625560"/>
                  <a:chExt cx="41760" cy="7200"/>
                </a:xfrm>
              </p:grpSpPr>
              <p:sp>
                <p:nvSpPr>
                  <p:cNvPr id="402" name=""/>
                  <p:cNvSpPr/>
                  <p:nvPr/>
                </p:nvSpPr>
                <p:spPr>
                  <a:xfrm>
                    <a:off x="581184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3" name=""/>
                  <p:cNvSpPr/>
                  <p:nvPr/>
                </p:nvSpPr>
                <p:spPr>
                  <a:xfrm>
                    <a:off x="579420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4" name=""/>
                  <p:cNvSpPr/>
                  <p:nvPr/>
                </p:nvSpPr>
                <p:spPr>
                  <a:xfrm>
                    <a:off x="577728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05" name=""/>
                <p:cNvGrpSpPr/>
                <p:nvPr/>
              </p:nvGrpSpPr>
              <p:grpSpPr>
                <a:xfrm>
                  <a:off x="5928120" y="3625560"/>
                  <a:ext cx="41760" cy="7200"/>
                  <a:chOff x="5928120" y="3625560"/>
                  <a:chExt cx="41760" cy="7200"/>
                </a:xfrm>
              </p:grpSpPr>
              <p:sp>
                <p:nvSpPr>
                  <p:cNvPr id="406" name=""/>
                  <p:cNvSpPr/>
                  <p:nvPr/>
                </p:nvSpPr>
                <p:spPr>
                  <a:xfrm>
                    <a:off x="596268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7" name=""/>
                  <p:cNvSpPr/>
                  <p:nvPr/>
                </p:nvSpPr>
                <p:spPr>
                  <a:xfrm>
                    <a:off x="594504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08" name=""/>
                  <p:cNvSpPr/>
                  <p:nvPr/>
                </p:nvSpPr>
                <p:spPr>
                  <a:xfrm>
                    <a:off x="5928120" y="362556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409" name=""/>
          <p:cNvGrpSpPr/>
          <p:nvPr/>
        </p:nvGrpSpPr>
        <p:grpSpPr>
          <a:xfrm>
            <a:off x="6078600" y="3786120"/>
            <a:ext cx="336240" cy="214560"/>
            <a:chOff x="6078600" y="3786120"/>
            <a:chExt cx="336240" cy="214560"/>
          </a:xfrm>
        </p:grpSpPr>
        <p:grpSp>
          <p:nvGrpSpPr>
            <p:cNvPr id="410" name=""/>
            <p:cNvGrpSpPr/>
            <p:nvPr/>
          </p:nvGrpSpPr>
          <p:grpSpPr>
            <a:xfrm>
              <a:off x="6211080" y="3786120"/>
              <a:ext cx="203760" cy="126720"/>
              <a:chOff x="6211080" y="3786120"/>
              <a:chExt cx="203760" cy="126720"/>
            </a:xfrm>
          </p:grpSpPr>
          <p:sp>
            <p:nvSpPr>
              <p:cNvPr id="411" name=""/>
              <p:cNvSpPr/>
              <p:nvPr/>
            </p:nvSpPr>
            <p:spPr>
              <a:xfrm flipH="1">
                <a:off x="6350400" y="378612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2" name=""/>
              <p:cNvSpPr/>
              <p:nvPr/>
            </p:nvSpPr>
            <p:spPr>
              <a:xfrm flipH="1">
                <a:off x="6367320" y="38055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3" name=""/>
              <p:cNvSpPr/>
              <p:nvPr/>
            </p:nvSpPr>
            <p:spPr>
              <a:xfrm flipH="1">
                <a:off x="6353640" y="381744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4" name=""/>
              <p:cNvSpPr/>
              <p:nvPr/>
            </p:nvSpPr>
            <p:spPr>
              <a:xfrm flipH="1">
                <a:off x="6312960" y="3789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5" name=""/>
              <p:cNvSpPr/>
              <p:nvPr/>
            </p:nvSpPr>
            <p:spPr>
              <a:xfrm flipH="1">
                <a:off x="6273000" y="38062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6" name=""/>
              <p:cNvSpPr/>
              <p:nvPr/>
            </p:nvSpPr>
            <p:spPr>
              <a:xfrm flipH="1">
                <a:off x="6246360" y="382320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7" name=""/>
              <p:cNvSpPr/>
              <p:nvPr/>
            </p:nvSpPr>
            <p:spPr>
              <a:xfrm flipH="1">
                <a:off x="6308280" y="380844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8" name=""/>
              <p:cNvSpPr/>
              <p:nvPr/>
            </p:nvSpPr>
            <p:spPr>
              <a:xfrm flipH="1">
                <a:off x="6274440" y="38390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19" name=""/>
              <p:cNvSpPr/>
              <p:nvPr/>
            </p:nvSpPr>
            <p:spPr>
              <a:xfrm flipH="1">
                <a:off x="6222960" y="383760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0" name=""/>
              <p:cNvSpPr/>
              <p:nvPr/>
            </p:nvSpPr>
            <p:spPr>
              <a:xfrm flipH="1">
                <a:off x="6240600" y="384012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21" name=""/>
              <p:cNvSpPr/>
              <p:nvPr/>
            </p:nvSpPr>
            <p:spPr>
              <a:xfrm flipH="1">
                <a:off x="6210720" y="386136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22" name=""/>
            <p:cNvGrpSpPr/>
            <p:nvPr/>
          </p:nvGrpSpPr>
          <p:grpSpPr>
            <a:xfrm>
              <a:off x="6078600" y="3890520"/>
              <a:ext cx="305640" cy="110160"/>
              <a:chOff x="6078600" y="3890520"/>
              <a:chExt cx="305640" cy="110160"/>
            </a:xfrm>
          </p:grpSpPr>
          <p:sp>
            <p:nvSpPr>
              <p:cNvPr id="423" name=""/>
              <p:cNvSpPr/>
              <p:nvPr/>
            </p:nvSpPr>
            <p:spPr>
              <a:xfrm>
                <a:off x="6078600" y="3890520"/>
                <a:ext cx="30564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24" name=""/>
              <p:cNvGrpSpPr/>
              <p:nvPr/>
            </p:nvGrpSpPr>
            <p:grpSpPr>
              <a:xfrm>
                <a:off x="6126480" y="3968640"/>
                <a:ext cx="192600" cy="7200"/>
                <a:chOff x="6126480" y="3968640"/>
                <a:chExt cx="192600" cy="7200"/>
              </a:xfrm>
            </p:grpSpPr>
            <p:grpSp>
              <p:nvGrpSpPr>
                <p:cNvPr id="425" name=""/>
                <p:cNvGrpSpPr/>
                <p:nvPr/>
              </p:nvGrpSpPr>
              <p:grpSpPr>
                <a:xfrm>
                  <a:off x="6126480" y="3968640"/>
                  <a:ext cx="41760" cy="7200"/>
                  <a:chOff x="6126480" y="3968640"/>
                  <a:chExt cx="41760" cy="7200"/>
                </a:xfrm>
              </p:grpSpPr>
              <p:sp>
                <p:nvSpPr>
                  <p:cNvPr id="426" name=""/>
                  <p:cNvSpPr/>
                  <p:nvPr/>
                </p:nvSpPr>
                <p:spPr>
                  <a:xfrm>
                    <a:off x="616104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7" name=""/>
                  <p:cNvSpPr/>
                  <p:nvPr/>
                </p:nvSpPr>
                <p:spPr>
                  <a:xfrm>
                    <a:off x="614340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28" name=""/>
                  <p:cNvSpPr/>
                  <p:nvPr/>
                </p:nvSpPr>
                <p:spPr>
                  <a:xfrm>
                    <a:off x="612648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29" name=""/>
                <p:cNvGrpSpPr/>
                <p:nvPr/>
              </p:nvGrpSpPr>
              <p:grpSpPr>
                <a:xfrm>
                  <a:off x="6277320" y="3968640"/>
                  <a:ext cx="41760" cy="7200"/>
                  <a:chOff x="6277320" y="3968640"/>
                  <a:chExt cx="41760" cy="7200"/>
                </a:xfrm>
              </p:grpSpPr>
              <p:sp>
                <p:nvSpPr>
                  <p:cNvPr id="430" name=""/>
                  <p:cNvSpPr/>
                  <p:nvPr/>
                </p:nvSpPr>
                <p:spPr>
                  <a:xfrm>
                    <a:off x="631188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1" name=""/>
                  <p:cNvSpPr/>
                  <p:nvPr/>
                </p:nvSpPr>
                <p:spPr>
                  <a:xfrm>
                    <a:off x="629424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32" name=""/>
                  <p:cNvSpPr/>
                  <p:nvPr/>
                </p:nvSpPr>
                <p:spPr>
                  <a:xfrm>
                    <a:off x="6277320" y="396864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grpSp>
        <p:nvGrpSpPr>
          <p:cNvPr id="433" name=""/>
          <p:cNvGrpSpPr/>
          <p:nvPr/>
        </p:nvGrpSpPr>
        <p:grpSpPr>
          <a:xfrm>
            <a:off x="2408400" y="2725560"/>
            <a:ext cx="335880" cy="214560"/>
            <a:chOff x="2408400" y="2725560"/>
            <a:chExt cx="335880" cy="214560"/>
          </a:xfrm>
        </p:grpSpPr>
        <p:grpSp>
          <p:nvGrpSpPr>
            <p:cNvPr id="434" name=""/>
            <p:cNvGrpSpPr/>
            <p:nvPr/>
          </p:nvGrpSpPr>
          <p:grpSpPr>
            <a:xfrm>
              <a:off x="2540880" y="2725560"/>
              <a:ext cx="203400" cy="126720"/>
              <a:chOff x="2540880" y="2725560"/>
              <a:chExt cx="203400" cy="126720"/>
            </a:xfrm>
          </p:grpSpPr>
          <p:sp>
            <p:nvSpPr>
              <p:cNvPr id="435" name=""/>
              <p:cNvSpPr/>
              <p:nvPr/>
            </p:nvSpPr>
            <p:spPr>
              <a:xfrm flipH="1">
                <a:off x="2679840" y="2725560"/>
                <a:ext cx="41040" cy="3852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080" bIns="-190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6" name=""/>
              <p:cNvSpPr/>
              <p:nvPr/>
            </p:nvSpPr>
            <p:spPr>
              <a:xfrm flipH="1">
                <a:off x="2696760" y="274500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7" name=""/>
              <p:cNvSpPr/>
              <p:nvPr/>
            </p:nvSpPr>
            <p:spPr>
              <a:xfrm flipH="1">
                <a:off x="2683080" y="275688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8" name=""/>
              <p:cNvSpPr/>
              <p:nvPr/>
            </p:nvSpPr>
            <p:spPr>
              <a:xfrm flipH="1">
                <a:off x="2642400" y="272916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39" name=""/>
              <p:cNvSpPr/>
              <p:nvPr/>
            </p:nvSpPr>
            <p:spPr>
              <a:xfrm flipH="1">
                <a:off x="2602440" y="2745720"/>
                <a:ext cx="47160" cy="4428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5480" bIns="-154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0" name=""/>
              <p:cNvSpPr/>
              <p:nvPr/>
            </p:nvSpPr>
            <p:spPr>
              <a:xfrm flipH="1">
                <a:off x="2575800" y="276264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1" name=""/>
              <p:cNvSpPr/>
              <p:nvPr/>
            </p:nvSpPr>
            <p:spPr>
              <a:xfrm flipH="1">
                <a:off x="2637720" y="2747880"/>
                <a:ext cx="64080" cy="630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800" bIns="-1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2" name=""/>
              <p:cNvSpPr/>
              <p:nvPr/>
            </p:nvSpPr>
            <p:spPr>
              <a:xfrm flipH="1">
                <a:off x="2604240" y="277848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3" name=""/>
              <p:cNvSpPr/>
              <p:nvPr/>
            </p:nvSpPr>
            <p:spPr>
              <a:xfrm flipH="1">
                <a:off x="2552400" y="2777040"/>
                <a:ext cx="41040" cy="3816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440" bIns="-194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4" name=""/>
              <p:cNvSpPr/>
              <p:nvPr/>
            </p:nvSpPr>
            <p:spPr>
              <a:xfrm flipH="1">
                <a:off x="2570400" y="2779560"/>
                <a:ext cx="41040" cy="37800"/>
              </a:xfrm>
              <a:prstGeom prst="ellipse">
                <a:avLst/>
              </a:pr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19800" bIns="-19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445" name=""/>
              <p:cNvSpPr/>
              <p:nvPr/>
            </p:nvSpPr>
            <p:spPr>
              <a:xfrm flipH="1">
                <a:off x="2540520" y="2800800"/>
                <a:ext cx="35640" cy="51480"/>
              </a:xfrm>
              <a:custGeom>
                <a:avLst/>
                <a:gdLst/>
                <a:ahLst/>
                <a:rect l="l" t="t" r="r" b="b"/>
                <a:pathLst>
                  <a:path stroke="0" w="21600" h="21600">
                    <a:moveTo>
                      <a:pt x="0" y="10752"/>
                    </a:moveTo>
                    <a:arcTo wR="10800" hR="10800" stAng="-10784837" swAng="10692714"/>
                    <a:lnTo>
                      <a:pt x="10800" y="10800"/>
                    </a:lnTo>
                    <a:close/>
                  </a:path>
                  <a:path fill="none" w="21600" h="21600">
                    <a:moveTo>
                      <a:pt x="0" y="10752"/>
                    </a:moveTo>
                    <a:arcTo wR="10800" hR="10800" stAng="-10784837" swAng="10692714"/>
                  </a:path>
                </a:pathLst>
              </a:custGeom>
              <a:solidFill>
                <a:srgbClr val="c0c0c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" bIns="4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446" name=""/>
            <p:cNvGrpSpPr/>
            <p:nvPr/>
          </p:nvGrpSpPr>
          <p:grpSpPr>
            <a:xfrm>
              <a:off x="2408400" y="2829960"/>
              <a:ext cx="305280" cy="110160"/>
              <a:chOff x="2408400" y="2829960"/>
              <a:chExt cx="305280" cy="110160"/>
            </a:xfrm>
          </p:grpSpPr>
          <p:sp>
            <p:nvSpPr>
              <p:cNvPr id="447" name=""/>
              <p:cNvSpPr/>
              <p:nvPr/>
            </p:nvSpPr>
            <p:spPr>
              <a:xfrm>
                <a:off x="2408400" y="2829960"/>
                <a:ext cx="305280" cy="110160"/>
              </a:xfrm>
              <a:custGeom>
                <a:avLst/>
                <a:gdLst/>
                <a:ahLst/>
                <a:rect l="l" t="t" r="r" b="b"/>
                <a:pathLst>
                  <a:path w="2653" h="957">
                    <a:moveTo>
                      <a:pt x="18" y="508"/>
                    </a:moveTo>
                    <a:lnTo>
                      <a:pt x="10" y="539"/>
                    </a:lnTo>
                    <a:lnTo>
                      <a:pt x="5" y="562"/>
                    </a:lnTo>
                    <a:lnTo>
                      <a:pt x="1" y="596"/>
                    </a:lnTo>
                    <a:lnTo>
                      <a:pt x="0" y="622"/>
                    </a:lnTo>
                    <a:lnTo>
                      <a:pt x="3" y="652"/>
                    </a:lnTo>
                    <a:lnTo>
                      <a:pt x="7" y="671"/>
                    </a:lnTo>
                    <a:lnTo>
                      <a:pt x="14" y="688"/>
                    </a:lnTo>
                    <a:lnTo>
                      <a:pt x="24" y="705"/>
                    </a:lnTo>
                    <a:lnTo>
                      <a:pt x="41" y="726"/>
                    </a:lnTo>
                    <a:lnTo>
                      <a:pt x="59" y="745"/>
                    </a:lnTo>
                    <a:lnTo>
                      <a:pt x="80" y="766"/>
                    </a:lnTo>
                    <a:lnTo>
                      <a:pt x="109" y="790"/>
                    </a:lnTo>
                    <a:lnTo>
                      <a:pt x="144" y="819"/>
                    </a:lnTo>
                    <a:lnTo>
                      <a:pt x="160" y="836"/>
                    </a:lnTo>
                    <a:lnTo>
                      <a:pt x="176" y="862"/>
                    </a:lnTo>
                    <a:lnTo>
                      <a:pt x="210" y="957"/>
                    </a:lnTo>
                    <a:lnTo>
                      <a:pt x="2336" y="957"/>
                    </a:lnTo>
                    <a:lnTo>
                      <a:pt x="2527" y="556"/>
                    </a:lnTo>
                    <a:lnTo>
                      <a:pt x="2605" y="556"/>
                    </a:lnTo>
                    <a:lnTo>
                      <a:pt x="2653" y="508"/>
                    </a:lnTo>
                    <a:lnTo>
                      <a:pt x="2093" y="508"/>
                    </a:lnTo>
                    <a:lnTo>
                      <a:pt x="2144" y="442"/>
                    </a:lnTo>
                    <a:lnTo>
                      <a:pt x="2144" y="413"/>
                    </a:lnTo>
                    <a:lnTo>
                      <a:pt x="1671" y="413"/>
                    </a:lnTo>
                    <a:lnTo>
                      <a:pt x="1671" y="443"/>
                    </a:lnTo>
                    <a:lnTo>
                      <a:pt x="1716" y="502"/>
                    </a:lnTo>
                    <a:lnTo>
                      <a:pt x="1617" y="502"/>
                    </a:lnTo>
                    <a:lnTo>
                      <a:pt x="1595" y="475"/>
                    </a:lnTo>
                    <a:lnTo>
                      <a:pt x="1575" y="453"/>
                    </a:lnTo>
                    <a:lnTo>
                      <a:pt x="1544" y="430"/>
                    </a:lnTo>
                    <a:lnTo>
                      <a:pt x="1524" y="416"/>
                    </a:lnTo>
                    <a:lnTo>
                      <a:pt x="1502" y="402"/>
                    </a:lnTo>
                    <a:lnTo>
                      <a:pt x="1477" y="391"/>
                    </a:lnTo>
                    <a:lnTo>
                      <a:pt x="1452" y="382"/>
                    </a:lnTo>
                    <a:lnTo>
                      <a:pt x="1431" y="376"/>
                    </a:lnTo>
                    <a:lnTo>
                      <a:pt x="1431" y="55"/>
                    </a:lnTo>
                    <a:lnTo>
                      <a:pt x="1473" y="0"/>
                    </a:lnTo>
                    <a:lnTo>
                      <a:pt x="1156" y="0"/>
                    </a:lnTo>
                    <a:lnTo>
                      <a:pt x="1204" y="56"/>
                    </a:lnTo>
                    <a:lnTo>
                      <a:pt x="1204" y="383"/>
                    </a:lnTo>
                    <a:lnTo>
                      <a:pt x="1180" y="392"/>
                    </a:lnTo>
                    <a:lnTo>
                      <a:pt x="1159" y="403"/>
                    </a:lnTo>
                    <a:lnTo>
                      <a:pt x="1137" y="415"/>
                    </a:lnTo>
                    <a:lnTo>
                      <a:pt x="1116" y="429"/>
                    </a:lnTo>
                    <a:lnTo>
                      <a:pt x="1091" y="449"/>
                    </a:lnTo>
                    <a:lnTo>
                      <a:pt x="1070" y="470"/>
                    </a:lnTo>
                    <a:lnTo>
                      <a:pt x="1043" y="502"/>
                    </a:lnTo>
                    <a:lnTo>
                      <a:pt x="899" y="502"/>
                    </a:lnTo>
                    <a:lnTo>
                      <a:pt x="946" y="425"/>
                    </a:lnTo>
                    <a:lnTo>
                      <a:pt x="390" y="425"/>
                    </a:lnTo>
                    <a:lnTo>
                      <a:pt x="440" y="508"/>
                    </a:lnTo>
                    <a:lnTo>
                      <a:pt x="18" y="508"/>
                    </a:lnTo>
                    <a:close/>
                  </a:path>
                </a:pathLst>
              </a:custGeom>
              <a:solidFill>
                <a:srgbClr val="008080"/>
              </a:solidFill>
              <a:ln w="12600">
                <a:solidFill>
                  <a:srgbClr val="000000"/>
                </a:solidFill>
                <a:round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grpSp>
            <p:nvGrpSpPr>
              <p:cNvPr id="448" name=""/>
              <p:cNvGrpSpPr/>
              <p:nvPr/>
            </p:nvGrpSpPr>
            <p:grpSpPr>
              <a:xfrm>
                <a:off x="2456280" y="2908080"/>
                <a:ext cx="192240" cy="7200"/>
                <a:chOff x="2456280" y="2908080"/>
                <a:chExt cx="192240" cy="7200"/>
              </a:xfrm>
            </p:grpSpPr>
            <p:grpSp>
              <p:nvGrpSpPr>
                <p:cNvPr id="449" name=""/>
                <p:cNvGrpSpPr/>
                <p:nvPr/>
              </p:nvGrpSpPr>
              <p:grpSpPr>
                <a:xfrm>
                  <a:off x="2456280" y="2908080"/>
                  <a:ext cx="41760" cy="7200"/>
                  <a:chOff x="2456280" y="2908080"/>
                  <a:chExt cx="41760" cy="7200"/>
                </a:xfrm>
              </p:grpSpPr>
              <p:sp>
                <p:nvSpPr>
                  <p:cNvPr id="450" name=""/>
                  <p:cNvSpPr/>
                  <p:nvPr/>
                </p:nvSpPr>
                <p:spPr>
                  <a:xfrm>
                    <a:off x="249084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1" name=""/>
                  <p:cNvSpPr/>
                  <p:nvPr/>
                </p:nvSpPr>
                <p:spPr>
                  <a:xfrm>
                    <a:off x="247320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2" name=""/>
                  <p:cNvSpPr/>
                  <p:nvPr/>
                </p:nvSpPr>
                <p:spPr>
                  <a:xfrm>
                    <a:off x="245628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  <p:grpSp>
              <p:nvGrpSpPr>
                <p:cNvPr id="453" name=""/>
                <p:cNvGrpSpPr/>
                <p:nvPr/>
              </p:nvGrpSpPr>
              <p:grpSpPr>
                <a:xfrm>
                  <a:off x="2606760" y="2908080"/>
                  <a:ext cx="41760" cy="7200"/>
                  <a:chOff x="2606760" y="2908080"/>
                  <a:chExt cx="41760" cy="7200"/>
                </a:xfrm>
              </p:grpSpPr>
              <p:sp>
                <p:nvSpPr>
                  <p:cNvPr id="454" name=""/>
                  <p:cNvSpPr/>
                  <p:nvPr/>
                </p:nvSpPr>
                <p:spPr>
                  <a:xfrm>
                    <a:off x="264132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5" name=""/>
                  <p:cNvSpPr/>
                  <p:nvPr/>
                </p:nvSpPr>
                <p:spPr>
                  <a:xfrm>
                    <a:off x="262368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  <p:sp>
                <p:nvSpPr>
                  <p:cNvPr id="456" name=""/>
                  <p:cNvSpPr/>
                  <p:nvPr/>
                </p:nvSpPr>
                <p:spPr>
                  <a:xfrm>
                    <a:off x="2606760" y="2908080"/>
                    <a:ext cx="7200" cy="7200"/>
                  </a:xfrm>
                  <a:prstGeom prst="ellipse">
                    <a:avLst/>
                  </a:prstGeom>
                  <a:solidFill>
                    <a:srgbClr val="ffffff"/>
                  </a:solidFill>
                  <a:ln w="12600">
                    <a:solidFill>
                      <a:srgbClr val="000000"/>
                    </a:solidFill>
                    <a:miter/>
                  </a:ln>
                </p:spPr>
                <p:style>
                  <a:lnRef idx="0"/>
                  <a:fillRef idx="0"/>
                  <a:effectRef idx="0"/>
                  <a:fontRef idx="minor"/>
                </p:style>
                <p:txBody>
                  <a:bodyPr lIns="90000" rIns="90000" tIns="-41760" bIns="-41760" anchor="t">
                    <a:noAutofit/>
                  </a:bodyPr>
                  <a:p>
                    <a:endParaRPr b="0" lang="en-US" sz="2400" strike="noStrike" u="none">
                      <a:solidFill>
                        <a:srgbClr val="000000"/>
                      </a:solidFill>
                      <a:effectLst/>
                      <a:uFillTx/>
                      <a:latin typeface="Times New Roman"/>
                    </a:endParaRPr>
                  </a:p>
                </p:txBody>
              </p:sp>
            </p:grpSp>
          </p:grpSp>
        </p:grpSp>
      </p:grpSp>
      <p:sp>
        <p:nvSpPr>
          <p:cNvPr id="457" name=""/>
          <p:cNvSpPr/>
          <p:nvPr/>
        </p:nvSpPr>
        <p:spPr>
          <a:xfrm rot="13171800">
            <a:off x="8456400" y="4691880"/>
            <a:ext cx="122040" cy="152280"/>
          </a:xfrm>
          <a:custGeom>
            <a:avLst/>
            <a:gdLst/>
            <a:ahLst/>
            <a:rect l="l" t="t" r="r" b="b"/>
            <a:pathLst>
              <a:path w="87" h="108">
                <a:moveTo>
                  <a:pt x="0" y="44"/>
                </a:moveTo>
                <a:lnTo>
                  <a:pt x="0" y="51"/>
                </a:lnTo>
                <a:lnTo>
                  <a:pt x="3" y="59"/>
                </a:lnTo>
                <a:lnTo>
                  <a:pt x="3" y="71"/>
                </a:lnTo>
                <a:lnTo>
                  <a:pt x="12" y="77"/>
                </a:lnTo>
                <a:lnTo>
                  <a:pt x="15" y="71"/>
                </a:lnTo>
                <a:lnTo>
                  <a:pt x="22" y="77"/>
                </a:lnTo>
                <a:lnTo>
                  <a:pt x="15" y="82"/>
                </a:lnTo>
                <a:lnTo>
                  <a:pt x="15" y="87"/>
                </a:lnTo>
                <a:lnTo>
                  <a:pt x="28" y="92"/>
                </a:lnTo>
                <a:lnTo>
                  <a:pt x="36" y="87"/>
                </a:lnTo>
                <a:lnTo>
                  <a:pt x="46" y="89"/>
                </a:lnTo>
                <a:lnTo>
                  <a:pt x="55" y="101"/>
                </a:lnTo>
                <a:lnTo>
                  <a:pt x="55" y="92"/>
                </a:lnTo>
                <a:lnTo>
                  <a:pt x="55" y="87"/>
                </a:lnTo>
                <a:lnTo>
                  <a:pt x="65" y="92"/>
                </a:lnTo>
                <a:lnTo>
                  <a:pt x="71" y="101"/>
                </a:lnTo>
                <a:lnTo>
                  <a:pt x="79" y="107"/>
                </a:lnTo>
                <a:lnTo>
                  <a:pt x="86" y="104"/>
                </a:lnTo>
                <a:lnTo>
                  <a:pt x="76" y="95"/>
                </a:lnTo>
                <a:lnTo>
                  <a:pt x="73" y="89"/>
                </a:lnTo>
                <a:lnTo>
                  <a:pt x="82" y="87"/>
                </a:lnTo>
                <a:lnTo>
                  <a:pt x="71" y="84"/>
                </a:lnTo>
                <a:lnTo>
                  <a:pt x="62" y="82"/>
                </a:lnTo>
                <a:lnTo>
                  <a:pt x="55" y="82"/>
                </a:lnTo>
                <a:lnTo>
                  <a:pt x="49" y="87"/>
                </a:lnTo>
                <a:lnTo>
                  <a:pt x="39" y="82"/>
                </a:lnTo>
                <a:lnTo>
                  <a:pt x="36" y="74"/>
                </a:lnTo>
                <a:lnTo>
                  <a:pt x="31" y="59"/>
                </a:lnTo>
                <a:lnTo>
                  <a:pt x="35" y="51"/>
                </a:lnTo>
                <a:lnTo>
                  <a:pt x="43" y="44"/>
                </a:lnTo>
                <a:lnTo>
                  <a:pt x="49" y="35"/>
                </a:lnTo>
                <a:lnTo>
                  <a:pt x="52" y="27"/>
                </a:lnTo>
                <a:lnTo>
                  <a:pt x="46" y="21"/>
                </a:lnTo>
                <a:lnTo>
                  <a:pt x="46" y="11"/>
                </a:lnTo>
                <a:lnTo>
                  <a:pt x="49" y="0"/>
                </a:lnTo>
                <a:lnTo>
                  <a:pt x="43" y="5"/>
                </a:lnTo>
                <a:lnTo>
                  <a:pt x="35" y="5"/>
                </a:lnTo>
                <a:lnTo>
                  <a:pt x="25" y="0"/>
                </a:lnTo>
                <a:lnTo>
                  <a:pt x="15" y="0"/>
                </a:lnTo>
                <a:lnTo>
                  <a:pt x="12" y="11"/>
                </a:lnTo>
                <a:lnTo>
                  <a:pt x="9" y="18"/>
                </a:lnTo>
                <a:lnTo>
                  <a:pt x="12" y="27"/>
                </a:lnTo>
                <a:lnTo>
                  <a:pt x="9" y="35"/>
                </a:lnTo>
                <a:lnTo>
                  <a:pt x="9" y="47"/>
                </a:lnTo>
                <a:lnTo>
                  <a:pt x="0" y="44"/>
                </a:lnTo>
              </a:path>
            </a:pathLst>
          </a:custGeom>
          <a:solidFill>
            <a:srgbClr val="ffcc99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8" name=""/>
          <p:cNvSpPr/>
          <p:nvPr/>
        </p:nvSpPr>
        <p:spPr>
          <a:xfrm>
            <a:off x="8516880" y="4491000"/>
            <a:ext cx="100080" cy="318960"/>
          </a:xfrm>
          <a:custGeom>
            <a:avLst/>
            <a:gdLst/>
            <a:ahLst/>
            <a:rect l="l" t="t" r="r" b="b"/>
            <a:pathLst>
              <a:path w="144" h="459">
                <a:moveTo>
                  <a:pt x="90" y="0"/>
                </a:moveTo>
                <a:lnTo>
                  <a:pt x="0" y="246"/>
                </a:lnTo>
                <a:lnTo>
                  <a:pt x="81" y="215"/>
                </a:lnTo>
                <a:lnTo>
                  <a:pt x="15" y="459"/>
                </a:lnTo>
                <a:lnTo>
                  <a:pt x="144" y="159"/>
                </a:lnTo>
                <a:lnTo>
                  <a:pt x="51" y="189"/>
                </a:lnTo>
                <a:lnTo>
                  <a:pt x="90" y="0"/>
                </a:lnTo>
                <a:close/>
              </a:path>
            </a:pathLst>
          </a:custGeom>
          <a:solidFill>
            <a:srgbClr val="ffff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9" name=""/>
          <p:cNvSpPr/>
          <p:nvPr/>
        </p:nvSpPr>
        <p:spPr>
          <a:xfrm>
            <a:off x="1925640" y="27417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0" name=""/>
          <p:cNvSpPr/>
          <p:nvPr/>
        </p:nvSpPr>
        <p:spPr>
          <a:xfrm>
            <a:off x="1481040" y="28875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61" name=""/>
          <p:cNvGrpSpPr/>
          <p:nvPr/>
        </p:nvGrpSpPr>
        <p:grpSpPr>
          <a:xfrm>
            <a:off x="8045280" y="5448240"/>
            <a:ext cx="1107360" cy="303840"/>
            <a:chOff x="8045280" y="5448240"/>
            <a:chExt cx="1107360" cy="303840"/>
          </a:xfrm>
        </p:grpSpPr>
        <p:grpSp>
          <p:nvGrpSpPr>
            <p:cNvPr id="462" name=""/>
            <p:cNvGrpSpPr/>
            <p:nvPr/>
          </p:nvGrpSpPr>
          <p:grpSpPr>
            <a:xfrm>
              <a:off x="8045280" y="5448240"/>
              <a:ext cx="336240" cy="214200"/>
              <a:chOff x="8045280" y="5448240"/>
              <a:chExt cx="336240" cy="214200"/>
            </a:xfrm>
          </p:grpSpPr>
          <p:grpSp>
            <p:nvGrpSpPr>
              <p:cNvPr id="463" name=""/>
              <p:cNvGrpSpPr/>
              <p:nvPr/>
            </p:nvGrpSpPr>
            <p:grpSpPr>
              <a:xfrm>
                <a:off x="8177760" y="5448240"/>
                <a:ext cx="203760" cy="126720"/>
                <a:chOff x="8177760" y="5448240"/>
                <a:chExt cx="203760" cy="126720"/>
              </a:xfrm>
            </p:grpSpPr>
            <p:sp>
              <p:nvSpPr>
                <p:cNvPr id="464" name=""/>
                <p:cNvSpPr/>
                <p:nvPr/>
              </p:nvSpPr>
              <p:spPr>
                <a:xfrm flipH="1">
                  <a:off x="8317080" y="5448240"/>
                  <a:ext cx="41040" cy="3852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080" bIns="-190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5" name=""/>
                <p:cNvSpPr/>
                <p:nvPr/>
              </p:nvSpPr>
              <p:spPr>
                <a:xfrm flipH="1">
                  <a:off x="8334000" y="5467680"/>
                  <a:ext cx="47160" cy="4428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480" bIns="-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6" name=""/>
                <p:cNvSpPr/>
                <p:nvPr/>
              </p:nvSpPr>
              <p:spPr>
                <a:xfrm flipH="1">
                  <a:off x="8320320" y="5479560"/>
                  <a:ext cx="47160" cy="4428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480" bIns="-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7" name=""/>
                <p:cNvSpPr/>
                <p:nvPr/>
              </p:nvSpPr>
              <p:spPr>
                <a:xfrm flipH="1">
                  <a:off x="8279640" y="5451840"/>
                  <a:ext cx="47160" cy="4428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480" bIns="-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8" name=""/>
                <p:cNvSpPr/>
                <p:nvPr/>
              </p:nvSpPr>
              <p:spPr>
                <a:xfrm flipH="1">
                  <a:off x="8239680" y="5468400"/>
                  <a:ext cx="47160" cy="4428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5480" bIns="-154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69" name=""/>
                <p:cNvSpPr/>
                <p:nvPr/>
              </p:nvSpPr>
              <p:spPr>
                <a:xfrm flipH="1">
                  <a:off x="8213040" y="5485320"/>
                  <a:ext cx="41040" cy="3780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0" name=""/>
                <p:cNvSpPr/>
                <p:nvPr/>
              </p:nvSpPr>
              <p:spPr>
                <a:xfrm flipH="1">
                  <a:off x="8274960" y="5470560"/>
                  <a:ext cx="64080" cy="6300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800" bIns="-1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1" name=""/>
                <p:cNvSpPr/>
                <p:nvPr/>
              </p:nvSpPr>
              <p:spPr>
                <a:xfrm flipH="1">
                  <a:off x="8241120" y="5501160"/>
                  <a:ext cx="41040" cy="3780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2" name=""/>
                <p:cNvSpPr/>
                <p:nvPr/>
              </p:nvSpPr>
              <p:spPr>
                <a:xfrm flipH="1">
                  <a:off x="8189640" y="5499720"/>
                  <a:ext cx="41040" cy="3816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440" bIns="-1944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3" name=""/>
                <p:cNvSpPr/>
                <p:nvPr/>
              </p:nvSpPr>
              <p:spPr>
                <a:xfrm flipH="1">
                  <a:off x="8207280" y="5502240"/>
                  <a:ext cx="41040" cy="37800"/>
                </a:xfrm>
                <a:prstGeom prst="ellipse">
                  <a:avLst/>
                </a:pr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-19800" bIns="-19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sp>
              <p:nvSpPr>
                <p:cNvPr id="474" name=""/>
                <p:cNvSpPr/>
                <p:nvPr/>
              </p:nvSpPr>
              <p:spPr>
                <a:xfrm flipH="1">
                  <a:off x="8177400" y="5523480"/>
                  <a:ext cx="35640" cy="51480"/>
                </a:xfrm>
                <a:custGeom>
                  <a:avLst/>
                  <a:gdLst/>
                  <a:ahLst/>
                  <a:rect l="l" t="t" r="r" b="b"/>
                  <a:pathLst>
                    <a:path stroke="0" w="21600" h="21600">
                      <a:moveTo>
                        <a:pt x="0" y="10752"/>
                      </a:moveTo>
                      <a:arcTo wR="10800" hR="10800" stAng="-10784837" swAng="10692714"/>
                      <a:lnTo>
                        <a:pt x="10800" y="10800"/>
                      </a:lnTo>
                      <a:close/>
                    </a:path>
                    <a:path fill="none" w="21600" h="21600">
                      <a:moveTo>
                        <a:pt x="0" y="10752"/>
                      </a:moveTo>
                      <a:arcTo wR="10800" hR="10800" stAng="-10784837" swAng="10692714"/>
                    </a:path>
                  </a:pathLst>
                </a:custGeom>
                <a:solidFill>
                  <a:srgbClr val="c0c0c0"/>
                </a:solidFill>
                <a:ln w="0">
                  <a:noFill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" bIns="468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</p:grpSp>
          <p:grpSp>
            <p:nvGrpSpPr>
              <p:cNvPr id="475" name=""/>
              <p:cNvGrpSpPr/>
              <p:nvPr/>
            </p:nvGrpSpPr>
            <p:grpSpPr>
              <a:xfrm>
                <a:off x="8045280" y="5552280"/>
                <a:ext cx="305640" cy="110160"/>
                <a:chOff x="8045280" y="5552280"/>
                <a:chExt cx="305640" cy="110160"/>
              </a:xfrm>
            </p:grpSpPr>
            <p:sp>
              <p:nvSpPr>
                <p:cNvPr id="476" name=""/>
                <p:cNvSpPr/>
                <p:nvPr/>
              </p:nvSpPr>
              <p:spPr>
                <a:xfrm>
                  <a:off x="8045280" y="5552280"/>
                  <a:ext cx="305640" cy="110160"/>
                </a:xfrm>
                <a:custGeom>
                  <a:avLst/>
                  <a:gdLst/>
                  <a:ahLst/>
                  <a:rect l="l" t="t" r="r" b="b"/>
                  <a:pathLst>
                    <a:path w="2653" h="957">
                      <a:moveTo>
                        <a:pt x="18" y="508"/>
                      </a:moveTo>
                      <a:lnTo>
                        <a:pt x="10" y="539"/>
                      </a:lnTo>
                      <a:lnTo>
                        <a:pt x="5" y="562"/>
                      </a:lnTo>
                      <a:lnTo>
                        <a:pt x="1" y="596"/>
                      </a:lnTo>
                      <a:lnTo>
                        <a:pt x="0" y="622"/>
                      </a:lnTo>
                      <a:lnTo>
                        <a:pt x="3" y="652"/>
                      </a:lnTo>
                      <a:lnTo>
                        <a:pt x="7" y="671"/>
                      </a:lnTo>
                      <a:lnTo>
                        <a:pt x="14" y="688"/>
                      </a:lnTo>
                      <a:lnTo>
                        <a:pt x="24" y="705"/>
                      </a:lnTo>
                      <a:lnTo>
                        <a:pt x="41" y="726"/>
                      </a:lnTo>
                      <a:lnTo>
                        <a:pt x="59" y="745"/>
                      </a:lnTo>
                      <a:lnTo>
                        <a:pt x="80" y="766"/>
                      </a:lnTo>
                      <a:lnTo>
                        <a:pt x="109" y="790"/>
                      </a:lnTo>
                      <a:lnTo>
                        <a:pt x="144" y="819"/>
                      </a:lnTo>
                      <a:lnTo>
                        <a:pt x="160" y="836"/>
                      </a:lnTo>
                      <a:lnTo>
                        <a:pt x="176" y="862"/>
                      </a:lnTo>
                      <a:lnTo>
                        <a:pt x="210" y="957"/>
                      </a:lnTo>
                      <a:lnTo>
                        <a:pt x="2336" y="957"/>
                      </a:lnTo>
                      <a:lnTo>
                        <a:pt x="2527" y="556"/>
                      </a:lnTo>
                      <a:lnTo>
                        <a:pt x="2605" y="556"/>
                      </a:lnTo>
                      <a:lnTo>
                        <a:pt x="2653" y="508"/>
                      </a:lnTo>
                      <a:lnTo>
                        <a:pt x="2093" y="508"/>
                      </a:lnTo>
                      <a:lnTo>
                        <a:pt x="2144" y="442"/>
                      </a:lnTo>
                      <a:lnTo>
                        <a:pt x="2144" y="413"/>
                      </a:lnTo>
                      <a:lnTo>
                        <a:pt x="1671" y="413"/>
                      </a:lnTo>
                      <a:lnTo>
                        <a:pt x="1671" y="443"/>
                      </a:lnTo>
                      <a:lnTo>
                        <a:pt x="1716" y="502"/>
                      </a:lnTo>
                      <a:lnTo>
                        <a:pt x="1617" y="502"/>
                      </a:lnTo>
                      <a:lnTo>
                        <a:pt x="1595" y="475"/>
                      </a:lnTo>
                      <a:lnTo>
                        <a:pt x="1575" y="453"/>
                      </a:lnTo>
                      <a:lnTo>
                        <a:pt x="1544" y="430"/>
                      </a:lnTo>
                      <a:lnTo>
                        <a:pt x="1524" y="416"/>
                      </a:lnTo>
                      <a:lnTo>
                        <a:pt x="1502" y="402"/>
                      </a:lnTo>
                      <a:lnTo>
                        <a:pt x="1477" y="391"/>
                      </a:lnTo>
                      <a:lnTo>
                        <a:pt x="1452" y="382"/>
                      </a:lnTo>
                      <a:lnTo>
                        <a:pt x="1431" y="376"/>
                      </a:lnTo>
                      <a:lnTo>
                        <a:pt x="1431" y="55"/>
                      </a:lnTo>
                      <a:lnTo>
                        <a:pt x="1473" y="0"/>
                      </a:lnTo>
                      <a:lnTo>
                        <a:pt x="1156" y="0"/>
                      </a:lnTo>
                      <a:lnTo>
                        <a:pt x="1204" y="56"/>
                      </a:lnTo>
                      <a:lnTo>
                        <a:pt x="1204" y="383"/>
                      </a:lnTo>
                      <a:lnTo>
                        <a:pt x="1180" y="392"/>
                      </a:lnTo>
                      <a:lnTo>
                        <a:pt x="1159" y="403"/>
                      </a:lnTo>
                      <a:lnTo>
                        <a:pt x="1137" y="415"/>
                      </a:lnTo>
                      <a:lnTo>
                        <a:pt x="1116" y="429"/>
                      </a:lnTo>
                      <a:lnTo>
                        <a:pt x="1091" y="449"/>
                      </a:lnTo>
                      <a:lnTo>
                        <a:pt x="1070" y="470"/>
                      </a:lnTo>
                      <a:lnTo>
                        <a:pt x="1043" y="502"/>
                      </a:lnTo>
                      <a:lnTo>
                        <a:pt x="899" y="502"/>
                      </a:lnTo>
                      <a:lnTo>
                        <a:pt x="946" y="425"/>
                      </a:lnTo>
                      <a:lnTo>
                        <a:pt x="390" y="425"/>
                      </a:lnTo>
                      <a:lnTo>
                        <a:pt x="440" y="508"/>
                      </a:lnTo>
                      <a:lnTo>
                        <a:pt x="18" y="508"/>
                      </a:lnTo>
                      <a:close/>
                    </a:path>
                  </a:pathLst>
                </a:custGeom>
                <a:solidFill>
                  <a:srgbClr val="008080"/>
                </a:solidFill>
                <a:ln w="12600">
                  <a:solidFill>
                    <a:srgbClr val="000000"/>
                  </a:solidFill>
                  <a:round/>
                </a:ln>
              </p:spPr>
              <p:style>
                <a:lnRef idx="0"/>
                <a:fillRef idx="0"/>
                <a:effectRef idx="0"/>
                <a:fontRef idx="minor"/>
              </p:style>
              <p:txBody>
                <a:bodyPr lIns="90000" rIns="90000" tIns="46800" bIns="46800" anchor="t">
                  <a:noAutofit/>
                </a:bodyPr>
                <a:p>
                  <a:endParaRPr b="0" lang="en-US" sz="24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endParaRPr>
                </a:p>
              </p:txBody>
            </p:sp>
            <p:grpSp>
              <p:nvGrpSpPr>
                <p:cNvPr id="477" name=""/>
                <p:cNvGrpSpPr/>
                <p:nvPr/>
              </p:nvGrpSpPr>
              <p:grpSpPr>
                <a:xfrm>
                  <a:off x="8093160" y="5630400"/>
                  <a:ext cx="192600" cy="7200"/>
                  <a:chOff x="8093160" y="5630400"/>
                  <a:chExt cx="192600" cy="7200"/>
                </a:xfrm>
              </p:grpSpPr>
              <p:grpSp>
                <p:nvGrpSpPr>
                  <p:cNvPr id="478" name=""/>
                  <p:cNvGrpSpPr/>
                  <p:nvPr/>
                </p:nvGrpSpPr>
                <p:grpSpPr>
                  <a:xfrm>
                    <a:off x="8093160" y="5630400"/>
                    <a:ext cx="41760" cy="7200"/>
                    <a:chOff x="8093160" y="5630400"/>
                    <a:chExt cx="41760" cy="7200"/>
                  </a:xfrm>
                </p:grpSpPr>
                <p:sp>
                  <p:nvSpPr>
                    <p:cNvPr id="479" name=""/>
                    <p:cNvSpPr/>
                    <p:nvPr/>
                  </p:nvSpPr>
                  <p:spPr>
                    <a:xfrm>
                      <a:off x="8127720" y="5630400"/>
                      <a:ext cx="7200" cy="72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60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80" name=""/>
                    <p:cNvSpPr/>
                    <p:nvPr/>
                  </p:nvSpPr>
                  <p:spPr>
                    <a:xfrm>
                      <a:off x="8110080" y="5630400"/>
                      <a:ext cx="7200" cy="72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60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81" name=""/>
                    <p:cNvSpPr/>
                    <p:nvPr/>
                  </p:nvSpPr>
                  <p:spPr>
                    <a:xfrm>
                      <a:off x="8093160" y="5630400"/>
                      <a:ext cx="7200" cy="72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60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  <p:grpSp>
                <p:nvGrpSpPr>
                  <p:cNvPr id="482" name=""/>
                  <p:cNvGrpSpPr/>
                  <p:nvPr/>
                </p:nvGrpSpPr>
                <p:grpSpPr>
                  <a:xfrm>
                    <a:off x="8244000" y="5630400"/>
                    <a:ext cx="41760" cy="7200"/>
                    <a:chOff x="8244000" y="5630400"/>
                    <a:chExt cx="41760" cy="7200"/>
                  </a:xfrm>
                </p:grpSpPr>
                <p:sp>
                  <p:nvSpPr>
                    <p:cNvPr id="483" name=""/>
                    <p:cNvSpPr/>
                    <p:nvPr/>
                  </p:nvSpPr>
                  <p:spPr>
                    <a:xfrm>
                      <a:off x="8278560" y="5630400"/>
                      <a:ext cx="7200" cy="72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60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84" name=""/>
                    <p:cNvSpPr/>
                    <p:nvPr/>
                  </p:nvSpPr>
                  <p:spPr>
                    <a:xfrm>
                      <a:off x="8260920" y="5630400"/>
                      <a:ext cx="7200" cy="72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60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  <p:sp>
                  <p:nvSpPr>
                    <p:cNvPr id="485" name=""/>
                    <p:cNvSpPr/>
                    <p:nvPr/>
                  </p:nvSpPr>
                  <p:spPr>
                    <a:xfrm>
                      <a:off x="8244000" y="5630400"/>
                      <a:ext cx="7200" cy="7200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600">
                      <a:solidFill>
                        <a:srgbClr val="000000"/>
                      </a:solidFill>
                      <a:miter/>
                    </a:ln>
                  </p:spPr>
                  <p:style>
                    <a:lnRef idx="0"/>
                    <a:fillRef idx="0"/>
                    <a:effectRef idx="0"/>
                    <a:fontRef idx="minor"/>
                  </p:style>
                  <p:txBody>
                    <a:bodyPr lIns="90000" rIns="90000" tIns="-41760" bIns="-41760" anchor="t">
                      <a:noAutofit/>
                    </a:bodyPr>
                    <a:p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p:txBody>
                </p:sp>
              </p:grpSp>
            </p:grpSp>
          </p:grpSp>
        </p:grpSp>
        <p:sp>
          <p:nvSpPr>
            <p:cNvPr id="486" name=""/>
            <p:cNvSpPr/>
            <p:nvPr/>
          </p:nvSpPr>
          <p:spPr>
            <a:xfrm>
              <a:off x="8325360" y="5505480"/>
              <a:ext cx="827280" cy="24660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LNG Ships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487" name=""/>
          <p:cNvSpPr/>
          <p:nvPr/>
        </p:nvSpPr>
        <p:spPr>
          <a:xfrm>
            <a:off x="4029120" y="211284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8" name=""/>
          <p:cNvSpPr/>
          <p:nvPr/>
        </p:nvSpPr>
        <p:spPr>
          <a:xfrm>
            <a:off x="1913040" y="31734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9" name=""/>
          <p:cNvSpPr/>
          <p:nvPr/>
        </p:nvSpPr>
        <p:spPr>
          <a:xfrm>
            <a:off x="2144880" y="3218040"/>
            <a:ext cx="123480" cy="12348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0" name=""/>
          <p:cNvSpPr/>
          <p:nvPr/>
        </p:nvSpPr>
        <p:spPr>
          <a:xfrm>
            <a:off x="2166840" y="348444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1" name=""/>
          <p:cNvSpPr/>
          <p:nvPr/>
        </p:nvSpPr>
        <p:spPr>
          <a:xfrm>
            <a:off x="5405400" y="291312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2" name=""/>
          <p:cNvSpPr/>
          <p:nvPr/>
        </p:nvSpPr>
        <p:spPr>
          <a:xfrm>
            <a:off x="5602320" y="31734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3" name=""/>
          <p:cNvSpPr/>
          <p:nvPr/>
        </p:nvSpPr>
        <p:spPr>
          <a:xfrm>
            <a:off x="5338800" y="2976480"/>
            <a:ext cx="114120" cy="174600"/>
          </a:xfrm>
          <a:prstGeom prst="can">
            <a:avLst>
              <a:gd name="adj" fmla="val 25000"/>
            </a:avLst>
          </a:prstGeom>
          <a:solidFill>
            <a:srgbClr val="ff9933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4" name=""/>
          <p:cNvSpPr/>
          <p:nvPr/>
        </p:nvSpPr>
        <p:spPr>
          <a:xfrm>
            <a:off x="8091360" y="2760840"/>
            <a:ext cx="123840" cy="12348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5" name=""/>
          <p:cNvSpPr/>
          <p:nvPr/>
        </p:nvSpPr>
        <p:spPr>
          <a:xfrm>
            <a:off x="4664160" y="2100240"/>
            <a:ext cx="13788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6" name=""/>
          <p:cNvSpPr/>
          <p:nvPr/>
        </p:nvSpPr>
        <p:spPr>
          <a:xfrm>
            <a:off x="5176800" y="29955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7" name=""/>
          <p:cNvSpPr/>
          <p:nvPr/>
        </p:nvSpPr>
        <p:spPr>
          <a:xfrm>
            <a:off x="7608960" y="26082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8" name=""/>
          <p:cNvSpPr/>
          <p:nvPr/>
        </p:nvSpPr>
        <p:spPr>
          <a:xfrm>
            <a:off x="5589720" y="30654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9" name=""/>
          <p:cNvSpPr/>
          <p:nvPr/>
        </p:nvSpPr>
        <p:spPr>
          <a:xfrm>
            <a:off x="2077920" y="299556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0" name=""/>
          <p:cNvSpPr/>
          <p:nvPr/>
        </p:nvSpPr>
        <p:spPr>
          <a:xfrm>
            <a:off x="5591160" y="3065400"/>
            <a:ext cx="138240" cy="131760"/>
          </a:xfrm>
          <a:prstGeom prst="star5">
            <a:avLst/>
          </a:prstGeom>
          <a:solidFill>
            <a:srgbClr val="ff33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-2880" bIns="-28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1" name=""/>
          <p:cNvSpPr/>
          <p:nvPr/>
        </p:nvSpPr>
        <p:spPr>
          <a:xfrm>
            <a:off x="6973920" y="347832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2" name=""/>
          <p:cNvSpPr/>
          <p:nvPr/>
        </p:nvSpPr>
        <p:spPr>
          <a:xfrm>
            <a:off x="7354800" y="430992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3" name=""/>
          <p:cNvSpPr/>
          <p:nvPr/>
        </p:nvSpPr>
        <p:spPr>
          <a:xfrm>
            <a:off x="7316640" y="305280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4" name=""/>
          <p:cNvSpPr/>
          <p:nvPr/>
        </p:nvSpPr>
        <p:spPr>
          <a:xfrm>
            <a:off x="7380720" y="5724360"/>
            <a:ext cx="691200" cy="702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Oman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Abu Dhabi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Bahamas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Indonesia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Malaysia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5" name=""/>
          <p:cNvSpPr/>
          <p:nvPr/>
        </p:nvSpPr>
        <p:spPr>
          <a:xfrm>
            <a:off x="7310520" y="3579840"/>
            <a:ext cx="123840" cy="12384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6" name=""/>
          <p:cNvSpPr/>
          <p:nvPr/>
        </p:nvSpPr>
        <p:spPr>
          <a:xfrm>
            <a:off x="7323120" y="3745080"/>
            <a:ext cx="123840" cy="123480"/>
          </a:xfrm>
          <a:prstGeom prst="diamond">
            <a:avLst/>
          </a:prstGeom>
          <a:solidFill>
            <a:srgbClr val="00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15120" bIns="1512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4845D0D-C4CB-4AB3-8943-4B65D1E5D1C3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PlaceHolder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Key Accomplishments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8" name="PlaceHolder 2"/>
          <p:cNvSpPr>
            <a:spLocks noGrp="1"/>
          </p:cNvSpPr>
          <p:nvPr>
            <p:ph/>
          </p:nvPr>
        </p:nvSpPr>
        <p:spPr>
          <a:xfrm>
            <a:off x="739800" y="961560"/>
            <a:ext cx="7516800" cy="47451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indent="0">
              <a:lnSpc>
                <a:spcPct val="9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New focused organization has added significant intellectual capital and earnings to wholesale group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Gross margin for Q1 2000 to Q1 2001 increased 36% to $100 million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Added $84 million of gross margin in Q4 2000 and $100 million Q1 2001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Started 2 new businesses: Agriculture and Freight Markets without losing focus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EGM businesses now see themselves as “core” with a full appreciation of their impact on Enron corporation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Clr>
                <a:srgbClr val="000000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For example: Incremental $200 million EBIT = $135 million after tax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lnSpc>
                <a:spcPct val="9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	</a:t>
            </a: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= EPS - $.16; P/E of 35 = $5.00/share and over $4.7 billion in market cap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0">
              <a:lnSpc>
                <a:spcPct val="95000"/>
              </a:lnSpc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Each business focused on their balance sheet, ROE &amp; funds flow targets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transfer of the Enron wholesale market making model will be illustrated in the growth in these businesses by year end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indent="0">
              <a:lnSpc>
                <a:spcPct val="9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“Go Big or Go Home” philosophy</a:t>
            </a:r>
            <a:endParaRPr b="1" lang="en-US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09" name=""/>
          <p:cNvSpPr/>
          <p:nvPr/>
        </p:nvSpPr>
        <p:spPr>
          <a:xfrm>
            <a:off x="509760" y="10605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0" name=""/>
          <p:cNvSpPr/>
          <p:nvPr/>
        </p:nvSpPr>
        <p:spPr>
          <a:xfrm>
            <a:off x="509760" y="228600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1" name=""/>
          <p:cNvSpPr/>
          <p:nvPr/>
        </p:nvSpPr>
        <p:spPr>
          <a:xfrm>
            <a:off x="509760" y="3051000"/>
            <a:ext cx="155520" cy="15588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2" name=""/>
          <p:cNvSpPr/>
          <p:nvPr/>
        </p:nvSpPr>
        <p:spPr>
          <a:xfrm>
            <a:off x="509760" y="50547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3" name=""/>
          <p:cNvSpPr/>
          <p:nvPr/>
        </p:nvSpPr>
        <p:spPr>
          <a:xfrm>
            <a:off x="509760" y="428616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4" name=""/>
          <p:cNvSpPr/>
          <p:nvPr/>
        </p:nvSpPr>
        <p:spPr>
          <a:xfrm>
            <a:off x="509760" y="5838840"/>
            <a:ext cx="155520" cy="155520"/>
          </a:xfrm>
          <a:prstGeom prst="ellipse">
            <a:avLst/>
          </a:prstGeom>
          <a:solidFill>
            <a:srgbClr val="ffe80f"/>
          </a:solidFill>
          <a:ln w="9360">
            <a:solidFill>
              <a:srgbClr val="000000"/>
            </a:solidFill>
            <a:miter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6648C33-7879-41C4-B5BB-9D32A3859DFC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5" name=""/>
          <p:cNvGrpSpPr/>
          <p:nvPr/>
        </p:nvGrpSpPr>
        <p:grpSpPr>
          <a:xfrm>
            <a:off x="1352520" y="2919240"/>
            <a:ext cx="1200240" cy="1113120"/>
            <a:chOff x="1352520" y="2919240"/>
            <a:chExt cx="1200240" cy="1113120"/>
          </a:xfrm>
        </p:grpSpPr>
        <p:sp>
          <p:nvSpPr>
            <p:cNvPr id="516" name=""/>
            <p:cNvSpPr/>
            <p:nvPr/>
          </p:nvSpPr>
          <p:spPr>
            <a:xfrm flipV="1">
              <a:off x="1986120" y="2919240"/>
              <a:ext cx="0" cy="56232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7" name=""/>
            <p:cNvSpPr/>
            <p:nvPr/>
          </p:nvSpPr>
          <p:spPr>
            <a:xfrm>
              <a:off x="1352520" y="3279600"/>
              <a:ext cx="1200240" cy="75276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18" name=""/>
            <p:cNvSpPr/>
            <p:nvPr/>
          </p:nvSpPr>
          <p:spPr>
            <a:xfrm>
              <a:off x="1390680" y="3294000"/>
              <a:ext cx="109548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Coal Group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George McClellan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MD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19" name=""/>
          <p:cNvSpPr/>
          <p:nvPr/>
        </p:nvSpPr>
        <p:spPr>
          <a:xfrm>
            <a:off x="5248440" y="2855880"/>
            <a:ext cx="0" cy="15829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20" name=""/>
          <p:cNvGrpSpPr/>
          <p:nvPr/>
        </p:nvGrpSpPr>
        <p:grpSpPr>
          <a:xfrm>
            <a:off x="2644920" y="4833720"/>
            <a:ext cx="1199880" cy="1101960"/>
            <a:chOff x="2644920" y="4833720"/>
            <a:chExt cx="1199880" cy="1101960"/>
          </a:xfrm>
        </p:grpSpPr>
        <p:sp>
          <p:nvSpPr>
            <p:cNvPr id="521" name=""/>
            <p:cNvSpPr/>
            <p:nvPr/>
          </p:nvSpPr>
          <p:spPr>
            <a:xfrm flipV="1">
              <a:off x="324468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2" name=""/>
            <p:cNvSpPr/>
            <p:nvPr/>
          </p:nvSpPr>
          <p:spPr>
            <a:xfrm>
              <a:off x="2644920" y="5183280"/>
              <a:ext cx="119988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23" name=""/>
            <p:cNvSpPr/>
            <p:nvPr/>
          </p:nvSpPr>
          <p:spPr>
            <a:xfrm>
              <a:off x="2766600" y="5197320"/>
              <a:ext cx="95544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Fundamentals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Jen Fraser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Director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4222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Global Markets</a:t>
            </a:r>
            <a:endParaRPr b="1" lang="en-US" sz="3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525" name=""/>
          <p:cNvGrpSpPr/>
          <p:nvPr/>
        </p:nvGrpSpPr>
        <p:grpSpPr>
          <a:xfrm>
            <a:off x="7870680" y="2919240"/>
            <a:ext cx="1200240" cy="1113120"/>
            <a:chOff x="7870680" y="2919240"/>
            <a:chExt cx="1200240" cy="1113120"/>
          </a:xfrm>
        </p:grpSpPr>
        <p:sp>
          <p:nvSpPr>
            <p:cNvPr id="526" name=""/>
            <p:cNvSpPr/>
            <p:nvPr/>
          </p:nvSpPr>
          <p:spPr>
            <a:xfrm flipV="1">
              <a:off x="8511840" y="2919240"/>
              <a:ext cx="0" cy="56232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27" name=""/>
            <p:cNvGrpSpPr/>
            <p:nvPr/>
          </p:nvGrpSpPr>
          <p:grpSpPr>
            <a:xfrm>
              <a:off x="7870680" y="3279600"/>
              <a:ext cx="1200240" cy="752760"/>
              <a:chOff x="7870680" y="3279600"/>
              <a:chExt cx="1200240" cy="752760"/>
            </a:xfrm>
          </p:grpSpPr>
          <p:sp>
            <p:nvSpPr>
              <p:cNvPr id="528" name=""/>
              <p:cNvSpPr/>
              <p:nvPr/>
            </p:nvSpPr>
            <p:spPr>
              <a:xfrm>
                <a:off x="7870680" y="3279600"/>
                <a:ext cx="1200240" cy="75276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00"/>
                </a:solidFill>
                <a:miter/>
              </a:ln>
              <a:effectLst>
                <a:outerShdw dist="17819" dir="2700000" blurRad="0" rotWithShape="0">
                  <a:srgbClr val="80808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29" name=""/>
              <p:cNvSpPr/>
              <p:nvPr/>
            </p:nvSpPr>
            <p:spPr>
              <a:xfrm>
                <a:off x="8019720" y="3294000"/>
                <a:ext cx="873000" cy="5475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1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Enron Japan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11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Joe Hirl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11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VP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30" name=""/>
          <p:cNvGrpSpPr/>
          <p:nvPr/>
        </p:nvGrpSpPr>
        <p:grpSpPr>
          <a:xfrm>
            <a:off x="2589120" y="2919240"/>
            <a:ext cx="1273320" cy="1113120"/>
            <a:chOff x="2589120" y="2919240"/>
            <a:chExt cx="1273320" cy="1113120"/>
          </a:xfrm>
        </p:grpSpPr>
        <p:sp>
          <p:nvSpPr>
            <p:cNvPr id="531" name=""/>
            <p:cNvSpPr/>
            <p:nvPr/>
          </p:nvSpPr>
          <p:spPr>
            <a:xfrm flipV="1">
              <a:off x="3232080" y="2919240"/>
              <a:ext cx="0" cy="56232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32" name=""/>
            <p:cNvGrpSpPr/>
            <p:nvPr/>
          </p:nvGrpSpPr>
          <p:grpSpPr>
            <a:xfrm>
              <a:off x="2589120" y="3279600"/>
              <a:ext cx="1273320" cy="752760"/>
              <a:chOff x="2589120" y="3279600"/>
              <a:chExt cx="1273320" cy="752760"/>
            </a:xfrm>
          </p:grpSpPr>
          <p:sp>
            <p:nvSpPr>
              <p:cNvPr id="533" name=""/>
              <p:cNvSpPr/>
              <p:nvPr/>
            </p:nvSpPr>
            <p:spPr>
              <a:xfrm>
                <a:off x="2639880" y="3279600"/>
                <a:ext cx="1199880" cy="75276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00"/>
                </a:solidFill>
                <a:miter/>
              </a:ln>
              <a:effectLst>
                <a:outerShdw dist="17819" dir="2700000" blurRad="0" rotWithShape="0">
                  <a:srgbClr val="80808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4" name=""/>
              <p:cNvSpPr/>
              <p:nvPr/>
            </p:nvSpPr>
            <p:spPr>
              <a:xfrm>
                <a:off x="2589120" y="3294000"/>
                <a:ext cx="1273320" cy="5475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1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Global Risk Markets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11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Per Sekse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11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VP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35" name=""/>
          <p:cNvGrpSpPr/>
          <p:nvPr/>
        </p:nvGrpSpPr>
        <p:grpSpPr>
          <a:xfrm>
            <a:off x="3968640" y="2919240"/>
            <a:ext cx="1216080" cy="1113120"/>
            <a:chOff x="3968640" y="2919240"/>
            <a:chExt cx="1216080" cy="1113120"/>
          </a:xfrm>
        </p:grpSpPr>
        <p:sp>
          <p:nvSpPr>
            <p:cNvPr id="536" name=""/>
            <p:cNvSpPr/>
            <p:nvPr/>
          </p:nvSpPr>
          <p:spPr>
            <a:xfrm flipV="1">
              <a:off x="4575240" y="2919240"/>
              <a:ext cx="0" cy="56232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37" name=""/>
            <p:cNvGrpSpPr/>
            <p:nvPr/>
          </p:nvGrpSpPr>
          <p:grpSpPr>
            <a:xfrm>
              <a:off x="3968640" y="3279600"/>
              <a:ext cx="1216080" cy="752760"/>
              <a:chOff x="3968640" y="3279600"/>
              <a:chExt cx="1216080" cy="752760"/>
            </a:xfrm>
          </p:grpSpPr>
          <p:sp>
            <p:nvSpPr>
              <p:cNvPr id="538" name=""/>
              <p:cNvSpPr/>
              <p:nvPr/>
            </p:nvSpPr>
            <p:spPr>
              <a:xfrm>
                <a:off x="3984480" y="3279600"/>
                <a:ext cx="1200240" cy="75276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00"/>
                </a:solidFill>
                <a:miter/>
              </a:ln>
              <a:effectLst>
                <a:outerShdw dist="17819" dir="2700000" blurRad="0" rotWithShape="0">
                  <a:srgbClr val="80808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39" name=""/>
              <p:cNvSpPr/>
              <p:nvPr/>
            </p:nvSpPr>
            <p:spPr>
              <a:xfrm>
                <a:off x="3968640" y="3294000"/>
                <a:ext cx="1203120" cy="5475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1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LNG &amp; Middle East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11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Rick Bergsieker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11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MD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40" name=""/>
          <p:cNvGrpSpPr/>
          <p:nvPr/>
        </p:nvGrpSpPr>
        <p:grpSpPr>
          <a:xfrm>
            <a:off x="5302080" y="2919240"/>
            <a:ext cx="1200240" cy="1113120"/>
            <a:chOff x="5302080" y="2919240"/>
            <a:chExt cx="1200240" cy="1113120"/>
          </a:xfrm>
        </p:grpSpPr>
        <p:sp>
          <p:nvSpPr>
            <p:cNvPr id="541" name=""/>
            <p:cNvSpPr/>
            <p:nvPr/>
          </p:nvSpPr>
          <p:spPr>
            <a:xfrm flipV="1">
              <a:off x="5902200" y="2919240"/>
              <a:ext cx="0" cy="56232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42" name=""/>
            <p:cNvGrpSpPr/>
            <p:nvPr/>
          </p:nvGrpSpPr>
          <p:grpSpPr>
            <a:xfrm>
              <a:off x="5302080" y="3279600"/>
              <a:ext cx="1200240" cy="752760"/>
              <a:chOff x="5302080" y="3279600"/>
              <a:chExt cx="1200240" cy="752760"/>
            </a:xfrm>
          </p:grpSpPr>
          <p:sp>
            <p:nvSpPr>
              <p:cNvPr id="543" name=""/>
              <p:cNvSpPr/>
              <p:nvPr/>
            </p:nvSpPr>
            <p:spPr>
              <a:xfrm>
                <a:off x="5302080" y="3279600"/>
                <a:ext cx="1200240" cy="75276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00"/>
                </a:solidFill>
                <a:miter/>
              </a:ln>
              <a:effectLst>
                <a:outerShdw dist="17819" dir="2700000" blurRad="0" rotWithShape="0">
                  <a:srgbClr val="80808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44" name=""/>
              <p:cNvSpPr/>
              <p:nvPr/>
            </p:nvSpPr>
            <p:spPr>
              <a:xfrm>
                <a:off x="5441760" y="3294000"/>
                <a:ext cx="892080" cy="5475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1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LNG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11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Eric Gonzales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11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VP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pSp>
        <p:nvGrpSpPr>
          <p:cNvPr id="545" name=""/>
          <p:cNvGrpSpPr/>
          <p:nvPr/>
        </p:nvGrpSpPr>
        <p:grpSpPr>
          <a:xfrm>
            <a:off x="57240" y="2919240"/>
            <a:ext cx="1200240" cy="1113120"/>
            <a:chOff x="57240" y="2919240"/>
            <a:chExt cx="1200240" cy="1113120"/>
          </a:xfrm>
        </p:grpSpPr>
        <p:sp>
          <p:nvSpPr>
            <p:cNvPr id="546" name=""/>
            <p:cNvSpPr/>
            <p:nvPr/>
          </p:nvSpPr>
          <p:spPr>
            <a:xfrm flipV="1">
              <a:off x="690840" y="2919240"/>
              <a:ext cx="0" cy="56232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7" name=""/>
            <p:cNvSpPr/>
            <p:nvPr/>
          </p:nvSpPr>
          <p:spPr>
            <a:xfrm>
              <a:off x="57240" y="3279600"/>
              <a:ext cx="1200240" cy="75276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48" name=""/>
            <p:cNvSpPr/>
            <p:nvPr/>
          </p:nvSpPr>
          <p:spPr>
            <a:xfrm>
              <a:off x="136440" y="3294000"/>
              <a:ext cx="1012680" cy="698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Global Crude &amp;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Products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John Nowlan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VP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49" name=""/>
          <p:cNvGrpSpPr/>
          <p:nvPr/>
        </p:nvGrpSpPr>
        <p:grpSpPr>
          <a:xfrm>
            <a:off x="57240" y="4833720"/>
            <a:ext cx="1200240" cy="1103400"/>
            <a:chOff x="57240" y="4833720"/>
            <a:chExt cx="1200240" cy="1103400"/>
          </a:xfrm>
        </p:grpSpPr>
        <p:sp>
          <p:nvSpPr>
            <p:cNvPr id="550" name=""/>
            <p:cNvSpPr/>
            <p:nvPr/>
          </p:nvSpPr>
          <p:spPr>
            <a:xfrm flipV="1">
              <a:off x="65736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1" name=""/>
            <p:cNvSpPr/>
            <p:nvPr/>
          </p:nvSpPr>
          <p:spPr>
            <a:xfrm>
              <a:off x="5724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2" name=""/>
            <p:cNvSpPr/>
            <p:nvPr/>
          </p:nvSpPr>
          <p:spPr>
            <a:xfrm>
              <a:off x="141120" y="5199120"/>
              <a:ext cx="103176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Freight Markets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Dan Reck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VP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3" name=""/>
          <p:cNvGrpSpPr/>
          <p:nvPr/>
        </p:nvGrpSpPr>
        <p:grpSpPr>
          <a:xfrm>
            <a:off x="1346040" y="4833720"/>
            <a:ext cx="1200240" cy="1103400"/>
            <a:chOff x="1346040" y="4833720"/>
            <a:chExt cx="1200240" cy="1103400"/>
          </a:xfrm>
        </p:grpSpPr>
        <p:sp>
          <p:nvSpPr>
            <p:cNvPr id="554" name=""/>
            <p:cNvSpPr/>
            <p:nvPr/>
          </p:nvSpPr>
          <p:spPr>
            <a:xfrm flipV="1">
              <a:off x="194616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5" name=""/>
            <p:cNvSpPr/>
            <p:nvPr/>
          </p:nvSpPr>
          <p:spPr>
            <a:xfrm>
              <a:off x="134604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6" name=""/>
            <p:cNvSpPr/>
            <p:nvPr/>
          </p:nvSpPr>
          <p:spPr>
            <a:xfrm>
              <a:off x="1512720" y="5199120"/>
              <a:ext cx="86652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Weather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Mark Tawney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VP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57" name=""/>
          <p:cNvGrpSpPr/>
          <p:nvPr/>
        </p:nvGrpSpPr>
        <p:grpSpPr>
          <a:xfrm>
            <a:off x="3884400" y="4833720"/>
            <a:ext cx="1374480" cy="1103400"/>
            <a:chOff x="3884400" y="4833720"/>
            <a:chExt cx="1374480" cy="1103400"/>
          </a:xfrm>
        </p:grpSpPr>
        <p:sp>
          <p:nvSpPr>
            <p:cNvPr id="558" name=""/>
            <p:cNvSpPr/>
            <p:nvPr/>
          </p:nvSpPr>
          <p:spPr>
            <a:xfrm flipV="1">
              <a:off x="457164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59" name=""/>
            <p:cNvSpPr/>
            <p:nvPr/>
          </p:nvSpPr>
          <p:spPr>
            <a:xfrm>
              <a:off x="3920760" y="5184720"/>
              <a:ext cx="130212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0" name=""/>
            <p:cNvSpPr/>
            <p:nvPr/>
          </p:nvSpPr>
          <p:spPr>
            <a:xfrm>
              <a:off x="3884400" y="5199120"/>
              <a:ext cx="137448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Finance &amp; Structuring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Larry Lawyer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VP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61" name=""/>
          <p:cNvGrpSpPr/>
          <p:nvPr/>
        </p:nvGrpSpPr>
        <p:grpSpPr>
          <a:xfrm>
            <a:off x="5302080" y="4833720"/>
            <a:ext cx="1200240" cy="1103400"/>
            <a:chOff x="5302080" y="4833720"/>
            <a:chExt cx="1200240" cy="1103400"/>
          </a:xfrm>
        </p:grpSpPr>
        <p:sp>
          <p:nvSpPr>
            <p:cNvPr id="562" name=""/>
            <p:cNvSpPr/>
            <p:nvPr/>
          </p:nvSpPr>
          <p:spPr>
            <a:xfrm flipV="1">
              <a:off x="590220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3" name=""/>
            <p:cNvSpPr/>
            <p:nvPr/>
          </p:nvSpPr>
          <p:spPr>
            <a:xfrm>
              <a:off x="530208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4" name=""/>
            <p:cNvSpPr/>
            <p:nvPr/>
          </p:nvSpPr>
          <p:spPr>
            <a:xfrm>
              <a:off x="5497560" y="5199120"/>
              <a:ext cx="80928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Accounting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Brent Price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VP &amp; CAO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65" name=""/>
          <p:cNvGrpSpPr/>
          <p:nvPr/>
        </p:nvGrpSpPr>
        <p:grpSpPr>
          <a:xfrm>
            <a:off x="7870680" y="4833720"/>
            <a:ext cx="1200240" cy="1103400"/>
            <a:chOff x="7870680" y="4833720"/>
            <a:chExt cx="1200240" cy="1103400"/>
          </a:xfrm>
        </p:grpSpPr>
        <p:sp>
          <p:nvSpPr>
            <p:cNvPr id="566" name=""/>
            <p:cNvSpPr/>
            <p:nvPr/>
          </p:nvSpPr>
          <p:spPr>
            <a:xfrm flipV="1">
              <a:off x="847080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7" name=""/>
            <p:cNvSpPr/>
            <p:nvPr/>
          </p:nvSpPr>
          <p:spPr>
            <a:xfrm>
              <a:off x="787068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68" name=""/>
            <p:cNvSpPr/>
            <p:nvPr/>
          </p:nvSpPr>
          <p:spPr>
            <a:xfrm>
              <a:off x="7999200" y="5199120"/>
              <a:ext cx="94320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Legal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Alan Aronowitz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VP &amp; GC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69" name=""/>
          <p:cNvGrpSpPr/>
          <p:nvPr/>
        </p:nvGrpSpPr>
        <p:grpSpPr>
          <a:xfrm>
            <a:off x="6600960" y="2919240"/>
            <a:ext cx="1199880" cy="1113120"/>
            <a:chOff x="6600960" y="2919240"/>
            <a:chExt cx="1199880" cy="1113120"/>
          </a:xfrm>
        </p:grpSpPr>
        <p:sp>
          <p:nvSpPr>
            <p:cNvPr id="570" name=""/>
            <p:cNvSpPr/>
            <p:nvPr/>
          </p:nvSpPr>
          <p:spPr>
            <a:xfrm flipV="1">
              <a:off x="7241760" y="2919240"/>
              <a:ext cx="0" cy="56232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571" name=""/>
            <p:cNvGrpSpPr/>
            <p:nvPr/>
          </p:nvGrpSpPr>
          <p:grpSpPr>
            <a:xfrm>
              <a:off x="6600960" y="3279600"/>
              <a:ext cx="1199880" cy="752760"/>
              <a:chOff x="6600960" y="3279600"/>
              <a:chExt cx="1199880" cy="752760"/>
            </a:xfrm>
          </p:grpSpPr>
          <p:sp>
            <p:nvSpPr>
              <p:cNvPr id="572" name=""/>
              <p:cNvSpPr/>
              <p:nvPr/>
            </p:nvSpPr>
            <p:spPr>
              <a:xfrm>
                <a:off x="6600960" y="3279600"/>
                <a:ext cx="1199880" cy="752760"/>
              </a:xfrm>
              <a:prstGeom prst="rect">
                <a:avLst/>
              </a:prstGeom>
              <a:solidFill>
                <a:srgbClr val="ffffff"/>
              </a:solidFill>
              <a:ln w="19080">
                <a:solidFill>
                  <a:srgbClr val="000000"/>
                </a:solidFill>
                <a:miter/>
              </a:ln>
              <a:effectLst>
                <a:outerShdw dist="17819" dir="2700000" blurRad="0" rotWithShape="0">
                  <a:srgbClr val="808080"/>
                </a:outerShdw>
              </a:effectLst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73" name=""/>
              <p:cNvSpPr/>
              <p:nvPr/>
            </p:nvSpPr>
            <p:spPr>
              <a:xfrm>
                <a:off x="6622560" y="3294000"/>
                <a:ext cx="1127160" cy="54756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t">
                <a:spAutoFit/>
              </a:bodyPr>
              <a:p>
                <a:pPr algn="ctr">
                  <a:lnSpc>
                    <a:spcPct val="11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Financial Trading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11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Gary Hickerson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  <a:p>
                <a:pPr algn="ctr">
                  <a:lnSpc>
                    <a:spcPct val="11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9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MD</a:t>
                </a:r>
                <a:endParaRPr b="0" lang="en-US" sz="9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574" name=""/>
          <p:cNvSpPr/>
          <p:nvPr/>
        </p:nvSpPr>
        <p:spPr>
          <a:xfrm>
            <a:off x="3924360" y="2855880"/>
            <a:ext cx="0" cy="1582920"/>
          </a:xfrm>
          <a:prstGeom prst="line">
            <a:avLst/>
          </a:prstGeom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5" name=""/>
          <p:cNvSpPr/>
          <p:nvPr/>
        </p:nvSpPr>
        <p:spPr>
          <a:xfrm>
            <a:off x="345960" y="4254480"/>
            <a:ext cx="8413920" cy="592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33cc"/>
              </a:gs>
              <a:gs pos="100000">
                <a:srgbClr val="0000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6" name=""/>
          <p:cNvSpPr/>
          <p:nvPr/>
        </p:nvSpPr>
        <p:spPr>
          <a:xfrm>
            <a:off x="345960" y="2349360"/>
            <a:ext cx="8413920" cy="592200"/>
          </a:xfrm>
          <a:prstGeom prst="triangle">
            <a:avLst>
              <a:gd name="adj" fmla="val 50000"/>
            </a:avLst>
          </a:prstGeom>
          <a:gradFill rotWithShape="0">
            <a:gsLst>
              <a:gs pos="0">
                <a:srgbClr val="0033cc"/>
              </a:gs>
              <a:gs pos="100000">
                <a:srgbClr val="000000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77" name=""/>
          <p:cNvGrpSpPr/>
          <p:nvPr/>
        </p:nvGrpSpPr>
        <p:grpSpPr>
          <a:xfrm>
            <a:off x="2448000" y="1447920"/>
            <a:ext cx="4248000" cy="1028520"/>
            <a:chOff x="2448000" y="1447920"/>
            <a:chExt cx="4248000" cy="1028520"/>
          </a:xfrm>
        </p:grpSpPr>
        <p:sp>
          <p:nvSpPr>
            <p:cNvPr id="578" name=""/>
            <p:cNvSpPr/>
            <p:nvPr/>
          </p:nvSpPr>
          <p:spPr>
            <a:xfrm>
              <a:off x="2448000" y="1447920"/>
              <a:ext cx="4248000" cy="102852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79" name=""/>
            <p:cNvSpPr/>
            <p:nvPr/>
          </p:nvSpPr>
          <p:spPr>
            <a:xfrm>
              <a:off x="2559240" y="1558800"/>
              <a:ext cx="4025520" cy="8067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3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Office of the Chairman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Mike McConnell - President &amp; Chief Executive Officer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3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Jeff Shankman - Chief Operating Officer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pSp>
        <p:nvGrpSpPr>
          <p:cNvPr id="580" name=""/>
          <p:cNvGrpSpPr/>
          <p:nvPr/>
        </p:nvGrpSpPr>
        <p:grpSpPr>
          <a:xfrm>
            <a:off x="6589080" y="4833720"/>
            <a:ext cx="1210320" cy="1103400"/>
            <a:chOff x="6589080" y="4833720"/>
            <a:chExt cx="1210320" cy="1103400"/>
          </a:xfrm>
        </p:grpSpPr>
        <p:sp>
          <p:nvSpPr>
            <p:cNvPr id="581" name=""/>
            <p:cNvSpPr/>
            <p:nvPr/>
          </p:nvSpPr>
          <p:spPr>
            <a:xfrm flipV="1">
              <a:off x="7194600" y="4833720"/>
              <a:ext cx="0" cy="561960"/>
            </a:xfrm>
            <a:prstGeom prst="line">
              <a:avLst/>
            </a:prstGeom>
            <a:ln w="284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2" name=""/>
            <p:cNvSpPr/>
            <p:nvPr/>
          </p:nvSpPr>
          <p:spPr>
            <a:xfrm>
              <a:off x="6594480" y="5184720"/>
              <a:ext cx="1200240" cy="752400"/>
            </a:xfrm>
            <a:prstGeom prst="rect">
              <a:avLst/>
            </a:prstGeom>
            <a:solidFill>
              <a:srgbClr val="ffffff"/>
            </a:solidFill>
            <a:ln w="19080">
              <a:solidFill>
                <a:srgbClr val="000000"/>
              </a:solidFill>
              <a:miter/>
            </a:ln>
            <a:effectLst>
              <a:outerShdw dist="17819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583" name=""/>
            <p:cNvSpPr/>
            <p:nvPr/>
          </p:nvSpPr>
          <p:spPr>
            <a:xfrm>
              <a:off x="6589080" y="5199120"/>
              <a:ext cx="1210320" cy="547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t">
              <a:spAutoFit/>
            </a:bodyPr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HR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Shanna Funkhouser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  <a:p>
              <a:pPr algn="ctr">
                <a:lnSpc>
                  <a:spcPct val="11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9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Director</a:t>
              </a:r>
              <a:endParaRPr b="0" lang="en-US" sz="9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94B546C-4D25-4390-928B-972044A2BA84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1921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2000-10-04T16:41:06Z</dcterms:created>
  <dc:creator>jrios</dc:creator>
  <dc:description/>
  <dc:language>en-US</dc:language>
  <cp:lastModifiedBy>Cathy Phillips</cp:lastModifiedBy>
  <cp:lastPrinted>2001-05-03T15:12:30Z</cp:lastPrinted>
  <dcterms:modified xsi:type="dcterms:W3CDTF">2001-05-08T20:25:49Z</dcterms:modified>
  <cp:revision>88</cp:revision>
  <dc:subject/>
  <dc:title>Enron Global Markets</dc:title>
</cp:coreProperties>
</file>