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AB67D4-7604-45A7-9A89-C890B32E634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EE67366-DCDE-42DA-89E2-E0EBAD6ED2F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ENE_C_WHI" descr=""/>
          <p:cNvPicPr/>
          <p:nvPr/>
        </p:nvPicPr>
        <p:blipFill>
          <a:blip r:embed="rId2"/>
          <a:stretch/>
        </p:blipFill>
        <p:spPr>
          <a:xfrm>
            <a:off x="8318520" y="6058080"/>
            <a:ext cx="696960" cy="69984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05740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xchange of Futures for Swaps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200400" y="5334120"/>
            <a:ext cx="2743200" cy="7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York</a:t>
            </a:r>
            <a:br>
              <a:rPr sz="24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14,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ENE_C_WHI" descr=""/>
          <p:cNvPicPr/>
          <p:nvPr/>
        </p:nvPicPr>
        <p:blipFill>
          <a:blip r:embed="rId1"/>
          <a:stretch/>
        </p:blipFill>
        <p:spPr>
          <a:xfrm>
            <a:off x="1028880" y="2133720"/>
            <a:ext cx="696600" cy="699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19008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What is an EFS?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80880" y="1028880"/>
            <a:ext cx="8001000" cy="369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-"/>
              <a:tabLst>
                <a:tab algn="l" pos="177840"/>
                <a:tab algn="l" pos="45720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Exchange of futures for swaps (EFS) is a privately negotiated over-the-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 transaction. EFS transactions are permitted to liquidate, initiate,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transfer futures market positions between the two parties involved in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transaction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-"/>
              <a:tabLst>
                <a:tab algn="l" pos="177840"/>
                <a:tab algn="l" pos="45720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How does it work?</a:t>
            </a:r>
            <a:br>
              <a:rPr sz="20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processing of an EFS at NYMEX is virtually identical to the processing of an EFP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(exchange of futures for physical).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two parties agree on the transaction, and subsequently let their floor brokers know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the transaction.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floor brokers set up an EFS and, as FCM (Future Clearing Members)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representatives, are responsible for notifying the exchange of the futures contracts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involved and the price at which the futures transaction should be cleared, and identify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parties involved.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19008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Why use an EFS?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80880" y="1028880"/>
            <a:ext cx="8001000" cy="318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Anonymity in the market by transacting with Enron directly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Liquidity advantages of the largest NG OTC market maker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One price on the transaction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Immediate fill vs. relay of order/partials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No counterparty credit 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Know your cost of administration – it is fixed at 0.25 of a tick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“Netting” of open positions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19008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Currently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80880" y="1028880"/>
            <a:ext cx="80010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trader contacts his floor broker who transact on the NYMEX floor</a:t>
            </a:r>
            <a:br>
              <a:rPr sz="2000"/>
            </a:b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Example: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09480" y="2224080"/>
            <a:ext cx="16002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286000" y="252900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257800" y="2224080"/>
            <a:ext cx="16002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2286000" y="2909880"/>
            <a:ext cx="2819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85800" y="4205160"/>
            <a:ext cx="1676520" cy="152424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H="1">
            <a:off x="2437920" y="3214800"/>
            <a:ext cx="2667240" cy="1066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V="1">
            <a:off x="2579760" y="3274560"/>
            <a:ext cx="2841840" cy="1165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410080" y="3367080"/>
            <a:ext cx="152640" cy="838080"/>
          </a:xfrm>
          <a:custGeom>
            <a:avLst/>
            <a:gdLst/>
            <a:ahLst/>
            <a:rect l="l" t="t" r="r" b="b"/>
            <a:pathLst>
              <a:path w="96" h="528">
                <a:moveTo>
                  <a:pt x="96" y="0"/>
                </a:moveTo>
                <a:cubicBezTo>
                  <a:pt x="80" y="148"/>
                  <a:pt x="64" y="296"/>
                  <a:pt x="48" y="384"/>
                </a:cubicBezTo>
                <a:cubicBezTo>
                  <a:pt x="32" y="472"/>
                  <a:pt x="8" y="504"/>
                  <a:pt x="0" y="528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896080" y="336708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421320" y="336708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153040" y="4281480"/>
            <a:ext cx="38088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710320" y="4281480"/>
            <a:ext cx="38088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234120" y="4281480"/>
            <a:ext cx="38088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781680" y="4281480"/>
            <a:ext cx="38124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705720" y="3367080"/>
            <a:ext cx="228600" cy="838080"/>
          </a:xfrm>
          <a:custGeom>
            <a:avLst/>
            <a:gdLst/>
            <a:ahLst/>
            <a:rect l="l" t="t" r="r" b="b"/>
            <a:pathLst>
              <a:path w="144" h="432">
                <a:moveTo>
                  <a:pt x="0" y="0"/>
                </a:moveTo>
                <a:cubicBezTo>
                  <a:pt x="12" y="60"/>
                  <a:pt x="24" y="120"/>
                  <a:pt x="48" y="192"/>
                </a:cubicBezTo>
                <a:cubicBezTo>
                  <a:pt x="72" y="264"/>
                  <a:pt x="96" y="320"/>
                  <a:pt x="144" y="432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" name=""/>
          <p:cNvGrpSpPr/>
          <p:nvPr/>
        </p:nvGrpSpPr>
        <p:grpSpPr>
          <a:xfrm>
            <a:off x="2362320" y="2147760"/>
            <a:ext cx="2576520" cy="520920"/>
            <a:chOff x="2362320" y="2147760"/>
            <a:chExt cx="2576520" cy="520920"/>
          </a:xfrm>
        </p:grpSpPr>
        <p:sp>
          <p:nvSpPr>
            <p:cNvPr id="32" name=""/>
            <p:cNvSpPr/>
            <p:nvPr/>
          </p:nvSpPr>
          <p:spPr>
            <a:xfrm>
              <a:off x="2652840" y="2147760"/>
              <a:ext cx="228600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“Buy 1,000 Dec @ Market”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2362320" y="2147760"/>
              <a:ext cx="304920" cy="30492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" name=""/>
          <p:cNvSpPr/>
          <p:nvPr/>
        </p:nvSpPr>
        <p:spPr>
          <a:xfrm>
            <a:off x="2362320" y="2133720"/>
            <a:ext cx="304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880920" y="2486160"/>
            <a:ext cx="1067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 “A”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410080" y="2500200"/>
            <a:ext cx="1371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Floor Broker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914400" y="4782960"/>
            <a:ext cx="1371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“Pit”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" name=""/>
          <p:cNvGrpSpPr/>
          <p:nvPr/>
        </p:nvGrpSpPr>
        <p:grpSpPr>
          <a:xfrm>
            <a:off x="2473560" y="2991240"/>
            <a:ext cx="2603160" cy="1276200"/>
            <a:chOff x="2473560" y="2991240"/>
            <a:chExt cx="2603160" cy="1276200"/>
          </a:xfrm>
        </p:grpSpPr>
        <p:sp>
          <p:nvSpPr>
            <p:cNvPr id="39" name=""/>
            <p:cNvSpPr/>
            <p:nvPr/>
          </p:nvSpPr>
          <p:spPr>
            <a:xfrm rot="20391600">
              <a:off x="2770560" y="3368520"/>
              <a:ext cx="228600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“Buy 1,000 Dec @ Market”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 rot="20391600">
              <a:off x="2521440" y="3816720"/>
              <a:ext cx="304560" cy="30492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 rot="20391600">
              <a:off x="2522160" y="3802320"/>
              <a:ext cx="30456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" name=""/>
          <p:cNvGrpSpPr/>
          <p:nvPr/>
        </p:nvGrpSpPr>
        <p:grpSpPr>
          <a:xfrm>
            <a:off x="2740680" y="4357800"/>
            <a:ext cx="2745360" cy="1382760"/>
            <a:chOff x="2740680" y="4357800"/>
            <a:chExt cx="2745360" cy="1382760"/>
          </a:xfrm>
        </p:grpSpPr>
        <p:sp>
          <p:nvSpPr>
            <p:cNvPr id="43" name=""/>
            <p:cNvSpPr/>
            <p:nvPr/>
          </p:nvSpPr>
          <p:spPr>
            <a:xfrm rot="21594000">
              <a:off x="3052440" y="4363560"/>
              <a:ext cx="2432160" cy="1374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You’re filled @</a:t>
              </a:r>
              <a:br>
                <a:rPr sz="1400"/>
              </a:b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Bot  250  @  2.830</a:t>
              </a:r>
              <a:br>
                <a:rPr sz="1400"/>
              </a:b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Bot  250  @  2.835</a:t>
              </a:r>
              <a:br>
                <a:rPr sz="1400"/>
              </a:b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Bot  250  @  2.840</a:t>
              </a:r>
              <a:br>
                <a:rPr sz="1400"/>
              </a:b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Bot  250  @  2.845</a:t>
              </a:r>
              <a:br>
                <a:rPr sz="1400"/>
              </a:b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Bot 1,000 @ 2.8375</a:t>
              </a: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 rot="21594000">
              <a:off x="2740680" y="4372200"/>
              <a:ext cx="324360" cy="30492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 rot="21594000">
              <a:off x="2740680" y="4358160"/>
              <a:ext cx="32436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6" name=""/>
          <p:cNvSpPr/>
          <p:nvPr/>
        </p:nvSpPr>
        <p:spPr>
          <a:xfrm>
            <a:off x="5195880" y="4343400"/>
            <a:ext cx="3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762520" y="4343400"/>
            <a:ext cx="3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262560" y="4343400"/>
            <a:ext cx="3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796080" y="4343400"/>
            <a:ext cx="3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029040" y="547200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086600" y="3290760"/>
            <a:ext cx="175248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Allocating the lots: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lots to broker A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lots to Broker B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lots to Broker C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lots to Broker D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819840" y="3367080"/>
            <a:ext cx="30492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819840" y="3352680"/>
            <a:ext cx="228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4" name=""/>
          <p:cNvGrpSpPr/>
          <p:nvPr/>
        </p:nvGrpSpPr>
        <p:grpSpPr>
          <a:xfrm>
            <a:off x="2376360" y="2590920"/>
            <a:ext cx="2576520" cy="307440"/>
            <a:chOff x="2376360" y="2590920"/>
            <a:chExt cx="2576520" cy="307440"/>
          </a:xfrm>
        </p:grpSpPr>
        <p:sp>
          <p:nvSpPr>
            <p:cNvPr id="55" name=""/>
            <p:cNvSpPr/>
            <p:nvPr/>
          </p:nvSpPr>
          <p:spPr>
            <a:xfrm>
              <a:off x="2666880" y="2590920"/>
              <a:ext cx="2286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“You’re filled @ 2.8375”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2376360" y="2590920"/>
              <a:ext cx="304920" cy="30456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7" name=""/>
          <p:cNvSpPr/>
          <p:nvPr/>
        </p:nvSpPr>
        <p:spPr>
          <a:xfrm>
            <a:off x="2390760" y="2562120"/>
            <a:ext cx="304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562720" y="5257800"/>
            <a:ext cx="2590560" cy="1059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Costs: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 1,000   @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2.8375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 Fee 0.00025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2.83775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676840" y="599436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Exchange of Futures for Swap</a:t>
            </a:r>
            <a:br>
              <a:rPr sz="3000"/>
            </a:br>
            <a:r>
              <a:rPr b="1" lang="en-US" sz="3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(EFS)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990720" y="1905120"/>
            <a:ext cx="16002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262160" y="2166840"/>
            <a:ext cx="1066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 “A”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705720" y="1905120"/>
            <a:ext cx="16002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977160" y="2166840"/>
            <a:ext cx="1066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666880" y="1828800"/>
            <a:ext cx="3962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048120" y="1523880"/>
            <a:ext cx="2971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the market for  1,000 Dec?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7" name=""/>
          <p:cNvGrpSpPr/>
          <p:nvPr/>
        </p:nvGrpSpPr>
        <p:grpSpPr>
          <a:xfrm>
            <a:off x="2643120" y="1447920"/>
            <a:ext cx="304560" cy="337680"/>
            <a:chOff x="2643120" y="1447920"/>
            <a:chExt cx="304560" cy="337680"/>
          </a:xfrm>
        </p:grpSpPr>
        <p:sp>
          <p:nvSpPr>
            <p:cNvPr id="68" name=""/>
            <p:cNvSpPr/>
            <p:nvPr/>
          </p:nvSpPr>
          <p:spPr>
            <a:xfrm>
              <a:off x="2643120" y="1461960"/>
              <a:ext cx="304560" cy="30492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2643120" y="1447920"/>
              <a:ext cx="30456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0" name=""/>
          <p:cNvSpPr/>
          <p:nvPr/>
        </p:nvSpPr>
        <p:spPr>
          <a:xfrm flipH="1">
            <a:off x="2666520" y="2209680"/>
            <a:ext cx="3886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448080" y="1947960"/>
            <a:ext cx="165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2.815 @ 2.835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662200" y="1886040"/>
            <a:ext cx="304920" cy="3045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662200" y="1871640"/>
            <a:ext cx="304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666880" y="2666880"/>
            <a:ext cx="3962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276720" y="2247840"/>
            <a:ext cx="2819160" cy="49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I’ll buy 1,000 @ 2.835</a:t>
            </a:r>
            <a:br>
              <a:rPr sz="1300"/>
            </a:b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lets EFS. I’m using Floor Broker “A”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6" name=""/>
          <p:cNvGrpSpPr/>
          <p:nvPr/>
        </p:nvGrpSpPr>
        <p:grpSpPr>
          <a:xfrm>
            <a:off x="2662200" y="2286000"/>
            <a:ext cx="304560" cy="337680"/>
            <a:chOff x="2662200" y="2286000"/>
            <a:chExt cx="304560" cy="337680"/>
          </a:xfrm>
        </p:grpSpPr>
        <p:sp>
          <p:nvSpPr>
            <p:cNvPr id="77" name=""/>
            <p:cNvSpPr/>
            <p:nvPr/>
          </p:nvSpPr>
          <p:spPr>
            <a:xfrm>
              <a:off x="2662200" y="2300040"/>
              <a:ext cx="304560" cy="30492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2662200" y="2286000"/>
              <a:ext cx="30456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9" name=""/>
          <p:cNvSpPr/>
          <p:nvPr/>
        </p:nvSpPr>
        <p:spPr>
          <a:xfrm flipH="1">
            <a:off x="2742840" y="3081240"/>
            <a:ext cx="3886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524400" y="2819520"/>
            <a:ext cx="2266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I’m using Floor Broker “B”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709720" y="2728800"/>
            <a:ext cx="304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690640" y="2743200"/>
            <a:ext cx="30492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438280" y="2895480"/>
            <a:ext cx="0" cy="1295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447920" y="3357720"/>
            <a:ext cx="11430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 an EFS with Broker “B”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676520" y="2976480"/>
            <a:ext cx="304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662120" y="2990880"/>
            <a:ext cx="30492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858000" y="2895480"/>
            <a:ext cx="0" cy="1295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934320" y="3352680"/>
            <a:ext cx="11430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 an EFS with Broker “A”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162920" y="2971800"/>
            <a:ext cx="304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7148520" y="2986200"/>
            <a:ext cx="304920" cy="3045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990720" y="4267080"/>
            <a:ext cx="16002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990720" y="4529160"/>
            <a:ext cx="1752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Floor Broker “A”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705720" y="4267080"/>
            <a:ext cx="16002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705720" y="4495680"/>
            <a:ext cx="1752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Floor Broker “B”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743200" y="4876920"/>
            <a:ext cx="3809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191120" y="4495680"/>
            <a:ext cx="129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EFS Posted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886200" y="4495680"/>
            <a:ext cx="304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871800" y="4510080"/>
            <a:ext cx="30492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066680" y="5257800"/>
            <a:ext cx="152640" cy="838080"/>
          </a:xfrm>
          <a:custGeom>
            <a:avLst/>
            <a:gdLst/>
            <a:ahLst/>
            <a:rect l="l" t="t" r="r" b="b"/>
            <a:pathLst>
              <a:path w="96" h="528">
                <a:moveTo>
                  <a:pt x="96" y="0"/>
                </a:moveTo>
                <a:cubicBezTo>
                  <a:pt x="80" y="148"/>
                  <a:pt x="64" y="296"/>
                  <a:pt x="48" y="384"/>
                </a:cubicBezTo>
                <a:cubicBezTo>
                  <a:pt x="32" y="472"/>
                  <a:pt x="8" y="504"/>
                  <a:pt x="0" y="528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552680" y="525780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077920" y="525780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809640" y="6172200"/>
            <a:ext cx="38088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366920" y="6172200"/>
            <a:ext cx="38088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890720" y="6172200"/>
            <a:ext cx="38088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438280" y="6172200"/>
            <a:ext cx="38124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362320" y="5257800"/>
            <a:ext cx="228600" cy="838080"/>
          </a:xfrm>
          <a:custGeom>
            <a:avLst/>
            <a:gdLst/>
            <a:ahLst/>
            <a:rect l="l" t="t" r="r" b="b"/>
            <a:pathLst>
              <a:path w="144" h="432">
                <a:moveTo>
                  <a:pt x="0" y="0"/>
                </a:moveTo>
                <a:cubicBezTo>
                  <a:pt x="12" y="60"/>
                  <a:pt x="24" y="120"/>
                  <a:pt x="48" y="192"/>
                </a:cubicBezTo>
                <a:cubicBezTo>
                  <a:pt x="72" y="264"/>
                  <a:pt x="96" y="320"/>
                  <a:pt x="144" y="432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852480" y="6234120"/>
            <a:ext cx="3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419120" y="6234120"/>
            <a:ext cx="3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919160" y="6234120"/>
            <a:ext cx="3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452680" y="6234120"/>
            <a:ext cx="3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743200" y="5181480"/>
            <a:ext cx="175248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Allocating the lots: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lots to broker A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lots to Broker B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lots to Broker C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lots to Broker D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476440" y="5257800"/>
            <a:ext cx="30492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425680" y="5243400"/>
            <a:ext cx="419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V="1">
            <a:off x="7975440" y="2895120"/>
            <a:ext cx="0" cy="1295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8001000" y="3505320"/>
            <a:ext cx="762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8153280" y="2971800"/>
            <a:ext cx="304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8139240" y="2986200"/>
            <a:ext cx="304560" cy="3045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V="1">
            <a:off x="1371600" y="2895120"/>
            <a:ext cx="0" cy="1295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85800" y="3517920"/>
            <a:ext cx="762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838080" y="2984400"/>
            <a:ext cx="304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824040" y="2998800"/>
            <a:ext cx="30456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952880" y="5410080"/>
            <a:ext cx="2133720" cy="1272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Costs: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 1,000   @  2.835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Clearing Fees  0.00025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EFS Fees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0.00025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2.8355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029200" y="6362640"/>
            <a:ext cx="1905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2001-11-14T13:30:06Z</dcterms:created>
  <dc:creator>rlassand</dc:creator>
  <dc:description/>
  <dc:language>en-US</dc:language>
  <cp:lastModifiedBy>rlassand</cp:lastModifiedBy>
  <dcterms:modified xsi:type="dcterms:W3CDTF">2001-11-14T20:41:45Z</dcterms:modified>
  <cp:revision>32</cp:revision>
  <dc:subject/>
  <dc:title>Currently</dc:title>
</cp:coreProperties>
</file>