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747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F8EE188-8DDB-4C08-9EF1-5971586E7A6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747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8E6CEDC-97B4-4237-959C-D3941A84938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747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CB5A5D5-891F-4293-B7E4-86F52738979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3747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743FE84-3A5C-4782-9848-C6643073CC9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747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9AAFC77-8C62-4973-B749-9E0CA9DD45A7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333360" y="6095880"/>
          <a:ext cx="736560" cy="7365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33360" y="6095880"/>
                    <a:ext cx="73656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990720" y="6248520"/>
            <a:ext cx="746748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223040" y="2365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527960" y="23652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90720" y="6361200"/>
            <a:ext cx="1839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2"/>
          </p:nvPr>
        </p:nvSpPr>
        <p:spPr>
          <a:xfrm>
            <a:off x="6294600" y="6248520"/>
            <a:ext cx="216360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Risk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fld id="{26A8EEEA-2901-497D-8A17-987F0627325A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95160" y="806400"/>
            <a:ext cx="7775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62040" y="1433160"/>
            <a:ext cx="7772400" cy="885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EEX Reliable Reserves</a:t>
            </a:r>
            <a:br>
              <a:rPr sz="2000"/>
            </a:b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 (Financial Guarantee &amp; Total Return Swap)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371600" y="3885840"/>
            <a:ext cx="6400800" cy="855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Global Risk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696960" y="428400"/>
            <a:ext cx="7772400" cy="422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Issues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/>
          </p:nvPr>
        </p:nvSpPr>
        <p:spPr>
          <a:xfrm>
            <a:off x="674640" y="1074240"/>
            <a:ext cx="7772400" cy="5016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 Liability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Pre-existing LJM2 Tax Liability of approximately $700,000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EEX Prepayment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maximum exposure of $1.98 MM; Reserve of $73,000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Mitigants include commodity swap value and existing credit facility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equity write-off; interest rate calculation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Probability of Success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Retained Goldman Sachs’ Risk Markets Group (insurance group) on success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GAAP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Income Statement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rate spread and TRS premiums are MTM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Balance Sheet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Return Swap captured under Price Risk Management Activities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B98CBBF-F55E-48BB-BB49-4F42381EFDC8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685800" y="3747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Research Issues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 we model prices?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 we model volumes?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 we model defaults?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should we discount future losses to Present Value?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 we set a fair insurance premium that takes the risk into account?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1B4AC1F-2DA8-4B1E-BA0B-8BAC42FFF8AE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685800" y="3747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Insurance Premium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methodology is to require a certain rate of return on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may be defined as (P99 - Premium)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So, Return on Capital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(Premium - ExpectedLoss) / (P99 - Premium)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Equate this to required rate, and solve for Premium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417B1F4-2AD7-4317-BAE3-EA3AB3F9BFBF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747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Transaction Overview - Financing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96600" y="1387440"/>
            <a:ext cx="7746840" cy="4470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EEX Corp. (“EEX”), through a special purpose LLC, acquired the entities owning all of the partnership interest of Tesoro E&amp;P Company, L.P. (“Tesoro”) for $216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funding for the acquisition was from (i) equity capital contributions of $3.0 million each from EEX and ENA (ii) $100 million of convertible subordinated debt from EEX, and (iii) a $105 million prepaid natural gas sale to ENA covering 51,680 BBtus of natural gas.  ENA contributions are made via an SPV called Bob West Treasure.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$105 million prepay has an imbedded interest rate of 9.5% and has been structured to provide asset coverage of 1.7x and cash flow coverage of 1.2x. The prepay is secured by all of the E&amp;P’s gas reserves (161,031 BBtus)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Global Finance anticipates syndicating the full amount of the prepay at approximately LIBOR+175 basis points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A58436A-4D68-49B1-A580-AB6A91A0E48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747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Asset Description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96960" y="138744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Quality Reserves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PV10 (MM)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% of Proved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PDP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130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72 %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PDNP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  19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10 %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  32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18 %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Probable/Possible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  41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--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222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(1)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100 %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Onshore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92% in Texas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99%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Minimal Capital Expenditure for PUD ($ 23 MM)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Tesoro: strong operator (ranked #1 of 66 independent E&amp;P companies)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(1)Source: Netherland, Sewell Reserve Report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4381560" y="303516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286680" y="304812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299280" y="345456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299280" y="339084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368960" y="340344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368960" y="334008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DD9D2FD-D4DF-4843-A30F-72905938EA1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747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Transaction Overview - Financial Guarantee &amp; Total Return Swap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8280" y="1107720"/>
            <a:ext cx="8331480" cy="497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Swiss Re, an AAA-rated insurance company, will issue a financial guarantee policy that guarantees Bob West’s ability to service the debt.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Lending banks named as beneficiaries of the insurance policy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rate reduced from LIBOR + 175 to LIBOR + 35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Result: Savings on the financing cost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3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3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to assume a portion of the risk by writing a total return swap with Swiss 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Swiss Re guarantees the entire loan amount of $102.2 MM and retains $82.2 MM of the excess layer of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 retains 1st loss of $10 MM and $10 MM of the excess layer of risk through the total return swap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781EFEC-7DAC-42B5-AA29-6D90DDBEA0BD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3747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Transaction Structure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" name=""/>
          <p:cNvGrpSpPr/>
          <p:nvPr/>
        </p:nvGrpSpPr>
        <p:grpSpPr>
          <a:xfrm>
            <a:off x="3936960" y="2844720"/>
            <a:ext cx="1714320" cy="685800"/>
            <a:chOff x="3936960" y="2844720"/>
            <a:chExt cx="1714320" cy="685800"/>
          </a:xfrm>
        </p:grpSpPr>
        <p:sp>
          <p:nvSpPr>
            <p:cNvPr id="34" name=""/>
            <p:cNvSpPr/>
            <p:nvPr/>
          </p:nvSpPr>
          <p:spPr>
            <a:xfrm>
              <a:off x="3936960" y="2844720"/>
              <a:ext cx="1714320" cy="685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4114800" y="3034080"/>
              <a:ext cx="1359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BWT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" name=""/>
          <p:cNvGrpSpPr/>
          <p:nvPr/>
        </p:nvGrpSpPr>
        <p:grpSpPr>
          <a:xfrm>
            <a:off x="6705720" y="2870280"/>
            <a:ext cx="1714320" cy="685800"/>
            <a:chOff x="6705720" y="2870280"/>
            <a:chExt cx="1714320" cy="685800"/>
          </a:xfrm>
        </p:grpSpPr>
        <p:sp>
          <p:nvSpPr>
            <p:cNvPr id="37" name=""/>
            <p:cNvSpPr/>
            <p:nvPr/>
          </p:nvSpPr>
          <p:spPr>
            <a:xfrm>
              <a:off x="6705720" y="2870280"/>
              <a:ext cx="1714320" cy="685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6883560" y="2952720"/>
              <a:ext cx="13590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New Lenders (L+35)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" name=""/>
          <p:cNvSpPr/>
          <p:nvPr/>
        </p:nvSpPr>
        <p:spPr>
          <a:xfrm>
            <a:off x="2476440" y="4102200"/>
            <a:ext cx="4546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633840" y="4291560"/>
            <a:ext cx="206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Swiss 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" name=""/>
          <p:cNvGrpSpPr/>
          <p:nvPr/>
        </p:nvGrpSpPr>
        <p:grpSpPr>
          <a:xfrm>
            <a:off x="5397480" y="1473120"/>
            <a:ext cx="1714320" cy="685800"/>
            <a:chOff x="5397480" y="1473120"/>
            <a:chExt cx="1714320" cy="685800"/>
          </a:xfrm>
        </p:grpSpPr>
        <p:sp>
          <p:nvSpPr>
            <p:cNvPr id="42" name=""/>
            <p:cNvSpPr/>
            <p:nvPr/>
          </p:nvSpPr>
          <p:spPr>
            <a:xfrm>
              <a:off x="5397480" y="1473120"/>
              <a:ext cx="1714320" cy="685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5575320" y="1662480"/>
              <a:ext cx="1359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RBC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" name=""/>
          <p:cNvSpPr/>
          <p:nvPr/>
        </p:nvSpPr>
        <p:spPr>
          <a:xfrm flipH="1">
            <a:off x="5651640" y="3378240"/>
            <a:ext cx="1079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5346720" y="351756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H="1">
            <a:off x="5689080" y="3022560"/>
            <a:ext cx="1041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880240" y="2746800"/>
            <a:ext cx="850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 &amp; 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715000" y="342000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$102.22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5156280" y="2158560"/>
            <a:ext cx="5587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H="1">
            <a:off x="5346360" y="2158920"/>
            <a:ext cx="5713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851360" y="2264400"/>
            <a:ext cx="889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$96.09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473800" y="2378520"/>
            <a:ext cx="850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346720" y="3769200"/>
            <a:ext cx="812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632040" y="3655080"/>
            <a:ext cx="9273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Guarantee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4470480" y="3530520"/>
            <a:ext cx="0" cy="571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6" name=""/>
          <p:cNvGrpSpPr/>
          <p:nvPr/>
        </p:nvGrpSpPr>
        <p:grpSpPr>
          <a:xfrm>
            <a:off x="2692440" y="1409760"/>
            <a:ext cx="1714320" cy="685800"/>
            <a:chOff x="2692440" y="1409760"/>
            <a:chExt cx="1714320" cy="685800"/>
          </a:xfrm>
        </p:grpSpPr>
        <p:sp>
          <p:nvSpPr>
            <p:cNvPr id="57" name=""/>
            <p:cNvSpPr/>
            <p:nvPr/>
          </p:nvSpPr>
          <p:spPr>
            <a:xfrm>
              <a:off x="2692440" y="1409760"/>
              <a:ext cx="1714320" cy="685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2870280" y="1599120"/>
              <a:ext cx="1359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Equity Holders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" name=""/>
          <p:cNvSpPr/>
          <p:nvPr/>
        </p:nvSpPr>
        <p:spPr>
          <a:xfrm flipH="1" flipV="1">
            <a:off x="3695400" y="2095200"/>
            <a:ext cx="368280" cy="749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064040" y="2095560"/>
            <a:ext cx="342720" cy="749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191120" y="2194560"/>
            <a:ext cx="787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162240" y="2321640"/>
            <a:ext cx="787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" name=""/>
          <p:cNvGrpSpPr/>
          <p:nvPr/>
        </p:nvGrpSpPr>
        <p:grpSpPr>
          <a:xfrm>
            <a:off x="406440" y="1384200"/>
            <a:ext cx="1473120" cy="685800"/>
            <a:chOff x="406440" y="1384200"/>
            <a:chExt cx="1473120" cy="685800"/>
          </a:xfrm>
        </p:grpSpPr>
        <p:sp>
          <p:nvSpPr>
            <p:cNvPr id="64" name=""/>
            <p:cNvSpPr/>
            <p:nvPr/>
          </p:nvSpPr>
          <p:spPr>
            <a:xfrm>
              <a:off x="406440" y="1384200"/>
              <a:ext cx="1473120" cy="685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559080" y="1573560"/>
              <a:ext cx="116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GRM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" name=""/>
          <p:cNvSpPr/>
          <p:nvPr/>
        </p:nvSpPr>
        <p:spPr>
          <a:xfrm>
            <a:off x="1879560" y="1536840"/>
            <a:ext cx="812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866960" y="1892160"/>
            <a:ext cx="812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892160" y="1991160"/>
            <a:ext cx="787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905120" y="1242000"/>
            <a:ext cx="787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768760" y="5486400"/>
            <a:ext cx="40129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524560" y="5632920"/>
            <a:ext cx="1282680" cy="38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7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 MM 1st Loss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 MM Excess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207040" y="4800600"/>
            <a:ext cx="0" cy="698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194440" y="5013720"/>
            <a:ext cx="812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327480" y="4937760"/>
            <a:ext cx="927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Return Swap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321160" y="4239000"/>
            <a:ext cx="1778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Fronts $102.22 MM and Retains $ 82.22 MM of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4203720" y="4775040"/>
            <a:ext cx="0" cy="711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735360" y="5663160"/>
            <a:ext cx="2067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A36BE2A-04B0-41A3-BC8A-3B3690A2AED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3747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Risk Retention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9" name=""/>
          <p:cNvGrpSpPr/>
          <p:nvPr/>
        </p:nvGrpSpPr>
        <p:grpSpPr>
          <a:xfrm>
            <a:off x="2209680" y="4749840"/>
            <a:ext cx="4673160" cy="1167840"/>
            <a:chOff x="2209680" y="4749840"/>
            <a:chExt cx="4673160" cy="1167840"/>
          </a:xfrm>
        </p:grpSpPr>
        <p:sp>
          <p:nvSpPr>
            <p:cNvPr id="80" name=""/>
            <p:cNvSpPr/>
            <p:nvPr/>
          </p:nvSpPr>
          <p:spPr>
            <a:xfrm>
              <a:off x="2209680" y="4749840"/>
              <a:ext cx="4673160" cy="11678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2694240" y="5018760"/>
              <a:ext cx="3704400" cy="632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1st $10 MM Loss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 Re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" name=""/>
          <p:cNvSpPr/>
          <p:nvPr/>
        </p:nvSpPr>
        <p:spPr>
          <a:xfrm>
            <a:off x="5460840" y="1835640"/>
            <a:ext cx="1257480" cy="117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 MM of excess layer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308560" y="1549440"/>
            <a:ext cx="1562040" cy="3200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H="1">
            <a:off x="2209680" y="1549440"/>
            <a:ext cx="3098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V="1">
            <a:off x="2209680" y="1549440"/>
            <a:ext cx="0" cy="3200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437560" y="1751040"/>
            <a:ext cx="250344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Swiss 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Fronts and retains $82.2 MM of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excess layer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463920" y="1040040"/>
            <a:ext cx="1970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Risk = $102.2 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3CBEB80-321B-4403-A4E1-5B266C0C7E3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3747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Summary of Insurance Terms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85800" y="1335240"/>
            <a:ext cx="7772400" cy="479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Policy Period: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Lesser of 5 years or prepayment date of Covered Loan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Insured: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Bob West Treasure L.L.C. (“BWT”)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Type: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financial guarantee of principal and interest of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Covered Loan ($20 MM of risk covered by Total Return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from Enron Re)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Covered Loan: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 L + 35bp Loan due January, 2005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Projected Aggregate Limit: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Approx. $ 118,000,000 (total principal and interest)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Collateral Securing Loan: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Inventory Forward Sale Contract dated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17, 1999 between EEX E&amp;P Company, L.P. and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BWT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Collateral Assigned to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Insurer upon default: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Premium: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One-time payment of   % of projected aggregate limit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approx. $ 118,000,000, payable in advance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BA7F20-1DDB-4524-9124-98AE4F8A2D70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5181480" y="5067360"/>
            <a:ext cx="889200" cy="342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654280" y="3238560"/>
            <a:ext cx="1219320" cy="43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3747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Existing Risk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60240" y="926640"/>
            <a:ext cx="7772400" cy="5219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of simulations: 10,000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- ENA Engineering; Netherland Sewell &amp; Associates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- NYMEX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Basis - Historical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- Enron Ratings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Operations - Qualitative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Loss: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$0 - $ 25,000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Probabilities of Default: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S&amp;P Rating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EEX Credit Support, No retention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22.00%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After EEX Credit Support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4.70%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BB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After Enron RE 1st loss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1.00%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AA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7FC4B1-7A2A-4D28-BA2B-B8739BB46C33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85800" y="3747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Transaction Overview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619440" y="2465280"/>
            <a:ext cx="1859040" cy="839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774960" y="2745360"/>
            <a:ext cx="1513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Bob West Treasure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7" name=""/>
          <p:cNvGrpSpPr/>
          <p:nvPr/>
        </p:nvGrpSpPr>
        <p:grpSpPr>
          <a:xfrm>
            <a:off x="3641760" y="3922560"/>
            <a:ext cx="1836720" cy="480960"/>
            <a:chOff x="3641760" y="3922560"/>
            <a:chExt cx="1836720" cy="480960"/>
          </a:xfrm>
        </p:grpSpPr>
        <p:sp>
          <p:nvSpPr>
            <p:cNvPr id="98" name=""/>
            <p:cNvSpPr/>
            <p:nvPr/>
          </p:nvSpPr>
          <p:spPr>
            <a:xfrm>
              <a:off x="3641760" y="3922560"/>
              <a:ext cx="1836720" cy="4809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781440" y="4029480"/>
              <a:ext cx="1513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EEX    E&amp;P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0" name=""/>
          <p:cNvSpPr/>
          <p:nvPr/>
        </p:nvSpPr>
        <p:spPr>
          <a:xfrm>
            <a:off x="2617920" y="1028880"/>
            <a:ext cx="1041120" cy="480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643200" y="4788000"/>
            <a:ext cx="1836720" cy="480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035600" y="1023840"/>
            <a:ext cx="1041120" cy="480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597640" y="1004760"/>
            <a:ext cx="1041120" cy="481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738440" y="2984400"/>
            <a:ext cx="850680" cy="480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714680" y="2986560"/>
            <a:ext cx="985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Price 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728800" y="1140480"/>
            <a:ext cx="862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 II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114800" y="1126080"/>
            <a:ext cx="861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678640" y="1121400"/>
            <a:ext cx="861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RBC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835360" y="1512720"/>
            <a:ext cx="817560" cy="941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087720" y="1530360"/>
            <a:ext cx="817560" cy="9414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235400" y="1527120"/>
            <a:ext cx="12600" cy="952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V="1">
            <a:off x="4660920" y="1501920"/>
            <a:ext cx="0" cy="963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H="1">
            <a:off x="5064120" y="1490760"/>
            <a:ext cx="628560" cy="974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V="1">
            <a:off x="5356080" y="1490400"/>
            <a:ext cx="582840" cy="974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V="1">
            <a:off x="2587680" y="2948040"/>
            <a:ext cx="1031760" cy="100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>
            <a:off x="2587320" y="3081240"/>
            <a:ext cx="1042920" cy="11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829040" y="3340080"/>
            <a:ext cx="0" cy="604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V="1">
            <a:off x="5334120" y="3304800"/>
            <a:ext cx="0" cy="617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798720" y="4887000"/>
            <a:ext cx="1513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EEX   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0" name=""/>
          <p:cNvGrpSpPr/>
          <p:nvPr/>
        </p:nvGrpSpPr>
        <p:grpSpPr>
          <a:xfrm>
            <a:off x="7064280" y="2471760"/>
            <a:ext cx="1498680" cy="526680"/>
            <a:chOff x="7064280" y="2471760"/>
            <a:chExt cx="1498680" cy="526680"/>
          </a:xfrm>
        </p:grpSpPr>
        <p:sp>
          <p:nvSpPr>
            <p:cNvPr id="121" name=""/>
            <p:cNvSpPr/>
            <p:nvPr/>
          </p:nvSpPr>
          <p:spPr>
            <a:xfrm>
              <a:off x="7064280" y="2471760"/>
              <a:ext cx="1498680" cy="5266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7178040" y="2604600"/>
              <a:ext cx="12344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Swiss Re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3" name=""/>
          <p:cNvGrpSpPr/>
          <p:nvPr/>
        </p:nvGrpSpPr>
        <p:grpSpPr>
          <a:xfrm>
            <a:off x="7172280" y="3575160"/>
            <a:ext cx="1231920" cy="480960"/>
            <a:chOff x="7172280" y="3575160"/>
            <a:chExt cx="1231920" cy="480960"/>
          </a:xfrm>
        </p:grpSpPr>
        <p:sp>
          <p:nvSpPr>
            <p:cNvPr id="124" name=""/>
            <p:cNvSpPr/>
            <p:nvPr/>
          </p:nvSpPr>
          <p:spPr>
            <a:xfrm>
              <a:off x="7172280" y="3575160"/>
              <a:ext cx="1231920" cy="4809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7265880" y="3682080"/>
              <a:ext cx="1014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 Re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6" name=""/>
          <p:cNvSpPr/>
          <p:nvPr/>
        </p:nvSpPr>
        <p:spPr>
          <a:xfrm>
            <a:off x="2540160" y="184032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705120" y="1783440"/>
            <a:ext cx="660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911840" y="1572120"/>
            <a:ext cx="760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$105MM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556000" y="3429000"/>
            <a:ext cx="1154160" cy="549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214720" y="3479760"/>
            <a:ext cx="1422360" cy="6825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645160" y="1742040"/>
            <a:ext cx="760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 &amp; 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487760" y="1770480"/>
            <a:ext cx="7606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(10%)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182760" y="1526040"/>
            <a:ext cx="7606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(90%)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2462040" y="2764440"/>
            <a:ext cx="106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(50 Bcf)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725560" y="3139200"/>
            <a:ext cx="660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444760" y="3736080"/>
            <a:ext cx="704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633760" y="3550320"/>
            <a:ext cx="1063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(10 Bcf)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440160" y="3315240"/>
            <a:ext cx="8841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- Fixed Basis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9" name=""/>
          <p:cNvGrpSpPr/>
          <p:nvPr/>
        </p:nvGrpSpPr>
        <p:grpSpPr>
          <a:xfrm>
            <a:off x="2954160" y="5702400"/>
            <a:ext cx="1231920" cy="480960"/>
            <a:chOff x="2954160" y="5702400"/>
            <a:chExt cx="1231920" cy="480960"/>
          </a:xfrm>
        </p:grpSpPr>
        <p:sp>
          <p:nvSpPr>
            <p:cNvPr id="140" name=""/>
            <p:cNvSpPr/>
            <p:nvPr/>
          </p:nvSpPr>
          <p:spPr>
            <a:xfrm>
              <a:off x="2954160" y="5702400"/>
              <a:ext cx="1231920" cy="4809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3047760" y="5809320"/>
              <a:ext cx="1014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EEX Corp.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2" name=""/>
          <p:cNvSpPr/>
          <p:nvPr/>
        </p:nvSpPr>
        <p:spPr>
          <a:xfrm>
            <a:off x="4735440" y="3329640"/>
            <a:ext cx="695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$105MM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205240" y="35614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flipV="1">
            <a:off x="4751280" y="4392720"/>
            <a:ext cx="0" cy="403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V="1">
            <a:off x="4037040" y="4389480"/>
            <a:ext cx="0" cy="4032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956040" y="4378680"/>
            <a:ext cx="6951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(100%)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718160" y="4470840"/>
            <a:ext cx="695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$106MM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741840" y="5267160"/>
            <a:ext cx="0" cy="43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157640" y="5267160"/>
            <a:ext cx="0" cy="4366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882880" y="5259960"/>
            <a:ext cx="10000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(50%)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251240" y="5283720"/>
            <a:ext cx="13176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$100MM Sub-Debt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flipH="1">
            <a:off x="5478480" y="2633760"/>
            <a:ext cx="15811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flipH="1">
            <a:off x="5475240" y="2921040"/>
            <a:ext cx="15811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810400" y="27169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$$ /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594400" y="2423160"/>
            <a:ext cx="1390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Guarantee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283520" y="3003480"/>
            <a:ext cx="12600" cy="5716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V="1">
            <a:off x="8158320" y="3003480"/>
            <a:ext cx="0" cy="5716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174080" y="314856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$$ /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8066160" y="3105720"/>
            <a:ext cx="941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Return Swap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257720" y="3305160"/>
            <a:ext cx="0" cy="63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108320" y="35452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flipV="1">
            <a:off x="3911760" y="3293640"/>
            <a:ext cx="0" cy="639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3" name=""/>
          <p:cNvGrpSpPr/>
          <p:nvPr/>
        </p:nvGrpSpPr>
        <p:grpSpPr>
          <a:xfrm>
            <a:off x="189000" y="2979720"/>
            <a:ext cx="852480" cy="480960"/>
            <a:chOff x="189000" y="2979720"/>
            <a:chExt cx="852480" cy="480960"/>
          </a:xfrm>
        </p:grpSpPr>
        <p:sp>
          <p:nvSpPr>
            <p:cNvPr id="164" name=""/>
            <p:cNvSpPr/>
            <p:nvPr/>
          </p:nvSpPr>
          <p:spPr>
            <a:xfrm>
              <a:off x="189000" y="2979720"/>
              <a:ext cx="850680" cy="4809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190440" y="3081960"/>
              <a:ext cx="851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Market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6" name=""/>
          <p:cNvSpPr/>
          <p:nvPr/>
        </p:nvSpPr>
        <p:spPr>
          <a:xfrm>
            <a:off x="1041480" y="3081240"/>
            <a:ext cx="695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flipH="1">
            <a:off x="1041480" y="3340080"/>
            <a:ext cx="706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087560" y="2840760"/>
            <a:ext cx="593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084320" y="3362760"/>
            <a:ext cx="593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430280" y="2161080"/>
            <a:ext cx="1096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Interest Rate 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432080" y="2117880"/>
            <a:ext cx="1028520" cy="525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465280" y="2241720"/>
            <a:ext cx="1154160" cy="347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flipH="1" flipV="1">
            <a:off x="2465280" y="2421000"/>
            <a:ext cx="1154160" cy="334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2355840" y="2535840"/>
            <a:ext cx="106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2619360" y="2161080"/>
            <a:ext cx="693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6" name=""/>
          <p:cNvGrpSpPr/>
          <p:nvPr/>
        </p:nvGrpSpPr>
        <p:grpSpPr>
          <a:xfrm>
            <a:off x="1395360" y="4262400"/>
            <a:ext cx="852480" cy="480960"/>
            <a:chOff x="1395360" y="4262400"/>
            <a:chExt cx="852480" cy="480960"/>
          </a:xfrm>
        </p:grpSpPr>
        <p:sp>
          <p:nvSpPr>
            <p:cNvPr id="177" name=""/>
            <p:cNvSpPr/>
            <p:nvPr/>
          </p:nvSpPr>
          <p:spPr>
            <a:xfrm>
              <a:off x="1395360" y="4262400"/>
              <a:ext cx="850680" cy="4809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1396800" y="4364640"/>
              <a:ext cx="851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Market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9" name=""/>
          <p:cNvSpPr/>
          <p:nvPr/>
        </p:nvSpPr>
        <p:spPr>
          <a:xfrm flipV="1">
            <a:off x="2247840" y="4254120"/>
            <a:ext cx="139716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 flipH="1">
            <a:off x="2247480" y="4394160"/>
            <a:ext cx="139716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432160" y="3977280"/>
            <a:ext cx="9334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- Floating Basis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525760" y="45136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5486400" y="3251160"/>
            <a:ext cx="584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058080" y="3263760"/>
            <a:ext cx="0" cy="1702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H="1">
            <a:off x="5486400" y="4978440"/>
            <a:ext cx="571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486400" y="5156280"/>
            <a:ext cx="749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flipV="1">
            <a:off x="6248520" y="3098520"/>
            <a:ext cx="0" cy="2057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flipH="1">
            <a:off x="5473800" y="3111480"/>
            <a:ext cx="774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518080" y="4721760"/>
            <a:ext cx="1390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$ 3MM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937120" y="4455000"/>
            <a:ext cx="1390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50%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AA6ED6-7F2A-4723-9D67-A65486731FC9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1998-04-06T15:40:33Z</dcterms:created>
  <dc:creator>Ron Bolen</dc:creator>
  <dc:description/>
  <dc:language>en-US</dc:language>
  <cp:lastModifiedBy>adupont</cp:lastModifiedBy>
  <cp:lastPrinted>2000-08-30T18:18:20Z</cp:lastPrinted>
  <dcterms:modified xsi:type="dcterms:W3CDTF">2000-08-31T11:34:49Z</dcterms:modified>
  <cp:revision>559</cp:revision>
  <dc:subject/>
  <dc:title>Presentation to Goodrich Petroleum</dc:title>
</cp:coreProperties>
</file>