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801600" cy="7772400"/>
  <p:notesSz cx="6980238" cy="119522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011240" y="1871640"/>
            <a:ext cx="11296800" cy="5035680"/>
          </a:xfrm>
          <a:prstGeom prst="rect">
            <a:avLst/>
          </a:prstGeom>
          <a:noFill/>
          <a:ln w="0">
            <a:noFill/>
          </a:ln>
        </p:spPr>
        <p:txBody>
          <a:bodyPr lIns="117720" rIns="117720" tIns="58680" bIns="58680" anchor="t">
            <a:normAutofit/>
          </a:bodyPr>
          <a:p>
            <a:pPr marL="441360" indent="-441360">
              <a:spcBef>
                <a:spcPts val="876"/>
              </a:spcBef>
              <a:spcAft>
                <a:spcPts val="524"/>
              </a:spcAft>
              <a:buClr>
                <a:srgbClr val="0052ca"/>
              </a:buClr>
              <a:buSzPct val="75000"/>
              <a:buFont typeface="Wingdings" charset="2"/>
              <a:buChar char="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38160" indent="-365040">
              <a:spcBef>
                <a:spcPts val="876"/>
              </a:spcBef>
              <a:spcAft>
                <a:spcPts val="524"/>
              </a:spcAft>
              <a:buClr>
                <a:srgbClr val="0052ca"/>
              </a:buClr>
              <a:buFont typeface="Arial"/>
              <a:buChar char="–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373040" indent="-301320">
              <a:spcBef>
                <a:spcPts val="876"/>
              </a:spcBef>
              <a:spcAft>
                <a:spcPts val="524"/>
              </a:spcAft>
              <a:buClr>
                <a:srgbClr val="0052ca"/>
              </a:buClr>
              <a:buSzPct val="150000"/>
              <a:buFont typeface="Arial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65160" indent="-358560">
              <a:spcBef>
                <a:spcPts val="876"/>
              </a:spcBef>
              <a:spcAft>
                <a:spcPts val="524"/>
              </a:spcAft>
              <a:buClr>
                <a:srgbClr val="0052ca"/>
              </a:buClr>
              <a:buFont typeface="Arial"/>
              <a:buChar char="-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92480" indent="-297000">
              <a:spcBef>
                <a:spcPts val="876"/>
              </a:spcBef>
              <a:spcAft>
                <a:spcPts val="524"/>
              </a:spcAft>
              <a:buClr>
                <a:srgbClr val="0052ca"/>
              </a:buClr>
              <a:buFont typeface="Arial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292480" indent="-297000">
              <a:spcBef>
                <a:spcPts val="876"/>
              </a:spcBef>
              <a:spcAft>
                <a:spcPts val="524"/>
              </a:spcAft>
              <a:buClr>
                <a:srgbClr val="000000"/>
              </a:buClr>
              <a:buFont typeface="Arial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292480" indent="-297000">
              <a:spcBef>
                <a:spcPts val="876"/>
              </a:spcBef>
              <a:spcAft>
                <a:spcPts val="524"/>
              </a:spcAft>
              <a:buClr>
                <a:srgbClr val="000000"/>
              </a:buClr>
              <a:buFont typeface="Arial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552240" y="172800"/>
            <a:ext cx="11728440" cy="880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8a8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2800" strike="noStrike" u="none">
              <a:solidFill>
                <a:srgbClr val="0038a8"/>
              </a:solidFill>
              <a:effectLst/>
              <a:uFillTx/>
              <a:latin typeface="Arial Black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4665240" y="7264080"/>
            <a:ext cx="3449880" cy="3366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  <a:def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fld id="{81067CAE-E157-40A0-BAAA-F14A6E2C162C}" type="slidenum"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br>
              <a:rPr sz="900"/>
            </a:b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Confidential and Proprietary Data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5105520" y="7529400"/>
            <a:ext cx="2622600" cy="14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7720" rIns="117720" tIns="58680" bIns="58680" anchor="t">
            <a:noAutofit/>
          </a:bodyPr>
          <a:p>
            <a:pPr indent="0" algn="ctr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RGB_R" descr=""/>
          <p:cNvPicPr/>
          <p:nvPr/>
        </p:nvPicPr>
        <p:blipFill>
          <a:blip r:embed="rId2"/>
          <a:stretch/>
        </p:blipFill>
        <p:spPr>
          <a:xfrm>
            <a:off x="11810880" y="6889680"/>
            <a:ext cx="831960" cy="82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274680" y="1009800"/>
            <a:ext cx="122238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52240" y="172800"/>
            <a:ext cx="11728440" cy="880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8a8"/>
                </a:solidFill>
                <a:effectLst/>
                <a:uFillTx/>
                <a:latin typeface="Arial Black"/>
              </a:rPr>
              <a:t>Enron Energy Services - USA</a:t>
            </a:r>
            <a:endParaRPr b="0" lang="en-US" sz="2800" strike="noStrike" u="none">
              <a:solidFill>
                <a:srgbClr val="0038a8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"/>
          <p:cNvSpPr/>
          <p:nvPr/>
        </p:nvSpPr>
        <p:spPr>
          <a:xfrm>
            <a:off x="4680000" y="7307280"/>
            <a:ext cx="34495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br>
              <a:rPr sz="900"/>
            </a:b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Confidential and Proprietary Data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918480" y="1322640"/>
            <a:ext cx="13600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Direct USA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219720" y="1558800"/>
            <a:ext cx="2870280" cy="11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sales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Tele-sales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Agent sales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437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energy spend:  &lt;$10MM annually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Component-based transaction with lowest customization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cost acquisition, low touch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or opportunistic scope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Exclusively call center customer care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number of customers:  10,000’s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70000" y="3489480"/>
            <a:ext cx="8743680" cy="776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966840" y="3484800"/>
            <a:ext cx="16092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500280" y="3746520"/>
            <a:ext cx="1636920" cy="49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Delivery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Development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Solutions Management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Channel Management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70000" y="4341960"/>
            <a:ext cx="8745480" cy="5983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993840" y="4347000"/>
            <a:ext cx="13755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027080" y="4399920"/>
            <a:ext cx="2949480" cy="49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Disciplined implementation of “Gutenberg” process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Disciplined implementation of standardization and components to scale and manage risk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 booking and pricing 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123280" y="5015160"/>
            <a:ext cx="14925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Asset Mgmt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525280" y="5015160"/>
            <a:ext cx="17337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 &amp; Sourcing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596360" y="5015160"/>
            <a:ext cx="11188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 Services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323120" y="5234040"/>
            <a:ext cx="1617840" cy="49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29360" y="5015160"/>
            <a:ext cx="7606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79360" y="5234040"/>
            <a:ext cx="168912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management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centers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867840" y="6260040"/>
            <a:ext cx="15627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Professional Groups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016000" y="5234040"/>
            <a:ext cx="1841760" cy="10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Scalable DSM capabilities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curtailment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Syndication &amp; Sourcing:  Vendor mgmt, procurement, execution</a:t>
            </a:r>
            <a:br>
              <a:rPr sz="700"/>
            </a:b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fulfillment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Delivery, execution &amp; verification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EAM fundamentals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Measurement Center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533920" y="5234040"/>
            <a:ext cx="1633680" cy="90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Distributed generation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supply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representation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acquisition via munis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70000" y="5016600"/>
            <a:ext cx="1679400" cy="117468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70000" y="6272280"/>
            <a:ext cx="8732880" cy="5983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00880" y="6453720"/>
            <a:ext cx="166176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165720" y="1344600"/>
            <a:ext cx="2864160" cy="207324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51840" y="1322640"/>
            <a:ext cx="15314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Outsourcing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17520" y="1576440"/>
            <a:ext cx="2184480" cy="90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energy spend:  &gt;$30MM annually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than 100 sites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packaged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 cost acquisition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scope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sales force, high touch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Dedicated customer care group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number of customers:  &lt;400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574440" y="1322640"/>
            <a:ext cx="21700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Portfolio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301920" y="1574640"/>
            <a:ext cx="2703600" cy="13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Energy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Management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&amp; Gas Management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437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energy spend: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size if greater than 100 sites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$30MM - $10MM annually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Component-based transaction with low customization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Medium cost acquisition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or regional scope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sales force, medium touch, 90-day sales cycle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Primarily call center customer care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number of customers:  1,000’s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22720" y="1344600"/>
            <a:ext cx="2863800" cy="207504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70000" y="1344600"/>
            <a:ext cx="2863800" cy="207324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20560" y="2949480"/>
            <a:ext cx="5334120" cy="3682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3366cc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413800" y="2934000"/>
            <a:ext cx="15465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Origination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382760" y="3119760"/>
            <a:ext cx="3608280" cy="19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Upsells and/or restructures within existing contract portfolio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0760" y="3596760"/>
            <a:ext cx="3435120" cy="59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Aggregate ideas &amp; price signals into basic product ideas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touch point to leverage ideas, concepts and price signals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 ideas into completed products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Harness benefits of technology to communicate products</a:t>
            </a:r>
            <a:br>
              <a:rPr sz="700"/>
            </a:b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real time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342120" y="3733200"/>
            <a:ext cx="2549520" cy="49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number and velocity of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Centralized shared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databases, research and information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support/ Subject matter experts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762520" y="4343040"/>
            <a:ext cx="2860920" cy="59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look and verification:  Arbiter of value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DASH processes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Protects the back-office and risk/execution groups from poorly structured or processed deal flow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EWS interface 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2897280" y="6468120"/>
            <a:ext cx="3503520" cy="395280"/>
            <a:chOff x="2897280" y="6468120"/>
            <a:chExt cx="3503520" cy="395280"/>
          </a:xfrm>
        </p:grpSpPr>
        <p:sp>
          <p:nvSpPr>
            <p:cNvPr id="42" name=""/>
            <p:cNvSpPr/>
            <p:nvPr/>
          </p:nvSpPr>
          <p:spPr>
            <a:xfrm>
              <a:off x="2897280" y="6468120"/>
              <a:ext cx="1698840" cy="39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Customer Care and</a:t>
              </a:r>
              <a:br>
                <a:rPr sz="700"/>
              </a:b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Communications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4114800" y="6468120"/>
              <a:ext cx="1935360" cy="39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 Operations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Human Resources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5388120" y="6468120"/>
              <a:ext cx="1012680" cy="39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Legal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Media Services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Regulatory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" name=""/>
          <p:cNvGrpSpPr/>
          <p:nvPr/>
        </p:nvGrpSpPr>
        <p:grpSpPr>
          <a:xfrm>
            <a:off x="3470400" y="3733920"/>
            <a:ext cx="2603160" cy="498240"/>
            <a:chOff x="3470400" y="3733920"/>
            <a:chExt cx="2603160" cy="498240"/>
          </a:xfrm>
        </p:grpSpPr>
        <p:sp>
          <p:nvSpPr>
            <p:cNvPr id="46" name=""/>
            <p:cNvSpPr/>
            <p:nvPr/>
          </p:nvSpPr>
          <p:spPr>
            <a:xfrm>
              <a:off x="4897440" y="3746880"/>
              <a:ext cx="1158840" cy="39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Business Systems</a:t>
              </a:r>
              <a:br>
                <a:rPr sz="700"/>
              </a:b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&amp; Processes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Product Marketing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470400" y="3733920"/>
              <a:ext cx="2603160" cy="498240"/>
            </a:xfrm>
            <a:prstGeom prst="roundRect">
              <a:avLst>
                <a:gd name="adj" fmla="val 13463"/>
              </a:avLst>
            </a:prstGeom>
            <a:noFill/>
            <a:ln w="9360">
              <a:solidFill>
                <a:srgbClr val="3366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" name=""/>
          <p:cNvSpPr/>
          <p:nvPr/>
        </p:nvSpPr>
        <p:spPr>
          <a:xfrm>
            <a:off x="3314880" y="1600200"/>
            <a:ext cx="1758600" cy="343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254640" y="1574640"/>
            <a:ext cx="1758960" cy="3906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016000" y="5016600"/>
            <a:ext cx="1708200" cy="117468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790800" y="5016600"/>
            <a:ext cx="1679760" cy="117468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533920" y="5016600"/>
            <a:ext cx="1727280" cy="117468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321680" y="5016600"/>
            <a:ext cx="1679400" cy="117468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948120" y="5015160"/>
            <a:ext cx="13672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Mgmt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781440" y="5234040"/>
            <a:ext cx="163368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Tools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mining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218520" y="1122120"/>
            <a:ext cx="1878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Themes: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9217080" y="1708200"/>
            <a:ext cx="3289320" cy="13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Tailor acquisition and maintenance model to segment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market bets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Originate around the portfolio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 sales force quickly -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operating leverage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Deeper penetration in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 contracts from 100’s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9217080" y="3438360"/>
            <a:ext cx="3584520" cy="88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Scale &amp; leverage 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product velocity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Single touch point to leverage channel and sales force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Developer, translator and conversion focus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Productization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9217080" y="4425840"/>
            <a:ext cx="3584520" cy="3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process and standardization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Integrator and valuation 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9217080" y="5049720"/>
            <a:ext cx="3584520" cy="102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End-to-end accountability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product, service level and price/execute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liquidity/capture best-in-class capability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technology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 benefits of scale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capabilities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77720" y="6983640"/>
            <a:ext cx="8317080" cy="2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EES Vision:  </a:t>
            </a:r>
            <a:r>
              <a:rPr b="1" i="1" lang="en-US" sz="13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“The World’s Leading Energy Retailer and Enron’s Leading Division”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2001-06-20T17:34:24Z</dcterms:created>
  <dc:creator>Rana Daly</dc:creator>
  <dc:description/>
  <dc:language>en-US</dc:language>
  <cp:lastModifiedBy>jsteffe</cp:lastModifiedBy>
  <cp:lastPrinted>2001-06-21T19:40:29Z</cp:lastPrinted>
  <dcterms:modified xsi:type="dcterms:W3CDTF">2001-07-30T10:04:16Z</dcterms:modified>
  <cp:revision>11</cp:revision>
  <dc:subject/>
  <dc:title>Enron Energy Services - USA</dc:title>
</cp:coreProperties>
</file>