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6973888" cy="12003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011240" y="1871640"/>
            <a:ext cx="11296800" cy="503568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rmAutofit/>
          </a:bodyPr>
          <a:p>
            <a:pPr marL="441360" indent="-44136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SzPct val="75000"/>
              <a:buFont typeface="Wingdings" charset="2"/>
              <a:buChar char="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38160" indent="-36504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Font typeface="Arial"/>
              <a:buChar char="–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3040" indent="-30132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SzPct val="150000"/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865160" indent="-35856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Font typeface="Arial"/>
              <a:buChar char="-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292480" indent="-297000">
              <a:spcBef>
                <a:spcPts val="876"/>
              </a:spcBef>
              <a:spcAft>
                <a:spcPts val="524"/>
              </a:spcAft>
              <a:buClr>
                <a:srgbClr val="0052ca"/>
              </a:buClr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292480" indent="-297000"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292480" indent="-297000"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Font typeface="Arial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552240" y="172800"/>
            <a:ext cx="11728440" cy="88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8a8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800" strike="noStrike" u="none">
              <a:solidFill>
                <a:srgbClr val="0038a8"/>
              </a:solidFill>
              <a:effectLst/>
              <a:uFillTx/>
              <a:latin typeface="Arial Black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4665240" y="7264080"/>
            <a:ext cx="3449880" cy="3366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  <a:def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fld id="{D010D469-78F3-4D8F-BA4B-3A55E24B80B8}" type="slidenum"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br>
              <a:rPr sz="900"/>
            </a:b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105520" y="7529400"/>
            <a:ext cx="2622600" cy="14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t">
            <a:noAutofit/>
          </a:bodyPr>
          <a:p>
            <a:pPr indent="0" algn="ct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RGB_R" descr=""/>
          <p:cNvPicPr/>
          <p:nvPr/>
        </p:nvPicPr>
        <p:blipFill>
          <a:blip r:embed="rId2"/>
          <a:stretch/>
        </p:blipFill>
        <p:spPr>
          <a:xfrm>
            <a:off x="11810880" y="6889680"/>
            <a:ext cx="831960" cy="82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274680" y="1009800"/>
            <a:ext cx="122238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52240" y="172800"/>
            <a:ext cx="11728440" cy="88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8a8"/>
                </a:solidFill>
                <a:effectLst/>
                <a:uFillTx/>
                <a:latin typeface="Arial Black"/>
              </a:rPr>
              <a:t>Enron Energy Services - USA</a:t>
            </a:r>
            <a:endParaRPr b="0" lang="en-US" sz="2800" strike="noStrike" u="none">
              <a:solidFill>
                <a:srgbClr val="0038a8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"/>
          <p:cNvSpPr/>
          <p:nvPr/>
        </p:nvSpPr>
        <p:spPr>
          <a:xfrm>
            <a:off x="4680000" y="7307280"/>
            <a:ext cx="3449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br>
              <a:rPr sz="900"/>
            </a:b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918480" y="1322640"/>
            <a:ext cx="1360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Direct USA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219720" y="1558800"/>
            <a:ext cx="2870280" cy="11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Tele-sales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Agent sales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437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  &lt;$10MM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Component-based transaction with lowest customization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cost acquisition, low touch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or opportunistic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Exclusively call center customer care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88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10,000’s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70000" y="3489480"/>
            <a:ext cx="8743680" cy="7761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966840" y="3484800"/>
            <a:ext cx="160920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00280" y="3746520"/>
            <a:ext cx="163692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Delivery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Development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Channel Management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0000" y="4341960"/>
            <a:ext cx="8745480" cy="598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93840" y="4347000"/>
            <a:ext cx="1375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027080" y="4399920"/>
            <a:ext cx="294948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Disciplined implementation of “Gutenberg” process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Disciplined implementation of standardization and components to scale and manage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 booking and pricing 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123280" y="5015160"/>
            <a:ext cx="1492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Asset Mgmt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525280" y="5015160"/>
            <a:ext cx="17337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&amp; Sourcing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96360" y="5015160"/>
            <a:ext cx="11188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Services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323120" y="5234040"/>
            <a:ext cx="161784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9360" y="5015160"/>
            <a:ext cx="7606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9360" y="5234040"/>
            <a:ext cx="168912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centers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67840" y="6260040"/>
            <a:ext cx="15627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Professional Groups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016000" y="5234040"/>
            <a:ext cx="1841760" cy="10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Scalable DSM capabilities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curtailment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Syndication &amp; Sourcing:  Vendor mgmt, procurement, execution</a:t>
            </a:r>
            <a:br>
              <a:rPr sz="700"/>
            </a:b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fulfillment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Delivery, execution &amp; verification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EAM fundamentals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Measurement Center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0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33920" y="5234040"/>
            <a:ext cx="1633680" cy="90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supply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representation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acquisition via munis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70000" y="5016600"/>
            <a:ext cx="167940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70000" y="6272280"/>
            <a:ext cx="8732880" cy="598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00880" y="6453720"/>
            <a:ext cx="1661760" cy="32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65720" y="1344600"/>
            <a:ext cx="2864160" cy="20732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51840" y="1322640"/>
            <a:ext cx="153144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7520" y="1576440"/>
            <a:ext cx="2184480" cy="90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  &gt;$30MM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100 sites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packaged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cost acquisition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sales force, high touch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customer care group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&lt;400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574440" y="1322640"/>
            <a:ext cx="21700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Portfolio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01920" y="1574640"/>
            <a:ext cx="2703600" cy="13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Energy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&amp; Gas Management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437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energy spend: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size if greater than 100 sites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$30MM - $10MM annually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Component-based transaction with low customization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Medium cost acquisition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or regional scope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sales force, medium touch, 90-day sales cycle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Primarily call center customer care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number of customers:  1,000’s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22720" y="1344600"/>
            <a:ext cx="2863800" cy="20750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70000" y="1344600"/>
            <a:ext cx="2863800" cy="207324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20560" y="2949480"/>
            <a:ext cx="5334120" cy="3682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3366cc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413800" y="2934000"/>
            <a:ext cx="154656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Origination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382760" y="3119760"/>
            <a:ext cx="3608280" cy="19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Upsells and/or restructures within existing contract portfolio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0760" y="3596760"/>
            <a:ext cx="343512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ideas &amp; price signals into basic product ideas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touch point to leverage ideas, concepts and price signals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 ideas into completed products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Harness benefits of technology to communicate products</a:t>
            </a:r>
            <a:br>
              <a:rPr sz="700"/>
            </a:b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real time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342120" y="3733200"/>
            <a:ext cx="2549520" cy="4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number and velocity of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shared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databases, research and information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support/ Subject matter experts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62520" y="4343040"/>
            <a:ext cx="286092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look and verification:  Arbiter of value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DASH processes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Protects the back-office and risk/execution groups from poorly structured or processed deal flow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EWS interface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2897280" y="6468120"/>
            <a:ext cx="3503520" cy="395280"/>
            <a:chOff x="2897280" y="6468120"/>
            <a:chExt cx="3503520" cy="395280"/>
          </a:xfrm>
        </p:grpSpPr>
        <p:sp>
          <p:nvSpPr>
            <p:cNvPr id="42" name=""/>
            <p:cNvSpPr/>
            <p:nvPr/>
          </p:nvSpPr>
          <p:spPr>
            <a:xfrm>
              <a:off x="2897280" y="6468120"/>
              <a:ext cx="169884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Customer Care and</a:t>
              </a:r>
              <a:br>
                <a:rPr sz="700"/>
              </a:b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Communications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114800" y="6468120"/>
              <a:ext cx="193536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 Operations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Human Resources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388120" y="6468120"/>
              <a:ext cx="101268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Legal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Media Services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3470400" y="3733920"/>
            <a:ext cx="2603160" cy="498240"/>
            <a:chOff x="3470400" y="3733920"/>
            <a:chExt cx="2603160" cy="498240"/>
          </a:xfrm>
        </p:grpSpPr>
        <p:sp>
          <p:nvSpPr>
            <p:cNvPr id="46" name=""/>
            <p:cNvSpPr/>
            <p:nvPr/>
          </p:nvSpPr>
          <p:spPr>
            <a:xfrm>
              <a:off x="4897440" y="3746880"/>
              <a:ext cx="1158840" cy="39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Business Systems</a:t>
              </a:r>
              <a:br>
                <a:rPr sz="700"/>
              </a:b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&amp; Processes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 indent="-114480">
                <a:lnSpc>
                  <a:spcPct val="95000"/>
                </a:lnSpc>
                <a:buClr>
                  <a:srgbClr val="cc0000"/>
                </a:buClr>
                <a:buSzPct val="65000"/>
                <a:buFont typeface="Monotype Sorts" charset="2"/>
                <a:buChar char="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Product Marketing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470400" y="3733920"/>
              <a:ext cx="2603160" cy="498240"/>
            </a:xfrm>
            <a:prstGeom prst="roundRect">
              <a:avLst>
                <a:gd name="adj" fmla="val 13463"/>
              </a:avLst>
            </a:prstGeom>
            <a:noFill/>
            <a:ln w="9360">
              <a:solidFill>
                <a:srgbClr val="3366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3314880" y="1600200"/>
            <a:ext cx="1758600" cy="34308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254640" y="1574640"/>
            <a:ext cx="1758960" cy="3906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16000" y="5016600"/>
            <a:ext cx="170820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790800" y="5016600"/>
            <a:ext cx="167976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33920" y="5016600"/>
            <a:ext cx="172728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321680" y="5016600"/>
            <a:ext cx="1679400" cy="1174680"/>
          </a:xfrm>
          <a:prstGeom prst="roundRect">
            <a:avLst>
              <a:gd name="adj" fmla="val 7847"/>
            </a:avLst>
          </a:prstGeom>
          <a:noFill/>
          <a:ln w="9360">
            <a:solidFill>
              <a:srgbClr val="33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948120" y="5015160"/>
            <a:ext cx="13672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Mgmt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781440" y="5234040"/>
            <a:ext cx="163368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mining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218520" y="1122120"/>
            <a:ext cx="1878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Themes: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9217080" y="1708200"/>
            <a:ext cx="328932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Tailor acquisition and maintenance model to segment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market bets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Originate around the portfolio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sales force quickly -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operating leverage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Deeper penetration in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 contracts from 100’s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9217080" y="3438360"/>
            <a:ext cx="3584520" cy="88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Scale &amp; leverage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product velocity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 touch point to leverage channel and sales force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Developer, translator and conversion focus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Productization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9217080" y="4425840"/>
            <a:ext cx="358452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process and standardization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Integrator and valuation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217080" y="5049720"/>
            <a:ext cx="3584520" cy="102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End-to-end accountability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product, service level and price/execute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liquidity/capture best-in-class capability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technology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benefits of scale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95000"/>
              </a:lnSpc>
              <a:spcBef>
                <a:spcPts val="125"/>
              </a:spcBef>
              <a:buClr>
                <a:srgbClr val="cc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capabilities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77720" y="6983640"/>
            <a:ext cx="8317080" cy="2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EES Vision:  </a:t>
            </a:r>
            <a:r>
              <a:rPr b="1" i="1" lang="en-US" sz="13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“The World’s Leading Energy Retailer and Enron’s Leading Division”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2001-06-20T17:34:24Z</dcterms:created>
  <dc:creator>Rana Daly</dc:creator>
  <dc:description/>
  <dc:language>en-US</dc:language>
  <cp:lastModifiedBy>EES</cp:lastModifiedBy>
  <cp:lastPrinted>2001-06-21T19:40:29Z</cp:lastPrinted>
  <dcterms:modified xsi:type="dcterms:W3CDTF">2001-07-27T01:15:10Z</dcterms:modified>
  <cp:revision>10</cp:revision>
  <dc:subject/>
  <dc:title>Enron Energy Services - USA</dc:title>
</cp:coreProperties>
</file>