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_rels/presentation.xml.rels" ContentType="application/vnd.openxmlformats-package.relationships+xml"/>
  <Override PartName="/ppt/media/image13.jpeg" ContentType="image/jpeg"/>
  <Override PartName="/ppt/media/image4.png" ContentType="image/png"/>
  <Override PartName="/ppt/media/image9.wmf" ContentType="image/x-wmf"/>
  <Override PartName="/ppt/media/image18.wmf" ContentType="image/x-wmf"/>
  <Override PartName="/ppt/media/image12.wmf" ContentType="image/x-wmf"/>
  <Override PartName="/ppt/media/image3.wmf" ContentType="image/x-wmf"/>
  <Override PartName="/ppt/media/image19.png" ContentType="image/png"/>
  <Override PartName="/ppt/media/image2.png" ContentType="image/png"/>
  <Override PartName="/ppt/media/image17.png" ContentType="image/png"/>
  <Override PartName="/ppt/media/image16.jpeg" ContentType="image/jpeg"/>
  <Override PartName="/ppt/media/image14.jpeg" ContentType="image/jpeg"/>
  <Override PartName="/ppt/media/image1.png" ContentType="image/png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11.jpeg" ContentType="image/jpeg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EB4D46-F52C-4FBD-9F9F-02C7659F215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D90E60-48E3-45A8-9FAA-095D1DFCE7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C4FB65-BCE7-46F0-BE2A-5BFA111AB55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80169A-1DE3-4D97-8F2E-82DED9EC12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F10D85-0D45-42B1-AADA-A75FF13F39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99A827-3B1F-408A-8EC7-1A09CF3E3C7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image" Target="../media/image1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2.wmf"/><Relationship Id="rId4" Type="http://schemas.openxmlformats.org/officeDocument/2006/relationships/image" Target="../media/image13.jpeg"/><Relationship Id="rId5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5.wmf"/><Relationship Id="rId4" Type="http://schemas.openxmlformats.org/officeDocument/2006/relationships/image" Target="../media/image16.jpeg"/><Relationship Id="rId5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8.wmf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and Regulatory Affairs Offsite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“Plus” Indexation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1714680"/>
            <a:ext cx="7925040" cy="14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passes through wholesale commodity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Fixing the costs of delivery through a basis adjustment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93000" y="16192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2560" y="31240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08120" y="480060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3581280"/>
            <a:ext cx="7086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volatility is eliminated for the term of the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trends in delivery prices are reflected in the fixed cost component so that customers may benefit today from “levelisation” of delivery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8080" y="5257800"/>
            <a:ext cx="7086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Published unbundled tariffs (transmission, delivery, ancillary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Enforceable regulatory body that has set forth a plan for liberalisation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wholesale commodity market or transparent default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6146640"/>
            <a:ext cx="7086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1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Customised Risk Management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837720" y="1600200"/>
            <a:ext cx="358164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Structuring swaps and derivatives on either a wholesale or retail basis.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93000" y="16192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82560" y="26668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08120" y="411480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38080" y="3022560"/>
            <a:ext cx="49532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provide for price certainty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mitigate the risks associated with price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generate additional value to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38080" y="4483080"/>
            <a:ext cx="45720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Published unbundled tariffs (transmission, delivery, ancillary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wholesale commodity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forward volatility 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877000" y="2255760"/>
            <a:ext cx="2552760" cy="255600"/>
          </a:xfrm>
          <a:prstGeom prst="rect">
            <a:avLst/>
          </a:prstGeom>
          <a:solidFill>
            <a:srgbClr val="99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877000" y="1743120"/>
            <a:ext cx="0" cy="14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877000" y="3176640"/>
            <a:ext cx="2552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877000" y="1743120"/>
            <a:ext cx="2492280" cy="1127160"/>
          </a:xfrm>
          <a:custGeom>
            <a:avLst/>
            <a:gdLst/>
            <a:ahLst/>
            <a:rect l="l" t="t" r="r" b="b"/>
            <a:pathLst>
              <a:path w="1968" h="1056">
                <a:moveTo>
                  <a:pt x="0" y="720"/>
                </a:moveTo>
                <a:cubicBezTo>
                  <a:pt x="68" y="408"/>
                  <a:pt x="136" y="96"/>
                  <a:pt x="192" y="48"/>
                </a:cubicBezTo>
                <a:cubicBezTo>
                  <a:pt x="248" y="0"/>
                  <a:pt x="288" y="416"/>
                  <a:pt x="336" y="432"/>
                </a:cubicBezTo>
                <a:cubicBezTo>
                  <a:pt x="384" y="448"/>
                  <a:pt x="424" y="104"/>
                  <a:pt x="480" y="144"/>
                </a:cubicBezTo>
                <a:cubicBezTo>
                  <a:pt x="536" y="184"/>
                  <a:pt x="616" y="640"/>
                  <a:pt x="672" y="672"/>
                </a:cubicBezTo>
                <a:cubicBezTo>
                  <a:pt x="728" y="704"/>
                  <a:pt x="768" y="320"/>
                  <a:pt x="816" y="336"/>
                </a:cubicBezTo>
                <a:cubicBezTo>
                  <a:pt x="864" y="352"/>
                  <a:pt x="904" y="744"/>
                  <a:pt x="960" y="768"/>
                </a:cubicBezTo>
                <a:cubicBezTo>
                  <a:pt x="1016" y="792"/>
                  <a:pt x="1096" y="480"/>
                  <a:pt x="1152" y="480"/>
                </a:cubicBezTo>
                <a:cubicBezTo>
                  <a:pt x="1208" y="480"/>
                  <a:pt x="1240" y="816"/>
                  <a:pt x="1296" y="768"/>
                </a:cubicBezTo>
                <a:cubicBezTo>
                  <a:pt x="1352" y="720"/>
                  <a:pt x="1440" y="192"/>
                  <a:pt x="1488" y="192"/>
                </a:cubicBezTo>
                <a:cubicBezTo>
                  <a:pt x="1536" y="192"/>
                  <a:pt x="1544" y="696"/>
                  <a:pt x="1584" y="768"/>
                </a:cubicBezTo>
                <a:cubicBezTo>
                  <a:pt x="1624" y="840"/>
                  <a:pt x="1680" y="584"/>
                  <a:pt x="1728" y="624"/>
                </a:cubicBezTo>
                <a:cubicBezTo>
                  <a:pt x="1776" y="664"/>
                  <a:pt x="1832" y="960"/>
                  <a:pt x="1872" y="1008"/>
                </a:cubicBezTo>
                <a:cubicBezTo>
                  <a:pt x="1912" y="1056"/>
                  <a:pt x="1940" y="984"/>
                  <a:pt x="1968" y="91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877000" y="2255760"/>
            <a:ext cx="25527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877000" y="2511360"/>
            <a:ext cx="25527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70520" y="3165840"/>
            <a:ext cx="482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489280" y="2437200"/>
            <a:ext cx="43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7943400" y="1947960"/>
            <a:ext cx="182520" cy="30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 flipV="1">
            <a:off x="6605280" y="2511000"/>
            <a:ext cx="122040" cy="306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043480" y="2788200"/>
            <a:ext cx="46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066520" y="1783440"/>
            <a:ext cx="384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583680" y="2788200"/>
            <a:ext cx="45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877000" y="3484440"/>
            <a:ext cx="182520" cy="50760"/>
          </a:xfrm>
          <a:prstGeom prst="rect">
            <a:avLst/>
          </a:prstGeom>
          <a:solidFill>
            <a:srgbClr val="99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084360" y="3393000"/>
            <a:ext cx="1529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remains in this range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591600" y="1568880"/>
            <a:ext cx="111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Cap/Floor/Collar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905440" y="4898880"/>
            <a:ext cx="2185920" cy="10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905440" y="4365720"/>
            <a:ext cx="0" cy="1495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905440" y="5861160"/>
            <a:ext cx="21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911920" y="4410000"/>
            <a:ext cx="584280" cy="492120"/>
          </a:xfrm>
          <a:custGeom>
            <a:avLst/>
            <a:gdLst/>
            <a:ahLst/>
            <a:rect l="l" t="t" r="r" b="b"/>
            <a:pathLst>
              <a:path w="368" h="310">
                <a:moveTo>
                  <a:pt x="0" y="310"/>
                </a:moveTo>
                <a:cubicBezTo>
                  <a:pt x="21" y="260"/>
                  <a:pt x="87" y="12"/>
                  <a:pt x="124" y="6"/>
                </a:cubicBezTo>
                <a:cubicBezTo>
                  <a:pt x="161" y="0"/>
                  <a:pt x="188" y="264"/>
                  <a:pt x="220" y="275"/>
                </a:cubicBezTo>
                <a:cubicBezTo>
                  <a:pt x="252" y="286"/>
                  <a:pt x="291" y="68"/>
                  <a:pt x="316" y="73"/>
                </a:cubicBezTo>
                <a:cubicBezTo>
                  <a:pt x="341" y="78"/>
                  <a:pt x="357" y="258"/>
                  <a:pt x="368" y="306"/>
                </a:cubicBezTo>
              </a:path>
            </a:pathLst>
          </a:custGeom>
          <a:solidFill>
            <a:srgbClr val="ff9900"/>
          </a:solidFill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678440" y="5480640"/>
            <a:ext cx="46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905440" y="4898880"/>
            <a:ext cx="2185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7989840" y="4525920"/>
            <a:ext cx="0" cy="372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040600" y="5005440"/>
            <a:ext cx="0" cy="268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010000" y="4281840"/>
            <a:ext cx="1111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 protection 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upward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movements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041680" y="4900680"/>
            <a:ext cx="1048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Y% Shared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Savings 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movements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279840" y="4178880"/>
            <a:ext cx="145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Participatory 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905440" y="5005440"/>
            <a:ext cx="2185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956200" y="6145200"/>
            <a:ext cx="152640" cy="525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05240" y="6078960"/>
            <a:ext cx="171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is at market in this range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590160" y="5839200"/>
            <a:ext cx="54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95760" y="5245560"/>
            <a:ext cx="43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521400" y="4964040"/>
            <a:ext cx="577800" cy="595440"/>
          </a:xfrm>
          <a:custGeom>
            <a:avLst/>
            <a:gdLst/>
            <a:ahLst/>
            <a:rect l="l" t="t" r="r" b="b"/>
            <a:pathLst>
              <a:path w="364" h="375">
                <a:moveTo>
                  <a:pt x="0" y="27"/>
                </a:moveTo>
                <a:cubicBezTo>
                  <a:pt x="21" y="86"/>
                  <a:pt x="90" y="375"/>
                  <a:pt x="124" y="375"/>
                </a:cubicBezTo>
                <a:cubicBezTo>
                  <a:pt x="158" y="375"/>
                  <a:pt x="176" y="58"/>
                  <a:pt x="206" y="29"/>
                </a:cubicBezTo>
                <a:cubicBezTo>
                  <a:pt x="236" y="0"/>
                  <a:pt x="279" y="201"/>
                  <a:pt x="305" y="200"/>
                </a:cubicBezTo>
                <a:cubicBezTo>
                  <a:pt x="331" y="199"/>
                  <a:pt x="352" y="58"/>
                  <a:pt x="364" y="21"/>
                </a:cubicBezTo>
              </a:path>
            </a:pathLst>
          </a:custGeom>
          <a:solidFill>
            <a:srgbClr val="00cc99"/>
          </a:solidFill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124760" y="4470480"/>
            <a:ext cx="577800" cy="487440"/>
          </a:xfrm>
          <a:custGeom>
            <a:avLst/>
            <a:gdLst/>
            <a:ahLst/>
            <a:rect l="l" t="t" r="r" b="b"/>
            <a:pathLst>
              <a:path w="364" h="307">
                <a:moveTo>
                  <a:pt x="0" y="271"/>
                </a:moveTo>
                <a:cubicBezTo>
                  <a:pt x="16" y="263"/>
                  <a:pt x="67" y="220"/>
                  <a:pt x="99" y="220"/>
                </a:cubicBezTo>
                <a:cubicBezTo>
                  <a:pt x="131" y="220"/>
                  <a:pt x="159" y="307"/>
                  <a:pt x="192" y="271"/>
                </a:cubicBezTo>
                <a:cubicBezTo>
                  <a:pt x="225" y="235"/>
                  <a:pt x="271" y="2"/>
                  <a:pt x="300" y="1"/>
                </a:cubicBezTo>
                <a:cubicBezTo>
                  <a:pt x="329" y="0"/>
                  <a:pt x="351" y="211"/>
                  <a:pt x="364" y="266"/>
                </a:cubicBezTo>
              </a:path>
            </a:pathLst>
          </a:custGeom>
          <a:solidFill>
            <a:srgbClr val="ff9900"/>
          </a:solidFill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723080" y="5000760"/>
            <a:ext cx="287280" cy="542880"/>
          </a:xfrm>
          <a:custGeom>
            <a:avLst/>
            <a:gdLst/>
            <a:ahLst/>
            <a:rect l="l" t="t" r="r" b="b"/>
            <a:pathLst>
              <a:path w="181" h="342">
                <a:moveTo>
                  <a:pt x="0" y="3"/>
                </a:moveTo>
                <a:cubicBezTo>
                  <a:pt x="23" y="60"/>
                  <a:pt x="104" y="342"/>
                  <a:pt x="134" y="342"/>
                </a:cubicBezTo>
                <a:cubicBezTo>
                  <a:pt x="164" y="342"/>
                  <a:pt x="171" y="71"/>
                  <a:pt x="181" y="0"/>
                </a:cubicBezTo>
              </a:path>
            </a:pathLst>
          </a:custGeom>
          <a:solidFill>
            <a:srgbClr val="00cc99"/>
          </a:solidFill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496200" y="4902120"/>
            <a:ext cx="21960" cy="101520"/>
          </a:xfrm>
          <a:custGeom>
            <a:avLst/>
            <a:gdLst/>
            <a:ahLst/>
            <a:rect l="l" t="t" r="r" b="b"/>
            <a:pathLst>
              <a:path w="14" h="64">
                <a:moveTo>
                  <a:pt x="0" y="0"/>
                </a:moveTo>
                <a:cubicBezTo>
                  <a:pt x="4" y="21"/>
                  <a:pt x="14" y="43"/>
                  <a:pt x="14" y="64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095960" y="4896000"/>
            <a:ext cx="34920" cy="114120"/>
          </a:xfrm>
          <a:custGeom>
            <a:avLst/>
            <a:gdLst/>
            <a:ahLst/>
            <a:rect l="l" t="t" r="r" b="b"/>
            <a:pathLst>
              <a:path w="22" h="72">
                <a:moveTo>
                  <a:pt x="22" y="0"/>
                </a:moveTo>
                <a:cubicBezTo>
                  <a:pt x="15" y="22"/>
                  <a:pt x="0" y="49"/>
                  <a:pt x="0" y="72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702560" y="4905360"/>
            <a:ext cx="25560" cy="101520"/>
          </a:xfrm>
          <a:custGeom>
            <a:avLst/>
            <a:gdLst/>
            <a:ahLst/>
            <a:rect l="l" t="t" r="r" b="b"/>
            <a:pathLst>
              <a:path w="16" h="64">
                <a:moveTo>
                  <a:pt x="0" y="0"/>
                </a:moveTo>
                <a:cubicBezTo>
                  <a:pt x="3" y="13"/>
                  <a:pt x="8" y="56"/>
                  <a:pt x="16" y="64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956200" y="6222960"/>
            <a:ext cx="152640" cy="525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760" bIns="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8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85560" y="5029200"/>
            <a:ext cx="8416800" cy="45972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capabilities continually change with ongoing liberalisation.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057400" y="2286000"/>
            <a:ext cx="647712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057400" y="1676520"/>
            <a:ext cx="64008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Increasing Liberalisation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rot="16200000">
            <a:off x="-956880" y="3319200"/>
            <a:ext cx="2590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Increasing Risk Transfer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96880" y="2438280"/>
            <a:ext cx="0" cy="2362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5" name=""/>
          <p:cNvGraphicFramePr/>
          <p:nvPr/>
        </p:nvGraphicFramePr>
        <p:xfrm>
          <a:off x="838080" y="2590920"/>
          <a:ext cx="7678800" cy="1990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590920"/>
                    <a:ext cx="7678800" cy="199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77" name="E_RGB_R" descr=""/>
          <p:cNvPicPr/>
          <p:nvPr/>
        </p:nvPicPr>
        <p:blipFill>
          <a:blip r:embed="rId3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0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676520" y="1905120"/>
            <a:ext cx="0" cy="304776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905120" y="1600200"/>
            <a:ext cx="1676160" cy="30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Curve/Product Dev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3505320"/>
            <a:ext cx="99036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86360" y="2641680"/>
            <a:ext cx="107028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85560" y="5334120"/>
            <a:ext cx="1216080" cy="3074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Kyran Hanks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15800" y="5334120"/>
            <a:ext cx="1195920" cy="3074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J.D. Burrows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28600" y="1600200"/>
            <a:ext cx="1523880" cy="30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486400" y="1600200"/>
            <a:ext cx="1828800" cy="30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Structuring/Pricing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657600" y="1600200"/>
            <a:ext cx="1828800" cy="30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Origination/Up-sell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010280" y="1600200"/>
            <a:ext cx="1828800" cy="30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Risk Mgt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064600" y="3048120"/>
            <a:ext cx="79992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119840" y="5334120"/>
            <a:ext cx="1027800" cy="3074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Dung Tran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872680" y="5334120"/>
            <a:ext cx="1057680" cy="3074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Jackson Vo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396920" y="5334120"/>
            <a:ext cx="1195560" cy="3074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Dave Herleth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284280" y="3048120"/>
            <a:ext cx="95760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895480" y="3200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648320" y="3048120"/>
            <a:ext cx="76176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791320" y="3048120"/>
            <a:ext cx="112860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934320" y="32004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315200" y="3048120"/>
            <a:ext cx="106668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676520" y="32004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322760" y="3809880"/>
            <a:ext cx="1059120" cy="3376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267080" y="3200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410080" y="3200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848720" y="3429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848720" y="4191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H="1">
            <a:off x="1447920" y="4572000"/>
            <a:ext cx="6400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2438280" y="342864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 support to EES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Norway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Netherlands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2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4" name="" descr=""/>
          <p:cNvPicPr/>
          <p:nvPr/>
        </p:nvPicPr>
        <p:blipFill>
          <a:blip r:embed="rId1"/>
          <a:stretch/>
        </p:blipFill>
        <p:spPr>
          <a:xfrm>
            <a:off x="976320" y="1981080"/>
            <a:ext cx="7189920" cy="4114800"/>
          </a:xfrm>
          <a:prstGeom prst="rect">
            <a:avLst/>
          </a:prstGeom>
          <a:noFill/>
          <a:ln w="9360">
            <a:solidFill>
              <a:srgbClr val="339966"/>
            </a:solidFill>
            <a:miter/>
          </a:ln>
        </p:spPr>
      </p:pic>
      <p:pic>
        <p:nvPicPr>
          <p:cNvPr id="215" name="E_RGB_R" descr=""/>
          <p:cNvPicPr/>
          <p:nvPr/>
        </p:nvPicPr>
        <p:blipFill>
          <a:blip r:embed="rId2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" name=""/>
          <p:cNvGraphicFramePr/>
          <p:nvPr/>
        </p:nvGraphicFramePr>
        <p:xfrm>
          <a:off x="533520" y="1371600"/>
          <a:ext cx="7629480" cy="5410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371600"/>
                    <a:ext cx="7629480" cy="541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8" name=""/>
          <p:cNvSpPr/>
          <p:nvPr/>
        </p:nvSpPr>
        <p:spPr>
          <a:xfrm>
            <a:off x="60948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Tracked down all UK T&amp;D charges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Modelled existing tariffs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Discussed assumptions with Ofgem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significant opex cuts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Except from merger activity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steady after 2005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1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power distribution curve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2000-09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3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4" name=""/>
          <p:cNvGraphicFramePr/>
          <p:nvPr/>
        </p:nvGraphicFramePr>
        <p:xfrm>
          <a:off x="685800" y="2422440"/>
          <a:ext cx="7772400" cy="32320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2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2422440"/>
                    <a:ext cx="7772400" cy="323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Modelled revenue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Discussed assumptions with Ofgem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 -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go at opex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Capex clawback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Reduced cost of capital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reduction in regulatory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 team developing tariff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8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EES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 support to EES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gas transportation curve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2000-09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0" name=""/>
          <p:cNvGraphicFramePr/>
          <p:nvPr/>
        </p:nvGraphicFramePr>
        <p:xfrm>
          <a:off x="1143000" y="2057400"/>
          <a:ext cx="727092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057400"/>
                    <a:ext cx="727092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32" name="E_RGB_R" descr=""/>
          <p:cNvPicPr/>
          <p:nvPr/>
        </p:nvPicPr>
        <p:blipFill>
          <a:blip r:embed="rId3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Norway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Translated relevant documents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Modelled representative sample of tariffs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 Norwegian regulator to discuss 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 -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great shocks in 2002 - UK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comparator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opex cut in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5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Norway power transport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7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38" name=""/>
          <p:cNvGraphicFramePr/>
          <p:nvPr/>
        </p:nvGraphicFramePr>
        <p:xfrm>
          <a:off x="685800" y="2419200"/>
          <a:ext cx="7772400" cy="32385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2419200"/>
                    <a:ext cx="777240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Netherlands gas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Dutch CSS has already been modelled by Continental Gas Team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 -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NL to control prices like UK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Gasunie relatively efficient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But, more expensive than UK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Gasunie will trend slowly, but accelerating, to UK rates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2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Netherlands gas transportation curve, 2000-09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4" name=""/>
          <p:cNvGraphicFramePr/>
          <p:nvPr/>
        </p:nvGraphicFramePr>
        <p:xfrm>
          <a:off x="685800" y="1981080"/>
          <a:ext cx="777096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09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46" name="E_RGB_R" descr=""/>
          <p:cNvPicPr/>
          <p:nvPr/>
        </p:nvPicPr>
        <p:blipFill>
          <a:blip r:embed="rId3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47" name=""/>
          <p:cNvGraphicFramePr/>
          <p:nvPr/>
        </p:nvGraphicFramePr>
        <p:xfrm>
          <a:off x="1143000" y="2057400"/>
          <a:ext cx="7010280" cy="380988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24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143000" y="2057400"/>
                    <a:ext cx="701028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things -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Guidance on pan-European liberalisation - progress, issues etc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value drivers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 energy?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Embedded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1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development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4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"/>
          <p:cNvSpPr/>
          <p:nvPr/>
        </p:nvSpPr>
        <p:spPr>
          <a:xfrm>
            <a:off x="685800" y="1752480"/>
            <a:ext cx="7772400" cy="32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Tyco International Ltd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is a diversified manufacturing and service company that designs, manufactures and distributes electrical and electronic components.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Tyco has facilities in the United Kingdom, France, and Germany. TYCO uses 47,067 MWh of electricity and 19,647 MMBtu of gas per year.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provided a creative Pan-European structure that optimized the value of the customer’s energy assets, while at the same time capping their rates.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commodity management, and T&amp;D bet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 located in UK, Germany, France, and Ireland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6" name="hedimage" descr=""/>
          <p:cNvPicPr/>
          <p:nvPr/>
        </p:nvPicPr>
        <p:blipFill>
          <a:blip r:embed="rId1"/>
          <a:stretch/>
        </p:blipFill>
        <p:spPr>
          <a:xfrm>
            <a:off x="380880" y="228600"/>
            <a:ext cx="838224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"/>
          <p:cNvSpPr/>
          <p:nvPr/>
        </p:nvSpPr>
        <p:spPr>
          <a:xfrm>
            <a:off x="783720" y="1492200"/>
            <a:ext cx="12168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Background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84080" y="3130560"/>
            <a:ext cx="924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Proposal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85800" y="5181480"/>
            <a:ext cx="7542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0" name=""/>
          <p:cNvGraphicFramePr/>
          <p:nvPr/>
        </p:nvGraphicFramePr>
        <p:xfrm>
          <a:off x="1676520" y="5105520"/>
          <a:ext cx="3708360" cy="1269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6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676520" y="5105520"/>
                    <a:ext cx="3708360" cy="126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62" name="gleecpic" descr=""/>
          <p:cNvPicPr/>
          <p:nvPr/>
        </p:nvPicPr>
        <p:blipFill>
          <a:blip r:embed="rId4"/>
          <a:stretch/>
        </p:blipFill>
        <p:spPr>
          <a:xfrm>
            <a:off x="7467480" y="304920"/>
            <a:ext cx="1143000" cy="1122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685800" y="1447920"/>
            <a:ext cx="777240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 algn="just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Sainsbury's is Britain’s longest standing major food retail chain.  Sainsbury’s serves over 9 million customers in more than 400+ stores throughout England, Scotland, Wales and Northern Ireland.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Sainsbury’s spends more than £50,000,000 on electricity and gas annual.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provided a portfolio wide plan that would guaranteed the customer savings.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19000" indent="-28548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margin contribution of committed deals, to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19000" indent="-28548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usage of 1,353,226 MWh and 611,372 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19000" indent="-28548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commodity and T&amp;D agreement for all 424+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19000" indent="-28548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4" name="jsplc" descr=""/>
          <p:cNvPicPr/>
          <p:nvPr/>
        </p:nvPicPr>
        <p:blipFill>
          <a:blip r:embed="rId1"/>
          <a:stretch/>
        </p:blipFill>
        <p:spPr>
          <a:xfrm>
            <a:off x="2133720" y="228600"/>
            <a:ext cx="4686120" cy="6602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65" name=""/>
          <p:cNvGraphicFramePr/>
          <p:nvPr/>
        </p:nvGraphicFramePr>
        <p:xfrm>
          <a:off x="1981080" y="5410080"/>
          <a:ext cx="3867120" cy="11620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6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81080" y="5410080"/>
                    <a:ext cx="3867120" cy="116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7" name=""/>
          <p:cNvSpPr/>
          <p:nvPr/>
        </p:nvSpPr>
        <p:spPr>
          <a:xfrm>
            <a:off x="783720" y="1447920"/>
            <a:ext cx="12168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Background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860040" y="3276720"/>
            <a:ext cx="924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Proposal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83720" y="5041800"/>
            <a:ext cx="71028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0" name="buchanong1" descr=""/>
          <p:cNvPicPr/>
          <p:nvPr/>
        </p:nvPicPr>
        <p:blipFill>
          <a:blip r:embed="rId4"/>
          <a:stretch/>
        </p:blipFill>
        <p:spPr>
          <a:xfrm>
            <a:off x="7372440" y="152280"/>
            <a:ext cx="1238040" cy="123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685800" y="1752480"/>
            <a:ext cx="777240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Owens Corning is a $5 billion global, industry leader with more than 20,000 employees around the world and with manufacturing, sales and research facilities in more than 30 countries.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Owens facilities in Europe produce fiberglass insulation, and composites.  Owens uses 7,498,602 MWh of electricity and 30,780,279 MMbtu of Gas across several markets in Europe.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provided Owens with a Pan-European transaction.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encompasses various markets from the most liberalized, Norway, to the least liberalized, France.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Created value in the non-liberalized markets through Value Added Tender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indexation for liberalized commodity market (U.K.  Norway)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energy commodity management, projects, and maintenance of assets.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 located in UK, France, Belgium, the Netherlands, Norway, Spain, and Italy.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2" name="header" descr=""/>
          <p:cNvPicPr/>
          <p:nvPr/>
        </p:nvPicPr>
        <p:blipFill>
          <a:blip r:embed="rId1"/>
          <a:stretch/>
        </p:blipFill>
        <p:spPr>
          <a:xfrm>
            <a:off x="2819520" y="228600"/>
            <a:ext cx="3504960" cy="80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"/>
          <p:cNvSpPr/>
          <p:nvPr/>
        </p:nvSpPr>
        <p:spPr>
          <a:xfrm>
            <a:off x="783720" y="1479600"/>
            <a:ext cx="12168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Background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84080" y="3429000"/>
            <a:ext cx="924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Proposal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91640" y="5226120"/>
            <a:ext cx="71028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6" name=""/>
          <p:cNvGraphicFramePr/>
          <p:nvPr/>
        </p:nvGraphicFramePr>
        <p:xfrm>
          <a:off x="1674720" y="5224320"/>
          <a:ext cx="3867120" cy="1371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674720" y="5224320"/>
                    <a:ext cx="3867120" cy="13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78" name="panwelcome2" descr=""/>
          <p:cNvPicPr/>
          <p:nvPr/>
        </p:nvPicPr>
        <p:blipFill>
          <a:blip r:embed="rId4"/>
          <a:stretch/>
        </p:blipFill>
        <p:spPr>
          <a:xfrm>
            <a:off x="7467480" y="495360"/>
            <a:ext cx="1114560" cy="1038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EES concept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Outsourcing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drivers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06360" y="1465200"/>
            <a:ext cx="290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43000" y="1600200"/>
            <a:ext cx="7427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Integrating and optimizing the entire energy supply chain requires control of all three value drivers by a single decision maker.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68480" y="3403440"/>
            <a:ext cx="220032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Fixed/semi-fixed prices &amp; tariff analysis/negotiation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Monitoring/control of consumption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05440" y="3403440"/>
            <a:ext cx="2246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risk through greater control of maintenance schedule &amp; standards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38880" y="3403440"/>
            <a:ext cx="23144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risk premium through more accurate project risk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95480" y="2682720"/>
            <a:ext cx="2055960" cy="489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99920" y="277668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18120" y="2682720"/>
            <a:ext cx="2055600" cy="489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39560" y="277668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440400" y="2682720"/>
            <a:ext cx="2055960" cy="489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68960" y="2776680"/>
            <a:ext cx="77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006640" y="2276640"/>
            <a:ext cx="6477120" cy="31716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11520" y="2274840"/>
            <a:ext cx="147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Drivers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1968480" y="4879800"/>
            <a:ext cx="2278080" cy="1115280"/>
            <a:chOff x="1968480" y="4879800"/>
            <a:chExt cx="2278080" cy="1115280"/>
          </a:xfrm>
        </p:grpSpPr>
        <p:sp>
          <p:nvSpPr>
            <p:cNvPr id="37" name=""/>
            <p:cNvSpPr/>
            <p:nvPr/>
          </p:nvSpPr>
          <p:spPr>
            <a:xfrm>
              <a:off x="1969920" y="5626080"/>
              <a:ext cx="227664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Scale in metering, billing, &amp; collections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968480" y="4879800"/>
              <a:ext cx="2276280" cy="64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Integration of market price information and remote </a:t>
              </a:r>
              <a:br>
                <a:rPr sz="1000"/>
              </a:b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monitoring &amp; control of energy assets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147600" y="3403440"/>
            <a:ext cx="1805040" cy="6829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47600" y="4227480"/>
            <a:ext cx="1805040" cy="182556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Life Cycle Cost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968480" y="4227480"/>
            <a:ext cx="2276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90000"/>
              </a:lnSpc>
              <a:buClr>
                <a:srgbClr val="000000"/>
              </a:buClr>
              <a:buSzPct val="50000"/>
              <a:buFont typeface="Helvetica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consumption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90000"/>
              </a:lnSpc>
              <a:tabLst>
                <a:tab algn="l" pos="0"/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focused intellectual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engineering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90000"/>
              </a:lnSpc>
              <a:tabLst>
                <a:tab algn="l" pos="0"/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in new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05440" y="4227480"/>
            <a:ext cx="2352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buClr>
                <a:srgbClr val="000000"/>
              </a:buClr>
              <a:buSzPct val="50000"/>
              <a:buFont typeface="Helvetica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O&amp;M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tabLst>
                <a:tab algn="l" pos="0"/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focused intellectual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engineering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tabLst>
                <a:tab algn="l" pos="0"/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in new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38880" y="4227480"/>
            <a:ext cx="24670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9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capital required per unit of output through improved equipment specification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4105440" y="4905360"/>
            <a:ext cx="2288520" cy="953640"/>
            <a:chOff x="4105440" y="4905360"/>
            <a:chExt cx="2288520" cy="953640"/>
          </a:xfrm>
        </p:grpSpPr>
        <p:sp>
          <p:nvSpPr>
            <p:cNvPr id="45" name=""/>
            <p:cNvSpPr/>
            <p:nvPr/>
          </p:nvSpPr>
          <p:spPr>
            <a:xfrm>
              <a:off x="4105440" y="4905360"/>
              <a:ext cx="2199960" cy="57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Risk quantified maintenance techniques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Global services best practices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117680" y="5627520"/>
              <a:ext cx="22762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Scale procurement in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" name=""/>
          <p:cNvGrpSpPr/>
          <p:nvPr/>
        </p:nvGrpSpPr>
        <p:grpSpPr>
          <a:xfrm>
            <a:off x="6338880" y="4879800"/>
            <a:ext cx="2408400" cy="1230840"/>
            <a:chOff x="6338880" y="4879800"/>
            <a:chExt cx="2408400" cy="1230840"/>
          </a:xfrm>
        </p:grpSpPr>
        <p:sp>
          <p:nvSpPr>
            <p:cNvPr id="48" name=""/>
            <p:cNvSpPr/>
            <p:nvPr/>
          </p:nvSpPr>
          <p:spPr>
            <a:xfrm>
              <a:off x="6338880" y="4879800"/>
              <a:ext cx="23972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More efficient deployment of capital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361200" y="5741640"/>
              <a:ext cx="22762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561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Scale procurement in equipment procurement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350040" y="5310000"/>
              <a:ext cx="23972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5240" indent="-165240">
                <a:lnSpc>
                  <a:spcPct val="90000"/>
                </a:lnSpc>
                <a:spcBef>
                  <a:spcPts val="689"/>
                </a:spcBef>
                <a:buClr>
                  <a:srgbClr val="000000"/>
                </a:buClr>
                <a:buSzPct val="50000"/>
                <a:buFont typeface="Helvetic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Off-balance sheet finance structures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1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685800" y="26676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Representation Service (URS)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38080" y="1549440"/>
            <a:ext cx="792504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325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works with customer to identify opportunities to negotiate for lower rates with utility and checks accuracy of bills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Resulting savings are shared on a negotiated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may work with customer behind-the-scenes if sensitivity requires 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Voltage Buy-Up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Tariff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3000" y="150480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2560" y="419112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38080" y="4559400"/>
            <a:ext cx="807732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Optimizing asset usage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Brings EES expertise regarding regulations to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Serves as bill audit function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08120" y="549288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38080" y="5638680"/>
            <a:ext cx="7086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Demonstrable experience and expertise in tariff analysis and negotiations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Side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38080" y="1676520"/>
            <a:ext cx="7925040" cy="14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value the ability to own/operate supply side energy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Installation of peak shaving generation to reduce customer load and reduce the marginal rate of energy consumption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Paying the customer for options to call upon energy produced by on-site generator during critical times in the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value in fuel switching of assets (gas/electric/other)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93000" y="154296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2560" y="396252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38080" y="4381560"/>
            <a:ext cx="807732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Optimizing asset usage and providing economic incentives to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8120" y="481320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38080" y="5194440"/>
            <a:ext cx="708660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Favourable regulatory conditions for the installation and operation of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connect and sell back to grid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Favourable input/output commodity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7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60804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Added Tender Service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60320" y="1523880"/>
            <a:ext cx="358164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assists in the procurement of 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takes the lowest price respondent from the RFP process and provides Enron with the right to match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Enron matches, customer gives the lowest price bidder from the RFP process the ability to counter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additional savings resulting from the counter offer is shared by customer and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5240" y="154296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4800" y="510552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60320" y="5460840"/>
            <a:ext cx="49532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Win/Win Situation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16280" y="4481640"/>
            <a:ext cx="35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239360" y="322164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24360" y="2576520"/>
            <a:ext cx="390600" cy="189540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558120" y="2576520"/>
            <a:ext cx="390240" cy="1895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402680" y="2576520"/>
            <a:ext cx="390240" cy="54144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402680" y="3117960"/>
            <a:ext cx="390240" cy="135396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016840" y="2576520"/>
            <a:ext cx="130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016840" y="3117960"/>
            <a:ext cx="130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147160" y="2576520"/>
            <a:ext cx="0" cy="54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147160" y="2847960"/>
            <a:ext cx="17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197200" y="2648520"/>
            <a:ext cx="94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Tender Sevice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8189640" y="3127320"/>
            <a:ext cx="260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78920" y="2170800"/>
            <a:ext cx="588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62360" y="2170800"/>
            <a:ext cx="532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8346600" y="3010320"/>
            <a:ext cx="602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76640" y="2203560"/>
            <a:ext cx="390600" cy="2263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42000" y="1827720"/>
            <a:ext cx="637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48320" y="19810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067360" y="449568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97440" y="448956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616800" y="448956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7480" y="448308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Indexation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7720" y="1600200"/>
            <a:ext cx="358164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creates an index by combining both commodity and delivery charges from a set of tariffs.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93000" y="16192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2560" y="28954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8120" y="453384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838080" y="3251160"/>
            <a:ext cx="49532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customer will be “at market”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receives the full benefit of decreasing commodity and delivery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benefits from diversified T&amp;D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38080" y="4902120"/>
            <a:ext cx="7086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Published unbundled tariffs (T&amp;D, ancillary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services, CTC)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generation charge through wholesale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market or unbundled default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map" descr=""/>
          <p:cNvPicPr/>
          <p:nvPr/>
        </p:nvPicPr>
        <p:blipFill>
          <a:blip r:embed="rId1"/>
          <a:stretch/>
        </p:blipFill>
        <p:spPr>
          <a:xfrm>
            <a:off x="6019920" y="1752480"/>
            <a:ext cx="2598480" cy="388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E_RGB_R" descr=""/>
          <p:cNvPicPr/>
          <p:nvPr/>
        </p:nvPicPr>
        <p:blipFill>
          <a:blip r:embed="rId2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Bundled Fixed Price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838080" y="1714680"/>
            <a:ext cx="7848720" cy="14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offers a fixed price or savings to historic costs to meter/burner-tip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(commodity and delivery, exclusive of taxes)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in market with transparent default generation, pre economic open access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93000" y="161928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82560" y="3301920"/>
            <a:ext cx="114912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08120" y="4952880"/>
            <a:ext cx="1706400" cy="337680"/>
          </a:xfrm>
          <a:prstGeom prst="rect">
            <a:avLst/>
          </a:prstGeom>
          <a:solidFill>
            <a:srgbClr val="336699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38080" y="3657600"/>
            <a:ext cx="63248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immediate measurable savings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predictable future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Transfers all volatility (commodity &amp; delivery) away from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38080" y="5321160"/>
            <a:ext cx="7086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Published transparent/unbundled tariffs (T&amp;D, ancillary services, CTC)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Enforceable regulatory body that has set forth a plan for liberalisation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 default generation or liquid wholesale commodity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" name="E_RGB_R" descr=""/>
          <p:cNvPicPr/>
          <p:nvPr/>
        </p:nvPicPr>
        <p:blipFill>
          <a:blip r:embed="rId1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2000-06-16T11:53:14Z</dcterms:created>
  <dc:creator>KHanks</dc:creator>
  <dc:description/>
  <dc:language>en-US</dc:language>
  <cp:lastModifiedBy>KHanks</cp:lastModifiedBy>
  <cp:lastPrinted>2000-06-20T05:19:44Z</cp:lastPrinted>
  <dcterms:modified xsi:type="dcterms:W3CDTF">2000-06-20T13:20:50Z</dcterms:modified>
  <cp:revision>3</cp:revision>
  <dc:subject/>
  <dc:title>Enron Energy Services</dc:title>
</cp:coreProperties>
</file>