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6664325" cy="98679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4"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5"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sldNum" idx="1"/>
          </p:nvPr>
        </p:nvSpPr>
        <p:spPr/>
        <p:txBody>
          <a:bodyPr/>
          <a:p>
            <a:fld id="{3D62BDCB-FBF3-4E98-9F9E-B6F829CF8497}"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64E2758-E551-47E3-A7EE-37A4015894C3}"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A85B0B95-F358-44EC-9D39-543230A4432A}"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1F231CE-7922-4857-B469-968C42103819}"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3" name=""/>
          <p:cNvGrpSpPr/>
          <p:nvPr/>
        </p:nvGrpSpPr>
        <p:grpSpPr>
          <a:xfrm>
            <a:off x="228600" y="228600"/>
            <a:ext cx="1142280" cy="1066320"/>
            <a:chOff x="228600" y="228600"/>
            <a:chExt cx="1142280" cy="1066320"/>
          </a:xfrm>
        </p:grpSpPr>
        <p:sp>
          <p:nvSpPr>
            <p:cNvPr id="4"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 name=""/>
          <p:cNvSpPr/>
          <p:nvPr/>
        </p:nvSpPr>
        <p:spPr>
          <a:xfrm>
            <a:off x="1536840" y="0"/>
            <a:ext cx="128556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FINAL</a:t>
            </a:r>
            <a:endParaRPr b="0" lang="en-US" sz="2800" strike="noStrike" u="none">
              <a:solidFill>
                <a:srgbClr val="000000"/>
              </a:solidFill>
              <a:effectLst/>
              <a:uFillTx/>
              <a:latin typeface="Times New Roman"/>
            </a:endParaRPr>
          </a:p>
        </p:txBody>
      </p:sp>
      <p:sp>
        <p:nvSpPr>
          <p:cNvPr id="12" name=""/>
          <p:cNvSpPr/>
          <p:nvPr/>
        </p:nvSpPr>
        <p:spPr>
          <a:xfrm flipH="1">
            <a:off x="609120" y="1371600"/>
            <a:ext cx="85345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2194920" y="1822320"/>
            <a:ext cx="4598280" cy="26550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Project Doorstep</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Book Antiqua"/>
              </a:rPr>
              <a:t>EES – Europe</a:t>
            </a:r>
            <a:endParaRPr b="0" lang="en-US" sz="4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visited- March 13 - 20, 2001</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March 23, 2001</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9" name=""/>
          <p:cNvSpPr/>
          <p:nvPr/>
        </p:nvSpPr>
        <p:spPr>
          <a:xfrm>
            <a:off x="3354480" y="5759280"/>
            <a:ext cx="246672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0"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838080" y="533520"/>
            <a:ext cx="8305920" cy="914400"/>
          </a:xfrm>
          <a:prstGeom prst="rect">
            <a:avLst/>
          </a:prstGeom>
          <a:no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EES –Europe</a:t>
            </a:r>
            <a:br>
              <a:rPr sz="1800"/>
            </a:br>
            <a:r>
              <a:rPr b="1" lang="en-US" sz="1800" strike="noStrike" u="none">
                <a:solidFill>
                  <a:srgbClr val="000000"/>
                </a:solidFill>
                <a:effectLst/>
                <a:uFillTx/>
                <a:latin typeface="Book Antiqua"/>
              </a:rPr>
              <a:t>Project Scope/Team </a:t>
            </a:r>
            <a:br>
              <a:rPr sz="1800"/>
            </a:br>
            <a:endParaRPr b="0" lang="en-US" sz="1800" strike="noStrike" u="none">
              <a:solidFill>
                <a:srgbClr val="000000"/>
              </a:solidFill>
              <a:effectLst/>
              <a:uFillTx/>
              <a:latin typeface="Times New Roman"/>
            </a:endParaRPr>
          </a:p>
        </p:txBody>
      </p:sp>
      <p:sp>
        <p:nvSpPr>
          <p:cNvPr id="22" name=""/>
          <p:cNvSpPr/>
          <p:nvPr/>
        </p:nvSpPr>
        <p:spPr>
          <a:xfrm>
            <a:off x="914400" y="1523880"/>
            <a:ext cx="7467480" cy="47246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Project Scope:</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 </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We performed an on-site review of processes, procedures and controls performed in London, Oxford and Madrid  that support the activity related to Enron Energy Services (EES) Outsourcing, Enron Direct and Enron Directo. Our procedures included interviews with key commercial and commercial support personnel.  Included in this review was a test of transactions, contracted by Enron Direct and Enron Directo, from deal execution to settlement in the Oxford and Madrid offices. We did not review ETOL, Torpy and Eurpac activities.</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Door Step Team Members:    </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Sheila Glover  - Energy Ops</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Vlady Gorny - MRM RAC</a:t>
            </a:r>
            <a:r>
              <a:rPr b="0" lang="en-US" sz="1600" strike="noStrike" u="none">
                <a:solidFill>
                  <a:srgbClr val="ff0000"/>
                </a:solidFill>
                <a:effectLst/>
                <a:uFillTx/>
                <a:latin typeface="Times New Roman"/>
              </a:rPr>
              <a:t> </a:t>
            </a:r>
            <a:r>
              <a:rPr b="0" lang="en-US" sz="1600" strike="noStrike" u="none">
                <a:solidFill>
                  <a:srgbClr val="ff0000"/>
                </a:solidFill>
                <a:effectLst/>
                <a:uFillTx/>
                <a:latin typeface="Times New Roman"/>
              </a:rPr>
              <a:t>	</a:t>
            </a:r>
            <a:r>
              <a:rPr b="0" lang="en-US" sz="1600" strike="noStrike" u="none">
                <a:solidFill>
                  <a:srgbClr val="ff0000"/>
                </a:solidFill>
                <a:effectLst/>
                <a:uFillTx/>
                <a:latin typeface="Times New Roman"/>
              </a:rPr>
              <a:t>	</a:t>
            </a:r>
            <a:r>
              <a:rPr b="0" lang="en-US" sz="1600" strike="noStrike" u="none">
                <a:solidFill>
                  <a:srgbClr val="ff0000"/>
                </a:solidFill>
                <a:effectLst/>
                <a:uFillTx/>
                <a:latin typeface="Times New Roman"/>
              </a:rPr>
              <a:t>    </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Veronica Valdez - MRM RAC</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Katie Bosdet - Arthur Andersen</a:t>
            </a:r>
            <a:r>
              <a:rPr b="0" lang="en-US" sz="1300" strike="noStrike" u="none">
                <a:solidFill>
                  <a:srgbClr val="000000"/>
                </a:solidFill>
                <a:effectLst/>
                <a:uFillTx/>
                <a:latin typeface="Times New Roman"/>
              </a:rPr>
              <a:t> </a:t>
            </a:r>
            <a:r>
              <a:rPr b="0" lang="en-US" sz="1300" strike="noStrike" u="none">
                <a:solidFill>
                  <a:srgbClr val="000000"/>
                </a:solidFill>
                <a:effectLst/>
                <a:uFillTx/>
                <a:latin typeface="Times New Roman"/>
              </a:rPr>
              <a:t>	</a:t>
            </a:r>
            <a:r>
              <a:rPr b="0" lang="en-US" sz="1300" strike="noStrike" u="none">
                <a:solidFill>
                  <a:srgbClr val="000000"/>
                </a:solidFill>
                <a:effectLst/>
                <a:uFillTx/>
                <a:latin typeface="Times New Roman"/>
              </a:rPr>
              <a:t>	</a:t>
            </a:r>
            <a:r>
              <a:rPr b="0" lang="en-US" sz="1300" strike="noStrike" u="none">
                <a:solidFill>
                  <a:srgbClr val="000000"/>
                </a:solidFill>
                <a:effectLst/>
                <a:uFillTx/>
                <a:latin typeface="Times New Roman"/>
              </a:rPr>
              <a:t>	</a:t>
            </a:r>
            <a:endParaRPr b="0" lang="en-US" sz="13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	</a:t>
            </a:r>
            <a:r>
              <a:rPr b="0" lang="en-US" sz="1300" strike="noStrike" u="none">
                <a:solidFill>
                  <a:srgbClr val="000000"/>
                </a:solidFill>
                <a:effectLst/>
                <a:uFillTx/>
                <a:latin typeface="Times New Roman"/>
              </a:rPr>
              <a:t>	</a:t>
            </a:r>
            <a:r>
              <a:rPr b="0" lang="en-US" sz="1300" strike="noStrike" u="none">
                <a:solidFill>
                  <a:srgbClr val="000000"/>
                </a:solidFill>
                <a:effectLst/>
                <a:uFillTx/>
                <a:latin typeface="Times New Roman"/>
              </a:rPr>
              <a:t>	</a:t>
            </a: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EES – Europe</a:t>
            </a:r>
            <a:br>
              <a:rPr sz="1800"/>
            </a:br>
            <a:r>
              <a:rPr b="1" lang="en-US" sz="1800" strike="noStrike" u="none">
                <a:solidFill>
                  <a:srgbClr val="000000"/>
                </a:solidFill>
                <a:effectLst/>
                <a:uFillTx/>
                <a:latin typeface="Book Antiqua"/>
              </a:rPr>
              <a:t>Executive Summary</a:t>
            </a:r>
            <a:endParaRPr b="0" lang="en-US" sz="1800" strike="noStrike" u="none">
              <a:solidFill>
                <a:srgbClr val="000000"/>
              </a:solidFill>
              <a:effectLst/>
              <a:uFillTx/>
              <a:latin typeface="Times New Roman"/>
            </a:endParaRPr>
          </a:p>
        </p:txBody>
      </p:sp>
      <p:sp>
        <p:nvSpPr>
          <p:cNvPr id="24" name=""/>
          <p:cNvSpPr/>
          <p:nvPr/>
        </p:nvSpPr>
        <p:spPr>
          <a:xfrm>
            <a:off x="533520" y="1447920"/>
            <a:ext cx="8153280" cy="5257800"/>
          </a:xfrm>
          <a:prstGeom prst="rect">
            <a:avLst/>
          </a:prstGeom>
          <a:solidFill>
            <a:srgbClr val="ffffff"/>
          </a:solidFill>
          <a:ln w="0">
            <a:noFill/>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228600" indent="-228600">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EXECUTIVE SUMMARY</a:t>
            </a:r>
            <a:endParaRPr b="0" lang="en-US" sz="1600" strike="noStrike" u="none">
              <a:solidFill>
                <a:srgbClr val="000000"/>
              </a:solidFill>
              <a:effectLst/>
              <a:uFillTx/>
              <a:latin typeface="Times New Roman"/>
            </a:endParaRPr>
          </a:p>
          <a:p>
            <a:pPr marL="228600" indent="-228600">
              <a:spcBef>
                <a:spcPts val="1001"/>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Enron Direct - Oxford</a:t>
            </a:r>
            <a:endParaRPr b="0" lang="en-US" sz="1600" strike="noStrike" u="none">
              <a:solidFill>
                <a:srgbClr val="000000"/>
              </a:solidFill>
              <a:effectLst/>
              <a:uFillTx/>
              <a:latin typeface="Times New Roman"/>
            </a:endParaRPr>
          </a:p>
          <a:p>
            <a:pPr marL="228600" indent="-228600">
              <a:spcBef>
                <a:spcPts val="1001"/>
              </a:spcBef>
              <a:buClr>
                <a:srgbClr val="000000"/>
              </a:buClr>
              <a:buFont typeface="Times New Roman"/>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Effective sales operation in attracting customers.</a:t>
            </a:r>
            <a:endParaRPr b="0" lang="en-US" sz="1600" strike="noStrike" u="none">
              <a:solidFill>
                <a:srgbClr val="000000"/>
              </a:solidFill>
              <a:effectLst/>
              <a:uFillTx/>
              <a:latin typeface="Times New Roman"/>
            </a:endParaRPr>
          </a:p>
          <a:p>
            <a:pPr marL="228600" indent="-228600">
              <a:spcBef>
                <a:spcPts val="1001"/>
              </a:spcBef>
              <a:buClr>
                <a:srgbClr val="000000"/>
              </a:buClr>
              <a:buFont typeface="Times New Roman"/>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Oxford operation has taken on a number of initiatives to address significant growth in volumes, customers and sites.</a:t>
            </a:r>
            <a:endParaRPr b="0" lang="en-US" sz="1600" strike="noStrike" u="none">
              <a:solidFill>
                <a:srgbClr val="000000"/>
              </a:solidFill>
              <a:effectLst/>
              <a:uFillTx/>
              <a:latin typeface="Times New Roman"/>
            </a:endParaRPr>
          </a:p>
          <a:p>
            <a:pPr marL="228600" indent="-228600">
              <a:spcBef>
                <a:spcPts val="1001"/>
              </a:spcBef>
              <a:buClr>
                <a:srgbClr val="000000"/>
              </a:buClr>
              <a:buFont typeface="Times New Roman"/>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Conservative pricing of customer contracts.</a:t>
            </a:r>
            <a:endParaRPr b="0" lang="en-US" sz="1600" strike="noStrike" u="none">
              <a:solidFill>
                <a:srgbClr val="000000"/>
              </a:solidFill>
              <a:effectLst/>
              <a:uFillTx/>
              <a:latin typeface="Times New Roman"/>
            </a:endParaRPr>
          </a:p>
          <a:p>
            <a:pPr marL="228600" indent="-228600">
              <a:spcBef>
                <a:spcPts val="1001"/>
              </a:spcBef>
              <a:buClr>
                <a:srgbClr val="000000"/>
              </a:buClr>
              <a:buFont typeface="Times New Roman"/>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NETA requirements in 2001.</a:t>
            </a:r>
            <a:endParaRPr b="0" lang="en-US" sz="1600" strike="noStrike" u="none">
              <a:solidFill>
                <a:srgbClr val="000000"/>
              </a:solidFill>
              <a:effectLst/>
              <a:uFillTx/>
              <a:latin typeface="Times New Roman"/>
            </a:endParaRPr>
          </a:p>
          <a:p>
            <a:pPr marL="228600" indent="-228600">
              <a:spcBef>
                <a:spcPts val="1001"/>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Enron Directo - Madrid</a:t>
            </a:r>
            <a:endParaRPr b="0" lang="en-US" sz="1600" strike="noStrike" u="none">
              <a:solidFill>
                <a:srgbClr val="000000"/>
              </a:solidFill>
              <a:effectLst/>
              <a:uFillTx/>
              <a:latin typeface="Times New Roman"/>
            </a:endParaRPr>
          </a:p>
          <a:p>
            <a:pPr marL="228600" indent="-228600">
              <a:spcBef>
                <a:spcPts val="1001"/>
              </a:spcBef>
              <a:buClr>
                <a:srgbClr val="000000"/>
              </a:buClr>
              <a:buFont typeface="Times New Roman"/>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Efficient and tight operation.</a:t>
            </a:r>
            <a:endParaRPr b="0" lang="en-US" sz="1600" strike="noStrike" u="none">
              <a:solidFill>
                <a:srgbClr val="000000"/>
              </a:solidFill>
              <a:effectLst/>
              <a:uFillTx/>
              <a:latin typeface="Times New Roman"/>
            </a:endParaRPr>
          </a:p>
          <a:p>
            <a:pPr marL="228600" indent="-228600">
              <a:spcBef>
                <a:spcPts val="1001"/>
              </a:spcBef>
              <a:buClr>
                <a:srgbClr val="000000"/>
              </a:buClr>
              <a:buFont typeface="Times New Roman"/>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Experienced and knowledgeable personnel.</a:t>
            </a:r>
            <a:endParaRPr b="0" lang="en-US" sz="1600" strike="noStrike" u="none">
              <a:solidFill>
                <a:srgbClr val="000000"/>
              </a:solidFill>
              <a:effectLst/>
              <a:uFillTx/>
              <a:latin typeface="Times New Roman"/>
            </a:endParaRPr>
          </a:p>
          <a:p>
            <a:pPr marL="228600" indent="-228600">
              <a:spcBef>
                <a:spcPts val="1001"/>
              </a:spcBef>
              <a:buClr>
                <a:srgbClr val="000000"/>
              </a:buClr>
              <a:buFont typeface="Times New Roman"/>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Immature retail market in Spain.</a:t>
            </a:r>
            <a:endParaRPr b="0" lang="en-US" sz="1600" strike="noStrike" u="none">
              <a:solidFill>
                <a:srgbClr val="000000"/>
              </a:solidFill>
              <a:effectLst/>
              <a:uFillTx/>
              <a:latin typeface="Times New Roman"/>
            </a:endParaRPr>
          </a:p>
          <a:p>
            <a:pPr marL="228600" indent="-228600">
              <a:spcBef>
                <a:spcPts val="1001"/>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EES – London Outsourcing</a:t>
            </a:r>
            <a:endParaRPr b="0" lang="en-US" sz="1600" strike="noStrike" u="none">
              <a:solidFill>
                <a:srgbClr val="000000"/>
              </a:solidFill>
              <a:effectLst/>
              <a:uFillTx/>
              <a:latin typeface="Times New Roman"/>
            </a:endParaRPr>
          </a:p>
          <a:p>
            <a:pPr marL="228600" indent="-228600">
              <a:spcBef>
                <a:spcPts val="1001"/>
              </a:spcBef>
              <a:buClr>
                <a:srgbClr val="000000"/>
              </a:buClr>
              <a:buFont typeface="Times New Roman"/>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One deal in the portfolio (City Reach), wholesale risk only - hedged with the desk</a:t>
            </a:r>
            <a:endParaRPr b="0" lang="en-US" sz="1600" strike="noStrike" u="none">
              <a:solidFill>
                <a:srgbClr val="000000"/>
              </a:solidFill>
              <a:effectLst/>
              <a:uFillTx/>
              <a:latin typeface="Times New Roman"/>
            </a:endParaRPr>
          </a:p>
          <a:p>
            <a:pPr marL="228600" indent="-228600">
              <a:spcBef>
                <a:spcPts val="1001"/>
              </a:spcBef>
              <a:buClr>
                <a:srgbClr val="000000"/>
              </a:buClr>
              <a:buFont typeface="Times New Roman"/>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Neccessity to implement a Retail/EAM/O&amp;M portfolio framework before expansion of Outsourcing business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838080" y="533520"/>
            <a:ext cx="8305920" cy="914400"/>
          </a:xfrm>
          <a:prstGeom prst="rect">
            <a:avLst/>
          </a:prstGeom>
          <a:no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EES –Europe</a:t>
            </a:r>
            <a:br>
              <a:rPr sz="1800"/>
            </a:br>
            <a:r>
              <a:rPr b="1" lang="en-US" sz="1800" strike="noStrike" u="none">
                <a:solidFill>
                  <a:srgbClr val="000000"/>
                </a:solidFill>
                <a:effectLst/>
                <a:uFillTx/>
                <a:latin typeface="Book Antiqua"/>
              </a:rPr>
              <a:t>Interviewees</a:t>
            </a:r>
            <a:br>
              <a:rPr sz="1800"/>
            </a:br>
            <a:endParaRPr b="0" lang="en-US" sz="1800" strike="noStrike" u="none">
              <a:solidFill>
                <a:srgbClr val="000000"/>
              </a:solidFill>
              <a:effectLst/>
              <a:uFillTx/>
              <a:latin typeface="Times New Roman"/>
            </a:endParaRPr>
          </a:p>
        </p:txBody>
      </p:sp>
      <p:sp>
        <p:nvSpPr>
          <p:cNvPr id="26" name=""/>
          <p:cNvSpPr/>
          <p:nvPr/>
        </p:nvSpPr>
        <p:spPr>
          <a:xfrm>
            <a:off x="914400" y="1523880"/>
            <a:ext cx="7467480" cy="50292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London Office:</a:t>
            </a:r>
            <a:r>
              <a:rPr b="1" lang="en-US" sz="1400" strike="noStrike" u="none">
                <a:solidFill>
                  <a:srgbClr val="ff0000"/>
                </a:solidFill>
                <a:effectLst/>
                <a:uFillTx/>
                <a:latin typeface="Times New Roman"/>
              </a:rPr>
              <a:t>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Michael Brown - COO, Enron Europe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Matthew Scrimshaw - EES, President and CEO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Charles Crossley Cooke - Head of Middle Market</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Stuart Rexrode - Head of EES Outsourcing</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Graham Dunbar – Financ</a:t>
            </a:r>
            <a:r>
              <a:rPr b="0" lang="en-GB" sz="1400" strike="noStrike" u="none">
                <a:solidFill>
                  <a:srgbClr val="000000"/>
                </a:solidFill>
                <a:effectLst/>
                <a:uFillTx/>
                <a:latin typeface="Times New Roman"/>
              </a:rPr>
              <a:t>ial Controller</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James New/Chris Costares - Risk Management</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John Parker - Risk Manager, EES Outsourcing</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Paul Day, Murray Harrington - Audit Managers, Arthur Andersen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Enron Direct, Oxford:</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Enrique Gimenez, General Manager</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Mark Holloway - Operations Director</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Rob Hill - Customer Services Director</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Ian Stockbridge - Credit Control Manager</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Phil Reilly - Finance Manager</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Hayley Woolford - Direct Sales Manager</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Louise Boland, Pricing</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Chris Murray, Information Technology Support Manager</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Enron Directo, Madrid:</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Jose Luis Gomez Banovio - General Manager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Jose Luis Novo - Sales, Pricing</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Antonio Benitez - Operations Manager</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Paulino Martinez - Controller</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76320" y="1447920"/>
            <a:ext cx="8991360" cy="38088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838080" y="15228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1" lang="en-US" sz="1800" strike="noStrike" u="none">
                <a:solidFill>
                  <a:srgbClr val="000000"/>
                </a:solidFill>
                <a:effectLst/>
                <a:uFillTx/>
                <a:latin typeface="Book Antiqua"/>
              </a:rPr>
              <a:t>EES – Europe</a:t>
            </a:r>
            <a:br>
              <a:rPr sz="1800"/>
            </a:br>
            <a:r>
              <a:rPr b="1" lang="en-US" sz="1800" strike="noStrike" u="none">
                <a:solidFill>
                  <a:srgbClr val="000000"/>
                </a:solidFill>
                <a:effectLst/>
                <a:uFillTx/>
                <a:latin typeface="Book Antiqua"/>
              </a:rPr>
              <a:t>Findings</a:t>
            </a:r>
            <a:r>
              <a:rPr b="1" lang="en-GB" sz="1800" strike="noStrike" u="none">
                <a:solidFill>
                  <a:srgbClr val="000000"/>
                </a:solidFill>
                <a:effectLst/>
                <a:uFillTx/>
                <a:latin typeface="Book Antiqua"/>
              </a:rPr>
              <a:t> (1)</a:t>
            </a:r>
            <a:endParaRPr b="0" lang="en-US" sz="18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Detail Comments Provided in Addendum Notes</a:t>
            </a:r>
            <a:endParaRPr b="0" lang="en-US" sz="1800" strike="noStrike" u="none">
              <a:solidFill>
                <a:srgbClr val="000000"/>
              </a:solidFill>
              <a:effectLst/>
              <a:uFillTx/>
              <a:latin typeface="Times New Roman"/>
            </a:endParaRPr>
          </a:p>
        </p:txBody>
      </p:sp>
      <p:sp>
        <p:nvSpPr>
          <p:cNvPr id="29" name=""/>
          <p:cNvSpPr/>
          <p:nvPr/>
        </p:nvSpPr>
        <p:spPr>
          <a:xfrm>
            <a:off x="994680" y="1558800"/>
            <a:ext cx="152316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Times New Roman"/>
              </a:rPr>
              <a:t>Items to be addressed</a:t>
            </a:r>
            <a:endParaRPr b="0" lang="en-US" sz="1300" strike="noStrike" u="none">
              <a:solidFill>
                <a:srgbClr val="000000"/>
              </a:solidFill>
              <a:effectLst/>
              <a:uFillTx/>
              <a:latin typeface="Times New Roman"/>
            </a:endParaRPr>
          </a:p>
        </p:txBody>
      </p:sp>
      <p:sp>
        <p:nvSpPr>
          <p:cNvPr id="30" name=""/>
          <p:cNvSpPr/>
          <p:nvPr/>
        </p:nvSpPr>
        <p:spPr>
          <a:xfrm>
            <a:off x="4059360" y="1558800"/>
            <a:ext cx="93780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Times New Roman"/>
              </a:rPr>
              <a:t>Action Steps)</a:t>
            </a:r>
            <a:endParaRPr b="0" lang="en-US" sz="1300" strike="noStrike" u="none">
              <a:solidFill>
                <a:srgbClr val="000000"/>
              </a:solidFill>
              <a:effectLst/>
              <a:uFillTx/>
              <a:latin typeface="Times New Roman"/>
            </a:endParaRPr>
          </a:p>
        </p:txBody>
      </p:sp>
      <p:sp>
        <p:nvSpPr>
          <p:cNvPr id="31" name=""/>
          <p:cNvSpPr/>
          <p:nvPr/>
        </p:nvSpPr>
        <p:spPr>
          <a:xfrm>
            <a:off x="6096600" y="1558800"/>
            <a:ext cx="81900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Times New Roman"/>
              </a:rPr>
              <a:t>Target date</a:t>
            </a:r>
            <a:endParaRPr b="0" lang="en-US" sz="1300" strike="noStrike" u="none">
              <a:solidFill>
                <a:srgbClr val="000000"/>
              </a:solidFill>
              <a:effectLst/>
              <a:uFillTx/>
              <a:latin typeface="Times New Roman"/>
            </a:endParaRPr>
          </a:p>
        </p:txBody>
      </p:sp>
      <p:sp>
        <p:nvSpPr>
          <p:cNvPr id="32" name=""/>
          <p:cNvSpPr/>
          <p:nvPr/>
        </p:nvSpPr>
        <p:spPr>
          <a:xfrm>
            <a:off x="7211520" y="1558800"/>
            <a:ext cx="13219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Times New Roman"/>
              </a:rPr>
              <a:t>Person responsible</a:t>
            </a:r>
            <a:endParaRPr b="0" lang="en-US" sz="1300" strike="noStrike" u="none">
              <a:solidFill>
                <a:srgbClr val="000000"/>
              </a:solidFill>
              <a:effectLst/>
              <a:uFillTx/>
              <a:latin typeface="Times New Roman"/>
            </a:endParaRPr>
          </a:p>
        </p:txBody>
      </p:sp>
      <p:sp>
        <p:nvSpPr>
          <p:cNvPr id="33" name=""/>
          <p:cNvSpPr/>
          <p:nvPr/>
        </p:nvSpPr>
        <p:spPr>
          <a:xfrm>
            <a:off x="1800" y="1847880"/>
            <a:ext cx="2293560" cy="198720"/>
          </a:xfrm>
          <a:prstGeom prst="rect">
            <a:avLst/>
          </a:prstGeom>
          <a:noFill/>
          <a:ln w="0">
            <a:noFill/>
          </a:ln>
        </p:spPr>
        <p:style>
          <a:lnRef idx="0"/>
          <a:fillRef idx="0"/>
          <a:effectRef idx="0"/>
          <a:fontRef idx="minor"/>
        </p:style>
        <p:txBody>
          <a:bodyPr wrap="none" lIns="0" rIns="0" tIns="0" bIns="0" anchor="t">
            <a:spAutoFit/>
          </a:bodyPr>
          <a:p>
            <a:pPr lvl="1" marL="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Times New Roman"/>
              </a:rPr>
              <a:t>• Credit/Collection Processes </a:t>
            </a:r>
            <a:endParaRPr b="0" lang="en-US" sz="1300" strike="noStrike" u="none">
              <a:solidFill>
                <a:srgbClr val="000000"/>
              </a:solidFill>
              <a:effectLst/>
              <a:uFillTx/>
              <a:latin typeface="Times New Roman"/>
            </a:endParaRPr>
          </a:p>
        </p:txBody>
      </p:sp>
      <p:sp>
        <p:nvSpPr>
          <p:cNvPr id="34" name=""/>
          <p:cNvSpPr/>
          <p:nvPr/>
        </p:nvSpPr>
        <p:spPr>
          <a:xfrm>
            <a:off x="720" y="2057400"/>
            <a:ext cx="155916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     – AR aged balances </a:t>
            </a:r>
            <a:endParaRPr b="0" lang="en-US" sz="1300" strike="noStrike" u="none">
              <a:solidFill>
                <a:srgbClr val="000000"/>
              </a:solidFill>
              <a:effectLst/>
              <a:uFillTx/>
              <a:latin typeface="Times New Roman"/>
            </a:endParaRPr>
          </a:p>
        </p:txBody>
      </p:sp>
      <p:sp>
        <p:nvSpPr>
          <p:cNvPr id="35" name=""/>
          <p:cNvSpPr/>
          <p:nvPr/>
        </p:nvSpPr>
        <p:spPr>
          <a:xfrm>
            <a:off x="3210480" y="2057400"/>
            <a:ext cx="27295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1. Produce reports to understand the facts</a:t>
            </a:r>
            <a:endParaRPr b="0" lang="en-US" sz="1300" strike="noStrike" u="none">
              <a:solidFill>
                <a:srgbClr val="000000"/>
              </a:solidFill>
              <a:effectLst/>
              <a:uFillTx/>
              <a:latin typeface="Times New Roman"/>
            </a:endParaRPr>
          </a:p>
        </p:txBody>
      </p:sp>
      <p:sp>
        <p:nvSpPr>
          <p:cNvPr id="36" name=""/>
          <p:cNvSpPr/>
          <p:nvPr/>
        </p:nvSpPr>
        <p:spPr>
          <a:xfrm>
            <a:off x="6134040" y="2060640"/>
            <a:ext cx="6955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30-Apr-01</a:t>
            </a:r>
            <a:endParaRPr b="0" lang="en-US" sz="1300" strike="noStrike" u="none">
              <a:solidFill>
                <a:srgbClr val="000000"/>
              </a:solidFill>
              <a:effectLst/>
              <a:uFillTx/>
              <a:latin typeface="Times New Roman"/>
            </a:endParaRPr>
          </a:p>
        </p:txBody>
      </p:sp>
      <p:sp>
        <p:nvSpPr>
          <p:cNvPr id="37" name=""/>
          <p:cNvSpPr/>
          <p:nvPr/>
        </p:nvSpPr>
        <p:spPr>
          <a:xfrm>
            <a:off x="7132680" y="2060640"/>
            <a:ext cx="180180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Ian Stockbridge/Phil Reilly</a:t>
            </a:r>
            <a:endParaRPr b="0" lang="en-US" sz="1300" strike="noStrike" u="none">
              <a:solidFill>
                <a:srgbClr val="000000"/>
              </a:solidFill>
              <a:effectLst/>
              <a:uFillTx/>
              <a:latin typeface="Times New Roman"/>
            </a:endParaRPr>
          </a:p>
        </p:txBody>
      </p:sp>
      <p:sp>
        <p:nvSpPr>
          <p:cNvPr id="38" name=""/>
          <p:cNvSpPr/>
          <p:nvPr/>
        </p:nvSpPr>
        <p:spPr>
          <a:xfrm>
            <a:off x="3209040" y="2268360"/>
            <a:ext cx="251028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2. Set 5 Objectives to measure against</a:t>
            </a:r>
            <a:endParaRPr b="0" lang="en-US" sz="1300" strike="noStrike" u="none">
              <a:solidFill>
                <a:srgbClr val="000000"/>
              </a:solidFill>
              <a:effectLst/>
              <a:uFillTx/>
              <a:latin typeface="Times New Roman"/>
            </a:endParaRPr>
          </a:p>
        </p:txBody>
      </p:sp>
      <p:sp>
        <p:nvSpPr>
          <p:cNvPr id="39" name=""/>
          <p:cNvSpPr/>
          <p:nvPr/>
        </p:nvSpPr>
        <p:spPr>
          <a:xfrm>
            <a:off x="6134040" y="2271600"/>
            <a:ext cx="6955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30-Apr-01</a:t>
            </a:r>
            <a:endParaRPr b="0" lang="en-US" sz="1300" strike="noStrike" u="none">
              <a:solidFill>
                <a:srgbClr val="000000"/>
              </a:solidFill>
              <a:effectLst/>
              <a:uFillTx/>
              <a:latin typeface="Times New Roman"/>
            </a:endParaRPr>
          </a:p>
        </p:txBody>
      </p:sp>
      <p:sp>
        <p:nvSpPr>
          <p:cNvPr id="40" name=""/>
          <p:cNvSpPr/>
          <p:nvPr/>
        </p:nvSpPr>
        <p:spPr>
          <a:xfrm>
            <a:off x="7132680" y="2271600"/>
            <a:ext cx="180180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Ian Stockbridge/Phil Reilly</a:t>
            </a:r>
            <a:endParaRPr b="0" lang="en-US" sz="1300" strike="noStrike" u="none">
              <a:solidFill>
                <a:srgbClr val="000000"/>
              </a:solidFill>
              <a:effectLst/>
              <a:uFillTx/>
              <a:latin typeface="Times New Roman"/>
            </a:endParaRPr>
          </a:p>
        </p:txBody>
      </p:sp>
      <p:sp>
        <p:nvSpPr>
          <p:cNvPr id="41" name=""/>
          <p:cNvSpPr/>
          <p:nvPr/>
        </p:nvSpPr>
        <p:spPr>
          <a:xfrm>
            <a:off x="2880" y="2570040"/>
            <a:ext cx="278964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     – Queries (APQs)/Billings/Collections </a:t>
            </a:r>
            <a:endParaRPr b="0" lang="en-US" sz="1300" strike="noStrike" u="none">
              <a:solidFill>
                <a:srgbClr val="000000"/>
              </a:solidFill>
              <a:effectLst/>
              <a:uFillTx/>
              <a:latin typeface="Times New Roman"/>
            </a:endParaRPr>
          </a:p>
        </p:txBody>
      </p:sp>
      <p:sp>
        <p:nvSpPr>
          <p:cNvPr id="42" name=""/>
          <p:cNvSpPr/>
          <p:nvPr/>
        </p:nvSpPr>
        <p:spPr>
          <a:xfrm>
            <a:off x="3209760" y="2570040"/>
            <a:ext cx="22129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1. See below re: Query resolution</a:t>
            </a:r>
            <a:endParaRPr b="0" lang="en-US" sz="1300" strike="noStrike" u="none">
              <a:solidFill>
                <a:srgbClr val="000000"/>
              </a:solidFill>
              <a:effectLst/>
              <a:uFillTx/>
              <a:latin typeface="Times New Roman"/>
            </a:endParaRPr>
          </a:p>
        </p:txBody>
      </p:sp>
      <p:sp>
        <p:nvSpPr>
          <p:cNvPr id="43" name=""/>
          <p:cNvSpPr/>
          <p:nvPr/>
        </p:nvSpPr>
        <p:spPr>
          <a:xfrm>
            <a:off x="3209040" y="2781360"/>
            <a:ext cx="187056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2. New Budget Plan product</a:t>
            </a:r>
            <a:endParaRPr b="0" lang="en-US" sz="1300" strike="noStrike" u="none">
              <a:solidFill>
                <a:srgbClr val="000000"/>
              </a:solidFill>
              <a:effectLst/>
              <a:uFillTx/>
              <a:latin typeface="Times New Roman"/>
            </a:endParaRPr>
          </a:p>
        </p:txBody>
      </p:sp>
      <p:sp>
        <p:nvSpPr>
          <p:cNvPr id="44" name=""/>
          <p:cNvSpPr/>
          <p:nvPr/>
        </p:nvSpPr>
        <p:spPr>
          <a:xfrm>
            <a:off x="6134040" y="2784600"/>
            <a:ext cx="6955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30-Apr-01</a:t>
            </a:r>
            <a:endParaRPr b="0" lang="en-US" sz="1300" strike="noStrike" u="none">
              <a:solidFill>
                <a:srgbClr val="000000"/>
              </a:solidFill>
              <a:effectLst/>
              <a:uFillTx/>
              <a:latin typeface="Times New Roman"/>
            </a:endParaRPr>
          </a:p>
        </p:txBody>
      </p:sp>
      <p:sp>
        <p:nvSpPr>
          <p:cNvPr id="45" name=""/>
          <p:cNvSpPr/>
          <p:nvPr/>
        </p:nvSpPr>
        <p:spPr>
          <a:xfrm>
            <a:off x="7505640" y="2784600"/>
            <a:ext cx="92844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Lucy Corfield</a:t>
            </a:r>
            <a:endParaRPr b="0" lang="en-US" sz="1300" strike="noStrike" u="none">
              <a:solidFill>
                <a:srgbClr val="000000"/>
              </a:solidFill>
              <a:effectLst/>
              <a:uFillTx/>
              <a:latin typeface="Times New Roman"/>
            </a:endParaRPr>
          </a:p>
        </p:txBody>
      </p:sp>
      <p:sp>
        <p:nvSpPr>
          <p:cNvPr id="46" name=""/>
          <p:cNvSpPr/>
          <p:nvPr/>
        </p:nvSpPr>
        <p:spPr>
          <a:xfrm>
            <a:off x="3208680" y="2992320"/>
            <a:ext cx="182484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 Bill customers with APQ</a:t>
            </a:r>
            <a:endParaRPr b="0" lang="en-US" sz="1300" strike="noStrike" u="none">
              <a:solidFill>
                <a:srgbClr val="000000"/>
              </a:solidFill>
              <a:effectLst/>
              <a:uFillTx/>
              <a:latin typeface="Times New Roman"/>
            </a:endParaRPr>
          </a:p>
        </p:txBody>
      </p:sp>
      <p:sp>
        <p:nvSpPr>
          <p:cNvPr id="47" name=""/>
          <p:cNvSpPr/>
          <p:nvPr/>
        </p:nvSpPr>
        <p:spPr>
          <a:xfrm>
            <a:off x="6125400" y="2995560"/>
            <a:ext cx="71388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31-Mar-01</a:t>
            </a:r>
            <a:endParaRPr b="0" lang="en-US" sz="1300" strike="noStrike" u="none">
              <a:solidFill>
                <a:srgbClr val="000000"/>
              </a:solidFill>
              <a:effectLst/>
              <a:uFillTx/>
              <a:latin typeface="Times New Roman"/>
            </a:endParaRPr>
          </a:p>
        </p:txBody>
      </p:sp>
      <p:sp>
        <p:nvSpPr>
          <p:cNvPr id="48" name=""/>
          <p:cNvSpPr/>
          <p:nvPr/>
        </p:nvSpPr>
        <p:spPr>
          <a:xfrm>
            <a:off x="7833240" y="2995560"/>
            <a:ext cx="15624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IT</a:t>
            </a:r>
            <a:endParaRPr b="0" lang="en-US" sz="1300" strike="noStrike" u="none">
              <a:solidFill>
                <a:srgbClr val="000000"/>
              </a:solidFill>
              <a:effectLst/>
              <a:uFillTx/>
              <a:latin typeface="Times New Roman"/>
            </a:endParaRPr>
          </a:p>
        </p:txBody>
      </p:sp>
      <p:sp>
        <p:nvSpPr>
          <p:cNvPr id="49" name=""/>
          <p:cNvSpPr/>
          <p:nvPr/>
        </p:nvSpPr>
        <p:spPr>
          <a:xfrm>
            <a:off x="3209760" y="3203640"/>
            <a:ext cx="201636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4. Collect DD more frequently</a:t>
            </a:r>
            <a:endParaRPr b="0" lang="en-US" sz="1300" strike="noStrike" u="none">
              <a:solidFill>
                <a:srgbClr val="000000"/>
              </a:solidFill>
              <a:effectLst/>
              <a:uFillTx/>
              <a:latin typeface="Times New Roman"/>
            </a:endParaRPr>
          </a:p>
        </p:txBody>
      </p:sp>
      <p:sp>
        <p:nvSpPr>
          <p:cNvPr id="50" name=""/>
          <p:cNvSpPr/>
          <p:nvPr/>
        </p:nvSpPr>
        <p:spPr>
          <a:xfrm>
            <a:off x="6134040" y="3206880"/>
            <a:ext cx="6955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15-Apr-01</a:t>
            </a:r>
            <a:endParaRPr b="0" lang="en-US" sz="1300" strike="noStrike" u="none">
              <a:solidFill>
                <a:srgbClr val="000000"/>
              </a:solidFill>
              <a:effectLst/>
              <a:uFillTx/>
              <a:latin typeface="Times New Roman"/>
            </a:endParaRPr>
          </a:p>
        </p:txBody>
      </p:sp>
      <p:sp>
        <p:nvSpPr>
          <p:cNvPr id="51" name=""/>
          <p:cNvSpPr/>
          <p:nvPr/>
        </p:nvSpPr>
        <p:spPr>
          <a:xfrm>
            <a:off x="7042680" y="3206880"/>
            <a:ext cx="202104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Lucy Corfield/Ian Stockbridge</a:t>
            </a:r>
            <a:endParaRPr b="0" lang="en-US" sz="1300" strike="noStrike" u="none">
              <a:solidFill>
                <a:srgbClr val="000000"/>
              </a:solidFill>
              <a:effectLst/>
              <a:uFillTx/>
              <a:latin typeface="Times New Roman"/>
            </a:endParaRPr>
          </a:p>
        </p:txBody>
      </p:sp>
      <p:sp>
        <p:nvSpPr>
          <p:cNvPr id="52" name=""/>
          <p:cNvSpPr/>
          <p:nvPr/>
        </p:nvSpPr>
        <p:spPr>
          <a:xfrm>
            <a:off x="3208320" y="3414600"/>
            <a:ext cx="16189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5. Credit Card Payments</a:t>
            </a:r>
            <a:endParaRPr b="0" lang="en-US" sz="1300" strike="noStrike" u="none">
              <a:solidFill>
                <a:srgbClr val="000000"/>
              </a:solidFill>
              <a:effectLst/>
              <a:uFillTx/>
              <a:latin typeface="Times New Roman"/>
            </a:endParaRPr>
          </a:p>
        </p:txBody>
      </p:sp>
      <p:sp>
        <p:nvSpPr>
          <p:cNvPr id="53" name=""/>
          <p:cNvSpPr/>
          <p:nvPr/>
        </p:nvSpPr>
        <p:spPr>
          <a:xfrm>
            <a:off x="6115680" y="3417840"/>
            <a:ext cx="74124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31-May-01</a:t>
            </a:r>
            <a:endParaRPr b="0" lang="en-US" sz="1300" strike="noStrike" u="none">
              <a:solidFill>
                <a:srgbClr val="000000"/>
              </a:solidFill>
              <a:effectLst/>
              <a:uFillTx/>
              <a:latin typeface="Times New Roman"/>
            </a:endParaRPr>
          </a:p>
        </p:txBody>
      </p:sp>
      <p:sp>
        <p:nvSpPr>
          <p:cNvPr id="54" name=""/>
          <p:cNvSpPr/>
          <p:nvPr/>
        </p:nvSpPr>
        <p:spPr>
          <a:xfrm>
            <a:off x="7595280" y="3417840"/>
            <a:ext cx="70956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Phil Reilly</a:t>
            </a:r>
            <a:endParaRPr b="0" lang="en-US" sz="1300" strike="noStrike" u="none">
              <a:solidFill>
                <a:srgbClr val="000000"/>
              </a:solidFill>
              <a:effectLst/>
              <a:uFillTx/>
              <a:latin typeface="Times New Roman"/>
            </a:endParaRPr>
          </a:p>
        </p:txBody>
      </p:sp>
      <p:sp>
        <p:nvSpPr>
          <p:cNvPr id="55" name=""/>
          <p:cNvSpPr/>
          <p:nvPr/>
        </p:nvSpPr>
        <p:spPr>
          <a:xfrm>
            <a:off x="0" y="3705120"/>
            <a:ext cx="3200400" cy="1587240"/>
          </a:xfrm>
          <a:prstGeom prst="rect">
            <a:avLst/>
          </a:prstGeom>
          <a:noFill/>
          <a:ln w="0">
            <a:noFill/>
          </a:ln>
        </p:spPr>
        <p:style>
          <a:lnRef idx="0"/>
          <a:fillRef idx="0"/>
          <a:effectRef idx="0"/>
          <a:fontRef idx="minor"/>
        </p:style>
        <p:txBody>
          <a:bodyPr lIns="0" rIns="0" tIns="0" bIns="0" anchor="t">
            <a:spAutoFit/>
          </a:bodyPr>
          <a:p>
            <a:pPr lvl="1" marL="406440" indent="-17784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Criteria and procedures for credit evaluation</a:t>
            </a:r>
            <a:endParaRPr b="0" lang="en-US" sz="1300" strike="noStrike" u="none">
              <a:solidFill>
                <a:srgbClr val="000000"/>
              </a:solidFill>
              <a:effectLst/>
              <a:uFillTx/>
              <a:latin typeface="Times New Roman"/>
            </a:endParaRPr>
          </a:p>
          <a:p>
            <a:pPr lvl="1" marL="406440" indent="-17784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Define credit policy and obtain approval from Corporate Credit</a:t>
            </a:r>
            <a:endParaRPr b="0" lang="en-US" sz="1300" strike="noStrike" u="none">
              <a:solidFill>
                <a:srgbClr val="000000"/>
              </a:solidFill>
              <a:effectLst/>
              <a:uFillTx/>
              <a:latin typeface="Times New Roman"/>
            </a:endParaRPr>
          </a:p>
          <a:p>
            <a:pPr lvl="1" marL="406440" indent="-17784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lvl="1" marL="406440" indent="-17784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Expand testing to further investigate:  1)missing invoices on system, 2) no contract available</a:t>
            </a:r>
            <a:endParaRPr b="0" lang="en-US" sz="1300" strike="noStrike" u="none">
              <a:solidFill>
                <a:srgbClr val="000000"/>
              </a:solidFill>
              <a:effectLst/>
              <a:uFillTx/>
              <a:latin typeface="Times New Roman"/>
            </a:endParaRPr>
          </a:p>
        </p:txBody>
      </p:sp>
      <p:sp>
        <p:nvSpPr>
          <p:cNvPr id="56" name=""/>
          <p:cNvSpPr/>
          <p:nvPr/>
        </p:nvSpPr>
        <p:spPr>
          <a:xfrm>
            <a:off x="3207960" y="3705120"/>
            <a:ext cx="140868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1. Issue Credit policy</a:t>
            </a:r>
            <a:endParaRPr b="0" lang="en-US" sz="1300" strike="noStrike" u="none">
              <a:solidFill>
                <a:srgbClr val="000000"/>
              </a:solidFill>
              <a:effectLst/>
              <a:uFillTx/>
              <a:latin typeface="Times New Roman"/>
            </a:endParaRPr>
          </a:p>
        </p:txBody>
      </p:sp>
      <p:sp>
        <p:nvSpPr>
          <p:cNvPr id="57" name=""/>
          <p:cNvSpPr/>
          <p:nvPr/>
        </p:nvSpPr>
        <p:spPr>
          <a:xfrm>
            <a:off x="6134040" y="3708360"/>
            <a:ext cx="6955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30-Apr-01</a:t>
            </a:r>
            <a:endParaRPr b="0" lang="en-US" sz="1300" strike="noStrike" u="none">
              <a:solidFill>
                <a:srgbClr val="000000"/>
              </a:solidFill>
              <a:effectLst/>
              <a:uFillTx/>
              <a:latin typeface="Times New Roman"/>
            </a:endParaRPr>
          </a:p>
        </p:txBody>
      </p:sp>
      <p:sp>
        <p:nvSpPr>
          <p:cNvPr id="58" name=""/>
          <p:cNvSpPr/>
          <p:nvPr/>
        </p:nvSpPr>
        <p:spPr>
          <a:xfrm>
            <a:off x="7453080" y="3708360"/>
            <a:ext cx="104760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Ian Stockbridge</a:t>
            </a:r>
            <a:endParaRPr b="0" lang="en-US" sz="1300" strike="noStrike" u="none">
              <a:solidFill>
                <a:srgbClr val="000000"/>
              </a:solidFill>
              <a:effectLst/>
              <a:uFillTx/>
              <a:latin typeface="Times New Roman"/>
            </a:endParaRPr>
          </a:p>
        </p:txBody>
      </p:sp>
      <p:sp>
        <p:nvSpPr>
          <p:cNvPr id="59" name=""/>
          <p:cNvSpPr/>
          <p:nvPr/>
        </p:nvSpPr>
        <p:spPr>
          <a:xfrm>
            <a:off x="3209400" y="3916440"/>
            <a:ext cx="21031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2. Restructure chasing priorities</a:t>
            </a:r>
            <a:endParaRPr b="0" lang="en-US" sz="1300" strike="noStrike" u="none">
              <a:solidFill>
                <a:srgbClr val="000000"/>
              </a:solidFill>
              <a:effectLst/>
              <a:uFillTx/>
              <a:latin typeface="Times New Roman"/>
            </a:endParaRPr>
          </a:p>
        </p:txBody>
      </p:sp>
      <p:sp>
        <p:nvSpPr>
          <p:cNvPr id="60" name=""/>
          <p:cNvSpPr/>
          <p:nvPr/>
        </p:nvSpPr>
        <p:spPr>
          <a:xfrm>
            <a:off x="6134040" y="3919680"/>
            <a:ext cx="6955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30-Apr-01</a:t>
            </a:r>
            <a:endParaRPr b="0" lang="en-US" sz="1300" strike="noStrike" u="none">
              <a:solidFill>
                <a:srgbClr val="000000"/>
              </a:solidFill>
              <a:effectLst/>
              <a:uFillTx/>
              <a:latin typeface="Times New Roman"/>
            </a:endParaRPr>
          </a:p>
        </p:txBody>
      </p:sp>
      <p:sp>
        <p:nvSpPr>
          <p:cNvPr id="61" name=""/>
          <p:cNvSpPr/>
          <p:nvPr/>
        </p:nvSpPr>
        <p:spPr>
          <a:xfrm>
            <a:off x="7453080" y="3919680"/>
            <a:ext cx="104760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Ian Stockbridge</a:t>
            </a:r>
            <a:endParaRPr b="0" lang="en-US" sz="1300" strike="noStrike" u="none">
              <a:solidFill>
                <a:srgbClr val="000000"/>
              </a:solidFill>
              <a:effectLst/>
              <a:uFillTx/>
              <a:latin typeface="Times New Roman"/>
            </a:endParaRPr>
          </a:p>
        </p:txBody>
      </p:sp>
      <p:sp>
        <p:nvSpPr>
          <p:cNvPr id="62" name=""/>
          <p:cNvSpPr/>
          <p:nvPr/>
        </p:nvSpPr>
        <p:spPr>
          <a:xfrm>
            <a:off x="107280" y="5495760"/>
            <a:ext cx="145224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Times New Roman"/>
              </a:rPr>
              <a:t>• Customer Services </a:t>
            </a:r>
            <a:endParaRPr b="0" lang="en-US" sz="1300" strike="noStrike" u="none">
              <a:solidFill>
                <a:srgbClr val="000000"/>
              </a:solidFill>
              <a:effectLst/>
              <a:uFillTx/>
              <a:latin typeface="Times New Roman"/>
            </a:endParaRPr>
          </a:p>
        </p:txBody>
      </p:sp>
      <p:sp>
        <p:nvSpPr>
          <p:cNvPr id="63" name=""/>
          <p:cNvSpPr/>
          <p:nvPr/>
        </p:nvSpPr>
        <p:spPr>
          <a:xfrm>
            <a:off x="109440" y="5794200"/>
            <a:ext cx="277308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     – Backlog of customer queries (~8,600</a:t>
            </a:r>
            <a:endParaRPr b="0" lang="en-US" sz="1300" strike="noStrike" u="none">
              <a:solidFill>
                <a:srgbClr val="000000"/>
              </a:solidFill>
              <a:effectLst/>
              <a:uFillTx/>
              <a:latin typeface="Times New Roman"/>
            </a:endParaRPr>
          </a:p>
        </p:txBody>
      </p:sp>
      <p:sp>
        <p:nvSpPr>
          <p:cNvPr id="64" name=""/>
          <p:cNvSpPr/>
          <p:nvPr/>
        </p:nvSpPr>
        <p:spPr>
          <a:xfrm>
            <a:off x="3210120" y="5794200"/>
            <a:ext cx="264276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1. Customer Services prioritise by value</a:t>
            </a:r>
            <a:endParaRPr b="0" lang="en-US" sz="1300" strike="noStrike" u="none">
              <a:solidFill>
                <a:srgbClr val="000000"/>
              </a:solidFill>
              <a:effectLst/>
              <a:uFillTx/>
              <a:latin typeface="Times New Roman"/>
            </a:endParaRPr>
          </a:p>
        </p:txBody>
      </p:sp>
      <p:sp>
        <p:nvSpPr>
          <p:cNvPr id="65" name=""/>
          <p:cNvSpPr/>
          <p:nvPr/>
        </p:nvSpPr>
        <p:spPr>
          <a:xfrm>
            <a:off x="6125400" y="5797440"/>
            <a:ext cx="71388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31-Mar-01</a:t>
            </a:r>
            <a:endParaRPr b="0" lang="en-US" sz="1300" strike="noStrike" u="none">
              <a:solidFill>
                <a:srgbClr val="000000"/>
              </a:solidFill>
              <a:effectLst/>
              <a:uFillTx/>
              <a:latin typeface="Times New Roman"/>
            </a:endParaRPr>
          </a:p>
        </p:txBody>
      </p:sp>
      <p:sp>
        <p:nvSpPr>
          <p:cNvPr id="66" name=""/>
          <p:cNvSpPr/>
          <p:nvPr/>
        </p:nvSpPr>
        <p:spPr>
          <a:xfrm>
            <a:off x="7653600" y="5797440"/>
            <a:ext cx="57240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Rob Hill</a:t>
            </a:r>
            <a:endParaRPr b="0" lang="en-US" sz="1300" strike="noStrike" u="none">
              <a:solidFill>
                <a:srgbClr val="000000"/>
              </a:solidFill>
              <a:effectLst/>
              <a:uFillTx/>
              <a:latin typeface="Times New Roman"/>
            </a:endParaRPr>
          </a:p>
        </p:txBody>
      </p:sp>
      <p:sp>
        <p:nvSpPr>
          <p:cNvPr id="67" name=""/>
          <p:cNvSpPr/>
          <p:nvPr/>
        </p:nvSpPr>
        <p:spPr>
          <a:xfrm>
            <a:off x="108360" y="6005520"/>
            <a:ext cx="171036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        outstanding queries) </a:t>
            </a:r>
            <a:endParaRPr b="0" lang="en-US" sz="1300" strike="noStrike" u="none">
              <a:solidFill>
                <a:srgbClr val="000000"/>
              </a:solidFill>
              <a:effectLst/>
              <a:uFillTx/>
              <a:latin typeface="Times New Roman"/>
            </a:endParaRPr>
          </a:p>
        </p:txBody>
      </p:sp>
      <p:sp>
        <p:nvSpPr>
          <p:cNvPr id="68" name=""/>
          <p:cNvSpPr/>
          <p:nvPr/>
        </p:nvSpPr>
        <p:spPr>
          <a:xfrm>
            <a:off x="3210840" y="6005520"/>
            <a:ext cx="233640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2. Opening ETOL resolution centre</a:t>
            </a:r>
            <a:endParaRPr b="0" lang="en-US" sz="1300" strike="noStrike" u="none">
              <a:solidFill>
                <a:srgbClr val="000000"/>
              </a:solidFill>
              <a:effectLst/>
              <a:uFillTx/>
              <a:latin typeface="Times New Roman"/>
            </a:endParaRPr>
          </a:p>
        </p:txBody>
      </p:sp>
      <p:sp>
        <p:nvSpPr>
          <p:cNvPr id="69" name=""/>
          <p:cNvSpPr/>
          <p:nvPr/>
        </p:nvSpPr>
        <p:spPr>
          <a:xfrm>
            <a:off x="6125400" y="6008760"/>
            <a:ext cx="71388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31-Mar-01</a:t>
            </a:r>
            <a:endParaRPr b="0" lang="en-US" sz="1300" strike="noStrike" u="none">
              <a:solidFill>
                <a:srgbClr val="000000"/>
              </a:solidFill>
              <a:effectLst/>
              <a:uFillTx/>
              <a:latin typeface="Times New Roman"/>
            </a:endParaRPr>
          </a:p>
        </p:txBody>
      </p:sp>
      <p:sp>
        <p:nvSpPr>
          <p:cNvPr id="70" name=""/>
          <p:cNvSpPr/>
          <p:nvPr/>
        </p:nvSpPr>
        <p:spPr>
          <a:xfrm>
            <a:off x="7188480" y="6008760"/>
            <a:ext cx="166464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Rob Hill/Mark Holloway</a:t>
            </a:r>
            <a:endParaRPr b="0" lang="en-US" sz="1300" strike="noStrike" u="none">
              <a:solidFill>
                <a:srgbClr val="000000"/>
              </a:solidFill>
              <a:effectLst/>
              <a:uFillTx/>
              <a:latin typeface="Times New Roman"/>
            </a:endParaRPr>
          </a:p>
        </p:txBody>
      </p:sp>
      <p:sp>
        <p:nvSpPr>
          <p:cNvPr id="71" name=""/>
          <p:cNvSpPr/>
          <p:nvPr/>
        </p:nvSpPr>
        <p:spPr>
          <a:xfrm>
            <a:off x="108720" y="6216480"/>
            <a:ext cx="19663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     – Rate of query resolution </a:t>
            </a:r>
            <a:endParaRPr b="0" lang="en-US" sz="1300" strike="noStrike" u="none">
              <a:solidFill>
                <a:srgbClr val="000000"/>
              </a:solidFill>
              <a:effectLst/>
              <a:uFillTx/>
              <a:latin typeface="Times New Roman"/>
            </a:endParaRPr>
          </a:p>
        </p:txBody>
      </p:sp>
      <p:sp>
        <p:nvSpPr>
          <p:cNvPr id="72" name=""/>
          <p:cNvSpPr/>
          <p:nvPr/>
        </p:nvSpPr>
        <p:spPr>
          <a:xfrm>
            <a:off x="3211200" y="6216480"/>
            <a:ext cx="22039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 Extended Training Programme</a:t>
            </a:r>
            <a:endParaRPr b="0" lang="en-US" sz="1300" strike="noStrike" u="none">
              <a:solidFill>
                <a:srgbClr val="000000"/>
              </a:solidFill>
              <a:effectLst/>
              <a:uFillTx/>
              <a:latin typeface="Times New Roman"/>
            </a:endParaRPr>
          </a:p>
        </p:txBody>
      </p:sp>
      <p:sp>
        <p:nvSpPr>
          <p:cNvPr id="73" name=""/>
          <p:cNvSpPr/>
          <p:nvPr/>
        </p:nvSpPr>
        <p:spPr>
          <a:xfrm>
            <a:off x="6125400" y="6219720"/>
            <a:ext cx="71388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31-Mar-01</a:t>
            </a:r>
            <a:endParaRPr b="0" lang="en-US" sz="1300" strike="noStrike" u="none">
              <a:solidFill>
                <a:srgbClr val="000000"/>
              </a:solidFill>
              <a:effectLst/>
              <a:uFillTx/>
              <a:latin typeface="Times New Roman"/>
            </a:endParaRPr>
          </a:p>
        </p:txBody>
      </p:sp>
      <p:sp>
        <p:nvSpPr>
          <p:cNvPr id="74" name=""/>
          <p:cNvSpPr/>
          <p:nvPr/>
        </p:nvSpPr>
        <p:spPr>
          <a:xfrm>
            <a:off x="7653600" y="6219720"/>
            <a:ext cx="57240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Rob Hill</a:t>
            </a:r>
            <a:endParaRPr b="0" lang="en-US" sz="1300" strike="noStrike" u="none">
              <a:solidFill>
                <a:srgbClr val="000000"/>
              </a:solidFill>
              <a:effectLst/>
              <a:uFillTx/>
              <a:latin typeface="Times New Roman"/>
            </a:endParaRPr>
          </a:p>
        </p:txBody>
      </p:sp>
      <p:sp>
        <p:nvSpPr>
          <p:cNvPr id="75" name=""/>
          <p:cNvSpPr/>
          <p:nvPr/>
        </p:nvSpPr>
        <p:spPr>
          <a:xfrm>
            <a:off x="3208320" y="6427800"/>
            <a:ext cx="145908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4. Motivation Scheme</a:t>
            </a:r>
            <a:endParaRPr b="0" lang="en-US" sz="1300" strike="noStrike" u="none">
              <a:solidFill>
                <a:srgbClr val="000000"/>
              </a:solidFill>
              <a:effectLst/>
              <a:uFillTx/>
              <a:latin typeface="Times New Roman"/>
            </a:endParaRPr>
          </a:p>
        </p:txBody>
      </p:sp>
      <p:sp>
        <p:nvSpPr>
          <p:cNvPr id="76" name=""/>
          <p:cNvSpPr/>
          <p:nvPr/>
        </p:nvSpPr>
        <p:spPr>
          <a:xfrm>
            <a:off x="6125400" y="6431040"/>
            <a:ext cx="71388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31-Mar-01</a:t>
            </a:r>
            <a:endParaRPr b="0" lang="en-US" sz="1300" strike="noStrike" u="none">
              <a:solidFill>
                <a:srgbClr val="000000"/>
              </a:solidFill>
              <a:effectLst/>
              <a:uFillTx/>
              <a:latin typeface="Times New Roman"/>
            </a:endParaRPr>
          </a:p>
        </p:txBody>
      </p:sp>
      <p:sp>
        <p:nvSpPr>
          <p:cNvPr id="77" name=""/>
          <p:cNvSpPr/>
          <p:nvPr/>
        </p:nvSpPr>
        <p:spPr>
          <a:xfrm>
            <a:off x="7653600" y="6431040"/>
            <a:ext cx="57240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Rob Hill</a:t>
            </a:r>
            <a:endParaRPr b="0" lang="en-US" sz="1300" strike="noStrike" u="none">
              <a:solidFill>
                <a:srgbClr val="000000"/>
              </a:solidFill>
              <a:effectLst/>
              <a:uFillTx/>
              <a:latin typeface="Times New Roman"/>
            </a:endParaRPr>
          </a:p>
        </p:txBody>
      </p:sp>
      <p:sp>
        <p:nvSpPr>
          <p:cNvPr id="78" name=""/>
          <p:cNvSpPr/>
          <p:nvPr/>
        </p:nvSpPr>
        <p:spPr>
          <a:xfrm>
            <a:off x="87480" y="1447920"/>
            <a:ext cx="844704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9" name=""/>
          <p:cNvSpPr/>
          <p:nvPr/>
        </p:nvSpPr>
        <p:spPr>
          <a:xfrm>
            <a:off x="7467480" y="1143000"/>
            <a:ext cx="1676520" cy="246600"/>
          </a:xfrm>
          <a:prstGeom prst="rect">
            <a:avLst/>
          </a:prstGeom>
          <a:noFill/>
          <a:ln w="0">
            <a:noFill/>
          </a:ln>
        </p:spPr>
        <p:style>
          <a:lnRef idx="0"/>
          <a:fillRef idx="0"/>
          <a:effectRef idx="0"/>
          <a:fontRef idx="minor"/>
        </p:style>
        <p:txBody>
          <a:bodyPr lIns="90000" rIns="90000" tIns="46800" bIns="46800" anchor="t">
            <a:spAutoFit/>
          </a:bodyPr>
          <a:p>
            <a:pPr algn="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Times New Roman"/>
              </a:rPr>
              <a:t>See detailed plan attached</a:t>
            </a:r>
            <a:endParaRPr b="0" lang="en-US" sz="1000" strike="noStrike" u="none">
              <a:solidFill>
                <a:srgbClr val="000000"/>
              </a:solidFill>
              <a:effectLst/>
              <a:uFillTx/>
              <a:latin typeface="Times New Roman"/>
            </a:endParaRPr>
          </a:p>
        </p:txBody>
      </p:sp>
      <p:sp>
        <p:nvSpPr>
          <p:cNvPr id="80" name=""/>
          <p:cNvSpPr/>
          <p:nvPr/>
        </p:nvSpPr>
        <p:spPr>
          <a:xfrm>
            <a:off x="76320" y="1447920"/>
            <a:ext cx="8991360" cy="5333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3206880" y="4708440"/>
            <a:ext cx="2508120" cy="397080"/>
          </a:xfrm>
          <a:prstGeom prst="rect">
            <a:avLst/>
          </a:prstGeom>
          <a:noFill/>
          <a:ln w="0">
            <a:noFill/>
          </a:ln>
        </p:spPr>
        <p:style>
          <a:lnRef idx="0"/>
          <a:fillRef idx="0"/>
          <a:effectRef idx="0"/>
          <a:fontRef idx="minor"/>
        </p:style>
        <p:txBody>
          <a:bodyPr lIns="0" rIns="0" tIns="0" bIns="0" anchor="t">
            <a:spAutoFit/>
          </a:bodyPr>
          <a:p>
            <a:pPr marL="177840" indent="-177840">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Further testing will be done by London</a:t>
            </a:r>
            <a:endParaRPr b="0" lang="en-US" sz="1300" strike="noStrike" u="none">
              <a:solidFill>
                <a:srgbClr val="000000"/>
              </a:solidFill>
              <a:effectLst/>
              <a:uFillTx/>
              <a:latin typeface="Times New Roman"/>
            </a:endParaRPr>
          </a:p>
        </p:txBody>
      </p:sp>
      <p:sp>
        <p:nvSpPr>
          <p:cNvPr id="82" name=""/>
          <p:cNvSpPr/>
          <p:nvPr/>
        </p:nvSpPr>
        <p:spPr>
          <a:xfrm>
            <a:off x="6064200" y="4708440"/>
            <a:ext cx="69552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30-Apr-01</a:t>
            </a:r>
            <a:endParaRPr b="0" lang="en-US" sz="1300" strike="noStrike" u="none">
              <a:solidFill>
                <a:srgbClr val="000000"/>
              </a:solidFill>
              <a:effectLst/>
              <a:uFillTx/>
              <a:latin typeface="Times New Roman"/>
            </a:endParaRPr>
          </a:p>
        </p:txBody>
      </p:sp>
      <p:sp>
        <p:nvSpPr>
          <p:cNvPr id="83" name=""/>
          <p:cNvSpPr/>
          <p:nvPr/>
        </p:nvSpPr>
        <p:spPr>
          <a:xfrm>
            <a:off x="7442640" y="4694400"/>
            <a:ext cx="986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Graham Dunbar</a:t>
            </a:r>
            <a:endParaRPr b="0" lang="en-US" sz="1200" strike="noStrike" u="none">
              <a:solidFill>
                <a:srgbClr val="000000"/>
              </a:solidFill>
              <a:effectLst/>
              <a:uFillTx/>
              <a:latin typeface="Times New Roman"/>
            </a:endParaRPr>
          </a:p>
        </p:txBody>
      </p:sp>
      <p:sp>
        <p:nvSpPr>
          <p:cNvPr id="84" name=""/>
          <p:cNvSpPr/>
          <p:nvPr/>
        </p:nvSpPr>
        <p:spPr>
          <a:xfrm>
            <a:off x="3124080" y="1447920"/>
            <a:ext cx="0" cy="53337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7010280" y="1447920"/>
            <a:ext cx="0" cy="53337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6019920" y="1447920"/>
            <a:ext cx="0" cy="53337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
          <p:cNvSpPr/>
          <p:nvPr/>
        </p:nvSpPr>
        <p:spPr>
          <a:xfrm>
            <a:off x="152280" y="1523880"/>
            <a:ext cx="8915400" cy="30492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838080" y="15228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a:t>
            </a:r>
            <a:r>
              <a:rPr b="1" lang="en-US" sz="1800" strike="noStrike" u="none">
                <a:solidFill>
                  <a:srgbClr val="000000"/>
                </a:solidFill>
                <a:effectLst/>
                <a:uFillTx/>
                <a:latin typeface="Book Antiqua"/>
              </a:rPr>
              <a:t>EES – Europe</a:t>
            </a:r>
            <a:br>
              <a:rPr sz="1800"/>
            </a:br>
            <a:r>
              <a:rPr b="1" lang="en-US" sz="1800" strike="noStrike" u="none">
                <a:solidFill>
                  <a:srgbClr val="000000"/>
                </a:solidFill>
                <a:effectLst/>
                <a:uFillTx/>
                <a:latin typeface="Book Antiqua"/>
              </a:rPr>
              <a:t>Findings</a:t>
            </a:r>
            <a:r>
              <a:rPr b="1" lang="en-GB" sz="1800" strike="noStrike" u="none">
                <a:solidFill>
                  <a:srgbClr val="000000"/>
                </a:solidFill>
                <a:effectLst/>
                <a:uFillTx/>
                <a:latin typeface="Book Antiqua"/>
              </a:rPr>
              <a:t> (2)</a:t>
            </a:r>
            <a:endParaRPr b="0" lang="en-US" sz="18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Detail Comments Provided in Addendum Notes</a:t>
            </a:r>
            <a:endParaRPr b="0" lang="en-US" sz="1800" strike="noStrike" u="none">
              <a:solidFill>
                <a:srgbClr val="000000"/>
              </a:solidFill>
              <a:effectLst/>
              <a:uFillTx/>
              <a:latin typeface="Times New Roman"/>
            </a:endParaRPr>
          </a:p>
        </p:txBody>
      </p:sp>
      <p:sp>
        <p:nvSpPr>
          <p:cNvPr id="89" name=""/>
          <p:cNvSpPr/>
          <p:nvPr/>
        </p:nvSpPr>
        <p:spPr>
          <a:xfrm>
            <a:off x="1297440" y="1625760"/>
            <a:ext cx="1410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Items to be addressed</a:t>
            </a:r>
            <a:endParaRPr b="0" lang="en-US" sz="1200" strike="noStrike" u="none">
              <a:solidFill>
                <a:srgbClr val="000000"/>
              </a:solidFill>
              <a:effectLst/>
              <a:uFillTx/>
              <a:latin typeface="Times New Roman"/>
            </a:endParaRPr>
          </a:p>
        </p:txBody>
      </p:sp>
      <p:sp>
        <p:nvSpPr>
          <p:cNvPr id="90" name=""/>
          <p:cNvSpPr/>
          <p:nvPr/>
        </p:nvSpPr>
        <p:spPr>
          <a:xfrm>
            <a:off x="4361760" y="1625760"/>
            <a:ext cx="8686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Action Steps)</a:t>
            </a:r>
            <a:endParaRPr b="0" lang="en-US" sz="1200" strike="noStrike" u="none">
              <a:solidFill>
                <a:srgbClr val="000000"/>
              </a:solidFill>
              <a:effectLst/>
              <a:uFillTx/>
              <a:latin typeface="Times New Roman"/>
            </a:endParaRPr>
          </a:p>
        </p:txBody>
      </p:sp>
      <p:sp>
        <p:nvSpPr>
          <p:cNvPr id="91" name=""/>
          <p:cNvSpPr/>
          <p:nvPr/>
        </p:nvSpPr>
        <p:spPr>
          <a:xfrm>
            <a:off x="6251760" y="1625760"/>
            <a:ext cx="758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Target date</a:t>
            </a:r>
            <a:endParaRPr b="0" lang="en-US" sz="1200" strike="noStrike" u="none">
              <a:solidFill>
                <a:srgbClr val="000000"/>
              </a:solidFill>
              <a:effectLst/>
              <a:uFillTx/>
              <a:latin typeface="Times New Roman"/>
            </a:endParaRPr>
          </a:p>
        </p:txBody>
      </p:sp>
      <p:sp>
        <p:nvSpPr>
          <p:cNvPr id="92" name=""/>
          <p:cNvSpPr/>
          <p:nvPr/>
        </p:nvSpPr>
        <p:spPr>
          <a:xfrm>
            <a:off x="7383600" y="1625760"/>
            <a:ext cx="1224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Person responsible</a:t>
            </a:r>
            <a:endParaRPr b="0" lang="en-US" sz="1200" strike="noStrike" u="none">
              <a:solidFill>
                <a:srgbClr val="000000"/>
              </a:solidFill>
              <a:effectLst/>
              <a:uFillTx/>
              <a:latin typeface="Times New Roman"/>
            </a:endParaRPr>
          </a:p>
        </p:txBody>
      </p:sp>
      <p:sp>
        <p:nvSpPr>
          <p:cNvPr id="93" name=""/>
          <p:cNvSpPr/>
          <p:nvPr/>
        </p:nvSpPr>
        <p:spPr>
          <a:xfrm>
            <a:off x="174600" y="1890720"/>
            <a:ext cx="879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IT Strategy </a:t>
            </a:r>
            <a:endParaRPr b="0" lang="en-US" sz="1200" strike="noStrike" u="none">
              <a:solidFill>
                <a:srgbClr val="000000"/>
              </a:solidFill>
              <a:effectLst/>
              <a:uFillTx/>
              <a:latin typeface="Times New Roman"/>
            </a:endParaRPr>
          </a:p>
        </p:txBody>
      </p:sp>
      <p:sp>
        <p:nvSpPr>
          <p:cNvPr id="94" name=""/>
          <p:cNvSpPr/>
          <p:nvPr/>
        </p:nvSpPr>
        <p:spPr>
          <a:xfrm>
            <a:off x="179280" y="2163600"/>
            <a:ext cx="3119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 Development of ED model (centralization vs. </a:t>
            </a:r>
            <a:endParaRPr b="0" lang="en-US" sz="1200" strike="noStrike" u="none">
              <a:solidFill>
                <a:srgbClr val="000000"/>
              </a:solidFill>
              <a:effectLst/>
              <a:uFillTx/>
              <a:latin typeface="Times New Roman"/>
            </a:endParaRPr>
          </a:p>
        </p:txBody>
      </p:sp>
      <p:sp>
        <p:nvSpPr>
          <p:cNvPr id="95" name=""/>
          <p:cNvSpPr/>
          <p:nvPr/>
        </p:nvSpPr>
        <p:spPr>
          <a:xfrm>
            <a:off x="3583800" y="2163600"/>
            <a:ext cx="1680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 Centralised Management</a:t>
            </a:r>
            <a:endParaRPr b="0" lang="en-US" sz="1200" strike="noStrike" u="none">
              <a:solidFill>
                <a:srgbClr val="000000"/>
              </a:solidFill>
              <a:effectLst/>
              <a:uFillTx/>
              <a:latin typeface="Times New Roman"/>
            </a:endParaRPr>
          </a:p>
        </p:txBody>
      </p:sp>
      <p:sp>
        <p:nvSpPr>
          <p:cNvPr id="96" name=""/>
          <p:cNvSpPr/>
          <p:nvPr/>
        </p:nvSpPr>
        <p:spPr>
          <a:xfrm>
            <a:off x="6256080" y="2166840"/>
            <a:ext cx="644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30-Apr-01</a:t>
            </a:r>
            <a:endParaRPr b="0" lang="en-US" sz="1200" strike="noStrike" u="none">
              <a:solidFill>
                <a:srgbClr val="000000"/>
              </a:solidFill>
              <a:effectLst/>
              <a:uFillTx/>
              <a:latin typeface="Times New Roman"/>
            </a:endParaRPr>
          </a:p>
        </p:txBody>
      </p:sp>
      <p:sp>
        <p:nvSpPr>
          <p:cNvPr id="97" name=""/>
          <p:cNvSpPr/>
          <p:nvPr/>
        </p:nvSpPr>
        <p:spPr>
          <a:xfrm>
            <a:off x="7615800" y="2166840"/>
            <a:ext cx="842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Dan Maitland</a:t>
            </a:r>
            <a:endParaRPr b="0" lang="en-US" sz="1200" strike="noStrike" u="none">
              <a:solidFill>
                <a:srgbClr val="000000"/>
              </a:solidFill>
              <a:effectLst/>
              <a:uFillTx/>
              <a:latin typeface="Times New Roman"/>
            </a:endParaRPr>
          </a:p>
        </p:txBody>
      </p:sp>
      <p:sp>
        <p:nvSpPr>
          <p:cNvPr id="98" name=""/>
          <p:cNvSpPr/>
          <p:nvPr/>
        </p:nvSpPr>
        <p:spPr>
          <a:xfrm>
            <a:off x="177120" y="2357280"/>
            <a:ext cx="13676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decentralization) </a:t>
            </a:r>
            <a:endParaRPr b="0" lang="en-US" sz="1200" strike="noStrike" u="none">
              <a:solidFill>
                <a:srgbClr val="000000"/>
              </a:solidFill>
              <a:effectLst/>
              <a:uFillTx/>
              <a:latin typeface="Times New Roman"/>
            </a:endParaRPr>
          </a:p>
        </p:txBody>
      </p:sp>
      <p:sp>
        <p:nvSpPr>
          <p:cNvPr id="99" name=""/>
          <p:cNvSpPr/>
          <p:nvPr/>
        </p:nvSpPr>
        <p:spPr>
          <a:xfrm>
            <a:off x="3584160" y="2357280"/>
            <a:ext cx="1811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 Best practices incorporated</a:t>
            </a:r>
            <a:endParaRPr b="0" lang="en-US" sz="1200" strike="noStrike" u="none">
              <a:solidFill>
                <a:srgbClr val="000000"/>
              </a:solidFill>
              <a:effectLst/>
              <a:uFillTx/>
              <a:latin typeface="Times New Roman"/>
            </a:endParaRPr>
          </a:p>
        </p:txBody>
      </p:sp>
      <p:sp>
        <p:nvSpPr>
          <p:cNvPr id="100" name=""/>
          <p:cNvSpPr/>
          <p:nvPr/>
        </p:nvSpPr>
        <p:spPr>
          <a:xfrm>
            <a:off x="6256080" y="2360520"/>
            <a:ext cx="644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30-Apr-01</a:t>
            </a:r>
            <a:endParaRPr b="0" lang="en-US" sz="1200" strike="noStrike" u="none">
              <a:solidFill>
                <a:srgbClr val="000000"/>
              </a:solidFill>
              <a:effectLst/>
              <a:uFillTx/>
              <a:latin typeface="Times New Roman"/>
            </a:endParaRPr>
          </a:p>
        </p:txBody>
      </p:sp>
      <p:sp>
        <p:nvSpPr>
          <p:cNvPr id="101" name=""/>
          <p:cNvSpPr/>
          <p:nvPr/>
        </p:nvSpPr>
        <p:spPr>
          <a:xfrm>
            <a:off x="7615800" y="2360520"/>
            <a:ext cx="842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Dan Maitland</a:t>
            </a:r>
            <a:endParaRPr b="0" lang="en-US" sz="1200" strike="noStrike" u="none">
              <a:solidFill>
                <a:srgbClr val="000000"/>
              </a:solidFill>
              <a:effectLst/>
              <a:uFillTx/>
              <a:latin typeface="Times New Roman"/>
            </a:endParaRPr>
          </a:p>
        </p:txBody>
      </p:sp>
      <p:sp>
        <p:nvSpPr>
          <p:cNvPr id="102" name=""/>
          <p:cNvSpPr/>
          <p:nvPr/>
        </p:nvSpPr>
        <p:spPr>
          <a:xfrm>
            <a:off x="175680" y="2627280"/>
            <a:ext cx="3158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 Scalability of RM processes for ED businesses</a:t>
            </a:r>
            <a:endParaRPr b="0" lang="en-US" sz="1200" strike="noStrike" u="none">
              <a:solidFill>
                <a:srgbClr val="000000"/>
              </a:solidFill>
              <a:effectLst/>
              <a:uFillTx/>
              <a:latin typeface="Times New Roman"/>
            </a:endParaRPr>
          </a:p>
        </p:txBody>
      </p:sp>
      <p:sp>
        <p:nvSpPr>
          <p:cNvPr id="103" name=""/>
          <p:cNvSpPr/>
          <p:nvPr/>
        </p:nvSpPr>
        <p:spPr>
          <a:xfrm>
            <a:off x="3581640" y="2624040"/>
            <a:ext cx="669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See below</a:t>
            </a:r>
            <a:endParaRPr b="0" lang="en-US" sz="1200" strike="noStrike" u="none">
              <a:solidFill>
                <a:srgbClr val="000000"/>
              </a:solidFill>
              <a:effectLst/>
              <a:uFillTx/>
              <a:latin typeface="Times New Roman"/>
            </a:endParaRPr>
          </a:p>
        </p:txBody>
      </p:sp>
      <p:sp>
        <p:nvSpPr>
          <p:cNvPr id="104" name=""/>
          <p:cNvSpPr/>
          <p:nvPr/>
        </p:nvSpPr>
        <p:spPr>
          <a:xfrm>
            <a:off x="6528960" y="2627280"/>
            <a:ext cx="51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p:txBody>
      </p:sp>
      <p:sp>
        <p:nvSpPr>
          <p:cNvPr id="105" name=""/>
          <p:cNvSpPr/>
          <p:nvPr/>
        </p:nvSpPr>
        <p:spPr>
          <a:xfrm>
            <a:off x="7980120" y="2627280"/>
            <a:ext cx="51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p:txBody>
      </p:sp>
      <p:sp>
        <p:nvSpPr>
          <p:cNvPr id="106" name=""/>
          <p:cNvSpPr/>
          <p:nvPr/>
        </p:nvSpPr>
        <p:spPr>
          <a:xfrm>
            <a:off x="175680" y="2890800"/>
            <a:ext cx="15246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 Personnel retention </a:t>
            </a:r>
            <a:endParaRPr b="0" lang="en-US" sz="1200" strike="noStrike" u="none">
              <a:solidFill>
                <a:srgbClr val="000000"/>
              </a:solidFill>
              <a:effectLst/>
              <a:uFillTx/>
              <a:latin typeface="Times New Roman"/>
            </a:endParaRPr>
          </a:p>
        </p:txBody>
      </p:sp>
      <p:sp>
        <p:nvSpPr>
          <p:cNvPr id="107" name=""/>
          <p:cNvSpPr/>
          <p:nvPr/>
        </p:nvSpPr>
        <p:spPr>
          <a:xfrm>
            <a:off x="3583440" y="2890800"/>
            <a:ext cx="1333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 Retention contracts</a:t>
            </a:r>
            <a:endParaRPr b="0" lang="en-US" sz="1200" strike="noStrike" u="none">
              <a:solidFill>
                <a:srgbClr val="000000"/>
              </a:solidFill>
              <a:effectLst/>
              <a:uFillTx/>
              <a:latin typeface="Times New Roman"/>
            </a:endParaRPr>
          </a:p>
        </p:txBody>
      </p:sp>
      <p:sp>
        <p:nvSpPr>
          <p:cNvPr id="108" name=""/>
          <p:cNvSpPr/>
          <p:nvPr/>
        </p:nvSpPr>
        <p:spPr>
          <a:xfrm>
            <a:off x="6308280" y="2894040"/>
            <a:ext cx="534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Ongoing</a:t>
            </a:r>
            <a:endParaRPr b="0" lang="en-US" sz="1200" strike="noStrike" u="none">
              <a:solidFill>
                <a:srgbClr val="000000"/>
              </a:solidFill>
              <a:effectLst/>
              <a:uFillTx/>
              <a:latin typeface="Times New Roman"/>
            </a:endParaRPr>
          </a:p>
        </p:txBody>
      </p:sp>
      <p:sp>
        <p:nvSpPr>
          <p:cNvPr id="109" name=""/>
          <p:cNvSpPr/>
          <p:nvPr/>
        </p:nvSpPr>
        <p:spPr>
          <a:xfrm>
            <a:off x="7333560" y="2894040"/>
            <a:ext cx="14569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Charlie Crossley Cooke</a:t>
            </a:r>
            <a:endParaRPr b="0" lang="en-US" sz="1200" strike="noStrike" u="none">
              <a:solidFill>
                <a:srgbClr val="000000"/>
              </a:solidFill>
              <a:effectLst/>
              <a:uFillTx/>
              <a:latin typeface="Times New Roman"/>
            </a:endParaRPr>
          </a:p>
        </p:txBody>
      </p:sp>
      <p:sp>
        <p:nvSpPr>
          <p:cNvPr id="110" name=""/>
          <p:cNvSpPr/>
          <p:nvPr/>
        </p:nvSpPr>
        <p:spPr>
          <a:xfrm>
            <a:off x="3582720" y="3084480"/>
            <a:ext cx="20196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 Spread knowledge throught IT</a:t>
            </a:r>
            <a:endParaRPr b="0" lang="en-US" sz="1200" strike="noStrike" u="none">
              <a:solidFill>
                <a:srgbClr val="000000"/>
              </a:solidFill>
              <a:effectLst/>
              <a:uFillTx/>
              <a:latin typeface="Times New Roman"/>
            </a:endParaRPr>
          </a:p>
        </p:txBody>
      </p:sp>
      <p:sp>
        <p:nvSpPr>
          <p:cNvPr id="111" name=""/>
          <p:cNvSpPr/>
          <p:nvPr/>
        </p:nvSpPr>
        <p:spPr>
          <a:xfrm>
            <a:off x="6308280" y="3087720"/>
            <a:ext cx="534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Ongoing</a:t>
            </a:r>
            <a:endParaRPr b="0" lang="en-US" sz="1200" strike="noStrike" u="none">
              <a:solidFill>
                <a:srgbClr val="000000"/>
              </a:solidFill>
              <a:effectLst/>
              <a:uFillTx/>
              <a:latin typeface="Times New Roman"/>
            </a:endParaRPr>
          </a:p>
        </p:txBody>
      </p:sp>
      <p:sp>
        <p:nvSpPr>
          <p:cNvPr id="112" name=""/>
          <p:cNvSpPr/>
          <p:nvPr/>
        </p:nvSpPr>
        <p:spPr>
          <a:xfrm>
            <a:off x="7615800" y="3087720"/>
            <a:ext cx="842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Dan Maitland</a:t>
            </a:r>
            <a:endParaRPr b="0" lang="en-US" sz="1200" strike="noStrike" u="none">
              <a:solidFill>
                <a:srgbClr val="000000"/>
              </a:solidFill>
              <a:effectLst/>
              <a:uFillTx/>
              <a:latin typeface="Times New Roman"/>
            </a:endParaRPr>
          </a:p>
        </p:txBody>
      </p:sp>
      <p:sp>
        <p:nvSpPr>
          <p:cNvPr id="113" name=""/>
          <p:cNvSpPr/>
          <p:nvPr/>
        </p:nvSpPr>
        <p:spPr>
          <a:xfrm>
            <a:off x="174960" y="3465360"/>
            <a:ext cx="19756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Risk Management Processes </a:t>
            </a:r>
            <a:endParaRPr b="0" lang="en-US" sz="1200" strike="noStrike" u="none">
              <a:solidFill>
                <a:srgbClr val="000000"/>
              </a:solidFill>
              <a:effectLst/>
              <a:uFillTx/>
              <a:latin typeface="Times New Roman"/>
            </a:endParaRPr>
          </a:p>
        </p:txBody>
      </p:sp>
      <p:sp>
        <p:nvSpPr>
          <p:cNvPr id="114" name=""/>
          <p:cNvSpPr/>
          <p:nvPr/>
        </p:nvSpPr>
        <p:spPr>
          <a:xfrm>
            <a:off x="178200" y="3741840"/>
            <a:ext cx="3323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 Capture and quantify exposure of the retail risks  </a:t>
            </a:r>
            <a:endParaRPr b="0" lang="en-US" sz="1200" strike="noStrike" u="none">
              <a:solidFill>
                <a:srgbClr val="000000"/>
              </a:solidFill>
              <a:effectLst/>
              <a:uFillTx/>
              <a:latin typeface="Times New Roman"/>
            </a:endParaRPr>
          </a:p>
        </p:txBody>
      </p:sp>
      <p:sp>
        <p:nvSpPr>
          <p:cNvPr id="115" name=""/>
          <p:cNvSpPr/>
          <p:nvPr/>
        </p:nvSpPr>
        <p:spPr>
          <a:xfrm>
            <a:off x="3582360" y="3738600"/>
            <a:ext cx="2506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 Assess book calculations under NETA</a:t>
            </a:r>
            <a:endParaRPr b="0" lang="en-US" sz="1200" strike="noStrike" u="none">
              <a:solidFill>
                <a:srgbClr val="000000"/>
              </a:solidFill>
              <a:effectLst/>
              <a:uFillTx/>
              <a:latin typeface="Times New Roman"/>
            </a:endParaRPr>
          </a:p>
        </p:txBody>
      </p:sp>
      <p:sp>
        <p:nvSpPr>
          <p:cNvPr id="116" name=""/>
          <p:cNvSpPr/>
          <p:nvPr/>
        </p:nvSpPr>
        <p:spPr>
          <a:xfrm>
            <a:off x="6248160" y="3741840"/>
            <a:ext cx="660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31-Mar-01</a:t>
            </a:r>
            <a:endParaRPr b="0" lang="en-US" sz="1200" strike="noStrike" u="none">
              <a:solidFill>
                <a:srgbClr val="000000"/>
              </a:solidFill>
              <a:effectLst/>
              <a:uFillTx/>
              <a:latin typeface="Times New Roman"/>
            </a:endParaRPr>
          </a:p>
        </p:txBody>
      </p:sp>
      <p:sp>
        <p:nvSpPr>
          <p:cNvPr id="117" name=""/>
          <p:cNvSpPr/>
          <p:nvPr/>
        </p:nvSpPr>
        <p:spPr>
          <a:xfrm>
            <a:off x="7160760" y="3741840"/>
            <a:ext cx="18295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Louise Boland/Chris Costaras</a:t>
            </a:r>
            <a:endParaRPr b="0" lang="en-US" sz="1200" strike="noStrike" u="none">
              <a:solidFill>
                <a:srgbClr val="000000"/>
              </a:solidFill>
              <a:effectLst/>
              <a:uFillTx/>
              <a:latin typeface="Times New Roman"/>
            </a:endParaRPr>
          </a:p>
        </p:txBody>
      </p:sp>
      <p:sp>
        <p:nvSpPr>
          <p:cNvPr id="118" name=""/>
          <p:cNvSpPr/>
          <p:nvPr/>
        </p:nvSpPr>
        <p:spPr>
          <a:xfrm>
            <a:off x="177120" y="3932280"/>
            <a:ext cx="2010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embedded in the ED model </a:t>
            </a:r>
            <a:endParaRPr b="0" lang="en-US" sz="1200" strike="noStrike" u="none">
              <a:solidFill>
                <a:srgbClr val="000000"/>
              </a:solidFill>
              <a:effectLst/>
              <a:uFillTx/>
              <a:latin typeface="Times New Roman"/>
            </a:endParaRPr>
          </a:p>
        </p:txBody>
      </p:sp>
      <p:sp>
        <p:nvSpPr>
          <p:cNvPr id="119" name=""/>
          <p:cNvSpPr/>
          <p:nvPr/>
        </p:nvSpPr>
        <p:spPr>
          <a:xfrm>
            <a:off x="3582000" y="3932280"/>
            <a:ext cx="1638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 Rebook deals for NETA</a:t>
            </a:r>
            <a:endParaRPr b="0" lang="en-US" sz="1200" strike="noStrike" u="none">
              <a:solidFill>
                <a:srgbClr val="000000"/>
              </a:solidFill>
              <a:effectLst/>
              <a:uFillTx/>
              <a:latin typeface="Times New Roman"/>
            </a:endParaRPr>
          </a:p>
        </p:txBody>
      </p:sp>
      <p:sp>
        <p:nvSpPr>
          <p:cNvPr id="120" name=""/>
          <p:cNvSpPr/>
          <p:nvPr/>
        </p:nvSpPr>
        <p:spPr>
          <a:xfrm>
            <a:off x="6248160" y="3935520"/>
            <a:ext cx="660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31-Mar-01</a:t>
            </a:r>
            <a:endParaRPr b="0" lang="en-US" sz="1200" strike="noStrike" u="none">
              <a:solidFill>
                <a:srgbClr val="000000"/>
              </a:solidFill>
              <a:effectLst/>
              <a:uFillTx/>
              <a:latin typeface="Times New Roman"/>
            </a:endParaRPr>
          </a:p>
        </p:txBody>
      </p:sp>
      <p:sp>
        <p:nvSpPr>
          <p:cNvPr id="121" name=""/>
          <p:cNvSpPr/>
          <p:nvPr/>
        </p:nvSpPr>
        <p:spPr>
          <a:xfrm>
            <a:off x="7591320" y="3935520"/>
            <a:ext cx="893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Chris Costaras</a:t>
            </a:r>
            <a:endParaRPr b="0" lang="en-US" sz="1200" strike="noStrike" u="none">
              <a:solidFill>
                <a:srgbClr val="000000"/>
              </a:solidFill>
              <a:effectLst/>
              <a:uFillTx/>
              <a:latin typeface="Times New Roman"/>
            </a:endParaRPr>
          </a:p>
        </p:txBody>
      </p:sp>
      <p:sp>
        <p:nvSpPr>
          <p:cNvPr id="122" name=""/>
          <p:cNvSpPr/>
          <p:nvPr/>
        </p:nvSpPr>
        <p:spPr>
          <a:xfrm>
            <a:off x="3582000" y="4125960"/>
            <a:ext cx="22356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 Improve process for running book</a:t>
            </a:r>
            <a:endParaRPr b="0" lang="en-US" sz="1200" strike="noStrike" u="none">
              <a:solidFill>
                <a:srgbClr val="000000"/>
              </a:solidFill>
              <a:effectLst/>
              <a:uFillTx/>
              <a:latin typeface="Times New Roman"/>
            </a:endParaRPr>
          </a:p>
        </p:txBody>
      </p:sp>
      <p:sp>
        <p:nvSpPr>
          <p:cNvPr id="123" name=""/>
          <p:cNvSpPr/>
          <p:nvPr/>
        </p:nvSpPr>
        <p:spPr>
          <a:xfrm>
            <a:off x="6266880" y="4127400"/>
            <a:ext cx="618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30-Jun-01</a:t>
            </a:r>
            <a:endParaRPr b="0" lang="en-US" sz="1200" strike="noStrike" u="none">
              <a:solidFill>
                <a:srgbClr val="000000"/>
              </a:solidFill>
              <a:effectLst/>
              <a:uFillTx/>
              <a:latin typeface="Times New Roman"/>
            </a:endParaRPr>
          </a:p>
        </p:txBody>
      </p:sp>
      <p:sp>
        <p:nvSpPr>
          <p:cNvPr id="124" name=""/>
          <p:cNvSpPr/>
          <p:nvPr/>
        </p:nvSpPr>
        <p:spPr>
          <a:xfrm>
            <a:off x="7506000" y="4127400"/>
            <a:ext cx="1080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IT/Chris Costaras</a:t>
            </a:r>
            <a:endParaRPr b="0" lang="en-US" sz="1200" strike="noStrike" u="none">
              <a:solidFill>
                <a:srgbClr val="000000"/>
              </a:solidFill>
              <a:effectLst/>
              <a:uFillTx/>
              <a:latin typeface="Times New Roman"/>
            </a:endParaRPr>
          </a:p>
        </p:txBody>
      </p:sp>
      <p:sp>
        <p:nvSpPr>
          <p:cNvPr id="125" name=""/>
          <p:cNvSpPr/>
          <p:nvPr/>
        </p:nvSpPr>
        <p:spPr>
          <a:xfrm>
            <a:off x="3580920" y="4317840"/>
            <a:ext cx="1818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4. Review PMA's (see below)</a:t>
            </a:r>
            <a:endParaRPr b="0" lang="en-US" sz="1200" strike="noStrike" u="none">
              <a:solidFill>
                <a:srgbClr val="000000"/>
              </a:solidFill>
              <a:effectLst/>
              <a:uFillTx/>
              <a:latin typeface="Times New Roman"/>
            </a:endParaRPr>
          </a:p>
        </p:txBody>
      </p:sp>
      <p:sp>
        <p:nvSpPr>
          <p:cNvPr id="126" name=""/>
          <p:cNvSpPr/>
          <p:nvPr/>
        </p:nvSpPr>
        <p:spPr>
          <a:xfrm>
            <a:off x="6308280" y="4321080"/>
            <a:ext cx="534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Ongoing</a:t>
            </a:r>
            <a:endParaRPr b="0" lang="en-US" sz="1200" strike="noStrike" u="none">
              <a:solidFill>
                <a:srgbClr val="000000"/>
              </a:solidFill>
              <a:effectLst/>
              <a:uFillTx/>
              <a:latin typeface="Times New Roman"/>
            </a:endParaRPr>
          </a:p>
        </p:txBody>
      </p:sp>
      <p:sp>
        <p:nvSpPr>
          <p:cNvPr id="127" name=""/>
          <p:cNvSpPr/>
          <p:nvPr/>
        </p:nvSpPr>
        <p:spPr>
          <a:xfrm>
            <a:off x="7273080" y="4321080"/>
            <a:ext cx="1592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Phil Reilly/Louise Boland</a:t>
            </a:r>
            <a:endParaRPr b="0" lang="en-US" sz="1200" strike="noStrike" u="none">
              <a:solidFill>
                <a:srgbClr val="000000"/>
              </a:solidFill>
              <a:effectLst/>
              <a:uFillTx/>
              <a:latin typeface="Times New Roman"/>
            </a:endParaRPr>
          </a:p>
        </p:txBody>
      </p:sp>
      <p:sp>
        <p:nvSpPr>
          <p:cNvPr id="128" name=""/>
          <p:cNvSpPr/>
          <p:nvPr/>
        </p:nvSpPr>
        <p:spPr>
          <a:xfrm>
            <a:off x="179640" y="4584600"/>
            <a:ext cx="2772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 Large actualization adjustments to P&amp;L </a:t>
            </a:r>
            <a:endParaRPr b="0" lang="en-US" sz="1200" strike="noStrike" u="none">
              <a:solidFill>
                <a:srgbClr val="000000"/>
              </a:solidFill>
              <a:effectLst/>
              <a:uFillTx/>
              <a:latin typeface="Times New Roman"/>
            </a:endParaRPr>
          </a:p>
        </p:txBody>
      </p:sp>
      <p:sp>
        <p:nvSpPr>
          <p:cNvPr id="129" name=""/>
          <p:cNvSpPr/>
          <p:nvPr/>
        </p:nvSpPr>
        <p:spPr>
          <a:xfrm>
            <a:off x="3581280" y="4584600"/>
            <a:ext cx="1556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 Analyse PMA's to date</a:t>
            </a:r>
            <a:endParaRPr b="0" lang="en-US" sz="1200" strike="noStrike" u="none">
              <a:solidFill>
                <a:srgbClr val="000000"/>
              </a:solidFill>
              <a:effectLst/>
              <a:uFillTx/>
              <a:latin typeface="Times New Roman"/>
            </a:endParaRPr>
          </a:p>
        </p:txBody>
      </p:sp>
      <p:sp>
        <p:nvSpPr>
          <p:cNvPr id="130" name=""/>
          <p:cNvSpPr/>
          <p:nvPr/>
        </p:nvSpPr>
        <p:spPr>
          <a:xfrm>
            <a:off x="6248160" y="4587840"/>
            <a:ext cx="660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31-Mar-01</a:t>
            </a:r>
            <a:endParaRPr b="0" lang="en-US" sz="1200" strike="noStrike" u="none">
              <a:solidFill>
                <a:srgbClr val="000000"/>
              </a:solidFill>
              <a:effectLst/>
              <a:uFillTx/>
              <a:latin typeface="Times New Roman"/>
            </a:endParaRPr>
          </a:p>
        </p:txBody>
      </p:sp>
      <p:sp>
        <p:nvSpPr>
          <p:cNvPr id="131" name=""/>
          <p:cNvSpPr/>
          <p:nvPr/>
        </p:nvSpPr>
        <p:spPr>
          <a:xfrm>
            <a:off x="7548840" y="4587840"/>
            <a:ext cx="986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Graham Dunbar</a:t>
            </a:r>
            <a:endParaRPr b="0" lang="en-US" sz="1200" strike="noStrike" u="none">
              <a:solidFill>
                <a:srgbClr val="000000"/>
              </a:solidFill>
              <a:effectLst/>
              <a:uFillTx/>
              <a:latin typeface="Times New Roman"/>
            </a:endParaRPr>
          </a:p>
        </p:txBody>
      </p:sp>
      <p:sp>
        <p:nvSpPr>
          <p:cNvPr id="132" name=""/>
          <p:cNvSpPr/>
          <p:nvPr/>
        </p:nvSpPr>
        <p:spPr>
          <a:xfrm>
            <a:off x="3583440" y="4781520"/>
            <a:ext cx="16722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 Identify areas of concern</a:t>
            </a:r>
            <a:endParaRPr b="0" lang="en-US" sz="1200" strike="noStrike" u="none">
              <a:solidFill>
                <a:srgbClr val="000000"/>
              </a:solidFill>
              <a:effectLst/>
              <a:uFillTx/>
              <a:latin typeface="Times New Roman"/>
            </a:endParaRPr>
          </a:p>
        </p:txBody>
      </p:sp>
      <p:sp>
        <p:nvSpPr>
          <p:cNvPr id="133" name=""/>
          <p:cNvSpPr/>
          <p:nvPr/>
        </p:nvSpPr>
        <p:spPr>
          <a:xfrm>
            <a:off x="6248160" y="4781520"/>
            <a:ext cx="660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31-Mar-01</a:t>
            </a:r>
            <a:endParaRPr b="0" lang="en-US" sz="1200" strike="noStrike" u="none">
              <a:solidFill>
                <a:srgbClr val="000000"/>
              </a:solidFill>
              <a:effectLst/>
              <a:uFillTx/>
              <a:latin typeface="Times New Roman"/>
            </a:endParaRPr>
          </a:p>
        </p:txBody>
      </p:sp>
      <p:sp>
        <p:nvSpPr>
          <p:cNvPr id="134" name=""/>
          <p:cNvSpPr/>
          <p:nvPr/>
        </p:nvSpPr>
        <p:spPr>
          <a:xfrm>
            <a:off x="7548840" y="4781520"/>
            <a:ext cx="986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Graham Dunbar</a:t>
            </a:r>
            <a:endParaRPr b="0" lang="en-US" sz="1200" strike="noStrike" u="none">
              <a:solidFill>
                <a:srgbClr val="000000"/>
              </a:solidFill>
              <a:effectLst/>
              <a:uFillTx/>
              <a:latin typeface="Times New Roman"/>
            </a:endParaRPr>
          </a:p>
        </p:txBody>
      </p:sp>
      <p:sp>
        <p:nvSpPr>
          <p:cNvPr id="135" name=""/>
          <p:cNvSpPr/>
          <p:nvPr/>
        </p:nvSpPr>
        <p:spPr>
          <a:xfrm>
            <a:off x="3582360" y="4971960"/>
            <a:ext cx="1756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 Review Ledgers for errors</a:t>
            </a:r>
            <a:endParaRPr b="0" lang="en-US" sz="1200" strike="noStrike" u="none">
              <a:solidFill>
                <a:srgbClr val="000000"/>
              </a:solidFill>
              <a:effectLst/>
              <a:uFillTx/>
              <a:latin typeface="Times New Roman"/>
            </a:endParaRPr>
          </a:p>
        </p:txBody>
      </p:sp>
      <p:sp>
        <p:nvSpPr>
          <p:cNvPr id="136" name=""/>
          <p:cNvSpPr/>
          <p:nvPr/>
        </p:nvSpPr>
        <p:spPr>
          <a:xfrm>
            <a:off x="6248160" y="4975200"/>
            <a:ext cx="660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31-Mar-01</a:t>
            </a:r>
            <a:endParaRPr b="0" lang="en-US" sz="1200" strike="noStrike" u="none">
              <a:solidFill>
                <a:srgbClr val="000000"/>
              </a:solidFill>
              <a:effectLst/>
              <a:uFillTx/>
              <a:latin typeface="Times New Roman"/>
            </a:endParaRPr>
          </a:p>
        </p:txBody>
      </p:sp>
      <p:sp>
        <p:nvSpPr>
          <p:cNvPr id="137" name=""/>
          <p:cNvSpPr/>
          <p:nvPr/>
        </p:nvSpPr>
        <p:spPr>
          <a:xfrm>
            <a:off x="7701840" y="4975200"/>
            <a:ext cx="657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Phil Reilly</a:t>
            </a:r>
            <a:endParaRPr b="0" lang="en-US" sz="1200" strike="noStrike" u="none">
              <a:solidFill>
                <a:srgbClr val="000000"/>
              </a:solidFill>
              <a:effectLst/>
              <a:uFillTx/>
              <a:latin typeface="Times New Roman"/>
            </a:endParaRPr>
          </a:p>
        </p:txBody>
      </p:sp>
      <p:sp>
        <p:nvSpPr>
          <p:cNvPr id="138" name=""/>
          <p:cNvSpPr/>
          <p:nvPr/>
        </p:nvSpPr>
        <p:spPr>
          <a:xfrm>
            <a:off x="3583080" y="5165640"/>
            <a:ext cx="2332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4. Review Book Calculations (NETA)</a:t>
            </a:r>
            <a:endParaRPr b="0" lang="en-US" sz="1200" strike="noStrike" u="none">
              <a:solidFill>
                <a:srgbClr val="000000"/>
              </a:solidFill>
              <a:effectLst/>
              <a:uFillTx/>
              <a:latin typeface="Times New Roman"/>
            </a:endParaRPr>
          </a:p>
        </p:txBody>
      </p:sp>
      <p:sp>
        <p:nvSpPr>
          <p:cNvPr id="139" name=""/>
          <p:cNvSpPr/>
          <p:nvPr/>
        </p:nvSpPr>
        <p:spPr>
          <a:xfrm>
            <a:off x="6248160" y="5168880"/>
            <a:ext cx="660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31-Mar-01</a:t>
            </a:r>
            <a:endParaRPr b="0" lang="en-US" sz="1200" strike="noStrike" u="none">
              <a:solidFill>
                <a:srgbClr val="000000"/>
              </a:solidFill>
              <a:effectLst/>
              <a:uFillTx/>
              <a:latin typeface="Times New Roman"/>
            </a:endParaRPr>
          </a:p>
        </p:txBody>
      </p:sp>
      <p:sp>
        <p:nvSpPr>
          <p:cNvPr id="140" name=""/>
          <p:cNvSpPr/>
          <p:nvPr/>
        </p:nvSpPr>
        <p:spPr>
          <a:xfrm>
            <a:off x="7593840" y="5168880"/>
            <a:ext cx="893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Louise Boland</a:t>
            </a:r>
            <a:endParaRPr b="0" lang="en-US" sz="1200" strike="noStrike" u="none">
              <a:solidFill>
                <a:srgbClr val="000000"/>
              </a:solidFill>
              <a:effectLst/>
              <a:uFillTx/>
              <a:latin typeface="Times New Roman"/>
            </a:endParaRPr>
          </a:p>
        </p:txBody>
      </p:sp>
      <p:sp>
        <p:nvSpPr>
          <p:cNvPr id="141" name=""/>
          <p:cNvSpPr/>
          <p:nvPr/>
        </p:nvSpPr>
        <p:spPr>
          <a:xfrm>
            <a:off x="3581280" y="5359320"/>
            <a:ext cx="1355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5. AA Statutory Audit</a:t>
            </a:r>
            <a:endParaRPr b="0" lang="en-US" sz="1200" strike="noStrike" u="none">
              <a:solidFill>
                <a:srgbClr val="000000"/>
              </a:solidFill>
              <a:effectLst/>
              <a:uFillTx/>
              <a:latin typeface="Times New Roman"/>
            </a:endParaRPr>
          </a:p>
        </p:txBody>
      </p:sp>
      <p:sp>
        <p:nvSpPr>
          <p:cNvPr id="142" name=""/>
          <p:cNvSpPr/>
          <p:nvPr/>
        </p:nvSpPr>
        <p:spPr>
          <a:xfrm>
            <a:off x="6256080" y="5362560"/>
            <a:ext cx="644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09-Apr-01</a:t>
            </a:r>
            <a:endParaRPr b="0" lang="en-US" sz="1200" strike="noStrike" u="none">
              <a:solidFill>
                <a:srgbClr val="000000"/>
              </a:solidFill>
              <a:effectLst/>
              <a:uFillTx/>
              <a:latin typeface="Times New Roman"/>
            </a:endParaRPr>
          </a:p>
        </p:txBody>
      </p:sp>
      <p:sp>
        <p:nvSpPr>
          <p:cNvPr id="143" name=""/>
          <p:cNvSpPr/>
          <p:nvPr/>
        </p:nvSpPr>
        <p:spPr>
          <a:xfrm>
            <a:off x="7529400" y="5362560"/>
            <a:ext cx="1029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Arthur Andersen</a:t>
            </a:r>
            <a:endParaRPr b="0" lang="en-US" sz="1200" strike="noStrike" u="none">
              <a:solidFill>
                <a:srgbClr val="000000"/>
              </a:solidFill>
              <a:effectLst/>
              <a:uFillTx/>
              <a:latin typeface="Times New Roman"/>
            </a:endParaRPr>
          </a:p>
        </p:txBody>
      </p:sp>
      <p:sp>
        <p:nvSpPr>
          <p:cNvPr id="144" name=""/>
          <p:cNvSpPr/>
          <p:nvPr/>
        </p:nvSpPr>
        <p:spPr>
          <a:xfrm>
            <a:off x="392040" y="1523880"/>
            <a:ext cx="84470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45" name=""/>
          <p:cNvSpPr/>
          <p:nvPr/>
        </p:nvSpPr>
        <p:spPr>
          <a:xfrm>
            <a:off x="392040" y="1523880"/>
            <a:ext cx="8447040" cy="12960"/>
          </a:xfrm>
          <a:prstGeom prst="rect">
            <a:avLst/>
          </a:pr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46" name=""/>
          <p:cNvSpPr/>
          <p:nvPr/>
        </p:nvSpPr>
        <p:spPr>
          <a:xfrm>
            <a:off x="152280" y="1523880"/>
            <a:ext cx="8915400" cy="4800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3429000" y="1523880"/>
            <a:ext cx="0" cy="4800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6172200" y="1523880"/>
            <a:ext cx="0" cy="4800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7086600" y="1523880"/>
            <a:ext cx="0" cy="4800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0" name=""/>
          <p:cNvSpPr/>
          <p:nvPr/>
        </p:nvSpPr>
        <p:spPr>
          <a:xfrm>
            <a:off x="838080" y="533520"/>
            <a:ext cx="8305920" cy="914400"/>
          </a:xfrm>
          <a:prstGeom prst="rect">
            <a:avLst/>
          </a:prstGeom>
          <a:no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EES – Europe</a:t>
            </a:r>
            <a:br>
              <a:rPr sz="1800"/>
            </a:br>
            <a:r>
              <a:rPr b="1" lang="en-US" sz="1800" strike="noStrike" u="none">
                <a:solidFill>
                  <a:srgbClr val="000000"/>
                </a:solidFill>
                <a:effectLst/>
                <a:uFillTx/>
                <a:latin typeface="Book Antiqua"/>
              </a:rPr>
              <a:t>Follow-up Items</a:t>
            </a:r>
            <a:endParaRPr b="0" lang="en-US" sz="1800" strike="noStrike" u="none">
              <a:solidFill>
                <a:srgbClr val="000000"/>
              </a:solidFill>
              <a:effectLst/>
              <a:uFillTx/>
              <a:latin typeface="Times New Roman"/>
            </a:endParaRPr>
          </a:p>
        </p:txBody>
      </p:sp>
      <p:sp>
        <p:nvSpPr>
          <p:cNvPr id="151" name=""/>
          <p:cNvSpPr/>
          <p:nvPr/>
        </p:nvSpPr>
        <p:spPr>
          <a:xfrm>
            <a:off x="1143000" y="1600200"/>
            <a:ext cx="693432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EES EUROPE</a:t>
            </a:r>
            <a:endParaRPr b="0" lang="en-US" sz="1600" strike="noStrike" u="none">
              <a:solidFill>
                <a:srgbClr val="000000"/>
              </a:solidFill>
              <a:effectLst/>
              <a:uFillTx/>
              <a:latin typeface="Times New Roman"/>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28600" indent="-228600">
              <a:spcAft>
                <a:spcPts val="104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Implementation of Action Steps</a:t>
            </a:r>
            <a:endParaRPr b="0" lang="en-US" sz="1400" strike="noStrike" u="none">
              <a:solidFill>
                <a:srgbClr val="000000"/>
              </a:solidFill>
              <a:effectLst/>
              <a:uFillTx/>
              <a:latin typeface="Times New Roman"/>
            </a:endParaRPr>
          </a:p>
          <a:p>
            <a:pPr lvl="1" marL="685800" indent="-228600">
              <a:lnSpc>
                <a:spcPct val="100000"/>
              </a:lnSpc>
              <a:spcAft>
                <a:spcPts val="700"/>
              </a:spcAft>
              <a:buClr>
                <a:srgbClr val="000000"/>
              </a:buClr>
              <a:buSzPct val="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Policies</a:t>
            </a:r>
            <a:endParaRPr b="0" lang="en-US" sz="1400" strike="noStrike" u="none">
              <a:solidFill>
                <a:srgbClr val="000000"/>
              </a:solidFill>
              <a:effectLst/>
              <a:uFillTx/>
              <a:latin typeface="Times New Roman"/>
            </a:endParaRPr>
          </a:p>
          <a:p>
            <a:pPr lvl="1" marL="685800" indent="-228600">
              <a:lnSpc>
                <a:spcPct val="100000"/>
              </a:lnSpc>
              <a:spcAft>
                <a:spcPts val="700"/>
              </a:spcAft>
              <a:buClr>
                <a:srgbClr val="000000"/>
              </a:buClr>
              <a:buSzPct val="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Procedures</a:t>
            </a:r>
            <a:endParaRPr b="0" lang="en-US" sz="1400" strike="noStrike" u="none">
              <a:solidFill>
                <a:srgbClr val="000000"/>
              </a:solidFill>
              <a:effectLst/>
              <a:uFillTx/>
              <a:latin typeface="Times New Roman"/>
            </a:endParaRPr>
          </a:p>
          <a:p>
            <a:pPr lvl="1" marL="685800" indent="-228600">
              <a:lnSpc>
                <a:spcPct val="100000"/>
              </a:lnSpc>
              <a:spcAft>
                <a:spcPts val="1049"/>
              </a:spcAft>
              <a:buClr>
                <a:srgbClr val="000000"/>
              </a:buClr>
              <a:buSzPct val="5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Metrics</a:t>
            </a:r>
            <a:endParaRPr b="0" lang="en-US" sz="1400" strike="noStrike" u="none">
              <a:solidFill>
                <a:srgbClr val="000000"/>
              </a:solidFill>
              <a:effectLst/>
              <a:uFillTx/>
              <a:latin typeface="Times New Roman"/>
            </a:endParaRPr>
          </a:p>
          <a:p>
            <a:pPr marL="228600" indent="-228600">
              <a:spcAft>
                <a:spcPts val="104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Implementation of NETA Requirements</a:t>
            </a:r>
            <a:endParaRPr b="0" lang="en-US" sz="1400" strike="noStrike" u="none">
              <a:solidFill>
                <a:srgbClr val="000000"/>
              </a:solidFill>
              <a:effectLst/>
              <a:uFillTx/>
              <a:latin typeface="Times New Roman"/>
            </a:endParaRPr>
          </a:p>
          <a:p>
            <a:pPr marL="228600" indent="-228600">
              <a:spcAft>
                <a:spcPts val="104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New EES Outsourcing deals with significant non-commodity risks</a:t>
            </a:r>
            <a:endParaRPr b="0" lang="en-US" sz="1400" strike="noStrike" u="none">
              <a:solidFill>
                <a:srgbClr val="000000"/>
              </a:solidFill>
              <a:effectLst/>
              <a:uFillTx/>
              <a:latin typeface="Times New Roman"/>
            </a:endParaRPr>
          </a:p>
          <a:p>
            <a:pPr lvl="1" marL="685800" indent="-2286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9990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2000-02-28T16:59:35Z</dcterms:created>
  <dc:creator>nswingle</dc:creator>
  <dc:description/>
  <dc:language>en-US</dc:language>
  <cp:lastModifiedBy>sglover</cp:lastModifiedBy>
  <cp:lastPrinted>2001-03-20T11:31:02Z</cp:lastPrinted>
  <dcterms:modified xsi:type="dcterms:W3CDTF">2001-03-23T14:32:24Z</dcterms:modified>
  <cp:revision>193</cp:revision>
  <dc:subject/>
  <dc:title>No Slide Title</dc:title>
</cp:coreProperties>
</file>