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Click to edit the title text format</a:t>
            </a:r>
            <a:endParaRPr b="0" lang="en-US" sz="2800" strike="noStrike" u="none">
              <a:solidFill>
                <a:srgbClr val="004386"/>
              </a:solidFill>
              <a:effectLst/>
              <a:uFillTx/>
              <a:latin typeface="Arial Black"/>
            </a:endParaRPr>
          </a:p>
        </p:txBody>
      </p:sp>
      <p:sp>
        <p:nvSpPr>
          <p:cNvPr id="1" name="PlaceHolder 2"/>
          <p:cNvSpPr>
            <a:spLocks noGrp="1"/>
          </p:cNvSpPr>
          <p:nvPr>
            <p:ph type="body"/>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450800" indent="-27936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782720" indent="-2300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
          <p:cNvSpPr/>
          <p:nvPr/>
        </p:nvSpPr>
        <p:spPr>
          <a:xfrm>
            <a:off x="426960" y="1038240"/>
            <a:ext cx="8331120" cy="100080"/>
          </a:xfrm>
          <a:prstGeom prst="rect">
            <a:avLst/>
          </a:prstGeom>
          <a:gradFill rotWithShape="0">
            <a:gsLst>
              <a:gs pos="0">
                <a:srgbClr val="8eabc9"/>
              </a:gs>
              <a:gs pos="100000">
                <a:srgbClr val="004386"/>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 name=""/>
          <p:cNvGrpSpPr/>
          <p:nvPr/>
        </p:nvGrpSpPr>
        <p:grpSpPr>
          <a:xfrm>
            <a:off x="8253360" y="6027840"/>
            <a:ext cx="779040" cy="723960"/>
            <a:chOff x="8253360" y="6027840"/>
            <a:chExt cx="779040" cy="723960"/>
          </a:xfrm>
        </p:grpSpPr>
        <p:pic>
          <p:nvPicPr>
            <p:cNvPr id="4" name="" descr=""/>
            <p:cNvPicPr/>
            <p:nvPr/>
          </p:nvPicPr>
          <p:blipFill>
            <a:blip r:embed="rId2"/>
            <a:stretch/>
          </p:blipFill>
          <p:spPr>
            <a:xfrm>
              <a:off x="8253360" y="6027840"/>
              <a:ext cx="743400" cy="723960"/>
            </a:xfrm>
            <a:prstGeom prst="rect">
              <a:avLst/>
            </a:prstGeom>
            <a:noFill/>
            <a:ln w="0">
              <a:noFill/>
            </a:ln>
          </p:spPr>
        </p:pic>
        <p:sp>
          <p:nvSpPr>
            <p:cNvPr id="5"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6" name="PlaceHolder 3"/>
          <p:cNvSpPr>
            <a:spLocks noGrp="1"/>
          </p:cNvSpPr>
          <p:nvPr>
            <p:ph type="sldNum" idx="1"/>
          </p:nvPr>
        </p:nvSpPr>
        <p:spPr>
          <a:xfrm>
            <a:off x="2755800" y="635328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A2ED398-A267-40E0-8201-1A2B02376B06}"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2195640" y="2849040"/>
            <a:ext cx="62640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Click to edit the title text format</a:t>
            </a:r>
            <a:endParaRPr b="0" lang="en-US" sz="3600" strike="noStrike" u="none">
              <a:solidFill>
                <a:srgbClr val="004386"/>
              </a:solidFill>
              <a:effectLst/>
              <a:uFillTx/>
              <a:latin typeface="Arial Black"/>
            </a:endParaRPr>
          </a:p>
        </p:txBody>
      </p:sp>
      <p:grpSp>
        <p:nvGrpSpPr>
          <p:cNvPr id="8" name=""/>
          <p:cNvGrpSpPr/>
          <p:nvPr/>
        </p:nvGrpSpPr>
        <p:grpSpPr>
          <a:xfrm>
            <a:off x="8253360" y="6027840"/>
            <a:ext cx="779040" cy="723960"/>
            <a:chOff x="8253360" y="6027840"/>
            <a:chExt cx="779040" cy="723960"/>
          </a:xfrm>
        </p:grpSpPr>
        <p:pic>
          <p:nvPicPr>
            <p:cNvPr id="9" name="" descr=""/>
            <p:cNvPicPr/>
            <p:nvPr/>
          </p:nvPicPr>
          <p:blipFill>
            <a:blip r:embed="rId2"/>
            <a:stretch/>
          </p:blipFill>
          <p:spPr>
            <a:xfrm>
              <a:off x="8253360" y="6027840"/>
              <a:ext cx="743400" cy="723960"/>
            </a:xfrm>
            <a:prstGeom prst="rect">
              <a:avLst/>
            </a:prstGeom>
            <a:noFill/>
            <a:ln w="0">
              <a:noFill/>
            </a:ln>
          </p:spPr>
        </p:pic>
        <p:sp>
          <p:nvSpPr>
            <p:cNvPr id="10"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11" name="PlaceHolder 2"/>
          <p:cNvSpPr>
            <a:spLocks noGrp="1"/>
          </p:cNvSpPr>
          <p:nvPr>
            <p:ph type="sldNum" idx="2"/>
          </p:nvPr>
        </p:nvSpPr>
        <p:spPr>
          <a:xfrm>
            <a:off x="4365360" y="6430680"/>
            <a:ext cx="1904760" cy="27468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12729E9-91CE-43A0-9AF5-0D710BC31DFE}"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2"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Click to edit the outline text format</a:t>
            </a:r>
            <a:endParaRPr b="1" i="1" lang="en-US" sz="2400" strike="noStrike" u="none">
              <a:solidFill>
                <a:srgbClr val="cc9900"/>
              </a:solidFill>
              <a:effectLst/>
              <a:uFillTx/>
              <a:latin typeface="Arial"/>
            </a:endParaRPr>
          </a:p>
          <a:p>
            <a:pPr lvl="1" marL="409680" indent="36360"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768240" indent="65160" algn="ctr">
              <a:spcBef>
                <a:spcPts val="499"/>
              </a:spcBef>
              <a:spcAft>
                <a:spcPts val="499"/>
              </a:spcAft>
              <a:buClr>
                <a:srgbClr val="990000"/>
              </a:buClr>
              <a:buSzPct val="150000"/>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082520" indent="889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434960" indent="1177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25320" y="1996920"/>
            <a:ext cx="7834320" cy="183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EES California Legislation Lobbying Draft 1</a:t>
            </a:r>
            <a:endParaRPr b="0" lang="en-US" sz="3600" strike="noStrike" u="none">
              <a:solidFill>
                <a:srgbClr val="004386"/>
              </a:solidFill>
              <a:effectLst/>
              <a:uFillTx/>
              <a:latin typeface="Arial Black"/>
            </a:endParaRPr>
          </a:p>
        </p:txBody>
      </p:sp>
      <p:sp>
        <p:nvSpPr>
          <p:cNvPr id="14" name="PlaceHolder 2"/>
          <p:cNvSpPr>
            <a:spLocks noGrp="1"/>
          </p:cNvSpPr>
          <p:nvPr>
            <p:ph type="subTitle"/>
          </p:nvPr>
        </p:nvSpPr>
        <p:spPr>
          <a:xfrm>
            <a:off x="2192400" y="4976640"/>
            <a:ext cx="6254640" cy="935280"/>
          </a:xfrm>
          <a:prstGeom prst="rect">
            <a:avLst/>
          </a:prstGeom>
          <a:noFill/>
          <a:ln w="0">
            <a:noFill/>
          </a:ln>
          <a:effectLst>
            <a:outerShdw dist="17819" dir="2700000" blurRad="0" rotWithShape="0">
              <a:srgbClr val="000000"/>
            </a:outerShdw>
          </a:effectLst>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Wednesday January 10, 2001</a:t>
            </a:r>
            <a:endParaRPr b="1" i="1" lang="en-US" sz="2400" strike="noStrike" u="none">
              <a:solidFill>
                <a:srgbClr val="cc99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Solution Summary</a:t>
            </a:r>
            <a:endParaRPr b="0" lang="en-US" sz="2800" strike="noStrike" u="none">
              <a:solidFill>
                <a:srgbClr val="004386"/>
              </a:solidFill>
              <a:effectLst/>
              <a:uFillTx/>
              <a:latin typeface="Arial Black"/>
            </a:endParaRPr>
          </a:p>
        </p:txBody>
      </p:sp>
      <p:sp>
        <p:nvSpPr>
          <p:cNvPr id="16" name="PlaceHolder 2"/>
          <p:cNvSpPr>
            <a:spLocks noGrp="1"/>
          </p:cNvSpPr>
          <p:nvPr>
            <p:ph/>
          </p:nvPr>
        </p:nvSpPr>
        <p:spPr>
          <a:xfrm>
            <a:off x="907920" y="1131480"/>
            <a:ext cx="7331040" cy="4714920"/>
          </a:xfrm>
          <a:prstGeom prst="rect">
            <a:avLst/>
          </a:prstGeom>
          <a:noFill/>
          <a:ln w="0">
            <a:noFill/>
          </a:ln>
        </p:spPr>
        <p:txBody>
          <a:bodyPr lIns="92160" rIns="92160" tIns="46080" bIns="46080" anchor="t">
            <a:normAutofit fontScale="92500" lnSpcReduction="9999"/>
          </a:bodyPr>
          <a:p>
            <a:pPr marL="344520" indent="-344520">
              <a:spcBef>
                <a:spcPts val="300"/>
              </a:spcBef>
              <a:spcAft>
                <a:spcPts val="3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Problem is:</a:t>
            </a:r>
            <a:endParaRPr b="0" lang="en-US" sz="1200" strike="noStrike" u="none">
              <a:solidFill>
                <a:srgbClr val="000000"/>
              </a:solidFill>
              <a:effectLst/>
              <a:uFillTx/>
              <a:latin typeface="Arial"/>
            </a:endParaRPr>
          </a:p>
          <a:p>
            <a:pPr lvl="1" marL="731880" indent="-285840">
              <a:spcBef>
                <a:spcPts val="300"/>
              </a:spcBef>
              <a:spcAft>
                <a:spcPts val="3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Lack of customer response to higher prices</a:t>
            </a:r>
            <a:endParaRPr b="0" lang="en-US" sz="1200" strike="noStrike" u="none">
              <a:solidFill>
                <a:srgbClr val="000000"/>
              </a:solidFill>
              <a:effectLst/>
              <a:uFillTx/>
              <a:latin typeface="Arial"/>
            </a:endParaRPr>
          </a:p>
          <a:p>
            <a:pPr lvl="1" marL="731880" indent="-285840">
              <a:spcBef>
                <a:spcPts val="300"/>
              </a:spcBef>
              <a:spcAft>
                <a:spcPts val="3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Shortage of generation</a:t>
            </a:r>
            <a:endParaRPr b="0" lang="en-US" sz="1200" strike="noStrike" u="none">
              <a:solidFill>
                <a:srgbClr val="000000"/>
              </a:solidFill>
              <a:effectLst/>
              <a:uFillTx/>
              <a:latin typeface="Arial"/>
            </a:endParaRPr>
          </a:p>
          <a:p>
            <a:pPr lvl="1" marL="731880" indent="-285840">
              <a:spcBef>
                <a:spcPts val="300"/>
              </a:spcBef>
              <a:spcAft>
                <a:spcPts val="3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Utility insolvency is causing higher market prices</a:t>
            </a:r>
            <a:endParaRPr b="0" lang="en-US" sz="1200" strike="noStrike" u="none">
              <a:solidFill>
                <a:srgbClr val="000000"/>
              </a:solidFill>
              <a:effectLst/>
              <a:uFillTx/>
              <a:latin typeface="Arial"/>
            </a:endParaRPr>
          </a:p>
          <a:p>
            <a:pPr marL="344520" indent="-344520">
              <a:spcBef>
                <a:spcPts val="300"/>
              </a:spcBef>
              <a:spcAft>
                <a:spcPts val="3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Solution is:</a:t>
            </a:r>
            <a:endParaRPr b="0" lang="en-US" sz="1200" strike="noStrike" u="none">
              <a:solidFill>
                <a:srgbClr val="000000"/>
              </a:solidFill>
              <a:effectLst/>
              <a:uFillTx/>
              <a:latin typeface="Arial"/>
            </a:endParaRPr>
          </a:p>
          <a:p>
            <a:pPr lvl="1" marL="731880" indent="-285840">
              <a:spcBef>
                <a:spcPts val="300"/>
              </a:spcBef>
              <a:spcAft>
                <a:spcPts val="3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Stop utilities from going bankrupt immediately</a:t>
            </a:r>
            <a:endParaRPr b="0" lang="en-US" sz="1200" strike="noStrike" u="none">
              <a:solidFill>
                <a:srgbClr val="000000"/>
              </a:solidFill>
              <a:effectLst/>
              <a:uFillTx/>
              <a:latin typeface="Arial"/>
            </a:endParaRPr>
          </a:p>
          <a:p>
            <a:pPr lvl="2" marL="1068480" indent="-235080">
              <a:spcBef>
                <a:spcPts val="300"/>
              </a:spcBef>
              <a:spcAft>
                <a:spcPts val="300"/>
              </a:spcAft>
              <a:buClr>
                <a:srgbClr val="990000"/>
              </a:buClr>
              <a:buSzPct val="150000"/>
              <a:buFont typeface="Arial"/>
              <a:buChar char="1"/>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Government to guarantee purchases of utilities starting today until final resolution</a:t>
            </a:r>
            <a:endParaRPr b="0" lang="en-US" sz="1200" strike="noStrike" u="none">
              <a:solidFill>
                <a:srgbClr val="000000"/>
              </a:solidFill>
              <a:effectLst/>
              <a:uFillTx/>
              <a:latin typeface="Arial"/>
            </a:endParaRPr>
          </a:p>
          <a:p>
            <a:pPr lvl="2" marL="1068480" indent="-235080">
              <a:spcBef>
                <a:spcPts val="300"/>
              </a:spcBef>
              <a:spcAft>
                <a:spcPts val="300"/>
              </a:spcAft>
              <a:buClr>
                <a:srgbClr val="990000"/>
              </a:buClr>
              <a:buSzPct val="150000"/>
              <a:buFont typeface="Arial"/>
              <a:buChar char="2"/>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Get generators / marketers to take on load obligations in 5,000 MW blocks based on 10 year views.</a:t>
            </a:r>
            <a:endParaRPr b="0" lang="en-US" sz="1200" strike="noStrike" u="none">
              <a:solidFill>
                <a:srgbClr val="000000"/>
              </a:solidFill>
              <a:effectLst/>
              <a:uFillTx/>
              <a:latin typeface="Arial"/>
            </a:endParaRPr>
          </a:p>
          <a:p>
            <a:pPr lvl="2" marL="1068480" indent="-235080">
              <a:spcBef>
                <a:spcPts val="300"/>
              </a:spcBef>
              <a:spcAft>
                <a:spcPts val="300"/>
              </a:spcAft>
              <a:buClr>
                <a:srgbClr val="990000"/>
              </a:buClr>
              <a:buSzPct val="150000"/>
              <a:buFont typeface="Arial"/>
              <a:buChar char="3"/>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Assure generators / marketers that they will get to keep customers are be made indifferent to unwind of hedge when alternative deregulation plan is developed</a:t>
            </a:r>
            <a:endParaRPr b="0" lang="en-US" sz="1200" strike="noStrike" u="none">
              <a:solidFill>
                <a:srgbClr val="000000"/>
              </a:solidFill>
              <a:effectLst/>
              <a:uFillTx/>
              <a:latin typeface="Arial"/>
            </a:endParaRPr>
          </a:p>
          <a:p>
            <a:pPr lvl="2" marL="1068480" indent="-235080">
              <a:spcBef>
                <a:spcPts val="300"/>
              </a:spcBef>
              <a:spcAft>
                <a:spcPts val="300"/>
              </a:spcAft>
              <a:buClr>
                <a:srgbClr val="990000"/>
              </a:buClr>
              <a:buSzPct val="150000"/>
              <a:buFont typeface="Arial"/>
              <a:buChar char="4"/>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Give direction that rate freeze will not end until March 31, 2002</a:t>
            </a:r>
            <a:endParaRPr b="0" lang="en-US" sz="1200" strike="noStrike" u="none">
              <a:solidFill>
                <a:srgbClr val="000000"/>
              </a:solidFill>
              <a:effectLst/>
              <a:uFillTx/>
              <a:latin typeface="Arial"/>
            </a:endParaRPr>
          </a:p>
          <a:p>
            <a:pPr lvl="3" marL="1450800" indent="-279360">
              <a:spcBef>
                <a:spcPts val="300"/>
              </a:spcBef>
              <a:spcAft>
                <a:spcPts val="300"/>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Ensure customers are not dropped into market before generation supply problems are solved (March 31, 2002)</a:t>
            </a:r>
            <a:endParaRPr b="0" lang="en-US" sz="1200" strike="noStrike" u="none">
              <a:solidFill>
                <a:srgbClr val="000000"/>
              </a:solidFill>
              <a:effectLst/>
              <a:uFillTx/>
              <a:latin typeface="Arial"/>
            </a:endParaRPr>
          </a:p>
          <a:p>
            <a:pPr lvl="3" marL="1450800" indent="-279360">
              <a:spcBef>
                <a:spcPts val="300"/>
              </a:spcBef>
              <a:spcAft>
                <a:spcPts val="300"/>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Provides time for orderly discussion to find alternative</a:t>
            </a:r>
            <a:endParaRPr b="0" lang="en-US" sz="1200" strike="noStrike" u="none">
              <a:solidFill>
                <a:srgbClr val="000000"/>
              </a:solidFill>
              <a:effectLst/>
              <a:uFillTx/>
              <a:latin typeface="Arial"/>
            </a:endParaRPr>
          </a:p>
          <a:p>
            <a:pPr lvl="1" marL="731880" indent="-285840">
              <a:spcBef>
                <a:spcPts val="300"/>
              </a:spcBef>
              <a:spcAft>
                <a:spcPts val="3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Decrease load for upcoming summer</a:t>
            </a:r>
            <a:endParaRPr b="0" lang="en-US" sz="1200" strike="noStrike" u="none">
              <a:solidFill>
                <a:srgbClr val="000000"/>
              </a:solidFill>
              <a:effectLst/>
              <a:uFillTx/>
              <a:latin typeface="Arial"/>
            </a:endParaRPr>
          </a:p>
          <a:p>
            <a:pPr lvl="2" marL="1068480" indent="-235080">
              <a:spcBef>
                <a:spcPts val="300"/>
              </a:spcBef>
              <a:spcAft>
                <a:spcPts val="300"/>
              </a:spcAft>
              <a:buClr>
                <a:srgbClr val="990000"/>
              </a:buClr>
              <a:buSzPct val="150000"/>
              <a:buFont typeface="Arial"/>
              <a:buChar char="5"/>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Pass legislation that requires utilities to pass through benefits of load reductions</a:t>
            </a:r>
            <a:endParaRPr b="0" lang="en-US" sz="1200" strike="noStrike" u="none">
              <a:solidFill>
                <a:srgbClr val="000000"/>
              </a:solidFill>
              <a:effectLst/>
              <a:uFillTx/>
              <a:latin typeface="Arial"/>
            </a:endParaRPr>
          </a:p>
          <a:p>
            <a:pPr lvl="1" marL="731880" indent="-285840">
              <a:spcBef>
                <a:spcPts val="300"/>
              </a:spcBef>
              <a:spcAft>
                <a:spcPts val="3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Increase supply</a:t>
            </a:r>
            <a:endParaRPr b="0" lang="en-US" sz="1200" strike="noStrike" u="none">
              <a:solidFill>
                <a:srgbClr val="000000"/>
              </a:solidFill>
              <a:effectLst/>
              <a:uFillTx/>
              <a:latin typeface="Arial"/>
            </a:endParaRPr>
          </a:p>
          <a:p>
            <a:pPr lvl="2" marL="1068480" indent="-235080">
              <a:spcBef>
                <a:spcPts val="300"/>
              </a:spcBef>
              <a:spcAft>
                <a:spcPts val="300"/>
              </a:spcAft>
              <a:buClr>
                <a:srgbClr val="990000"/>
              </a:buClr>
              <a:buSzPct val="150000"/>
              <a:buFont typeface="Arial"/>
              <a:buChar char="6"/>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Allow emission limited customers to buy emission credits </a:t>
            </a:r>
            <a:endParaRPr b="0" lang="en-US" sz="1200" strike="noStrike" u="none">
              <a:solidFill>
                <a:srgbClr val="000000"/>
              </a:solidFill>
              <a:effectLst/>
              <a:uFillTx/>
              <a:latin typeface="Arial"/>
            </a:endParaRPr>
          </a:p>
          <a:p>
            <a:pPr lvl="2" marL="1068480" indent="-235080">
              <a:spcBef>
                <a:spcPts val="300"/>
              </a:spcBef>
              <a:spcAft>
                <a:spcPts val="300"/>
              </a:spcAft>
              <a:buClr>
                <a:srgbClr val="990000"/>
              </a:buClr>
              <a:buSzPct val="150000"/>
              <a:buFont typeface="Arial"/>
              <a:buChar char="7"/>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Immediately proceed with RFP for 10,000 MW of generation</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2DD5032-A212-478F-8FDE-6C75CF36595A}"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Enable Customers to Respond to Market Prices</a:t>
            </a:r>
            <a:endParaRPr b="0" lang="en-US" sz="2800" strike="noStrike" u="none">
              <a:solidFill>
                <a:srgbClr val="004386"/>
              </a:solidFill>
              <a:effectLst/>
              <a:uFillTx/>
              <a:latin typeface="Arial Black"/>
            </a:endParaRPr>
          </a:p>
        </p:txBody>
      </p:sp>
      <p:sp>
        <p:nvSpPr>
          <p:cNvPr id="18"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Problem:</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Customers are not exposed to market prices</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DSM can only be performed by the entity that owns the risk (the utility or ESP)</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only solution for next summer is load curtailment and load conservation because generation cannot be built in time</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There is prospects for 1,000 MW of load response to price signals next summer</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Solution</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Legislation passed to state that “Any customer that can prove, through metering and independent verification after the fact by the CPUC, will be paid a credit on their bill equal to the proven MWh times the $/MWh price out of the Px for such hours, regardless of who is serving the customer. It will be the responsibility of the customer to make the claim to the utility.  It will be the responsibility of the utility to automatically pay the claim.  It will be the responsibility of the CPUC to audit the payments as requested by the utility.  Utilities will be assured that they can recover their costs.”</a:t>
            </a: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A8301EA-6875-4120-8C4E-4CAB27F71B6A}" type="slidenum">
              <a:t>3</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7388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1998-01-28T12:10:42Z</dcterms:created>
  <dc:creator>EES</dc:creator>
  <dc:description/>
  <dc:language>en-US</dc:language>
  <cp:lastModifiedBy>sstoness</cp:lastModifiedBy>
  <cp:lastPrinted>2000-12-12T13:57:38Z</cp:lastPrinted>
  <dcterms:modified xsi:type="dcterms:W3CDTF">2001-01-11T11:48:57Z</dcterms:modified>
  <cp:revision>288</cp:revision>
  <dc:subject/>
  <dc:title>Project Team Meeting</dc:title>
</cp:coreProperties>
</file>