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3.wmf" ContentType="image/x-wmf"/>
  <Override PartName="/ppt/media/image4.wmf" ContentType="image/x-wmf"/>
  <Override PartName="/ppt/media/image1.png" ContentType="image/png"/>
  <Override PartName="/ppt/media/image2.png" ContentType="image/png"/>
  <Override PartName="/ppt/media/image3.wmf" ContentType="image/x-wmf"/>
  <Override PartName="/ppt/media/image14.wmf" ContentType="image/x-wmf"/>
  <Override PartName="/ppt/media/image5.wmf" ContentType="image/x-wmf"/>
  <Override PartName="/ppt/media/image15.wmf" ContentType="image/x-wmf"/>
  <Override PartName="/ppt/media/image6.wmf" ContentType="image/x-wmf"/>
  <Override PartName="/ppt/media/image7.png" ContentType="image/png"/>
  <Override PartName="/ppt/media/image10.wmf" ContentType="image/x-wmf"/>
  <Override PartName="/ppt/media/image8.png" ContentType="image/png"/>
  <Override PartName="/ppt/media/image11.wmf" ContentType="image/x-wmf"/>
  <Override PartName="/ppt/media/image12.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docx" ContentType="application/vnd.openxmlformats-officedocument.wordprocessingml.document"/>
  <Override PartName="/ppt/embeddings/oleObject1.xlsx" ContentType="application/vnd.openxmlformats-officedocument.spreadsheetml.shee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6.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4.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57.xml.rels" ContentType="application/vnd.openxmlformats-package.relationships+xml"/>
  <Override PartName="/ppt/slides/_rels/slide5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3.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15.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69.xml.rels" ContentType="application/vnd.openxmlformats-package.relationships+xml"/>
  <Override PartName="/ppt/slides/_rels/slide32.xml.rels" ContentType="application/vnd.openxmlformats-package.relationships+xml"/>
  <Override PartName="/ppt/slides/_rels/slide68.xml.rels" ContentType="application/vnd.openxmlformats-package.relationships+xml"/>
  <Override PartName="/ppt/slides/_rels/slide31.xml.rels" ContentType="application/vnd.openxmlformats-package.relationships+xml"/>
  <Override PartName="/ppt/slides/_rels/slide67.xml.rels" ContentType="application/vnd.openxmlformats-package.relationships+xml"/>
  <Override PartName="/ppt/slides/_rels/slide30.xml.rels" ContentType="application/vnd.openxmlformats-package.relationships+xml"/>
  <Override PartName="/ppt/slides/_rels/slide6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3.xml.rels" ContentType="application/vnd.openxmlformats-package.relationships+xml"/>
  <Override PartName="/ppt/slides/_rels/slide65.xml.rels" ContentType="application/vnd.openxmlformats-package.relationships+xml"/>
  <Override PartName="/ppt/slides/_rels/slide28.xml.rels" ContentType="application/vnd.openxmlformats-package.relationships+xml"/>
  <Override PartName="/ppt/slides/_rels/slide62.xml.rels" ContentType="application/vnd.openxmlformats-package.relationships+xml"/>
  <Override PartName="/ppt/slides/_rels/slide64.xml.rels" ContentType="application/vnd.openxmlformats-package.relationships+xml"/>
  <Override PartName="/ppt/slides/_rels/slide27.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13.xml.rels" ContentType="application/vnd.openxmlformats-package.relationships+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69.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67.xml" ContentType="application/vnd.openxmlformats-officedocument.presentationml.slide+xml"/>
  <Override PartName="/ppt/slides/slide30.xml" ContentType="application/vnd.openxmlformats-officedocument.presentationml.slide+xml"/>
  <Override PartName="/ppt/slides/slide66.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60.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Slides/_rels/notesSlide50.xml.rels" ContentType="application/vnd.openxmlformats-package.relationships+xml"/>
  <Override PartName="/ppt/notesSlides/_rels/notesSlide49.xml.rels" ContentType="application/vnd.openxmlformats-package.relationships+xml"/>
  <Override PartName="/ppt/notesSlides/_rels/notesSlide48.xml.rels" ContentType="application/vnd.openxmlformats-package.relationship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Lst>
  <p:sldSz cx="10288588" cy="6858000"/>
  <p:notesSz cx="7124700" cy="94107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p:nvPr/>
        </p:nvSpPr>
        <p:spPr>
          <a:xfrm>
            <a:off x="0" y="0"/>
            <a:ext cx="7124400" cy="9410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Frutiger 45 Light"/>
            </a:endParaRPr>
          </a:p>
        </p:txBody>
      </p:sp>
      <p:sp>
        <p:nvSpPr>
          <p:cNvPr id="13" name="PlaceHolder 1"/>
          <p:cNvSpPr>
            <a:spLocks noGrp="1"/>
          </p:cNvSpPr>
          <p:nvPr>
            <p:ph type="body"/>
          </p:nvPr>
        </p:nvSpPr>
        <p:spPr>
          <a:xfrm>
            <a:off x="949320" y="4468320"/>
            <a:ext cx="5224320" cy="4233960"/>
          </a:xfrm>
          <a:prstGeom prst="rect">
            <a:avLst/>
          </a:prstGeom>
          <a:noFill/>
          <a:ln w="0">
            <a:noFill/>
          </a:ln>
        </p:spPr>
        <p:txBody>
          <a:bodyPr lIns="93240" rIns="932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Click to edit the notes format</a:t>
            </a:r>
            <a:endParaRPr b="0" lang="en-US" sz="1200" strike="noStrike" u="none">
              <a:solidFill>
                <a:srgbClr val="000000"/>
              </a:solidFill>
              <a:effectLst/>
              <a:uFillTx/>
              <a:latin typeface="Frutiger 45 Light"/>
            </a:endParaRPr>
          </a:p>
        </p:txBody>
      </p:sp>
      <p:sp>
        <p:nvSpPr>
          <p:cNvPr id="14" name="PlaceHolder 2"/>
          <p:cNvSpPr>
            <a:spLocks noGrp="1"/>
          </p:cNvSpPr>
          <p:nvPr>
            <p:ph type="sldImg"/>
          </p:nvPr>
        </p:nvSpPr>
        <p:spPr>
          <a:xfrm>
            <a:off x="915840" y="705960"/>
            <a:ext cx="5291280" cy="3527640"/>
          </a:xfrm>
          <a:prstGeom prst="rect">
            <a:avLst/>
          </a:prstGeom>
          <a:noFill/>
          <a:ln w="1260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Click to move the slide</a:t>
            </a:r>
            <a:endParaRPr b="1" lang="en-US" sz="3000" strike="noStrike" u="none">
              <a:solidFill>
                <a:srgbClr val="000000"/>
              </a:solidFill>
              <a:effectLst/>
              <a:uFillTx/>
              <a:latin typeface="Frutiger 55 Roman"/>
            </a:endParaRPr>
          </a:p>
        </p:txBody>
      </p:sp>
    </p:spTree>
  </p:cSld>
  <p:clrMap bg1="lt1" bg2="lt2" tx1="dk1" tx2="dk2" accent1="accent1" accent2="accent2" accent3="accent3" accent4="accent4" accent5="accent5" accent6="accent6" hlink="hlink" folHlink="folHlink"/>
</p:notesMaster>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0" name="PlaceHolder 1"/>
          <p:cNvSpPr>
            <a:spLocks noGrp="1"/>
          </p:cNvSpPr>
          <p:nvPr>
            <p:ph type="sldImg"/>
          </p:nvPr>
        </p:nvSpPr>
        <p:spPr>
          <a:xfrm>
            <a:off x="865080" y="692280"/>
            <a:ext cx="5313600" cy="3541680"/>
          </a:xfrm>
          <a:prstGeom prst="rect">
            <a:avLst/>
          </a:prstGeom>
          <a:ln w="0">
            <a:noFill/>
          </a:ln>
        </p:spPr>
      </p:sp>
      <p:sp>
        <p:nvSpPr>
          <p:cNvPr id="1621" name="PlaceHolder 2"/>
          <p:cNvSpPr>
            <a:spLocks noGrp="1"/>
          </p:cNvSpPr>
          <p:nvPr>
            <p:ph type="body"/>
          </p:nvPr>
        </p:nvSpPr>
        <p:spPr>
          <a:xfrm>
            <a:off x="925200" y="4448160"/>
            <a:ext cx="5241960" cy="4294080"/>
          </a:xfrm>
          <a:prstGeom prst="rect">
            <a:avLst/>
          </a:prstGeom>
          <a:noFill/>
          <a:ln w="0">
            <a:noFill/>
          </a:ln>
        </p:spPr>
        <p:txBody>
          <a:bodyPr lIns="92880" rIns="92880" tIns="46440" bIns="46440" anchor="t">
            <a:noAutofit/>
          </a:bodyPr>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Customer Bundled Bill which they have traditionally paid to their monopoly utility has embedded within it, charges for recovery of generation investments, utility power purchase costs, wires infrastructure (T&amp;D), plus utility rate of return.</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The traditional utility rate base is being unbundled into wholesale energy, stranded costs (or CTC), wholesale and retail transmission, distribution and other items such nuclear decommission costs and public purpose programs.</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Retail basis items included within the utility bundled rate include, customer specific load profile risk (energy cost vary according to when customer consumes energy), weather risk, ancillary service costs necessary to maintain transmission system reliability, energy losses and transmission system congestion costs which result in uneconomic dispatch of generation plant.  These cost are being unbundled to be allocated to the retail customer or marketer service the retail customer.</a:t>
            </a:r>
            <a:endParaRPr b="0" lang="en-US" sz="1200" strike="noStrike" u="none">
              <a:solidFill>
                <a:srgbClr val="000000"/>
              </a:solidFill>
              <a:effectLst/>
              <a:uFillTx/>
              <a:latin typeface="Frutiger 45 Light"/>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2" name="PlaceHolder 1"/>
          <p:cNvSpPr>
            <a:spLocks noGrp="1"/>
          </p:cNvSpPr>
          <p:nvPr>
            <p:ph type="sldImg"/>
          </p:nvPr>
        </p:nvSpPr>
        <p:spPr>
          <a:xfrm>
            <a:off x="865080" y="692280"/>
            <a:ext cx="5313600" cy="3541680"/>
          </a:xfrm>
          <a:prstGeom prst="rect">
            <a:avLst/>
          </a:prstGeom>
          <a:ln w="0">
            <a:noFill/>
          </a:ln>
        </p:spPr>
      </p:sp>
      <p:sp>
        <p:nvSpPr>
          <p:cNvPr id="1623" name="PlaceHolder 2"/>
          <p:cNvSpPr>
            <a:spLocks noGrp="1"/>
          </p:cNvSpPr>
          <p:nvPr>
            <p:ph type="body"/>
          </p:nvPr>
        </p:nvSpPr>
        <p:spPr>
          <a:xfrm>
            <a:off x="925200" y="4448160"/>
            <a:ext cx="5241960" cy="4294080"/>
          </a:xfrm>
          <a:prstGeom prst="rect">
            <a:avLst/>
          </a:prstGeom>
          <a:noFill/>
          <a:ln w="0">
            <a:noFill/>
          </a:ln>
        </p:spPr>
        <p:txBody>
          <a:bodyPr lIns="92880" rIns="92880" tIns="46440" bIns="46440" anchor="t">
            <a:noAutofit/>
          </a:bodyPr>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Customer Bundled Bill which they have traditionally paid to their monopoly utility has embedded within it, charges for recovery of generation investments, utility power purchase costs, wires infrastructure (T&amp;D), plus utility rate of return.</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The traditional utility rate base is being unbundled into wholesale energy, stranded costs (or CTC), wholesale and retail transmission, distribution and other items such nuclear decommission costs and public purpose programs.</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Retail basis items included within the utility bundled rate include, customer specific load profile risk (energy cost vary according to when customer consumes energy), weather risk, ancillary service costs necessary to maintain transmission system reliability, energy losses and transmission system congestion costs which result in uneconomic dispatch of generation plant.  These cost are being unbundled to be allocated to the retail customer or marketer service the retail customer.</a:t>
            </a:r>
            <a:endParaRPr b="0" lang="en-US" sz="1200" strike="noStrike" u="none">
              <a:solidFill>
                <a:srgbClr val="000000"/>
              </a:solidFill>
              <a:effectLst/>
              <a:uFillTx/>
              <a:latin typeface="Frutiger 45 Light"/>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4" name="PlaceHolder 1"/>
          <p:cNvSpPr>
            <a:spLocks noGrp="1"/>
          </p:cNvSpPr>
          <p:nvPr>
            <p:ph type="sldImg"/>
          </p:nvPr>
        </p:nvSpPr>
        <p:spPr>
          <a:xfrm>
            <a:off x="865080" y="692280"/>
            <a:ext cx="5313600" cy="3541680"/>
          </a:xfrm>
          <a:prstGeom prst="rect">
            <a:avLst/>
          </a:prstGeom>
          <a:ln w="0">
            <a:noFill/>
          </a:ln>
        </p:spPr>
      </p:sp>
      <p:sp>
        <p:nvSpPr>
          <p:cNvPr id="1625" name="PlaceHolder 2"/>
          <p:cNvSpPr>
            <a:spLocks noGrp="1"/>
          </p:cNvSpPr>
          <p:nvPr>
            <p:ph type="body"/>
          </p:nvPr>
        </p:nvSpPr>
        <p:spPr>
          <a:xfrm>
            <a:off x="925200" y="4448160"/>
            <a:ext cx="5241960" cy="4294080"/>
          </a:xfrm>
          <a:prstGeom prst="rect">
            <a:avLst/>
          </a:prstGeom>
          <a:noFill/>
          <a:ln w="0">
            <a:noFill/>
          </a:ln>
        </p:spPr>
        <p:txBody>
          <a:bodyPr lIns="92880" rIns="92880" tIns="46440" bIns="46440" anchor="t">
            <a:noAutofit/>
          </a:bodyPr>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Customer Bundled Bill which they have traditionally paid to their monopoly utility has embedded within it, charges for recovery of generation investments, utility power purchase costs, wires infrastructure (T&amp;D), plus utility rate of return.</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The traditional utility rate base is being unbundled into wholesale energy, stranded costs (or CTC), wholesale and retail transmission, distribution and other items such nuclear decommission costs and public purpose programs.</a:t>
            </a:r>
            <a:endParaRPr b="0" lang="en-US" sz="1200" strike="noStrike" u="none">
              <a:solidFill>
                <a:srgbClr val="000000"/>
              </a:solidFill>
              <a:effectLst/>
              <a:uFillTx/>
              <a:latin typeface="Frutiger 45 Light"/>
            </a:endParaRPr>
          </a:p>
          <a:p>
            <a:pPr>
              <a:spcBef>
                <a:spcPts val="45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45 Light"/>
              </a:rPr>
              <a:t>  Retail basis items included within the utility bundled rate include, customer specific load profile risk (energy cost vary according to when customer consumes energy), weather risk, ancillary service costs necessary to maintain transmission system reliability, energy losses and transmission system congestion costs which result in uneconomic dispatch of generation plant.  These cost are being unbundled to be allocated to the retail customer or marketer service the retail customer.</a:t>
            </a:r>
            <a:endParaRPr b="0" lang="en-US" sz="1200" strike="noStrike" u="none">
              <a:solidFill>
                <a:srgbClr val="000000"/>
              </a:solidFill>
              <a:effectLst/>
              <a:uFillTx/>
              <a:latin typeface="Frutiger 45 Light"/>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5"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lipArt"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7"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
        <p:nvSpPr>
          <p:cNvPr id="8" name="PlaceHolder 3"/>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1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Click to edit the title text format</a:t>
            </a:r>
            <a:endParaRPr b="1" lang="en-US" sz="3000" strike="noStrike" u="none">
              <a:solidFill>
                <a:srgbClr val="000000"/>
              </a:solidFill>
              <a:effectLst/>
              <a:uFillTx/>
              <a:latin typeface="Frutiger 55 Roman"/>
            </a:endParaRPr>
          </a:p>
        </p:txBody>
      </p:sp>
      <p:sp>
        <p:nvSpPr>
          <p:cNvPr id="1" name="PlaceHolder 2"/>
          <p:cNvSpPr>
            <a:spLocks noGrp="1"/>
          </p:cNvSpPr>
          <p:nvPr>
            <p:ph type="body"/>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Click to edit the outline text format</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Second Outline Level</a:t>
            </a:r>
            <a:endParaRPr b="1" lang="en-US" sz="2000" strike="noStrike" u="none">
              <a:solidFill>
                <a:srgbClr val="000000"/>
              </a:solidFill>
              <a:effectLst/>
              <a:uFillTx/>
              <a:latin typeface="Frutiger 45 Light"/>
            </a:endParaRPr>
          </a:p>
          <a:p>
            <a:pPr lvl="2" marL="11430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Third Outline Level</a:t>
            </a:r>
            <a:endParaRPr b="1" lang="en-US" sz="2000" strike="noStrike" u="none">
              <a:solidFill>
                <a:srgbClr val="000000"/>
              </a:solidFill>
              <a:effectLst/>
              <a:uFillTx/>
              <a:latin typeface="Frutiger 45 Light"/>
            </a:endParaRPr>
          </a:p>
          <a:p>
            <a:pPr lvl="3" marL="16002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Fourth Outline Level</a:t>
            </a:r>
            <a:endParaRPr b="1" lang="en-US" sz="2000" strike="noStrike" u="none">
              <a:solidFill>
                <a:srgbClr val="000000"/>
              </a:solidFill>
              <a:effectLst/>
              <a:uFillTx/>
              <a:latin typeface="Frutiger 45 Light"/>
            </a:endParaRPr>
          </a:p>
          <a:p>
            <a:pPr lvl="4"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Fifth Outline Level</a:t>
            </a:r>
            <a:endParaRPr b="1" lang="en-US" sz="2000" strike="noStrike" u="none">
              <a:solidFill>
                <a:srgbClr val="000000"/>
              </a:solidFill>
              <a:effectLst/>
              <a:uFillTx/>
              <a:latin typeface="Frutiger 45 Light"/>
            </a:endParaRPr>
          </a:p>
          <a:p>
            <a:pPr lvl="5"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Sixth Outline Level</a:t>
            </a:r>
            <a:endParaRPr b="1" lang="en-US" sz="2000" strike="noStrike" u="none">
              <a:solidFill>
                <a:srgbClr val="000000"/>
              </a:solidFill>
              <a:effectLst/>
              <a:uFillTx/>
              <a:latin typeface="Frutiger 45 Light"/>
            </a:endParaRPr>
          </a:p>
          <a:p>
            <a:pPr lvl="6" marL="2057400" indent="-22860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Seventh Outline Level</a:t>
            </a:r>
            <a:endParaRPr b="1" lang="en-US" sz="2000" strike="noStrike" u="none">
              <a:solidFill>
                <a:srgbClr val="000000"/>
              </a:solidFill>
              <a:effectLst/>
              <a:uFillTx/>
              <a:latin typeface="Frutiger 45 Light"/>
            </a:endParaRPr>
          </a:p>
        </p:txBody>
      </p:sp>
      <p:sp>
        <p:nvSpPr>
          <p:cNvPr id="2" name=""/>
          <p:cNvSpPr/>
          <p:nvPr/>
        </p:nvSpPr>
        <p:spPr>
          <a:xfrm>
            <a:off x="122760" y="6664320"/>
            <a:ext cx="1283760" cy="180360"/>
          </a:xfrm>
          <a:prstGeom prst="rect">
            <a:avLst/>
          </a:prstGeom>
          <a:noFill/>
          <a:ln w="0">
            <a:noFill/>
          </a:ln>
        </p:spPr>
        <p:style>
          <a:lnRef idx="0"/>
          <a:fillRef idx="0"/>
          <a:effectRef idx="0"/>
          <a:fontRef idx="minor"/>
        </p:style>
        <p:txBody>
          <a:bodyPr wrap="none" lIns="90360" rIns="90360" tIns="44280" bIns="4428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 2000 GO-2050160-</a:t>
            </a:r>
            <a:fld id="{4C8D18DD-565A-44D4-85C4-7ABD45B56FE0}" type="slidenum">
              <a:rPr b="1" lang="en-US" sz="600" strike="noStrike" u="none">
                <a:solidFill>
                  <a:srgbClr val="000000"/>
                </a:solidFill>
                <a:effectLst/>
                <a:uFillTx/>
                <a:latin typeface="Arial"/>
              </a:rPr>
              <a:t>&lt;number&gt;</a:t>
            </a:fld>
            <a:endParaRPr b="0" lang="en-US" sz="600" strike="noStrike" u="none">
              <a:solidFill>
                <a:srgbClr val="000000"/>
              </a:solidFill>
              <a:effectLst/>
              <a:uFillTx/>
              <a:latin typeface="Frutiger 45 Light"/>
            </a:endParaRPr>
          </a:p>
        </p:txBody>
      </p:sp>
      <p:pic>
        <p:nvPicPr>
          <p:cNvPr id="3" name="ENE_C_WHI" descr=""/>
          <p:cNvPicPr/>
          <p:nvPr/>
        </p:nvPicPr>
        <p:blipFill>
          <a:blip r:embed="rId2"/>
          <a:stretch/>
        </p:blipFill>
        <p:spPr>
          <a:xfrm>
            <a:off x="9423360" y="6062760"/>
            <a:ext cx="704880" cy="70776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wmf"/><Relationship Id="rId3"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wmf"/><Relationship Id="rId3"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oleObject" Target="../embeddings/oleObject2.bin"/><Relationship Id="rId4" Type="http://schemas.openxmlformats.org/officeDocument/2006/relationships/image" Target="../media/image11.wmf"/><Relationship Id="rId5"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2.png"/><Relationship Id="rId3"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wmf"/><Relationship Id="rId3" Type="http://schemas.openxmlformats.org/officeDocument/2006/relationships/slideLayout" Target="../slideLayouts/slideLayout3.xml"/><Relationship Id="rId4"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oleObject" Target="../embeddings/oleObject3.bin"/><Relationship Id="rId6" Type="http://schemas.openxmlformats.org/officeDocument/2006/relationships/image" Target="../media/image14.wmf"/><Relationship Id="rId7" Type="http://schemas.openxmlformats.org/officeDocument/2006/relationships/oleObject" Target="../embeddings/oleObject4.bin"/><Relationship Id="rId8" Type="http://schemas.openxmlformats.org/officeDocument/2006/relationships/image" Target="../media/image14.wmf"/><Relationship Id="rId9" Type="http://schemas.openxmlformats.org/officeDocument/2006/relationships/slideLayout" Target="../slideLayouts/slideLayout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slideLayout" Target="../slideLayouts/slideLayout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5.wmf"/><Relationship Id="rId3" Type="http://schemas.openxmlformats.org/officeDocument/2006/relationships/slideLayout" Target="../slideLayouts/slideLayout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
          <p:cNvSpPr/>
          <p:nvPr/>
        </p:nvSpPr>
        <p:spPr>
          <a:xfrm>
            <a:off x="609480" y="457200"/>
            <a:ext cx="9134640" cy="54957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000000"/>
                </a:solidFill>
                <a:effectLst/>
                <a:uFillTx/>
                <a:latin typeface="Frutiger 55 Roman"/>
              </a:rPr>
              <a:t>Lessons Learned</a:t>
            </a:r>
            <a:br>
              <a:rPr sz="3000"/>
            </a:br>
            <a:br>
              <a:rPr sz="2900"/>
            </a:br>
            <a:br>
              <a:rPr sz="2100"/>
            </a:br>
            <a:br>
              <a:rPr sz="3000"/>
            </a:br>
            <a:br>
              <a:rPr sz="3000"/>
            </a:br>
            <a:br>
              <a:rPr sz="3000"/>
            </a:br>
            <a:br>
              <a:rPr sz="3000"/>
            </a:br>
            <a:br>
              <a:rPr sz="3000"/>
            </a:br>
            <a:br>
              <a:rPr sz="3000"/>
            </a:br>
            <a:r>
              <a:rPr b="1" lang="en-US" sz="2600" strike="noStrike" u="none">
                <a:solidFill>
                  <a:srgbClr val="000000"/>
                </a:solidFill>
                <a:effectLst/>
                <a:uFillTx/>
                <a:latin typeface="Frutiger 55 Roman"/>
              </a:rPr>
              <a:t>Commercial Application of Regulatory Lessons</a:t>
            </a:r>
            <a:br>
              <a:rPr sz="2600"/>
            </a:br>
            <a:br>
              <a:rPr sz="3000"/>
            </a:br>
            <a:r>
              <a:rPr b="1" lang="en-US" sz="2400" strike="noStrike" u="none">
                <a:solidFill>
                  <a:srgbClr val="000000"/>
                </a:solidFill>
                <a:effectLst/>
                <a:uFillTx/>
                <a:latin typeface="Frutiger 55 Roman"/>
              </a:rPr>
              <a:t>EES International Working Group</a:t>
            </a:r>
            <a:endParaRPr b="0" lang="en-US" sz="2400" strike="noStrike" u="none">
              <a:solidFill>
                <a:srgbClr val="000000"/>
              </a:solidFill>
              <a:effectLst/>
              <a:uFillTx/>
              <a:latin typeface="Frutiger 45 Light"/>
            </a:endParaRPr>
          </a:p>
        </p:txBody>
      </p:sp>
      <p:pic>
        <p:nvPicPr>
          <p:cNvPr id="16" name="ENE_C_WHI" descr=""/>
          <p:cNvPicPr/>
          <p:nvPr/>
        </p:nvPicPr>
        <p:blipFill>
          <a:blip r:embed="rId1"/>
          <a:stretch/>
        </p:blipFill>
        <p:spPr>
          <a:xfrm>
            <a:off x="4361040" y="2068560"/>
            <a:ext cx="1582560" cy="1589040"/>
          </a:xfrm>
          <a:prstGeom prst="rect">
            <a:avLst/>
          </a:prstGeom>
          <a:noFill/>
          <a:ln w="0">
            <a:noFill/>
          </a:ln>
        </p:spPr>
      </p:pic>
      <p:pic>
        <p:nvPicPr>
          <p:cNvPr id="17" name="Enron%20Building%20Daylight%20wf%20" descr=""/>
          <p:cNvPicPr/>
          <p:nvPr/>
        </p:nvPicPr>
        <p:blipFill>
          <a:blip r:embed="rId2"/>
          <a:srcRect l="7301" t="0" r="0" b="0"/>
          <a:stretch/>
        </p:blipFill>
        <p:spPr>
          <a:xfrm>
            <a:off x="533520" y="550800"/>
            <a:ext cx="1706400" cy="2806920"/>
          </a:xfrm>
          <a:prstGeom prst="rect">
            <a:avLst/>
          </a:prstGeom>
          <a:noFill/>
          <a:ln w="0">
            <a:noFill/>
          </a:ln>
          <a:effectLst>
            <a:outerShdw dist="99192" dir="2381944" blurRad="0" rotWithShape="0">
              <a:srgbClr val="000000"/>
            </a:outerShdw>
          </a:effectLst>
        </p:spPr>
      </p:pic>
      <p:pic>
        <p:nvPicPr>
          <p:cNvPr id="18" name="" descr=""/>
          <p:cNvPicPr/>
          <p:nvPr/>
        </p:nvPicPr>
        <p:blipFill>
          <a:blip r:embed="rId3"/>
          <a:stretch/>
        </p:blipFill>
        <p:spPr>
          <a:xfrm>
            <a:off x="8040600" y="550800"/>
            <a:ext cx="1712880" cy="2811600"/>
          </a:xfrm>
          <a:prstGeom prst="rect">
            <a:avLst/>
          </a:prstGeom>
          <a:noFill/>
          <a:ln w="0">
            <a:noFill/>
          </a:ln>
          <a:effectLst>
            <a:outerShdw dist="99192" dir="2381944" blurRad="0" rotWithShape="0">
              <a:srgbClr val="000000"/>
            </a:outerShdw>
          </a:effectLst>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Results</a:t>
            </a:r>
            <a:endParaRPr b="1" lang="en-US" sz="3000" strike="noStrike" u="none">
              <a:solidFill>
                <a:srgbClr val="000000"/>
              </a:solidFill>
              <a:effectLst/>
              <a:uFillTx/>
              <a:latin typeface="Frutiger 55 Roman"/>
            </a:endParaRPr>
          </a:p>
        </p:txBody>
      </p:sp>
      <p:sp>
        <p:nvSpPr>
          <p:cNvPr id="4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All customers get choice by day 1</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Substantially reduces marketers acquisition costs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Proceeds from the bid can be used to mitigate utility’s stranded costs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Removes utility from the merchant function, facilitating the development of a competitive market structure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Creates robust competitive market at the end of the transition period.</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An “Open Market” Does not</a:t>
            </a:r>
            <a:br>
              <a:rPr sz="3000"/>
            </a:br>
            <a:r>
              <a:rPr b="1" lang="en-US" sz="3000" strike="noStrike" u="none">
                <a:solidFill>
                  <a:srgbClr val="000000"/>
                </a:solidFill>
                <a:effectLst/>
                <a:uFillTx/>
                <a:latin typeface="Frutiger 55 Roman"/>
              </a:rPr>
              <a:t>Guarantee True Competition</a:t>
            </a:r>
            <a:endParaRPr b="1" lang="en-US" sz="3000" strike="noStrike" u="none">
              <a:solidFill>
                <a:srgbClr val="000000"/>
              </a:solidFill>
              <a:effectLst/>
              <a:uFillTx/>
              <a:latin typeface="Frutiger 55 Roman"/>
            </a:endParaRPr>
          </a:p>
        </p:txBody>
      </p:sp>
      <p:sp>
        <p:nvSpPr>
          <p:cNvPr id="4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Shopping credits are a cent-per-kilowatt-hour amount that is deducted from a customers bill when the customer chooses to purchase from a non-utility supplier.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and suppliers participate in competitive retail markets when potential for rate reductions and profit exist.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Regulatory Lesson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Vibrant retail electricity markets contribute to competitive wholesale markets.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rules governing utility service offerings can create incentives and disincentives that skew the market.</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endParaRPr b="1" lang="en-US" sz="3000" strike="noStrike" u="none">
              <a:solidFill>
                <a:srgbClr val="000000"/>
              </a:solidFill>
              <a:effectLst/>
              <a:uFillTx/>
              <a:latin typeface="Frutiger 55 Roman"/>
            </a:endParaRPr>
          </a:p>
        </p:txBody>
      </p:sp>
      <p:sp>
        <p:nvSpPr>
          <p:cNvPr id="45"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850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Shopping credits determine the competitive benchmark that non utility suppliers must beat so as to offer customers savings off the utility service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and suppliers participate in competitive retail markets when potential for rate reductions and profit exist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Shopping credits must be sufficiently greater than the total cost of buying wholesale power, and delivering retail service to the consumer or there will be no retail competition.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Where shopping credits are set too low, a small unexpected rise in the wholesale cost can kill the retail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Competitive retail markets reduce the potential for de facto wholesale or default suppliers monopoly</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 cont.</a:t>
            </a:r>
            <a:endParaRPr b="1" lang="en-US" sz="3000" strike="noStrike" u="none">
              <a:solidFill>
                <a:srgbClr val="000000"/>
              </a:solidFill>
              <a:effectLst/>
              <a:uFillTx/>
              <a:latin typeface="Frutiger 55 Roman"/>
            </a:endParaRPr>
          </a:p>
        </p:txBody>
      </p:sp>
      <p:sp>
        <p:nvSpPr>
          <p:cNvPr id="47"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Vibrant electricity markets contribute to dynamic efficiency by improving the information conveyed by the wholesale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Multiple credible players in the retail market contributes to the ability of new entrants to obtain contracts for outputs and attract financing.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Lack of retail entrants reduce the availability of innovations such as flexible payment plans, fixed-price contract, and energy services.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Lack of true retail competition means wholesale prices provide inaccurate signals regarding need for new build, desired technologies, and optimum project size, leading to price inefficiencies, and higher final prices for customers.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Commercial application</a:t>
            </a:r>
            <a:endParaRPr b="1" lang="en-US" sz="3000" strike="noStrike" u="none">
              <a:solidFill>
                <a:srgbClr val="000000"/>
              </a:solidFill>
              <a:effectLst/>
              <a:uFillTx/>
              <a:latin typeface="Frutiger 55 Roman"/>
            </a:endParaRPr>
          </a:p>
        </p:txBody>
      </p:sp>
      <p:sp>
        <p:nvSpPr>
          <p:cNvPr id="4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Shopping credit Model</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Pennsylvania</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Wholesale cost pass-through model</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California.</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Pennsylvania</a:t>
            </a:r>
            <a:endParaRPr b="1" lang="en-US" sz="3000" strike="noStrike" u="none">
              <a:solidFill>
                <a:srgbClr val="000000"/>
              </a:solidFill>
              <a:effectLst/>
              <a:uFillTx/>
              <a:latin typeface="Frutiger 55 Roman"/>
            </a:endParaRPr>
          </a:p>
        </p:txBody>
      </p:sp>
      <p:sp>
        <p:nvSpPr>
          <p:cNvPr id="5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Pennsylvania’s shopping credit model creates a price to compare which includes all of the cost of retail supply, rather than only the wholesale component.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Credits varied for each utility’s service area instead of across-the-board mandated rate cuts.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PA approach offered savings to all customers from participating  in the electric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size of shopping credit had a direct impact on market activity in various utility’s service areas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More that 475,000 PA electric customers representing more than 20% of the eligible load switched to new suppliers by March 1999.</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Pennsylvania Cont.</a:t>
            </a:r>
            <a:endParaRPr b="1" lang="en-US" sz="3000" strike="noStrike" u="none">
              <a:solidFill>
                <a:srgbClr val="000000"/>
              </a:solidFill>
              <a:effectLst/>
              <a:uFillTx/>
              <a:latin typeface="Frutiger 55 Roman"/>
            </a:endParaRPr>
          </a:p>
        </p:txBody>
      </p:sp>
      <p:sp>
        <p:nvSpPr>
          <p:cNvPr id="5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Today, PA retail market is a very active thriving market, with greater customer participation than any other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Shopping credits provide a level playing field, forcing increased competition in terms of price and product offerings.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It results in more choices, convenience, and greater savings.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PA Pilot and Dereg Volunteer Stats</a:t>
            </a:r>
            <a:br>
              <a:rPr sz="3000"/>
            </a:br>
            <a:r>
              <a:rPr b="1" lang="en-US" sz="2400" strike="noStrike" u="none">
                <a:solidFill>
                  <a:srgbClr val="000000"/>
                </a:solidFill>
                <a:effectLst/>
                <a:uFillTx/>
                <a:latin typeface="Frutiger 55 Roman"/>
              </a:rPr>
              <a:t>as of April 3, 1999</a:t>
            </a:r>
            <a:endParaRPr b="1" lang="en-US" sz="2400" strike="noStrike" u="none">
              <a:solidFill>
                <a:srgbClr val="000000"/>
              </a:solidFill>
              <a:effectLst/>
              <a:uFillTx/>
              <a:latin typeface="Frutiger 55 Roman"/>
            </a:endParaRPr>
          </a:p>
        </p:txBody>
      </p:sp>
      <p:graphicFrame>
        <p:nvGraphicFramePr>
          <p:cNvPr id="55" name=""/>
          <p:cNvGraphicFramePr/>
          <p:nvPr/>
        </p:nvGraphicFramePr>
        <p:xfrm>
          <a:off x="1371600" y="1447920"/>
          <a:ext cx="7462800" cy="8238960"/>
        </p:xfrm>
        <a:graphic>
          <a:graphicData uri="http://schemas.openxmlformats.org/presentationml/2006/ole">
            <p:oleObj progId="Word.Document.12" r:id="rId1" spid="">
              <p:embed/>
              <p:pic>
                <p:nvPicPr>
                  <p:cNvPr id="56" name="" descr=""/>
                  <p:cNvPicPr/>
                  <p:nvPr/>
                </p:nvPicPr>
                <p:blipFill>
                  <a:blip r:embed="rId2"/>
                  <a:stretch/>
                </p:blipFill>
                <p:spPr>
                  <a:xfrm>
                    <a:off x="1371600" y="1447920"/>
                    <a:ext cx="7462800" cy="8238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California</a:t>
            </a:r>
            <a:endParaRPr b="1" lang="en-US" sz="3000" strike="noStrike" u="none">
              <a:solidFill>
                <a:srgbClr val="000000"/>
              </a:solidFill>
              <a:effectLst/>
              <a:uFillTx/>
              <a:latin typeface="Frutiger 55 Roman"/>
            </a:endParaRPr>
          </a:p>
        </p:txBody>
      </p:sp>
      <p:sp>
        <p:nvSpPr>
          <p:cNvPr id="58"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 Adopted the wholesale pass through model which tied shopping credits to the power exchange price, i.e. the price that producers sell generation in the wholesale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power exchange price is the benchmark against which a non-utility supplier must compete.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Wholesale price pass-through creates an artificial price to compare, because it does not include all the cost components of retail supply.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Marketers have to sell their power at or below cost on the retail level in order to give customers an incentive to switch.</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 model places competitive suppliers at a disadvantage relative to incumbents, and entrenches existing players. </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California Cont.</a:t>
            </a:r>
            <a:endParaRPr b="1" lang="en-US" sz="3000" strike="noStrike" u="none">
              <a:solidFill>
                <a:srgbClr val="000000"/>
              </a:solidFill>
              <a:effectLst/>
              <a:uFillTx/>
              <a:latin typeface="Frutiger 55 Roman"/>
            </a:endParaRPr>
          </a:p>
        </p:txBody>
      </p:sp>
      <p:sp>
        <p:nvSpPr>
          <p:cNvPr id="60"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Wholesale price pass-through provide false economies by failing to provide the products that customers really want.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cannot enjoy full benefits of competition , including lower prices for products consumers really want, more choices in products and services, and access to new technologies.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This artificial price comparison serves as a barrier to entry for new retail suppliers, and keeps customers from the full benefits of competition</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Utility Does not Have to be</a:t>
            </a:r>
            <a:br>
              <a:rPr sz="3000"/>
            </a:br>
            <a:r>
              <a:rPr b="1" lang="en-US" sz="3000" strike="noStrike" u="none">
                <a:solidFill>
                  <a:srgbClr val="000000"/>
                </a:solidFill>
                <a:effectLst/>
                <a:uFillTx/>
                <a:latin typeface="Frutiger 55 Roman"/>
              </a:rPr>
              <a:t>Default Provider</a:t>
            </a:r>
            <a:r>
              <a:rPr b="1" lang="en-US" sz="3000" strike="noStrike" u="none">
                <a:solidFill>
                  <a:srgbClr val="000000"/>
                </a:solidFill>
                <a:effectLst/>
                <a:uFillTx/>
                <a:latin typeface="Frutiger 55 Roman"/>
              </a:rPr>
              <a:t>	</a:t>
            </a:r>
            <a:endParaRPr b="1" lang="en-US" sz="3000" strike="noStrike" u="none">
              <a:solidFill>
                <a:srgbClr val="000000"/>
              </a:solidFill>
              <a:effectLst/>
              <a:uFillTx/>
              <a:latin typeface="Frutiger 55 Roman"/>
            </a:endParaRPr>
          </a:p>
        </p:txBody>
      </p:sp>
      <p:sp>
        <p:nvSpPr>
          <p:cNvPr id="20"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Standard offer is a fixed kwh or rate freeze or index priced commodity for customers who have retail choice but do not choose a supplier.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who do not choose a service provider default to utility or designated energy provider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Regulatory Lesson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If utility remains default service provider, a fully competitive market will not develop, even after the transition period.</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Also, transfer of the subsidized incumbent role from utility to winning bidders will not create a competitive market.</a:t>
            </a:r>
            <a:endParaRPr b="1" lang="en-US" sz="2000" strike="noStrike" u="none">
              <a:solidFill>
                <a:srgbClr val="000000"/>
              </a:solidFill>
              <a:effectLst/>
              <a:uFillTx/>
              <a:latin typeface="Frutiger 45 Light"/>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1" name=""/>
          <p:cNvGraphicFramePr/>
          <p:nvPr/>
        </p:nvGraphicFramePr>
        <p:xfrm>
          <a:off x="1676520" y="304920"/>
          <a:ext cx="6995880" cy="6048360"/>
        </p:xfrm>
        <a:graphic>
          <a:graphicData uri="http://schemas.openxmlformats.org/presentationml/2006/ole">
            <p:oleObj progId="Excel.Sheet.12" r:id="rId1" spid="">
              <p:embed/>
              <p:pic>
                <p:nvPicPr>
                  <p:cNvPr id="62" name="" descr=""/>
                  <p:cNvPicPr/>
                  <p:nvPr/>
                </p:nvPicPr>
                <p:blipFill>
                  <a:blip r:embed="rId2"/>
                  <a:stretch/>
                </p:blipFill>
                <p:spPr>
                  <a:xfrm>
                    <a:off x="1676520" y="304920"/>
                    <a:ext cx="6995880" cy="60483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3" name=""/>
          <p:cNvGraphicFramePr/>
          <p:nvPr/>
        </p:nvGraphicFramePr>
        <p:xfrm>
          <a:off x="1644480" y="414360"/>
          <a:ext cx="6999480" cy="6029280"/>
        </p:xfrm>
        <a:graphic>
          <a:graphicData uri="http://schemas.openxmlformats.org/presentationml/2006/ole">
            <p:oleObj progId="Excel.Sheet.12" r:id="rId1" spid="">
              <p:embed/>
              <p:pic>
                <p:nvPicPr>
                  <p:cNvPr id="64" name="" descr=""/>
                  <p:cNvPicPr/>
                  <p:nvPr/>
                </p:nvPicPr>
                <p:blipFill>
                  <a:blip r:embed="rId2"/>
                  <a:stretch/>
                </p:blipFill>
                <p:spPr>
                  <a:xfrm>
                    <a:off x="1644480" y="414360"/>
                    <a:ext cx="6999480" cy="60292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 Regulated Market Does Not Preclude Commercial Opportunities</a:t>
            </a:r>
            <a:endParaRPr b="1" lang="en-US" sz="3000" strike="noStrike" u="none">
              <a:solidFill>
                <a:srgbClr val="000000"/>
              </a:solidFill>
              <a:effectLst/>
              <a:uFillTx/>
              <a:latin typeface="Frutiger 55 Roman"/>
            </a:endParaRPr>
          </a:p>
        </p:txBody>
      </p:sp>
      <p:sp>
        <p:nvSpPr>
          <p:cNvPr id="66"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An ESP can offer energy products in a regulated market or in anticipation of market opening.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To manage price risk in a changing market environment, sound prediction as to price movement within the contract term is fundamental</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Regulatory Lesson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Movement of the regulated prices, may affect the economics of the transaction.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Manage regulatory risk to ensure that CTC and T&amp;D rates conform to forecast/contract assumptions..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endParaRPr b="1" lang="en-US" sz="3000" strike="noStrike" u="none">
              <a:solidFill>
                <a:srgbClr val="000000"/>
              </a:solidFill>
              <a:effectLst/>
              <a:uFillTx/>
              <a:latin typeface="Frutiger 55 Roman"/>
            </a:endParaRPr>
          </a:p>
        </p:txBody>
      </p:sp>
      <p:sp>
        <p:nvSpPr>
          <p:cNvPr id="68"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Regulated Market without restructuring on the horizon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Regulated market with restructuring on the horizon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Partially deregulated market</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Regulated Market Without Restructuring on the Horizon </a:t>
            </a:r>
            <a:endParaRPr b="1" lang="en-US" sz="3000" strike="noStrike" u="none">
              <a:solidFill>
                <a:srgbClr val="000000"/>
              </a:solidFill>
              <a:effectLst/>
              <a:uFillTx/>
              <a:latin typeface="Frutiger 55 Roman"/>
            </a:endParaRPr>
          </a:p>
        </p:txBody>
      </p:sp>
      <p:sp>
        <p:nvSpPr>
          <p:cNvPr id="70"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Distributed Generation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 representation before local utility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Tariff arbitrage and utility representation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Correction of utility over-billing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Reduced demand charges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Energy efficiency measures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voltage buy-ups, production shift, reduced commodity consumption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Integrated energy and facility management outsourcing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managing commodities, capital, energy assets, energy information and facilities.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
          <p:cNvSpPr/>
          <p:nvPr/>
        </p:nvSpPr>
        <p:spPr>
          <a:xfrm>
            <a:off x="2168640" y="1000080"/>
            <a:ext cx="6288120" cy="1008720"/>
          </a:xfrm>
          <a:prstGeom prst="rect">
            <a:avLst/>
          </a:prstGeom>
          <a:noFill/>
          <a:ln w="0">
            <a:noFill/>
          </a:ln>
        </p:spPr>
        <p:style>
          <a:lnRef idx="0"/>
          <a:fillRef idx="0"/>
          <a:effectRef idx="0"/>
          <a:fontRef idx="minor"/>
        </p:style>
        <p:txBody>
          <a:bodyPr lIns="90000" rIns="90000" tIns="46800" bIns="46800" anchor="t">
            <a:spAutoFit/>
          </a:bodyPr>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Typical Tariff Declines as Usage Increases</a:t>
            </a:r>
            <a:endParaRPr b="0" lang="en-US" sz="2000" strike="noStrike" u="none">
              <a:solidFill>
                <a:srgbClr val="000000"/>
              </a:solidFill>
              <a:effectLst/>
              <a:uFillTx/>
              <a:latin typeface="Frutiger 45 Light"/>
            </a:endParaRPr>
          </a:p>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Reduces Incentive to Invest in Energy Efficiency and Peak Shaving Assets</a:t>
            </a:r>
            <a:endParaRPr b="0" lang="en-US" sz="2000" strike="noStrike" u="none">
              <a:solidFill>
                <a:srgbClr val="000000"/>
              </a:solidFill>
              <a:effectLst/>
              <a:uFillTx/>
              <a:latin typeface="Frutiger 45 Light"/>
            </a:endParaRPr>
          </a:p>
        </p:txBody>
      </p:sp>
      <p:grpSp>
        <p:nvGrpSpPr>
          <p:cNvPr id="72" name=""/>
          <p:cNvGrpSpPr/>
          <p:nvPr/>
        </p:nvGrpSpPr>
        <p:grpSpPr>
          <a:xfrm>
            <a:off x="1650600" y="2244600"/>
            <a:ext cx="6950520" cy="4204800"/>
            <a:chOff x="1650600" y="2244600"/>
            <a:chExt cx="6950520" cy="4204800"/>
          </a:xfrm>
        </p:grpSpPr>
        <p:graphicFrame>
          <p:nvGraphicFramePr>
            <p:cNvPr id="73" name=""/>
            <p:cNvGraphicFramePr/>
            <p:nvPr/>
          </p:nvGraphicFramePr>
          <p:xfrm>
            <a:off x="2314440" y="2590920"/>
            <a:ext cx="6286680" cy="3733560"/>
          </p:xfrm>
          <a:graphic>
            <a:graphicData uri="http://schemas.openxmlformats.org/presentationml/2006/ole">
              <p:oleObj r:id="rId1" spid="">
                <p:embed/>
                <p:pic>
                  <p:nvPicPr>
                    <p:cNvPr id="74" name="" descr=""/>
                    <p:cNvPicPr/>
                    <p:nvPr/>
                  </p:nvPicPr>
                  <p:blipFill>
                    <a:blip r:embed="rId2"/>
                    <a:stretch/>
                  </p:blipFill>
                  <p:spPr>
                    <a:xfrm>
                      <a:off x="2314440" y="2590920"/>
                      <a:ext cx="6286680" cy="3733560"/>
                    </a:xfrm>
                    <a:prstGeom prst="rect">
                      <a:avLst/>
                    </a:prstGeom>
                    <a:noFill/>
                    <a:ln w="0">
                      <a:noFill/>
                    </a:ln>
                  </p:spPr>
                </p:pic>
              </p:oleObj>
            </a:graphicData>
          </a:graphic>
        </p:graphicFrame>
        <p:sp>
          <p:nvSpPr>
            <p:cNvPr id="75" name=""/>
            <p:cNvSpPr/>
            <p:nvPr/>
          </p:nvSpPr>
          <p:spPr>
            <a:xfrm>
              <a:off x="7558200" y="5216400"/>
              <a:ext cx="406080" cy="337680"/>
            </a:xfrm>
            <a:prstGeom prst="rect">
              <a:avLst/>
            </a:prstGeom>
            <a:noFill/>
            <a:ln w="0">
              <a:noFill/>
            </a:ln>
          </p:spPr>
          <p:style>
            <a:lnRef idx="0"/>
            <a:fillRef idx="0"/>
            <a:effectRef idx="0"/>
            <a:fontRef idx="minor"/>
          </p:style>
          <p:txBody>
            <a:bodyPr wrap="none"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3¢</a:t>
              </a:r>
              <a:endParaRPr b="0" lang="en-US" sz="1600" strike="noStrike" u="none">
                <a:solidFill>
                  <a:srgbClr val="000000"/>
                </a:solidFill>
                <a:effectLst/>
                <a:uFillTx/>
                <a:latin typeface="Frutiger 45 Light"/>
              </a:endParaRPr>
            </a:p>
          </p:txBody>
        </p:sp>
        <p:sp>
          <p:nvSpPr>
            <p:cNvPr id="76" name=""/>
            <p:cNvSpPr/>
            <p:nvPr/>
          </p:nvSpPr>
          <p:spPr>
            <a:xfrm flipH="1">
              <a:off x="2466720" y="3632040"/>
              <a:ext cx="1625400" cy="0"/>
            </a:xfrm>
            <a:prstGeom prst="line">
              <a:avLst/>
            </a:prstGeom>
            <a:ln w="1908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77" name=""/>
            <p:cNvSpPr/>
            <p:nvPr/>
          </p:nvSpPr>
          <p:spPr>
            <a:xfrm flipH="1">
              <a:off x="5695560" y="5140440"/>
              <a:ext cx="1577880" cy="0"/>
            </a:xfrm>
            <a:prstGeom prst="line">
              <a:avLst/>
            </a:prstGeom>
            <a:ln w="1908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78" name=""/>
            <p:cNvSpPr/>
            <p:nvPr/>
          </p:nvSpPr>
          <p:spPr>
            <a:xfrm flipH="1">
              <a:off x="4104720" y="4376880"/>
              <a:ext cx="1582920" cy="4680"/>
            </a:xfrm>
            <a:prstGeom prst="line">
              <a:avLst/>
            </a:prstGeom>
            <a:ln w="19080">
              <a:solidFill>
                <a:srgbClr val="000000"/>
              </a:solidFill>
              <a:prstDash val="dash"/>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Frutiger 45 Light"/>
              </a:endParaRPr>
            </a:p>
          </p:txBody>
        </p:sp>
        <p:sp>
          <p:nvSpPr>
            <p:cNvPr id="79" name=""/>
            <p:cNvSpPr/>
            <p:nvPr/>
          </p:nvSpPr>
          <p:spPr>
            <a:xfrm>
              <a:off x="5692680" y="4381560"/>
              <a:ext cx="0" cy="752400"/>
            </a:xfrm>
            <a:prstGeom prst="line">
              <a:avLst/>
            </a:prstGeom>
            <a:ln w="1908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80" name=""/>
            <p:cNvSpPr/>
            <p:nvPr/>
          </p:nvSpPr>
          <p:spPr>
            <a:xfrm>
              <a:off x="4092480" y="3627360"/>
              <a:ext cx="0" cy="754200"/>
            </a:xfrm>
            <a:prstGeom prst="line">
              <a:avLst/>
            </a:prstGeom>
            <a:ln w="1908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81" name=""/>
            <p:cNvSpPr/>
            <p:nvPr/>
          </p:nvSpPr>
          <p:spPr>
            <a:xfrm>
              <a:off x="2742120" y="5940360"/>
              <a:ext cx="23896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Amount of Monthly Usage</a:t>
              </a:r>
              <a:endParaRPr b="0" lang="en-US" sz="1400" strike="noStrike" u="none">
                <a:solidFill>
                  <a:srgbClr val="000000"/>
                </a:solidFill>
                <a:effectLst/>
                <a:uFillTx/>
                <a:latin typeface="Frutiger 45 Light"/>
              </a:endParaRPr>
            </a:p>
          </p:txBody>
        </p:sp>
        <p:sp>
          <p:nvSpPr>
            <p:cNvPr id="82" name=""/>
            <p:cNvSpPr/>
            <p:nvPr/>
          </p:nvSpPr>
          <p:spPr>
            <a:xfrm>
              <a:off x="7287480" y="5989680"/>
              <a:ext cx="942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Marginal</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Cost Tariff</a:t>
              </a:r>
              <a:endParaRPr b="0" lang="en-US" sz="1200" strike="noStrike" u="none">
                <a:solidFill>
                  <a:srgbClr val="000000"/>
                </a:solidFill>
                <a:effectLst/>
                <a:uFillTx/>
                <a:latin typeface="Frutiger 45 Light"/>
              </a:endParaRPr>
            </a:p>
          </p:txBody>
        </p:sp>
        <p:sp>
          <p:nvSpPr>
            <p:cNvPr id="83" name=""/>
            <p:cNvSpPr/>
            <p:nvPr/>
          </p:nvSpPr>
          <p:spPr>
            <a:xfrm>
              <a:off x="2361960" y="36226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84" name=""/>
            <p:cNvSpPr/>
            <p:nvPr/>
          </p:nvSpPr>
          <p:spPr>
            <a:xfrm>
              <a:off x="2374920" y="437184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85" name=""/>
            <p:cNvSpPr/>
            <p:nvPr/>
          </p:nvSpPr>
          <p:spPr>
            <a:xfrm>
              <a:off x="2374920" y="51339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86" name=""/>
            <p:cNvSpPr/>
            <p:nvPr/>
          </p:nvSpPr>
          <p:spPr>
            <a:xfrm>
              <a:off x="1951920" y="4992840"/>
              <a:ext cx="3790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a:t>
              </a:r>
              <a:endParaRPr b="0" lang="en-US" sz="1400" strike="noStrike" u="none">
                <a:solidFill>
                  <a:srgbClr val="000000"/>
                </a:solidFill>
                <a:effectLst/>
                <a:uFillTx/>
                <a:latin typeface="Frutiger 45 Light"/>
              </a:endParaRPr>
            </a:p>
          </p:txBody>
        </p:sp>
        <p:sp>
          <p:nvSpPr>
            <p:cNvPr id="87" name=""/>
            <p:cNvSpPr/>
            <p:nvPr/>
          </p:nvSpPr>
          <p:spPr>
            <a:xfrm>
              <a:off x="1951920" y="4230720"/>
              <a:ext cx="3790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8¢</a:t>
              </a:r>
              <a:endParaRPr b="0" lang="en-US" sz="1400" strike="noStrike" u="none">
                <a:solidFill>
                  <a:srgbClr val="000000"/>
                </a:solidFill>
                <a:effectLst/>
                <a:uFillTx/>
                <a:latin typeface="Frutiger 45 Light"/>
              </a:endParaRPr>
            </a:p>
          </p:txBody>
        </p:sp>
        <p:sp>
          <p:nvSpPr>
            <p:cNvPr id="88" name=""/>
            <p:cNvSpPr/>
            <p:nvPr/>
          </p:nvSpPr>
          <p:spPr>
            <a:xfrm>
              <a:off x="1864440" y="3456000"/>
              <a:ext cx="4780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15¢</a:t>
              </a:r>
              <a:endParaRPr b="0" lang="en-US" sz="1400" strike="noStrike" u="none">
                <a:solidFill>
                  <a:srgbClr val="000000"/>
                </a:solidFill>
                <a:effectLst/>
                <a:uFillTx/>
                <a:latin typeface="Frutiger 45 Light"/>
              </a:endParaRPr>
            </a:p>
          </p:txBody>
        </p:sp>
        <p:sp>
          <p:nvSpPr>
            <p:cNvPr id="89" name=""/>
            <p:cNvSpPr/>
            <p:nvPr/>
          </p:nvSpPr>
          <p:spPr>
            <a:xfrm>
              <a:off x="1650600" y="2244600"/>
              <a:ext cx="94392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Price per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KWh</a:t>
              </a:r>
              <a:endParaRPr b="0" lang="en-US" sz="1400" strike="noStrike" u="none">
                <a:solidFill>
                  <a:srgbClr val="000000"/>
                </a:solidFill>
                <a:effectLst/>
                <a:uFillTx/>
                <a:latin typeface="Frutiger 45 Light"/>
              </a:endParaRPr>
            </a:p>
          </p:txBody>
        </p:sp>
        <p:sp>
          <p:nvSpPr>
            <p:cNvPr id="90" name=""/>
            <p:cNvSpPr/>
            <p:nvPr/>
          </p:nvSpPr>
          <p:spPr>
            <a:xfrm>
              <a:off x="5111280" y="3476520"/>
              <a:ext cx="219204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Regulated Utilities’</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“Declining Block” Tariff</a:t>
              </a:r>
              <a:endParaRPr b="0" lang="en-US" sz="1400" strike="noStrike" u="none">
                <a:solidFill>
                  <a:srgbClr val="000000"/>
                </a:solidFill>
                <a:effectLst/>
                <a:uFillTx/>
                <a:latin typeface="Frutiger 45 Light"/>
              </a:endParaRPr>
            </a:p>
          </p:txBody>
        </p:sp>
        <p:sp>
          <p:nvSpPr>
            <p:cNvPr id="91" name=""/>
            <p:cNvSpPr/>
            <p:nvPr/>
          </p:nvSpPr>
          <p:spPr>
            <a:xfrm flipH="1">
              <a:off x="5717880" y="4051440"/>
              <a:ext cx="330120" cy="3301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
        <p:nvSpPr>
          <p:cNvPr id="9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Regulated Tariff Pricing</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
          <p:cNvSpPr/>
          <p:nvPr/>
        </p:nvSpPr>
        <p:spPr>
          <a:xfrm>
            <a:off x="609480" y="1000080"/>
            <a:ext cx="9404640" cy="1618560"/>
          </a:xfrm>
          <a:prstGeom prst="rect">
            <a:avLst/>
          </a:prstGeom>
          <a:noFill/>
          <a:ln w="0">
            <a:noFill/>
          </a:ln>
        </p:spPr>
        <p:style>
          <a:lnRef idx="0"/>
          <a:fillRef idx="0"/>
          <a:effectRef idx="0"/>
          <a:fontRef idx="minor"/>
        </p:style>
        <p:txBody>
          <a:bodyPr lIns="90000" rIns="90000" tIns="46800" bIns="46800" anchor="t">
            <a:spAutoFit/>
          </a:bodyPr>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More Representative of True Power Costs</a:t>
            </a:r>
            <a:endParaRPr b="0" lang="en-US" sz="2000" strike="noStrike" u="none">
              <a:solidFill>
                <a:srgbClr val="000000"/>
              </a:solidFill>
              <a:effectLst/>
              <a:uFillTx/>
              <a:latin typeface="Frutiger 45 Light"/>
            </a:endParaRPr>
          </a:p>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Improves Incentive to Invest in Energy Efficiency and Peak Shaving Assets</a:t>
            </a:r>
            <a:endParaRPr b="0" lang="en-US" sz="2000" strike="noStrike" u="none">
              <a:solidFill>
                <a:srgbClr val="000000"/>
              </a:solidFill>
              <a:effectLst/>
              <a:uFillTx/>
              <a:latin typeface="Frutiger 45 Light"/>
            </a:endParaRPr>
          </a:p>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Lack of Real-Time Metering Continues to Hide Impact of Peak and</a:t>
            </a:r>
            <a:br>
              <a:rPr sz="2000"/>
            </a:br>
            <a:r>
              <a:rPr b="1" lang="en-US" sz="2000" strike="noStrike" u="none">
                <a:solidFill>
                  <a:srgbClr val="000000"/>
                </a:solidFill>
                <a:effectLst/>
                <a:uFillTx/>
                <a:latin typeface="Frutiger 45 Light"/>
              </a:rPr>
              <a:t>Off-Peak Costs</a:t>
            </a:r>
            <a:endParaRPr b="0" lang="en-US" sz="2000" strike="noStrike" u="none">
              <a:solidFill>
                <a:srgbClr val="000000"/>
              </a:solidFill>
              <a:effectLst/>
              <a:uFillTx/>
              <a:latin typeface="Frutiger 45 Light"/>
            </a:endParaRPr>
          </a:p>
        </p:txBody>
      </p:sp>
      <p:sp>
        <p:nvSpPr>
          <p:cNvPr id="9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Deregulated Pricing - Early Phase</a:t>
            </a:r>
            <a:endParaRPr b="1" lang="en-US" sz="3000" strike="noStrike" u="none">
              <a:solidFill>
                <a:srgbClr val="000000"/>
              </a:solidFill>
              <a:effectLst/>
              <a:uFillTx/>
              <a:latin typeface="Frutiger 55 Roman"/>
            </a:endParaRPr>
          </a:p>
        </p:txBody>
      </p:sp>
      <p:grpSp>
        <p:nvGrpSpPr>
          <p:cNvPr id="95" name=""/>
          <p:cNvGrpSpPr/>
          <p:nvPr/>
        </p:nvGrpSpPr>
        <p:grpSpPr>
          <a:xfrm>
            <a:off x="1164960" y="2382840"/>
            <a:ext cx="7369560" cy="4191840"/>
            <a:chOff x="1164960" y="2382840"/>
            <a:chExt cx="7369560" cy="4191840"/>
          </a:xfrm>
        </p:grpSpPr>
        <p:graphicFrame>
          <p:nvGraphicFramePr>
            <p:cNvPr id="96" name=""/>
            <p:cNvGraphicFramePr/>
            <p:nvPr/>
          </p:nvGraphicFramePr>
          <p:xfrm>
            <a:off x="1828800" y="2728800"/>
            <a:ext cx="6705720" cy="3733920"/>
          </p:xfrm>
          <a:graphic>
            <a:graphicData uri="http://schemas.openxmlformats.org/presentationml/2006/ole">
              <p:oleObj r:id="rId1" spid="">
                <p:embed/>
                <p:pic>
                  <p:nvPicPr>
                    <p:cNvPr id="97" name="" descr=""/>
                    <p:cNvPicPr/>
                    <p:nvPr/>
                  </p:nvPicPr>
                  <p:blipFill>
                    <a:blip r:embed="rId2"/>
                    <a:stretch/>
                  </p:blipFill>
                  <p:spPr>
                    <a:xfrm>
                      <a:off x="1828800" y="2728800"/>
                      <a:ext cx="6705720" cy="3733920"/>
                    </a:xfrm>
                    <a:prstGeom prst="rect">
                      <a:avLst/>
                    </a:prstGeom>
                    <a:noFill/>
                    <a:ln w="0">
                      <a:noFill/>
                    </a:ln>
                  </p:spPr>
                </p:pic>
              </p:oleObj>
            </a:graphicData>
          </a:graphic>
        </p:graphicFrame>
        <p:sp>
          <p:nvSpPr>
            <p:cNvPr id="98" name=""/>
            <p:cNvSpPr/>
            <p:nvPr/>
          </p:nvSpPr>
          <p:spPr>
            <a:xfrm>
              <a:off x="7029720" y="3538440"/>
              <a:ext cx="518760" cy="337680"/>
            </a:xfrm>
            <a:prstGeom prst="rect">
              <a:avLst/>
            </a:prstGeom>
            <a:noFill/>
            <a:ln w="0">
              <a:noFill/>
            </a:ln>
          </p:spPr>
          <p:style>
            <a:lnRef idx="0"/>
            <a:fillRef idx="0"/>
            <a:effectRef idx="0"/>
            <a:fontRef idx="minor"/>
          </p:style>
          <p:txBody>
            <a:bodyPr wrap="none"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10¢</a:t>
              </a:r>
              <a:endParaRPr b="0" lang="en-US" sz="1600" strike="noStrike" u="none">
                <a:solidFill>
                  <a:srgbClr val="000000"/>
                </a:solidFill>
                <a:effectLst/>
                <a:uFillTx/>
                <a:latin typeface="Frutiger 45 Light"/>
              </a:endParaRPr>
            </a:p>
          </p:txBody>
        </p:sp>
        <p:sp>
          <p:nvSpPr>
            <p:cNvPr id="99" name=""/>
            <p:cNvSpPr/>
            <p:nvPr/>
          </p:nvSpPr>
          <p:spPr>
            <a:xfrm>
              <a:off x="6182640" y="6114960"/>
              <a:ext cx="218772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Marginal &amp; Average</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Pricing (7 X 24 Day &amp; Night)</a:t>
              </a:r>
              <a:endParaRPr b="0" lang="en-US" sz="1200" strike="noStrike" u="none">
                <a:solidFill>
                  <a:srgbClr val="000000"/>
                </a:solidFill>
                <a:effectLst/>
                <a:uFillTx/>
                <a:latin typeface="Frutiger 45 Light"/>
              </a:endParaRPr>
            </a:p>
          </p:txBody>
        </p:sp>
        <p:sp>
          <p:nvSpPr>
            <p:cNvPr id="100" name=""/>
            <p:cNvSpPr/>
            <p:nvPr/>
          </p:nvSpPr>
          <p:spPr>
            <a:xfrm flipH="1">
              <a:off x="1980720" y="3427560"/>
              <a:ext cx="4813560" cy="0"/>
            </a:xfrm>
            <a:prstGeom prst="line">
              <a:avLst/>
            </a:prstGeom>
            <a:ln w="936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01" name=""/>
            <p:cNvSpPr/>
            <p:nvPr/>
          </p:nvSpPr>
          <p:spPr>
            <a:xfrm>
              <a:off x="2256120" y="6078600"/>
              <a:ext cx="23896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Amount of Monthly Usage</a:t>
              </a:r>
              <a:endParaRPr b="0" lang="en-US" sz="1400" strike="noStrike" u="none">
                <a:solidFill>
                  <a:srgbClr val="000000"/>
                </a:solidFill>
                <a:effectLst/>
                <a:uFillTx/>
                <a:latin typeface="Frutiger 45 Light"/>
              </a:endParaRPr>
            </a:p>
          </p:txBody>
        </p:sp>
        <p:sp>
          <p:nvSpPr>
            <p:cNvPr id="102" name=""/>
            <p:cNvSpPr/>
            <p:nvPr/>
          </p:nvSpPr>
          <p:spPr>
            <a:xfrm>
              <a:off x="1164960" y="2382840"/>
              <a:ext cx="94392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Price per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KWh</a:t>
              </a:r>
              <a:endParaRPr b="0" lang="en-US" sz="1400" strike="noStrike" u="none">
                <a:solidFill>
                  <a:srgbClr val="000000"/>
                </a:solidFill>
                <a:effectLst/>
                <a:uFillTx/>
                <a:latin typeface="Frutiger 45 Light"/>
              </a:endParaRPr>
            </a:p>
          </p:txBody>
        </p:sp>
        <p:sp>
          <p:nvSpPr>
            <p:cNvPr id="103" name=""/>
            <p:cNvSpPr/>
            <p:nvPr/>
          </p:nvSpPr>
          <p:spPr>
            <a:xfrm flipH="1">
              <a:off x="1936800" y="3427560"/>
              <a:ext cx="76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04" name=""/>
            <p:cNvSpPr/>
            <p:nvPr/>
          </p:nvSpPr>
          <p:spPr>
            <a:xfrm>
              <a:off x="1539000" y="3281400"/>
              <a:ext cx="43488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10</a:t>
              </a:r>
              <a:r>
                <a:rPr b="0" lang="en-US" sz="1200" strike="noStrike" u="none">
                  <a:solidFill>
                    <a:srgbClr val="000000"/>
                  </a:solidFill>
                  <a:effectLst/>
                  <a:uFillTx/>
                  <a:latin typeface="Frutiger 45 Light"/>
                </a:rPr>
                <a:t>¢</a:t>
              </a:r>
              <a:endParaRPr b="0" lang="en-US" sz="1200" strike="noStrike" u="none">
                <a:solidFill>
                  <a:srgbClr val="000000"/>
                </a:solidFill>
                <a:effectLst/>
                <a:uFillTx/>
                <a:latin typeface="Frutiger 45 Light"/>
              </a:endParaRPr>
            </a:p>
          </p:txBody>
        </p:sp>
        <p:sp>
          <p:nvSpPr>
            <p:cNvPr id="105" name=""/>
            <p:cNvSpPr/>
            <p:nvPr/>
          </p:nvSpPr>
          <p:spPr>
            <a:xfrm>
              <a:off x="1596600" y="4683240"/>
              <a:ext cx="34992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5</a:t>
              </a:r>
              <a:r>
                <a:rPr b="0" lang="en-US" sz="1200" strike="noStrike" u="none">
                  <a:solidFill>
                    <a:srgbClr val="000000"/>
                  </a:solidFill>
                  <a:effectLst/>
                  <a:uFillTx/>
                  <a:latin typeface="Frutiger 45 Light"/>
                </a:rPr>
                <a:t>¢</a:t>
              </a:r>
              <a:endParaRPr b="0" lang="en-US" sz="1200" strike="noStrike" u="none">
                <a:solidFill>
                  <a:srgbClr val="000000"/>
                </a:solidFill>
                <a:effectLst/>
                <a:uFillTx/>
                <a:latin typeface="Frutiger 45 Light"/>
              </a:endParaRPr>
            </a:p>
          </p:txBody>
        </p:sp>
        <p:sp>
          <p:nvSpPr>
            <p:cNvPr id="106" name=""/>
            <p:cNvSpPr/>
            <p:nvPr/>
          </p:nvSpPr>
          <p:spPr>
            <a:xfrm flipH="1">
              <a:off x="1936800" y="4836960"/>
              <a:ext cx="76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
          <p:cNvSpPr/>
          <p:nvPr/>
        </p:nvSpPr>
        <p:spPr>
          <a:xfrm>
            <a:off x="1143000" y="1000080"/>
            <a:ext cx="8337600" cy="703800"/>
          </a:xfrm>
          <a:prstGeom prst="rect">
            <a:avLst/>
          </a:prstGeom>
          <a:noFill/>
          <a:ln w="0">
            <a:noFill/>
          </a:ln>
        </p:spPr>
        <p:style>
          <a:lnRef idx="0"/>
          <a:fillRef idx="0"/>
          <a:effectRef idx="0"/>
          <a:fontRef idx="minor"/>
        </p:style>
        <p:txBody>
          <a:bodyPr lIns="90000" rIns="90000" tIns="46800" bIns="46800" anchor="t">
            <a:spAutoFit/>
          </a:bodyPr>
          <a:p>
            <a:pPr marL="231840" indent="-231840">
              <a:buClr>
                <a:srgbClr val="e9ad17"/>
              </a:buClr>
              <a:buFont typeface="Frutiger 45 Light"/>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True Marginal Cost Economics Drive Investment Decision Making</a:t>
            </a:r>
            <a:endParaRPr b="0" lang="en-US" sz="2000" strike="noStrike" u="none">
              <a:solidFill>
                <a:srgbClr val="000000"/>
              </a:solidFill>
              <a:effectLst/>
              <a:uFillTx/>
              <a:latin typeface="Frutiger 45 Light"/>
            </a:endParaRPr>
          </a:p>
        </p:txBody>
      </p:sp>
      <p:sp>
        <p:nvSpPr>
          <p:cNvPr id="10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Deregulated Pricing - Fully Developed</a:t>
            </a:r>
            <a:endParaRPr b="1" lang="en-US" sz="3000" strike="noStrike" u="none">
              <a:solidFill>
                <a:srgbClr val="000000"/>
              </a:solidFill>
              <a:effectLst/>
              <a:uFillTx/>
              <a:latin typeface="Frutiger 55 Roman"/>
            </a:endParaRPr>
          </a:p>
        </p:txBody>
      </p:sp>
      <p:grpSp>
        <p:nvGrpSpPr>
          <p:cNvPr id="109" name=""/>
          <p:cNvGrpSpPr/>
          <p:nvPr/>
        </p:nvGrpSpPr>
        <p:grpSpPr>
          <a:xfrm>
            <a:off x="1485360" y="2244600"/>
            <a:ext cx="7299720" cy="4079880"/>
            <a:chOff x="1485360" y="2244600"/>
            <a:chExt cx="7299720" cy="4079880"/>
          </a:xfrm>
        </p:grpSpPr>
        <p:graphicFrame>
          <p:nvGraphicFramePr>
            <p:cNvPr id="110" name=""/>
            <p:cNvGraphicFramePr/>
            <p:nvPr/>
          </p:nvGraphicFramePr>
          <p:xfrm>
            <a:off x="2149560" y="2590920"/>
            <a:ext cx="6635520" cy="3733560"/>
          </p:xfrm>
          <a:graphic>
            <a:graphicData uri="http://schemas.openxmlformats.org/presentationml/2006/ole">
              <p:oleObj r:id="rId1" spid="">
                <p:embed/>
                <p:pic>
                  <p:nvPicPr>
                    <p:cNvPr id="111" name="" descr=""/>
                    <p:cNvPicPr/>
                    <p:nvPr/>
                  </p:nvPicPr>
                  <p:blipFill>
                    <a:blip r:embed="rId2"/>
                    <a:stretch/>
                  </p:blipFill>
                  <p:spPr>
                    <a:xfrm>
                      <a:off x="2149560" y="2590920"/>
                      <a:ext cx="6635520" cy="3733560"/>
                    </a:xfrm>
                    <a:prstGeom prst="rect">
                      <a:avLst/>
                    </a:prstGeom>
                    <a:noFill/>
                    <a:ln w="0">
                      <a:noFill/>
                    </a:ln>
                  </p:spPr>
                </p:pic>
              </p:oleObj>
            </a:graphicData>
          </a:graphic>
        </p:graphicFrame>
        <p:sp>
          <p:nvSpPr>
            <p:cNvPr id="112" name=""/>
            <p:cNvSpPr/>
            <p:nvPr/>
          </p:nvSpPr>
          <p:spPr>
            <a:xfrm>
              <a:off x="7926480" y="3222720"/>
              <a:ext cx="518760" cy="337680"/>
            </a:xfrm>
            <a:prstGeom prst="rect">
              <a:avLst/>
            </a:prstGeom>
            <a:noFill/>
            <a:ln w="0">
              <a:noFill/>
            </a:ln>
          </p:spPr>
          <p:style>
            <a:lnRef idx="0"/>
            <a:fillRef idx="0"/>
            <a:effectRef idx="0"/>
            <a:fontRef idx="minor"/>
          </p:style>
          <p:txBody>
            <a:bodyPr wrap="none"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14¢</a:t>
              </a:r>
              <a:endParaRPr b="0" lang="en-US" sz="1600" strike="noStrike" u="none">
                <a:solidFill>
                  <a:srgbClr val="000000"/>
                </a:solidFill>
                <a:effectLst/>
                <a:uFillTx/>
                <a:latin typeface="Frutiger 45 Light"/>
              </a:endParaRPr>
            </a:p>
          </p:txBody>
        </p:sp>
        <p:sp>
          <p:nvSpPr>
            <p:cNvPr id="113" name=""/>
            <p:cNvSpPr/>
            <p:nvPr/>
          </p:nvSpPr>
          <p:spPr>
            <a:xfrm>
              <a:off x="7202520" y="5216400"/>
              <a:ext cx="406080" cy="337680"/>
            </a:xfrm>
            <a:prstGeom prst="rect">
              <a:avLst/>
            </a:prstGeom>
            <a:noFill/>
            <a:ln w="0">
              <a:noFill/>
            </a:ln>
          </p:spPr>
          <p:style>
            <a:lnRef idx="0"/>
            <a:fillRef idx="0"/>
            <a:effectRef idx="0"/>
            <a:fontRef idx="minor"/>
          </p:style>
          <p:txBody>
            <a:bodyPr wrap="none"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4¢</a:t>
              </a:r>
              <a:endParaRPr b="0" lang="en-US" sz="1600" strike="noStrike" u="none">
                <a:solidFill>
                  <a:srgbClr val="000000"/>
                </a:solidFill>
                <a:effectLst/>
                <a:uFillTx/>
                <a:latin typeface="Frutiger 45 Light"/>
              </a:endParaRPr>
            </a:p>
          </p:txBody>
        </p:sp>
        <p:sp>
          <p:nvSpPr>
            <p:cNvPr id="114" name=""/>
            <p:cNvSpPr/>
            <p:nvPr/>
          </p:nvSpPr>
          <p:spPr>
            <a:xfrm>
              <a:off x="2212920" y="2603520"/>
              <a:ext cx="177840" cy="152280"/>
            </a:xfrm>
            <a:prstGeom prst="triangle">
              <a:avLst>
                <a:gd name="adj" fmla="val 50000"/>
              </a:avLst>
            </a:prstGeom>
            <a:solidFill>
              <a:srgbClr val="000000"/>
            </a:solidFill>
            <a:ln w="0">
              <a:noFill/>
            </a:ln>
          </p:spPr>
          <p:style>
            <a:lnRef idx="0"/>
            <a:fillRef idx="0"/>
            <a:effectRef idx="0"/>
            <a:fontRef idx="minor"/>
          </p:style>
          <p:txBody>
            <a:bodyPr wrap="none" lIns="90000" rIns="90000" tIns="3960" bIns="3960" anchor="ctr">
              <a:spAutoFit/>
            </a:bodyPr>
            <a:p>
              <a:endParaRPr b="0" lang="en-US" sz="2400" strike="noStrike" u="none">
                <a:solidFill>
                  <a:srgbClr val="000000"/>
                </a:solidFill>
                <a:effectLst/>
                <a:uFillTx/>
                <a:latin typeface="Frutiger 45 Light"/>
              </a:endParaRPr>
            </a:p>
          </p:txBody>
        </p:sp>
        <p:sp>
          <p:nvSpPr>
            <p:cNvPr id="115" name=""/>
            <p:cNvSpPr/>
            <p:nvPr/>
          </p:nvSpPr>
          <p:spPr>
            <a:xfrm>
              <a:off x="7929720" y="5951520"/>
              <a:ext cx="53676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Peak</a:t>
              </a:r>
              <a:endParaRPr b="0" lang="en-US" sz="1200" strike="noStrike" u="none">
                <a:solidFill>
                  <a:srgbClr val="000000"/>
                </a:solidFill>
                <a:effectLst/>
                <a:uFillTx/>
                <a:latin typeface="Frutiger 45 Light"/>
              </a:endParaRPr>
            </a:p>
          </p:txBody>
        </p:sp>
        <p:sp>
          <p:nvSpPr>
            <p:cNvPr id="116" name=""/>
            <p:cNvSpPr/>
            <p:nvPr/>
          </p:nvSpPr>
          <p:spPr>
            <a:xfrm>
              <a:off x="7005960" y="5938920"/>
              <a:ext cx="807480" cy="276840"/>
            </a:xfrm>
            <a:prstGeom prst="rect">
              <a:avLst/>
            </a:prstGeom>
            <a:noFill/>
            <a:ln w="0">
              <a:noFill/>
            </a:ln>
          </p:spPr>
          <p:style>
            <a:lnRef idx="0"/>
            <a:fillRef idx="0"/>
            <a:effectRef idx="0"/>
            <a:fontRef idx="minor"/>
          </p:style>
          <p:txBody>
            <a:bodyPr wrap="none"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Off-Peak</a:t>
              </a:r>
              <a:endParaRPr b="0" lang="en-US" sz="1200" strike="noStrike" u="none">
                <a:solidFill>
                  <a:srgbClr val="000000"/>
                </a:solidFill>
                <a:effectLst/>
                <a:uFillTx/>
                <a:latin typeface="Frutiger 45 Light"/>
              </a:endParaRPr>
            </a:p>
          </p:txBody>
        </p:sp>
        <p:sp>
          <p:nvSpPr>
            <p:cNvPr id="117" name=""/>
            <p:cNvSpPr/>
            <p:nvPr/>
          </p:nvSpPr>
          <p:spPr>
            <a:xfrm>
              <a:off x="2576880" y="5940360"/>
              <a:ext cx="23896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Amount of Monthly Usage</a:t>
              </a:r>
              <a:endParaRPr b="0" lang="en-US" sz="1400" strike="noStrike" u="none">
                <a:solidFill>
                  <a:srgbClr val="000000"/>
                </a:solidFill>
                <a:effectLst/>
                <a:uFillTx/>
                <a:latin typeface="Frutiger 45 Light"/>
              </a:endParaRPr>
            </a:p>
          </p:txBody>
        </p:sp>
        <p:sp>
          <p:nvSpPr>
            <p:cNvPr id="118" name=""/>
            <p:cNvSpPr/>
            <p:nvPr/>
          </p:nvSpPr>
          <p:spPr>
            <a:xfrm>
              <a:off x="1485360" y="2244600"/>
              <a:ext cx="94392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Price per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KWh</a:t>
              </a:r>
              <a:endParaRPr b="0" lang="en-US" sz="1400" strike="noStrike" u="none">
                <a:solidFill>
                  <a:srgbClr val="000000"/>
                </a:solidFill>
                <a:effectLst/>
                <a:uFillTx/>
                <a:latin typeface="Frutiger 45 Light"/>
              </a:endParaRPr>
            </a:p>
          </p:txBody>
        </p:sp>
        <p:sp>
          <p:nvSpPr>
            <p:cNvPr id="119" name=""/>
            <p:cNvSpPr/>
            <p:nvPr/>
          </p:nvSpPr>
          <p:spPr>
            <a:xfrm flipH="1">
              <a:off x="2257200" y="2917800"/>
              <a:ext cx="759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20" name=""/>
            <p:cNvSpPr/>
            <p:nvPr/>
          </p:nvSpPr>
          <p:spPr>
            <a:xfrm>
              <a:off x="1859760" y="2771640"/>
              <a:ext cx="43488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15</a:t>
              </a:r>
              <a:r>
                <a:rPr b="0" lang="en-US" sz="1200" strike="noStrike" u="none">
                  <a:solidFill>
                    <a:srgbClr val="000000"/>
                  </a:solidFill>
                  <a:effectLst/>
                  <a:uFillTx/>
                  <a:latin typeface="Frutiger 45 Light"/>
                </a:rPr>
                <a:t>¢</a:t>
              </a:r>
              <a:endParaRPr b="0" lang="en-US" sz="1200" strike="noStrike" u="none">
                <a:solidFill>
                  <a:srgbClr val="000000"/>
                </a:solidFill>
                <a:effectLst/>
                <a:uFillTx/>
                <a:latin typeface="Frutiger 45 Light"/>
              </a:endParaRPr>
            </a:p>
          </p:txBody>
        </p:sp>
        <p:sp>
          <p:nvSpPr>
            <p:cNvPr id="121" name=""/>
            <p:cNvSpPr/>
            <p:nvPr/>
          </p:nvSpPr>
          <p:spPr>
            <a:xfrm>
              <a:off x="1917000" y="4916520"/>
              <a:ext cx="34992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5</a:t>
              </a:r>
              <a:r>
                <a:rPr b="0" lang="en-US" sz="1200" strike="noStrike" u="none">
                  <a:solidFill>
                    <a:srgbClr val="000000"/>
                  </a:solidFill>
                  <a:effectLst/>
                  <a:uFillTx/>
                  <a:latin typeface="Frutiger 45 Light"/>
                </a:rPr>
                <a:t>¢</a:t>
              </a:r>
              <a:endParaRPr b="0" lang="en-US" sz="1200" strike="noStrike" u="none">
                <a:solidFill>
                  <a:srgbClr val="000000"/>
                </a:solidFill>
                <a:effectLst/>
                <a:uFillTx/>
                <a:latin typeface="Frutiger 45 Light"/>
              </a:endParaRPr>
            </a:p>
          </p:txBody>
        </p:sp>
        <p:sp>
          <p:nvSpPr>
            <p:cNvPr id="122" name=""/>
            <p:cNvSpPr/>
            <p:nvPr/>
          </p:nvSpPr>
          <p:spPr>
            <a:xfrm flipH="1">
              <a:off x="2257200" y="5070600"/>
              <a:ext cx="759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23" name=""/>
            <p:cNvSpPr/>
            <p:nvPr/>
          </p:nvSpPr>
          <p:spPr>
            <a:xfrm>
              <a:off x="2152800" y="2530440"/>
              <a:ext cx="393480" cy="351000"/>
            </a:xfrm>
            <a:prstGeom prst="rect">
              <a:avLst/>
            </a:prstGeom>
            <a:solidFill>
              <a:srgbClr val="ffff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24" name=""/>
            <p:cNvSpPr/>
            <p:nvPr/>
          </p:nvSpPr>
          <p:spPr>
            <a:xfrm>
              <a:off x="1916640" y="3825720"/>
              <a:ext cx="43488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10</a:t>
              </a:r>
              <a:r>
                <a:rPr b="0" lang="en-US" sz="1200" strike="noStrike" u="none">
                  <a:solidFill>
                    <a:srgbClr val="000000"/>
                  </a:solidFill>
                  <a:effectLst/>
                  <a:uFillTx/>
                  <a:latin typeface="Frutiger 45 Light"/>
                </a:rPr>
                <a:t>¢</a:t>
              </a:r>
              <a:endParaRPr b="0" lang="en-US" sz="1200" strike="noStrike" u="none">
                <a:solidFill>
                  <a:srgbClr val="000000"/>
                </a:solidFill>
                <a:effectLst/>
                <a:uFillTx/>
                <a:latin typeface="Frutiger 45 Light"/>
              </a:endParaRPr>
            </a:p>
          </p:txBody>
        </p:sp>
        <p:sp>
          <p:nvSpPr>
            <p:cNvPr id="125" name=""/>
            <p:cNvSpPr/>
            <p:nvPr/>
          </p:nvSpPr>
          <p:spPr>
            <a:xfrm flipH="1">
              <a:off x="2257200" y="3979800"/>
              <a:ext cx="759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Examples: Advantages of Deregulation</a:t>
            </a:r>
            <a:endParaRPr b="1" lang="en-US" sz="3000" strike="noStrike" u="none">
              <a:solidFill>
                <a:srgbClr val="000000"/>
              </a:solidFill>
              <a:effectLst/>
              <a:uFillTx/>
              <a:latin typeface="Frutiger 55 Roman"/>
            </a:endParaRPr>
          </a:p>
        </p:txBody>
      </p:sp>
      <p:sp>
        <p:nvSpPr>
          <p:cNvPr id="127" name=""/>
          <p:cNvSpPr/>
          <p:nvPr/>
        </p:nvSpPr>
        <p:spPr>
          <a:xfrm>
            <a:off x="285120" y="1440360"/>
            <a:ext cx="2477520" cy="398880"/>
          </a:xfrm>
          <a:prstGeom prst="rect">
            <a:avLst/>
          </a:prstGeom>
          <a:noFill/>
          <a:ln w="0">
            <a:noFill/>
          </a:ln>
        </p:spPr>
        <p:style>
          <a:lnRef idx="0"/>
          <a:fillRef idx="0"/>
          <a:effectRef idx="0"/>
          <a:fontRef idx="minor"/>
        </p:style>
        <p:txBody>
          <a:bodyPr wrap="none" lIns="90000" rIns="90000" tIns="46800" bIns="46800" anchor="ctr">
            <a:spAutoFit/>
          </a:bodyPr>
          <a:p>
            <a:pPr marL="231840" indent="-231840" algn="ctr">
              <a:spcBef>
                <a:spcPts val="1250"/>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Chiller Efficiency</a:t>
            </a:r>
            <a:endParaRPr b="0" lang="en-US" sz="2000" strike="noStrike" u="none">
              <a:solidFill>
                <a:srgbClr val="000000"/>
              </a:solidFill>
              <a:effectLst/>
              <a:uFillTx/>
              <a:latin typeface="Frutiger 45 Light"/>
            </a:endParaRPr>
          </a:p>
        </p:txBody>
      </p:sp>
      <p:sp>
        <p:nvSpPr>
          <p:cNvPr id="128" name=""/>
          <p:cNvSpPr/>
          <p:nvPr/>
        </p:nvSpPr>
        <p:spPr>
          <a:xfrm>
            <a:off x="308880" y="4231440"/>
            <a:ext cx="1784520" cy="398880"/>
          </a:xfrm>
          <a:prstGeom prst="rect">
            <a:avLst/>
          </a:prstGeom>
          <a:noFill/>
          <a:ln w="0">
            <a:noFill/>
          </a:ln>
        </p:spPr>
        <p:style>
          <a:lnRef idx="0"/>
          <a:fillRef idx="0"/>
          <a:effectRef idx="0"/>
          <a:fontRef idx="minor"/>
        </p:style>
        <p:txBody>
          <a:bodyPr wrap="none" lIns="90000" rIns="90000" tIns="46800" bIns="46800" anchor="ctr">
            <a:spAutoFit/>
          </a:bodyPr>
          <a:p>
            <a:pPr marL="231840" indent="-231840">
              <a:spcBef>
                <a:spcPts val="1250"/>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Ice Storage</a:t>
            </a:r>
            <a:endParaRPr b="0" lang="en-US" sz="2000" strike="noStrike" u="none">
              <a:solidFill>
                <a:srgbClr val="000000"/>
              </a:solidFill>
              <a:effectLst/>
              <a:uFillTx/>
              <a:latin typeface="Frutiger 45 Light"/>
            </a:endParaRPr>
          </a:p>
        </p:txBody>
      </p:sp>
      <p:graphicFrame>
        <p:nvGraphicFramePr>
          <p:cNvPr id="129" name=""/>
          <p:cNvGraphicFramePr/>
          <p:nvPr/>
        </p:nvGraphicFramePr>
        <p:xfrm>
          <a:off x="6073920" y="1243080"/>
          <a:ext cx="3657600" cy="2616120"/>
        </p:xfrm>
        <a:graphic>
          <a:graphicData uri="http://schemas.openxmlformats.org/presentationml/2006/ole">
            <p:oleObj r:id="rId1" spid="">
              <p:embed/>
              <p:pic>
                <p:nvPicPr>
                  <p:cNvPr id="130" name="" descr=""/>
                  <p:cNvPicPr/>
                  <p:nvPr/>
                </p:nvPicPr>
                <p:blipFill>
                  <a:blip r:embed="rId2"/>
                  <a:stretch/>
                </p:blipFill>
                <p:spPr>
                  <a:xfrm>
                    <a:off x="6073920" y="1243080"/>
                    <a:ext cx="3657600" cy="2616120"/>
                  </a:xfrm>
                  <a:prstGeom prst="rect">
                    <a:avLst/>
                  </a:prstGeom>
                  <a:noFill/>
                  <a:ln w="0">
                    <a:noFill/>
                  </a:ln>
                </p:spPr>
              </p:pic>
            </p:oleObj>
          </a:graphicData>
        </a:graphic>
      </p:graphicFrame>
      <p:graphicFrame>
        <p:nvGraphicFramePr>
          <p:cNvPr id="131" name=""/>
          <p:cNvGraphicFramePr/>
          <p:nvPr/>
        </p:nvGraphicFramePr>
        <p:xfrm>
          <a:off x="6073920" y="4138560"/>
          <a:ext cx="3647880" cy="2552760"/>
        </p:xfrm>
        <a:graphic>
          <a:graphicData uri="http://schemas.openxmlformats.org/presentationml/2006/ole">
            <p:oleObj r:id="rId3" spid="">
              <p:embed/>
              <p:pic>
                <p:nvPicPr>
                  <p:cNvPr id="132" name="" descr=""/>
                  <p:cNvPicPr/>
                  <p:nvPr/>
                </p:nvPicPr>
                <p:blipFill>
                  <a:blip r:embed="rId4"/>
                  <a:stretch/>
                </p:blipFill>
                <p:spPr>
                  <a:xfrm>
                    <a:off x="6073920" y="4138560"/>
                    <a:ext cx="3647880" cy="2552760"/>
                  </a:xfrm>
                  <a:prstGeom prst="rect">
                    <a:avLst/>
                  </a:prstGeom>
                  <a:noFill/>
                  <a:ln w="0">
                    <a:noFill/>
                  </a:ln>
                </p:spPr>
              </p:pic>
            </p:oleObj>
          </a:graphicData>
        </a:graphic>
      </p:graphicFrame>
      <p:sp>
        <p:nvSpPr>
          <p:cNvPr id="133" name=""/>
          <p:cNvSpPr/>
          <p:nvPr/>
        </p:nvSpPr>
        <p:spPr>
          <a:xfrm>
            <a:off x="5818320" y="1073160"/>
            <a:ext cx="4064040" cy="30744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Return On Investment</a:t>
            </a:r>
            <a:endParaRPr b="0" lang="en-US" sz="1400" strike="noStrike" u="none">
              <a:solidFill>
                <a:srgbClr val="000000"/>
              </a:solidFill>
              <a:effectLst/>
              <a:uFillTx/>
              <a:latin typeface="Frutiger 45 Light"/>
            </a:endParaRPr>
          </a:p>
        </p:txBody>
      </p:sp>
      <p:sp>
        <p:nvSpPr>
          <p:cNvPr id="134" name=""/>
          <p:cNvSpPr/>
          <p:nvPr/>
        </p:nvSpPr>
        <p:spPr>
          <a:xfrm>
            <a:off x="5803920" y="3992400"/>
            <a:ext cx="4091040" cy="30744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Return On Investment</a:t>
            </a:r>
            <a:endParaRPr b="0" lang="en-US" sz="1400" strike="noStrike" u="none">
              <a:solidFill>
                <a:srgbClr val="000000"/>
              </a:solidFill>
              <a:effectLst/>
              <a:uFillTx/>
              <a:latin typeface="Frutiger 45 Light"/>
            </a:endParaRPr>
          </a:p>
        </p:txBody>
      </p:sp>
      <p:sp>
        <p:nvSpPr>
          <p:cNvPr id="135" name=""/>
          <p:cNvSpPr/>
          <p:nvPr/>
        </p:nvSpPr>
        <p:spPr>
          <a:xfrm>
            <a:off x="566640" y="1895400"/>
            <a:ext cx="4276800" cy="1282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45 Light"/>
              </a:rPr>
              <a:t>(Peak Shaving)</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High Peak Prices Put a Premium on</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Reducing Consumption by Utilizing </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Energy Efficient Assets</a:t>
            </a:r>
            <a:endParaRPr b="0" lang="en-US" sz="1600" strike="noStrike" u="none">
              <a:solidFill>
                <a:srgbClr val="000000"/>
              </a:solidFill>
              <a:effectLst/>
              <a:uFillTx/>
              <a:latin typeface="Frutiger 45 Light"/>
            </a:endParaRPr>
          </a:p>
        </p:txBody>
      </p:sp>
      <p:sp>
        <p:nvSpPr>
          <p:cNvPr id="136" name=""/>
          <p:cNvSpPr/>
          <p:nvPr/>
        </p:nvSpPr>
        <p:spPr>
          <a:xfrm>
            <a:off x="558720" y="4653000"/>
            <a:ext cx="5130720" cy="1282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45 Light"/>
              </a:rPr>
              <a:t>(Freeze at Night at Low Cost, Cool During the Day)</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Strategy Provides No Benefit Under Tariff Pricing</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Marginal Cost Pricing Encourages</a:t>
            </a:r>
            <a:endParaRPr b="0" lang="en-US" sz="16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Peak / Off-Peak Consumption Management</a:t>
            </a:r>
            <a:endParaRPr b="0" lang="en-US" sz="1600" strike="noStrike" u="none">
              <a:solidFill>
                <a:srgbClr val="000000"/>
              </a:solidFill>
              <a:effectLst/>
              <a:uFillTx/>
              <a:latin typeface="Frutiger 45 Light"/>
            </a:endParaRPr>
          </a:p>
        </p:txBody>
      </p:sp>
      <p:sp>
        <p:nvSpPr>
          <p:cNvPr id="137" name=""/>
          <p:cNvSpPr/>
          <p:nvPr/>
        </p:nvSpPr>
        <p:spPr>
          <a:xfrm>
            <a:off x="5805360" y="3960720"/>
            <a:ext cx="4100760" cy="2603520"/>
          </a:xfrm>
          <a:prstGeom prst="rect">
            <a:avLst/>
          </a:prstGeom>
          <a:noFill/>
          <a:ln w="936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38" name=""/>
          <p:cNvSpPr/>
          <p:nvPr/>
        </p:nvSpPr>
        <p:spPr>
          <a:xfrm>
            <a:off x="5805360" y="1039680"/>
            <a:ext cx="4100760" cy="2629080"/>
          </a:xfrm>
          <a:prstGeom prst="rect">
            <a:avLst/>
          </a:prstGeom>
          <a:noFill/>
          <a:ln w="936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39" name=""/>
          <p:cNvSpPr/>
          <p:nvPr/>
        </p:nvSpPr>
        <p:spPr>
          <a:xfrm>
            <a:off x="6608880" y="2597040"/>
            <a:ext cx="40104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a:t>
            </a:r>
            <a:endParaRPr b="0" lang="en-US" sz="1200" strike="noStrike" u="none">
              <a:solidFill>
                <a:srgbClr val="000000"/>
              </a:solidFill>
              <a:effectLst/>
              <a:uFillTx/>
              <a:latin typeface="Frutiger 45 Light"/>
            </a:endParaRPr>
          </a:p>
        </p:txBody>
      </p:sp>
      <p:sp>
        <p:nvSpPr>
          <p:cNvPr id="140" name=""/>
          <p:cNvSpPr/>
          <p:nvPr/>
        </p:nvSpPr>
        <p:spPr>
          <a:xfrm>
            <a:off x="7726680" y="2278080"/>
            <a:ext cx="40104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8%</a:t>
            </a:r>
            <a:endParaRPr b="0" lang="en-US" sz="1200" strike="noStrike" u="none">
              <a:solidFill>
                <a:srgbClr val="000000"/>
              </a:solidFill>
              <a:effectLst/>
              <a:uFillTx/>
              <a:latin typeface="Frutiger 45 Light"/>
            </a:endParaRPr>
          </a:p>
        </p:txBody>
      </p:sp>
      <p:sp>
        <p:nvSpPr>
          <p:cNvPr id="141" name=""/>
          <p:cNvSpPr/>
          <p:nvPr/>
        </p:nvSpPr>
        <p:spPr>
          <a:xfrm>
            <a:off x="8800920" y="1581120"/>
            <a:ext cx="48564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20%</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Distributed Generation and</a:t>
            </a:r>
            <a:br>
              <a:rPr sz="3000"/>
            </a:br>
            <a:r>
              <a:rPr b="1" lang="en-US" sz="3000" strike="noStrike" u="none">
                <a:solidFill>
                  <a:srgbClr val="000000"/>
                </a:solidFill>
                <a:effectLst/>
                <a:uFillTx/>
                <a:latin typeface="Frutiger 55 Roman"/>
              </a:rPr>
              <a:t>Interconnect Standards</a:t>
            </a:r>
            <a:endParaRPr b="1" lang="en-US" sz="3000" strike="noStrike" u="none">
              <a:solidFill>
                <a:srgbClr val="000000"/>
              </a:solidFill>
              <a:effectLst/>
              <a:uFillTx/>
              <a:latin typeface="Frutiger 55 Roman"/>
            </a:endParaRPr>
          </a:p>
        </p:txBody>
      </p:sp>
      <p:sp>
        <p:nvSpPr>
          <p:cNvPr id="14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Distributed Generation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Distributed generation is an electrical generating facility, electrical storage technology, or load management technology that may be connected parallel to, or isolated from a utility distribution system..</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Can either supplement or substitute utility services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Can be deployed either on a customers meter or as a distribution grid application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Reduces the demand placed on transmission and distribution systems and thereby prevents overloading of the system.</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Alleviates Grid congestion, improves power quality and reliability.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Mitigates market power concerns</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endParaRPr b="1" lang="en-US" sz="3000" strike="noStrike" u="none">
              <a:solidFill>
                <a:srgbClr val="000000"/>
              </a:solidFill>
              <a:effectLst/>
              <a:uFillTx/>
              <a:latin typeface="Frutiger 55 Roman"/>
            </a:endParaRPr>
          </a:p>
        </p:txBody>
      </p:sp>
      <p:sp>
        <p:nvSpPr>
          <p:cNvPr id="22"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Default Service Auction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To facilitate choice, the Commission should select by competitive bidding, a service provider for customers who do not make a choice.</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commission will determine the winning bid.</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Default service price must include all costs associated with retail default service.</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If a non utility default provider is not selected, the incumbent utility would remain default provider until next bid process. (Except in State like Texas where utilities are excluded from the merchant function altogether)</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Distributed Generation</a:t>
            </a:r>
            <a:endParaRPr b="1" lang="en-US" sz="3000" strike="noStrike" u="none">
              <a:solidFill>
                <a:srgbClr val="000000"/>
              </a:solidFill>
              <a:effectLst/>
              <a:uFillTx/>
              <a:latin typeface="Frutiger 55 Roman"/>
            </a:endParaRPr>
          </a:p>
        </p:txBody>
      </p:sp>
      <p:sp>
        <p:nvSpPr>
          <p:cNvPr id="145"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Will expand customer choice and increase competition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Give customers greater flexibility and more direct control in meeting their energy needs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Offers grid side benefits by minimizing system losses.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Can be useful for shaving peak demand.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Deferring of additional T&amp;D investments, and mitigating existing T&amp;D constraints.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Can be used to satisfy regional and local installed capacity obligations.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Relieves load pocket problems, and provides ancillary services such as voltage and frequency regulation, spinning reserves, etc.</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Commercial Application</a:t>
            </a:r>
            <a:r>
              <a:rPr b="1" lang="en-US" sz="3000" strike="noStrike" u="none">
                <a:solidFill>
                  <a:srgbClr val="000000"/>
                </a:solidFill>
                <a:effectLst/>
                <a:uFillTx/>
                <a:latin typeface="Frutiger 55 Roman"/>
              </a:rPr>
              <a:t>	</a:t>
            </a:r>
            <a:endParaRPr b="1" lang="en-US" sz="3000" strike="noStrike" u="none">
              <a:solidFill>
                <a:srgbClr val="000000"/>
              </a:solidFill>
              <a:effectLst/>
              <a:uFillTx/>
              <a:latin typeface="Frutiger 55 Roman"/>
            </a:endParaRPr>
          </a:p>
        </p:txBody>
      </p:sp>
      <p:sp>
        <p:nvSpPr>
          <p:cNvPr id="147"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International Markets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Consummated Deal: Nigeria.</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Domestic Markets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Regulations.</a:t>
            </a:r>
            <a:endParaRPr b="1" lang="en-US" sz="2000" strike="noStrike" u="none">
              <a:solidFill>
                <a:srgbClr val="000000"/>
              </a:solidFill>
              <a:effectLst/>
              <a:uFillTx/>
              <a:latin typeface="Frutiger 45 Light"/>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Nigerian Barge Deal</a:t>
            </a:r>
            <a:endParaRPr b="1" lang="en-US" sz="3000" strike="noStrike" u="none">
              <a:solidFill>
                <a:srgbClr val="000000"/>
              </a:solidFill>
              <a:effectLst/>
              <a:uFillTx/>
              <a:latin typeface="Frutiger 55 Roman"/>
            </a:endParaRPr>
          </a:p>
        </p:txBody>
      </p:sp>
      <p:sp>
        <p:nvSpPr>
          <p:cNvPr id="14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Typical IPP participation in international energy markets involve asset development.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Construction of  power plant requires substantial capital outlay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Power plants entail substantial commitment of time resources in land procurement and community negotiations and programs.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Precludes taking advantage of opportunity created by country emergency power needs.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Includes substantial exposure to political and regulatory risks in often unpredictable governments.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Involves considerable interface with World Bank, Environmental Lobby groups, etc</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Typical Scenario</a:t>
            </a:r>
            <a:endParaRPr b="1" lang="en-US" sz="3000" strike="noStrike" u="none">
              <a:solidFill>
                <a:srgbClr val="000000"/>
              </a:solidFill>
              <a:effectLst/>
              <a:uFillTx/>
              <a:latin typeface="Frutiger 55 Roman"/>
            </a:endParaRPr>
          </a:p>
        </p:txBody>
      </p:sp>
      <p:sp>
        <p:nvSpPr>
          <p:cNvPr id="15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Inadequate supply to meet demand.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Recurrent power outages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Dilapidated generation, transmission and distribution systems, and unavailable government resources for rehabilitation.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Strong government support for privatization/restructuring, and for the project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Physical facilities for mooring a barge</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Project Description</a:t>
            </a:r>
            <a:br>
              <a:rPr sz="3000"/>
            </a:br>
            <a:r>
              <a:rPr b="1" lang="en-US" sz="2400" strike="noStrike" u="none">
                <a:solidFill>
                  <a:srgbClr val="000000"/>
                </a:solidFill>
                <a:effectLst/>
                <a:uFillTx/>
                <a:latin typeface="Frutiger 55 Roman"/>
              </a:rPr>
              <a:t>Regulated Markets</a:t>
            </a:r>
            <a:endParaRPr b="1" lang="en-US" sz="2400" strike="noStrike" u="none">
              <a:solidFill>
                <a:srgbClr val="000000"/>
              </a:solidFill>
              <a:effectLst/>
              <a:uFillTx/>
              <a:latin typeface="Frutiger 55 Roman"/>
            </a:endParaRPr>
          </a:p>
        </p:txBody>
      </p:sp>
      <p:sp>
        <p:nvSpPr>
          <p:cNvPr id="15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Phase I</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3*30 MW Barges for emergency power for 3 years (2 by September, 1999 and 1 subsequent will be located at Ijora)</a:t>
            </a:r>
            <a:endParaRPr b="1" lang="en-US" sz="2000" strike="noStrike" u="none">
              <a:solidFill>
                <a:srgbClr val="000000"/>
              </a:solidFill>
              <a:effectLst/>
              <a:uFillTx/>
              <a:latin typeface="Frutiger 45 Light"/>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Phase II</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534 MW located in Lagos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230 km 24 inch pipeline from Escravos to Lagos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Projected Electric Supply &amp;</a:t>
            </a:r>
            <a:br>
              <a:rPr sz="3000"/>
            </a:br>
            <a:r>
              <a:rPr b="1" lang="en-US" sz="3000" strike="noStrike" u="none">
                <a:solidFill>
                  <a:srgbClr val="000000"/>
                </a:solidFill>
                <a:effectLst/>
                <a:uFillTx/>
                <a:latin typeface="Frutiger 55 Roman"/>
              </a:rPr>
              <a:t>Demand for Nigeria</a:t>
            </a:r>
            <a:endParaRPr b="1" lang="en-US" sz="3000" strike="noStrike" u="none">
              <a:solidFill>
                <a:srgbClr val="000000"/>
              </a:solidFill>
              <a:effectLst/>
              <a:uFillTx/>
              <a:latin typeface="Frutiger 55 Roman"/>
            </a:endParaRPr>
          </a:p>
        </p:txBody>
      </p:sp>
      <p:graphicFrame>
        <p:nvGraphicFramePr>
          <p:cNvPr id="155" name=""/>
          <p:cNvGraphicFramePr/>
          <p:nvPr/>
        </p:nvGraphicFramePr>
        <p:xfrm>
          <a:off x="870120" y="1523880"/>
          <a:ext cx="8569080" cy="3353040"/>
        </p:xfrm>
        <a:graphic>
          <a:graphicData uri="http://schemas.openxmlformats.org/presentationml/2006/ole">
            <p:oleObj progId="Word.Document.12" r:id="rId1" spid="">
              <p:embed/>
              <p:pic>
                <p:nvPicPr>
                  <p:cNvPr id="156" name="" descr=""/>
                  <p:cNvPicPr/>
                  <p:nvPr/>
                </p:nvPicPr>
                <p:blipFill>
                  <a:blip r:embed="rId2"/>
                  <a:stretch/>
                </p:blipFill>
                <p:spPr>
                  <a:xfrm>
                    <a:off x="870120" y="1523880"/>
                    <a:ext cx="8569080" cy="3353040"/>
                  </a:xfrm>
                  <a:prstGeom prst="rect">
                    <a:avLst/>
                  </a:prstGeom>
                  <a:noFill/>
                  <a:ln w="0">
                    <a:noFill/>
                  </a:ln>
                </p:spPr>
              </p:pic>
            </p:oleObj>
          </a:graphicData>
        </a:graphic>
      </p:graphicFrame>
      <p:sp>
        <p:nvSpPr>
          <p:cNvPr id="157" name=""/>
          <p:cNvSpPr/>
          <p:nvPr/>
        </p:nvSpPr>
        <p:spPr>
          <a:xfrm>
            <a:off x="457200" y="6118200"/>
            <a:ext cx="8982000" cy="412920"/>
          </a:xfrm>
          <a:prstGeom prst="rect">
            <a:avLst/>
          </a:prstGeom>
          <a:noFill/>
          <a:ln w="0">
            <a:noFill/>
          </a:ln>
        </p:spPr>
        <p:style>
          <a:lnRef idx="0"/>
          <a:fillRef idx="0"/>
          <a:effectRef idx="0"/>
          <a:fontRef idx="minor"/>
        </p:style>
        <p:txBody>
          <a:bodyPr lIns="0" rIns="0" tIns="0" bIns="0" anchor="ctr">
            <a:spAutoFit/>
          </a:bodyPr>
          <a:p>
            <a:pPr marL="347760" indent="-34776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Note:  1). From EIA, DOE data; Population with electricity 43% in 1998, and government aim 85% in 2010; Assume electricity consumption annual growth rate of 7%.  2). 30% from Shell Study.  3). Shell study; Assuming no new production and no deterioration of current NEPA facilities.  5). This includes current captive generation of 60% of NEPA’s installed capacity.</a:t>
            </a:r>
            <a:endParaRPr b="0" lang="en-US" sz="9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Results</a:t>
            </a:r>
            <a:endParaRPr b="1" lang="en-US" sz="3000" strike="noStrike" u="none">
              <a:solidFill>
                <a:srgbClr val="000000"/>
              </a:solidFill>
              <a:effectLst/>
              <a:uFillTx/>
              <a:latin typeface="Frutiger 55 Roman"/>
            </a:endParaRPr>
          </a:p>
        </p:txBody>
      </p:sp>
      <p:sp>
        <p:nvSpPr>
          <p:cNvPr id="15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Enables easy market entry, and quick solution to energy needs of host country.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Emergency situation justify above average rate of return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Captures opportunity, creating a win/win situation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Limits initial capital outlay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Provides familiarity advantage for more permanent projects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Easier to secure project financing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Limits exposure to political and regulatory risks.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Often precipitates competition and restructuring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Has the advantages of distributed generation</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Interconnect Standards</a:t>
            </a:r>
            <a:endParaRPr b="1" lang="en-US" sz="3000" strike="noStrike" u="none">
              <a:solidFill>
                <a:srgbClr val="000000"/>
              </a:solidFill>
              <a:effectLst/>
              <a:uFillTx/>
              <a:latin typeface="Frutiger 55 Roman"/>
            </a:endParaRPr>
          </a:p>
        </p:txBody>
      </p:sp>
      <p:sp>
        <p:nvSpPr>
          <p:cNvPr id="16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grid is a complex web of generators, power lines, substations, transformers, switches and breakers, fuses, and other components that work in a synchronous mode.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 DG seeking interconnection faces burdensome installed distribution systems, rules, protective schemes and safety procedures.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Regulatory Lesson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Existing interconnection requirements written for units of at least 100 MW, and calling for detailed engineering studies, dedicated isolation transformers, and ground-fault-current-limiting reactors can be rewritten to accommodate DGs.</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r>
              <a:rPr b="1" lang="en-US" sz="3000" strike="noStrike" u="none">
                <a:solidFill>
                  <a:srgbClr val="000000"/>
                </a:solidFill>
                <a:effectLst/>
                <a:uFillTx/>
                <a:latin typeface="Frutiger 55 Roman"/>
              </a:rPr>
              <a:t>	</a:t>
            </a:r>
            <a:endParaRPr b="1" lang="en-US" sz="3000" strike="noStrike" u="none">
              <a:solidFill>
                <a:srgbClr val="000000"/>
              </a:solidFill>
              <a:effectLst/>
              <a:uFillTx/>
              <a:latin typeface="Frutiger 55 Roman"/>
            </a:endParaRPr>
          </a:p>
        </p:txBody>
      </p:sp>
      <p:sp>
        <p:nvSpPr>
          <p:cNvPr id="16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850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No other issue controls the future of DG, like interconnections.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economics and ease of interconnection will determine whether DGs end up operating grid parallel; isolated via an automatic transfer switch; or completely separated from the grid.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 DG seeking interconnection faces an installed distribution system with burdensome protective schemes and safety procedures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financial burden of DG interconnection - necessary modifications to the grid, equipment, studies, or services; rests with the DG owner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Utilities are competitors that will lose market share to DGs if interconnected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need to enact broad industry/state standards and process for DG interconnection is imperative.</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Commercial Application</a:t>
            </a:r>
            <a:endParaRPr b="1" lang="en-US" sz="3000" strike="noStrike" u="none">
              <a:solidFill>
                <a:srgbClr val="000000"/>
              </a:solidFill>
              <a:effectLst/>
              <a:uFillTx/>
              <a:latin typeface="Frutiger 55 Roman"/>
            </a:endParaRPr>
          </a:p>
        </p:txBody>
      </p:sp>
      <p:sp>
        <p:nvSpPr>
          <p:cNvPr id="165"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Statewide Mandatory Standards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Texas (pending- Arizona, Florida, Massachusetts, New Hampshire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Industry Wide Standards.</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Commercial Application</a:t>
            </a:r>
            <a:endParaRPr b="1" lang="en-US" sz="3000" strike="noStrike" u="none">
              <a:solidFill>
                <a:srgbClr val="000000"/>
              </a:solidFill>
              <a:effectLst/>
              <a:uFillTx/>
              <a:latin typeface="Frutiger 55 Roman"/>
            </a:endParaRPr>
          </a:p>
        </p:txBody>
      </p:sp>
      <p:sp>
        <p:nvSpPr>
          <p:cNvPr id="24"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Legislation and consummated deal</a:t>
            </a:r>
            <a:r>
              <a:rPr b="1" lang="en-US" sz="2000" strike="noStrike" u="none">
                <a:solidFill>
                  <a:srgbClr val="000000"/>
                </a:solidFill>
                <a:effectLst/>
                <a:uFillTx/>
                <a:latin typeface="Frutiger 45 Light"/>
              </a:rPr>
              <a:t>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Connecticut</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United Illuminating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Legislation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Texas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Texas</a:t>
            </a:r>
            <a:endParaRPr b="1" lang="en-US" sz="3000" strike="noStrike" u="none">
              <a:solidFill>
                <a:srgbClr val="000000"/>
              </a:solidFill>
              <a:effectLst/>
              <a:uFillTx/>
              <a:latin typeface="Frutiger 55 Roman"/>
            </a:endParaRPr>
          </a:p>
        </p:txBody>
      </p:sp>
      <p:sp>
        <p:nvSpPr>
          <p:cNvPr id="167"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PUCT Substantive Rules November 1999.</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Specified and standardized customers rights and responsibilities in using on-site DG, and utilities responsibilities and procedures for interconnecting a customer’s generator to the grid.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PUC will develop interconnection manual outlining procedures, assumptions and calculations to be used by utilities in evaluating an interconnection request.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PUC will identify procedure and standards to pre-certify and standardize DG for easier customer choice and utility analysis.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Rules allow a utility to reject interconnection applications if they are shown to compromise safety and reliability.</a:t>
            </a:r>
            <a:endParaRPr b="1" lang="en-US" sz="2000" strike="noStrike" u="none">
              <a:solidFill>
                <a:srgbClr val="000000"/>
              </a:solidFill>
              <a:effectLst/>
              <a:uFillTx/>
              <a:latin typeface="Frutiger 45 Light"/>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Industry Wide Standards</a:t>
            </a:r>
            <a:r>
              <a:rPr b="1" lang="en-US" sz="3000" strike="noStrike" u="none">
                <a:solidFill>
                  <a:srgbClr val="000000"/>
                </a:solidFill>
                <a:effectLst/>
                <a:uFillTx/>
                <a:latin typeface="Frutiger 55 Roman"/>
              </a:rPr>
              <a:t>	</a:t>
            </a:r>
            <a:endParaRPr b="1" lang="en-US" sz="3000" strike="noStrike" u="none">
              <a:solidFill>
                <a:srgbClr val="000000"/>
              </a:solidFill>
              <a:effectLst/>
              <a:uFillTx/>
              <a:latin typeface="Frutiger 55 Roman"/>
            </a:endParaRPr>
          </a:p>
        </p:txBody>
      </p:sp>
      <p:sp>
        <p:nvSpPr>
          <p:cNvPr id="16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Institute of electrical and electronics engineers(IEEE) is developing country wide interconnection standards.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Scheduled to approve a new standard - P929 addressing interconnection of small (less than 10KW) photovoltaic systems first quarter of 2000.</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Though specifically addressing photovoltaics, P929 principles applicable to all inverter-based DG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IEEE standards coordinating committee is developing broader standard for all Distributed Generation sized less than 10 MW.</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Results</a:t>
            </a:r>
            <a:r>
              <a:rPr b="1" lang="en-US" sz="3000" strike="noStrike" u="none">
                <a:solidFill>
                  <a:srgbClr val="000000"/>
                </a:solidFill>
                <a:effectLst/>
                <a:uFillTx/>
                <a:latin typeface="Frutiger 55 Roman"/>
              </a:rPr>
              <a:t>	</a:t>
            </a:r>
            <a:endParaRPr b="1" lang="en-US" sz="3000" strike="noStrike" u="none">
              <a:solidFill>
                <a:srgbClr val="000000"/>
              </a:solidFill>
              <a:effectLst/>
              <a:uFillTx/>
              <a:latin typeface="Frutiger 55 Roman"/>
            </a:endParaRPr>
          </a:p>
        </p:txBody>
      </p:sp>
      <p:sp>
        <p:nvSpPr>
          <p:cNvPr id="17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Texas Electric customers can save money and maintain reliable service by generating their own electricity.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with on-site DG could avoid shutdowns resulting from central power station outages or problems on the electric transmission and distribution grid.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On-site DG can reduce electricity distribution costs and increase reliability benefiting both the owner and the grid as a whole.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DGs use renewable energy sources such as wind power, solar panels or natural gas fired generators.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DGs can be very useful in providing ancillary services.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Regulated Market with</a:t>
            </a:r>
            <a:br>
              <a:rPr sz="3000"/>
            </a:br>
            <a:r>
              <a:rPr b="1" lang="en-US" sz="3000" strike="noStrike" u="none">
                <a:solidFill>
                  <a:srgbClr val="000000"/>
                </a:solidFill>
                <a:effectLst/>
                <a:uFillTx/>
                <a:latin typeface="Frutiger 55 Roman"/>
              </a:rPr>
              <a:t>Restructuring on the Horizon</a:t>
            </a:r>
            <a:endParaRPr b="1" lang="en-US" sz="3000" strike="noStrike" u="none">
              <a:solidFill>
                <a:srgbClr val="000000"/>
              </a:solidFill>
              <a:effectLst/>
              <a:uFillTx/>
              <a:latin typeface="Frutiger 55 Roman"/>
            </a:endParaRPr>
          </a:p>
        </p:txBody>
      </p:sp>
      <p:sp>
        <p:nvSpPr>
          <p:cNvPr id="173"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All the opportunities in a regulated market without restructuring on the horizon.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Offer percentage off current rates in anticipation of market opening.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Offer products and services with a  floating price</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Retail/wholesale index</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Offer products and services with a fixed price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savings are the results of reduction in commodity cost or the elimination of CTC.</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Retail Index</a:t>
            </a:r>
            <a:endParaRPr b="1" lang="en-US" sz="3000" strike="noStrike" u="none">
              <a:solidFill>
                <a:srgbClr val="000000"/>
              </a:solidFill>
              <a:effectLst/>
              <a:uFillTx/>
              <a:latin typeface="Frutiger 55 Roman"/>
            </a:endParaRPr>
          </a:p>
        </p:txBody>
      </p:sp>
      <p:sp>
        <p:nvSpPr>
          <p:cNvPr id="175"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 a regulated market with imminent deregulation on the horizon, customers may be unwilling to enter into fixed price deals because of anticipated price reduction due to deregulation.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Concluding deals which offers immediate or potential price savings, is beneficial.</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To enter a long term contract (typically 10 years), in a market in transition requires management of price risk.</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Accurate prediction of price movement within the contract term is fundamental.</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Retail Index</a:t>
            </a:r>
            <a:endParaRPr b="1" lang="en-US" sz="3000" strike="noStrike" u="none">
              <a:solidFill>
                <a:srgbClr val="000000"/>
              </a:solidFill>
              <a:effectLst/>
              <a:uFillTx/>
              <a:latin typeface="Frutiger 55 Roman"/>
            </a:endParaRPr>
          </a:p>
        </p:txBody>
      </p:sp>
      <p:sp>
        <p:nvSpPr>
          <p:cNvPr id="177"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Index captures change in retail energy prices.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Change in customer prices based on change in index</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Index is a composite of end-user regulated rates current as of 15th of month.</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Index is an average of component utility prices.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Where commodity is competitive, use published or publicly available commodity price.</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Results</a:t>
            </a:r>
            <a:endParaRPr b="1" lang="en-US" sz="3000" strike="noStrike" u="none">
              <a:solidFill>
                <a:srgbClr val="000000"/>
              </a:solidFill>
              <a:effectLst/>
              <a:uFillTx/>
              <a:latin typeface="Frutiger 55 Roman"/>
            </a:endParaRPr>
          </a:p>
        </p:txBody>
      </p:sp>
      <p:sp>
        <p:nvSpPr>
          <p:cNvPr id="17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Index tracks changes in broad market trends.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Risk management market develops around retail electric indices, bringing more pricing choices.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Risk management products in out source deals.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Collar (increase not to exceed x%, decrease not to exceed y%</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buys a put (decrease not to exceed y%)</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sells a call (increase not to exceed x%.</a:t>
            </a:r>
            <a:endParaRPr b="1" lang="en-US" sz="2000" strike="noStrike" u="none">
              <a:solidFill>
                <a:srgbClr val="000000"/>
              </a:solidFill>
              <a:effectLst/>
              <a:uFillTx/>
              <a:latin typeface="Frutiger 45 Light"/>
            </a:endParaRPr>
          </a:p>
          <a:p>
            <a:pPr lvl="2" marL="1143000" indent="-228600">
              <a:spcBef>
                <a:spcPts val="451"/>
              </a:spcBef>
              <a:buClr>
                <a:srgbClr val="00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Price volatility creates value.</a:t>
            </a:r>
            <a:endParaRPr b="1" lang="en-US" sz="18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Partial Deregulation</a:t>
            </a:r>
            <a:endParaRPr b="1" lang="en-US" sz="3000" strike="noStrike" u="none">
              <a:solidFill>
                <a:srgbClr val="000000"/>
              </a:solidFill>
              <a:effectLst/>
              <a:uFillTx/>
              <a:latin typeface="Frutiger 55 Roman"/>
            </a:endParaRPr>
          </a:p>
        </p:txBody>
      </p:sp>
      <p:sp>
        <p:nvSpPr>
          <p:cNvPr id="181"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All the commercial opportunities in a regulated market with or without restructuring</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Full service offerings including risk management and energy acquisition.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Wholesale competition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Management of customer’s energy supply</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
          <p:cNvSpPr/>
          <p:nvPr/>
        </p:nvSpPr>
        <p:spPr>
          <a:xfrm>
            <a:off x="7329600" y="2616120"/>
            <a:ext cx="2222280" cy="992160"/>
          </a:xfrm>
          <a:prstGeom prst="rect">
            <a:avLst/>
          </a:prstGeom>
          <a:noFill/>
          <a:ln w="9360">
            <a:solidFill>
              <a:srgbClr val="000000"/>
            </a:solidFill>
            <a:prstDash val="dash"/>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Savings</a:t>
            </a:r>
            <a:endParaRPr b="0" lang="en-US" sz="1200" strike="noStrike" u="none">
              <a:solidFill>
                <a:srgbClr val="000000"/>
              </a:solidFill>
              <a:effectLst/>
              <a:uFillTx/>
              <a:latin typeface="Frutiger 45 Light"/>
            </a:endParaRPr>
          </a:p>
        </p:txBody>
      </p:sp>
      <p:sp>
        <p:nvSpPr>
          <p:cNvPr id="183" name=""/>
          <p:cNvSpPr/>
          <p:nvPr/>
        </p:nvSpPr>
        <p:spPr>
          <a:xfrm>
            <a:off x="4329000" y="2616120"/>
            <a:ext cx="2222640" cy="382680"/>
          </a:xfrm>
          <a:prstGeom prst="rect">
            <a:avLst/>
          </a:prstGeom>
          <a:noFill/>
          <a:ln w="9360">
            <a:solidFill>
              <a:srgbClr val="000000"/>
            </a:solidFill>
            <a:prstDash val="dash"/>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Savings</a:t>
            </a:r>
            <a:endParaRPr b="0" lang="en-US" sz="1200" strike="noStrike" u="none">
              <a:solidFill>
                <a:srgbClr val="000000"/>
              </a:solidFill>
              <a:effectLst/>
              <a:uFillTx/>
              <a:latin typeface="Frutiger 45 Light"/>
            </a:endParaRPr>
          </a:p>
        </p:txBody>
      </p:sp>
      <p:sp>
        <p:nvSpPr>
          <p:cNvPr id="184" name=""/>
          <p:cNvSpPr/>
          <p:nvPr/>
        </p:nvSpPr>
        <p:spPr>
          <a:xfrm>
            <a:off x="1157400" y="2616120"/>
            <a:ext cx="2230200" cy="11318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Distribution</a:t>
            </a:r>
            <a:endParaRPr b="0" lang="en-US" sz="1200" strike="noStrike" u="none">
              <a:solidFill>
                <a:srgbClr val="000000"/>
              </a:solidFill>
              <a:effectLst/>
              <a:uFillTx/>
              <a:latin typeface="Frutiger 45 Light"/>
            </a:endParaRPr>
          </a:p>
        </p:txBody>
      </p:sp>
      <p:sp>
        <p:nvSpPr>
          <p:cNvPr id="185" name=""/>
          <p:cNvSpPr/>
          <p:nvPr/>
        </p:nvSpPr>
        <p:spPr>
          <a:xfrm>
            <a:off x="1157400" y="3746520"/>
            <a:ext cx="2228760" cy="45720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Retail Transmission</a:t>
            </a:r>
            <a:endParaRPr b="0" lang="en-US" sz="1200" strike="noStrike" u="none">
              <a:solidFill>
                <a:srgbClr val="000000"/>
              </a:solidFill>
              <a:effectLst/>
              <a:uFillTx/>
              <a:latin typeface="Frutiger 45 Light"/>
            </a:endParaRPr>
          </a:p>
        </p:txBody>
      </p:sp>
      <p:sp>
        <p:nvSpPr>
          <p:cNvPr id="186" name=""/>
          <p:cNvSpPr/>
          <p:nvPr/>
        </p:nvSpPr>
        <p:spPr>
          <a:xfrm>
            <a:off x="1157400" y="4432320"/>
            <a:ext cx="2228760" cy="59832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CTC</a:t>
            </a:r>
            <a:endParaRPr b="0" lang="en-US" sz="1200" strike="noStrike" u="none">
              <a:solidFill>
                <a:srgbClr val="000000"/>
              </a:solidFill>
              <a:effectLst/>
              <a:uFillTx/>
              <a:latin typeface="Frutiger 45 Light"/>
            </a:endParaRPr>
          </a:p>
        </p:txBody>
      </p:sp>
      <p:sp>
        <p:nvSpPr>
          <p:cNvPr id="187" name=""/>
          <p:cNvSpPr/>
          <p:nvPr/>
        </p:nvSpPr>
        <p:spPr>
          <a:xfrm>
            <a:off x="1157400" y="5029200"/>
            <a:ext cx="2228760" cy="914400"/>
          </a:xfrm>
          <a:prstGeom prst="rect">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Energy</a:t>
            </a:r>
            <a:endParaRPr b="0" lang="en-US" sz="1200" strike="noStrike" u="none">
              <a:solidFill>
                <a:srgbClr val="000000"/>
              </a:solidFill>
              <a:effectLst/>
              <a:uFillTx/>
              <a:latin typeface="Frutiger 45 Light"/>
            </a:endParaRPr>
          </a:p>
        </p:txBody>
      </p:sp>
      <p:sp>
        <p:nvSpPr>
          <p:cNvPr id="188" name=""/>
          <p:cNvSpPr/>
          <p:nvPr/>
        </p:nvSpPr>
        <p:spPr>
          <a:xfrm>
            <a:off x="800280" y="1585800"/>
            <a:ext cx="298584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Regulated</a:t>
            </a:r>
            <a:endParaRPr b="0" lang="en-US" sz="16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Frutiger 45 Light"/>
              </a:rPr>
              <a:t>Environment without Enron</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p:txBody>
      </p:sp>
      <p:sp>
        <p:nvSpPr>
          <p:cNvPr id="189" name=""/>
          <p:cNvSpPr/>
          <p:nvPr/>
        </p:nvSpPr>
        <p:spPr>
          <a:xfrm>
            <a:off x="1157400" y="4203720"/>
            <a:ext cx="2228760" cy="228600"/>
          </a:xfrm>
          <a:prstGeom prst="rect">
            <a:avLst/>
          </a:prstGeom>
          <a:solidFill>
            <a:srgbClr val="00f008"/>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 Transmission</a:t>
            </a:r>
            <a:endParaRPr b="0" lang="en-US" sz="1200" strike="noStrike" u="none">
              <a:solidFill>
                <a:srgbClr val="000000"/>
              </a:solidFill>
              <a:effectLst/>
              <a:uFillTx/>
              <a:latin typeface="Frutiger 45 Light"/>
            </a:endParaRPr>
          </a:p>
        </p:txBody>
      </p:sp>
      <p:sp>
        <p:nvSpPr>
          <p:cNvPr id="190" name=""/>
          <p:cNvSpPr/>
          <p:nvPr/>
        </p:nvSpPr>
        <p:spPr>
          <a:xfrm>
            <a:off x="7329600" y="4521240"/>
            <a:ext cx="2228760" cy="40644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Retail Transmission</a:t>
            </a:r>
            <a:endParaRPr b="0" lang="en-US" sz="1200" strike="noStrike" u="none">
              <a:solidFill>
                <a:srgbClr val="000000"/>
              </a:solidFill>
              <a:effectLst/>
              <a:uFillTx/>
              <a:latin typeface="Frutiger 45 Light"/>
            </a:endParaRPr>
          </a:p>
        </p:txBody>
      </p:sp>
      <p:sp>
        <p:nvSpPr>
          <p:cNvPr id="191" name=""/>
          <p:cNvSpPr/>
          <p:nvPr/>
        </p:nvSpPr>
        <p:spPr>
          <a:xfrm>
            <a:off x="7329600" y="4927680"/>
            <a:ext cx="2228760" cy="203040"/>
          </a:xfrm>
          <a:prstGeom prst="rect">
            <a:avLst/>
          </a:prstGeom>
          <a:solidFill>
            <a:srgbClr val="00f008"/>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 Transmission</a:t>
            </a:r>
            <a:endParaRPr b="0" lang="en-US" sz="1200" strike="noStrike" u="none">
              <a:solidFill>
                <a:srgbClr val="000000"/>
              </a:solidFill>
              <a:effectLst/>
              <a:uFillTx/>
              <a:latin typeface="Frutiger 45 Light"/>
            </a:endParaRPr>
          </a:p>
        </p:txBody>
      </p:sp>
      <p:sp>
        <p:nvSpPr>
          <p:cNvPr id="192" name=""/>
          <p:cNvSpPr/>
          <p:nvPr/>
        </p:nvSpPr>
        <p:spPr>
          <a:xfrm>
            <a:off x="3929040" y="1585800"/>
            <a:ext cx="297180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Regulated</a:t>
            </a:r>
            <a:endParaRPr b="0" lang="en-US" sz="16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Frutiger 45 Light"/>
              </a:rPr>
              <a:t>Environment with Enron</a:t>
            </a:r>
            <a:endParaRPr b="0" lang="en-US" sz="1600" strike="noStrike" u="none">
              <a:solidFill>
                <a:srgbClr val="000000"/>
              </a:solidFill>
              <a:effectLst/>
              <a:uFillTx/>
              <a:latin typeface="Frutiger 45 Light"/>
            </a:endParaRPr>
          </a:p>
        </p:txBody>
      </p:sp>
      <p:sp>
        <p:nvSpPr>
          <p:cNvPr id="193" name=""/>
          <p:cNvSpPr/>
          <p:nvPr/>
        </p:nvSpPr>
        <p:spPr>
          <a:xfrm>
            <a:off x="7072200" y="1585800"/>
            <a:ext cx="275760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Deregulated </a:t>
            </a:r>
            <a:endParaRPr b="0" lang="en-US" sz="16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Frutiger 45 Light"/>
              </a:rPr>
              <a:t>Environment with Enron</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p:txBody>
      </p:sp>
      <p:sp>
        <p:nvSpPr>
          <p:cNvPr id="194" name=""/>
          <p:cNvSpPr/>
          <p:nvPr/>
        </p:nvSpPr>
        <p:spPr>
          <a:xfrm>
            <a:off x="4329000" y="3009960"/>
            <a:ext cx="2229120" cy="9032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Distribution</a:t>
            </a:r>
            <a:endParaRPr b="0" lang="en-US" sz="1200" strike="noStrike" u="none">
              <a:solidFill>
                <a:srgbClr val="000000"/>
              </a:solidFill>
              <a:effectLst/>
              <a:uFillTx/>
              <a:latin typeface="Frutiger 45 Light"/>
            </a:endParaRPr>
          </a:p>
        </p:txBody>
      </p:sp>
      <p:sp>
        <p:nvSpPr>
          <p:cNvPr id="195" name=""/>
          <p:cNvSpPr/>
          <p:nvPr/>
        </p:nvSpPr>
        <p:spPr>
          <a:xfrm>
            <a:off x="4329000" y="3911760"/>
            <a:ext cx="2229120" cy="43164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 Retail Transmission</a:t>
            </a:r>
            <a:endParaRPr b="0" lang="en-US" sz="1200" strike="noStrike" u="none">
              <a:solidFill>
                <a:srgbClr val="000000"/>
              </a:solidFill>
              <a:effectLst/>
              <a:uFillTx/>
              <a:latin typeface="Frutiger 45 Light"/>
            </a:endParaRPr>
          </a:p>
        </p:txBody>
      </p:sp>
      <p:sp>
        <p:nvSpPr>
          <p:cNvPr id="196" name=""/>
          <p:cNvSpPr/>
          <p:nvPr/>
        </p:nvSpPr>
        <p:spPr>
          <a:xfrm>
            <a:off x="4329000" y="4343400"/>
            <a:ext cx="2229120" cy="216000"/>
          </a:xfrm>
          <a:prstGeom prst="rect">
            <a:avLst/>
          </a:prstGeom>
          <a:solidFill>
            <a:srgbClr val="00f008"/>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 Transmission</a:t>
            </a:r>
            <a:endParaRPr b="0" lang="en-US" sz="1200" strike="noStrike" u="none">
              <a:solidFill>
                <a:srgbClr val="000000"/>
              </a:solidFill>
              <a:effectLst/>
              <a:uFillTx/>
              <a:latin typeface="Frutiger 45 Light"/>
            </a:endParaRPr>
          </a:p>
        </p:txBody>
      </p:sp>
      <p:sp>
        <p:nvSpPr>
          <p:cNvPr id="197" name=""/>
          <p:cNvSpPr/>
          <p:nvPr/>
        </p:nvSpPr>
        <p:spPr>
          <a:xfrm>
            <a:off x="4329000" y="4559400"/>
            <a:ext cx="2229120" cy="52236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CTC</a:t>
            </a:r>
            <a:endParaRPr b="0" lang="en-US" sz="1200" strike="noStrike" u="none">
              <a:solidFill>
                <a:srgbClr val="000000"/>
              </a:solidFill>
              <a:effectLst/>
              <a:uFillTx/>
              <a:latin typeface="Frutiger 45 Light"/>
            </a:endParaRPr>
          </a:p>
        </p:txBody>
      </p:sp>
      <p:sp>
        <p:nvSpPr>
          <p:cNvPr id="198" name=""/>
          <p:cNvSpPr/>
          <p:nvPr/>
        </p:nvSpPr>
        <p:spPr>
          <a:xfrm>
            <a:off x="4329000" y="5079960"/>
            <a:ext cx="2229120" cy="863640"/>
          </a:xfrm>
          <a:prstGeom prst="rect">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Energy</a:t>
            </a:r>
            <a:endParaRPr b="0" lang="en-US" sz="1200" strike="noStrike" u="none">
              <a:solidFill>
                <a:srgbClr val="000000"/>
              </a:solidFill>
              <a:effectLst/>
              <a:uFillTx/>
              <a:latin typeface="Frutiger 45 Light"/>
            </a:endParaRPr>
          </a:p>
        </p:txBody>
      </p:sp>
      <p:sp>
        <p:nvSpPr>
          <p:cNvPr id="199" name=""/>
          <p:cNvSpPr/>
          <p:nvPr/>
        </p:nvSpPr>
        <p:spPr>
          <a:xfrm>
            <a:off x="7329600" y="3619440"/>
            <a:ext cx="2228760" cy="9032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Distribution</a:t>
            </a:r>
            <a:endParaRPr b="0" lang="en-US" sz="1200" strike="noStrike" u="none">
              <a:solidFill>
                <a:srgbClr val="000000"/>
              </a:solidFill>
              <a:effectLst/>
              <a:uFillTx/>
              <a:latin typeface="Frutiger 45 Light"/>
            </a:endParaRPr>
          </a:p>
        </p:txBody>
      </p:sp>
      <p:sp>
        <p:nvSpPr>
          <p:cNvPr id="200" name=""/>
          <p:cNvSpPr/>
          <p:nvPr/>
        </p:nvSpPr>
        <p:spPr>
          <a:xfrm>
            <a:off x="7329600" y="5130720"/>
            <a:ext cx="2228760" cy="812880"/>
          </a:xfrm>
          <a:prstGeom prst="rect">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Wholesale</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Energy</a:t>
            </a:r>
            <a:endParaRPr b="0" lang="en-US" sz="1200" strike="noStrike" u="none">
              <a:solidFill>
                <a:srgbClr val="000000"/>
              </a:solidFill>
              <a:effectLst/>
              <a:uFillTx/>
              <a:latin typeface="Frutiger 45 Light"/>
            </a:endParaRPr>
          </a:p>
        </p:txBody>
      </p:sp>
      <p:sp>
        <p:nvSpPr>
          <p:cNvPr id="201" name=""/>
          <p:cNvSpPr/>
          <p:nvPr/>
        </p:nvSpPr>
        <p:spPr>
          <a:xfrm>
            <a:off x="971640" y="5943600"/>
            <a:ext cx="8744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02"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br>
              <a:rPr sz="3000"/>
            </a:br>
            <a:r>
              <a:rPr b="1" lang="en-US" sz="2400" strike="noStrike" u="none">
                <a:solidFill>
                  <a:srgbClr val="000000"/>
                </a:solidFill>
                <a:effectLst/>
                <a:uFillTx/>
                <a:latin typeface="Frutiger 55 Roman"/>
              </a:rPr>
              <a:t>(cents per KWh)</a:t>
            </a:r>
            <a:endParaRPr b="1" lang="en-US" sz="24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 (cont.)</a:t>
            </a:r>
            <a:br>
              <a:rPr sz="3000"/>
            </a:br>
            <a:r>
              <a:rPr b="1" lang="en-US" sz="2400" strike="noStrike" u="none">
                <a:solidFill>
                  <a:srgbClr val="000000"/>
                </a:solidFill>
                <a:effectLst/>
                <a:uFillTx/>
                <a:latin typeface="Frutiger 55 Roman"/>
              </a:rPr>
              <a:t>(savings per KWh)</a:t>
            </a:r>
            <a:endParaRPr b="1" lang="en-US" sz="2400" strike="noStrike" u="none">
              <a:solidFill>
                <a:srgbClr val="000000"/>
              </a:solidFill>
              <a:effectLst/>
              <a:uFillTx/>
              <a:latin typeface="Frutiger 55 Roman"/>
            </a:endParaRPr>
          </a:p>
        </p:txBody>
      </p:sp>
      <p:graphicFrame>
        <p:nvGraphicFramePr>
          <p:cNvPr id="204" name=""/>
          <p:cNvGraphicFramePr/>
          <p:nvPr/>
        </p:nvGraphicFramePr>
        <p:xfrm>
          <a:off x="927000" y="1181160"/>
          <a:ext cx="8915400" cy="5041800"/>
        </p:xfrm>
        <a:graphic>
          <a:graphicData uri="http://schemas.openxmlformats.org/presentationml/2006/ole">
            <p:oleObj r:id="rId1" spid="">
              <p:embed/>
              <p:pic>
                <p:nvPicPr>
                  <p:cNvPr id="205" name="" descr=""/>
                  <p:cNvPicPr/>
                  <p:nvPr/>
                </p:nvPicPr>
                <p:blipFill>
                  <a:blip r:embed="rId2"/>
                  <a:stretch/>
                </p:blipFill>
                <p:spPr>
                  <a:xfrm>
                    <a:off x="927000" y="1181160"/>
                    <a:ext cx="8915400" cy="5041800"/>
                  </a:xfrm>
                  <a:prstGeom prst="rect">
                    <a:avLst/>
                  </a:prstGeom>
                  <a:noFill/>
                  <a:ln w="0">
                    <a:noFill/>
                  </a:ln>
                </p:spPr>
              </p:pic>
            </p:oleObj>
          </a:graphicData>
        </a:graphic>
      </p:graphicFrame>
      <p:sp>
        <p:nvSpPr>
          <p:cNvPr id="206" name=""/>
          <p:cNvSpPr/>
          <p:nvPr/>
        </p:nvSpPr>
        <p:spPr>
          <a:xfrm>
            <a:off x="2341440" y="4251240"/>
            <a:ext cx="434880" cy="368280"/>
          </a:xfrm>
          <a:prstGeom prst="rect">
            <a:avLst/>
          </a:prstGeom>
          <a:noFill/>
          <a:ln w="0">
            <a:noFill/>
          </a:ln>
        </p:spPr>
        <p:style>
          <a:lnRef idx="0"/>
          <a:fillRef idx="0"/>
          <a:effectRef idx="0"/>
          <a:fontRef idx="minor"/>
        </p:style>
        <p:txBody>
          <a:bodyPr wrap="none"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3¢</a:t>
            </a:r>
            <a:endParaRPr b="0" lang="en-US" sz="1800" strike="noStrike" u="none">
              <a:solidFill>
                <a:srgbClr val="000000"/>
              </a:solidFill>
              <a:effectLst/>
              <a:uFillTx/>
              <a:latin typeface="Frutiger 45 Light"/>
            </a:endParaRPr>
          </a:p>
        </p:txBody>
      </p:sp>
      <p:sp>
        <p:nvSpPr>
          <p:cNvPr id="207" name=""/>
          <p:cNvSpPr/>
          <p:nvPr/>
        </p:nvSpPr>
        <p:spPr>
          <a:xfrm>
            <a:off x="5157720" y="2498760"/>
            <a:ext cx="561960" cy="368280"/>
          </a:xfrm>
          <a:prstGeom prst="rect">
            <a:avLst/>
          </a:prstGeom>
          <a:noFill/>
          <a:ln w="0">
            <a:noFill/>
          </a:ln>
        </p:spPr>
        <p:style>
          <a:lnRef idx="0"/>
          <a:fillRef idx="0"/>
          <a:effectRef idx="0"/>
          <a:fontRef idx="minor"/>
        </p:style>
        <p:txBody>
          <a:bodyPr wrap="none"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a:t>
            </a:r>
            <a:endParaRPr b="0" lang="en-US" sz="1800" strike="noStrike" u="none">
              <a:solidFill>
                <a:srgbClr val="000000"/>
              </a:solidFill>
              <a:effectLst/>
              <a:uFillTx/>
              <a:latin typeface="Frutiger 45 Light"/>
            </a:endParaRPr>
          </a:p>
        </p:txBody>
      </p:sp>
      <p:sp>
        <p:nvSpPr>
          <p:cNvPr id="208" name=""/>
          <p:cNvSpPr/>
          <p:nvPr/>
        </p:nvSpPr>
        <p:spPr>
          <a:xfrm>
            <a:off x="7978680" y="1476360"/>
            <a:ext cx="561960" cy="368280"/>
          </a:xfrm>
          <a:prstGeom prst="rect">
            <a:avLst/>
          </a:prstGeom>
          <a:noFill/>
          <a:ln w="0">
            <a:noFill/>
          </a:ln>
        </p:spPr>
        <p:style>
          <a:lnRef idx="0"/>
          <a:fillRef idx="0"/>
          <a:effectRef idx="0"/>
          <a:fontRef idx="minor"/>
        </p:style>
        <p:txBody>
          <a:bodyPr wrap="none"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14¢</a:t>
            </a:r>
            <a:endParaRPr b="0" lang="en-US" sz="18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Connecticut: United Illuminating</a:t>
            </a:r>
            <a:endParaRPr b="1" lang="en-US" sz="3000" strike="noStrike" u="none">
              <a:solidFill>
                <a:srgbClr val="000000"/>
              </a:solidFill>
              <a:effectLst/>
              <a:uFillTx/>
              <a:latin typeface="Frutiger 55 Roman"/>
            </a:endParaRPr>
          </a:p>
        </p:txBody>
      </p:sp>
      <p:sp>
        <p:nvSpPr>
          <p:cNvPr id="26"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925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Legislation: House Bill 5005., Public Act 9828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As a wholesale requirement, standard offers are often provided by utilities using their own assets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If a utility has divested its generating assets, it is supplied by a marketer responding to a formal solicitation</a:t>
            </a:r>
            <a:r>
              <a:rPr b="1" lang="en-US" sz="2000" strike="noStrike" u="none">
                <a:solidFill>
                  <a:srgbClr val="000000"/>
                </a:solidFill>
                <a:effectLst/>
                <a:uFillTx/>
                <a:latin typeface="Frutiger 45 Light"/>
              </a:rPr>
              <a:t>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 the UI/Enron deal, UI purchased all its generation needs from Enron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The Enron/UI arrangement enabled UI to exit the merchant function from both the supply and load serving perspective</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obtained a short position and fixed prices to UI</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Demonstrated Customer benefits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Projected profits for Enron</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
          <p:cNvSpPr/>
          <p:nvPr/>
        </p:nvSpPr>
        <p:spPr>
          <a:xfrm>
            <a:off x="7858080" y="4508640"/>
            <a:ext cx="1066680" cy="596880"/>
          </a:xfrm>
          <a:prstGeom prst="rect">
            <a:avLst/>
          </a:prstGeom>
          <a:solidFill>
            <a:srgbClr val="ffffcc"/>
          </a:solidFill>
          <a:ln w="284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210" name=""/>
          <p:cNvSpPr/>
          <p:nvPr/>
        </p:nvSpPr>
        <p:spPr>
          <a:xfrm>
            <a:off x="2857680" y="5815080"/>
            <a:ext cx="5257800" cy="642600"/>
          </a:xfrm>
          <a:prstGeom prst="rect">
            <a:avLst/>
          </a:prstGeom>
          <a:solidFill>
            <a:srgbClr val="ffffcc"/>
          </a:solidFill>
          <a:ln w="28440">
            <a:solidFill>
              <a:srgbClr val="000000"/>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$120 Million Additional Value Opportunity for </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Every 1% in Efficiency Improvements</a:t>
            </a:r>
            <a:endParaRPr b="0" lang="en-US" sz="1800" strike="noStrike" u="none">
              <a:solidFill>
                <a:srgbClr val="000000"/>
              </a:solidFill>
              <a:effectLst/>
              <a:uFillTx/>
              <a:latin typeface="Frutiger 45 Light"/>
            </a:endParaRPr>
          </a:p>
        </p:txBody>
      </p:sp>
      <p:sp>
        <p:nvSpPr>
          <p:cNvPr id="211" name=""/>
          <p:cNvSpPr/>
          <p:nvPr/>
        </p:nvSpPr>
        <p:spPr>
          <a:xfrm>
            <a:off x="8429760" y="5105520"/>
            <a:ext cx="0" cy="241200"/>
          </a:xfrm>
          <a:prstGeom prst="line">
            <a:avLst/>
          </a:prstGeom>
          <a:ln w="2844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2" name=""/>
          <p:cNvSpPr/>
          <p:nvPr/>
        </p:nvSpPr>
        <p:spPr>
          <a:xfrm flipH="1">
            <a:off x="5914800" y="5359320"/>
            <a:ext cx="2514600" cy="0"/>
          </a:xfrm>
          <a:prstGeom prst="line">
            <a:avLst/>
          </a:prstGeom>
          <a:ln w="2844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3" name=""/>
          <p:cNvSpPr/>
          <p:nvPr/>
        </p:nvSpPr>
        <p:spPr>
          <a:xfrm>
            <a:off x="5915160" y="5359320"/>
            <a:ext cx="0" cy="457200"/>
          </a:xfrm>
          <a:prstGeom prst="line">
            <a:avLst/>
          </a:prstGeom>
          <a:ln w="2844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214" name=""/>
          <p:cNvSpPr/>
          <p:nvPr/>
        </p:nvSpPr>
        <p:spPr>
          <a:xfrm>
            <a:off x="814320" y="4610160"/>
            <a:ext cx="8186760" cy="38088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215" name=""/>
          <p:cNvSpPr/>
          <p:nvPr/>
        </p:nvSpPr>
        <p:spPr>
          <a:xfrm>
            <a:off x="1081080" y="2519280"/>
            <a:ext cx="2009880" cy="2493720"/>
          </a:xfrm>
          <a:prstGeom prst="rect">
            <a:avLst/>
          </a:prstGeom>
          <a:noFill/>
          <a:ln w="0">
            <a:noFill/>
          </a:ln>
        </p:spPr>
        <p:style>
          <a:lnRef idx="0"/>
          <a:fillRef idx="0"/>
          <a:effectRef idx="0"/>
          <a:fontRef idx="minor"/>
        </p:style>
        <p:txBody>
          <a:bodyPr wrap="none" lIns="90000" rIns="90000" tIns="46800" bIns="46800" anchor="t">
            <a:spAutoFit/>
          </a:bodyPr>
          <a:p>
            <a:pP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Cooling</a:t>
            </a:r>
            <a:endParaRPr b="0" lang="en-US" sz="1800" strike="noStrike" u="none">
              <a:solidFill>
                <a:srgbClr val="000000"/>
              </a:solidFill>
              <a:effectLst/>
              <a:uFillTx/>
              <a:latin typeface="Frutiger 45 Light"/>
            </a:endParaRPr>
          </a:p>
          <a:p>
            <a:pP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Heating</a:t>
            </a:r>
            <a:endParaRPr b="0" lang="en-US" sz="1800" strike="noStrike" u="none">
              <a:solidFill>
                <a:srgbClr val="000000"/>
              </a:solidFill>
              <a:effectLst/>
              <a:uFillTx/>
              <a:latin typeface="Frutiger 45 Light"/>
            </a:endParaRPr>
          </a:p>
          <a:p>
            <a:pP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Lighting</a:t>
            </a:r>
            <a:endParaRPr b="0" lang="en-US" sz="1800" strike="noStrike" u="none">
              <a:solidFill>
                <a:srgbClr val="000000"/>
              </a:solidFill>
              <a:effectLst/>
              <a:uFillTx/>
              <a:latin typeface="Frutiger 45 Light"/>
            </a:endParaRPr>
          </a:p>
          <a:p>
            <a:pP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Process Support</a:t>
            </a:r>
            <a:endParaRPr b="0" lang="en-US" sz="1800" strike="noStrike" u="none">
              <a:solidFill>
                <a:srgbClr val="000000"/>
              </a:solidFill>
              <a:effectLst/>
              <a:uFillTx/>
              <a:latin typeface="Frutiger 45 Light"/>
            </a:endParaRPr>
          </a:p>
          <a:p>
            <a:pP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TOTAL:</a:t>
            </a:r>
            <a:endParaRPr b="0" lang="en-US" sz="1800" strike="noStrike" u="none">
              <a:solidFill>
                <a:srgbClr val="000000"/>
              </a:solidFill>
              <a:effectLst/>
              <a:uFillTx/>
              <a:latin typeface="Frutiger 45 Light"/>
            </a:endParaRPr>
          </a:p>
        </p:txBody>
      </p:sp>
      <p:sp>
        <p:nvSpPr>
          <p:cNvPr id="216" name=""/>
          <p:cNvSpPr/>
          <p:nvPr/>
        </p:nvSpPr>
        <p:spPr>
          <a:xfrm>
            <a:off x="3837240" y="1967040"/>
            <a:ext cx="1227960" cy="3055680"/>
          </a:xfrm>
          <a:prstGeom prst="rect">
            <a:avLst/>
          </a:prstGeom>
          <a:noFill/>
          <a:ln w="0">
            <a:noFill/>
          </a:ln>
        </p:spPr>
        <p:style>
          <a:lnRef idx="0"/>
          <a:fillRef idx="0"/>
          <a:effectRef idx="0"/>
          <a:fontRef idx="minor"/>
        </p:style>
        <p:txBody>
          <a:bodyPr wrap="none" lIns="90000" rIns="90000" tIns="46800" bIns="46800" anchor="t">
            <a:spAutoFit/>
          </a:bodyPr>
          <a:p>
            <a:pPr algn="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Y/E 1998</a:t>
            </a:r>
            <a:endParaRPr b="0" lang="en-US" sz="20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$0.2</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0.3</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0.3</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0.2</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$1.0</a:t>
            </a:r>
            <a:endParaRPr b="0" lang="en-US" sz="1800" strike="noStrike" u="none">
              <a:solidFill>
                <a:srgbClr val="000000"/>
              </a:solidFill>
              <a:effectLst/>
              <a:uFillTx/>
              <a:latin typeface="Frutiger 45 Light"/>
            </a:endParaRPr>
          </a:p>
        </p:txBody>
      </p:sp>
      <p:sp>
        <p:nvSpPr>
          <p:cNvPr id="217" name=""/>
          <p:cNvSpPr/>
          <p:nvPr/>
        </p:nvSpPr>
        <p:spPr>
          <a:xfrm>
            <a:off x="5685120" y="1967040"/>
            <a:ext cx="1227960" cy="3055680"/>
          </a:xfrm>
          <a:prstGeom prst="rect">
            <a:avLst/>
          </a:prstGeom>
          <a:noFill/>
          <a:ln w="0">
            <a:noFill/>
          </a:ln>
        </p:spPr>
        <p:style>
          <a:lnRef idx="0"/>
          <a:fillRef idx="0"/>
          <a:effectRef idx="0"/>
          <a:fontRef idx="minor"/>
        </p:style>
        <p:txBody>
          <a:bodyPr wrap="none" lIns="90000" rIns="90000" tIns="46800" bIns="46800" anchor="t">
            <a:spAutoFit/>
          </a:bodyPr>
          <a:p>
            <a:pPr algn="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Y/E 1999</a:t>
            </a:r>
            <a:endParaRPr b="0" lang="en-US" sz="20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$1.4</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1.1</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0.5</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$4.0</a:t>
            </a:r>
            <a:endParaRPr b="0" lang="en-US" sz="1800" strike="noStrike" u="none">
              <a:solidFill>
                <a:srgbClr val="000000"/>
              </a:solidFill>
              <a:effectLst/>
              <a:uFillTx/>
              <a:latin typeface="Frutiger 45 Light"/>
            </a:endParaRPr>
          </a:p>
        </p:txBody>
      </p:sp>
      <p:sp>
        <p:nvSpPr>
          <p:cNvPr id="218" name=""/>
          <p:cNvSpPr/>
          <p:nvPr/>
        </p:nvSpPr>
        <p:spPr>
          <a:xfrm>
            <a:off x="7533000" y="1967040"/>
            <a:ext cx="1227960" cy="3055680"/>
          </a:xfrm>
          <a:prstGeom prst="rect">
            <a:avLst/>
          </a:prstGeom>
          <a:noFill/>
          <a:ln w="0">
            <a:noFill/>
          </a:ln>
        </p:spPr>
        <p:style>
          <a:lnRef idx="0"/>
          <a:fillRef idx="0"/>
          <a:effectRef idx="0"/>
          <a:fontRef idx="minor"/>
        </p:style>
        <p:txBody>
          <a:bodyPr wrap="none" lIns="90000" rIns="90000" tIns="46800" bIns="46800" anchor="t">
            <a:spAutoFit/>
          </a:bodyPr>
          <a:p>
            <a:pPr algn="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Y/E 2000</a:t>
            </a:r>
            <a:endParaRPr b="0" lang="en-US" sz="20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$3.5</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2.7</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2.6</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1.2</a:t>
            </a:r>
            <a:endParaRPr b="0" lang="en-US" sz="1800" strike="noStrike" u="none">
              <a:solidFill>
                <a:srgbClr val="000000"/>
              </a:solidFill>
              <a:effectLst/>
              <a:uFillTx/>
              <a:latin typeface="Frutiger 45 Light"/>
            </a:endParaRPr>
          </a:p>
          <a:p>
            <a:pPr algn="r">
              <a:spcBef>
                <a:spcPts val="20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$10.0</a:t>
            </a:r>
            <a:endParaRPr b="0" lang="en-US" sz="1800" strike="noStrike" u="none">
              <a:solidFill>
                <a:srgbClr val="000000"/>
              </a:solidFill>
              <a:effectLst/>
              <a:uFillTx/>
              <a:latin typeface="Frutiger 45 Light"/>
            </a:endParaRPr>
          </a:p>
        </p:txBody>
      </p:sp>
      <p:sp>
        <p:nvSpPr>
          <p:cNvPr id="219" name=""/>
          <p:cNvSpPr/>
          <p:nvPr/>
        </p:nvSpPr>
        <p:spPr>
          <a:xfrm>
            <a:off x="3844800" y="1309680"/>
            <a:ext cx="4837320" cy="584280"/>
          </a:xfrm>
          <a:prstGeom prst="rect">
            <a:avLst/>
          </a:prstGeom>
          <a:no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Controlled Capital Assets </a:t>
            </a:r>
            <a:br>
              <a:rPr sz="1800"/>
            </a:br>
            <a:r>
              <a:rPr b="1" lang="en-US" sz="1400" strike="noStrike" u="none">
                <a:solidFill>
                  <a:srgbClr val="000000"/>
                </a:solidFill>
                <a:effectLst/>
                <a:uFillTx/>
                <a:latin typeface="Frutiger 45 Light"/>
              </a:rPr>
              <a:t>(Billions)</a:t>
            </a:r>
            <a:endParaRPr b="0" lang="en-US" sz="1400" strike="noStrike" u="none">
              <a:solidFill>
                <a:srgbClr val="000000"/>
              </a:solidFill>
              <a:effectLst/>
              <a:uFillTx/>
              <a:latin typeface="Frutiger 45 Light"/>
            </a:endParaRPr>
          </a:p>
        </p:txBody>
      </p:sp>
      <p:sp>
        <p:nvSpPr>
          <p:cNvPr id="220"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Additional Opportunities as</a:t>
            </a:r>
            <a:br>
              <a:rPr sz="3000"/>
            </a:br>
            <a:r>
              <a:rPr b="1" lang="en-US" sz="3000" strike="noStrike" u="none">
                <a:solidFill>
                  <a:srgbClr val="000000"/>
                </a:solidFill>
                <a:effectLst/>
                <a:uFillTx/>
                <a:latin typeface="Frutiger 55 Roman"/>
              </a:rPr>
              <a:t>Deregulation Fully Develops</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Uniformity in Business Processes</a:t>
            </a:r>
            <a:endParaRPr b="1" lang="en-US" sz="3000" strike="noStrike" u="none">
              <a:solidFill>
                <a:srgbClr val="000000"/>
              </a:solidFill>
              <a:effectLst/>
              <a:uFillTx/>
              <a:latin typeface="Frutiger 55 Roman"/>
            </a:endParaRPr>
          </a:p>
        </p:txBody>
      </p:sp>
      <p:sp>
        <p:nvSpPr>
          <p:cNvPr id="222"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Coalition for Uniform Business Rules (CUBR)</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Typically many states develop disparate business rules to implement similar legislative/regulatory requirements.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Also, many states develop and implement different set of processes and data exchange standards for same business process.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Regulatory Lesson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Non- Uniformity impedes competition, as marketers would require separate regulatory compliance processes for each state in which they compete.</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Nature of Commercial Opportunity</a:t>
            </a:r>
            <a:endParaRPr b="1" lang="en-US" sz="3000" strike="noStrike" u="none">
              <a:solidFill>
                <a:srgbClr val="000000"/>
              </a:solidFill>
              <a:effectLst/>
              <a:uFillTx/>
              <a:latin typeface="Frutiger 55 Roman"/>
            </a:endParaRPr>
          </a:p>
        </p:txBody>
      </p:sp>
      <p:sp>
        <p:nvSpPr>
          <p:cNvPr id="224"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850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Disparate business rules and data exchange protocols is a major barrier to competition for retail service providers active in many states.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Non-uniform business rules increase manpower and system costs with less effectiveness and efficiency.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Business rules that incorporate participant needs and proven best practices will serve to foster a thriving market.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Uniformity will facilitate creation of standardized industry practices and products.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Uniformity will afford better risk assessment, management and mitigation.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Non-uniform business rules will delay competition and its benefits to consumers.</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Commercial application</a:t>
            </a:r>
            <a:endParaRPr b="1" lang="en-US" sz="3000" strike="noStrike" u="none">
              <a:solidFill>
                <a:srgbClr val="000000"/>
              </a:solidFill>
              <a:effectLst/>
              <a:uFillTx/>
              <a:latin typeface="Frutiger 55 Roman"/>
            </a:endParaRPr>
          </a:p>
        </p:txBody>
      </p:sp>
      <p:sp>
        <p:nvSpPr>
          <p:cNvPr id="226"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Coalition for uniform business rules (CUBR).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Transmission Coalition</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CUBR and Data Protocols</a:t>
            </a:r>
            <a:endParaRPr b="1" lang="en-US" sz="3000" strike="noStrike" u="none">
              <a:solidFill>
                <a:srgbClr val="000000"/>
              </a:solidFill>
              <a:effectLst/>
              <a:uFillTx/>
              <a:latin typeface="Frutiger 55 Roman"/>
            </a:endParaRPr>
          </a:p>
        </p:txBody>
      </p:sp>
      <p:sp>
        <p:nvSpPr>
          <p:cNvPr id="228"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fontScale="850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Coalition on Uniform Business Rules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pulled together a diverse group of industry participants competing in multiple markets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Coalition identified best business practices, and developed consensus - supported uniform business rules and supporting data exchange protocols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September 1999, CUBR released uniform business rules regarding Supplier licensing, customer information, enrollment and customer switching, creditworthiness, billing and payments, electric  and natural gas operations, electric metering, supplier tariff and agreements, performance standards and incentives, and utility - supplier dispute resolution process.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Transmission Principles Coalition</a:t>
            </a:r>
            <a:endParaRPr b="1" lang="en-US" sz="3000" strike="noStrike" u="none">
              <a:solidFill>
                <a:srgbClr val="000000"/>
              </a:solidFill>
              <a:effectLst/>
              <a:uFillTx/>
              <a:latin typeface="Frutiger 55 Roman"/>
            </a:endParaRPr>
          </a:p>
        </p:txBody>
      </p:sp>
      <p:sp>
        <p:nvSpPr>
          <p:cNvPr id="230" name="PlaceHolder 2"/>
          <p:cNvSpPr>
            <a:spLocks noGrp="1"/>
          </p:cNvSpPr>
          <p:nvPr>
            <p:ph/>
          </p:nvPr>
        </p:nvSpPr>
        <p:spPr>
          <a:xfrm>
            <a:off x="761760" y="1371600"/>
            <a:ext cx="8762760" cy="3681360"/>
          </a:xfrm>
          <a:prstGeom prst="rect">
            <a:avLst/>
          </a:prstGeom>
          <a:noFill/>
          <a:ln w="0">
            <a:noFill/>
          </a:ln>
        </p:spPr>
        <p:txBody>
          <a:bodyPr lIns="90000" rIns="90000" tIns="46800" bIns="46800" anchor="t">
            <a:normAutofit fontScale="70000" lnSpcReduction="1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Organized a coalition to address certain key wholesale market issues in light of FERC’s Order 2000 and NERC’s strategic plan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Identified several key principles that each company intends to support</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Key Issues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Independence</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Transmission Rights</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Inter-Regional Coordination</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Transmission Expansion and Interconnection</a:t>
            </a:r>
            <a:endParaRPr b="1" lang="en-US" sz="2000" strike="noStrike" u="none">
              <a:solidFill>
                <a:srgbClr val="000000"/>
              </a:solidFill>
              <a:effectLst/>
              <a:uFillTx/>
              <a:latin typeface="Frutiger 45 Light"/>
            </a:endParaRPr>
          </a:p>
          <a:p>
            <a:pPr lvl="2" marL="1143000" indent="-228600">
              <a:spcBef>
                <a:spcPts val="451"/>
              </a:spcBef>
              <a:buClr>
                <a:srgbClr val="00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Short Term Goal:  Develop viable solutions to several key wholesale market issues over the next two months, with the intent of gaining broad industry support and ultimately being incorporated into the RTO filings around the country.</a:t>
            </a:r>
            <a:endParaRPr b="1" lang="en-US" sz="1800" strike="noStrike" u="none">
              <a:solidFill>
                <a:srgbClr val="000000"/>
              </a:solidFill>
              <a:effectLst/>
              <a:uFillTx/>
              <a:latin typeface="Frutiger 45 Light"/>
            </a:endParaRPr>
          </a:p>
          <a:p>
            <a:pPr lvl="2" marL="1143000" indent="-228600">
              <a:spcBef>
                <a:spcPts val="451"/>
              </a:spcBef>
              <a:buClr>
                <a:srgbClr val="000000"/>
              </a:buClr>
              <a:buFont typeface="Frutiger 45 Light"/>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Long Term Goal:  Establish credibility with FERC, NERC and legislators, by evolving into an organization that routinely offers viable solutions to the wholesale electric industry.</a:t>
            </a:r>
            <a:endParaRPr b="1" lang="en-US" sz="18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Results</a:t>
            </a:r>
            <a:endParaRPr b="1" lang="en-US" sz="3000" strike="noStrike" u="none">
              <a:solidFill>
                <a:srgbClr val="000000"/>
              </a:solidFill>
              <a:effectLst/>
              <a:uFillTx/>
              <a:latin typeface="Frutiger 55 Roman"/>
            </a:endParaRPr>
          </a:p>
        </p:txBody>
      </p:sp>
      <p:sp>
        <p:nvSpPr>
          <p:cNvPr id="232"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Promotes competition and facilitates interaction between suppliers and utilities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Reduces manpower and system costs while increasing effectiveness and efficiency.</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Lowers cost for all market participants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Eases market entry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Enables free movement of capital, goods and services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Stimulates the growth of innovative products and services to benefit the retail customer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Improves efficiency and effectiveness.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Complexity May Translate</a:t>
            </a:r>
            <a:br>
              <a:rPr sz="3000"/>
            </a:br>
            <a:r>
              <a:rPr b="1" lang="en-US" sz="3000" strike="noStrike" u="none">
                <a:solidFill>
                  <a:srgbClr val="000000"/>
                </a:solidFill>
                <a:effectLst/>
                <a:uFillTx/>
                <a:latin typeface="Frutiger 55 Roman"/>
              </a:rPr>
              <a:t>Into Opportunity</a:t>
            </a:r>
            <a:endParaRPr b="1" lang="en-US" sz="3000" strike="noStrike" u="none">
              <a:solidFill>
                <a:srgbClr val="000000"/>
              </a:solidFill>
              <a:effectLst/>
              <a:uFillTx/>
              <a:latin typeface="Frutiger 55 Roman"/>
            </a:endParaRPr>
          </a:p>
        </p:txBody>
      </p:sp>
      <p:sp>
        <p:nvSpPr>
          <p:cNvPr id="234"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Energy Outsourcing</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Is an arrangement where an energy service provider contracts with a customer, usually light industrial/commercial customer, to sell a bundled energy product which includes cooling, lighting, heating,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asset optimization and risk management. </a:t>
            </a:r>
            <a:endParaRPr b="1" lang="en-US" sz="2000" strike="noStrike" u="none">
              <a:solidFill>
                <a:srgbClr val="000000"/>
              </a:solidFill>
              <a:effectLst/>
              <a:uFillTx/>
              <a:latin typeface="Frutiger 45 Light"/>
            </a:endParaRPr>
          </a:p>
          <a:p>
            <a:pPr lvl="1" marL="743040" indent="-285840">
              <a:spcBef>
                <a:spcPts val="49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This involves management of unique and complex customer energy situation and needs.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5" name=""/>
          <p:cNvSpPr/>
          <p:nvPr/>
        </p:nvSpPr>
        <p:spPr>
          <a:xfrm>
            <a:off x="3683160" y="3924360"/>
            <a:ext cx="2979720" cy="2324160"/>
          </a:xfrm>
          <a:prstGeom prst="cube">
            <a:avLst>
              <a:gd name="adj" fmla="val 15828"/>
            </a:avLst>
          </a:prstGeom>
          <a:solidFill>
            <a:srgbClr val="ff0000"/>
          </a:solidFill>
          <a:ln w="9360">
            <a:solidFill>
              <a:srgbClr val="ff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236" name=""/>
          <p:cNvSpPr/>
          <p:nvPr/>
        </p:nvSpPr>
        <p:spPr>
          <a:xfrm>
            <a:off x="3683160" y="2992320"/>
            <a:ext cx="2979720" cy="1351080"/>
          </a:xfrm>
          <a:prstGeom prst="cube">
            <a:avLst>
              <a:gd name="adj" fmla="val 25624"/>
            </a:avLst>
          </a:prstGeom>
          <a:solidFill>
            <a:srgbClr val="00f008"/>
          </a:solidFill>
          <a:ln w="9360">
            <a:solidFill>
              <a:srgbClr val="00f008"/>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237" name=""/>
          <p:cNvSpPr/>
          <p:nvPr/>
        </p:nvSpPr>
        <p:spPr>
          <a:xfrm>
            <a:off x="3683160" y="1712880"/>
            <a:ext cx="2979720" cy="1970280"/>
          </a:xfrm>
          <a:prstGeom prst="cube">
            <a:avLst>
              <a:gd name="adj" fmla="val 15847"/>
            </a:avLst>
          </a:prstGeom>
          <a:solidFill>
            <a:srgbClr val="0091ff"/>
          </a:solidFill>
          <a:ln w="9360">
            <a:solidFill>
              <a:srgbClr val="0091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238" name=""/>
          <p:cNvSpPr/>
          <p:nvPr/>
        </p:nvSpPr>
        <p:spPr>
          <a:xfrm>
            <a:off x="4623120" y="3706920"/>
            <a:ext cx="81576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Labor</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15%</a:t>
            </a:r>
            <a:endParaRPr b="0" lang="en-US" sz="1800" strike="noStrike" u="none">
              <a:solidFill>
                <a:srgbClr val="000000"/>
              </a:solidFill>
              <a:effectLst/>
              <a:uFillTx/>
              <a:latin typeface="Frutiger 45 Light"/>
            </a:endParaRPr>
          </a:p>
        </p:txBody>
      </p:sp>
      <p:sp>
        <p:nvSpPr>
          <p:cNvPr id="239" name=""/>
          <p:cNvSpPr/>
          <p:nvPr/>
        </p:nvSpPr>
        <p:spPr>
          <a:xfrm>
            <a:off x="4565520" y="4888080"/>
            <a:ext cx="93060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Assets</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45%</a:t>
            </a:r>
            <a:endParaRPr b="0" lang="en-US" sz="1800" strike="noStrike" u="none">
              <a:solidFill>
                <a:srgbClr val="000000"/>
              </a:solidFill>
              <a:effectLst/>
              <a:uFillTx/>
              <a:latin typeface="Frutiger 45 Light"/>
            </a:endParaRPr>
          </a:p>
        </p:txBody>
      </p:sp>
      <p:sp>
        <p:nvSpPr>
          <p:cNvPr id="240" name=""/>
          <p:cNvSpPr/>
          <p:nvPr/>
        </p:nvSpPr>
        <p:spPr>
          <a:xfrm>
            <a:off x="4313160" y="2563920"/>
            <a:ext cx="143820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Commodity</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40%</a:t>
            </a:r>
            <a:endParaRPr b="0" lang="en-US" sz="1800" strike="noStrike" u="none">
              <a:solidFill>
                <a:srgbClr val="000000"/>
              </a:solidFill>
              <a:effectLst/>
              <a:uFillTx/>
              <a:latin typeface="Frutiger 45 Light"/>
            </a:endParaRPr>
          </a:p>
        </p:txBody>
      </p:sp>
      <p:sp>
        <p:nvSpPr>
          <p:cNvPr id="241"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Energy Outsource Contracts</a:t>
            </a:r>
            <a:br>
              <a:rPr sz="3000"/>
            </a:br>
            <a:r>
              <a:rPr b="1" lang="en-US" sz="3000" strike="noStrike" u="none">
                <a:solidFill>
                  <a:srgbClr val="000000"/>
                </a:solidFill>
                <a:effectLst/>
                <a:uFillTx/>
                <a:latin typeface="Frutiger 55 Roman"/>
              </a:rPr>
              <a:t>Building Blocks</a:t>
            </a:r>
            <a:endParaRPr b="1" lang="en-US" sz="3000" strike="noStrike" u="none">
              <a:solidFill>
                <a:srgbClr val="000000"/>
              </a:solidFill>
              <a:effectLst/>
              <a:uFillTx/>
              <a:latin typeface="Frutiger 55 Roman"/>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
          <p:cNvSpPr/>
          <p:nvPr/>
        </p:nvSpPr>
        <p:spPr>
          <a:xfrm>
            <a:off x="7640640" y="3070080"/>
            <a:ext cx="722160" cy="3240"/>
          </a:xfrm>
          <a:prstGeom prst="line">
            <a:avLst/>
          </a:prstGeom>
          <a:ln w="9360">
            <a:solidFill>
              <a:srgbClr val="000000"/>
            </a:solidFill>
            <a:prstDash val="dash"/>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Frutiger 45 Light"/>
            </a:endParaRPr>
          </a:p>
        </p:txBody>
      </p:sp>
      <p:sp>
        <p:nvSpPr>
          <p:cNvPr id="243" name=""/>
          <p:cNvSpPr/>
          <p:nvPr/>
        </p:nvSpPr>
        <p:spPr>
          <a:xfrm>
            <a:off x="8353440" y="2575080"/>
            <a:ext cx="1189080" cy="5126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Known</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Savings</a:t>
            </a:r>
            <a:endParaRPr b="0" lang="en-US" sz="1200" strike="noStrike" u="none">
              <a:solidFill>
                <a:srgbClr val="000000"/>
              </a:solidFill>
              <a:effectLst/>
              <a:uFillTx/>
              <a:latin typeface="Frutiger 45 Light"/>
            </a:endParaRPr>
          </a:p>
        </p:txBody>
      </p:sp>
      <p:sp>
        <p:nvSpPr>
          <p:cNvPr id="244" name=""/>
          <p:cNvSpPr/>
          <p:nvPr/>
        </p:nvSpPr>
        <p:spPr>
          <a:xfrm>
            <a:off x="6429240" y="2117880"/>
            <a:ext cx="1189080" cy="97920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Assets</a:t>
            </a:r>
            <a:endParaRPr b="0" lang="en-US" sz="1400" strike="noStrike" u="none">
              <a:solidFill>
                <a:srgbClr val="000000"/>
              </a:solidFill>
              <a:effectLst/>
              <a:uFillTx/>
              <a:latin typeface="Frutiger 45 Light"/>
            </a:endParaRPr>
          </a:p>
        </p:txBody>
      </p:sp>
      <p:sp>
        <p:nvSpPr>
          <p:cNvPr id="245" name=""/>
          <p:cNvSpPr/>
          <p:nvPr/>
        </p:nvSpPr>
        <p:spPr>
          <a:xfrm>
            <a:off x="2584440" y="1432080"/>
            <a:ext cx="1189080" cy="471240"/>
          </a:xfrm>
          <a:prstGeom prst="rect">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Commodity</a:t>
            </a:r>
            <a:endParaRPr b="0" lang="en-US" sz="1400" strike="noStrike" u="none">
              <a:solidFill>
                <a:srgbClr val="000000"/>
              </a:solidFill>
              <a:effectLst/>
              <a:uFillTx/>
              <a:latin typeface="Frutiger 45 Light"/>
            </a:endParaRPr>
          </a:p>
        </p:txBody>
      </p:sp>
      <p:sp>
        <p:nvSpPr>
          <p:cNvPr id="246" name=""/>
          <p:cNvSpPr/>
          <p:nvPr/>
        </p:nvSpPr>
        <p:spPr>
          <a:xfrm flipV="1">
            <a:off x="4506840" y="1886760"/>
            <a:ext cx="1189080" cy="257400"/>
          </a:xfrm>
          <a:prstGeom prst="rect">
            <a:avLst/>
          </a:prstGeom>
          <a:solidFill>
            <a:srgbClr val="00f008"/>
          </a:solidFill>
          <a:ln w="0">
            <a:noFill/>
          </a:ln>
        </p:spPr>
        <p:style>
          <a:lnRef idx="0"/>
          <a:fillRef idx="0"/>
          <a:effectRef idx="0"/>
          <a:fontRef idx="minor"/>
        </p:style>
        <p:txBody>
          <a:bodyPr wrap="none" lIns="90000" rIns="90000" tIns="46800" bIns="46800" anchor="ctr" rot="10800000">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Labor</a:t>
            </a:r>
            <a:endParaRPr b="0" lang="en-US" sz="1400" strike="noStrike" u="none">
              <a:solidFill>
                <a:srgbClr val="000000"/>
              </a:solidFill>
              <a:effectLst/>
              <a:uFillTx/>
              <a:latin typeface="Frutiger 45 Light"/>
            </a:endParaRPr>
          </a:p>
        </p:txBody>
      </p:sp>
      <p:sp>
        <p:nvSpPr>
          <p:cNvPr id="247" name=""/>
          <p:cNvSpPr/>
          <p:nvPr/>
        </p:nvSpPr>
        <p:spPr>
          <a:xfrm flipV="1">
            <a:off x="495360" y="6052680"/>
            <a:ext cx="9183600" cy="3240"/>
          </a:xfrm>
          <a:prstGeom prst="line">
            <a:avLst/>
          </a:prstGeom>
          <a:ln w="1260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Frutiger 45 Light"/>
            </a:endParaRPr>
          </a:p>
        </p:txBody>
      </p:sp>
      <p:sp>
        <p:nvSpPr>
          <p:cNvPr id="248" name="PlaceHolder 1"/>
          <p:cNvSpPr>
            <a:spLocks noGrp="1"/>
          </p:cNvSpPr>
          <p:nvPr>
            <p:ph type="title"/>
          </p:nvPr>
        </p:nvSpPr>
        <p:spPr>
          <a:xfrm>
            <a:off x="771120" y="114120"/>
            <a:ext cx="874404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Value Levers</a:t>
            </a:r>
            <a:endParaRPr b="1" lang="en-US" sz="3000" strike="noStrike" u="none">
              <a:solidFill>
                <a:srgbClr val="000000"/>
              </a:solidFill>
              <a:effectLst/>
              <a:uFillTx/>
              <a:latin typeface="Frutiger 55 Roman"/>
            </a:endParaRPr>
          </a:p>
        </p:txBody>
      </p:sp>
      <p:sp>
        <p:nvSpPr>
          <p:cNvPr id="249" name=""/>
          <p:cNvSpPr/>
          <p:nvPr/>
        </p:nvSpPr>
        <p:spPr>
          <a:xfrm>
            <a:off x="663480" y="1422360"/>
            <a:ext cx="1189080" cy="464508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Baseline</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10-Year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Costs</a:t>
            </a:r>
            <a:endParaRPr b="0" lang="en-US" sz="1400" strike="noStrike" u="none">
              <a:solidFill>
                <a:srgbClr val="000000"/>
              </a:solidFill>
              <a:effectLst/>
              <a:uFillTx/>
              <a:latin typeface="Frutiger 45 Light"/>
            </a:endParaRPr>
          </a:p>
        </p:txBody>
      </p:sp>
      <p:sp>
        <p:nvSpPr>
          <p:cNvPr id="250" name=""/>
          <p:cNvSpPr/>
          <p:nvPr/>
        </p:nvSpPr>
        <p:spPr>
          <a:xfrm>
            <a:off x="8352000" y="3086280"/>
            <a:ext cx="1188720" cy="298440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Optimized</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Economics</a:t>
            </a:r>
            <a:endParaRPr b="0" lang="en-US" sz="1400" strike="noStrike" u="none">
              <a:solidFill>
                <a:srgbClr val="000000"/>
              </a:solidFill>
              <a:effectLst/>
              <a:uFillTx/>
              <a:latin typeface="Frutiger 45 Light"/>
            </a:endParaRPr>
          </a:p>
        </p:txBody>
      </p:sp>
      <p:sp>
        <p:nvSpPr>
          <p:cNvPr id="251" name=""/>
          <p:cNvSpPr/>
          <p:nvPr/>
        </p:nvSpPr>
        <p:spPr>
          <a:xfrm>
            <a:off x="8353440" y="1432080"/>
            <a:ext cx="1189080" cy="114300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Potential</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Savings</a:t>
            </a:r>
            <a:endParaRPr b="0" lang="en-US" sz="1400" strike="noStrike" u="none">
              <a:solidFill>
                <a:srgbClr val="000000"/>
              </a:solidFill>
              <a:effectLst/>
              <a:uFillTx/>
              <a:latin typeface="Frutiger 45 Light"/>
            </a:endParaRPr>
          </a:p>
        </p:txBody>
      </p:sp>
      <p:sp>
        <p:nvSpPr>
          <p:cNvPr id="252" name=""/>
          <p:cNvSpPr/>
          <p:nvPr/>
        </p:nvSpPr>
        <p:spPr>
          <a:xfrm>
            <a:off x="1862280" y="1444680"/>
            <a:ext cx="722160" cy="3240"/>
          </a:xfrm>
          <a:prstGeom prst="line">
            <a:avLst/>
          </a:prstGeom>
          <a:ln w="9360">
            <a:solidFill>
              <a:srgbClr val="000000"/>
            </a:solidFill>
            <a:prstDash val="dash"/>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Frutiger 45 Light"/>
            </a:endParaRPr>
          </a:p>
        </p:txBody>
      </p:sp>
      <p:sp>
        <p:nvSpPr>
          <p:cNvPr id="253" name=""/>
          <p:cNvSpPr/>
          <p:nvPr/>
        </p:nvSpPr>
        <p:spPr>
          <a:xfrm>
            <a:off x="3767040" y="1889280"/>
            <a:ext cx="722520" cy="2880"/>
          </a:xfrm>
          <a:prstGeom prst="line">
            <a:avLst/>
          </a:prstGeom>
          <a:ln w="9360">
            <a:solidFill>
              <a:srgbClr val="000000"/>
            </a:solidFill>
            <a:prstDash val="dash"/>
            <a:miter/>
          </a:ln>
        </p:spPr>
        <p:style>
          <a:lnRef idx="0"/>
          <a:fillRef idx="0"/>
          <a:effectRef idx="0"/>
          <a:fontRef idx="minor"/>
        </p:style>
        <p:txBody>
          <a:bodyPr lIns="90000" rIns="90000" tIns="-43920" bIns="-43920" anchor="ctr">
            <a:noAutofit/>
          </a:bodyPr>
          <a:p>
            <a:endParaRPr b="0" lang="en-US" sz="2400" strike="noStrike" u="none">
              <a:solidFill>
                <a:srgbClr val="000000"/>
              </a:solidFill>
              <a:effectLst/>
              <a:uFillTx/>
              <a:latin typeface="Frutiger 45 Light"/>
            </a:endParaRPr>
          </a:p>
        </p:txBody>
      </p:sp>
      <p:sp>
        <p:nvSpPr>
          <p:cNvPr id="254" name=""/>
          <p:cNvSpPr/>
          <p:nvPr/>
        </p:nvSpPr>
        <p:spPr>
          <a:xfrm>
            <a:off x="5710320" y="2130480"/>
            <a:ext cx="722160" cy="3240"/>
          </a:xfrm>
          <a:prstGeom prst="line">
            <a:avLst/>
          </a:prstGeom>
          <a:ln w="9360">
            <a:solidFill>
              <a:srgbClr val="000000"/>
            </a:solidFill>
            <a:prstDash val="dash"/>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Frutiger 45 Light"/>
            </a:endParaRPr>
          </a:p>
        </p:txBody>
      </p:sp>
      <p:sp>
        <p:nvSpPr>
          <p:cNvPr id="255" name=""/>
          <p:cNvSpPr/>
          <p:nvPr/>
        </p:nvSpPr>
        <p:spPr>
          <a:xfrm>
            <a:off x="2669400" y="2033640"/>
            <a:ext cx="1025280" cy="926640"/>
          </a:xfrm>
          <a:prstGeom prst="rect">
            <a:avLst/>
          </a:prstGeom>
          <a:noFill/>
          <a:ln w="0">
            <a:noFill/>
          </a:ln>
        </p:spPr>
        <p:style>
          <a:lnRef idx="0"/>
          <a:fillRef idx="0"/>
          <a:effectRef idx="0"/>
          <a:fontRef idx="minor"/>
        </p:style>
        <p:txBody>
          <a:bodyPr wrap="none" lIns="90000" rIns="90000" tIns="46800" bIns="46800" anchor="t">
            <a:spAutoFit/>
          </a:bodyPr>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Price</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Tariffs</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Volatility</a:t>
            </a:r>
            <a:endParaRPr b="0" lang="en-US" sz="1600" strike="noStrike" u="none">
              <a:solidFill>
                <a:srgbClr val="000000"/>
              </a:solidFill>
              <a:effectLst/>
              <a:uFillTx/>
              <a:latin typeface="Frutiger 45 Light"/>
            </a:endParaRPr>
          </a:p>
        </p:txBody>
      </p:sp>
      <p:sp>
        <p:nvSpPr>
          <p:cNvPr id="256" name=""/>
          <p:cNvSpPr/>
          <p:nvPr/>
        </p:nvSpPr>
        <p:spPr>
          <a:xfrm>
            <a:off x="2584440" y="214164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
        <p:nvSpPr>
          <p:cNvPr id="257" name=""/>
          <p:cNvSpPr/>
          <p:nvPr/>
        </p:nvSpPr>
        <p:spPr>
          <a:xfrm>
            <a:off x="4545000" y="2236680"/>
            <a:ext cx="1667160" cy="1221120"/>
          </a:xfrm>
          <a:prstGeom prst="rect">
            <a:avLst/>
          </a:prstGeom>
          <a:noFill/>
          <a:ln w="0">
            <a:noFill/>
          </a:ln>
        </p:spPr>
        <p:style>
          <a:lnRef idx="0"/>
          <a:fillRef idx="0"/>
          <a:effectRef idx="0"/>
          <a:fontRef idx="minor"/>
        </p:style>
        <p:txBody>
          <a:bodyPr wrap="none" lIns="90000" rIns="90000" tIns="46800" bIns="46800" anchor="t">
            <a:spAutoFit/>
          </a:bodyPr>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Workforce</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Best Practices</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Sub-Contractor</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Management</a:t>
            </a:r>
            <a:endParaRPr b="0" lang="en-US" sz="1600" strike="noStrike" u="none">
              <a:solidFill>
                <a:srgbClr val="000000"/>
              </a:solidFill>
              <a:effectLst/>
              <a:uFillTx/>
              <a:latin typeface="Frutiger 45 Light"/>
            </a:endParaRPr>
          </a:p>
        </p:txBody>
      </p:sp>
      <p:sp>
        <p:nvSpPr>
          <p:cNvPr id="258" name=""/>
          <p:cNvSpPr/>
          <p:nvPr/>
        </p:nvSpPr>
        <p:spPr>
          <a:xfrm>
            <a:off x="6563160" y="3240000"/>
            <a:ext cx="1734480" cy="1221120"/>
          </a:xfrm>
          <a:prstGeom prst="rect">
            <a:avLst/>
          </a:prstGeom>
          <a:noFill/>
          <a:ln w="0">
            <a:noFill/>
          </a:ln>
        </p:spPr>
        <p:style>
          <a:lnRef idx="0"/>
          <a:fillRef idx="0"/>
          <a:effectRef idx="0"/>
          <a:fontRef idx="minor"/>
        </p:style>
        <p:txBody>
          <a:bodyPr wrap="none" lIns="90000" rIns="90000" tIns="46800" bIns="46800" anchor="t">
            <a:spAutoFit/>
          </a:bodyPr>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Equipment Cost</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Efficiency</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Operating </a:t>
            </a:r>
            <a:endParaRPr b="0" lang="en-US" sz="1600" strike="noStrike" u="none">
              <a:solidFill>
                <a:srgbClr val="000000"/>
              </a:solidFill>
              <a:effectLst/>
              <a:uFillTx/>
              <a:latin typeface="Frutiger 45 Light"/>
            </a:endParaRPr>
          </a:p>
          <a:p>
            <a:pPr>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Practices</a:t>
            </a:r>
            <a:endParaRPr b="0" lang="en-US" sz="1600" strike="noStrike" u="none">
              <a:solidFill>
                <a:srgbClr val="000000"/>
              </a:solidFill>
              <a:effectLst/>
              <a:uFillTx/>
              <a:latin typeface="Frutiger 45 Light"/>
            </a:endParaRPr>
          </a:p>
        </p:txBody>
      </p:sp>
      <p:sp>
        <p:nvSpPr>
          <p:cNvPr id="259" name=""/>
          <p:cNvSpPr/>
          <p:nvPr/>
        </p:nvSpPr>
        <p:spPr>
          <a:xfrm>
            <a:off x="2584440" y="243360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
        <p:nvSpPr>
          <p:cNvPr id="260" name=""/>
          <p:cNvSpPr/>
          <p:nvPr/>
        </p:nvSpPr>
        <p:spPr>
          <a:xfrm>
            <a:off x="2584440" y="273852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
        <p:nvSpPr>
          <p:cNvPr id="261" name=""/>
          <p:cNvSpPr/>
          <p:nvPr/>
        </p:nvSpPr>
        <p:spPr>
          <a:xfrm>
            <a:off x="4498920" y="291636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
        <p:nvSpPr>
          <p:cNvPr id="262" name=""/>
          <p:cNvSpPr/>
          <p:nvPr/>
        </p:nvSpPr>
        <p:spPr>
          <a:xfrm>
            <a:off x="4498920" y="2357280"/>
            <a:ext cx="104760" cy="10188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Frutiger 45 Light"/>
            </a:endParaRPr>
          </a:p>
        </p:txBody>
      </p:sp>
      <p:sp>
        <p:nvSpPr>
          <p:cNvPr id="263" name=""/>
          <p:cNvSpPr/>
          <p:nvPr/>
        </p:nvSpPr>
        <p:spPr>
          <a:xfrm>
            <a:off x="6515280" y="3360600"/>
            <a:ext cx="104760" cy="10188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Frutiger 45 Light"/>
            </a:endParaRPr>
          </a:p>
        </p:txBody>
      </p:sp>
      <p:sp>
        <p:nvSpPr>
          <p:cNvPr id="264" name=""/>
          <p:cNvSpPr/>
          <p:nvPr/>
        </p:nvSpPr>
        <p:spPr>
          <a:xfrm>
            <a:off x="6515280" y="365292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
        <p:nvSpPr>
          <p:cNvPr id="265" name=""/>
          <p:cNvSpPr/>
          <p:nvPr/>
        </p:nvSpPr>
        <p:spPr>
          <a:xfrm>
            <a:off x="6515280" y="3944880"/>
            <a:ext cx="104760" cy="101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Project Summary</a:t>
            </a:r>
            <a:endParaRPr b="1" lang="en-US" sz="3000" strike="noStrike" u="none">
              <a:solidFill>
                <a:srgbClr val="000000"/>
              </a:solidFill>
              <a:effectLst/>
              <a:uFillTx/>
              <a:latin typeface="Frutiger 55 Roman"/>
            </a:endParaRPr>
          </a:p>
        </p:txBody>
      </p:sp>
      <p:sp>
        <p:nvSpPr>
          <p:cNvPr id="28" name="PlaceHolder 2"/>
          <p:cNvSpPr>
            <a:spLocks noGrp="1"/>
          </p:cNvSpPr>
          <p:nvPr>
            <p:ph/>
          </p:nvPr>
        </p:nvSpPr>
        <p:spPr>
          <a:xfrm>
            <a:off x="761760" y="1981080"/>
            <a:ext cx="8915400" cy="3681360"/>
          </a:xfrm>
          <a:prstGeom prst="rect">
            <a:avLst/>
          </a:prstGeom>
          <a:noFill/>
          <a:ln w="0">
            <a:noFill/>
          </a:ln>
        </p:spPr>
        <p:txBody>
          <a:bodyPr lIns="90000" rIns="90000" tIns="46800" bIns="46800" anchor="t">
            <a:normAutofit fontScale="85000" lnSpcReduction="9999"/>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to supply full requirements service for the United Illuminating company’s standard offer customers (residential, commercial, industrial, municipal loads) and special contract customers (industrials with high load factors)</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UI Serves 310,000 customers, representing 20% of Connecticut load, 5% of NEPOOL load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Position:</a:t>
            </a: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21,884,530 PV Mwh short with 55% load factor</a:t>
            </a:r>
            <a:br>
              <a:rPr sz="2000"/>
            </a:b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a:t>
            </a:r>
            <a:r>
              <a:rPr b="1" lang="en-US" sz="2000" strike="noStrike" u="sng">
                <a:solidFill>
                  <a:srgbClr val="000000"/>
                </a:solidFill>
                <a:effectLst/>
                <a:uFillTx/>
                <a:latin typeface="Frutiger 45 Light"/>
              </a:rPr>
              <a:t>7,583,080 PV Mwh long hedge (primarily in 2000)</a:t>
            </a:r>
            <a:br>
              <a:rPr sz="2000"/>
            </a:b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14,301,451 PV Mwh net short (primarily in 2001-2003)</a:t>
            </a:r>
            <a:endParaRPr b="1" lang="en-US" sz="2000" strike="noStrike" u="none">
              <a:solidFill>
                <a:srgbClr val="000000"/>
              </a:solidFill>
              <a:effectLst/>
              <a:uFillTx/>
              <a:latin typeface="Frutiger 45 Light"/>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Term:</a:t>
            </a: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1/1/00 through 12/31/03 for standard offer</a:t>
            </a:r>
            <a:br>
              <a:rPr sz="2000"/>
            </a:b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1/1/00 through 12/31/07 for special contracts</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
          <p:cNvSpPr/>
          <p:nvPr/>
        </p:nvSpPr>
        <p:spPr>
          <a:xfrm>
            <a:off x="1528920" y="5905440"/>
            <a:ext cx="7429320" cy="673200"/>
          </a:xfrm>
          <a:prstGeom prst="rect">
            <a:avLst/>
          </a:prstGeom>
          <a:solidFill>
            <a:srgbClr val="ffffff"/>
          </a:solidFill>
          <a:ln w="9360">
            <a:solidFill>
              <a:srgbClr val="000000"/>
            </a:solidFill>
            <a:miter/>
          </a:ln>
          <a:effectLst>
            <a:outerShdw dist="17819" dir="2700000" blurRad="0" rotWithShape="0">
              <a:srgbClr val="919191"/>
            </a:outerShdw>
          </a:effectLst>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267" name="PlaceHolder 1"/>
          <p:cNvSpPr>
            <a:spLocks noGrp="1"/>
          </p:cNvSpPr>
          <p:nvPr>
            <p:ph type="title"/>
          </p:nvPr>
        </p:nvSpPr>
        <p:spPr>
          <a:xfrm>
            <a:off x="771120" y="69480"/>
            <a:ext cx="8744040" cy="7160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Value Proposition: Energy Assets</a:t>
            </a:r>
            <a:endParaRPr b="1" lang="en-US" sz="3000" strike="noStrike" u="none">
              <a:solidFill>
                <a:srgbClr val="000000"/>
              </a:solidFill>
              <a:effectLst/>
              <a:uFillTx/>
              <a:latin typeface="Frutiger 55 Roman"/>
            </a:endParaRPr>
          </a:p>
        </p:txBody>
      </p:sp>
      <p:sp>
        <p:nvSpPr>
          <p:cNvPr id="268" name=""/>
          <p:cNvSpPr/>
          <p:nvPr/>
        </p:nvSpPr>
        <p:spPr>
          <a:xfrm>
            <a:off x="612720" y="1044720"/>
            <a:ext cx="9010800" cy="398880"/>
          </a:xfrm>
          <a:prstGeom prst="rect">
            <a:avLst/>
          </a:prstGeom>
          <a:noFill/>
          <a:ln w="0">
            <a:noFill/>
          </a:ln>
        </p:spPr>
        <p:style>
          <a:lnRef idx="0"/>
          <a:fillRef idx="0"/>
          <a:effectRef idx="0"/>
          <a:fontRef idx="minor"/>
        </p:style>
        <p:txBody>
          <a:bodyPr lIns="90000" rIns="90000" tIns="46800" bIns="46800" anchor="t">
            <a:spAutoFit/>
          </a:bodyPr>
          <a:p>
            <a:pPr marL="230040" indent="-230040" algn="ctr">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Operations of the Private Utility Vary Significantly</a:t>
            </a:r>
            <a:endParaRPr b="0" lang="en-US" sz="2000" strike="noStrike" u="none">
              <a:solidFill>
                <a:srgbClr val="000000"/>
              </a:solidFill>
              <a:effectLst/>
              <a:uFillTx/>
              <a:latin typeface="Frutiger 45 Light"/>
            </a:endParaRPr>
          </a:p>
        </p:txBody>
      </p:sp>
      <p:sp>
        <p:nvSpPr>
          <p:cNvPr id="269" name=""/>
          <p:cNvSpPr/>
          <p:nvPr/>
        </p:nvSpPr>
        <p:spPr>
          <a:xfrm>
            <a:off x="1352520" y="5913360"/>
            <a:ext cx="7694640" cy="642600"/>
          </a:xfrm>
          <a:prstGeom prst="rect">
            <a:avLst/>
          </a:prstGeom>
          <a:noFill/>
          <a:ln w="0">
            <a:noFill/>
          </a:ln>
        </p:spPr>
        <p:style>
          <a:lnRef idx="0"/>
          <a:fillRef idx="0"/>
          <a:effectRef idx="0"/>
          <a:fontRef idx="minor"/>
        </p:style>
        <p:txBody>
          <a:bodyPr lIns="90000" rIns="90000" tIns="46800" bIns="46800" anchor="t">
            <a:spAutoFit/>
          </a:bodyPr>
          <a:p>
            <a:pPr marL="173160" indent="-173160"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Key Is to Build a </a:t>
            </a:r>
            <a:r>
              <a:rPr b="1" i="1" lang="en-US" sz="1800" strike="noStrike" u="sng">
                <a:solidFill>
                  <a:srgbClr val="000000"/>
                </a:solidFill>
                <a:effectLst/>
                <a:uFillTx/>
                <a:latin typeface="Frutiger 45 Light"/>
              </a:rPr>
              <a:t>Portfolio of Risk-Based Experience</a:t>
            </a:r>
            <a:r>
              <a:rPr b="1" lang="en-US" sz="1800" strike="noStrike" u="none">
                <a:solidFill>
                  <a:srgbClr val="000000"/>
                </a:solidFill>
                <a:effectLst/>
                <a:uFillTx/>
                <a:latin typeface="Frutiger 45 Light"/>
              </a:rPr>
              <a:t> With </a:t>
            </a:r>
            <a:endParaRPr b="0" lang="en-US" sz="1800" strike="noStrike" u="none">
              <a:solidFill>
                <a:srgbClr val="000000"/>
              </a:solidFill>
              <a:effectLst/>
              <a:uFillTx/>
              <a:latin typeface="Frutiger 45 Light"/>
            </a:endParaRPr>
          </a:p>
          <a:p>
            <a:pPr marL="173160" indent="-173160"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Each Component of the Private Utility</a:t>
            </a:r>
            <a:endParaRPr b="0" lang="en-US" sz="1800" strike="noStrike" u="none">
              <a:solidFill>
                <a:srgbClr val="000000"/>
              </a:solidFill>
              <a:effectLst/>
              <a:uFillTx/>
              <a:latin typeface="Frutiger 45 Light"/>
            </a:endParaRPr>
          </a:p>
        </p:txBody>
      </p:sp>
      <p:sp>
        <p:nvSpPr>
          <p:cNvPr id="270" name=""/>
          <p:cNvSpPr/>
          <p:nvPr/>
        </p:nvSpPr>
        <p:spPr>
          <a:xfrm>
            <a:off x="3568680" y="4121280"/>
            <a:ext cx="1015920" cy="3888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Cooling</a:t>
            </a:r>
            <a:endParaRPr b="0" lang="en-US" sz="1400" strike="noStrike" u="none">
              <a:solidFill>
                <a:srgbClr val="000000"/>
              </a:solidFill>
              <a:effectLst/>
              <a:uFillTx/>
              <a:latin typeface="Frutiger 45 Light"/>
            </a:endParaRPr>
          </a:p>
        </p:txBody>
      </p:sp>
      <p:sp>
        <p:nvSpPr>
          <p:cNvPr id="271" name=""/>
          <p:cNvSpPr/>
          <p:nvPr/>
        </p:nvSpPr>
        <p:spPr>
          <a:xfrm>
            <a:off x="4654440" y="4121280"/>
            <a:ext cx="1016280" cy="3888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Lights</a:t>
            </a:r>
            <a:endParaRPr b="0" lang="en-US" sz="1400" strike="noStrike" u="none">
              <a:solidFill>
                <a:srgbClr val="000000"/>
              </a:solidFill>
              <a:effectLst/>
              <a:uFillTx/>
              <a:latin typeface="Frutiger 45 Light"/>
            </a:endParaRPr>
          </a:p>
        </p:txBody>
      </p:sp>
      <p:sp>
        <p:nvSpPr>
          <p:cNvPr id="272" name=""/>
          <p:cNvSpPr/>
          <p:nvPr/>
        </p:nvSpPr>
        <p:spPr>
          <a:xfrm>
            <a:off x="5742000" y="4121280"/>
            <a:ext cx="1015920" cy="3888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Plugs</a:t>
            </a:r>
            <a:endParaRPr b="0" lang="en-US" sz="1400" strike="noStrike" u="none">
              <a:solidFill>
                <a:srgbClr val="000000"/>
              </a:solidFill>
              <a:effectLst/>
              <a:uFillTx/>
              <a:latin typeface="Frutiger 45 Light"/>
            </a:endParaRPr>
          </a:p>
        </p:txBody>
      </p:sp>
      <p:sp>
        <p:nvSpPr>
          <p:cNvPr id="273" name=""/>
          <p:cNvSpPr/>
          <p:nvPr/>
        </p:nvSpPr>
        <p:spPr>
          <a:xfrm>
            <a:off x="3355920" y="4575240"/>
            <a:ext cx="1015920" cy="3888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Steam</a:t>
            </a:r>
            <a:endParaRPr b="0" lang="en-US" sz="1400" strike="noStrike" u="none">
              <a:solidFill>
                <a:srgbClr val="000000"/>
              </a:solidFill>
              <a:effectLst/>
              <a:uFillTx/>
              <a:latin typeface="Frutiger 45 Light"/>
            </a:endParaRPr>
          </a:p>
        </p:txBody>
      </p:sp>
      <p:sp>
        <p:nvSpPr>
          <p:cNvPr id="274" name=""/>
          <p:cNvSpPr/>
          <p:nvPr/>
        </p:nvSpPr>
        <p:spPr>
          <a:xfrm>
            <a:off x="4457880" y="4575240"/>
            <a:ext cx="1015920" cy="3888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Motors</a:t>
            </a:r>
            <a:endParaRPr b="0" lang="en-US" sz="1400" strike="noStrike" u="none">
              <a:solidFill>
                <a:srgbClr val="000000"/>
              </a:solidFill>
              <a:effectLst/>
              <a:uFillTx/>
              <a:latin typeface="Frutiger 45 Light"/>
            </a:endParaRPr>
          </a:p>
        </p:txBody>
      </p:sp>
      <p:sp>
        <p:nvSpPr>
          <p:cNvPr id="275" name=""/>
          <p:cNvSpPr/>
          <p:nvPr/>
        </p:nvSpPr>
        <p:spPr>
          <a:xfrm>
            <a:off x="5559480" y="4575240"/>
            <a:ext cx="1430280" cy="390600"/>
          </a:xfrm>
          <a:prstGeom prst="rect">
            <a:avLst/>
          </a:prstGeom>
          <a:solidFill>
            <a:srgbClr val="0091ff"/>
          </a:solidFill>
          <a:ln w="0">
            <a:noFill/>
          </a:ln>
        </p:spPr>
        <p:style>
          <a:lnRef idx="0"/>
          <a:fillRef idx="0"/>
          <a:effectRef idx="0"/>
          <a:fontRef idx="minor"/>
        </p:style>
        <p:txBody>
          <a:bodyPr lIns="90000" rIns="90000" tIns="46800" bIns="46800" anchor="ctr">
            <a:no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Compressed Air</a:t>
            </a:r>
            <a:endParaRPr b="0" lang="en-US" sz="1400" strike="noStrike" u="none">
              <a:solidFill>
                <a:srgbClr val="000000"/>
              </a:solidFill>
              <a:effectLst/>
              <a:uFillTx/>
              <a:latin typeface="Frutiger 45 Light"/>
            </a:endParaRPr>
          </a:p>
        </p:txBody>
      </p:sp>
      <p:sp>
        <p:nvSpPr>
          <p:cNvPr id="276" name=""/>
          <p:cNvSpPr/>
          <p:nvPr/>
        </p:nvSpPr>
        <p:spPr>
          <a:xfrm>
            <a:off x="590400" y="1733400"/>
            <a:ext cx="1630440" cy="685800"/>
          </a:xfrm>
          <a:prstGeom prst="rect">
            <a:avLst/>
          </a:prstGeom>
          <a:solidFill>
            <a:srgbClr val="ff0000"/>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Manufacturing</a:t>
            </a:r>
            <a:endParaRPr b="0" lang="en-US" sz="1600" strike="noStrike" u="none">
              <a:solidFill>
                <a:srgbClr val="000000"/>
              </a:solidFill>
              <a:effectLst/>
              <a:uFillTx/>
              <a:latin typeface="Frutiger 45 Light"/>
            </a:endParaRPr>
          </a:p>
        </p:txBody>
      </p:sp>
      <p:sp>
        <p:nvSpPr>
          <p:cNvPr id="277" name=""/>
          <p:cNvSpPr/>
          <p:nvPr/>
        </p:nvSpPr>
        <p:spPr>
          <a:xfrm>
            <a:off x="2627280" y="1733400"/>
            <a:ext cx="1473120" cy="685800"/>
          </a:xfrm>
          <a:prstGeom prst="rect">
            <a:avLst/>
          </a:prstGeom>
          <a:solidFill>
            <a:srgbClr val="6100ba"/>
          </a:solidFill>
          <a:ln w="0">
            <a:noFill/>
          </a:ln>
        </p:spPr>
        <p:style>
          <a:lnRef idx="0"/>
          <a:fillRef idx="0"/>
          <a:effectRef idx="0"/>
          <a:fontRef idx="minor"/>
        </p:style>
        <p:txBody>
          <a:bodyPr lIns="90000" rIns="90000" tIns="46800" bIns="46800" anchor="ctr">
            <a:no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Food Processing</a:t>
            </a:r>
            <a:endParaRPr b="0" lang="en-US" sz="1600" strike="noStrike" u="none">
              <a:solidFill>
                <a:srgbClr val="000000"/>
              </a:solidFill>
              <a:effectLst/>
              <a:uFillTx/>
              <a:latin typeface="Frutiger 45 Light"/>
            </a:endParaRPr>
          </a:p>
        </p:txBody>
      </p:sp>
      <p:sp>
        <p:nvSpPr>
          <p:cNvPr id="278" name=""/>
          <p:cNvSpPr/>
          <p:nvPr/>
        </p:nvSpPr>
        <p:spPr>
          <a:xfrm>
            <a:off x="4506840" y="1733400"/>
            <a:ext cx="1473120" cy="685800"/>
          </a:xfrm>
          <a:prstGeom prst="rect">
            <a:avLst/>
          </a:prstGeom>
          <a:solidFill>
            <a:srgbClr val="00f008"/>
          </a:solidFill>
          <a:ln w="0">
            <a:noFill/>
          </a:ln>
        </p:spPr>
        <p:style>
          <a:lnRef idx="0"/>
          <a:fillRef idx="0"/>
          <a:effectRef idx="0"/>
          <a:fontRef idx="minor"/>
        </p:style>
        <p:txBody>
          <a:bodyPr lIns="90000" rIns="90000" tIns="46800" bIns="46800" anchor="ctr">
            <a:no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Commercial Property</a:t>
            </a:r>
            <a:endParaRPr b="0" lang="en-US" sz="1600" strike="noStrike" u="none">
              <a:solidFill>
                <a:srgbClr val="000000"/>
              </a:solidFill>
              <a:effectLst/>
              <a:uFillTx/>
              <a:latin typeface="Frutiger 45 Light"/>
            </a:endParaRPr>
          </a:p>
        </p:txBody>
      </p:sp>
      <p:sp>
        <p:nvSpPr>
          <p:cNvPr id="279" name=""/>
          <p:cNvSpPr/>
          <p:nvPr/>
        </p:nvSpPr>
        <p:spPr>
          <a:xfrm>
            <a:off x="6386400" y="1733400"/>
            <a:ext cx="1473480" cy="685800"/>
          </a:xfrm>
          <a:prstGeom prst="rect">
            <a:avLst/>
          </a:prstGeom>
          <a:solidFill>
            <a:srgbClr val="ffe80f"/>
          </a:solidFill>
          <a:ln w="0">
            <a:noFill/>
          </a:ln>
        </p:spPr>
        <p:style>
          <a:lnRef idx="0"/>
          <a:fillRef idx="0"/>
          <a:effectRef idx="0"/>
          <a:fontRef idx="minor"/>
        </p:style>
        <p:txBody>
          <a:bodyPr lIns="90000" rIns="90000" tIns="46800" bIns="46800" anchor="ctr">
            <a:no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Public Institution</a:t>
            </a:r>
            <a:endParaRPr b="0" lang="en-US" sz="1600" strike="noStrike" u="none">
              <a:solidFill>
                <a:srgbClr val="000000"/>
              </a:solidFill>
              <a:effectLst/>
              <a:uFillTx/>
              <a:latin typeface="Frutiger 45 Light"/>
            </a:endParaRPr>
          </a:p>
        </p:txBody>
      </p:sp>
      <p:sp>
        <p:nvSpPr>
          <p:cNvPr id="280" name=""/>
          <p:cNvSpPr/>
          <p:nvPr/>
        </p:nvSpPr>
        <p:spPr>
          <a:xfrm>
            <a:off x="8267760" y="1717560"/>
            <a:ext cx="1474560" cy="685800"/>
          </a:xfrm>
          <a:prstGeom prst="rect">
            <a:avLst/>
          </a:prstGeom>
          <a:solidFill>
            <a:srgbClr val="000000"/>
          </a:solidFill>
          <a:ln w="0">
            <a:noFill/>
          </a:ln>
        </p:spPr>
        <p:style>
          <a:lnRef idx="0"/>
          <a:fillRef idx="0"/>
          <a:effectRef idx="0"/>
          <a:fontRef idx="minor"/>
        </p:style>
        <p:txBody>
          <a:bodyPr lIns="90000" rIns="90000" tIns="46800" bIns="46800" anchor="ctr">
            <a:no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Financial Services</a:t>
            </a:r>
            <a:endParaRPr b="0" lang="en-US" sz="1600" strike="noStrike" u="none">
              <a:solidFill>
                <a:srgbClr val="000000"/>
              </a:solidFill>
              <a:effectLst/>
              <a:uFillTx/>
              <a:latin typeface="Frutiger 45 Light"/>
            </a:endParaRPr>
          </a:p>
        </p:txBody>
      </p:sp>
      <p:grpSp>
        <p:nvGrpSpPr>
          <p:cNvPr id="281" name=""/>
          <p:cNvGrpSpPr/>
          <p:nvPr/>
        </p:nvGrpSpPr>
        <p:grpSpPr>
          <a:xfrm>
            <a:off x="514440" y="2460240"/>
            <a:ext cx="9214920" cy="968040"/>
            <a:chOff x="514440" y="2460240"/>
            <a:chExt cx="9214920" cy="968040"/>
          </a:xfrm>
        </p:grpSpPr>
        <p:sp>
          <p:nvSpPr>
            <p:cNvPr id="282" name=""/>
            <p:cNvSpPr/>
            <p:nvPr/>
          </p:nvSpPr>
          <p:spPr>
            <a:xfrm flipV="1">
              <a:off x="514440" y="2459520"/>
              <a:ext cx="9214920" cy="968040"/>
            </a:xfrm>
            <a:prstGeom prst="triangle">
              <a:avLst>
                <a:gd name="adj" fmla="val 50000"/>
              </a:avLst>
            </a:prstGeom>
            <a:gradFill rotWithShape="0">
              <a:gsLst>
                <a:gs pos="0">
                  <a:srgbClr val="c0c0c0"/>
                </a:gs>
                <a:gs pos="100000">
                  <a:srgbClr val="fefefe"/>
                </a:gs>
              </a:gsLst>
              <a:lin ang="5400000"/>
            </a:gra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283" name=""/>
            <p:cNvSpPr/>
            <p:nvPr/>
          </p:nvSpPr>
          <p:spPr>
            <a:xfrm>
              <a:off x="2779560" y="2480760"/>
              <a:ext cx="4893120" cy="3682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Underlying </a:t>
              </a:r>
              <a:r>
                <a:rPr b="1" lang="en-US" sz="1800" strike="noStrike" u="sng">
                  <a:solidFill>
                    <a:srgbClr val="000000"/>
                  </a:solidFill>
                  <a:effectLst/>
                  <a:uFillTx/>
                  <a:latin typeface="Frutiger 45 Light"/>
                </a:rPr>
                <a:t>Components</a:t>
              </a:r>
              <a:r>
                <a:rPr b="1" lang="en-US" sz="1800" strike="noStrike" u="none">
                  <a:solidFill>
                    <a:srgbClr val="000000"/>
                  </a:solidFill>
                  <a:effectLst/>
                  <a:uFillTx/>
                  <a:latin typeface="Frutiger 45 Light"/>
                </a:rPr>
                <a:t> Are Very Common</a:t>
              </a:r>
              <a:endParaRPr b="0" lang="en-US" sz="1800" strike="noStrike" u="none">
                <a:solidFill>
                  <a:srgbClr val="000000"/>
                </a:solidFill>
                <a:effectLst/>
                <a:uFillTx/>
                <a:latin typeface="Frutiger 45 Light"/>
              </a:endParaRPr>
            </a:p>
          </p:txBody>
        </p:sp>
      </p:grpSp>
      <p:sp>
        <p:nvSpPr>
          <p:cNvPr id="284" name=""/>
          <p:cNvSpPr/>
          <p:nvPr/>
        </p:nvSpPr>
        <p:spPr>
          <a:xfrm>
            <a:off x="4655880" y="5357880"/>
            <a:ext cx="102276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Hours of </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Operation</a:t>
            </a:r>
            <a:endParaRPr b="0" lang="en-US" sz="1400" strike="noStrike" u="none">
              <a:solidFill>
                <a:srgbClr val="000000"/>
              </a:solidFill>
              <a:effectLst/>
              <a:uFillTx/>
              <a:latin typeface="Frutiger 45 Light"/>
            </a:endParaRPr>
          </a:p>
        </p:txBody>
      </p:sp>
      <p:sp>
        <p:nvSpPr>
          <p:cNvPr id="285" name=""/>
          <p:cNvSpPr/>
          <p:nvPr/>
        </p:nvSpPr>
        <p:spPr>
          <a:xfrm>
            <a:off x="1342800" y="4316400"/>
            <a:ext cx="115200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Type of </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Asset Used</a:t>
            </a:r>
            <a:endParaRPr b="0" lang="en-US" sz="1400" strike="noStrike" u="none">
              <a:solidFill>
                <a:srgbClr val="000000"/>
              </a:solidFill>
              <a:effectLst/>
              <a:uFillTx/>
              <a:latin typeface="Frutiger 45 Light"/>
            </a:endParaRPr>
          </a:p>
        </p:txBody>
      </p:sp>
      <p:sp>
        <p:nvSpPr>
          <p:cNvPr id="286" name=""/>
          <p:cNvSpPr/>
          <p:nvPr/>
        </p:nvSpPr>
        <p:spPr>
          <a:xfrm>
            <a:off x="7810560" y="4422600"/>
            <a:ext cx="10526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Asset Age</a:t>
            </a:r>
            <a:endParaRPr b="0" lang="en-US" sz="1400" strike="noStrike" u="none">
              <a:solidFill>
                <a:srgbClr val="000000"/>
              </a:solidFill>
              <a:effectLst/>
              <a:uFillTx/>
              <a:latin typeface="Frutiger 45 Light"/>
            </a:endParaRPr>
          </a:p>
        </p:txBody>
      </p:sp>
      <p:sp>
        <p:nvSpPr>
          <p:cNvPr id="287" name=""/>
          <p:cNvSpPr/>
          <p:nvPr/>
        </p:nvSpPr>
        <p:spPr>
          <a:xfrm>
            <a:off x="2684520" y="4432320"/>
            <a:ext cx="528480" cy="241200"/>
          </a:xfrm>
          <a:prstGeom prst="rightArrow">
            <a:avLst>
              <a:gd name="adj1" fmla="val 50000"/>
              <a:gd name="adj2" fmla="val 54776"/>
            </a:avLst>
          </a:prstGeom>
          <a:solidFill>
            <a:srgbClr val="cc99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288" name=""/>
          <p:cNvSpPr/>
          <p:nvPr/>
        </p:nvSpPr>
        <p:spPr>
          <a:xfrm flipH="1">
            <a:off x="7156440" y="4457880"/>
            <a:ext cx="528480" cy="241200"/>
          </a:xfrm>
          <a:prstGeom prst="rightArrow">
            <a:avLst>
              <a:gd name="adj1" fmla="val 50000"/>
              <a:gd name="adj2" fmla="val 54776"/>
            </a:avLst>
          </a:prstGeom>
          <a:solidFill>
            <a:srgbClr val="cc99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289" name=""/>
          <p:cNvSpPr/>
          <p:nvPr/>
        </p:nvSpPr>
        <p:spPr>
          <a:xfrm rot="16200000">
            <a:off x="4982040" y="5064480"/>
            <a:ext cx="368280" cy="271440"/>
          </a:xfrm>
          <a:prstGeom prst="rightArrow">
            <a:avLst>
              <a:gd name="adj1" fmla="val 50000"/>
              <a:gd name="adj2" fmla="val 33919"/>
            </a:avLst>
          </a:prstGeom>
          <a:solidFill>
            <a:srgbClr val="cc99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290" name=""/>
          <p:cNvSpPr/>
          <p:nvPr/>
        </p:nvSpPr>
        <p:spPr>
          <a:xfrm>
            <a:off x="4654080" y="3402000"/>
            <a:ext cx="1023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Frutiger 45 Light"/>
              </a:rPr>
              <a:t>Efficiency</a:t>
            </a:r>
            <a:endParaRPr b="0" lang="en-US" sz="1400" strike="noStrike" u="none">
              <a:solidFill>
                <a:srgbClr val="000000"/>
              </a:solidFill>
              <a:effectLst/>
              <a:uFillTx/>
              <a:latin typeface="Frutiger 45 Light"/>
            </a:endParaRPr>
          </a:p>
        </p:txBody>
      </p:sp>
      <p:sp>
        <p:nvSpPr>
          <p:cNvPr id="291" name=""/>
          <p:cNvSpPr/>
          <p:nvPr/>
        </p:nvSpPr>
        <p:spPr>
          <a:xfrm flipV="1" rot="5400000">
            <a:off x="4982040" y="3755520"/>
            <a:ext cx="368280" cy="271440"/>
          </a:xfrm>
          <a:prstGeom prst="rightArrow">
            <a:avLst>
              <a:gd name="adj1" fmla="val 50000"/>
              <a:gd name="adj2" fmla="val 33919"/>
            </a:avLst>
          </a:prstGeom>
          <a:solidFill>
            <a:srgbClr val="cc99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2" name=""/>
          <p:cNvSpPr/>
          <p:nvPr/>
        </p:nvSpPr>
        <p:spPr>
          <a:xfrm>
            <a:off x="1333440" y="88920"/>
            <a:ext cx="76201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Value Proposition: Labor</a:t>
            </a:r>
            <a:endParaRPr b="0" lang="en-US" sz="2800" strike="noStrike" u="none">
              <a:solidFill>
                <a:srgbClr val="000000"/>
              </a:solidFill>
              <a:effectLst/>
              <a:uFillTx/>
              <a:latin typeface="Frutiger 45 Light"/>
            </a:endParaRPr>
          </a:p>
        </p:txBody>
      </p:sp>
      <p:sp>
        <p:nvSpPr>
          <p:cNvPr id="293" name=""/>
          <p:cNvSpPr/>
          <p:nvPr/>
        </p:nvSpPr>
        <p:spPr>
          <a:xfrm>
            <a:off x="488880" y="812880"/>
            <a:ext cx="9242640" cy="703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223524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Existing Situation: Two Companies Employ Fully Staffed Workforces to </a:t>
            </a:r>
            <a:endParaRPr b="0" lang="en-US" sz="2000" strike="noStrike" u="none">
              <a:solidFill>
                <a:srgbClr val="000000"/>
              </a:solidFill>
              <a:effectLst/>
              <a:uFillTx/>
              <a:latin typeface="Frutiger 45 Light"/>
            </a:endParaRPr>
          </a:p>
          <a:p>
            <a:pPr>
              <a:tabLst>
                <a:tab algn="l" pos="0"/>
                <a:tab algn="l" pos="223524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Service Individual Sites</a:t>
            </a:r>
            <a:endParaRPr b="0" lang="en-US" sz="2000" strike="noStrike" u="none">
              <a:solidFill>
                <a:srgbClr val="000000"/>
              </a:solidFill>
              <a:effectLst/>
              <a:uFillTx/>
              <a:latin typeface="Frutiger 45 Light"/>
            </a:endParaRPr>
          </a:p>
        </p:txBody>
      </p:sp>
      <p:sp>
        <p:nvSpPr>
          <p:cNvPr id="294" name=""/>
          <p:cNvSpPr/>
          <p:nvPr/>
        </p:nvSpPr>
        <p:spPr>
          <a:xfrm>
            <a:off x="501480" y="3720960"/>
            <a:ext cx="9347400" cy="703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89216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Enron Solution: Utilize Centralized Dispatch and Mobile Workforce</a:t>
            </a:r>
            <a:endParaRPr b="0" lang="en-US" sz="2000" strike="noStrike" u="none">
              <a:solidFill>
                <a:srgbClr val="000000"/>
              </a:solidFill>
              <a:effectLst/>
              <a:uFillTx/>
              <a:latin typeface="Frutiger 45 Light"/>
            </a:endParaRPr>
          </a:p>
          <a:p>
            <a:pPr>
              <a:tabLst>
                <a:tab algn="l" pos="0"/>
                <a:tab algn="l" pos="189216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Capabilities to Service Multiple Customer Sites</a:t>
            </a:r>
            <a:endParaRPr b="0" lang="en-US" sz="2000" strike="noStrike" u="none">
              <a:solidFill>
                <a:srgbClr val="000000"/>
              </a:solidFill>
              <a:effectLst/>
              <a:uFillTx/>
              <a:latin typeface="Frutiger 45 Light"/>
            </a:endParaRPr>
          </a:p>
        </p:txBody>
      </p:sp>
      <p:sp>
        <p:nvSpPr>
          <p:cNvPr id="295" name=""/>
          <p:cNvSpPr/>
          <p:nvPr/>
        </p:nvSpPr>
        <p:spPr>
          <a:xfrm>
            <a:off x="566640" y="1658880"/>
            <a:ext cx="473148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Site A Employs 13 Maintenance Professionals</a:t>
            </a:r>
            <a:endParaRPr b="0" lang="en-US" sz="1600" strike="noStrike" u="none">
              <a:solidFill>
                <a:srgbClr val="000000"/>
              </a:solidFill>
              <a:effectLst/>
              <a:uFillTx/>
              <a:latin typeface="Frutiger 45 Light"/>
            </a:endParaRPr>
          </a:p>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And Has a $1.7 Million Operating Budget</a:t>
            </a:r>
            <a:endParaRPr b="0" lang="en-US" sz="1600" strike="noStrike" u="none">
              <a:solidFill>
                <a:srgbClr val="000000"/>
              </a:solidFill>
              <a:effectLst/>
              <a:uFillTx/>
              <a:latin typeface="Frutiger 45 Light"/>
            </a:endParaRPr>
          </a:p>
        </p:txBody>
      </p:sp>
      <p:sp>
        <p:nvSpPr>
          <p:cNvPr id="296" name=""/>
          <p:cNvSpPr/>
          <p:nvPr/>
        </p:nvSpPr>
        <p:spPr>
          <a:xfrm>
            <a:off x="6297480" y="3656160"/>
            <a:ext cx="1800" cy="2880"/>
          </a:xfrm>
          <a:prstGeom prst="rect">
            <a:avLst/>
          </a:prstGeom>
          <a:solidFill>
            <a:srgbClr val="000000"/>
          </a:solidFill>
          <a:ln w="0">
            <a:no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Frutiger 45 Light"/>
            </a:endParaRPr>
          </a:p>
        </p:txBody>
      </p:sp>
      <p:sp>
        <p:nvSpPr>
          <p:cNvPr id="297" name=""/>
          <p:cNvSpPr/>
          <p:nvPr/>
        </p:nvSpPr>
        <p:spPr>
          <a:xfrm>
            <a:off x="406440" y="3859200"/>
            <a:ext cx="11412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298" name=""/>
          <p:cNvSpPr/>
          <p:nvPr/>
        </p:nvSpPr>
        <p:spPr>
          <a:xfrm>
            <a:off x="406440" y="950760"/>
            <a:ext cx="11412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graphicFrame>
        <p:nvGraphicFramePr>
          <p:cNvPr id="299" name=""/>
          <p:cNvGraphicFramePr/>
          <p:nvPr/>
        </p:nvGraphicFramePr>
        <p:xfrm>
          <a:off x="6642000" y="1808280"/>
          <a:ext cx="1554120" cy="968400"/>
        </p:xfrm>
        <a:graphic>
          <a:graphicData uri="http://schemas.openxmlformats.org/presentationml/2006/ole">
            <p:oleObj r:id="rId1" spid="">
              <p:embed/>
              <p:pic>
                <p:nvPicPr>
                  <p:cNvPr id="300" name="" descr=""/>
                  <p:cNvPicPr/>
                  <p:nvPr/>
                </p:nvPicPr>
                <p:blipFill>
                  <a:blip r:embed="rId2"/>
                  <a:stretch/>
                </p:blipFill>
                <p:spPr>
                  <a:xfrm>
                    <a:off x="6642000" y="1808280"/>
                    <a:ext cx="1554120" cy="968400"/>
                  </a:xfrm>
                  <a:prstGeom prst="rect">
                    <a:avLst/>
                  </a:prstGeom>
                  <a:noFill/>
                  <a:ln w="0">
                    <a:noFill/>
                  </a:ln>
                </p:spPr>
              </p:pic>
            </p:oleObj>
          </a:graphicData>
        </a:graphic>
      </p:graphicFrame>
      <p:graphicFrame>
        <p:nvGraphicFramePr>
          <p:cNvPr id="301" name=""/>
          <p:cNvGraphicFramePr/>
          <p:nvPr/>
        </p:nvGraphicFramePr>
        <p:xfrm>
          <a:off x="8318520" y="1808280"/>
          <a:ext cx="1554120" cy="968400"/>
        </p:xfrm>
        <a:graphic>
          <a:graphicData uri="http://schemas.openxmlformats.org/presentationml/2006/ole">
            <p:oleObj r:id="rId3" spid="">
              <p:embed/>
              <p:pic>
                <p:nvPicPr>
                  <p:cNvPr id="302" name="" descr=""/>
                  <p:cNvPicPr/>
                  <p:nvPr/>
                </p:nvPicPr>
                <p:blipFill>
                  <a:blip r:embed="rId4"/>
                  <a:stretch/>
                </p:blipFill>
                <p:spPr>
                  <a:xfrm>
                    <a:off x="8318520" y="1808280"/>
                    <a:ext cx="1554120" cy="968400"/>
                  </a:xfrm>
                  <a:prstGeom prst="rect">
                    <a:avLst/>
                  </a:prstGeom>
                  <a:noFill/>
                  <a:ln w="0">
                    <a:noFill/>
                  </a:ln>
                </p:spPr>
              </p:pic>
            </p:oleObj>
          </a:graphicData>
        </a:graphic>
      </p:graphicFrame>
      <p:graphicFrame>
        <p:nvGraphicFramePr>
          <p:cNvPr id="303" name=""/>
          <p:cNvGraphicFramePr/>
          <p:nvPr/>
        </p:nvGraphicFramePr>
        <p:xfrm>
          <a:off x="6667560" y="4735440"/>
          <a:ext cx="1554120" cy="968400"/>
        </p:xfrm>
        <a:graphic>
          <a:graphicData uri="http://schemas.openxmlformats.org/presentationml/2006/ole">
            <p:oleObj r:id="rId5" spid="">
              <p:embed/>
              <p:pic>
                <p:nvPicPr>
                  <p:cNvPr id="304" name="" descr=""/>
                  <p:cNvPicPr/>
                  <p:nvPr/>
                </p:nvPicPr>
                <p:blipFill>
                  <a:blip r:embed="rId6"/>
                  <a:stretch/>
                </p:blipFill>
                <p:spPr>
                  <a:xfrm>
                    <a:off x="6667560" y="4735440"/>
                    <a:ext cx="1554120" cy="968400"/>
                  </a:xfrm>
                  <a:prstGeom prst="rect">
                    <a:avLst/>
                  </a:prstGeom>
                  <a:noFill/>
                  <a:ln w="0">
                    <a:noFill/>
                  </a:ln>
                </p:spPr>
              </p:pic>
            </p:oleObj>
          </a:graphicData>
        </a:graphic>
      </p:graphicFrame>
      <p:graphicFrame>
        <p:nvGraphicFramePr>
          <p:cNvPr id="305" name=""/>
          <p:cNvGraphicFramePr/>
          <p:nvPr/>
        </p:nvGraphicFramePr>
        <p:xfrm>
          <a:off x="8470800" y="4697280"/>
          <a:ext cx="1554120" cy="968400"/>
        </p:xfrm>
        <a:graphic>
          <a:graphicData uri="http://schemas.openxmlformats.org/presentationml/2006/ole">
            <p:oleObj r:id="rId7" spid="">
              <p:embed/>
              <p:pic>
                <p:nvPicPr>
                  <p:cNvPr id="306" name="" descr=""/>
                  <p:cNvPicPr/>
                  <p:nvPr/>
                </p:nvPicPr>
                <p:blipFill>
                  <a:blip r:embed="rId8"/>
                  <a:stretch/>
                </p:blipFill>
                <p:spPr>
                  <a:xfrm>
                    <a:off x="8470800" y="4697280"/>
                    <a:ext cx="1554120" cy="968400"/>
                  </a:xfrm>
                  <a:prstGeom prst="rect">
                    <a:avLst/>
                  </a:prstGeom>
                  <a:noFill/>
                  <a:ln w="0">
                    <a:noFill/>
                  </a:ln>
                </p:spPr>
              </p:pic>
            </p:oleObj>
          </a:graphicData>
        </a:graphic>
      </p:graphicFrame>
      <p:sp>
        <p:nvSpPr>
          <p:cNvPr id="307" name=""/>
          <p:cNvSpPr/>
          <p:nvPr/>
        </p:nvSpPr>
        <p:spPr>
          <a:xfrm flipV="1">
            <a:off x="7442280" y="280656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08" name=""/>
          <p:cNvSpPr/>
          <p:nvPr/>
        </p:nvSpPr>
        <p:spPr>
          <a:xfrm flipV="1">
            <a:off x="9144000" y="281952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09" name=""/>
          <p:cNvSpPr/>
          <p:nvPr/>
        </p:nvSpPr>
        <p:spPr>
          <a:xfrm>
            <a:off x="7560360" y="5853600"/>
            <a:ext cx="1586160" cy="276840"/>
          </a:xfrm>
          <a:prstGeom prst="rect">
            <a:avLst/>
          </a:prstGeom>
          <a:solidFill>
            <a:srgbClr val="dddddd"/>
          </a:solidFill>
          <a:ln w="9360">
            <a:solidFill>
              <a:srgbClr val="000000"/>
            </a:solidFill>
            <a:miter/>
          </a:ln>
        </p:spPr>
        <p:style>
          <a:lnRef idx="0"/>
          <a:fillRef idx="0"/>
          <a:effectRef idx="0"/>
          <a:fontRef idx="minor"/>
        </p:style>
        <p:txBody>
          <a:bodyPr wrap="none" lIns="90000" rIns="90000" tIns="46800" bIns="46800"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Mobile Labor Force</a:t>
            </a:r>
            <a:endParaRPr b="0" lang="en-US" sz="1200" strike="noStrike" u="none">
              <a:solidFill>
                <a:srgbClr val="000000"/>
              </a:solidFill>
              <a:effectLst/>
              <a:uFillTx/>
              <a:latin typeface="Frutiger 45 Light"/>
            </a:endParaRPr>
          </a:p>
        </p:txBody>
      </p:sp>
      <p:sp>
        <p:nvSpPr>
          <p:cNvPr id="310" name=""/>
          <p:cNvSpPr/>
          <p:nvPr/>
        </p:nvSpPr>
        <p:spPr>
          <a:xfrm>
            <a:off x="7092000" y="1459080"/>
            <a:ext cx="68616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00"/>
                </a:solidFill>
                <a:effectLst/>
                <a:uFillTx/>
                <a:latin typeface="Frutiger 45 Light"/>
              </a:rPr>
              <a:t>Site A</a:t>
            </a:r>
            <a:endParaRPr b="0" lang="en-US" sz="1400" strike="noStrike" u="none">
              <a:solidFill>
                <a:srgbClr val="000000"/>
              </a:solidFill>
              <a:effectLst/>
              <a:uFillTx/>
              <a:latin typeface="Frutiger 45 Light"/>
            </a:endParaRPr>
          </a:p>
        </p:txBody>
      </p:sp>
      <p:sp>
        <p:nvSpPr>
          <p:cNvPr id="311" name=""/>
          <p:cNvSpPr/>
          <p:nvPr/>
        </p:nvSpPr>
        <p:spPr>
          <a:xfrm>
            <a:off x="8808840" y="1471680"/>
            <a:ext cx="68616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00"/>
                </a:solidFill>
                <a:effectLst/>
                <a:uFillTx/>
                <a:latin typeface="Frutiger 45 Light"/>
              </a:rPr>
              <a:t>Site B</a:t>
            </a:r>
            <a:endParaRPr b="0" lang="en-US" sz="1400" strike="noStrike" u="none">
              <a:solidFill>
                <a:srgbClr val="000000"/>
              </a:solidFill>
              <a:effectLst/>
              <a:uFillTx/>
              <a:latin typeface="Frutiger 45 Light"/>
            </a:endParaRPr>
          </a:p>
        </p:txBody>
      </p:sp>
      <p:sp>
        <p:nvSpPr>
          <p:cNvPr id="312" name=""/>
          <p:cNvSpPr/>
          <p:nvPr/>
        </p:nvSpPr>
        <p:spPr>
          <a:xfrm>
            <a:off x="7510320" y="6361560"/>
            <a:ext cx="1688040" cy="276840"/>
          </a:xfrm>
          <a:prstGeom prst="rect">
            <a:avLst/>
          </a:prstGeom>
          <a:solidFill>
            <a:srgbClr val="dddddd"/>
          </a:solidFill>
          <a:ln w="9360">
            <a:solidFill>
              <a:srgbClr val="000000"/>
            </a:solidFill>
            <a:miter/>
          </a:ln>
        </p:spPr>
        <p:style>
          <a:lnRef idx="0"/>
          <a:fillRef idx="0"/>
          <a:effectRef idx="0"/>
          <a:fontRef idx="minor"/>
        </p:style>
        <p:txBody>
          <a:bodyPr wrap="none" lIns="90000" rIns="90000" tIns="46800" bIns="46800"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Centralized Dispatch</a:t>
            </a:r>
            <a:endParaRPr b="0" lang="en-US" sz="1200" strike="noStrike" u="none">
              <a:solidFill>
                <a:srgbClr val="000000"/>
              </a:solidFill>
              <a:effectLst/>
              <a:uFillTx/>
              <a:latin typeface="Frutiger 45 Light"/>
            </a:endParaRPr>
          </a:p>
        </p:txBody>
      </p:sp>
      <p:sp>
        <p:nvSpPr>
          <p:cNvPr id="313" name=""/>
          <p:cNvSpPr/>
          <p:nvPr/>
        </p:nvSpPr>
        <p:spPr>
          <a:xfrm flipV="1">
            <a:off x="8354880" y="6121080"/>
            <a:ext cx="0" cy="2350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14" name=""/>
          <p:cNvSpPr/>
          <p:nvPr/>
        </p:nvSpPr>
        <p:spPr>
          <a:xfrm flipH="1" flipV="1">
            <a:off x="8066160" y="5508360"/>
            <a:ext cx="288720" cy="3207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15" name=""/>
          <p:cNvSpPr/>
          <p:nvPr/>
        </p:nvSpPr>
        <p:spPr>
          <a:xfrm flipV="1">
            <a:off x="8356680" y="5509800"/>
            <a:ext cx="336600" cy="3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16" name=""/>
          <p:cNvSpPr/>
          <p:nvPr/>
        </p:nvSpPr>
        <p:spPr>
          <a:xfrm>
            <a:off x="7022160" y="4430880"/>
            <a:ext cx="68616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00"/>
                </a:solidFill>
                <a:effectLst/>
                <a:uFillTx/>
                <a:latin typeface="Frutiger 45 Light"/>
              </a:rPr>
              <a:t>Site A</a:t>
            </a:r>
            <a:endParaRPr b="0" lang="en-US" sz="1400" strike="noStrike" u="none">
              <a:solidFill>
                <a:srgbClr val="000000"/>
              </a:solidFill>
              <a:effectLst/>
              <a:uFillTx/>
              <a:latin typeface="Frutiger 45 Light"/>
            </a:endParaRPr>
          </a:p>
        </p:txBody>
      </p:sp>
      <p:sp>
        <p:nvSpPr>
          <p:cNvPr id="317" name=""/>
          <p:cNvSpPr/>
          <p:nvPr/>
        </p:nvSpPr>
        <p:spPr>
          <a:xfrm>
            <a:off x="8885160" y="4424400"/>
            <a:ext cx="68616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00"/>
                </a:solidFill>
                <a:effectLst/>
                <a:uFillTx/>
                <a:latin typeface="Frutiger 45 Light"/>
              </a:rPr>
              <a:t>Site B</a:t>
            </a:r>
            <a:endParaRPr b="0" lang="en-US" sz="1400" strike="noStrike" u="none">
              <a:solidFill>
                <a:srgbClr val="000000"/>
              </a:solidFill>
              <a:effectLst/>
              <a:uFillTx/>
              <a:latin typeface="Frutiger 45 Light"/>
            </a:endParaRPr>
          </a:p>
        </p:txBody>
      </p:sp>
      <p:sp>
        <p:nvSpPr>
          <p:cNvPr id="318" name=""/>
          <p:cNvSpPr/>
          <p:nvPr/>
        </p:nvSpPr>
        <p:spPr>
          <a:xfrm>
            <a:off x="6879240" y="3135600"/>
            <a:ext cx="1061280" cy="276840"/>
          </a:xfrm>
          <a:prstGeom prst="rect">
            <a:avLst/>
          </a:prstGeom>
          <a:solidFill>
            <a:srgbClr val="dddddd"/>
          </a:solidFill>
          <a:ln w="9360">
            <a:solidFill>
              <a:srgbClr val="000000"/>
            </a:solidFill>
            <a:miter/>
          </a:ln>
        </p:spPr>
        <p:style>
          <a:lnRef idx="0"/>
          <a:fillRef idx="0"/>
          <a:effectRef idx="0"/>
          <a:fontRef idx="minor"/>
        </p:style>
        <p:txBody>
          <a:bodyPr wrap="none" lIns="90000" rIns="90000" tIns="46800" bIns="46800"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Labor Force</a:t>
            </a:r>
            <a:endParaRPr b="0" lang="en-US" sz="1200" strike="noStrike" u="none">
              <a:solidFill>
                <a:srgbClr val="000000"/>
              </a:solidFill>
              <a:effectLst/>
              <a:uFillTx/>
              <a:latin typeface="Frutiger 45 Light"/>
            </a:endParaRPr>
          </a:p>
        </p:txBody>
      </p:sp>
      <p:sp>
        <p:nvSpPr>
          <p:cNvPr id="319" name=""/>
          <p:cNvSpPr/>
          <p:nvPr/>
        </p:nvSpPr>
        <p:spPr>
          <a:xfrm>
            <a:off x="8606160" y="3135600"/>
            <a:ext cx="1061280" cy="276840"/>
          </a:xfrm>
          <a:prstGeom prst="rect">
            <a:avLst/>
          </a:prstGeom>
          <a:solidFill>
            <a:srgbClr val="dddddd"/>
          </a:solidFill>
          <a:ln w="9360">
            <a:solidFill>
              <a:srgbClr val="000000"/>
            </a:solidFill>
            <a:miter/>
          </a:ln>
        </p:spPr>
        <p:style>
          <a:lnRef idx="0"/>
          <a:fillRef idx="0"/>
          <a:effectRef idx="0"/>
          <a:fontRef idx="minor"/>
        </p:style>
        <p:txBody>
          <a:bodyPr wrap="none" lIns="90000" rIns="90000" tIns="46800" bIns="46800"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Labor Force</a:t>
            </a:r>
            <a:endParaRPr b="0" lang="en-US" sz="1200" strike="noStrike" u="none">
              <a:solidFill>
                <a:srgbClr val="000000"/>
              </a:solidFill>
              <a:effectLst/>
              <a:uFillTx/>
              <a:latin typeface="Frutiger 45 Light"/>
            </a:endParaRPr>
          </a:p>
        </p:txBody>
      </p:sp>
      <p:sp>
        <p:nvSpPr>
          <p:cNvPr id="320" name=""/>
          <p:cNvSpPr/>
          <p:nvPr/>
        </p:nvSpPr>
        <p:spPr>
          <a:xfrm>
            <a:off x="552240" y="2306520"/>
            <a:ext cx="461880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Site B Employs 9 Maintenance Professionals</a:t>
            </a:r>
            <a:endParaRPr b="0" lang="en-US" sz="1600" strike="noStrike" u="none">
              <a:solidFill>
                <a:srgbClr val="000000"/>
              </a:solidFill>
              <a:effectLst/>
              <a:uFillTx/>
              <a:latin typeface="Frutiger 45 Light"/>
            </a:endParaRPr>
          </a:p>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And Has a $1.3 Million Operating Budget</a:t>
            </a:r>
            <a:endParaRPr b="0" lang="en-US" sz="1600" strike="noStrike" u="none">
              <a:solidFill>
                <a:srgbClr val="000000"/>
              </a:solidFill>
              <a:effectLst/>
              <a:uFillTx/>
              <a:latin typeface="Frutiger 45 Light"/>
            </a:endParaRPr>
          </a:p>
        </p:txBody>
      </p:sp>
      <p:sp>
        <p:nvSpPr>
          <p:cNvPr id="321" name=""/>
          <p:cNvSpPr/>
          <p:nvPr/>
        </p:nvSpPr>
        <p:spPr>
          <a:xfrm>
            <a:off x="613080" y="3121200"/>
            <a:ext cx="4821120" cy="3376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22 Professionals / $3.0 Million Operating Budget</a:t>
            </a:r>
            <a:endParaRPr b="0" lang="en-US" sz="1600" strike="noStrike" u="none">
              <a:solidFill>
                <a:srgbClr val="000000"/>
              </a:solidFill>
              <a:effectLst/>
              <a:uFillTx/>
              <a:latin typeface="Frutiger 45 Light"/>
            </a:endParaRPr>
          </a:p>
        </p:txBody>
      </p:sp>
      <p:sp>
        <p:nvSpPr>
          <p:cNvPr id="322" name=""/>
          <p:cNvSpPr/>
          <p:nvPr/>
        </p:nvSpPr>
        <p:spPr>
          <a:xfrm>
            <a:off x="566280" y="4757760"/>
            <a:ext cx="4742640" cy="8251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Enron Employs 16 Maintenance Professionals</a:t>
            </a:r>
            <a:endParaRPr b="0" lang="en-US" sz="1600" strike="noStrike" u="none">
              <a:solidFill>
                <a:srgbClr val="000000"/>
              </a:solidFill>
              <a:effectLst/>
              <a:uFillTx/>
              <a:latin typeface="Frutiger 45 Light"/>
            </a:endParaRPr>
          </a:p>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And Operates Both Sites With a $2.2 Million</a:t>
            </a:r>
            <a:endParaRPr b="0" lang="en-US" sz="1600" strike="noStrike" u="none">
              <a:solidFill>
                <a:srgbClr val="000000"/>
              </a:solidFill>
              <a:effectLst/>
              <a:uFillTx/>
              <a:latin typeface="Frutiger 45 Light"/>
            </a:endParaRPr>
          </a:p>
          <a:p>
            <a:pPr>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Operating Budget</a:t>
            </a:r>
            <a:endParaRPr b="0" lang="en-US" sz="1600" strike="noStrike" u="none">
              <a:solidFill>
                <a:srgbClr val="000000"/>
              </a:solidFill>
              <a:effectLst/>
              <a:uFillTx/>
              <a:latin typeface="Frutiger 45 Light"/>
            </a:endParaRPr>
          </a:p>
        </p:txBody>
      </p:sp>
      <p:sp>
        <p:nvSpPr>
          <p:cNvPr id="323" name=""/>
          <p:cNvSpPr/>
          <p:nvPr/>
        </p:nvSpPr>
        <p:spPr>
          <a:xfrm>
            <a:off x="574200" y="5991120"/>
            <a:ext cx="5169960" cy="337680"/>
          </a:xfrm>
          <a:prstGeom prst="rect">
            <a:avLst/>
          </a:prstGeom>
          <a:solidFill>
            <a:srgbClr val="0091ff"/>
          </a:solidFill>
          <a:ln w="0">
            <a:noFill/>
          </a:ln>
        </p:spPr>
        <p:style>
          <a:lnRef idx="0"/>
          <a:fillRef idx="0"/>
          <a:effectRef idx="0"/>
          <a:fontRef idx="minor"/>
        </p:style>
        <p:txBody>
          <a:bodyPr wrap="none"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6 Person Headcount Reduction / $.8 Million Savings</a:t>
            </a:r>
            <a:endParaRPr b="0" lang="en-US" sz="16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
          <p:cNvSpPr/>
          <p:nvPr/>
        </p:nvSpPr>
        <p:spPr>
          <a:xfrm>
            <a:off x="4406760" y="2031840"/>
            <a:ext cx="939960" cy="3810240"/>
          </a:xfrm>
          <a:prstGeom prst="rect">
            <a:avLst/>
          </a:prstGeom>
          <a:solidFill>
            <a:srgbClr val="dddddd"/>
          </a:solidFill>
          <a:ln w="126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325" name=""/>
          <p:cNvSpPr/>
          <p:nvPr/>
        </p:nvSpPr>
        <p:spPr>
          <a:xfrm>
            <a:off x="6324480" y="1676520"/>
            <a:ext cx="3733920" cy="279360"/>
          </a:xfrm>
          <a:prstGeom prst="rect">
            <a:avLst/>
          </a:prstGeom>
          <a:solidFill>
            <a:srgbClr val="00f008"/>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326" name=""/>
          <p:cNvSpPr/>
          <p:nvPr/>
        </p:nvSpPr>
        <p:spPr>
          <a:xfrm>
            <a:off x="584280" y="1676520"/>
            <a:ext cx="5630760" cy="279360"/>
          </a:xfrm>
          <a:prstGeom prst="rect">
            <a:avLst/>
          </a:prstGeom>
          <a:solidFill>
            <a:srgbClr val="ff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327" name="PlaceHolder 1"/>
          <p:cNvSpPr>
            <a:spLocks noGrp="1"/>
          </p:cNvSpPr>
          <p:nvPr>
            <p:ph type="title"/>
          </p:nvPr>
        </p:nvSpPr>
        <p:spPr>
          <a:xfrm>
            <a:off x="-360" y="61920"/>
            <a:ext cx="10287000" cy="774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Value Proposition: Energy Assets</a:t>
            </a:r>
            <a:br>
              <a:rPr sz="2800"/>
            </a:br>
            <a:r>
              <a:rPr b="1" lang="en-US" sz="2800" strike="noStrike" u="none">
                <a:solidFill>
                  <a:srgbClr val="000000"/>
                </a:solidFill>
                <a:effectLst/>
                <a:uFillTx/>
                <a:latin typeface="Frutiger 55 Roman"/>
              </a:rPr>
              <a:t>Component Knowledge</a:t>
            </a:r>
            <a:endParaRPr b="1" lang="en-US" sz="2800" strike="noStrike" u="none">
              <a:solidFill>
                <a:srgbClr val="000000"/>
              </a:solidFill>
              <a:effectLst/>
              <a:uFillTx/>
              <a:latin typeface="Frutiger 55 Roman"/>
            </a:endParaRPr>
          </a:p>
        </p:txBody>
      </p:sp>
      <p:sp>
        <p:nvSpPr>
          <p:cNvPr id="328" name=""/>
          <p:cNvSpPr/>
          <p:nvPr/>
        </p:nvSpPr>
        <p:spPr>
          <a:xfrm rot="16200000">
            <a:off x="-380880" y="2025360"/>
            <a:ext cx="1371600" cy="343080"/>
          </a:xfrm>
          <a:prstGeom prst="rect">
            <a:avLst/>
          </a:prstGeom>
          <a:noFill/>
          <a:ln w="0">
            <a:noFill/>
          </a:ln>
        </p:spPr>
        <p:style>
          <a:lnRef idx="0"/>
          <a:fillRef idx="0"/>
          <a:effectRef idx="0"/>
          <a:fontRef idx="minor"/>
        </p:style>
        <p:txBody>
          <a:bodyPr lIns="90360" rIns="90360" tIns="44280" bIns="44280" anchor="t">
            <a:normAutofit/>
          </a:bodyPr>
          <a:p>
            <a:pPr marL="114480" indent="-114480">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Frutiger 45 Light"/>
              </a:rPr>
              <a:t>PROCESS</a:t>
            </a:r>
            <a:endParaRPr b="0" lang="en-US" sz="1200" strike="noStrike" u="none">
              <a:solidFill>
                <a:srgbClr val="000000"/>
              </a:solidFill>
              <a:effectLst/>
              <a:uFillTx/>
              <a:latin typeface="Frutiger 45 Light"/>
            </a:endParaRPr>
          </a:p>
          <a:p>
            <a:pPr lvl="1" marL="514440" indent="-285840">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Frutiger 45 Light"/>
            </a:endParaRPr>
          </a:p>
        </p:txBody>
      </p:sp>
      <p:sp>
        <p:nvSpPr>
          <p:cNvPr id="329" name=""/>
          <p:cNvSpPr/>
          <p:nvPr/>
        </p:nvSpPr>
        <p:spPr>
          <a:xfrm rot="16200000">
            <a:off x="-770400" y="4354920"/>
            <a:ext cx="2210040" cy="306360"/>
          </a:xfrm>
          <a:prstGeom prst="rect">
            <a:avLst/>
          </a:prstGeom>
          <a:noFill/>
          <a:ln w="0">
            <a:noFill/>
          </a:ln>
        </p:spPr>
        <p:style>
          <a:lnRef idx="0"/>
          <a:fillRef idx="0"/>
          <a:effectRef idx="0"/>
          <a:fontRef idx="minor"/>
        </p:style>
        <p:txBody>
          <a:bodyPr lIns="90360" rIns="90360" tIns="44280" bIns="44280" anchor="t">
            <a:normAutofit fontScale="92500" lnSpcReduction="9999"/>
          </a:bodyPr>
          <a:p>
            <a:pPr marL="114480" indent="-114480">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Frutiger 45 Light"/>
              </a:rPr>
              <a:t>ENERGY USAGE</a:t>
            </a:r>
            <a:endParaRPr b="0" lang="en-US" sz="1200" strike="noStrike" u="none">
              <a:solidFill>
                <a:srgbClr val="000000"/>
              </a:solidFill>
              <a:effectLst/>
              <a:uFillTx/>
              <a:latin typeface="Frutiger 45 Light"/>
            </a:endParaRPr>
          </a:p>
          <a:p>
            <a:pPr lvl="1" marL="514440" indent="-285840">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Frutiger 45 Light"/>
            </a:endParaRPr>
          </a:p>
        </p:txBody>
      </p:sp>
      <p:sp>
        <p:nvSpPr>
          <p:cNvPr id="330" name=""/>
          <p:cNvSpPr/>
          <p:nvPr/>
        </p:nvSpPr>
        <p:spPr>
          <a:xfrm>
            <a:off x="581040" y="2120760"/>
            <a:ext cx="98280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Twinning</a:t>
            </a:r>
            <a:endParaRPr b="0" lang="en-US" sz="1300" strike="noStrike" u="none">
              <a:solidFill>
                <a:srgbClr val="000000"/>
              </a:solidFill>
              <a:effectLst/>
              <a:uFillTx/>
              <a:latin typeface="Frutiger 45 Light"/>
            </a:endParaRPr>
          </a:p>
        </p:txBody>
      </p:sp>
      <p:sp>
        <p:nvSpPr>
          <p:cNvPr id="331" name=""/>
          <p:cNvSpPr/>
          <p:nvPr/>
        </p:nvSpPr>
        <p:spPr>
          <a:xfrm>
            <a:off x="1623960" y="2120760"/>
            <a:ext cx="125568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Insulation</a:t>
            </a:r>
            <a:endParaRPr b="0" lang="en-US" sz="13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 Preparation</a:t>
            </a:r>
            <a:endParaRPr b="0" lang="en-US" sz="1300" strike="noStrike" u="none">
              <a:solidFill>
                <a:srgbClr val="000000"/>
              </a:solidFill>
              <a:effectLst/>
              <a:uFillTx/>
              <a:latin typeface="Frutiger 45 Light"/>
            </a:endParaRPr>
          </a:p>
        </p:txBody>
      </p:sp>
      <p:sp>
        <p:nvSpPr>
          <p:cNvPr id="332" name=""/>
          <p:cNvSpPr/>
          <p:nvPr/>
        </p:nvSpPr>
        <p:spPr>
          <a:xfrm>
            <a:off x="2941560" y="2120760"/>
            <a:ext cx="141120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Continuous</a:t>
            </a:r>
            <a:endParaRPr b="0" lang="en-US" sz="13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Vulcanization</a:t>
            </a:r>
            <a:endParaRPr b="0" lang="en-US" sz="1300" strike="noStrike" u="none">
              <a:solidFill>
                <a:srgbClr val="000000"/>
              </a:solidFill>
              <a:effectLst/>
              <a:uFillTx/>
              <a:latin typeface="Frutiger 45 Light"/>
            </a:endParaRPr>
          </a:p>
        </p:txBody>
      </p:sp>
      <p:sp>
        <p:nvSpPr>
          <p:cNvPr id="333" name=""/>
          <p:cNvSpPr/>
          <p:nvPr/>
        </p:nvSpPr>
        <p:spPr>
          <a:xfrm>
            <a:off x="4460760" y="2120760"/>
            <a:ext cx="82872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Cooling</a:t>
            </a:r>
            <a:endParaRPr b="0" lang="en-US" sz="1300" strike="noStrike" u="none">
              <a:solidFill>
                <a:srgbClr val="000000"/>
              </a:solidFill>
              <a:effectLst/>
              <a:uFillTx/>
              <a:latin typeface="Frutiger 45 Light"/>
            </a:endParaRPr>
          </a:p>
        </p:txBody>
      </p:sp>
      <p:sp>
        <p:nvSpPr>
          <p:cNvPr id="334" name=""/>
          <p:cNvSpPr/>
          <p:nvPr/>
        </p:nvSpPr>
        <p:spPr>
          <a:xfrm>
            <a:off x="5400720" y="2120760"/>
            <a:ext cx="81288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Testing</a:t>
            </a:r>
            <a:endParaRPr b="0" lang="en-US" sz="1300" strike="noStrike" u="none">
              <a:solidFill>
                <a:srgbClr val="000000"/>
              </a:solidFill>
              <a:effectLst/>
              <a:uFillTx/>
              <a:latin typeface="Frutiger 45 Light"/>
            </a:endParaRPr>
          </a:p>
        </p:txBody>
      </p:sp>
      <p:sp>
        <p:nvSpPr>
          <p:cNvPr id="335" name=""/>
          <p:cNvSpPr/>
          <p:nvPr/>
        </p:nvSpPr>
        <p:spPr>
          <a:xfrm>
            <a:off x="6323040" y="2120760"/>
            <a:ext cx="80316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Heating</a:t>
            </a:r>
            <a:endParaRPr b="0" lang="en-US" sz="1300" strike="noStrike" u="none">
              <a:solidFill>
                <a:srgbClr val="000000"/>
              </a:solidFill>
              <a:effectLst/>
              <a:uFillTx/>
              <a:latin typeface="Frutiger 45 Light"/>
            </a:endParaRPr>
          </a:p>
        </p:txBody>
      </p:sp>
      <p:sp>
        <p:nvSpPr>
          <p:cNvPr id="336" name=""/>
          <p:cNvSpPr/>
          <p:nvPr/>
        </p:nvSpPr>
        <p:spPr>
          <a:xfrm>
            <a:off x="7186680" y="2120760"/>
            <a:ext cx="83664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Cooling</a:t>
            </a:r>
            <a:endParaRPr b="0" lang="en-US" sz="1300" strike="noStrike" u="none">
              <a:solidFill>
                <a:srgbClr val="000000"/>
              </a:solidFill>
              <a:effectLst/>
              <a:uFillTx/>
              <a:latin typeface="Frutiger 45 Light"/>
            </a:endParaRPr>
          </a:p>
        </p:txBody>
      </p:sp>
      <p:sp>
        <p:nvSpPr>
          <p:cNvPr id="337" name=""/>
          <p:cNvSpPr/>
          <p:nvPr/>
        </p:nvSpPr>
        <p:spPr>
          <a:xfrm>
            <a:off x="8085240" y="2120760"/>
            <a:ext cx="84924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Lighting</a:t>
            </a:r>
            <a:endParaRPr b="0" lang="en-US" sz="1300" strike="noStrike" u="none">
              <a:solidFill>
                <a:srgbClr val="000000"/>
              </a:solidFill>
              <a:effectLst/>
              <a:uFillTx/>
              <a:latin typeface="Frutiger 45 Light"/>
            </a:endParaRPr>
          </a:p>
        </p:txBody>
      </p:sp>
      <p:sp>
        <p:nvSpPr>
          <p:cNvPr id="338" name=""/>
          <p:cNvSpPr/>
          <p:nvPr/>
        </p:nvSpPr>
        <p:spPr>
          <a:xfrm>
            <a:off x="8997840" y="2120760"/>
            <a:ext cx="1059120" cy="622440"/>
          </a:xfrm>
          <a:prstGeom prst="rect">
            <a:avLst/>
          </a:prstGeom>
          <a:solidFill>
            <a:srgbClr val="0091ff"/>
          </a:solidFill>
          <a:ln w="0">
            <a:noFill/>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Frutiger 45 Light"/>
              </a:rPr>
              <a:t>Misc.</a:t>
            </a:r>
            <a:endParaRPr b="0" lang="en-US" sz="13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Frutiger 45 Light"/>
              </a:rPr>
              <a:t>(Elevators, </a:t>
            </a:r>
            <a:endParaRPr b="0" lang="en-US" sz="10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Frutiger 45 Light"/>
              </a:rPr>
              <a:t>Registers, Etc.)</a:t>
            </a:r>
            <a:endParaRPr b="0" lang="en-US" sz="1000" strike="noStrike" u="none">
              <a:solidFill>
                <a:srgbClr val="000000"/>
              </a:solidFill>
              <a:effectLst/>
              <a:uFillTx/>
              <a:latin typeface="Frutiger 45 Light"/>
            </a:endParaRPr>
          </a:p>
        </p:txBody>
      </p:sp>
      <p:sp>
        <p:nvSpPr>
          <p:cNvPr id="339" name=""/>
          <p:cNvSpPr/>
          <p:nvPr/>
        </p:nvSpPr>
        <p:spPr>
          <a:xfrm>
            <a:off x="828720" y="1647360"/>
            <a:ext cx="5000760" cy="337680"/>
          </a:xfrm>
          <a:prstGeom prst="rect">
            <a:avLst/>
          </a:prstGeom>
          <a:noFill/>
          <a:ln w="0">
            <a:noFill/>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Cable Manufacturing</a:t>
            </a:r>
            <a:endParaRPr b="0" lang="en-US" sz="1600" strike="noStrike" u="none">
              <a:solidFill>
                <a:srgbClr val="000000"/>
              </a:solidFill>
              <a:effectLst/>
              <a:uFillTx/>
              <a:latin typeface="Frutiger 45 Light"/>
            </a:endParaRPr>
          </a:p>
        </p:txBody>
      </p:sp>
      <p:sp>
        <p:nvSpPr>
          <p:cNvPr id="340" name=""/>
          <p:cNvSpPr/>
          <p:nvPr/>
        </p:nvSpPr>
        <p:spPr>
          <a:xfrm>
            <a:off x="666720" y="5537160"/>
            <a:ext cx="771480" cy="228600"/>
          </a:xfrm>
          <a:prstGeom prst="rect">
            <a:avLst/>
          </a:prstGeom>
          <a:solidFill>
            <a:srgbClr val="00f008"/>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
        <p:nvSpPr>
          <p:cNvPr id="341" name=""/>
          <p:cNvSpPr/>
          <p:nvPr/>
        </p:nvSpPr>
        <p:spPr>
          <a:xfrm>
            <a:off x="666720" y="5079960"/>
            <a:ext cx="771480" cy="45720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42" name=""/>
          <p:cNvSpPr/>
          <p:nvPr/>
        </p:nvSpPr>
        <p:spPr>
          <a:xfrm>
            <a:off x="666720" y="4851360"/>
            <a:ext cx="771480" cy="228600"/>
          </a:xfrm>
          <a:prstGeom prst="rect">
            <a:avLst/>
          </a:prstGeom>
          <a:solidFill>
            <a:srgbClr val="ffe80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Comp. Air</a:t>
            </a:r>
            <a:endParaRPr b="0" lang="en-US" sz="1200" strike="noStrike" u="none">
              <a:solidFill>
                <a:srgbClr val="000000"/>
              </a:solidFill>
              <a:effectLst/>
              <a:uFillTx/>
              <a:latin typeface="Frutiger 45 Light"/>
            </a:endParaRPr>
          </a:p>
        </p:txBody>
      </p:sp>
      <p:sp>
        <p:nvSpPr>
          <p:cNvPr id="343" name=""/>
          <p:cNvSpPr/>
          <p:nvPr/>
        </p:nvSpPr>
        <p:spPr>
          <a:xfrm>
            <a:off x="577800" y="5765760"/>
            <a:ext cx="94820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44" name=""/>
          <p:cNvSpPr/>
          <p:nvPr/>
        </p:nvSpPr>
        <p:spPr>
          <a:xfrm>
            <a:off x="1847880" y="4394160"/>
            <a:ext cx="771480" cy="91440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45" name=""/>
          <p:cNvSpPr/>
          <p:nvPr/>
        </p:nvSpPr>
        <p:spPr>
          <a:xfrm>
            <a:off x="1847880" y="5308560"/>
            <a:ext cx="771480" cy="228600"/>
          </a:xfrm>
          <a:prstGeom prst="rect">
            <a:avLst/>
          </a:prstGeom>
          <a:solidFill>
            <a:srgbClr val="ffffcc"/>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Plugs</a:t>
            </a:r>
            <a:endParaRPr b="0" lang="en-US" sz="1200" strike="noStrike" u="none">
              <a:solidFill>
                <a:srgbClr val="000000"/>
              </a:solidFill>
              <a:effectLst/>
              <a:uFillTx/>
              <a:latin typeface="Frutiger 45 Light"/>
            </a:endParaRPr>
          </a:p>
        </p:txBody>
      </p:sp>
      <p:sp>
        <p:nvSpPr>
          <p:cNvPr id="346" name=""/>
          <p:cNvSpPr/>
          <p:nvPr/>
        </p:nvSpPr>
        <p:spPr>
          <a:xfrm>
            <a:off x="1847880" y="5537160"/>
            <a:ext cx="771480" cy="228600"/>
          </a:xfrm>
          <a:prstGeom prst="rect">
            <a:avLst/>
          </a:prstGeom>
          <a:solidFill>
            <a:srgbClr val="00f008"/>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
        <p:nvSpPr>
          <p:cNvPr id="347" name=""/>
          <p:cNvSpPr/>
          <p:nvPr/>
        </p:nvSpPr>
        <p:spPr>
          <a:xfrm>
            <a:off x="3200400" y="5537160"/>
            <a:ext cx="857160" cy="228600"/>
          </a:xfrm>
          <a:prstGeom prst="rect">
            <a:avLst/>
          </a:prstGeom>
          <a:solidFill>
            <a:srgbClr val="00f008"/>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
        <p:nvSpPr>
          <p:cNvPr id="348" name=""/>
          <p:cNvSpPr/>
          <p:nvPr/>
        </p:nvSpPr>
        <p:spPr>
          <a:xfrm>
            <a:off x="3200400" y="5308560"/>
            <a:ext cx="857160" cy="228600"/>
          </a:xfrm>
          <a:prstGeom prst="rect">
            <a:avLst/>
          </a:prstGeom>
          <a:solidFill>
            <a:srgbClr val="ffffcc"/>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Plugs</a:t>
            </a:r>
            <a:endParaRPr b="0" lang="en-US" sz="1200" strike="noStrike" u="none">
              <a:solidFill>
                <a:srgbClr val="000000"/>
              </a:solidFill>
              <a:effectLst/>
              <a:uFillTx/>
              <a:latin typeface="Frutiger 45 Light"/>
            </a:endParaRPr>
          </a:p>
        </p:txBody>
      </p:sp>
      <p:sp>
        <p:nvSpPr>
          <p:cNvPr id="349" name=""/>
          <p:cNvSpPr/>
          <p:nvPr/>
        </p:nvSpPr>
        <p:spPr>
          <a:xfrm>
            <a:off x="3200400" y="5079960"/>
            <a:ext cx="857160" cy="228600"/>
          </a:xfrm>
          <a:prstGeom prst="rect">
            <a:avLst/>
          </a:prstGeom>
          <a:solidFill>
            <a:srgbClr val="cc99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HVAC</a:t>
            </a:r>
            <a:endParaRPr b="0" lang="en-US" sz="1200" strike="noStrike" u="none">
              <a:solidFill>
                <a:srgbClr val="000000"/>
              </a:solidFill>
              <a:effectLst/>
              <a:uFillTx/>
              <a:latin typeface="Frutiger 45 Light"/>
            </a:endParaRPr>
          </a:p>
        </p:txBody>
      </p:sp>
      <p:sp>
        <p:nvSpPr>
          <p:cNvPr id="350" name=""/>
          <p:cNvSpPr/>
          <p:nvPr/>
        </p:nvSpPr>
        <p:spPr>
          <a:xfrm>
            <a:off x="3200400" y="4622760"/>
            <a:ext cx="857160" cy="45720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51" name=""/>
          <p:cNvSpPr/>
          <p:nvPr/>
        </p:nvSpPr>
        <p:spPr>
          <a:xfrm>
            <a:off x="3200400" y="3784680"/>
            <a:ext cx="857160" cy="838080"/>
          </a:xfrm>
          <a:prstGeom prst="rect">
            <a:avLst/>
          </a:prstGeom>
          <a:solidFill>
            <a:srgbClr val="99ff99"/>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Steam</a:t>
            </a:r>
            <a:endParaRPr b="0" lang="en-US" sz="1200" strike="noStrike" u="none">
              <a:solidFill>
                <a:srgbClr val="000000"/>
              </a:solidFill>
              <a:effectLst/>
              <a:uFillTx/>
              <a:latin typeface="Frutiger 45 Light"/>
            </a:endParaRPr>
          </a:p>
        </p:txBody>
      </p:sp>
      <p:sp>
        <p:nvSpPr>
          <p:cNvPr id="352" name=""/>
          <p:cNvSpPr/>
          <p:nvPr/>
        </p:nvSpPr>
        <p:spPr>
          <a:xfrm>
            <a:off x="3200400" y="3479760"/>
            <a:ext cx="857160" cy="304920"/>
          </a:xfrm>
          <a:prstGeom prst="rect">
            <a:avLst/>
          </a:prstGeom>
          <a:solidFill>
            <a:srgbClr val="ffe80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Comp. Air</a:t>
            </a:r>
            <a:endParaRPr b="0" lang="en-US" sz="1200" strike="noStrike" u="none">
              <a:solidFill>
                <a:srgbClr val="000000"/>
              </a:solidFill>
              <a:effectLst/>
              <a:uFillTx/>
              <a:latin typeface="Frutiger 45 Light"/>
            </a:endParaRPr>
          </a:p>
        </p:txBody>
      </p:sp>
      <p:sp>
        <p:nvSpPr>
          <p:cNvPr id="353" name=""/>
          <p:cNvSpPr/>
          <p:nvPr/>
        </p:nvSpPr>
        <p:spPr>
          <a:xfrm>
            <a:off x="4525920" y="5384880"/>
            <a:ext cx="700200" cy="152280"/>
          </a:xfrm>
          <a:prstGeom prst="rect">
            <a:avLst/>
          </a:prstGeom>
          <a:solidFill>
            <a:srgbClr val="ffffcc"/>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Plugs</a:t>
            </a:r>
            <a:endParaRPr b="0" lang="en-US" sz="1200" strike="noStrike" u="none">
              <a:solidFill>
                <a:srgbClr val="000000"/>
              </a:solidFill>
              <a:effectLst/>
              <a:uFillTx/>
              <a:latin typeface="Frutiger 45 Light"/>
            </a:endParaRPr>
          </a:p>
        </p:txBody>
      </p:sp>
      <p:sp>
        <p:nvSpPr>
          <p:cNvPr id="354" name=""/>
          <p:cNvSpPr/>
          <p:nvPr/>
        </p:nvSpPr>
        <p:spPr>
          <a:xfrm>
            <a:off x="4525920" y="4241880"/>
            <a:ext cx="700200" cy="761760"/>
          </a:xfrm>
          <a:prstGeom prst="rect">
            <a:avLst/>
          </a:prstGeom>
          <a:solidFill>
            <a:srgbClr val="6699ff">
              <a:alpha val="50000"/>
            </a:srgbClr>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Cooling</a:t>
            </a:r>
            <a:endParaRPr b="0" lang="en-US" sz="1200" strike="noStrike" u="none">
              <a:solidFill>
                <a:srgbClr val="000000"/>
              </a:solidFill>
              <a:effectLst/>
              <a:uFillTx/>
              <a:latin typeface="Frutiger 45 Light"/>
            </a:endParaRPr>
          </a:p>
        </p:txBody>
      </p:sp>
      <p:sp>
        <p:nvSpPr>
          <p:cNvPr id="355" name=""/>
          <p:cNvSpPr/>
          <p:nvPr/>
        </p:nvSpPr>
        <p:spPr>
          <a:xfrm>
            <a:off x="4525920" y="5003640"/>
            <a:ext cx="700200" cy="38124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56" name=""/>
          <p:cNvSpPr/>
          <p:nvPr/>
        </p:nvSpPr>
        <p:spPr>
          <a:xfrm>
            <a:off x="4525920" y="5537160"/>
            <a:ext cx="700200" cy="228600"/>
          </a:xfrm>
          <a:prstGeom prst="rect">
            <a:avLst/>
          </a:prstGeom>
          <a:solidFill>
            <a:srgbClr val="00f008"/>
          </a:solidFill>
          <a:ln w="324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
        <p:nvSpPr>
          <p:cNvPr id="357" name=""/>
          <p:cNvSpPr/>
          <p:nvPr/>
        </p:nvSpPr>
        <p:spPr>
          <a:xfrm>
            <a:off x="5472000" y="5689440"/>
            <a:ext cx="655920" cy="76320"/>
          </a:xfrm>
          <a:prstGeom prst="rect">
            <a:avLst/>
          </a:prstGeom>
          <a:solidFill>
            <a:srgbClr val="00f008"/>
          </a:solidFill>
          <a:ln w="3240">
            <a:solidFill>
              <a:srgbClr val="000000"/>
            </a:solidFill>
            <a:miter/>
          </a:ln>
        </p:spPr>
        <p:style>
          <a:lnRef idx="0"/>
          <a:fillRef idx="0"/>
          <a:effectRef idx="0"/>
          <a:fontRef idx="minor"/>
        </p:style>
        <p:txBody>
          <a:bodyPr wrap="none" lIns="92160" rIns="92160" tIns="30240" bIns="3024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358" name=""/>
          <p:cNvSpPr/>
          <p:nvPr/>
        </p:nvSpPr>
        <p:spPr>
          <a:xfrm>
            <a:off x="5472000" y="5029200"/>
            <a:ext cx="657360" cy="38088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59" name=""/>
          <p:cNvSpPr/>
          <p:nvPr/>
        </p:nvSpPr>
        <p:spPr>
          <a:xfrm>
            <a:off x="5470560" y="5410080"/>
            <a:ext cx="658800" cy="276840"/>
          </a:xfrm>
          <a:prstGeom prst="rect">
            <a:avLst/>
          </a:prstGeom>
          <a:solidFill>
            <a:srgbClr val="ffffcc"/>
          </a:solidFill>
          <a:ln w="3240">
            <a:solidFill>
              <a:srgbClr val="000000"/>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Plugs</a:t>
            </a:r>
            <a:endParaRPr b="0" lang="en-US" sz="1200" strike="noStrike" u="none">
              <a:solidFill>
                <a:srgbClr val="000000"/>
              </a:solidFill>
              <a:effectLst/>
              <a:uFillTx/>
              <a:latin typeface="Frutiger 45 Light"/>
            </a:endParaRPr>
          </a:p>
        </p:txBody>
      </p:sp>
      <p:sp>
        <p:nvSpPr>
          <p:cNvPr id="360" name=""/>
          <p:cNvSpPr/>
          <p:nvPr/>
        </p:nvSpPr>
        <p:spPr>
          <a:xfrm>
            <a:off x="6265800" y="1701720"/>
            <a:ext cx="0" cy="4076640"/>
          </a:xfrm>
          <a:prstGeom prst="line">
            <a:avLst/>
          </a:prstGeom>
          <a:ln w="93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61" name=""/>
          <p:cNvSpPr/>
          <p:nvPr/>
        </p:nvSpPr>
        <p:spPr>
          <a:xfrm>
            <a:off x="6072120" y="1647360"/>
            <a:ext cx="4372200" cy="337680"/>
          </a:xfrm>
          <a:prstGeom prst="rect">
            <a:avLst/>
          </a:prstGeom>
          <a:noFill/>
          <a:ln w="0">
            <a:noFill/>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Shopping Mall</a:t>
            </a:r>
            <a:endParaRPr b="0" lang="en-US" sz="1600" strike="noStrike" u="none">
              <a:solidFill>
                <a:srgbClr val="000000"/>
              </a:solidFill>
              <a:effectLst/>
              <a:uFillTx/>
              <a:latin typeface="Frutiger 45 Light"/>
            </a:endParaRPr>
          </a:p>
        </p:txBody>
      </p:sp>
      <p:sp>
        <p:nvSpPr>
          <p:cNvPr id="362" name=""/>
          <p:cNvSpPr/>
          <p:nvPr/>
        </p:nvSpPr>
        <p:spPr>
          <a:xfrm>
            <a:off x="6372360" y="5384880"/>
            <a:ext cx="642960" cy="380880"/>
          </a:xfrm>
          <a:prstGeom prst="rect">
            <a:avLst/>
          </a:prstGeom>
          <a:solidFill>
            <a:srgbClr val="6100ba"/>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Fans</a:t>
            </a:r>
            <a:endParaRPr b="0" lang="en-US" sz="1200" strike="noStrike" u="none">
              <a:solidFill>
                <a:srgbClr val="000000"/>
              </a:solidFill>
              <a:effectLst/>
              <a:uFillTx/>
              <a:latin typeface="Frutiger 45 Light"/>
            </a:endParaRPr>
          </a:p>
        </p:txBody>
      </p:sp>
      <p:sp>
        <p:nvSpPr>
          <p:cNvPr id="363" name=""/>
          <p:cNvSpPr/>
          <p:nvPr/>
        </p:nvSpPr>
        <p:spPr>
          <a:xfrm>
            <a:off x="6372360" y="4699080"/>
            <a:ext cx="642960" cy="685800"/>
          </a:xfrm>
          <a:prstGeom prst="rect">
            <a:avLst/>
          </a:prstGeom>
          <a:solidFill>
            <a:srgbClr val="993366"/>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Boilers</a:t>
            </a:r>
            <a:endParaRPr b="0" lang="en-US" sz="1200" strike="noStrike" u="none">
              <a:solidFill>
                <a:srgbClr val="000000"/>
              </a:solidFill>
              <a:effectLst/>
              <a:uFillTx/>
              <a:latin typeface="Frutiger 45 Light"/>
            </a:endParaRPr>
          </a:p>
        </p:txBody>
      </p:sp>
      <p:sp>
        <p:nvSpPr>
          <p:cNvPr id="364" name=""/>
          <p:cNvSpPr/>
          <p:nvPr/>
        </p:nvSpPr>
        <p:spPr>
          <a:xfrm>
            <a:off x="7210440" y="5156280"/>
            <a:ext cx="728640" cy="609480"/>
          </a:xfrm>
          <a:prstGeom prst="rect">
            <a:avLst/>
          </a:prstGeom>
          <a:solidFill>
            <a:srgbClr val="6100ba"/>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Fans</a:t>
            </a:r>
            <a:endParaRPr b="0" lang="en-US" sz="1200" strike="noStrike" u="none">
              <a:solidFill>
                <a:srgbClr val="000000"/>
              </a:solidFill>
              <a:effectLst/>
              <a:uFillTx/>
              <a:latin typeface="Frutiger 45 Light"/>
            </a:endParaRPr>
          </a:p>
        </p:txBody>
      </p:sp>
      <p:sp>
        <p:nvSpPr>
          <p:cNvPr id="365" name=""/>
          <p:cNvSpPr/>
          <p:nvPr/>
        </p:nvSpPr>
        <p:spPr>
          <a:xfrm>
            <a:off x="7210440" y="4013280"/>
            <a:ext cx="728640" cy="1143000"/>
          </a:xfrm>
          <a:prstGeom prst="rect">
            <a:avLst/>
          </a:prstGeom>
          <a:solidFill>
            <a:srgbClr val="6699ff">
              <a:alpha val="50000"/>
            </a:srgbClr>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Cooling</a:t>
            </a:r>
            <a:endParaRPr b="0" lang="en-US" sz="1200" strike="noStrike" u="none">
              <a:solidFill>
                <a:srgbClr val="000000"/>
              </a:solidFill>
              <a:effectLst/>
              <a:uFillTx/>
              <a:latin typeface="Frutiger 45 Light"/>
            </a:endParaRPr>
          </a:p>
        </p:txBody>
      </p:sp>
      <p:sp>
        <p:nvSpPr>
          <p:cNvPr id="366" name=""/>
          <p:cNvSpPr/>
          <p:nvPr/>
        </p:nvSpPr>
        <p:spPr>
          <a:xfrm>
            <a:off x="8148600" y="4622760"/>
            <a:ext cx="685800" cy="1143000"/>
          </a:xfrm>
          <a:prstGeom prst="rect">
            <a:avLst/>
          </a:prstGeom>
          <a:solidFill>
            <a:srgbClr val="00f008"/>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
        <p:nvSpPr>
          <p:cNvPr id="367" name=""/>
          <p:cNvSpPr/>
          <p:nvPr/>
        </p:nvSpPr>
        <p:spPr>
          <a:xfrm>
            <a:off x="9115560" y="5308560"/>
            <a:ext cx="799920" cy="228600"/>
          </a:xfrm>
          <a:prstGeom prst="rect">
            <a:avLst/>
          </a:prstGeom>
          <a:solidFill>
            <a:srgbClr val="ffffcc"/>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Plugs</a:t>
            </a:r>
            <a:endParaRPr b="0" lang="en-US" sz="1200" strike="noStrike" u="none">
              <a:solidFill>
                <a:srgbClr val="000000"/>
              </a:solidFill>
              <a:effectLst/>
              <a:uFillTx/>
              <a:latin typeface="Frutiger 45 Light"/>
            </a:endParaRPr>
          </a:p>
        </p:txBody>
      </p:sp>
      <p:sp>
        <p:nvSpPr>
          <p:cNvPr id="368" name=""/>
          <p:cNvSpPr/>
          <p:nvPr/>
        </p:nvSpPr>
        <p:spPr>
          <a:xfrm>
            <a:off x="9115560" y="4927680"/>
            <a:ext cx="799920" cy="380880"/>
          </a:xfrm>
          <a:prstGeom prst="rect">
            <a:avLst/>
          </a:prstGeom>
          <a:solidFill>
            <a:srgbClr val="0091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Motors</a:t>
            </a:r>
            <a:endParaRPr b="0" lang="en-US" sz="1200" strike="noStrike" u="none">
              <a:solidFill>
                <a:srgbClr val="000000"/>
              </a:solidFill>
              <a:effectLst/>
              <a:uFillTx/>
              <a:latin typeface="Frutiger 45 Light"/>
            </a:endParaRPr>
          </a:p>
        </p:txBody>
      </p:sp>
      <p:sp>
        <p:nvSpPr>
          <p:cNvPr id="369" name=""/>
          <p:cNvSpPr/>
          <p:nvPr/>
        </p:nvSpPr>
        <p:spPr>
          <a:xfrm>
            <a:off x="9115560" y="5537160"/>
            <a:ext cx="799920" cy="228600"/>
          </a:xfrm>
          <a:prstGeom prst="rect">
            <a:avLst/>
          </a:prstGeom>
          <a:solidFill>
            <a:srgbClr val="00f008"/>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Lights</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 name=""/>
          <p:cNvSpPr/>
          <p:nvPr/>
        </p:nvSpPr>
        <p:spPr>
          <a:xfrm>
            <a:off x="1360440" y="1004760"/>
            <a:ext cx="916200" cy="1735200"/>
          </a:xfrm>
          <a:prstGeom prst="rect">
            <a:avLst/>
          </a:prstGeom>
          <a:solidFill>
            <a:srgbClr val="dddddd"/>
          </a:solidFill>
          <a:ln w="2844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371" name=""/>
          <p:cNvSpPr/>
          <p:nvPr/>
        </p:nvSpPr>
        <p:spPr>
          <a:xfrm>
            <a:off x="1270080" y="2832120"/>
            <a:ext cx="8039160" cy="68580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372" name=""/>
          <p:cNvSpPr/>
          <p:nvPr/>
        </p:nvSpPr>
        <p:spPr>
          <a:xfrm>
            <a:off x="1333440" y="127080"/>
            <a:ext cx="762012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Value Proposition: Energy Assets</a:t>
            </a:r>
            <a:endParaRPr b="0" lang="en-US" sz="28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Example: Asset Optimization</a:t>
            </a:r>
            <a:endParaRPr b="0" lang="en-US" sz="2800" strike="noStrike" u="none">
              <a:solidFill>
                <a:srgbClr val="000000"/>
              </a:solidFill>
              <a:effectLst/>
              <a:uFillTx/>
              <a:latin typeface="Frutiger 45 Light"/>
            </a:endParaRPr>
          </a:p>
        </p:txBody>
      </p:sp>
      <p:sp>
        <p:nvSpPr>
          <p:cNvPr id="373" name=""/>
          <p:cNvSpPr/>
          <p:nvPr/>
        </p:nvSpPr>
        <p:spPr>
          <a:xfrm>
            <a:off x="3171960" y="6004080"/>
            <a:ext cx="3948120" cy="581400"/>
          </a:xfrm>
          <a:prstGeom prst="rect">
            <a:avLst/>
          </a:prstGeom>
          <a:solidFill>
            <a:srgbClr val="0091ff"/>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New Energy Bill Is $500,000 Annually</a:t>
            </a:r>
            <a:endParaRPr b="0" lang="en-US" sz="16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IRR on Project &gt; 30%</a:t>
            </a:r>
            <a:endParaRPr b="0" lang="en-US" sz="1600" strike="noStrike" u="none">
              <a:solidFill>
                <a:srgbClr val="000000"/>
              </a:solidFill>
              <a:effectLst/>
              <a:uFillTx/>
              <a:latin typeface="Frutiger 45 Light"/>
            </a:endParaRPr>
          </a:p>
        </p:txBody>
      </p:sp>
      <p:sp>
        <p:nvSpPr>
          <p:cNvPr id="374" name=""/>
          <p:cNvSpPr/>
          <p:nvPr/>
        </p:nvSpPr>
        <p:spPr>
          <a:xfrm>
            <a:off x="1089000" y="2795760"/>
            <a:ext cx="2136960" cy="7038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Enron</a:t>
            </a:r>
            <a:endParaRPr b="0" lang="en-US" sz="20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Approach</a:t>
            </a:r>
            <a:endParaRPr b="0" lang="en-US" sz="2000" strike="noStrike" u="none">
              <a:solidFill>
                <a:srgbClr val="000000"/>
              </a:solidFill>
              <a:effectLst/>
              <a:uFillTx/>
              <a:latin typeface="Frutiger 45 Light"/>
            </a:endParaRPr>
          </a:p>
        </p:txBody>
      </p:sp>
      <p:sp>
        <p:nvSpPr>
          <p:cNvPr id="375" name=""/>
          <p:cNvSpPr/>
          <p:nvPr/>
        </p:nvSpPr>
        <p:spPr>
          <a:xfrm>
            <a:off x="3128400" y="1533600"/>
            <a:ext cx="4564080" cy="916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2 - 1,000 Ton, 20 Year Old Chillers</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Onsite Personnel Operate &amp; Maintain</a:t>
            </a:r>
            <a:endParaRPr b="0" lang="en-US" sz="18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Existing Energy Bill $1,000,000 Annually</a:t>
            </a:r>
            <a:endParaRPr b="0" lang="en-US" sz="1800" strike="noStrike" u="none">
              <a:solidFill>
                <a:srgbClr val="000000"/>
              </a:solidFill>
              <a:effectLst/>
              <a:uFillTx/>
              <a:latin typeface="Frutiger 45 Light"/>
            </a:endParaRPr>
          </a:p>
        </p:txBody>
      </p:sp>
      <p:sp>
        <p:nvSpPr>
          <p:cNvPr id="376" name=""/>
          <p:cNvSpPr/>
          <p:nvPr/>
        </p:nvSpPr>
        <p:spPr>
          <a:xfrm>
            <a:off x="3063960" y="1652760"/>
            <a:ext cx="114120" cy="11412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Frutiger 45 Light"/>
            </a:endParaRPr>
          </a:p>
        </p:txBody>
      </p:sp>
      <p:sp>
        <p:nvSpPr>
          <p:cNvPr id="377" name=""/>
          <p:cNvSpPr/>
          <p:nvPr/>
        </p:nvSpPr>
        <p:spPr>
          <a:xfrm>
            <a:off x="3063960" y="1919160"/>
            <a:ext cx="11412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378" name=""/>
          <p:cNvSpPr/>
          <p:nvPr/>
        </p:nvSpPr>
        <p:spPr>
          <a:xfrm>
            <a:off x="3063960" y="2185920"/>
            <a:ext cx="11412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379" name=""/>
          <p:cNvSpPr/>
          <p:nvPr/>
        </p:nvSpPr>
        <p:spPr>
          <a:xfrm>
            <a:off x="4251240" y="4098960"/>
            <a:ext cx="5389560" cy="1670760"/>
          </a:xfrm>
          <a:prstGeom prst="rect">
            <a:avLst/>
          </a:prstGeom>
          <a:noFill/>
          <a:ln w="0">
            <a:noFill/>
          </a:ln>
        </p:spPr>
        <p:style>
          <a:lnRef idx="0"/>
          <a:fillRef idx="0"/>
          <a:effectRef idx="0"/>
          <a:fontRef idx="minor"/>
        </p:style>
        <p:txBody>
          <a:bodyPr lIns="90000" rIns="90000" tIns="46800" bIns="46800" anchor="t">
            <a:spAutoFit/>
          </a:bodyPr>
          <a:p>
            <a:pPr>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Install 2 - 600 Ton Chillers</a:t>
            </a:r>
            <a:endParaRPr b="0" lang="en-US" sz="1600" strike="noStrike" u="none">
              <a:solidFill>
                <a:srgbClr val="000000"/>
              </a:solidFill>
              <a:effectLst/>
              <a:uFillTx/>
              <a:latin typeface="Frutiger 45 Light"/>
            </a:endParaRPr>
          </a:p>
          <a:p>
            <a:pPr>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Reduce Capacity of All Pumps and Fans</a:t>
            </a:r>
            <a:endParaRPr b="0" lang="en-US" sz="1600" strike="noStrike" u="none">
              <a:solidFill>
                <a:srgbClr val="000000"/>
              </a:solidFill>
              <a:effectLst/>
              <a:uFillTx/>
              <a:latin typeface="Frutiger 45 Light"/>
            </a:endParaRPr>
          </a:p>
          <a:p>
            <a:pPr>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Redesign Duct Work &amp; Pumps to Reduce Energy Loss</a:t>
            </a:r>
            <a:endParaRPr b="0" lang="en-US" sz="1600" strike="noStrike" u="none">
              <a:solidFill>
                <a:srgbClr val="000000"/>
              </a:solidFill>
              <a:effectLst/>
              <a:uFillTx/>
              <a:latin typeface="Frutiger 45 Light"/>
            </a:endParaRPr>
          </a:p>
          <a:p>
            <a:pPr>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Install Remote Monitoring and Control Equipment to Fully Optimize Operation</a:t>
            </a:r>
            <a:endParaRPr b="0" lang="en-US" sz="1600" strike="noStrike" u="none">
              <a:solidFill>
                <a:srgbClr val="000000"/>
              </a:solidFill>
              <a:effectLst/>
              <a:uFillTx/>
              <a:latin typeface="Frutiger 45 Light"/>
            </a:endParaRPr>
          </a:p>
        </p:txBody>
      </p:sp>
      <p:sp>
        <p:nvSpPr>
          <p:cNvPr id="380" name=""/>
          <p:cNvSpPr/>
          <p:nvPr/>
        </p:nvSpPr>
        <p:spPr>
          <a:xfrm>
            <a:off x="3962520" y="2881440"/>
            <a:ext cx="5321160" cy="581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Lower Operating Costs by Replacing Existing Assets With Lower Capacity - Higher Efficiency Units</a:t>
            </a:r>
            <a:endParaRPr b="0" lang="en-US" sz="1600" strike="noStrike" u="none">
              <a:solidFill>
                <a:srgbClr val="000000"/>
              </a:solidFill>
              <a:effectLst/>
              <a:uFillTx/>
              <a:latin typeface="Frutiger 45 Light"/>
            </a:endParaRPr>
          </a:p>
        </p:txBody>
      </p:sp>
      <p:graphicFrame>
        <p:nvGraphicFramePr>
          <p:cNvPr id="381" name=""/>
          <p:cNvGraphicFramePr/>
          <p:nvPr/>
        </p:nvGraphicFramePr>
        <p:xfrm>
          <a:off x="1079640" y="3890880"/>
          <a:ext cx="2652480" cy="1658880"/>
        </p:xfrm>
        <a:graphic>
          <a:graphicData uri="http://schemas.openxmlformats.org/presentationml/2006/ole">
            <p:oleObj r:id="rId1" spid="">
              <p:embed/>
              <p:pic>
                <p:nvPicPr>
                  <p:cNvPr id="382" name="" descr=""/>
                  <p:cNvPicPr/>
                  <p:nvPr/>
                </p:nvPicPr>
                <p:blipFill>
                  <a:blip r:embed="rId2"/>
                  <a:stretch/>
                </p:blipFill>
                <p:spPr>
                  <a:xfrm>
                    <a:off x="1079640" y="3890880"/>
                    <a:ext cx="2652480" cy="1658880"/>
                  </a:xfrm>
                  <a:prstGeom prst="rect">
                    <a:avLst/>
                  </a:prstGeom>
                  <a:noFill/>
                  <a:ln w="0">
                    <a:noFill/>
                  </a:ln>
                </p:spPr>
              </p:pic>
            </p:oleObj>
          </a:graphicData>
        </a:graphic>
      </p:graphicFrame>
      <p:sp>
        <p:nvSpPr>
          <p:cNvPr id="383" name=""/>
          <p:cNvSpPr/>
          <p:nvPr/>
        </p:nvSpPr>
        <p:spPr>
          <a:xfrm>
            <a:off x="3022560" y="2971800"/>
            <a:ext cx="863640" cy="393840"/>
          </a:xfrm>
          <a:prstGeom prst="rightArrow">
            <a:avLst>
              <a:gd name="adj1" fmla="val 50000"/>
              <a:gd name="adj2" fmla="val 54822"/>
            </a:avLst>
          </a:prstGeom>
          <a:solidFill>
            <a:srgbClr val="ff00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384" name=""/>
          <p:cNvSpPr/>
          <p:nvPr/>
        </p:nvSpPr>
        <p:spPr>
          <a:xfrm>
            <a:off x="4149720" y="4208400"/>
            <a:ext cx="11448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385" name=""/>
          <p:cNvSpPr/>
          <p:nvPr/>
        </p:nvSpPr>
        <p:spPr>
          <a:xfrm>
            <a:off x="4149720" y="4500720"/>
            <a:ext cx="114480" cy="11412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Frutiger 45 Light"/>
            </a:endParaRPr>
          </a:p>
        </p:txBody>
      </p:sp>
      <p:sp>
        <p:nvSpPr>
          <p:cNvPr id="386" name=""/>
          <p:cNvSpPr/>
          <p:nvPr/>
        </p:nvSpPr>
        <p:spPr>
          <a:xfrm>
            <a:off x="4149720" y="4767120"/>
            <a:ext cx="11448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387" name=""/>
          <p:cNvSpPr/>
          <p:nvPr/>
        </p:nvSpPr>
        <p:spPr>
          <a:xfrm>
            <a:off x="4149720" y="5059440"/>
            <a:ext cx="114480" cy="11412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Frutiger 45 Light"/>
            </a:endParaRPr>
          </a:p>
        </p:txBody>
      </p:sp>
      <p:sp>
        <p:nvSpPr>
          <p:cNvPr id="388" name=""/>
          <p:cNvSpPr/>
          <p:nvPr/>
        </p:nvSpPr>
        <p:spPr>
          <a:xfrm>
            <a:off x="1450800" y="1112760"/>
            <a:ext cx="730440" cy="276480"/>
          </a:xfrm>
          <a:prstGeom prst="rect">
            <a:avLst/>
          </a:prstGeom>
          <a:solidFill>
            <a:srgbClr val="0091ff"/>
          </a:solidFill>
          <a:ln w="0">
            <a:noFill/>
          </a:ln>
          <a:effectLst>
            <a:outerShdw dist="17819" dir="2700000" blurRad="0" rotWithShape="0">
              <a:srgbClr val="005698"/>
            </a:outerShdw>
          </a:effectLst>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Cooling</a:t>
            </a:r>
            <a:endParaRPr b="0" lang="en-US" sz="1400" strike="noStrike" u="none">
              <a:solidFill>
                <a:srgbClr val="000000"/>
              </a:solidFill>
              <a:effectLst/>
              <a:uFillTx/>
              <a:latin typeface="Frutiger 45 Light"/>
            </a:endParaRPr>
          </a:p>
        </p:txBody>
      </p:sp>
      <p:sp>
        <p:nvSpPr>
          <p:cNvPr id="389" name=""/>
          <p:cNvSpPr/>
          <p:nvPr/>
        </p:nvSpPr>
        <p:spPr>
          <a:xfrm>
            <a:off x="1576440" y="2346480"/>
            <a:ext cx="484200" cy="117360"/>
          </a:xfrm>
          <a:prstGeom prst="rect">
            <a:avLst/>
          </a:prstGeom>
          <a:solidFill>
            <a:srgbClr val="ffffcc"/>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Plugs</a:t>
            </a:r>
            <a:endParaRPr b="0" lang="en-US" sz="1000" strike="noStrike" u="none">
              <a:solidFill>
                <a:srgbClr val="000000"/>
              </a:solidFill>
              <a:effectLst/>
              <a:uFillTx/>
              <a:latin typeface="Frutiger 45 Light"/>
            </a:endParaRPr>
          </a:p>
        </p:txBody>
      </p:sp>
      <p:sp>
        <p:nvSpPr>
          <p:cNvPr id="390" name=""/>
          <p:cNvSpPr/>
          <p:nvPr/>
        </p:nvSpPr>
        <p:spPr>
          <a:xfrm>
            <a:off x="1576440" y="1459080"/>
            <a:ext cx="484200" cy="590400"/>
          </a:xfrm>
          <a:prstGeom prst="rect">
            <a:avLst/>
          </a:prstGeom>
          <a:solidFill>
            <a:srgbClr val="6699ff">
              <a:alpha val="50000"/>
            </a:srgbClr>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Cooling</a:t>
            </a:r>
            <a:endParaRPr b="0" lang="en-US" sz="1000" strike="noStrike" u="none">
              <a:solidFill>
                <a:srgbClr val="000000"/>
              </a:solidFill>
              <a:effectLst/>
              <a:uFillTx/>
              <a:latin typeface="Frutiger 45 Light"/>
            </a:endParaRPr>
          </a:p>
        </p:txBody>
      </p:sp>
      <p:sp>
        <p:nvSpPr>
          <p:cNvPr id="391" name=""/>
          <p:cNvSpPr/>
          <p:nvPr/>
        </p:nvSpPr>
        <p:spPr>
          <a:xfrm>
            <a:off x="1576440" y="2049480"/>
            <a:ext cx="484200" cy="297000"/>
          </a:xfrm>
          <a:prstGeom prst="rect">
            <a:avLst/>
          </a:prstGeom>
          <a:solidFill>
            <a:srgbClr val="3366ff"/>
          </a:solidFill>
          <a:ln w="3240">
            <a:solidFill>
              <a:srgbClr val="000000"/>
            </a:solidFill>
            <a:miter/>
          </a:ln>
        </p:spPr>
        <p:style>
          <a:lnRef idx="0"/>
          <a:fillRef idx="0"/>
          <a:effectRef idx="0"/>
          <a:fontRef idx="minor"/>
        </p:style>
        <p:txBody>
          <a:bodyPr wrap="none"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Motors</a:t>
            </a:r>
            <a:endParaRPr b="0" lang="en-US" sz="1000" strike="noStrike" u="none">
              <a:solidFill>
                <a:srgbClr val="000000"/>
              </a:solidFill>
              <a:effectLst/>
              <a:uFillTx/>
              <a:latin typeface="Frutiger 45 Light"/>
            </a:endParaRPr>
          </a:p>
        </p:txBody>
      </p:sp>
      <p:sp>
        <p:nvSpPr>
          <p:cNvPr id="392" name=""/>
          <p:cNvSpPr/>
          <p:nvPr/>
        </p:nvSpPr>
        <p:spPr>
          <a:xfrm>
            <a:off x="1576440" y="2463840"/>
            <a:ext cx="484200" cy="177840"/>
          </a:xfrm>
          <a:prstGeom prst="rect">
            <a:avLst/>
          </a:prstGeom>
          <a:solidFill>
            <a:srgbClr val="008226"/>
          </a:solidFill>
          <a:ln w="324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Frutiger 45 Light"/>
              </a:rPr>
              <a:t>Lights</a:t>
            </a:r>
            <a:endParaRPr b="0" lang="en-US" sz="1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3" name=""/>
          <p:cNvSpPr/>
          <p:nvPr/>
        </p:nvSpPr>
        <p:spPr>
          <a:xfrm>
            <a:off x="5410080" y="1639800"/>
            <a:ext cx="4407120" cy="19558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394" name=""/>
          <p:cNvSpPr/>
          <p:nvPr/>
        </p:nvSpPr>
        <p:spPr>
          <a:xfrm>
            <a:off x="5410080" y="4687920"/>
            <a:ext cx="4407120" cy="19558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395" name=""/>
          <p:cNvSpPr/>
          <p:nvPr/>
        </p:nvSpPr>
        <p:spPr>
          <a:xfrm>
            <a:off x="6844680" y="5068800"/>
            <a:ext cx="1625400" cy="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396" name=""/>
          <p:cNvSpPr/>
          <p:nvPr/>
        </p:nvSpPr>
        <p:spPr>
          <a:xfrm>
            <a:off x="-365040" y="38160"/>
            <a:ext cx="1088208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Value Proposition: Commodity </a:t>
            </a:r>
            <a:endParaRPr b="0" lang="en-US" sz="28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Frutiger 55 Roman"/>
              </a:rPr>
              <a:t>Gas to Power Arbitrage</a:t>
            </a:r>
            <a:endParaRPr b="0" lang="en-US" sz="2800" strike="noStrike" u="none">
              <a:solidFill>
                <a:srgbClr val="000000"/>
              </a:solidFill>
              <a:effectLst/>
              <a:uFillTx/>
              <a:latin typeface="Frutiger 45 Light"/>
            </a:endParaRPr>
          </a:p>
        </p:txBody>
      </p:sp>
      <p:grpSp>
        <p:nvGrpSpPr>
          <p:cNvPr id="397" name=""/>
          <p:cNvGrpSpPr/>
          <p:nvPr/>
        </p:nvGrpSpPr>
        <p:grpSpPr>
          <a:xfrm>
            <a:off x="6913440" y="2328840"/>
            <a:ext cx="1006200" cy="483480"/>
            <a:chOff x="6913440" y="2328840"/>
            <a:chExt cx="1006200" cy="483480"/>
          </a:xfrm>
        </p:grpSpPr>
        <p:grpSp>
          <p:nvGrpSpPr>
            <p:cNvPr id="398" name=""/>
            <p:cNvGrpSpPr/>
            <p:nvPr/>
          </p:nvGrpSpPr>
          <p:grpSpPr>
            <a:xfrm>
              <a:off x="7134480" y="2328840"/>
              <a:ext cx="565200" cy="357120"/>
              <a:chOff x="7134480" y="2328840"/>
              <a:chExt cx="565200" cy="357120"/>
            </a:xfrm>
          </p:grpSpPr>
          <p:sp>
            <p:nvSpPr>
              <p:cNvPr id="399" name=""/>
              <p:cNvSpPr/>
              <p:nvPr/>
            </p:nvSpPr>
            <p:spPr>
              <a:xfrm>
                <a:off x="7239600" y="2361600"/>
                <a:ext cx="459720" cy="127800"/>
              </a:xfrm>
              <a:custGeom>
                <a:avLst/>
                <a:gdLst/>
                <a:ahLst/>
                <a:rect l="l" t="t" r="r" b="b"/>
                <a:pathLst>
                  <a:path w="349" h="116">
                    <a:moveTo>
                      <a:pt x="0" y="115"/>
                    </a:moveTo>
                    <a:lnTo>
                      <a:pt x="211" y="1"/>
                    </a:lnTo>
                    <a:lnTo>
                      <a:pt x="348" y="0"/>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nvGrpSpPr>
              <p:cNvPr id="400" name=""/>
              <p:cNvGrpSpPr/>
              <p:nvPr/>
            </p:nvGrpSpPr>
            <p:grpSpPr>
              <a:xfrm>
                <a:off x="7134480" y="2328840"/>
                <a:ext cx="565200" cy="183600"/>
                <a:chOff x="7134480" y="2328840"/>
                <a:chExt cx="565200" cy="183600"/>
              </a:xfrm>
            </p:grpSpPr>
            <p:grpSp>
              <p:nvGrpSpPr>
                <p:cNvPr id="401" name=""/>
                <p:cNvGrpSpPr/>
                <p:nvPr/>
              </p:nvGrpSpPr>
              <p:grpSpPr>
                <a:xfrm>
                  <a:off x="7134480" y="2458800"/>
                  <a:ext cx="565200" cy="53640"/>
                  <a:chOff x="7134480" y="2458800"/>
                  <a:chExt cx="565200" cy="53640"/>
                </a:xfrm>
              </p:grpSpPr>
              <p:sp>
                <p:nvSpPr>
                  <p:cNvPr id="402" name=""/>
                  <p:cNvSpPr/>
                  <p:nvPr/>
                </p:nvSpPr>
                <p:spPr>
                  <a:xfrm>
                    <a:off x="7134480" y="2459520"/>
                    <a:ext cx="565200" cy="52920"/>
                  </a:xfrm>
                  <a:custGeom>
                    <a:avLst/>
                    <a:gdLst/>
                    <a:ahLst/>
                    <a:rect l="l" t="t" r="r" b="b"/>
                    <a:pathLst>
                      <a:path w="429" h="48">
                        <a:moveTo>
                          <a:pt x="0" y="21"/>
                        </a:moveTo>
                        <a:lnTo>
                          <a:pt x="100" y="0"/>
                        </a:lnTo>
                        <a:lnTo>
                          <a:pt x="428" y="47"/>
                        </a:lnTo>
                      </a:path>
                    </a:pathLst>
                  </a:custGeom>
                  <a:noFill/>
                  <a:ln cap="rnd" w="12600">
                    <a:solidFill>
                      <a:srgbClr val="a0a0a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403" name=""/>
                  <p:cNvSpPr/>
                  <p:nvPr/>
                </p:nvSpPr>
                <p:spPr>
                  <a:xfrm>
                    <a:off x="7134480" y="2469600"/>
                    <a:ext cx="565200" cy="38520"/>
                  </a:xfrm>
                  <a:custGeom>
                    <a:avLst/>
                    <a:gdLst/>
                    <a:ahLst/>
                    <a:rect l="l" t="t" r="r" b="b"/>
                    <a:pathLst>
                      <a:path w="429" h="35">
                        <a:moveTo>
                          <a:pt x="0" y="23"/>
                        </a:moveTo>
                        <a:lnTo>
                          <a:pt x="100" y="0"/>
                        </a:lnTo>
                        <a:lnTo>
                          <a:pt x="157" y="10"/>
                        </a:lnTo>
                        <a:lnTo>
                          <a:pt x="428" y="34"/>
                        </a:lnTo>
                      </a:path>
                    </a:pathLst>
                  </a:custGeom>
                  <a:noFill/>
                  <a:ln cap="rnd" w="12600">
                    <a:solidFill>
                      <a:srgbClr val="a0a0a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04" name=""/>
                  <p:cNvSpPr/>
                  <p:nvPr/>
                </p:nvSpPr>
                <p:spPr>
                  <a:xfrm>
                    <a:off x="7134480" y="2458800"/>
                    <a:ext cx="565200" cy="40680"/>
                  </a:xfrm>
                  <a:custGeom>
                    <a:avLst/>
                    <a:gdLst/>
                    <a:ahLst/>
                    <a:rect l="l" t="t" r="r" b="b"/>
                    <a:pathLst>
                      <a:path w="429" h="37">
                        <a:moveTo>
                          <a:pt x="428" y="20"/>
                        </a:moveTo>
                        <a:lnTo>
                          <a:pt x="313" y="0"/>
                        </a:lnTo>
                        <a:lnTo>
                          <a:pt x="0" y="36"/>
                        </a:lnTo>
                      </a:path>
                    </a:pathLst>
                  </a:custGeom>
                  <a:noFill/>
                  <a:ln cap="rnd" w="12600">
                    <a:solidFill>
                      <a:srgbClr val="a0a0a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405" name=""/>
                  <p:cNvSpPr/>
                  <p:nvPr/>
                </p:nvSpPr>
                <p:spPr>
                  <a:xfrm>
                    <a:off x="7134480" y="2466360"/>
                    <a:ext cx="565200" cy="41760"/>
                  </a:xfrm>
                  <a:custGeom>
                    <a:avLst/>
                    <a:gdLst/>
                    <a:ahLst/>
                    <a:rect l="l" t="t" r="r" b="b"/>
                    <a:pathLst>
                      <a:path w="429" h="38">
                        <a:moveTo>
                          <a:pt x="428" y="19"/>
                        </a:moveTo>
                        <a:lnTo>
                          <a:pt x="314" y="0"/>
                        </a:lnTo>
                        <a:lnTo>
                          <a:pt x="148" y="19"/>
                        </a:lnTo>
                        <a:lnTo>
                          <a:pt x="0" y="37"/>
                        </a:lnTo>
                      </a:path>
                    </a:pathLst>
                  </a:custGeom>
                  <a:noFill/>
                  <a:ln cap="rnd" w="12600">
                    <a:solidFill>
                      <a:srgbClr val="a0a0a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sp>
                <p:nvSpPr>
                  <p:cNvPr id="406" name=""/>
                  <p:cNvSpPr/>
                  <p:nvPr/>
                </p:nvSpPr>
                <p:spPr>
                  <a:xfrm>
                    <a:off x="7134480" y="2472840"/>
                    <a:ext cx="565200" cy="39600"/>
                  </a:xfrm>
                  <a:custGeom>
                    <a:avLst/>
                    <a:gdLst/>
                    <a:ahLst/>
                    <a:rect l="l" t="t" r="r" b="b"/>
                    <a:pathLst>
                      <a:path w="429" h="36">
                        <a:moveTo>
                          <a:pt x="0" y="35"/>
                        </a:moveTo>
                        <a:lnTo>
                          <a:pt x="207" y="0"/>
                        </a:lnTo>
                        <a:lnTo>
                          <a:pt x="266" y="13"/>
                        </a:lnTo>
                        <a:lnTo>
                          <a:pt x="428" y="23"/>
                        </a:lnTo>
                      </a:path>
                    </a:pathLst>
                  </a:custGeom>
                  <a:noFill/>
                  <a:ln cap="rnd" w="12600">
                    <a:solidFill>
                      <a:srgbClr val="a0a0a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407" name=""/>
                  <p:cNvSpPr/>
                  <p:nvPr/>
                </p:nvSpPr>
                <p:spPr>
                  <a:xfrm>
                    <a:off x="7134480" y="2463120"/>
                    <a:ext cx="565200" cy="41760"/>
                  </a:xfrm>
                  <a:custGeom>
                    <a:avLst/>
                    <a:gdLst/>
                    <a:ahLst/>
                    <a:rect l="l" t="t" r="r" b="b"/>
                    <a:pathLst>
                      <a:path w="429" h="38">
                        <a:moveTo>
                          <a:pt x="0" y="35"/>
                        </a:moveTo>
                        <a:lnTo>
                          <a:pt x="148" y="14"/>
                        </a:lnTo>
                        <a:lnTo>
                          <a:pt x="205" y="0"/>
                        </a:lnTo>
                        <a:lnTo>
                          <a:pt x="267" y="14"/>
                        </a:lnTo>
                        <a:lnTo>
                          <a:pt x="428" y="37"/>
                        </a:lnTo>
                      </a:path>
                    </a:pathLst>
                  </a:custGeom>
                  <a:noFill/>
                  <a:ln cap="rnd" w="12600">
                    <a:solidFill>
                      <a:srgbClr val="a0a0a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grpSp>
            <p:sp>
              <p:nvSpPr>
                <p:cNvPr id="408" name=""/>
                <p:cNvSpPr/>
                <p:nvPr/>
              </p:nvSpPr>
              <p:spPr>
                <a:xfrm>
                  <a:off x="7218720" y="2328840"/>
                  <a:ext cx="480600" cy="77040"/>
                </a:xfrm>
                <a:custGeom>
                  <a:avLst/>
                  <a:gdLst/>
                  <a:ahLst/>
                  <a:rect l="l" t="t" r="r" b="b"/>
                  <a:pathLst>
                    <a:path w="365" h="70">
                      <a:moveTo>
                        <a:pt x="0" y="69"/>
                      </a:moveTo>
                      <a:lnTo>
                        <a:pt x="51" y="33"/>
                      </a:lnTo>
                      <a:lnTo>
                        <a:pt x="364" y="0"/>
                      </a:lnTo>
                    </a:path>
                  </a:pathLst>
                </a:custGeom>
                <a:noFill/>
                <a:ln cap="rnd" w="12600">
                  <a:solidFill>
                    <a:srgbClr val="a0a0a0"/>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Frutiger 45 Light"/>
                  </a:endParaRPr>
                </a:p>
              </p:txBody>
            </p:sp>
          </p:grpSp>
          <p:grpSp>
            <p:nvGrpSpPr>
              <p:cNvPr id="409" name=""/>
              <p:cNvGrpSpPr/>
              <p:nvPr/>
            </p:nvGrpSpPr>
            <p:grpSpPr>
              <a:xfrm>
                <a:off x="7196400" y="2361600"/>
                <a:ext cx="413280" cy="324360"/>
                <a:chOff x="7196400" y="2361600"/>
                <a:chExt cx="413280" cy="324360"/>
              </a:xfrm>
            </p:grpSpPr>
            <p:grpSp>
              <p:nvGrpSpPr>
                <p:cNvPr id="410" name=""/>
                <p:cNvGrpSpPr/>
                <p:nvPr/>
              </p:nvGrpSpPr>
              <p:grpSpPr>
                <a:xfrm>
                  <a:off x="7351560" y="2558160"/>
                  <a:ext cx="119520" cy="74880"/>
                  <a:chOff x="7351560" y="2558160"/>
                  <a:chExt cx="119520" cy="74880"/>
                </a:xfrm>
              </p:grpSpPr>
              <p:sp>
                <p:nvSpPr>
                  <p:cNvPr id="411" name=""/>
                  <p:cNvSpPr/>
                  <p:nvPr/>
                </p:nvSpPr>
                <p:spPr>
                  <a:xfrm>
                    <a:off x="7351560" y="2614320"/>
                    <a:ext cx="119520" cy="18720"/>
                  </a:xfrm>
                  <a:custGeom>
                    <a:avLst/>
                    <a:gdLst/>
                    <a:ahLst/>
                    <a:rect l="l" t="t" r="r" b="b"/>
                    <a:pathLst>
                      <a:path w="91" h="17">
                        <a:moveTo>
                          <a:pt x="0" y="0"/>
                        </a:moveTo>
                        <a:lnTo>
                          <a:pt x="90" y="0"/>
                        </a:lnTo>
                        <a:lnTo>
                          <a:pt x="66" y="16"/>
                        </a:lnTo>
                        <a:lnTo>
                          <a:pt x="25" y="16"/>
                        </a:lnTo>
                        <a:lnTo>
                          <a:pt x="0" y="0"/>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412" name=""/>
                  <p:cNvSpPr/>
                  <p:nvPr/>
                </p:nvSpPr>
                <p:spPr>
                  <a:xfrm>
                    <a:off x="7360560" y="2558160"/>
                    <a:ext cx="95760" cy="18720"/>
                  </a:xfrm>
                  <a:custGeom>
                    <a:avLst/>
                    <a:gdLst/>
                    <a:ahLst/>
                    <a:rect l="l" t="t" r="r" b="b"/>
                    <a:pathLst>
                      <a:path w="73" h="17">
                        <a:moveTo>
                          <a:pt x="0" y="16"/>
                        </a:moveTo>
                        <a:lnTo>
                          <a:pt x="17" y="0"/>
                        </a:lnTo>
                        <a:lnTo>
                          <a:pt x="72" y="0"/>
                        </a:lnTo>
                        <a:lnTo>
                          <a:pt x="55" y="16"/>
                        </a:lnTo>
                        <a:lnTo>
                          <a:pt x="0"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grpSp>
            <p:grpSp>
              <p:nvGrpSpPr>
                <p:cNvPr id="413" name=""/>
                <p:cNvGrpSpPr/>
                <p:nvPr/>
              </p:nvGrpSpPr>
              <p:grpSpPr>
                <a:xfrm>
                  <a:off x="7341120" y="2558160"/>
                  <a:ext cx="145440" cy="127800"/>
                  <a:chOff x="7341120" y="2558160"/>
                  <a:chExt cx="145440" cy="127800"/>
                </a:xfrm>
              </p:grpSpPr>
              <p:sp>
                <p:nvSpPr>
                  <p:cNvPr id="414" name=""/>
                  <p:cNvSpPr/>
                  <p:nvPr/>
                </p:nvSpPr>
                <p:spPr>
                  <a:xfrm>
                    <a:off x="7341120" y="2560320"/>
                    <a:ext cx="20880" cy="118800"/>
                  </a:xfrm>
                  <a:custGeom>
                    <a:avLst/>
                    <a:gdLst/>
                    <a:ahLst/>
                    <a:rect l="l" t="t" r="r" b="b"/>
                    <a:pathLst>
                      <a:path w="16" h="108">
                        <a:moveTo>
                          <a:pt x="15" y="0"/>
                        </a:moveTo>
                        <a:lnTo>
                          <a:pt x="0" y="107"/>
                        </a:lnTo>
                        <a:lnTo>
                          <a:pt x="1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15" name=""/>
                  <p:cNvSpPr/>
                  <p:nvPr/>
                </p:nvSpPr>
                <p:spPr>
                  <a:xfrm>
                    <a:off x="7374960" y="2560320"/>
                    <a:ext cx="19800" cy="118800"/>
                  </a:xfrm>
                  <a:custGeom>
                    <a:avLst/>
                    <a:gdLst/>
                    <a:ahLst/>
                    <a:rect l="l" t="t" r="r" b="b"/>
                    <a:pathLst>
                      <a:path w="15" h="108">
                        <a:moveTo>
                          <a:pt x="14" y="0"/>
                        </a:moveTo>
                        <a:lnTo>
                          <a:pt x="0" y="107"/>
                        </a:lnTo>
                        <a:lnTo>
                          <a:pt x="14"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16" name=""/>
                  <p:cNvSpPr/>
                  <p:nvPr/>
                </p:nvSpPr>
                <p:spPr>
                  <a:xfrm>
                    <a:off x="7432920" y="2560320"/>
                    <a:ext cx="19800" cy="125640"/>
                  </a:xfrm>
                  <a:custGeom>
                    <a:avLst/>
                    <a:gdLst/>
                    <a:ahLst/>
                    <a:rect l="l" t="t" r="r" b="b"/>
                    <a:pathLst>
                      <a:path w="15" h="114">
                        <a:moveTo>
                          <a:pt x="0" y="0"/>
                        </a:moveTo>
                        <a:lnTo>
                          <a:pt x="14" y="113"/>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17" name=""/>
                  <p:cNvSpPr/>
                  <p:nvPr/>
                </p:nvSpPr>
                <p:spPr>
                  <a:xfrm>
                    <a:off x="7455240" y="2558160"/>
                    <a:ext cx="31320" cy="124560"/>
                  </a:xfrm>
                  <a:custGeom>
                    <a:avLst/>
                    <a:gdLst/>
                    <a:ahLst/>
                    <a:rect l="l" t="t" r="r" b="b"/>
                    <a:pathLst>
                      <a:path w="24" h="113">
                        <a:moveTo>
                          <a:pt x="0" y="0"/>
                        </a:moveTo>
                        <a:lnTo>
                          <a:pt x="23" y="112"/>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sp>
              <p:nvSpPr>
                <p:cNvPr id="418" name=""/>
                <p:cNvSpPr/>
                <p:nvPr/>
              </p:nvSpPr>
              <p:spPr>
                <a:xfrm>
                  <a:off x="7380360" y="2560320"/>
                  <a:ext cx="56520" cy="55080"/>
                </a:xfrm>
                <a:custGeom>
                  <a:avLst/>
                  <a:gdLst/>
                  <a:ahLst/>
                  <a:rect l="l" t="t" r="r" b="b"/>
                  <a:pathLst>
                    <a:path w="43" h="50">
                      <a:moveTo>
                        <a:pt x="42" y="0"/>
                      </a:moveTo>
                      <a:lnTo>
                        <a:pt x="0" y="49"/>
                      </a:lnTo>
                      <a:lnTo>
                        <a:pt x="42"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19" name=""/>
                <p:cNvSpPr/>
                <p:nvPr/>
              </p:nvSpPr>
              <p:spPr>
                <a:xfrm>
                  <a:off x="7384320" y="2558160"/>
                  <a:ext cx="86760" cy="121320"/>
                </a:xfrm>
                <a:custGeom>
                  <a:avLst/>
                  <a:gdLst/>
                  <a:ahLst/>
                  <a:rect l="l" t="t" r="r" b="b"/>
                  <a:pathLst>
                    <a:path w="66" h="110">
                      <a:moveTo>
                        <a:pt x="0" y="17"/>
                      </a:moveTo>
                      <a:lnTo>
                        <a:pt x="14" y="0"/>
                      </a:lnTo>
                      <a:lnTo>
                        <a:pt x="65" y="50"/>
                      </a:lnTo>
                      <a:lnTo>
                        <a:pt x="44" y="73"/>
                      </a:lnTo>
                      <a:lnTo>
                        <a:pt x="29" y="109"/>
                      </a:lnTo>
                      <a:lnTo>
                        <a:pt x="14" y="76"/>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20" name=""/>
                <p:cNvSpPr/>
                <p:nvPr/>
              </p:nvSpPr>
              <p:spPr>
                <a:xfrm>
                  <a:off x="7384320" y="2643120"/>
                  <a:ext cx="36720" cy="36360"/>
                </a:xfrm>
                <a:custGeom>
                  <a:avLst/>
                  <a:gdLst/>
                  <a:ahLst/>
                  <a:rect l="l" t="t" r="r" b="b"/>
                  <a:pathLst>
                    <a:path w="28" h="33">
                      <a:moveTo>
                        <a:pt x="0" y="0"/>
                      </a:moveTo>
                      <a:lnTo>
                        <a:pt x="12" y="32"/>
                      </a:lnTo>
                      <a:lnTo>
                        <a:pt x="27" y="0"/>
                      </a:lnTo>
                    </a:path>
                  </a:pathLst>
                </a:custGeom>
                <a:noFill/>
                <a:ln cap="rnd" w="12600">
                  <a:solidFill>
                    <a:srgbClr val="60606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Frutiger 45 Light"/>
                  </a:endParaRPr>
                </a:p>
              </p:txBody>
            </p:sp>
            <p:sp>
              <p:nvSpPr>
                <p:cNvPr id="421" name=""/>
                <p:cNvSpPr/>
                <p:nvPr/>
              </p:nvSpPr>
              <p:spPr>
                <a:xfrm>
                  <a:off x="7346160" y="2560320"/>
                  <a:ext cx="89280" cy="117720"/>
                </a:xfrm>
                <a:custGeom>
                  <a:avLst/>
                  <a:gdLst/>
                  <a:ahLst/>
                  <a:rect l="l" t="t" r="r" b="b"/>
                  <a:pathLst>
                    <a:path w="68" h="107">
                      <a:moveTo>
                        <a:pt x="9" y="106"/>
                      </a:moveTo>
                      <a:lnTo>
                        <a:pt x="0" y="80"/>
                      </a:lnTo>
                      <a:lnTo>
                        <a:pt x="16" y="62"/>
                      </a:lnTo>
                      <a:lnTo>
                        <a:pt x="4" y="49"/>
                      </a:lnTo>
                      <a:lnTo>
                        <a:pt x="52" y="0"/>
                      </a:lnTo>
                      <a:lnTo>
                        <a:pt x="67" y="1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22" name=""/>
                <p:cNvSpPr/>
                <p:nvPr/>
              </p:nvSpPr>
              <p:spPr>
                <a:xfrm>
                  <a:off x="7346160" y="2643120"/>
                  <a:ext cx="131400" cy="1080"/>
                </a:xfrm>
                <a:custGeom>
                  <a:avLst/>
                  <a:gdLst/>
                  <a:ahLst/>
                  <a:rect l="l" t="t" r="r" b="b"/>
                  <a:pathLst>
                    <a:path w="100" h="1">
                      <a:moveTo>
                        <a:pt x="0" y="0"/>
                      </a:moveTo>
                      <a:lnTo>
                        <a:pt x="99"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423" name=""/>
                <p:cNvSpPr/>
                <p:nvPr/>
              </p:nvSpPr>
              <p:spPr>
                <a:xfrm>
                  <a:off x="7374960" y="2594520"/>
                  <a:ext cx="27720" cy="1080"/>
                </a:xfrm>
                <a:custGeom>
                  <a:avLst/>
                  <a:gdLst/>
                  <a:ahLst/>
                  <a:rect l="l" t="t" r="r" b="b"/>
                  <a:pathLst>
                    <a:path w="21" h="1">
                      <a:moveTo>
                        <a:pt x="0" y="0"/>
                      </a:moveTo>
                      <a:lnTo>
                        <a:pt x="20"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424" name=""/>
                <p:cNvSpPr/>
                <p:nvPr/>
              </p:nvSpPr>
              <p:spPr>
                <a:xfrm>
                  <a:off x="7418880" y="2594520"/>
                  <a:ext cx="19440" cy="1080"/>
                </a:xfrm>
                <a:custGeom>
                  <a:avLst/>
                  <a:gdLst/>
                  <a:ahLst/>
                  <a:rect l="l" t="t" r="r" b="b"/>
                  <a:pathLst>
                    <a:path w="15" h="1">
                      <a:moveTo>
                        <a:pt x="0" y="0"/>
                      </a:moveTo>
                      <a:lnTo>
                        <a:pt x="14"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425" name=""/>
                <p:cNvSpPr/>
                <p:nvPr/>
              </p:nvSpPr>
              <p:spPr>
                <a:xfrm>
                  <a:off x="7341120" y="2660040"/>
                  <a:ext cx="24840" cy="19800"/>
                </a:xfrm>
                <a:custGeom>
                  <a:avLst/>
                  <a:gdLst/>
                  <a:ahLst/>
                  <a:rect l="l" t="t" r="r" b="b"/>
                  <a:pathLst>
                    <a:path w="19" h="18">
                      <a:moveTo>
                        <a:pt x="3" y="0"/>
                      </a:moveTo>
                      <a:lnTo>
                        <a:pt x="18" y="0"/>
                      </a:lnTo>
                      <a:lnTo>
                        <a:pt x="0" y="17"/>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426" name=""/>
                <p:cNvSpPr/>
                <p:nvPr/>
              </p:nvSpPr>
              <p:spPr>
                <a:xfrm>
                  <a:off x="7438320" y="2646720"/>
                  <a:ext cx="39240" cy="31680"/>
                </a:xfrm>
                <a:custGeom>
                  <a:avLst/>
                  <a:gdLst/>
                  <a:ahLst/>
                  <a:rect l="l" t="t" r="r" b="b"/>
                  <a:pathLst>
                    <a:path w="30" h="29">
                      <a:moveTo>
                        <a:pt x="0" y="1"/>
                      </a:moveTo>
                      <a:lnTo>
                        <a:pt x="19" y="28"/>
                      </a:lnTo>
                      <a:lnTo>
                        <a:pt x="29" y="0"/>
                      </a:lnTo>
                    </a:path>
                  </a:pathLst>
                </a:custGeom>
                <a:noFill/>
                <a:ln cap="rnd" w="12600">
                  <a:solidFill>
                    <a:srgbClr val="60606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Frutiger 45 Light"/>
                  </a:endParaRPr>
                </a:p>
              </p:txBody>
            </p:sp>
            <p:sp>
              <p:nvSpPr>
                <p:cNvPr id="427" name=""/>
                <p:cNvSpPr/>
                <p:nvPr/>
              </p:nvSpPr>
              <p:spPr>
                <a:xfrm>
                  <a:off x="7387200" y="2616840"/>
                  <a:ext cx="26280" cy="27360"/>
                </a:xfrm>
                <a:custGeom>
                  <a:avLst/>
                  <a:gdLst/>
                  <a:ahLst/>
                  <a:rect l="l" t="t" r="r" b="b"/>
                  <a:pathLst>
                    <a:path w="20" h="25">
                      <a:moveTo>
                        <a:pt x="0" y="0"/>
                      </a:moveTo>
                      <a:lnTo>
                        <a:pt x="19"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428" name=""/>
                <p:cNvSpPr/>
                <p:nvPr/>
              </p:nvSpPr>
              <p:spPr>
                <a:xfrm>
                  <a:off x="7414920" y="2616840"/>
                  <a:ext cx="24480" cy="27360"/>
                </a:xfrm>
                <a:custGeom>
                  <a:avLst/>
                  <a:gdLst/>
                  <a:ahLst/>
                  <a:rect l="l" t="t" r="r" b="b"/>
                  <a:pathLst>
                    <a:path w="19" h="25">
                      <a:moveTo>
                        <a:pt x="18" y="0"/>
                      </a:moveTo>
                      <a:lnTo>
                        <a:pt x="0"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429" name=""/>
                <p:cNvSpPr/>
                <p:nvPr/>
              </p:nvSpPr>
              <p:spPr>
                <a:xfrm>
                  <a:off x="7364520" y="2616840"/>
                  <a:ext cx="19440" cy="30600"/>
                </a:xfrm>
                <a:custGeom>
                  <a:avLst/>
                  <a:gdLst/>
                  <a:ahLst/>
                  <a:rect l="l" t="t" r="r" b="b"/>
                  <a:pathLst>
                    <a:path w="15" h="28">
                      <a:moveTo>
                        <a:pt x="14" y="0"/>
                      </a:moveTo>
                      <a:lnTo>
                        <a:pt x="0" y="27"/>
                      </a:lnTo>
                    </a:path>
                  </a:pathLst>
                </a:custGeom>
                <a:noFill/>
                <a:ln cap="rnd" w="12600">
                  <a:solidFill>
                    <a:srgbClr val="606060"/>
                  </a:solidFill>
                  <a:round/>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Frutiger 45 Light"/>
                  </a:endParaRPr>
                </a:p>
              </p:txBody>
            </p:sp>
            <p:sp>
              <p:nvSpPr>
                <p:cNvPr id="430" name=""/>
                <p:cNvSpPr/>
                <p:nvPr/>
              </p:nvSpPr>
              <p:spPr>
                <a:xfrm>
                  <a:off x="7438320" y="2616840"/>
                  <a:ext cx="20880" cy="27360"/>
                </a:xfrm>
                <a:custGeom>
                  <a:avLst/>
                  <a:gdLst/>
                  <a:ahLst/>
                  <a:rect l="l" t="t" r="r" b="b"/>
                  <a:pathLst>
                    <a:path w="16" h="25">
                      <a:moveTo>
                        <a:pt x="0" y="0"/>
                      </a:moveTo>
                      <a:lnTo>
                        <a:pt x="15"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431" name=""/>
                <p:cNvSpPr/>
                <p:nvPr/>
              </p:nvSpPr>
              <p:spPr>
                <a:xfrm>
                  <a:off x="7448760" y="2614680"/>
                  <a:ext cx="28800" cy="70560"/>
                </a:xfrm>
                <a:custGeom>
                  <a:avLst/>
                  <a:gdLst/>
                  <a:ahLst/>
                  <a:rect l="l" t="t" r="r" b="b"/>
                  <a:pathLst>
                    <a:path w="22" h="64">
                      <a:moveTo>
                        <a:pt x="0" y="63"/>
                      </a:moveTo>
                      <a:lnTo>
                        <a:pt x="2" y="0"/>
                      </a:lnTo>
                      <a:lnTo>
                        <a:pt x="21" y="59"/>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432" name=""/>
                <p:cNvSpPr/>
                <p:nvPr/>
              </p:nvSpPr>
              <p:spPr>
                <a:xfrm>
                  <a:off x="7346160" y="2615400"/>
                  <a:ext cx="20880" cy="62640"/>
                </a:xfrm>
                <a:custGeom>
                  <a:avLst/>
                  <a:gdLst/>
                  <a:ahLst/>
                  <a:rect l="l" t="t" r="r" b="b"/>
                  <a:pathLst>
                    <a:path w="16" h="57">
                      <a:moveTo>
                        <a:pt x="0" y="56"/>
                      </a:moveTo>
                      <a:lnTo>
                        <a:pt x="15" y="0"/>
                      </a:lnTo>
                      <a:lnTo>
                        <a:pt x="15" y="56"/>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433" name=""/>
                <p:cNvSpPr/>
                <p:nvPr/>
              </p:nvSpPr>
              <p:spPr>
                <a:xfrm>
                  <a:off x="7355520" y="2560320"/>
                  <a:ext cx="47160" cy="50400"/>
                </a:xfrm>
                <a:custGeom>
                  <a:avLst/>
                  <a:gdLst/>
                  <a:ahLst/>
                  <a:rect l="l" t="t" r="r" b="b"/>
                  <a:pathLst>
                    <a:path w="36" h="46">
                      <a:moveTo>
                        <a:pt x="0" y="45"/>
                      </a:moveTo>
                      <a:lnTo>
                        <a:pt x="17" y="0"/>
                      </a:lnTo>
                      <a:lnTo>
                        <a:pt x="22" y="15"/>
                      </a:lnTo>
                      <a:lnTo>
                        <a:pt x="35" y="33"/>
                      </a:lnTo>
                      <a:lnTo>
                        <a:pt x="33" y="33"/>
                      </a:lnTo>
                    </a:path>
                  </a:pathLst>
                </a:custGeom>
                <a:noFill/>
                <a:ln cap="rnd" w="12600">
                  <a:solidFill>
                    <a:srgbClr val="60606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434" name=""/>
                <p:cNvSpPr/>
                <p:nvPr/>
              </p:nvSpPr>
              <p:spPr>
                <a:xfrm>
                  <a:off x="7355520" y="2560320"/>
                  <a:ext cx="115560" cy="87120"/>
                </a:xfrm>
                <a:custGeom>
                  <a:avLst/>
                  <a:gdLst/>
                  <a:ahLst/>
                  <a:rect l="l" t="t" r="r" b="b"/>
                  <a:pathLst>
                    <a:path w="88" h="79">
                      <a:moveTo>
                        <a:pt x="0" y="34"/>
                      </a:moveTo>
                      <a:lnTo>
                        <a:pt x="5" y="34"/>
                      </a:lnTo>
                      <a:lnTo>
                        <a:pt x="2" y="16"/>
                      </a:lnTo>
                      <a:lnTo>
                        <a:pt x="10" y="0"/>
                      </a:lnTo>
                      <a:lnTo>
                        <a:pt x="20" y="49"/>
                      </a:lnTo>
                      <a:lnTo>
                        <a:pt x="62" y="0"/>
                      </a:lnTo>
                      <a:lnTo>
                        <a:pt x="87" y="49"/>
                      </a:lnTo>
                      <a:lnTo>
                        <a:pt x="82" y="78"/>
                      </a:lnTo>
                    </a:path>
                  </a:pathLst>
                </a:custGeom>
                <a:noFill/>
                <a:ln cap="rnd" w="12600">
                  <a:solidFill>
                    <a:srgbClr val="60606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Frutiger 45 Light"/>
                  </a:endParaRPr>
                </a:p>
              </p:txBody>
            </p:sp>
            <p:sp>
              <p:nvSpPr>
                <p:cNvPr id="435" name=""/>
                <p:cNvSpPr/>
                <p:nvPr/>
              </p:nvSpPr>
              <p:spPr>
                <a:xfrm>
                  <a:off x="7418880" y="2577960"/>
                  <a:ext cx="23400" cy="20880"/>
                </a:xfrm>
                <a:custGeom>
                  <a:avLst/>
                  <a:gdLst/>
                  <a:ahLst/>
                  <a:rect l="l" t="t" r="r" b="b"/>
                  <a:pathLst>
                    <a:path w="18" h="19">
                      <a:moveTo>
                        <a:pt x="14" y="18"/>
                      </a:moveTo>
                      <a:lnTo>
                        <a:pt x="17" y="18"/>
                      </a:lnTo>
                      <a:lnTo>
                        <a:pt x="11" y="0"/>
                      </a:lnTo>
                      <a:lnTo>
                        <a:pt x="0" y="16"/>
                      </a:lnTo>
                    </a:path>
                  </a:pathLst>
                </a:custGeom>
                <a:noFill/>
                <a:ln cap="rnd" w="12600">
                  <a:solidFill>
                    <a:srgbClr val="60606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Frutiger 45 Light"/>
                  </a:endParaRPr>
                </a:p>
              </p:txBody>
            </p:sp>
            <p:sp>
              <p:nvSpPr>
                <p:cNvPr id="436" name=""/>
                <p:cNvSpPr/>
                <p:nvPr/>
              </p:nvSpPr>
              <p:spPr>
                <a:xfrm>
                  <a:off x="7376760" y="2663280"/>
                  <a:ext cx="19440" cy="18720"/>
                </a:xfrm>
                <a:custGeom>
                  <a:avLst/>
                  <a:gdLst/>
                  <a:ahLst/>
                  <a:rect l="l" t="t" r="r" b="b"/>
                  <a:pathLst>
                    <a:path w="15" h="17">
                      <a:moveTo>
                        <a:pt x="0" y="0"/>
                      </a:moveTo>
                      <a:lnTo>
                        <a:pt x="14" y="0"/>
                      </a:lnTo>
                      <a:lnTo>
                        <a:pt x="2"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437" name=""/>
                <p:cNvSpPr/>
                <p:nvPr/>
              </p:nvSpPr>
              <p:spPr>
                <a:xfrm>
                  <a:off x="7430760" y="2661840"/>
                  <a:ext cx="19440" cy="19800"/>
                </a:xfrm>
                <a:custGeom>
                  <a:avLst/>
                  <a:gdLst/>
                  <a:ahLst/>
                  <a:rect l="l" t="t" r="r" b="b"/>
                  <a:pathLst>
                    <a:path w="15" h="18">
                      <a:moveTo>
                        <a:pt x="11" y="1"/>
                      </a:moveTo>
                      <a:lnTo>
                        <a:pt x="0" y="0"/>
                      </a:lnTo>
                      <a:lnTo>
                        <a:pt x="14" y="17"/>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438" name=""/>
                <p:cNvSpPr/>
                <p:nvPr/>
              </p:nvSpPr>
              <p:spPr>
                <a:xfrm>
                  <a:off x="7387200" y="2616840"/>
                  <a:ext cx="47160" cy="27360"/>
                </a:xfrm>
                <a:custGeom>
                  <a:avLst/>
                  <a:gdLst/>
                  <a:ahLst/>
                  <a:rect l="l" t="t" r="r" b="b"/>
                  <a:pathLst>
                    <a:path w="36" h="25">
                      <a:moveTo>
                        <a:pt x="0" y="24"/>
                      </a:moveTo>
                      <a:lnTo>
                        <a:pt x="19" y="0"/>
                      </a:lnTo>
                      <a:lnTo>
                        <a:pt x="35"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439" name=""/>
                <p:cNvSpPr/>
                <p:nvPr/>
              </p:nvSpPr>
              <p:spPr>
                <a:xfrm>
                  <a:off x="7351560" y="2614680"/>
                  <a:ext cx="26280" cy="24120"/>
                </a:xfrm>
                <a:custGeom>
                  <a:avLst/>
                  <a:gdLst/>
                  <a:ahLst/>
                  <a:rect l="l" t="t" r="r" b="b"/>
                  <a:pathLst>
                    <a:path w="20" h="22">
                      <a:moveTo>
                        <a:pt x="19" y="21"/>
                      </a:moveTo>
                      <a:lnTo>
                        <a:pt x="0" y="0"/>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440" name=""/>
                <p:cNvSpPr/>
                <p:nvPr/>
              </p:nvSpPr>
              <p:spPr>
                <a:xfrm>
                  <a:off x="7351560" y="2620080"/>
                  <a:ext cx="19440" cy="40680"/>
                </a:xfrm>
                <a:custGeom>
                  <a:avLst/>
                  <a:gdLst/>
                  <a:ahLst/>
                  <a:rect l="l" t="t" r="r" b="b"/>
                  <a:pathLst>
                    <a:path w="15" h="37">
                      <a:moveTo>
                        <a:pt x="0" y="0"/>
                      </a:moveTo>
                      <a:lnTo>
                        <a:pt x="14" y="36"/>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441" name=""/>
                <p:cNvSpPr/>
                <p:nvPr/>
              </p:nvSpPr>
              <p:spPr>
                <a:xfrm>
                  <a:off x="7470000" y="2660040"/>
                  <a:ext cx="20880" cy="720"/>
                </a:xfrm>
                <a:custGeom>
                  <a:avLst/>
                  <a:gdLst/>
                  <a:ahLst/>
                  <a:rect l="l" t="t" r="r" b="b"/>
                  <a:pathLst>
                    <a:path w="16" h="1">
                      <a:moveTo>
                        <a:pt x="0" y="0"/>
                      </a:moveTo>
                      <a:lnTo>
                        <a:pt x="15"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442" name=""/>
                <p:cNvSpPr/>
                <p:nvPr/>
              </p:nvSpPr>
              <p:spPr>
                <a:xfrm>
                  <a:off x="7451640" y="2628000"/>
                  <a:ext cx="26280" cy="19800"/>
                </a:xfrm>
                <a:custGeom>
                  <a:avLst/>
                  <a:gdLst/>
                  <a:ahLst/>
                  <a:rect l="l" t="t" r="r" b="b"/>
                  <a:pathLst>
                    <a:path w="20" h="18">
                      <a:moveTo>
                        <a:pt x="19" y="17"/>
                      </a:moveTo>
                      <a:lnTo>
                        <a:pt x="0" y="0"/>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443" name=""/>
                <p:cNvSpPr/>
                <p:nvPr/>
              </p:nvSpPr>
              <p:spPr>
                <a:xfrm>
                  <a:off x="7346160" y="2631240"/>
                  <a:ext cx="20880" cy="720"/>
                </a:xfrm>
                <a:custGeom>
                  <a:avLst/>
                  <a:gdLst/>
                  <a:ahLst/>
                  <a:rect l="l" t="t" r="r" b="b"/>
                  <a:pathLst>
                    <a:path w="16" h="1">
                      <a:moveTo>
                        <a:pt x="0" y="0"/>
                      </a:moveTo>
                      <a:lnTo>
                        <a:pt x="15"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444" name=""/>
                <p:cNvSpPr/>
                <p:nvPr/>
              </p:nvSpPr>
              <p:spPr>
                <a:xfrm>
                  <a:off x="7470000" y="2660040"/>
                  <a:ext cx="20880" cy="18360"/>
                </a:xfrm>
                <a:custGeom>
                  <a:avLst/>
                  <a:gdLst/>
                  <a:ahLst/>
                  <a:rect l="l" t="t" r="r" b="b"/>
                  <a:pathLst>
                    <a:path w="16" h="17">
                      <a:moveTo>
                        <a:pt x="0" y="0"/>
                      </a:moveTo>
                      <a:lnTo>
                        <a:pt x="15" y="16"/>
                      </a:lnTo>
                    </a:path>
                  </a:pathLst>
                </a:custGeom>
                <a:noFill/>
                <a:ln cap="rnd" w="12600">
                  <a:solidFill>
                    <a:srgbClr val="606060"/>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Frutiger 45 Light"/>
                  </a:endParaRPr>
                </a:p>
              </p:txBody>
            </p:sp>
            <p:sp>
              <p:nvSpPr>
                <p:cNvPr id="445" name=""/>
                <p:cNvSpPr/>
                <p:nvPr/>
              </p:nvSpPr>
              <p:spPr>
                <a:xfrm>
                  <a:off x="7384320" y="2566080"/>
                  <a:ext cx="52560" cy="49320"/>
                </a:xfrm>
                <a:custGeom>
                  <a:avLst/>
                  <a:gdLst/>
                  <a:ahLst/>
                  <a:rect l="l" t="t" r="r" b="b"/>
                  <a:pathLst>
                    <a:path w="40" h="45">
                      <a:moveTo>
                        <a:pt x="0" y="0"/>
                      </a:moveTo>
                      <a:lnTo>
                        <a:pt x="39" y="44"/>
                      </a:lnTo>
                    </a:path>
                  </a:pathLst>
                </a:custGeom>
                <a:noFill/>
                <a:ln cap="rnd" w="12600">
                  <a:solidFill>
                    <a:srgbClr val="60606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446" name=""/>
                <p:cNvSpPr/>
                <p:nvPr/>
              </p:nvSpPr>
              <p:spPr>
                <a:xfrm>
                  <a:off x="7438320" y="2558160"/>
                  <a:ext cx="20880" cy="80640"/>
                </a:xfrm>
                <a:custGeom>
                  <a:avLst/>
                  <a:gdLst/>
                  <a:ahLst/>
                  <a:rect l="l" t="t" r="r" b="b"/>
                  <a:pathLst>
                    <a:path w="16" h="73">
                      <a:moveTo>
                        <a:pt x="0" y="48"/>
                      </a:moveTo>
                      <a:lnTo>
                        <a:pt x="15" y="0"/>
                      </a:lnTo>
                      <a:lnTo>
                        <a:pt x="4" y="72"/>
                      </a:lnTo>
                    </a:path>
                  </a:pathLst>
                </a:custGeom>
                <a:noFill/>
                <a:ln cap="rnd" w="12600">
                  <a:solidFill>
                    <a:srgbClr val="60606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Frutiger 45 Light"/>
                  </a:endParaRPr>
                </a:p>
              </p:txBody>
            </p:sp>
            <p:sp>
              <p:nvSpPr>
                <p:cNvPr id="447" name=""/>
                <p:cNvSpPr/>
                <p:nvPr/>
              </p:nvSpPr>
              <p:spPr>
                <a:xfrm>
                  <a:off x="7439760" y="2558160"/>
                  <a:ext cx="26280" cy="37440"/>
                </a:xfrm>
                <a:custGeom>
                  <a:avLst/>
                  <a:gdLst/>
                  <a:ahLst/>
                  <a:rect l="l" t="t" r="r" b="b"/>
                  <a:pathLst>
                    <a:path w="20" h="34">
                      <a:moveTo>
                        <a:pt x="0" y="0"/>
                      </a:moveTo>
                      <a:lnTo>
                        <a:pt x="14" y="14"/>
                      </a:lnTo>
                      <a:lnTo>
                        <a:pt x="5" y="33"/>
                      </a:lnTo>
                      <a:lnTo>
                        <a:pt x="19" y="33"/>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448" name=""/>
                <p:cNvSpPr/>
                <p:nvPr/>
              </p:nvSpPr>
              <p:spPr>
                <a:xfrm>
                  <a:off x="7447680" y="2558160"/>
                  <a:ext cx="19440" cy="37440"/>
                </a:xfrm>
                <a:custGeom>
                  <a:avLst/>
                  <a:gdLst/>
                  <a:ahLst/>
                  <a:rect l="l" t="t" r="r" b="b"/>
                  <a:pathLst>
                    <a:path w="15" h="34">
                      <a:moveTo>
                        <a:pt x="0" y="0"/>
                      </a:moveTo>
                      <a:lnTo>
                        <a:pt x="14" y="14"/>
                      </a:lnTo>
                      <a:lnTo>
                        <a:pt x="12" y="33"/>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449" name=""/>
                <p:cNvSpPr/>
                <p:nvPr/>
              </p:nvSpPr>
              <p:spPr>
                <a:xfrm>
                  <a:off x="7356960" y="2560320"/>
                  <a:ext cx="20880" cy="38520"/>
                </a:xfrm>
                <a:custGeom>
                  <a:avLst/>
                  <a:gdLst/>
                  <a:ahLst/>
                  <a:rect l="l" t="t" r="r" b="b"/>
                  <a:pathLst>
                    <a:path w="16" h="35">
                      <a:moveTo>
                        <a:pt x="15" y="0"/>
                      </a:moveTo>
                      <a:lnTo>
                        <a:pt x="0" y="19"/>
                      </a:lnTo>
                      <a:lnTo>
                        <a:pt x="10" y="34"/>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50" name=""/>
                <p:cNvSpPr/>
                <p:nvPr/>
              </p:nvSpPr>
              <p:spPr>
                <a:xfrm>
                  <a:off x="7380360" y="2520720"/>
                  <a:ext cx="76320" cy="38520"/>
                </a:xfrm>
                <a:custGeom>
                  <a:avLst/>
                  <a:gdLst/>
                  <a:ahLst/>
                  <a:rect l="l" t="t" r="r" b="b"/>
                  <a:pathLst>
                    <a:path w="58" h="35">
                      <a:moveTo>
                        <a:pt x="57" y="34"/>
                      </a:moveTo>
                      <a:lnTo>
                        <a:pt x="0"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51" name=""/>
                <p:cNvSpPr/>
                <p:nvPr/>
              </p:nvSpPr>
              <p:spPr>
                <a:xfrm>
                  <a:off x="7360920" y="2520720"/>
                  <a:ext cx="110160" cy="40680"/>
                </a:xfrm>
                <a:custGeom>
                  <a:avLst/>
                  <a:gdLst/>
                  <a:ahLst/>
                  <a:rect l="l" t="t" r="r" b="b"/>
                  <a:pathLst>
                    <a:path w="84" h="37">
                      <a:moveTo>
                        <a:pt x="0" y="36"/>
                      </a:moveTo>
                      <a:lnTo>
                        <a:pt x="55" y="2"/>
                      </a:lnTo>
                      <a:lnTo>
                        <a:pt x="67" y="0"/>
                      </a:lnTo>
                      <a:lnTo>
                        <a:pt x="83" y="0"/>
                      </a:lnTo>
                      <a:lnTo>
                        <a:pt x="73" y="34"/>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452" name=""/>
                <p:cNvSpPr/>
                <p:nvPr/>
              </p:nvSpPr>
              <p:spPr>
                <a:xfrm>
                  <a:off x="7304040" y="2410200"/>
                  <a:ext cx="81720" cy="149040"/>
                </a:xfrm>
                <a:custGeom>
                  <a:avLst/>
                  <a:gdLst/>
                  <a:ahLst/>
                  <a:rect l="l" t="t" r="r" b="b"/>
                  <a:pathLst>
                    <a:path w="62" h="135">
                      <a:moveTo>
                        <a:pt x="61" y="134"/>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53" name=""/>
                <p:cNvSpPr/>
                <p:nvPr/>
              </p:nvSpPr>
              <p:spPr>
                <a:xfrm>
                  <a:off x="7289640" y="2364840"/>
                  <a:ext cx="72000" cy="196560"/>
                </a:xfrm>
                <a:custGeom>
                  <a:avLst/>
                  <a:gdLst/>
                  <a:ahLst/>
                  <a:rect l="l" t="t" r="r" b="b"/>
                  <a:pathLst>
                    <a:path w="55" h="178">
                      <a:moveTo>
                        <a:pt x="0" y="0"/>
                      </a:moveTo>
                      <a:lnTo>
                        <a:pt x="5" y="41"/>
                      </a:lnTo>
                      <a:lnTo>
                        <a:pt x="54" y="17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54" name=""/>
                <p:cNvSpPr/>
                <p:nvPr/>
              </p:nvSpPr>
              <p:spPr>
                <a:xfrm>
                  <a:off x="7346160" y="2507400"/>
                  <a:ext cx="20880" cy="54000"/>
                </a:xfrm>
                <a:custGeom>
                  <a:avLst/>
                  <a:gdLst/>
                  <a:ahLst/>
                  <a:rect l="l" t="t" r="r" b="b"/>
                  <a:pathLst>
                    <a:path w="16" h="49">
                      <a:moveTo>
                        <a:pt x="10" y="48"/>
                      </a:moveTo>
                      <a:lnTo>
                        <a:pt x="15" y="25"/>
                      </a:lnTo>
                      <a:lnTo>
                        <a:pt x="0" y="20"/>
                      </a:lnTo>
                      <a:lnTo>
                        <a:pt x="3" y="0"/>
                      </a:lnTo>
                    </a:path>
                  </a:pathLst>
                </a:custGeom>
                <a:noFill/>
                <a:ln cap="rnd" w="12600">
                  <a:solidFill>
                    <a:srgbClr val="60606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455" name=""/>
                <p:cNvSpPr/>
                <p:nvPr/>
              </p:nvSpPr>
              <p:spPr>
                <a:xfrm>
                  <a:off x="7414920" y="2521440"/>
                  <a:ext cx="26280" cy="18720"/>
                </a:xfrm>
                <a:custGeom>
                  <a:avLst/>
                  <a:gdLst/>
                  <a:ahLst/>
                  <a:rect l="l" t="t" r="r" b="b"/>
                  <a:pathLst>
                    <a:path w="20" h="17">
                      <a:moveTo>
                        <a:pt x="1" y="9"/>
                      </a:moveTo>
                      <a:lnTo>
                        <a:pt x="19" y="0"/>
                      </a:lnTo>
                      <a:lnTo>
                        <a:pt x="0"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456" name=""/>
                <p:cNvSpPr/>
                <p:nvPr/>
              </p:nvSpPr>
              <p:spPr>
                <a:xfrm>
                  <a:off x="7384320" y="2520720"/>
                  <a:ext cx="68400" cy="38520"/>
                </a:xfrm>
                <a:custGeom>
                  <a:avLst/>
                  <a:gdLst/>
                  <a:ahLst/>
                  <a:rect l="l" t="t" r="r" b="b"/>
                  <a:pathLst>
                    <a:path w="52" h="35">
                      <a:moveTo>
                        <a:pt x="0" y="34"/>
                      </a:moveTo>
                      <a:lnTo>
                        <a:pt x="51"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57" name=""/>
                <p:cNvSpPr/>
                <p:nvPr/>
              </p:nvSpPr>
              <p:spPr>
                <a:xfrm>
                  <a:off x="7327800" y="2402280"/>
                  <a:ext cx="97200" cy="156600"/>
                </a:xfrm>
                <a:custGeom>
                  <a:avLst/>
                  <a:gdLst/>
                  <a:ahLst/>
                  <a:rect l="l" t="t" r="r" b="b"/>
                  <a:pathLst>
                    <a:path w="74" h="142">
                      <a:moveTo>
                        <a:pt x="73" y="141"/>
                      </a:moveTo>
                      <a:lnTo>
                        <a:pt x="21" y="106"/>
                      </a:lnTo>
                      <a:lnTo>
                        <a:pt x="1" y="74"/>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58" name=""/>
                <p:cNvSpPr/>
                <p:nvPr/>
              </p:nvSpPr>
              <p:spPr>
                <a:xfrm>
                  <a:off x="7334640" y="2410200"/>
                  <a:ext cx="53640" cy="149040"/>
                </a:xfrm>
                <a:custGeom>
                  <a:avLst/>
                  <a:gdLst/>
                  <a:ahLst/>
                  <a:rect l="l" t="t" r="r" b="b"/>
                  <a:pathLst>
                    <a:path w="41" h="135">
                      <a:moveTo>
                        <a:pt x="0" y="0"/>
                      </a:moveTo>
                      <a:lnTo>
                        <a:pt x="5" y="91"/>
                      </a:lnTo>
                      <a:lnTo>
                        <a:pt x="40" y="13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59" name=""/>
                <p:cNvSpPr/>
                <p:nvPr/>
              </p:nvSpPr>
              <p:spPr>
                <a:xfrm>
                  <a:off x="7355520" y="2525040"/>
                  <a:ext cx="22320" cy="18360"/>
                </a:xfrm>
                <a:custGeom>
                  <a:avLst/>
                  <a:gdLst/>
                  <a:ahLst/>
                  <a:rect l="l" t="t" r="r" b="b"/>
                  <a:pathLst>
                    <a:path w="17" h="17">
                      <a:moveTo>
                        <a:pt x="8" y="0"/>
                      </a:moveTo>
                      <a:lnTo>
                        <a:pt x="0" y="16"/>
                      </a:lnTo>
                      <a:lnTo>
                        <a:pt x="16" y="16"/>
                      </a:lnTo>
                    </a:path>
                  </a:pathLst>
                </a:custGeom>
                <a:noFill/>
                <a:ln cap="rnd" w="12600">
                  <a:solidFill>
                    <a:srgbClr val="606060"/>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Frutiger 45 Light"/>
                  </a:endParaRPr>
                </a:p>
              </p:txBody>
            </p:sp>
            <p:sp>
              <p:nvSpPr>
                <p:cNvPr id="460" name=""/>
                <p:cNvSpPr/>
                <p:nvPr/>
              </p:nvSpPr>
              <p:spPr>
                <a:xfrm>
                  <a:off x="7461000" y="2364840"/>
                  <a:ext cx="59040" cy="160200"/>
                </a:xfrm>
                <a:custGeom>
                  <a:avLst/>
                  <a:gdLst/>
                  <a:ahLst/>
                  <a:rect l="l" t="t" r="r" b="b"/>
                  <a:pathLst>
                    <a:path w="45" h="145">
                      <a:moveTo>
                        <a:pt x="44" y="0"/>
                      </a:moveTo>
                      <a:lnTo>
                        <a:pt x="40" y="43"/>
                      </a:lnTo>
                      <a:lnTo>
                        <a:pt x="6" y="144"/>
                      </a:lnTo>
                      <a:lnTo>
                        <a:pt x="0" y="130"/>
                      </a:lnTo>
                      <a:lnTo>
                        <a:pt x="12" y="128"/>
                      </a:lnTo>
                      <a:lnTo>
                        <a:pt x="12" y="115"/>
                      </a:lnTo>
                      <a:lnTo>
                        <a:pt x="16" y="115"/>
                      </a:lnTo>
                      <a:lnTo>
                        <a:pt x="14" y="110"/>
                      </a:lnTo>
                      <a:lnTo>
                        <a:pt x="9" y="110"/>
                      </a:lnTo>
                      <a:lnTo>
                        <a:pt x="9" y="106"/>
                      </a:lnTo>
                      <a:lnTo>
                        <a:pt x="24" y="89"/>
                      </a:lnTo>
                      <a:lnTo>
                        <a:pt x="22" y="74"/>
                      </a:lnTo>
                      <a:lnTo>
                        <a:pt x="38" y="5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61" name=""/>
                <p:cNvSpPr/>
                <p:nvPr/>
              </p:nvSpPr>
              <p:spPr>
                <a:xfrm>
                  <a:off x="7432920" y="2364840"/>
                  <a:ext cx="86760" cy="194400"/>
                </a:xfrm>
                <a:custGeom>
                  <a:avLst/>
                  <a:gdLst/>
                  <a:ahLst/>
                  <a:rect l="l" t="t" r="r" b="b"/>
                  <a:pathLst>
                    <a:path w="66" h="176">
                      <a:moveTo>
                        <a:pt x="65" y="0"/>
                      </a:moveTo>
                      <a:lnTo>
                        <a:pt x="56" y="43"/>
                      </a:lnTo>
                      <a:lnTo>
                        <a:pt x="0" y="17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62" name=""/>
                <p:cNvSpPr/>
                <p:nvPr/>
              </p:nvSpPr>
              <p:spPr>
                <a:xfrm>
                  <a:off x="7432920" y="2364840"/>
                  <a:ext cx="86760" cy="194400"/>
                </a:xfrm>
                <a:custGeom>
                  <a:avLst/>
                  <a:gdLst/>
                  <a:ahLst/>
                  <a:rect l="l" t="t" r="r" b="b"/>
                  <a:pathLst>
                    <a:path w="66" h="176">
                      <a:moveTo>
                        <a:pt x="0" y="175"/>
                      </a:moveTo>
                      <a:lnTo>
                        <a:pt x="31" y="129"/>
                      </a:lnTo>
                      <a:lnTo>
                        <a:pt x="34" y="43"/>
                      </a:lnTo>
                      <a:lnTo>
                        <a:pt x="6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63" name=""/>
                <p:cNvSpPr/>
                <p:nvPr/>
              </p:nvSpPr>
              <p:spPr>
                <a:xfrm>
                  <a:off x="7481880" y="2364840"/>
                  <a:ext cx="37800" cy="112680"/>
                </a:xfrm>
                <a:custGeom>
                  <a:avLst/>
                  <a:gdLst/>
                  <a:ahLst/>
                  <a:rect l="l" t="t" r="r" b="b"/>
                  <a:pathLst>
                    <a:path w="29" h="102">
                      <a:moveTo>
                        <a:pt x="28" y="0"/>
                      </a:moveTo>
                      <a:lnTo>
                        <a:pt x="0" y="44"/>
                      </a:lnTo>
                      <a:lnTo>
                        <a:pt x="5" y="10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64" name=""/>
                <p:cNvSpPr/>
                <p:nvPr/>
              </p:nvSpPr>
              <p:spPr>
                <a:xfrm>
                  <a:off x="7476480" y="2421000"/>
                  <a:ext cx="19440" cy="39600"/>
                </a:xfrm>
                <a:custGeom>
                  <a:avLst/>
                  <a:gdLst/>
                  <a:ahLst/>
                  <a:rect l="l" t="t" r="r" b="b"/>
                  <a:pathLst>
                    <a:path w="15" h="36">
                      <a:moveTo>
                        <a:pt x="0" y="0"/>
                      </a:moveTo>
                      <a:lnTo>
                        <a:pt x="14" y="7"/>
                      </a:lnTo>
                      <a:lnTo>
                        <a:pt x="0" y="7"/>
                      </a:lnTo>
                      <a:lnTo>
                        <a:pt x="14" y="23"/>
                      </a:lnTo>
                      <a:lnTo>
                        <a:pt x="0" y="35"/>
                      </a:lnTo>
                    </a:path>
                  </a:pathLst>
                </a:custGeom>
                <a:noFill/>
                <a:ln cap="rnd" w="12600">
                  <a:solidFill>
                    <a:srgbClr val="60606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465" name=""/>
                <p:cNvSpPr/>
                <p:nvPr/>
              </p:nvSpPr>
              <p:spPr>
                <a:xfrm>
                  <a:off x="7322400" y="2415600"/>
                  <a:ext cx="19440" cy="45360"/>
                </a:xfrm>
                <a:custGeom>
                  <a:avLst/>
                  <a:gdLst/>
                  <a:ahLst/>
                  <a:rect l="l" t="t" r="r" b="b"/>
                  <a:pathLst>
                    <a:path w="15" h="41">
                      <a:moveTo>
                        <a:pt x="0" y="0"/>
                      </a:moveTo>
                      <a:lnTo>
                        <a:pt x="12" y="10"/>
                      </a:lnTo>
                      <a:lnTo>
                        <a:pt x="2" y="10"/>
                      </a:lnTo>
                      <a:lnTo>
                        <a:pt x="12" y="23"/>
                      </a:lnTo>
                      <a:lnTo>
                        <a:pt x="2" y="23"/>
                      </a:lnTo>
                      <a:lnTo>
                        <a:pt x="14" y="40"/>
                      </a:lnTo>
                      <a:lnTo>
                        <a:pt x="2" y="40"/>
                      </a:lnTo>
                    </a:path>
                  </a:pathLst>
                </a:custGeom>
                <a:noFill/>
                <a:ln cap="rnd" w="12600">
                  <a:solidFill>
                    <a:srgbClr val="606060"/>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466" name=""/>
                <p:cNvSpPr/>
                <p:nvPr/>
              </p:nvSpPr>
              <p:spPr>
                <a:xfrm>
                  <a:off x="7319880" y="2440800"/>
                  <a:ext cx="22320" cy="38520"/>
                </a:xfrm>
                <a:custGeom>
                  <a:avLst/>
                  <a:gdLst/>
                  <a:ahLst/>
                  <a:rect l="l" t="t" r="r" b="b"/>
                  <a:pathLst>
                    <a:path w="17" h="35">
                      <a:moveTo>
                        <a:pt x="16" y="34"/>
                      </a:moveTo>
                      <a:lnTo>
                        <a:pt x="0" y="13"/>
                      </a:lnTo>
                      <a:lnTo>
                        <a:pt x="0"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467" name=""/>
                <p:cNvSpPr/>
                <p:nvPr/>
              </p:nvSpPr>
              <p:spPr>
                <a:xfrm>
                  <a:off x="7393680" y="2529360"/>
                  <a:ext cx="19440" cy="18720"/>
                </a:xfrm>
                <a:custGeom>
                  <a:avLst/>
                  <a:gdLst/>
                  <a:ahLst/>
                  <a:rect l="l" t="t" r="r" b="b"/>
                  <a:pathLst>
                    <a:path w="15" h="17">
                      <a:moveTo>
                        <a:pt x="0" y="16"/>
                      </a:moveTo>
                      <a:lnTo>
                        <a:pt x="14" y="0"/>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468" name=""/>
                <p:cNvSpPr/>
                <p:nvPr/>
              </p:nvSpPr>
              <p:spPr>
                <a:xfrm>
                  <a:off x="7345080" y="2484000"/>
                  <a:ext cx="51120" cy="56160"/>
                </a:xfrm>
                <a:custGeom>
                  <a:avLst/>
                  <a:gdLst/>
                  <a:ahLst/>
                  <a:rect l="l" t="t" r="r" b="b"/>
                  <a:pathLst>
                    <a:path w="39" h="51">
                      <a:moveTo>
                        <a:pt x="38" y="50"/>
                      </a:moveTo>
                      <a:lnTo>
                        <a:pt x="27" y="33"/>
                      </a:lnTo>
                      <a:lnTo>
                        <a:pt x="12" y="12"/>
                      </a:lnTo>
                      <a:lnTo>
                        <a:pt x="0" y="0"/>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469" name=""/>
                <p:cNvSpPr/>
                <p:nvPr/>
              </p:nvSpPr>
              <p:spPr>
                <a:xfrm>
                  <a:off x="7327800" y="2480760"/>
                  <a:ext cx="39240" cy="47520"/>
                </a:xfrm>
                <a:custGeom>
                  <a:avLst/>
                  <a:gdLst/>
                  <a:ahLst/>
                  <a:rect l="l" t="t" r="r" b="b"/>
                  <a:pathLst>
                    <a:path w="30" h="43">
                      <a:moveTo>
                        <a:pt x="0" y="0"/>
                      </a:moveTo>
                      <a:lnTo>
                        <a:pt x="29" y="42"/>
                      </a:lnTo>
                    </a:path>
                  </a:pathLst>
                </a:custGeom>
                <a:noFill/>
                <a:ln cap="rnd" w="12600">
                  <a:solidFill>
                    <a:srgbClr val="60606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Frutiger 45 Light"/>
                  </a:endParaRPr>
                </a:p>
              </p:txBody>
            </p:sp>
            <p:sp>
              <p:nvSpPr>
                <p:cNvPr id="470" name=""/>
                <p:cNvSpPr/>
                <p:nvPr/>
              </p:nvSpPr>
              <p:spPr>
                <a:xfrm>
                  <a:off x="7338240" y="2486160"/>
                  <a:ext cx="28800" cy="35280"/>
                </a:xfrm>
                <a:custGeom>
                  <a:avLst/>
                  <a:gdLst/>
                  <a:ahLst/>
                  <a:rect l="l" t="t" r="r" b="b"/>
                  <a:pathLst>
                    <a:path w="22" h="32">
                      <a:moveTo>
                        <a:pt x="21" y="17"/>
                      </a:moveTo>
                      <a:lnTo>
                        <a:pt x="19" y="31"/>
                      </a:lnTo>
                      <a:lnTo>
                        <a:pt x="17" y="12"/>
                      </a:lnTo>
                      <a:lnTo>
                        <a:pt x="0" y="0"/>
                      </a:lnTo>
                    </a:path>
                  </a:pathLst>
                </a:custGeom>
                <a:noFill/>
                <a:ln cap="rnd" w="12600">
                  <a:solidFill>
                    <a:srgbClr val="60606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Frutiger 45 Light"/>
                  </a:endParaRPr>
                </a:p>
              </p:txBody>
            </p:sp>
            <p:sp>
              <p:nvSpPr>
                <p:cNvPr id="471" name=""/>
                <p:cNvSpPr/>
                <p:nvPr/>
              </p:nvSpPr>
              <p:spPr>
                <a:xfrm>
                  <a:off x="7432920" y="2484000"/>
                  <a:ext cx="38160" cy="41040"/>
                </a:xfrm>
                <a:custGeom>
                  <a:avLst/>
                  <a:gdLst/>
                  <a:ahLst/>
                  <a:rect l="l" t="t" r="r" b="b"/>
                  <a:pathLst>
                    <a:path w="29" h="37">
                      <a:moveTo>
                        <a:pt x="0" y="36"/>
                      </a:moveTo>
                      <a:lnTo>
                        <a:pt x="28" y="0"/>
                      </a:lnTo>
                    </a:path>
                  </a:pathLst>
                </a:custGeom>
                <a:noFill/>
                <a:ln cap="rnd" w="12600">
                  <a:solidFill>
                    <a:srgbClr val="60606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Frutiger 45 Light"/>
                  </a:endParaRPr>
                </a:p>
              </p:txBody>
            </p:sp>
            <p:sp>
              <p:nvSpPr>
                <p:cNvPr id="472" name=""/>
                <p:cNvSpPr/>
                <p:nvPr/>
              </p:nvSpPr>
              <p:spPr>
                <a:xfrm>
                  <a:off x="7432920" y="2495160"/>
                  <a:ext cx="40680" cy="29880"/>
                </a:xfrm>
                <a:custGeom>
                  <a:avLst/>
                  <a:gdLst/>
                  <a:ahLst/>
                  <a:rect l="l" t="t" r="r" b="b"/>
                  <a:pathLst>
                    <a:path w="31" h="27">
                      <a:moveTo>
                        <a:pt x="0" y="26"/>
                      </a:moveTo>
                      <a:lnTo>
                        <a:pt x="19" y="10"/>
                      </a:lnTo>
                      <a:lnTo>
                        <a:pt x="19" y="0"/>
                      </a:lnTo>
                      <a:lnTo>
                        <a:pt x="30" y="0"/>
                      </a:lnTo>
                    </a:path>
                  </a:pathLst>
                </a:custGeom>
                <a:noFill/>
                <a:ln cap="rnd" w="12600">
                  <a:solidFill>
                    <a:srgbClr val="60606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473" name=""/>
                <p:cNvSpPr/>
                <p:nvPr/>
              </p:nvSpPr>
              <p:spPr>
                <a:xfrm>
                  <a:off x="7448760" y="2497320"/>
                  <a:ext cx="19440" cy="42840"/>
                </a:xfrm>
                <a:custGeom>
                  <a:avLst/>
                  <a:gdLst/>
                  <a:ahLst/>
                  <a:rect l="l" t="t" r="r" b="b"/>
                  <a:pathLst>
                    <a:path w="15" h="39">
                      <a:moveTo>
                        <a:pt x="14" y="0"/>
                      </a:moveTo>
                      <a:lnTo>
                        <a:pt x="4" y="6"/>
                      </a:lnTo>
                      <a:lnTo>
                        <a:pt x="0" y="21"/>
                      </a:lnTo>
                      <a:lnTo>
                        <a:pt x="14" y="38"/>
                      </a:lnTo>
                    </a:path>
                  </a:pathLst>
                </a:custGeom>
                <a:noFill/>
                <a:ln cap="rnd" w="12600">
                  <a:solidFill>
                    <a:srgbClr val="60606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Frutiger 45 Light"/>
                  </a:endParaRPr>
                </a:p>
              </p:txBody>
            </p:sp>
            <p:sp>
              <p:nvSpPr>
                <p:cNvPr id="474" name=""/>
                <p:cNvSpPr/>
                <p:nvPr/>
              </p:nvSpPr>
              <p:spPr>
                <a:xfrm>
                  <a:off x="7451640" y="2495160"/>
                  <a:ext cx="19440" cy="64080"/>
                </a:xfrm>
                <a:custGeom>
                  <a:avLst/>
                  <a:gdLst/>
                  <a:ahLst/>
                  <a:rect l="l" t="t" r="r" b="b"/>
                  <a:pathLst>
                    <a:path w="15" h="58">
                      <a:moveTo>
                        <a:pt x="0" y="57"/>
                      </a:moveTo>
                      <a:lnTo>
                        <a:pt x="14" y="0"/>
                      </a:lnTo>
                    </a:path>
                  </a:pathLst>
                </a:custGeom>
                <a:noFill/>
                <a:ln cap="rnd" w="12600">
                  <a:solidFill>
                    <a:srgbClr val="60606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475" name=""/>
                <p:cNvSpPr/>
                <p:nvPr/>
              </p:nvSpPr>
              <p:spPr>
                <a:xfrm>
                  <a:off x="7477920" y="2405520"/>
                  <a:ext cx="30240" cy="24120"/>
                </a:xfrm>
                <a:custGeom>
                  <a:avLst/>
                  <a:gdLst/>
                  <a:ahLst/>
                  <a:rect l="l" t="t" r="r" b="b"/>
                  <a:pathLst>
                    <a:path w="23" h="22">
                      <a:moveTo>
                        <a:pt x="22" y="21"/>
                      </a:moveTo>
                      <a:lnTo>
                        <a:pt x="0" y="0"/>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476" name=""/>
                <p:cNvSpPr/>
                <p:nvPr/>
              </p:nvSpPr>
              <p:spPr>
                <a:xfrm>
                  <a:off x="7289640" y="2361600"/>
                  <a:ext cx="39240" cy="68400"/>
                </a:xfrm>
                <a:custGeom>
                  <a:avLst/>
                  <a:gdLst/>
                  <a:ahLst/>
                  <a:rect l="l" t="t" r="r" b="b"/>
                  <a:pathLst>
                    <a:path w="30" h="62">
                      <a:moveTo>
                        <a:pt x="13" y="61"/>
                      </a:moveTo>
                      <a:lnTo>
                        <a:pt x="29" y="44"/>
                      </a:lnTo>
                      <a:lnTo>
                        <a:pt x="0" y="0"/>
                      </a:lnTo>
                    </a:path>
                  </a:pathLst>
                </a:custGeom>
                <a:noFill/>
                <a:ln cap="rnd" w="12600">
                  <a:solidFill>
                    <a:srgbClr val="60606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Frutiger 45 Light"/>
                  </a:endParaRPr>
                </a:p>
              </p:txBody>
            </p:sp>
            <p:sp>
              <p:nvSpPr>
                <p:cNvPr id="477" name=""/>
                <p:cNvSpPr/>
                <p:nvPr/>
              </p:nvSpPr>
              <p:spPr>
                <a:xfrm>
                  <a:off x="7289640" y="2361600"/>
                  <a:ext cx="76320" cy="78120"/>
                </a:xfrm>
                <a:custGeom>
                  <a:avLst/>
                  <a:gdLst/>
                  <a:ahLst/>
                  <a:rect l="l" t="t" r="r" b="b"/>
                  <a:pathLst>
                    <a:path w="58" h="71">
                      <a:moveTo>
                        <a:pt x="0" y="0"/>
                      </a:moveTo>
                      <a:lnTo>
                        <a:pt x="33" y="44"/>
                      </a:lnTo>
                      <a:lnTo>
                        <a:pt x="57" y="70"/>
                      </a:lnTo>
                    </a:path>
                  </a:pathLst>
                </a:custGeom>
                <a:noFill/>
                <a:ln cap="rnd" w="12600">
                  <a:solidFill>
                    <a:srgbClr val="606060"/>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478" name=""/>
                <p:cNvSpPr/>
                <p:nvPr/>
              </p:nvSpPr>
              <p:spPr>
                <a:xfrm>
                  <a:off x="7446600" y="2413440"/>
                  <a:ext cx="31320" cy="26280"/>
                </a:xfrm>
                <a:custGeom>
                  <a:avLst/>
                  <a:gdLst/>
                  <a:ahLst/>
                  <a:rect l="l" t="t" r="r" b="b"/>
                  <a:pathLst>
                    <a:path w="24" h="24">
                      <a:moveTo>
                        <a:pt x="0" y="23"/>
                      </a:moveTo>
                      <a:lnTo>
                        <a:pt x="23" y="0"/>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479" name=""/>
                <p:cNvSpPr/>
                <p:nvPr/>
              </p:nvSpPr>
              <p:spPr>
                <a:xfrm>
                  <a:off x="7196400" y="2410200"/>
                  <a:ext cx="29880" cy="26280"/>
                </a:xfrm>
                <a:custGeom>
                  <a:avLst/>
                  <a:gdLst/>
                  <a:ahLst/>
                  <a:rect l="l" t="t" r="r" b="b"/>
                  <a:pathLst>
                    <a:path w="23" h="24">
                      <a:moveTo>
                        <a:pt x="22" y="23"/>
                      </a:moveTo>
                      <a:lnTo>
                        <a:pt x="0" y="0"/>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480" name=""/>
                <p:cNvSpPr/>
                <p:nvPr/>
              </p:nvSpPr>
              <p:spPr>
                <a:xfrm>
                  <a:off x="7196400" y="2410200"/>
                  <a:ext cx="413280" cy="720"/>
                </a:xfrm>
                <a:custGeom>
                  <a:avLst/>
                  <a:gdLst/>
                  <a:ahLst/>
                  <a:rect l="l" t="t" r="r" b="b"/>
                  <a:pathLst>
                    <a:path w="314" h="1">
                      <a:moveTo>
                        <a:pt x="0" y="0"/>
                      </a:moveTo>
                      <a:lnTo>
                        <a:pt x="313"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481" name=""/>
                <p:cNvSpPr/>
                <p:nvPr/>
              </p:nvSpPr>
              <p:spPr>
                <a:xfrm>
                  <a:off x="7580520" y="2410200"/>
                  <a:ext cx="28800" cy="24120"/>
                </a:xfrm>
                <a:custGeom>
                  <a:avLst/>
                  <a:gdLst/>
                  <a:ahLst/>
                  <a:rect l="l" t="t" r="r" b="b"/>
                  <a:pathLst>
                    <a:path w="22" h="22">
                      <a:moveTo>
                        <a:pt x="21" y="0"/>
                      </a:moveTo>
                      <a:lnTo>
                        <a:pt x="0" y="21"/>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482" name=""/>
                <p:cNvSpPr/>
                <p:nvPr/>
              </p:nvSpPr>
              <p:spPr>
                <a:xfrm>
                  <a:off x="7196400" y="2386800"/>
                  <a:ext cx="413280" cy="24120"/>
                </a:xfrm>
                <a:custGeom>
                  <a:avLst/>
                  <a:gdLst/>
                  <a:ahLst/>
                  <a:rect l="l" t="t" r="r" b="b"/>
                  <a:pathLst>
                    <a:path w="314" h="22">
                      <a:moveTo>
                        <a:pt x="313" y="21"/>
                      </a:moveTo>
                      <a:lnTo>
                        <a:pt x="244" y="2"/>
                      </a:lnTo>
                      <a:lnTo>
                        <a:pt x="228" y="9"/>
                      </a:lnTo>
                      <a:lnTo>
                        <a:pt x="98" y="9"/>
                      </a:lnTo>
                      <a:lnTo>
                        <a:pt x="77" y="0"/>
                      </a:lnTo>
                      <a:lnTo>
                        <a:pt x="0" y="21"/>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483" name=""/>
                <p:cNvSpPr/>
                <p:nvPr/>
              </p:nvSpPr>
              <p:spPr>
                <a:xfrm>
                  <a:off x="7289640" y="2361600"/>
                  <a:ext cx="19440" cy="49320"/>
                </a:xfrm>
                <a:custGeom>
                  <a:avLst/>
                  <a:gdLst/>
                  <a:ahLst/>
                  <a:rect l="l" t="t" r="r" b="b"/>
                  <a:pathLst>
                    <a:path w="15" h="45">
                      <a:moveTo>
                        <a:pt x="14" y="44"/>
                      </a:moveTo>
                      <a:lnTo>
                        <a:pt x="0" y="0"/>
                      </a:lnTo>
                    </a:path>
                  </a:pathLst>
                </a:custGeom>
                <a:noFill/>
                <a:ln cap="rnd" w="12600">
                  <a:solidFill>
                    <a:srgbClr val="60606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484" name=""/>
                <p:cNvSpPr/>
                <p:nvPr/>
              </p:nvSpPr>
              <p:spPr>
                <a:xfrm>
                  <a:off x="7217280" y="2394360"/>
                  <a:ext cx="371520" cy="18720"/>
                </a:xfrm>
                <a:custGeom>
                  <a:avLst/>
                  <a:gdLst/>
                  <a:ahLst/>
                  <a:rect l="l" t="t" r="r" b="b"/>
                  <a:pathLst>
                    <a:path w="282" h="17">
                      <a:moveTo>
                        <a:pt x="0" y="16"/>
                      </a:moveTo>
                      <a:lnTo>
                        <a:pt x="2" y="10"/>
                      </a:lnTo>
                      <a:lnTo>
                        <a:pt x="12" y="16"/>
                      </a:lnTo>
                      <a:lnTo>
                        <a:pt x="12" y="10"/>
                      </a:lnTo>
                      <a:lnTo>
                        <a:pt x="22" y="13"/>
                      </a:lnTo>
                      <a:lnTo>
                        <a:pt x="22" y="5"/>
                      </a:lnTo>
                      <a:lnTo>
                        <a:pt x="35" y="13"/>
                      </a:lnTo>
                      <a:lnTo>
                        <a:pt x="27" y="2"/>
                      </a:lnTo>
                      <a:lnTo>
                        <a:pt x="48" y="16"/>
                      </a:lnTo>
                      <a:lnTo>
                        <a:pt x="43" y="0"/>
                      </a:lnTo>
                      <a:lnTo>
                        <a:pt x="67" y="16"/>
                      </a:lnTo>
                      <a:lnTo>
                        <a:pt x="83" y="2"/>
                      </a:lnTo>
                      <a:lnTo>
                        <a:pt x="91" y="16"/>
                      </a:lnTo>
                      <a:lnTo>
                        <a:pt x="103" y="2"/>
                      </a:lnTo>
                      <a:lnTo>
                        <a:pt x="110" y="16"/>
                      </a:lnTo>
                      <a:lnTo>
                        <a:pt x="120" y="2"/>
                      </a:lnTo>
                      <a:lnTo>
                        <a:pt x="130" y="16"/>
                      </a:lnTo>
                      <a:lnTo>
                        <a:pt x="138" y="2"/>
                      </a:lnTo>
                      <a:lnTo>
                        <a:pt x="147" y="16"/>
                      </a:lnTo>
                      <a:lnTo>
                        <a:pt x="158" y="2"/>
                      </a:lnTo>
                      <a:lnTo>
                        <a:pt x="167" y="16"/>
                      </a:lnTo>
                      <a:lnTo>
                        <a:pt x="176" y="2"/>
                      </a:lnTo>
                      <a:lnTo>
                        <a:pt x="184" y="16"/>
                      </a:lnTo>
                      <a:lnTo>
                        <a:pt x="194" y="2"/>
                      </a:lnTo>
                      <a:lnTo>
                        <a:pt x="204" y="16"/>
                      </a:lnTo>
                      <a:lnTo>
                        <a:pt x="212" y="2"/>
                      </a:lnTo>
                      <a:lnTo>
                        <a:pt x="224" y="16"/>
                      </a:lnTo>
                      <a:lnTo>
                        <a:pt x="255" y="5"/>
                      </a:lnTo>
                      <a:lnTo>
                        <a:pt x="255" y="16"/>
                      </a:lnTo>
                      <a:lnTo>
                        <a:pt x="270" y="8"/>
                      </a:lnTo>
                      <a:lnTo>
                        <a:pt x="270" y="16"/>
                      </a:lnTo>
                      <a:lnTo>
                        <a:pt x="274" y="9"/>
                      </a:lnTo>
                      <a:lnTo>
                        <a:pt x="276" y="16"/>
                      </a:lnTo>
                      <a:lnTo>
                        <a:pt x="281" y="12"/>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485" name=""/>
                <p:cNvSpPr/>
                <p:nvPr/>
              </p:nvSpPr>
              <p:spPr>
                <a:xfrm>
                  <a:off x="7222680" y="2392200"/>
                  <a:ext cx="375120" cy="18720"/>
                </a:xfrm>
                <a:custGeom>
                  <a:avLst/>
                  <a:gdLst/>
                  <a:ahLst/>
                  <a:rect l="l" t="t" r="r" b="b"/>
                  <a:pathLst>
                    <a:path w="285" h="17">
                      <a:moveTo>
                        <a:pt x="284" y="16"/>
                      </a:moveTo>
                      <a:lnTo>
                        <a:pt x="283" y="14"/>
                      </a:lnTo>
                      <a:lnTo>
                        <a:pt x="273" y="16"/>
                      </a:lnTo>
                      <a:lnTo>
                        <a:pt x="273" y="11"/>
                      </a:lnTo>
                      <a:lnTo>
                        <a:pt x="259" y="16"/>
                      </a:lnTo>
                      <a:lnTo>
                        <a:pt x="262" y="9"/>
                      </a:lnTo>
                      <a:lnTo>
                        <a:pt x="246" y="16"/>
                      </a:lnTo>
                      <a:lnTo>
                        <a:pt x="257" y="6"/>
                      </a:lnTo>
                      <a:lnTo>
                        <a:pt x="236" y="16"/>
                      </a:lnTo>
                      <a:lnTo>
                        <a:pt x="238" y="2"/>
                      </a:lnTo>
                      <a:lnTo>
                        <a:pt x="218" y="16"/>
                      </a:lnTo>
                      <a:lnTo>
                        <a:pt x="201" y="4"/>
                      </a:lnTo>
                      <a:lnTo>
                        <a:pt x="193" y="16"/>
                      </a:lnTo>
                      <a:lnTo>
                        <a:pt x="181" y="4"/>
                      </a:lnTo>
                      <a:lnTo>
                        <a:pt x="174" y="16"/>
                      </a:lnTo>
                      <a:lnTo>
                        <a:pt x="164" y="4"/>
                      </a:lnTo>
                      <a:lnTo>
                        <a:pt x="154" y="16"/>
                      </a:lnTo>
                      <a:lnTo>
                        <a:pt x="146" y="4"/>
                      </a:lnTo>
                      <a:lnTo>
                        <a:pt x="136" y="16"/>
                      </a:lnTo>
                      <a:lnTo>
                        <a:pt x="125" y="4"/>
                      </a:lnTo>
                      <a:lnTo>
                        <a:pt x="117" y="16"/>
                      </a:lnTo>
                      <a:lnTo>
                        <a:pt x="107" y="4"/>
                      </a:lnTo>
                      <a:lnTo>
                        <a:pt x="99" y="16"/>
                      </a:lnTo>
                      <a:lnTo>
                        <a:pt x="90" y="4"/>
                      </a:lnTo>
                      <a:lnTo>
                        <a:pt x="79" y="16"/>
                      </a:lnTo>
                      <a:lnTo>
                        <a:pt x="68" y="0"/>
                      </a:lnTo>
                      <a:lnTo>
                        <a:pt x="55" y="14"/>
                      </a:lnTo>
                      <a:lnTo>
                        <a:pt x="29" y="6"/>
                      </a:lnTo>
                      <a:lnTo>
                        <a:pt x="29" y="16"/>
                      </a:lnTo>
                      <a:lnTo>
                        <a:pt x="15" y="9"/>
                      </a:lnTo>
                      <a:lnTo>
                        <a:pt x="15" y="16"/>
                      </a:lnTo>
                      <a:lnTo>
                        <a:pt x="12" y="14"/>
                      </a:lnTo>
                      <a:lnTo>
                        <a:pt x="10" y="11"/>
                      </a:lnTo>
                      <a:lnTo>
                        <a:pt x="7" y="16"/>
                      </a:lnTo>
                      <a:lnTo>
                        <a:pt x="0" y="14"/>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grpSp>
              <p:nvGrpSpPr>
                <p:cNvPr id="486" name=""/>
                <p:cNvGrpSpPr/>
                <p:nvPr/>
              </p:nvGrpSpPr>
              <p:grpSpPr>
                <a:xfrm>
                  <a:off x="7222680" y="2431080"/>
                  <a:ext cx="361800" cy="35280"/>
                  <a:chOff x="7222680" y="2431080"/>
                  <a:chExt cx="361800" cy="35280"/>
                </a:xfrm>
              </p:grpSpPr>
              <p:grpSp>
                <p:nvGrpSpPr>
                  <p:cNvPr id="487" name=""/>
                  <p:cNvGrpSpPr/>
                  <p:nvPr/>
                </p:nvGrpSpPr>
                <p:grpSpPr>
                  <a:xfrm>
                    <a:off x="7222680" y="2431080"/>
                    <a:ext cx="81000" cy="28080"/>
                    <a:chOff x="7222680" y="2431080"/>
                    <a:chExt cx="81000" cy="28080"/>
                  </a:xfrm>
                </p:grpSpPr>
                <p:sp>
                  <p:nvSpPr>
                    <p:cNvPr id="488" name=""/>
                    <p:cNvSpPr/>
                    <p:nvPr/>
                  </p:nvSpPr>
                  <p:spPr>
                    <a:xfrm>
                      <a:off x="7222680" y="2433240"/>
                      <a:ext cx="40680" cy="25920"/>
                    </a:xfrm>
                    <a:custGeom>
                      <a:avLst/>
                      <a:gdLst/>
                      <a:ahLst/>
                      <a:rect l="l" t="t" r="r" b="b"/>
                      <a:pathLst>
                        <a:path w="31" h="24">
                          <a:moveTo>
                            <a:pt x="0" y="1"/>
                          </a:moveTo>
                          <a:lnTo>
                            <a:pt x="29" y="23"/>
                          </a:lnTo>
                          <a:lnTo>
                            <a:pt x="30" y="21"/>
                          </a:lnTo>
                          <a:lnTo>
                            <a:pt x="2"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Frutiger 45 Light"/>
                      </a:endParaRPr>
                    </a:p>
                  </p:txBody>
                </p:sp>
                <p:sp>
                  <p:nvSpPr>
                    <p:cNvPr id="489" name=""/>
                    <p:cNvSpPr/>
                    <p:nvPr/>
                  </p:nvSpPr>
                  <p:spPr>
                    <a:xfrm>
                      <a:off x="7264440" y="2431080"/>
                      <a:ext cx="39240" cy="28080"/>
                    </a:xfrm>
                    <a:custGeom>
                      <a:avLst/>
                      <a:gdLst/>
                      <a:ahLst/>
                      <a:rect l="l" t="t" r="r" b="b"/>
                      <a:pathLst>
                        <a:path w="30" h="26">
                          <a:moveTo>
                            <a:pt x="29" y="1"/>
                          </a:moveTo>
                          <a:lnTo>
                            <a:pt x="1" y="25"/>
                          </a:lnTo>
                          <a:lnTo>
                            <a:pt x="0" y="24"/>
                          </a:lnTo>
                          <a:lnTo>
                            <a:pt x="26" y="0"/>
                          </a:lnTo>
                          <a:lnTo>
                            <a:pt x="29"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grpSp>
              <p:grpSp>
                <p:nvGrpSpPr>
                  <p:cNvPr id="490" name=""/>
                  <p:cNvGrpSpPr/>
                  <p:nvPr/>
                </p:nvGrpSpPr>
                <p:grpSpPr>
                  <a:xfrm>
                    <a:off x="7362000" y="2435040"/>
                    <a:ext cx="83880" cy="31320"/>
                    <a:chOff x="7362000" y="2435040"/>
                    <a:chExt cx="83880" cy="31320"/>
                  </a:xfrm>
                </p:grpSpPr>
                <p:sp>
                  <p:nvSpPr>
                    <p:cNvPr id="491" name=""/>
                    <p:cNvSpPr/>
                    <p:nvPr/>
                  </p:nvSpPr>
                  <p:spPr>
                    <a:xfrm>
                      <a:off x="7362000" y="2438280"/>
                      <a:ext cx="40680" cy="28080"/>
                    </a:xfrm>
                    <a:custGeom>
                      <a:avLst/>
                      <a:gdLst/>
                      <a:ahLst/>
                      <a:rect l="l" t="t" r="r" b="b"/>
                      <a:pathLst>
                        <a:path w="31" h="26">
                          <a:moveTo>
                            <a:pt x="0" y="1"/>
                          </a:moveTo>
                          <a:lnTo>
                            <a:pt x="29" y="25"/>
                          </a:lnTo>
                          <a:lnTo>
                            <a:pt x="30" y="23"/>
                          </a:lnTo>
                          <a:lnTo>
                            <a:pt x="2"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sp>
                  <p:nvSpPr>
                    <p:cNvPr id="492" name=""/>
                    <p:cNvSpPr/>
                    <p:nvPr/>
                  </p:nvSpPr>
                  <p:spPr>
                    <a:xfrm>
                      <a:off x="7409160" y="2435040"/>
                      <a:ext cx="36720" cy="28440"/>
                    </a:xfrm>
                    <a:custGeom>
                      <a:avLst/>
                      <a:gdLst/>
                      <a:ahLst/>
                      <a:rect l="l" t="t" r="r" b="b"/>
                      <a:pathLst>
                        <a:path w="28" h="26">
                          <a:moveTo>
                            <a:pt x="27" y="1"/>
                          </a:moveTo>
                          <a:lnTo>
                            <a:pt x="1" y="25"/>
                          </a:lnTo>
                          <a:lnTo>
                            <a:pt x="0" y="24"/>
                          </a:lnTo>
                          <a:lnTo>
                            <a:pt x="26" y="0"/>
                          </a:lnTo>
                          <a:lnTo>
                            <a:pt x="27" y="1"/>
                          </a:lnTo>
                        </a:path>
                      </a:pathLst>
                    </a:custGeom>
                    <a:solidFill>
                      <a:srgbClr val="202020"/>
                    </a:solidFill>
                    <a:ln cap="rnd" w="1260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Frutiger 45 Light"/>
                      </a:endParaRPr>
                    </a:p>
                  </p:txBody>
                </p:sp>
              </p:grpSp>
              <p:grpSp>
                <p:nvGrpSpPr>
                  <p:cNvPr id="493" name=""/>
                  <p:cNvGrpSpPr/>
                  <p:nvPr/>
                </p:nvGrpSpPr>
                <p:grpSpPr>
                  <a:xfrm>
                    <a:off x="7506720" y="2431080"/>
                    <a:ext cx="77760" cy="28080"/>
                    <a:chOff x="7506720" y="2431080"/>
                    <a:chExt cx="77760" cy="28080"/>
                  </a:xfrm>
                </p:grpSpPr>
                <p:sp>
                  <p:nvSpPr>
                    <p:cNvPr id="494" name=""/>
                    <p:cNvSpPr/>
                    <p:nvPr/>
                  </p:nvSpPr>
                  <p:spPr>
                    <a:xfrm>
                      <a:off x="7506720" y="2431080"/>
                      <a:ext cx="38160" cy="28080"/>
                    </a:xfrm>
                    <a:custGeom>
                      <a:avLst/>
                      <a:gdLst/>
                      <a:ahLst/>
                      <a:rect l="l" t="t" r="r" b="b"/>
                      <a:pathLst>
                        <a:path w="29" h="26">
                          <a:moveTo>
                            <a:pt x="0" y="1"/>
                          </a:moveTo>
                          <a:lnTo>
                            <a:pt x="27" y="25"/>
                          </a:lnTo>
                          <a:lnTo>
                            <a:pt x="28" y="23"/>
                          </a:lnTo>
                          <a:lnTo>
                            <a:pt x="1"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sp>
                  <p:nvSpPr>
                    <p:cNvPr id="495" name=""/>
                    <p:cNvSpPr/>
                    <p:nvPr/>
                  </p:nvSpPr>
                  <p:spPr>
                    <a:xfrm>
                      <a:off x="7546320" y="2431080"/>
                      <a:ext cx="38160" cy="28080"/>
                    </a:xfrm>
                    <a:custGeom>
                      <a:avLst/>
                      <a:gdLst/>
                      <a:ahLst/>
                      <a:rect l="l" t="t" r="r" b="b"/>
                      <a:pathLst>
                        <a:path w="29" h="26">
                          <a:moveTo>
                            <a:pt x="28" y="1"/>
                          </a:moveTo>
                          <a:lnTo>
                            <a:pt x="1" y="25"/>
                          </a:lnTo>
                          <a:lnTo>
                            <a:pt x="0" y="24"/>
                          </a:lnTo>
                          <a:lnTo>
                            <a:pt x="26" y="0"/>
                          </a:lnTo>
                          <a:lnTo>
                            <a:pt x="28"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grpSp>
            </p:grpSp>
            <p:sp>
              <p:nvSpPr>
                <p:cNvPr id="496" name=""/>
                <p:cNvSpPr/>
                <p:nvPr/>
              </p:nvSpPr>
              <p:spPr>
                <a:xfrm>
                  <a:off x="7518600" y="2390400"/>
                  <a:ext cx="19440" cy="20520"/>
                </a:xfrm>
                <a:custGeom>
                  <a:avLst/>
                  <a:gdLst/>
                  <a:ahLst/>
                  <a:rect l="l" t="t" r="r" b="b"/>
                  <a:pathLst>
                    <a:path w="15" h="19">
                      <a:moveTo>
                        <a:pt x="0" y="0"/>
                      </a:moveTo>
                      <a:lnTo>
                        <a:pt x="14" y="18"/>
                      </a:lnTo>
                      <a:lnTo>
                        <a:pt x="0" y="0"/>
                      </a:lnTo>
                    </a:path>
                  </a:pathLst>
                </a:custGeom>
                <a:noFill/>
                <a:ln cap="rnd" w="12600">
                  <a:solidFill>
                    <a:srgbClr val="60606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Frutiger 45 Light"/>
                  </a:endParaRPr>
                </a:p>
              </p:txBody>
            </p:sp>
          </p:grpSp>
        </p:grpSp>
        <p:grpSp>
          <p:nvGrpSpPr>
            <p:cNvPr id="497" name=""/>
            <p:cNvGrpSpPr/>
            <p:nvPr/>
          </p:nvGrpSpPr>
          <p:grpSpPr>
            <a:xfrm>
              <a:off x="7658640" y="2380320"/>
              <a:ext cx="110160" cy="341640"/>
              <a:chOff x="7658640" y="2380320"/>
              <a:chExt cx="110160" cy="341640"/>
            </a:xfrm>
          </p:grpSpPr>
          <p:sp>
            <p:nvSpPr>
              <p:cNvPr id="498" name=""/>
              <p:cNvSpPr/>
              <p:nvPr/>
            </p:nvSpPr>
            <p:spPr>
              <a:xfrm>
                <a:off x="7658640" y="2380320"/>
                <a:ext cx="37800" cy="340920"/>
              </a:xfrm>
              <a:custGeom>
                <a:avLst/>
                <a:gdLst/>
                <a:ahLst/>
                <a:rect l="l" t="t" r="r" b="b"/>
                <a:pathLst>
                  <a:path w="29" h="596">
                    <a:moveTo>
                      <a:pt x="6" y="0"/>
                    </a:moveTo>
                    <a:lnTo>
                      <a:pt x="6" y="95"/>
                    </a:lnTo>
                    <a:lnTo>
                      <a:pt x="5" y="95"/>
                    </a:lnTo>
                    <a:lnTo>
                      <a:pt x="5" y="188"/>
                    </a:lnTo>
                    <a:lnTo>
                      <a:pt x="3" y="188"/>
                    </a:lnTo>
                    <a:lnTo>
                      <a:pt x="3" y="279"/>
                    </a:lnTo>
                    <a:lnTo>
                      <a:pt x="1" y="279"/>
                    </a:lnTo>
                    <a:lnTo>
                      <a:pt x="1" y="399"/>
                    </a:lnTo>
                    <a:lnTo>
                      <a:pt x="0" y="399"/>
                    </a:lnTo>
                    <a:lnTo>
                      <a:pt x="0" y="596"/>
                    </a:lnTo>
                    <a:lnTo>
                      <a:pt x="15" y="596"/>
                    </a:lnTo>
                    <a:lnTo>
                      <a:pt x="29" y="397"/>
                    </a:lnTo>
                    <a:lnTo>
                      <a:pt x="29" y="279"/>
                    </a:lnTo>
                    <a:lnTo>
                      <a:pt x="27" y="279"/>
                    </a:lnTo>
                    <a:lnTo>
                      <a:pt x="27" y="188"/>
                    </a:lnTo>
                    <a:lnTo>
                      <a:pt x="26" y="188"/>
                    </a:lnTo>
                    <a:lnTo>
                      <a:pt x="26" y="95"/>
                    </a:lnTo>
                    <a:lnTo>
                      <a:pt x="24" y="95"/>
                    </a:lnTo>
                    <a:lnTo>
                      <a:pt x="24" y="0"/>
                    </a:lnTo>
                    <a:lnTo>
                      <a:pt x="6" y="0"/>
                    </a:lnTo>
                    <a:close/>
                  </a:path>
                </a:pathLst>
              </a:custGeom>
              <a:solidFill>
                <a:srgbClr val="8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499" name=""/>
              <p:cNvSpPr/>
              <p:nvPr/>
            </p:nvSpPr>
            <p:spPr>
              <a:xfrm>
                <a:off x="7729560" y="2381040"/>
                <a:ext cx="39240" cy="340920"/>
              </a:xfrm>
              <a:custGeom>
                <a:avLst/>
                <a:gdLst/>
                <a:ahLst/>
                <a:rect l="l" t="t" r="r" b="b"/>
                <a:pathLst>
                  <a:path w="30" h="596">
                    <a:moveTo>
                      <a:pt x="6" y="0"/>
                    </a:moveTo>
                    <a:lnTo>
                      <a:pt x="6" y="95"/>
                    </a:lnTo>
                    <a:lnTo>
                      <a:pt x="5" y="95"/>
                    </a:lnTo>
                    <a:lnTo>
                      <a:pt x="5" y="188"/>
                    </a:lnTo>
                    <a:lnTo>
                      <a:pt x="3" y="188"/>
                    </a:lnTo>
                    <a:lnTo>
                      <a:pt x="3" y="279"/>
                    </a:lnTo>
                    <a:lnTo>
                      <a:pt x="1" y="279"/>
                    </a:lnTo>
                    <a:lnTo>
                      <a:pt x="1" y="399"/>
                    </a:lnTo>
                    <a:lnTo>
                      <a:pt x="0" y="399"/>
                    </a:lnTo>
                    <a:lnTo>
                      <a:pt x="0" y="596"/>
                    </a:lnTo>
                    <a:lnTo>
                      <a:pt x="30" y="596"/>
                    </a:lnTo>
                    <a:lnTo>
                      <a:pt x="30" y="399"/>
                    </a:lnTo>
                    <a:lnTo>
                      <a:pt x="28" y="399"/>
                    </a:lnTo>
                    <a:lnTo>
                      <a:pt x="28" y="279"/>
                    </a:lnTo>
                    <a:lnTo>
                      <a:pt x="26" y="279"/>
                    </a:lnTo>
                    <a:lnTo>
                      <a:pt x="26" y="188"/>
                    </a:lnTo>
                    <a:lnTo>
                      <a:pt x="25" y="188"/>
                    </a:lnTo>
                    <a:lnTo>
                      <a:pt x="25" y="95"/>
                    </a:lnTo>
                    <a:lnTo>
                      <a:pt x="23" y="95"/>
                    </a:lnTo>
                    <a:lnTo>
                      <a:pt x="23" y="0"/>
                    </a:lnTo>
                    <a:lnTo>
                      <a:pt x="6" y="0"/>
                    </a:lnTo>
                    <a:close/>
                  </a:path>
                </a:pathLst>
              </a:custGeom>
              <a:solidFill>
                <a:srgbClr val="8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grpSp>
          <p:nvGrpSpPr>
            <p:cNvPr id="500" name=""/>
            <p:cNvGrpSpPr/>
            <p:nvPr/>
          </p:nvGrpSpPr>
          <p:grpSpPr>
            <a:xfrm>
              <a:off x="7744320" y="2653920"/>
              <a:ext cx="175320" cy="145440"/>
              <a:chOff x="7744320" y="2653920"/>
              <a:chExt cx="175320" cy="145440"/>
            </a:xfrm>
          </p:grpSpPr>
          <p:grpSp>
            <p:nvGrpSpPr>
              <p:cNvPr id="501" name=""/>
              <p:cNvGrpSpPr/>
              <p:nvPr/>
            </p:nvGrpSpPr>
            <p:grpSpPr>
              <a:xfrm>
                <a:off x="7744320" y="2653920"/>
                <a:ext cx="175320" cy="145440"/>
                <a:chOff x="7744320" y="2653920"/>
                <a:chExt cx="175320" cy="145440"/>
              </a:xfrm>
            </p:grpSpPr>
            <p:grpSp>
              <p:nvGrpSpPr>
                <p:cNvPr id="502" name=""/>
                <p:cNvGrpSpPr/>
                <p:nvPr/>
              </p:nvGrpSpPr>
              <p:grpSpPr>
                <a:xfrm>
                  <a:off x="7787880" y="2653920"/>
                  <a:ext cx="49680" cy="69120"/>
                  <a:chOff x="7787880" y="2653920"/>
                  <a:chExt cx="49680" cy="69120"/>
                </a:xfrm>
              </p:grpSpPr>
              <p:sp>
                <p:nvSpPr>
                  <p:cNvPr id="503" name=""/>
                  <p:cNvSpPr/>
                  <p:nvPr/>
                </p:nvSpPr>
                <p:spPr>
                  <a:xfrm>
                    <a:off x="7796880" y="2653920"/>
                    <a:ext cx="32760" cy="14400"/>
                  </a:xfrm>
                  <a:prstGeom prst="rect">
                    <a:avLst/>
                  </a:prstGeom>
                  <a:solidFill>
                    <a:srgbClr val="808080"/>
                  </a:solidFill>
                  <a:ln w="324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504" name=""/>
                  <p:cNvSpPr/>
                  <p:nvPr/>
                </p:nvSpPr>
                <p:spPr>
                  <a:xfrm>
                    <a:off x="7787880" y="2665080"/>
                    <a:ext cx="49680" cy="57960"/>
                  </a:xfrm>
                  <a:prstGeom prst="rect">
                    <a:avLst/>
                  </a:prstGeom>
                  <a:solidFill>
                    <a:srgbClr val="808080"/>
                  </a:solidFill>
                  <a:ln w="3240">
                    <a:solidFill>
                      <a:srgbClr val="000000"/>
                    </a:solidFill>
                    <a:miter/>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Frutiger 45 Light"/>
                    </a:endParaRPr>
                  </a:p>
                </p:txBody>
              </p:sp>
            </p:grpSp>
            <p:grpSp>
              <p:nvGrpSpPr>
                <p:cNvPr id="505" name=""/>
                <p:cNvGrpSpPr/>
                <p:nvPr/>
              </p:nvGrpSpPr>
              <p:grpSpPr>
                <a:xfrm>
                  <a:off x="7744320" y="2719800"/>
                  <a:ext cx="175320" cy="79560"/>
                  <a:chOff x="7744320" y="2719800"/>
                  <a:chExt cx="175320" cy="79560"/>
                </a:xfrm>
              </p:grpSpPr>
              <p:sp>
                <p:nvSpPr>
                  <p:cNvPr id="506" name=""/>
                  <p:cNvSpPr/>
                  <p:nvPr/>
                </p:nvSpPr>
                <p:spPr>
                  <a:xfrm>
                    <a:off x="7750800" y="2728800"/>
                    <a:ext cx="162000" cy="70560"/>
                  </a:xfrm>
                  <a:prstGeom prst="rect">
                    <a:avLst/>
                  </a:prstGeom>
                  <a:solidFill>
                    <a:srgbClr val="808080"/>
                  </a:solidFill>
                  <a:ln w="324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507" name=""/>
                  <p:cNvSpPr/>
                  <p:nvPr/>
                </p:nvSpPr>
                <p:spPr>
                  <a:xfrm>
                    <a:off x="7744320" y="2719800"/>
                    <a:ext cx="175320" cy="11160"/>
                  </a:xfrm>
                  <a:prstGeom prst="rect">
                    <a:avLst/>
                  </a:prstGeom>
                  <a:solidFill>
                    <a:srgbClr val="c0c0c0"/>
                  </a:solidFill>
                  <a:ln w="324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Frutiger 45 Light"/>
                    </a:endParaRPr>
                  </a:p>
                </p:txBody>
              </p:sp>
            </p:grpSp>
          </p:grpSp>
          <p:grpSp>
            <p:nvGrpSpPr>
              <p:cNvPr id="508" name=""/>
              <p:cNvGrpSpPr/>
              <p:nvPr/>
            </p:nvGrpSpPr>
            <p:grpSpPr>
              <a:xfrm>
                <a:off x="7763760" y="2740680"/>
                <a:ext cx="131400" cy="45360"/>
                <a:chOff x="7763760" y="2740680"/>
                <a:chExt cx="131400" cy="45360"/>
              </a:xfrm>
            </p:grpSpPr>
            <p:sp>
              <p:nvSpPr>
                <p:cNvPr id="509" name=""/>
                <p:cNvSpPr/>
                <p:nvPr/>
              </p:nvSpPr>
              <p:spPr>
                <a:xfrm>
                  <a:off x="7763760" y="2740680"/>
                  <a:ext cx="3168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510" name=""/>
                <p:cNvSpPr/>
                <p:nvPr/>
              </p:nvSpPr>
              <p:spPr>
                <a:xfrm>
                  <a:off x="7862400" y="2740680"/>
                  <a:ext cx="3276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511" name=""/>
                <p:cNvSpPr/>
                <p:nvPr/>
              </p:nvSpPr>
              <p:spPr>
                <a:xfrm>
                  <a:off x="7812360" y="2740680"/>
                  <a:ext cx="3420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grpSp>
        </p:grpSp>
        <p:grpSp>
          <p:nvGrpSpPr>
            <p:cNvPr id="512" name=""/>
            <p:cNvGrpSpPr/>
            <p:nvPr/>
          </p:nvGrpSpPr>
          <p:grpSpPr>
            <a:xfrm>
              <a:off x="6913440" y="2696040"/>
              <a:ext cx="176040" cy="103320"/>
              <a:chOff x="6913440" y="2696040"/>
              <a:chExt cx="176040" cy="103320"/>
            </a:xfrm>
          </p:grpSpPr>
          <p:grpSp>
            <p:nvGrpSpPr>
              <p:cNvPr id="513" name=""/>
              <p:cNvGrpSpPr/>
              <p:nvPr/>
            </p:nvGrpSpPr>
            <p:grpSpPr>
              <a:xfrm>
                <a:off x="6913440" y="2696040"/>
                <a:ext cx="176040" cy="103320"/>
                <a:chOff x="6913440" y="2696040"/>
                <a:chExt cx="176040" cy="103320"/>
              </a:xfrm>
            </p:grpSpPr>
            <p:sp>
              <p:nvSpPr>
                <p:cNvPr id="514" name=""/>
                <p:cNvSpPr/>
                <p:nvPr/>
              </p:nvSpPr>
              <p:spPr>
                <a:xfrm>
                  <a:off x="7017120" y="2696040"/>
                  <a:ext cx="52200" cy="27360"/>
                </a:xfrm>
                <a:prstGeom prst="rect">
                  <a:avLst/>
                </a:prstGeom>
                <a:solidFill>
                  <a:srgbClr val="808080"/>
                </a:solidFill>
                <a:ln w="324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grpSp>
              <p:nvGrpSpPr>
                <p:cNvPr id="515" name=""/>
                <p:cNvGrpSpPr/>
                <p:nvPr/>
              </p:nvGrpSpPr>
              <p:grpSpPr>
                <a:xfrm>
                  <a:off x="6913440" y="2719800"/>
                  <a:ext cx="176040" cy="79560"/>
                  <a:chOff x="6913440" y="2719800"/>
                  <a:chExt cx="176040" cy="79560"/>
                </a:xfrm>
              </p:grpSpPr>
              <p:sp>
                <p:nvSpPr>
                  <p:cNvPr id="516" name=""/>
                  <p:cNvSpPr/>
                  <p:nvPr/>
                </p:nvSpPr>
                <p:spPr>
                  <a:xfrm>
                    <a:off x="6919920" y="2728800"/>
                    <a:ext cx="164160" cy="70560"/>
                  </a:xfrm>
                  <a:prstGeom prst="rect">
                    <a:avLst/>
                  </a:prstGeom>
                  <a:solidFill>
                    <a:srgbClr val="808080"/>
                  </a:solidFill>
                  <a:ln w="324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517" name=""/>
                  <p:cNvSpPr/>
                  <p:nvPr/>
                </p:nvSpPr>
                <p:spPr>
                  <a:xfrm>
                    <a:off x="6913440" y="2719800"/>
                    <a:ext cx="176040" cy="11160"/>
                  </a:xfrm>
                  <a:prstGeom prst="rect">
                    <a:avLst/>
                  </a:prstGeom>
                  <a:solidFill>
                    <a:srgbClr val="c0c0c0"/>
                  </a:solidFill>
                  <a:ln w="324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Frutiger 45 Light"/>
                    </a:endParaRPr>
                  </a:p>
                </p:txBody>
              </p:sp>
            </p:grpSp>
          </p:grpSp>
          <p:grpSp>
            <p:nvGrpSpPr>
              <p:cNvPr id="518" name=""/>
              <p:cNvGrpSpPr/>
              <p:nvPr/>
            </p:nvGrpSpPr>
            <p:grpSpPr>
              <a:xfrm>
                <a:off x="6930360" y="2740680"/>
                <a:ext cx="138960" cy="45360"/>
                <a:chOff x="6930360" y="2740680"/>
                <a:chExt cx="138960" cy="45360"/>
              </a:xfrm>
            </p:grpSpPr>
            <p:sp>
              <p:nvSpPr>
                <p:cNvPr id="519" name=""/>
                <p:cNvSpPr/>
                <p:nvPr/>
              </p:nvSpPr>
              <p:spPr>
                <a:xfrm>
                  <a:off x="7032960" y="2740680"/>
                  <a:ext cx="3636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520" name=""/>
                <p:cNvSpPr/>
                <p:nvPr/>
              </p:nvSpPr>
              <p:spPr>
                <a:xfrm>
                  <a:off x="6930360" y="2740680"/>
                  <a:ext cx="3924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521" name=""/>
                <p:cNvSpPr/>
                <p:nvPr/>
              </p:nvSpPr>
              <p:spPr>
                <a:xfrm>
                  <a:off x="6981480" y="2740680"/>
                  <a:ext cx="3924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grpSp>
        </p:grpSp>
        <p:grpSp>
          <p:nvGrpSpPr>
            <p:cNvPr id="522" name=""/>
            <p:cNvGrpSpPr/>
            <p:nvPr/>
          </p:nvGrpSpPr>
          <p:grpSpPr>
            <a:xfrm>
              <a:off x="7067520" y="2563200"/>
              <a:ext cx="694080" cy="249120"/>
              <a:chOff x="7067520" y="2563200"/>
              <a:chExt cx="694080" cy="249120"/>
            </a:xfrm>
          </p:grpSpPr>
          <p:grpSp>
            <p:nvGrpSpPr>
              <p:cNvPr id="523" name=""/>
              <p:cNvGrpSpPr/>
              <p:nvPr/>
            </p:nvGrpSpPr>
            <p:grpSpPr>
              <a:xfrm>
                <a:off x="7067520" y="2563200"/>
                <a:ext cx="694080" cy="249120"/>
                <a:chOff x="7067520" y="2563200"/>
                <a:chExt cx="694080" cy="249120"/>
              </a:xfrm>
            </p:grpSpPr>
            <p:sp>
              <p:nvSpPr>
                <p:cNvPr id="524" name=""/>
                <p:cNvSpPr/>
                <p:nvPr/>
              </p:nvSpPr>
              <p:spPr>
                <a:xfrm>
                  <a:off x="7079040" y="2604240"/>
                  <a:ext cx="670680" cy="208080"/>
                </a:xfrm>
                <a:prstGeom prst="rect">
                  <a:avLst/>
                </a:prstGeom>
                <a:solidFill>
                  <a:srgbClr val="c0c0c0"/>
                </a:solid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525" name=""/>
                <p:cNvSpPr/>
                <p:nvPr/>
              </p:nvSpPr>
              <p:spPr>
                <a:xfrm>
                  <a:off x="7245000" y="2570040"/>
                  <a:ext cx="48600" cy="23760"/>
                </a:xfrm>
                <a:prstGeom prst="rect">
                  <a:avLst/>
                </a:prstGeom>
                <a:solidFill>
                  <a:srgbClr val="808080"/>
                </a:solidFill>
                <a:ln w="324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Frutiger 45 Light"/>
                  </a:endParaRPr>
                </a:p>
              </p:txBody>
            </p:sp>
            <p:sp>
              <p:nvSpPr>
                <p:cNvPr id="526" name=""/>
                <p:cNvSpPr/>
                <p:nvPr/>
              </p:nvSpPr>
              <p:spPr>
                <a:xfrm>
                  <a:off x="7368840" y="2563200"/>
                  <a:ext cx="64440" cy="34200"/>
                </a:xfrm>
                <a:prstGeom prst="rect">
                  <a:avLst/>
                </a:prstGeom>
                <a:solidFill>
                  <a:srgbClr val="808080"/>
                </a:solidFill>
                <a:ln w="3240">
                  <a:solidFill>
                    <a:srgbClr val="000000"/>
                  </a:solidFill>
                  <a:miter/>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Frutiger 45 Light"/>
                  </a:endParaRPr>
                </a:p>
              </p:txBody>
            </p:sp>
            <p:sp>
              <p:nvSpPr>
                <p:cNvPr id="527" name=""/>
                <p:cNvSpPr/>
                <p:nvPr/>
              </p:nvSpPr>
              <p:spPr>
                <a:xfrm>
                  <a:off x="7067520" y="2591640"/>
                  <a:ext cx="694080" cy="15840"/>
                </a:xfrm>
                <a:prstGeom prst="rect">
                  <a:avLst/>
                </a:prstGeom>
                <a:solidFill>
                  <a:srgbClr val="c0c0c0"/>
                </a:solidFill>
                <a:ln w="324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Frutiger 45 Light"/>
                  </a:endParaRPr>
                </a:p>
              </p:txBody>
            </p:sp>
            <p:sp>
              <p:nvSpPr>
                <p:cNvPr id="528" name=""/>
                <p:cNvSpPr/>
                <p:nvPr/>
              </p:nvSpPr>
              <p:spPr>
                <a:xfrm>
                  <a:off x="7079040" y="2706120"/>
                  <a:ext cx="670680" cy="5400"/>
                </a:xfrm>
                <a:prstGeom prst="rect">
                  <a:avLst/>
                </a:prstGeom>
                <a:solidFill>
                  <a:srgbClr val="808080"/>
                </a:solidFill>
                <a:ln w="3240">
                  <a:solidFill>
                    <a:srgbClr val="000000"/>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Frutiger 45 Light"/>
                  </a:endParaRPr>
                </a:p>
              </p:txBody>
            </p:sp>
          </p:grpSp>
          <p:grpSp>
            <p:nvGrpSpPr>
              <p:cNvPr id="529" name=""/>
              <p:cNvGrpSpPr/>
              <p:nvPr/>
            </p:nvGrpSpPr>
            <p:grpSpPr>
              <a:xfrm>
                <a:off x="7089480" y="2622600"/>
                <a:ext cx="638640" cy="168480"/>
                <a:chOff x="7089480" y="2622600"/>
                <a:chExt cx="638640" cy="168480"/>
              </a:xfrm>
            </p:grpSpPr>
            <p:grpSp>
              <p:nvGrpSpPr>
                <p:cNvPr id="530" name=""/>
                <p:cNvGrpSpPr/>
                <p:nvPr/>
              </p:nvGrpSpPr>
              <p:grpSpPr>
                <a:xfrm>
                  <a:off x="7183080" y="2724120"/>
                  <a:ext cx="81360" cy="66960"/>
                  <a:chOff x="7183080" y="2724120"/>
                  <a:chExt cx="81360" cy="66960"/>
                </a:xfrm>
              </p:grpSpPr>
              <p:sp>
                <p:nvSpPr>
                  <p:cNvPr id="531" name=""/>
                  <p:cNvSpPr/>
                  <p:nvPr/>
                </p:nvSpPr>
                <p:spPr>
                  <a:xfrm>
                    <a:off x="7188120" y="2724840"/>
                    <a:ext cx="723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32" name=""/>
                  <p:cNvSpPr/>
                  <p:nvPr/>
                </p:nvSpPr>
                <p:spPr>
                  <a:xfrm>
                    <a:off x="7183080" y="278784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33" name=""/>
                  <p:cNvSpPr/>
                  <p:nvPr/>
                </p:nvSpPr>
                <p:spPr>
                  <a:xfrm>
                    <a:off x="7223400" y="272412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34" name=""/>
                  <p:cNvSpPr/>
                  <p:nvPr/>
                </p:nvSpPr>
                <p:spPr>
                  <a:xfrm>
                    <a:off x="7186680" y="2754720"/>
                    <a:ext cx="7452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35" name=""/>
                <p:cNvGrpSpPr/>
                <p:nvPr/>
              </p:nvGrpSpPr>
              <p:grpSpPr>
                <a:xfrm>
                  <a:off x="7276680" y="2724120"/>
                  <a:ext cx="81360" cy="66960"/>
                  <a:chOff x="7276680" y="2724120"/>
                  <a:chExt cx="81360" cy="66960"/>
                </a:xfrm>
              </p:grpSpPr>
              <p:sp>
                <p:nvSpPr>
                  <p:cNvPr id="536" name=""/>
                  <p:cNvSpPr/>
                  <p:nvPr/>
                </p:nvSpPr>
                <p:spPr>
                  <a:xfrm>
                    <a:off x="7280280" y="2724840"/>
                    <a:ext cx="7200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37" name=""/>
                  <p:cNvSpPr/>
                  <p:nvPr/>
                </p:nvSpPr>
                <p:spPr>
                  <a:xfrm>
                    <a:off x="7276680" y="278784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38" name=""/>
                  <p:cNvSpPr/>
                  <p:nvPr/>
                </p:nvSpPr>
                <p:spPr>
                  <a:xfrm>
                    <a:off x="7317000" y="272412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39" name=""/>
                  <p:cNvSpPr/>
                  <p:nvPr/>
                </p:nvSpPr>
                <p:spPr>
                  <a:xfrm>
                    <a:off x="7278840" y="275472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40" name=""/>
                <p:cNvGrpSpPr/>
                <p:nvPr/>
              </p:nvGrpSpPr>
              <p:grpSpPr>
                <a:xfrm>
                  <a:off x="7645320" y="2724120"/>
                  <a:ext cx="82800" cy="66960"/>
                  <a:chOff x="7645320" y="2724120"/>
                  <a:chExt cx="82800" cy="66960"/>
                </a:xfrm>
              </p:grpSpPr>
              <p:sp>
                <p:nvSpPr>
                  <p:cNvPr id="541" name=""/>
                  <p:cNvSpPr/>
                  <p:nvPr/>
                </p:nvSpPr>
                <p:spPr>
                  <a:xfrm>
                    <a:off x="7646760" y="2724840"/>
                    <a:ext cx="759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42" name=""/>
                  <p:cNvSpPr/>
                  <p:nvPr/>
                </p:nvSpPr>
                <p:spPr>
                  <a:xfrm>
                    <a:off x="7645320" y="2787840"/>
                    <a:ext cx="8280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43" name=""/>
                  <p:cNvSpPr/>
                  <p:nvPr/>
                </p:nvSpPr>
                <p:spPr>
                  <a:xfrm>
                    <a:off x="7687080" y="272412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44" name=""/>
                  <p:cNvSpPr/>
                  <p:nvPr/>
                </p:nvSpPr>
                <p:spPr>
                  <a:xfrm>
                    <a:off x="7647840" y="2754720"/>
                    <a:ext cx="7344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45" name=""/>
                <p:cNvGrpSpPr/>
                <p:nvPr/>
              </p:nvGrpSpPr>
              <p:grpSpPr>
                <a:xfrm>
                  <a:off x="7089480" y="2724120"/>
                  <a:ext cx="82800" cy="66960"/>
                  <a:chOff x="7089480" y="2724120"/>
                  <a:chExt cx="82800" cy="66960"/>
                </a:xfrm>
              </p:grpSpPr>
              <p:sp>
                <p:nvSpPr>
                  <p:cNvPr id="546" name=""/>
                  <p:cNvSpPr/>
                  <p:nvPr/>
                </p:nvSpPr>
                <p:spPr>
                  <a:xfrm>
                    <a:off x="7093440" y="2724840"/>
                    <a:ext cx="759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47" name=""/>
                  <p:cNvSpPr/>
                  <p:nvPr/>
                </p:nvSpPr>
                <p:spPr>
                  <a:xfrm>
                    <a:off x="7089480" y="2787840"/>
                    <a:ext cx="8280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48" name=""/>
                  <p:cNvSpPr/>
                  <p:nvPr/>
                </p:nvSpPr>
                <p:spPr>
                  <a:xfrm>
                    <a:off x="7130160" y="272412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49" name=""/>
                  <p:cNvSpPr/>
                  <p:nvPr/>
                </p:nvSpPr>
                <p:spPr>
                  <a:xfrm>
                    <a:off x="7092000" y="275472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50" name=""/>
                <p:cNvGrpSpPr/>
                <p:nvPr/>
              </p:nvGrpSpPr>
              <p:grpSpPr>
                <a:xfrm>
                  <a:off x="7371360" y="2622600"/>
                  <a:ext cx="81720" cy="67320"/>
                  <a:chOff x="7371360" y="2622600"/>
                  <a:chExt cx="81720" cy="67320"/>
                </a:xfrm>
              </p:grpSpPr>
              <p:sp>
                <p:nvSpPr>
                  <p:cNvPr id="551" name=""/>
                  <p:cNvSpPr/>
                  <p:nvPr/>
                </p:nvSpPr>
                <p:spPr>
                  <a:xfrm>
                    <a:off x="7373880" y="2623320"/>
                    <a:ext cx="7344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52" name=""/>
                  <p:cNvSpPr/>
                  <p:nvPr/>
                </p:nvSpPr>
                <p:spPr>
                  <a:xfrm>
                    <a:off x="7371360" y="2686320"/>
                    <a:ext cx="817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53" name=""/>
                  <p:cNvSpPr/>
                  <p:nvPr/>
                </p:nvSpPr>
                <p:spPr>
                  <a:xfrm>
                    <a:off x="7409520" y="262260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54" name=""/>
                  <p:cNvSpPr/>
                  <p:nvPr/>
                </p:nvSpPr>
                <p:spPr>
                  <a:xfrm>
                    <a:off x="7373880" y="2653200"/>
                    <a:ext cx="7344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55" name=""/>
                <p:cNvGrpSpPr/>
                <p:nvPr/>
              </p:nvGrpSpPr>
              <p:grpSpPr>
                <a:xfrm>
                  <a:off x="7459920" y="2724120"/>
                  <a:ext cx="81360" cy="66960"/>
                  <a:chOff x="7459920" y="2724120"/>
                  <a:chExt cx="81360" cy="66960"/>
                </a:xfrm>
              </p:grpSpPr>
              <p:sp>
                <p:nvSpPr>
                  <p:cNvPr id="556" name=""/>
                  <p:cNvSpPr/>
                  <p:nvPr/>
                </p:nvSpPr>
                <p:spPr>
                  <a:xfrm>
                    <a:off x="7463520" y="2724840"/>
                    <a:ext cx="7452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57" name=""/>
                  <p:cNvSpPr/>
                  <p:nvPr/>
                </p:nvSpPr>
                <p:spPr>
                  <a:xfrm>
                    <a:off x="7459920" y="278784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58" name=""/>
                  <p:cNvSpPr/>
                  <p:nvPr/>
                </p:nvSpPr>
                <p:spPr>
                  <a:xfrm>
                    <a:off x="7500240" y="272412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59" name=""/>
                  <p:cNvSpPr/>
                  <p:nvPr/>
                </p:nvSpPr>
                <p:spPr>
                  <a:xfrm>
                    <a:off x="7462080" y="275472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60" name=""/>
                <p:cNvGrpSpPr/>
                <p:nvPr/>
              </p:nvGrpSpPr>
              <p:grpSpPr>
                <a:xfrm>
                  <a:off x="7551720" y="2724120"/>
                  <a:ext cx="81720" cy="66960"/>
                  <a:chOff x="7551720" y="2724120"/>
                  <a:chExt cx="81720" cy="66960"/>
                </a:xfrm>
              </p:grpSpPr>
              <p:sp>
                <p:nvSpPr>
                  <p:cNvPr id="561" name=""/>
                  <p:cNvSpPr/>
                  <p:nvPr/>
                </p:nvSpPr>
                <p:spPr>
                  <a:xfrm>
                    <a:off x="7556760" y="2724840"/>
                    <a:ext cx="7200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62" name=""/>
                  <p:cNvSpPr/>
                  <p:nvPr/>
                </p:nvSpPr>
                <p:spPr>
                  <a:xfrm>
                    <a:off x="7551720" y="2787840"/>
                    <a:ext cx="8172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563" name=""/>
                  <p:cNvSpPr/>
                  <p:nvPr/>
                </p:nvSpPr>
                <p:spPr>
                  <a:xfrm>
                    <a:off x="7592400" y="2724120"/>
                    <a:ext cx="108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64" name=""/>
                  <p:cNvSpPr/>
                  <p:nvPr/>
                </p:nvSpPr>
                <p:spPr>
                  <a:xfrm>
                    <a:off x="7555680" y="275472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65" name=""/>
                <p:cNvGrpSpPr/>
                <p:nvPr/>
              </p:nvGrpSpPr>
              <p:grpSpPr>
                <a:xfrm>
                  <a:off x="7185600" y="2622600"/>
                  <a:ext cx="81720" cy="67320"/>
                  <a:chOff x="7185600" y="2622600"/>
                  <a:chExt cx="81720" cy="67320"/>
                </a:xfrm>
              </p:grpSpPr>
              <p:sp>
                <p:nvSpPr>
                  <p:cNvPr id="566" name=""/>
                  <p:cNvSpPr/>
                  <p:nvPr/>
                </p:nvSpPr>
                <p:spPr>
                  <a:xfrm>
                    <a:off x="7188120" y="2623320"/>
                    <a:ext cx="748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67" name=""/>
                  <p:cNvSpPr/>
                  <p:nvPr/>
                </p:nvSpPr>
                <p:spPr>
                  <a:xfrm>
                    <a:off x="7185600" y="2686320"/>
                    <a:ext cx="817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68" name=""/>
                  <p:cNvSpPr/>
                  <p:nvPr/>
                </p:nvSpPr>
                <p:spPr>
                  <a:xfrm>
                    <a:off x="7223760" y="262260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69" name=""/>
                  <p:cNvSpPr/>
                  <p:nvPr/>
                </p:nvSpPr>
                <p:spPr>
                  <a:xfrm>
                    <a:off x="7189560" y="2653200"/>
                    <a:ext cx="7200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70" name=""/>
                <p:cNvGrpSpPr/>
                <p:nvPr/>
              </p:nvGrpSpPr>
              <p:grpSpPr>
                <a:xfrm>
                  <a:off x="7278840" y="2622600"/>
                  <a:ext cx="80280" cy="67320"/>
                  <a:chOff x="7278840" y="2622600"/>
                  <a:chExt cx="80280" cy="67320"/>
                </a:xfrm>
              </p:grpSpPr>
              <p:sp>
                <p:nvSpPr>
                  <p:cNvPr id="571" name=""/>
                  <p:cNvSpPr/>
                  <p:nvPr/>
                </p:nvSpPr>
                <p:spPr>
                  <a:xfrm>
                    <a:off x="7280280" y="2623320"/>
                    <a:ext cx="748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72" name=""/>
                  <p:cNvSpPr/>
                  <p:nvPr/>
                </p:nvSpPr>
                <p:spPr>
                  <a:xfrm>
                    <a:off x="7278840" y="2686320"/>
                    <a:ext cx="8028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73" name=""/>
                  <p:cNvSpPr/>
                  <p:nvPr/>
                </p:nvSpPr>
                <p:spPr>
                  <a:xfrm>
                    <a:off x="7318440" y="262260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74" name=""/>
                  <p:cNvSpPr/>
                  <p:nvPr/>
                </p:nvSpPr>
                <p:spPr>
                  <a:xfrm>
                    <a:off x="7281360" y="2653200"/>
                    <a:ext cx="7236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75" name=""/>
                <p:cNvGrpSpPr/>
                <p:nvPr/>
              </p:nvGrpSpPr>
              <p:grpSpPr>
                <a:xfrm>
                  <a:off x="7645320" y="2622600"/>
                  <a:ext cx="82800" cy="67320"/>
                  <a:chOff x="7645320" y="2622600"/>
                  <a:chExt cx="82800" cy="67320"/>
                </a:xfrm>
              </p:grpSpPr>
              <p:sp>
                <p:nvSpPr>
                  <p:cNvPr id="576" name=""/>
                  <p:cNvSpPr/>
                  <p:nvPr/>
                </p:nvSpPr>
                <p:spPr>
                  <a:xfrm>
                    <a:off x="7649280" y="2623320"/>
                    <a:ext cx="7344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77" name=""/>
                  <p:cNvSpPr/>
                  <p:nvPr/>
                </p:nvSpPr>
                <p:spPr>
                  <a:xfrm>
                    <a:off x="7645320" y="2686320"/>
                    <a:ext cx="8280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78" name=""/>
                  <p:cNvSpPr/>
                  <p:nvPr/>
                </p:nvSpPr>
                <p:spPr>
                  <a:xfrm>
                    <a:off x="7687080" y="262260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79" name=""/>
                  <p:cNvSpPr/>
                  <p:nvPr/>
                </p:nvSpPr>
                <p:spPr>
                  <a:xfrm>
                    <a:off x="7647840" y="2653200"/>
                    <a:ext cx="7596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80" name=""/>
                <p:cNvGrpSpPr/>
                <p:nvPr/>
              </p:nvGrpSpPr>
              <p:grpSpPr>
                <a:xfrm>
                  <a:off x="7092000" y="2622600"/>
                  <a:ext cx="81720" cy="67320"/>
                  <a:chOff x="7092000" y="2622600"/>
                  <a:chExt cx="81720" cy="67320"/>
                </a:xfrm>
              </p:grpSpPr>
              <p:sp>
                <p:nvSpPr>
                  <p:cNvPr id="581" name=""/>
                  <p:cNvSpPr/>
                  <p:nvPr/>
                </p:nvSpPr>
                <p:spPr>
                  <a:xfrm>
                    <a:off x="7093440" y="2623320"/>
                    <a:ext cx="759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82" name=""/>
                  <p:cNvSpPr/>
                  <p:nvPr/>
                </p:nvSpPr>
                <p:spPr>
                  <a:xfrm>
                    <a:off x="7092000" y="2686320"/>
                    <a:ext cx="817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83" name=""/>
                  <p:cNvSpPr/>
                  <p:nvPr/>
                </p:nvSpPr>
                <p:spPr>
                  <a:xfrm>
                    <a:off x="7130160" y="262260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84" name=""/>
                  <p:cNvSpPr/>
                  <p:nvPr/>
                </p:nvSpPr>
                <p:spPr>
                  <a:xfrm>
                    <a:off x="7094520" y="2653200"/>
                    <a:ext cx="7236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85" name=""/>
                <p:cNvGrpSpPr/>
                <p:nvPr/>
              </p:nvGrpSpPr>
              <p:grpSpPr>
                <a:xfrm>
                  <a:off x="7462080" y="2622600"/>
                  <a:ext cx="80280" cy="67320"/>
                  <a:chOff x="7462080" y="2622600"/>
                  <a:chExt cx="80280" cy="67320"/>
                </a:xfrm>
              </p:grpSpPr>
              <p:sp>
                <p:nvSpPr>
                  <p:cNvPr id="586" name=""/>
                  <p:cNvSpPr/>
                  <p:nvPr/>
                </p:nvSpPr>
                <p:spPr>
                  <a:xfrm>
                    <a:off x="7463520" y="2623320"/>
                    <a:ext cx="748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87" name=""/>
                  <p:cNvSpPr/>
                  <p:nvPr/>
                </p:nvSpPr>
                <p:spPr>
                  <a:xfrm>
                    <a:off x="7462080" y="2686320"/>
                    <a:ext cx="8028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88" name=""/>
                  <p:cNvSpPr/>
                  <p:nvPr/>
                </p:nvSpPr>
                <p:spPr>
                  <a:xfrm>
                    <a:off x="7502760" y="262260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89" name=""/>
                  <p:cNvSpPr/>
                  <p:nvPr/>
                </p:nvSpPr>
                <p:spPr>
                  <a:xfrm>
                    <a:off x="7464600" y="2653200"/>
                    <a:ext cx="7236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590" name=""/>
                <p:cNvGrpSpPr/>
                <p:nvPr/>
              </p:nvGrpSpPr>
              <p:grpSpPr>
                <a:xfrm>
                  <a:off x="7551720" y="2622600"/>
                  <a:ext cx="81720" cy="67320"/>
                  <a:chOff x="7551720" y="2622600"/>
                  <a:chExt cx="81720" cy="67320"/>
                </a:xfrm>
              </p:grpSpPr>
              <p:sp>
                <p:nvSpPr>
                  <p:cNvPr id="591" name=""/>
                  <p:cNvSpPr/>
                  <p:nvPr/>
                </p:nvSpPr>
                <p:spPr>
                  <a:xfrm>
                    <a:off x="7556760" y="2623320"/>
                    <a:ext cx="7344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592" name=""/>
                  <p:cNvSpPr/>
                  <p:nvPr/>
                </p:nvSpPr>
                <p:spPr>
                  <a:xfrm>
                    <a:off x="7551720" y="2686320"/>
                    <a:ext cx="817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593" name=""/>
                  <p:cNvSpPr/>
                  <p:nvPr/>
                </p:nvSpPr>
                <p:spPr>
                  <a:xfrm>
                    <a:off x="7592400" y="262260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594" name=""/>
                  <p:cNvSpPr/>
                  <p:nvPr/>
                </p:nvSpPr>
                <p:spPr>
                  <a:xfrm>
                    <a:off x="7556760" y="2653200"/>
                    <a:ext cx="7344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grpSp>
            <p:nvGrpSpPr>
              <p:cNvPr id="595" name=""/>
              <p:cNvGrpSpPr/>
              <p:nvPr/>
            </p:nvGrpSpPr>
            <p:grpSpPr>
              <a:xfrm>
                <a:off x="7371360" y="2717640"/>
                <a:ext cx="76320" cy="94680"/>
                <a:chOff x="7371360" y="2717640"/>
                <a:chExt cx="76320" cy="94680"/>
              </a:xfrm>
            </p:grpSpPr>
            <p:sp>
              <p:nvSpPr>
                <p:cNvPr id="596" name=""/>
                <p:cNvSpPr/>
                <p:nvPr/>
              </p:nvSpPr>
              <p:spPr>
                <a:xfrm>
                  <a:off x="7371360" y="2717640"/>
                  <a:ext cx="76320" cy="94680"/>
                </a:xfrm>
                <a:prstGeom prst="rect">
                  <a:avLst/>
                </a:prstGeom>
                <a:solidFill>
                  <a:srgbClr val="808080"/>
                </a:solid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597" name=""/>
                <p:cNvSpPr/>
                <p:nvPr/>
              </p:nvSpPr>
              <p:spPr>
                <a:xfrm>
                  <a:off x="7380360" y="2728800"/>
                  <a:ext cx="59040" cy="77400"/>
                </a:xfrm>
                <a:prstGeom prst="rect">
                  <a:avLst/>
                </a:prstGeom>
                <a:solidFill>
                  <a:srgbClr val="808080"/>
                </a:solidFill>
                <a:ln w="3240">
                  <a:solidFill>
                    <a:srgbClr val="000000"/>
                  </a:solidFill>
                  <a:miter/>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Frutiger 45 Light"/>
                  </a:endParaRPr>
                </a:p>
              </p:txBody>
            </p:sp>
            <p:sp>
              <p:nvSpPr>
                <p:cNvPr id="598" name=""/>
                <p:cNvSpPr/>
                <p:nvPr/>
              </p:nvSpPr>
              <p:spPr>
                <a:xfrm>
                  <a:off x="7428960" y="2768760"/>
                  <a:ext cx="1440" cy="720"/>
                </a:xfrm>
                <a:prstGeom prst="ellipse">
                  <a:avLst/>
                </a:prstGeom>
                <a:solidFill>
                  <a:srgbClr val="c0c0c0"/>
                </a:solidFill>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grpSp>
      <p:sp>
        <p:nvSpPr>
          <p:cNvPr id="599" name=""/>
          <p:cNvSpPr/>
          <p:nvPr/>
        </p:nvSpPr>
        <p:spPr>
          <a:xfrm>
            <a:off x="483120" y="1157400"/>
            <a:ext cx="5837760" cy="398880"/>
          </a:xfrm>
          <a:prstGeom prst="rect">
            <a:avLst/>
          </a:prstGeom>
          <a:noFill/>
          <a:ln w="0">
            <a:noFill/>
          </a:ln>
        </p:spPr>
        <p:style>
          <a:lnRef idx="0"/>
          <a:fillRef idx="0"/>
          <a:effectRef idx="0"/>
          <a:fontRef idx="minor"/>
        </p:style>
        <p:txBody>
          <a:bodyPr wrap="none"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Scenario 1: Gas Is Tolled to a Generation Plant</a:t>
            </a:r>
            <a:endParaRPr b="0" lang="en-US" sz="2000" strike="noStrike" u="none">
              <a:solidFill>
                <a:srgbClr val="000000"/>
              </a:solidFill>
              <a:effectLst/>
              <a:uFillTx/>
              <a:latin typeface="Frutiger 45 Light"/>
            </a:endParaRPr>
          </a:p>
        </p:txBody>
      </p:sp>
      <p:sp>
        <p:nvSpPr>
          <p:cNvPr id="600" name=""/>
          <p:cNvSpPr/>
          <p:nvPr/>
        </p:nvSpPr>
        <p:spPr>
          <a:xfrm>
            <a:off x="502920" y="3849840"/>
            <a:ext cx="7577640" cy="7038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132084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Scenario 2: Divert Generation Plant Gas Into the Gas Market, </a:t>
            </a:r>
            <a:endParaRPr b="0" lang="en-US" sz="2000" strike="noStrike" u="none">
              <a:solidFill>
                <a:srgbClr val="000000"/>
              </a:solidFill>
              <a:effectLst/>
              <a:uFillTx/>
              <a:latin typeface="Frutiger 45 Light"/>
            </a:endParaRPr>
          </a:p>
          <a:p>
            <a:pPr>
              <a:tabLst>
                <a:tab algn="l" pos="0"/>
                <a:tab algn="l" pos="132084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	</a:t>
            </a:r>
            <a:r>
              <a:rPr b="1" lang="en-US" sz="2000" strike="noStrike" u="none">
                <a:solidFill>
                  <a:srgbClr val="000000"/>
                </a:solidFill>
                <a:effectLst/>
                <a:uFillTx/>
                <a:latin typeface="Frutiger 45 Light"/>
              </a:rPr>
              <a:t> Buy Replacement Power From the Grid</a:t>
            </a:r>
            <a:endParaRPr b="0" lang="en-US" sz="2000" strike="noStrike" u="none">
              <a:solidFill>
                <a:srgbClr val="000000"/>
              </a:solidFill>
              <a:effectLst/>
              <a:uFillTx/>
              <a:latin typeface="Frutiger 45 Light"/>
            </a:endParaRPr>
          </a:p>
        </p:txBody>
      </p:sp>
      <p:sp>
        <p:nvSpPr>
          <p:cNvPr id="601" name=""/>
          <p:cNvSpPr/>
          <p:nvPr/>
        </p:nvSpPr>
        <p:spPr>
          <a:xfrm>
            <a:off x="569880" y="2041560"/>
            <a:ext cx="4752720" cy="977760"/>
          </a:xfrm>
          <a:prstGeom prst="rect">
            <a:avLst/>
          </a:prstGeom>
          <a:noFill/>
          <a:ln w="0">
            <a:noFill/>
          </a:ln>
        </p:spPr>
        <p:style>
          <a:lnRef idx="0"/>
          <a:fillRef idx="0"/>
          <a:effectRef idx="0"/>
          <a:fontRef idx="minor"/>
        </p:style>
        <p:txBody>
          <a:bodyPr wrap="none" lIns="90000" rIns="90000" tIns="46800" bIns="46800" anchor="t">
            <a:spAutoFit/>
          </a:bodyPr>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Gas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$3 Mcf</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Generation Cost:</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$30 MWh</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Power Market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$30 MWh</a:t>
            </a:r>
            <a:endParaRPr b="0" lang="en-US" sz="1600" strike="noStrike" u="none">
              <a:solidFill>
                <a:srgbClr val="000000"/>
              </a:solidFill>
              <a:effectLst/>
              <a:uFillTx/>
              <a:latin typeface="Frutiger 45 Light"/>
            </a:endParaRPr>
          </a:p>
        </p:txBody>
      </p:sp>
      <p:grpSp>
        <p:nvGrpSpPr>
          <p:cNvPr id="602" name=""/>
          <p:cNvGrpSpPr/>
          <p:nvPr/>
        </p:nvGrpSpPr>
        <p:grpSpPr>
          <a:xfrm>
            <a:off x="8523360" y="2460600"/>
            <a:ext cx="509400" cy="85680"/>
            <a:chOff x="8523360" y="2460600"/>
            <a:chExt cx="509400" cy="85680"/>
          </a:xfrm>
        </p:grpSpPr>
        <p:sp>
          <p:nvSpPr>
            <p:cNvPr id="603" name=""/>
            <p:cNvSpPr/>
            <p:nvPr/>
          </p:nvSpPr>
          <p:spPr>
            <a:xfrm>
              <a:off x="8523360" y="2464560"/>
              <a:ext cx="509400" cy="81720"/>
            </a:xfrm>
            <a:custGeom>
              <a:avLst/>
              <a:gdLst/>
              <a:ahLst/>
              <a:rect l="l" t="t" r="r" b="b"/>
              <a:pathLst>
                <a:path w="1034" h="102">
                  <a:moveTo>
                    <a:pt x="0" y="45"/>
                  </a:moveTo>
                  <a:lnTo>
                    <a:pt x="242" y="0"/>
                  </a:lnTo>
                  <a:lnTo>
                    <a:pt x="1033" y="101"/>
                  </a:lnTo>
                </a:path>
              </a:pathLst>
            </a:custGeom>
            <a:noFill/>
            <a:ln cap="rnd" w="12600">
              <a:solidFill>
                <a:srgbClr val="a0a0a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604" name=""/>
            <p:cNvSpPr/>
            <p:nvPr/>
          </p:nvSpPr>
          <p:spPr>
            <a:xfrm>
              <a:off x="8523360" y="2479680"/>
              <a:ext cx="509400" cy="57600"/>
            </a:xfrm>
            <a:custGeom>
              <a:avLst/>
              <a:gdLst/>
              <a:ahLst/>
              <a:rect l="l" t="t" r="r" b="b"/>
              <a:pathLst>
                <a:path w="1034" h="72">
                  <a:moveTo>
                    <a:pt x="0" y="47"/>
                  </a:moveTo>
                  <a:lnTo>
                    <a:pt x="242" y="0"/>
                  </a:lnTo>
                  <a:lnTo>
                    <a:pt x="379" y="21"/>
                  </a:lnTo>
                  <a:lnTo>
                    <a:pt x="1033" y="71"/>
                  </a:lnTo>
                </a:path>
              </a:pathLst>
            </a:custGeom>
            <a:noFill/>
            <a:ln cap="rnd" w="12600">
              <a:solidFill>
                <a:srgbClr val="a0a0a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05" name=""/>
            <p:cNvSpPr/>
            <p:nvPr/>
          </p:nvSpPr>
          <p:spPr>
            <a:xfrm>
              <a:off x="8523360" y="2460600"/>
              <a:ext cx="509400" cy="64800"/>
            </a:xfrm>
            <a:custGeom>
              <a:avLst/>
              <a:gdLst/>
              <a:ahLst/>
              <a:rect l="l" t="t" r="r" b="b"/>
              <a:pathLst>
                <a:path w="1034" h="81">
                  <a:moveTo>
                    <a:pt x="1033" y="45"/>
                  </a:moveTo>
                  <a:lnTo>
                    <a:pt x="755" y="0"/>
                  </a:lnTo>
                  <a:lnTo>
                    <a:pt x="0" y="80"/>
                  </a:lnTo>
                </a:path>
              </a:pathLst>
            </a:custGeom>
            <a:noFill/>
            <a:ln cap="rnd" w="12600">
              <a:solidFill>
                <a:srgbClr val="a0a0a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606" name=""/>
            <p:cNvSpPr/>
            <p:nvPr/>
          </p:nvSpPr>
          <p:spPr>
            <a:xfrm>
              <a:off x="8523360" y="2473200"/>
              <a:ext cx="509400" cy="64080"/>
            </a:xfrm>
            <a:custGeom>
              <a:avLst/>
              <a:gdLst/>
              <a:ahLst/>
              <a:rect l="l" t="t" r="r" b="b"/>
              <a:pathLst>
                <a:path w="1034" h="80">
                  <a:moveTo>
                    <a:pt x="1033" y="40"/>
                  </a:moveTo>
                  <a:lnTo>
                    <a:pt x="758" y="0"/>
                  </a:lnTo>
                  <a:lnTo>
                    <a:pt x="358" y="40"/>
                  </a:lnTo>
                  <a:lnTo>
                    <a:pt x="0" y="79"/>
                  </a:lnTo>
                </a:path>
              </a:pathLst>
            </a:custGeom>
            <a:noFill/>
            <a:ln cap="rnd" w="12600">
              <a:solidFill>
                <a:srgbClr val="a0a0a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607" name=""/>
            <p:cNvSpPr/>
            <p:nvPr/>
          </p:nvSpPr>
          <p:spPr>
            <a:xfrm>
              <a:off x="8523360" y="2484360"/>
              <a:ext cx="509400" cy="59040"/>
            </a:xfrm>
            <a:custGeom>
              <a:avLst/>
              <a:gdLst/>
              <a:ahLst/>
              <a:rect l="l" t="t" r="r" b="b"/>
              <a:pathLst>
                <a:path w="1034" h="74">
                  <a:moveTo>
                    <a:pt x="0" y="73"/>
                  </a:moveTo>
                  <a:lnTo>
                    <a:pt x="498" y="0"/>
                  </a:lnTo>
                  <a:lnTo>
                    <a:pt x="641" y="26"/>
                  </a:lnTo>
                  <a:lnTo>
                    <a:pt x="1033" y="47"/>
                  </a:lnTo>
                </a:path>
              </a:pathLst>
            </a:custGeom>
            <a:noFill/>
            <a:ln cap="rnd" w="12600">
              <a:solidFill>
                <a:srgbClr val="a0a0a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Frutiger 45 Light"/>
              </a:endParaRPr>
            </a:p>
          </p:txBody>
        </p:sp>
        <p:sp>
          <p:nvSpPr>
            <p:cNvPr id="608" name=""/>
            <p:cNvSpPr/>
            <p:nvPr/>
          </p:nvSpPr>
          <p:spPr>
            <a:xfrm>
              <a:off x="8523360" y="2469240"/>
              <a:ext cx="509400" cy="64080"/>
            </a:xfrm>
            <a:custGeom>
              <a:avLst/>
              <a:gdLst/>
              <a:ahLst/>
              <a:rect l="l" t="t" r="r" b="b"/>
              <a:pathLst>
                <a:path w="1034" h="80">
                  <a:moveTo>
                    <a:pt x="0" y="74"/>
                  </a:moveTo>
                  <a:lnTo>
                    <a:pt x="358" y="29"/>
                  </a:lnTo>
                  <a:lnTo>
                    <a:pt x="495" y="0"/>
                  </a:lnTo>
                  <a:lnTo>
                    <a:pt x="645" y="29"/>
                  </a:lnTo>
                  <a:lnTo>
                    <a:pt x="1033" y="79"/>
                  </a:lnTo>
                </a:path>
              </a:pathLst>
            </a:custGeom>
            <a:noFill/>
            <a:ln cap="rnd" w="12600">
              <a:solidFill>
                <a:srgbClr val="a0a0a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grpSp>
      <p:grpSp>
        <p:nvGrpSpPr>
          <p:cNvPr id="609" name=""/>
          <p:cNvGrpSpPr/>
          <p:nvPr/>
        </p:nvGrpSpPr>
        <p:grpSpPr>
          <a:xfrm>
            <a:off x="8589960" y="2347920"/>
            <a:ext cx="376200" cy="504000"/>
            <a:chOff x="8589960" y="2347920"/>
            <a:chExt cx="376200" cy="504000"/>
          </a:xfrm>
        </p:grpSpPr>
        <p:grpSp>
          <p:nvGrpSpPr>
            <p:cNvPr id="610" name=""/>
            <p:cNvGrpSpPr/>
            <p:nvPr/>
          </p:nvGrpSpPr>
          <p:grpSpPr>
            <a:xfrm>
              <a:off x="8731080" y="2652480"/>
              <a:ext cx="108360" cy="101520"/>
              <a:chOff x="8731080" y="2652480"/>
              <a:chExt cx="108360" cy="101520"/>
            </a:xfrm>
          </p:grpSpPr>
          <p:sp>
            <p:nvSpPr>
              <p:cNvPr id="611" name=""/>
              <p:cNvSpPr/>
              <p:nvPr/>
            </p:nvSpPr>
            <p:spPr>
              <a:xfrm>
                <a:off x="8731080" y="2740680"/>
                <a:ext cx="108360" cy="13320"/>
              </a:xfrm>
              <a:custGeom>
                <a:avLst/>
                <a:gdLst/>
                <a:ahLst/>
                <a:rect l="l" t="t" r="r" b="b"/>
                <a:pathLst>
                  <a:path w="219" h="17">
                    <a:moveTo>
                      <a:pt x="0" y="0"/>
                    </a:moveTo>
                    <a:lnTo>
                      <a:pt x="218" y="0"/>
                    </a:lnTo>
                    <a:lnTo>
                      <a:pt x="162" y="16"/>
                    </a:lnTo>
                    <a:lnTo>
                      <a:pt x="60" y="16"/>
                    </a:lnTo>
                    <a:lnTo>
                      <a:pt x="0" y="0"/>
                    </a:lnTo>
                  </a:path>
                </a:pathLst>
              </a:custGeom>
              <a:noFill/>
              <a:ln cap="rnd" w="12600">
                <a:solidFill>
                  <a:srgbClr val="60606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612" name=""/>
              <p:cNvSpPr/>
              <p:nvPr/>
            </p:nvSpPr>
            <p:spPr>
              <a:xfrm>
                <a:off x="8739720" y="2652480"/>
                <a:ext cx="86040" cy="13320"/>
              </a:xfrm>
              <a:custGeom>
                <a:avLst/>
                <a:gdLst/>
                <a:ahLst/>
                <a:rect l="l" t="t" r="r" b="b"/>
                <a:pathLst>
                  <a:path w="174" h="17">
                    <a:moveTo>
                      <a:pt x="0" y="16"/>
                    </a:moveTo>
                    <a:lnTo>
                      <a:pt x="42" y="0"/>
                    </a:lnTo>
                    <a:lnTo>
                      <a:pt x="173" y="0"/>
                    </a:lnTo>
                    <a:lnTo>
                      <a:pt x="131" y="16"/>
                    </a:lnTo>
                    <a:lnTo>
                      <a:pt x="0" y="16"/>
                    </a:lnTo>
                  </a:path>
                </a:pathLst>
              </a:custGeom>
              <a:noFill/>
              <a:ln cap="rnd" w="12600">
                <a:solidFill>
                  <a:srgbClr val="60606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grpSp>
        <p:grpSp>
          <p:nvGrpSpPr>
            <p:cNvPr id="613" name=""/>
            <p:cNvGrpSpPr/>
            <p:nvPr/>
          </p:nvGrpSpPr>
          <p:grpSpPr>
            <a:xfrm>
              <a:off x="8722080" y="2652480"/>
              <a:ext cx="132480" cy="199440"/>
              <a:chOff x="8722080" y="2652480"/>
              <a:chExt cx="132480" cy="199440"/>
            </a:xfrm>
          </p:grpSpPr>
          <p:sp>
            <p:nvSpPr>
              <p:cNvPr id="614" name=""/>
              <p:cNvSpPr/>
              <p:nvPr/>
            </p:nvSpPr>
            <p:spPr>
              <a:xfrm>
                <a:off x="8722080" y="2657880"/>
                <a:ext cx="18360" cy="184320"/>
              </a:xfrm>
              <a:custGeom>
                <a:avLst/>
                <a:gdLst/>
                <a:ahLst/>
                <a:rect l="l" t="t" r="r" b="b"/>
                <a:pathLst>
                  <a:path w="37" h="230">
                    <a:moveTo>
                      <a:pt x="36" y="0"/>
                    </a:moveTo>
                    <a:lnTo>
                      <a:pt x="0" y="229"/>
                    </a:lnTo>
                    <a:lnTo>
                      <a:pt x="36"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15" name=""/>
              <p:cNvSpPr/>
              <p:nvPr/>
            </p:nvSpPr>
            <p:spPr>
              <a:xfrm>
                <a:off x="8752320" y="2657880"/>
                <a:ext cx="9000" cy="184320"/>
              </a:xfrm>
              <a:custGeom>
                <a:avLst/>
                <a:gdLst/>
                <a:ahLst/>
                <a:rect l="l" t="t" r="r" b="b"/>
                <a:pathLst>
                  <a:path w="18" h="230">
                    <a:moveTo>
                      <a:pt x="17" y="0"/>
                    </a:moveTo>
                    <a:lnTo>
                      <a:pt x="0" y="229"/>
                    </a:lnTo>
                    <a:lnTo>
                      <a:pt x="17"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16" name=""/>
              <p:cNvSpPr/>
              <p:nvPr/>
            </p:nvSpPr>
            <p:spPr>
              <a:xfrm>
                <a:off x="8805960" y="2657880"/>
                <a:ext cx="15120" cy="194040"/>
              </a:xfrm>
              <a:custGeom>
                <a:avLst/>
                <a:gdLst/>
                <a:ahLst/>
                <a:rect l="l" t="t" r="r" b="b"/>
                <a:pathLst>
                  <a:path w="31" h="242">
                    <a:moveTo>
                      <a:pt x="0" y="0"/>
                    </a:moveTo>
                    <a:lnTo>
                      <a:pt x="30" y="241"/>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17" name=""/>
              <p:cNvSpPr/>
              <p:nvPr/>
            </p:nvSpPr>
            <p:spPr>
              <a:xfrm>
                <a:off x="8825760" y="2652480"/>
                <a:ext cx="28800" cy="194760"/>
              </a:xfrm>
              <a:custGeom>
                <a:avLst/>
                <a:gdLst/>
                <a:ahLst/>
                <a:rect l="l" t="t" r="r" b="b"/>
                <a:pathLst>
                  <a:path w="58" h="243">
                    <a:moveTo>
                      <a:pt x="0" y="0"/>
                    </a:moveTo>
                    <a:lnTo>
                      <a:pt x="57" y="242"/>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sp>
          <p:nvSpPr>
            <p:cNvPr id="618" name=""/>
            <p:cNvSpPr/>
            <p:nvPr/>
          </p:nvSpPr>
          <p:spPr>
            <a:xfrm>
              <a:off x="8758080" y="2658240"/>
              <a:ext cx="50760" cy="83160"/>
            </a:xfrm>
            <a:custGeom>
              <a:avLst/>
              <a:gdLst/>
              <a:ahLst/>
              <a:rect l="l" t="t" r="r" b="b"/>
              <a:pathLst>
                <a:path w="103" h="104">
                  <a:moveTo>
                    <a:pt x="102" y="0"/>
                  </a:moveTo>
                  <a:lnTo>
                    <a:pt x="0" y="103"/>
                  </a:lnTo>
                  <a:lnTo>
                    <a:pt x="102" y="0"/>
                  </a:lnTo>
                </a:path>
              </a:pathLst>
            </a:custGeom>
            <a:noFill/>
            <a:ln cap="rnd" w="12600">
              <a:solidFill>
                <a:srgbClr val="606060"/>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Frutiger 45 Light"/>
              </a:endParaRPr>
            </a:p>
          </p:txBody>
        </p:sp>
        <p:sp>
          <p:nvSpPr>
            <p:cNvPr id="619" name=""/>
            <p:cNvSpPr/>
            <p:nvPr/>
          </p:nvSpPr>
          <p:spPr>
            <a:xfrm>
              <a:off x="8760960" y="2652480"/>
              <a:ext cx="78840" cy="190440"/>
            </a:xfrm>
            <a:custGeom>
              <a:avLst/>
              <a:gdLst/>
              <a:ahLst/>
              <a:rect l="l" t="t" r="r" b="b"/>
              <a:pathLst>
                <a:path w="159" h="237">
                  <a:moveTo>
                    <a:pt x="0" y="37"/>
                  </a:moveTo>
                  <a:lnTo>
                    <a:pt x="32" y="0"/>
                  </a:lnTo>
                  <a:lnTo>
                    <a:pt x="158" y="109"/>
                  </a:lnTo>
                  <a:lnTo>
                    <a:pt x="108" y="159"/>
                  </a:lnTo>
                  <a:lnTo>
                    <a:pt x="68" y="236"/>
                  </a:lnTo>
                  <a:lnTo>
                    <a:pt x="32" y="16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20" name=""/>
            <p:cNvSpPr/>
            <p:nvPr/>
          </p:nvSpPr>
          <p:spPr>
            <a:xfrm>
              <a:off x="8760960" y="2786040"/>
              <a:ext cx="34560" cy="56880"/>
            </a:xfrm>
            <a:custGeom>
              <a:avLst/>
              <a:gdLst/>
              <a:ahLst/>
              <a:rect l="l" t="t" r="r" b="b"/>
              <a:pathLst>
                <a:path w="70" h="71">
                  <a:moveTo>
                    <a:pt x="0" y="0"/>
                  </a:moveTo>
                  <a:lnTo>
                    <a:pt x="33" y="70"/>
                  </a:lnTo>
                  <a:lnTo>
                    <a:pt x="69" y="0"/>
                  </a:lnTo>
                </a:path>
              </a:pathLst>
            </a:custGeom>
            <a:noFill/>
            <a:ln cap="rnd" w="12600">
              <a:solidFill>
                <a:srgbClr val="60606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Frutiger 45 Light"/>
              </a:endParaRPr>
            </a:p>
          </p:txBody>
        </p:sp>
        <p:sp>
          <p:nvSpPr>
            <p:cNvPr id="621" name=""/>
            <p:cNvSpPr/>
            <p:nvPr/>
          </p:nvSpPr>
          <p:spPr>
            <a:xfrm>
              <a:off x="8727120" y="2658240"/>
              <a:ext cx="80280" cy="182160"/>
            </a:xfrm>
            <a:custGeom>
              <a:avLst/>
              <a:gdLst/>
              <a:ahLst/>
              <a:rect l="l" t="t" r="r" b="b"/>
              <a:pathLst>
                <a:path w="162" h="227">
                  <a:moveTo>
                    <a:pt x="21" y="226"/>
                  </a:moveTo>
                  <a:lnTo>
                    <a:pt x="0" y="170"/>
                  </a:lnTo>
                  <a:lnTo>
                    <a:pt x="38" y="133"/>
                  </a:lnTo>
                  <a:lnTo>
                    <a:pt x="9" y="104"/>
                  </a:lnTo>
                  <a:lnTo>
                    <a:pt x="125" y="0"/>
                  </a:lnTo>
                  <a:lnTo>
                    <a:pt x="161" y="32"/>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22" name=""/>
            <p:cNvSpPr/>
            <p:nvPr/>
          </p:nvSpPr>
          <p:spPr>
            <a:xfrm>
              <a:off x="8728200" y="2786040"/>
              <a:ext cx="118080" cy="720"/>
            </a:xfrm>
            <a:custGeom>
              <a:avLst/>
              <a:gdLst/>
              <a:ahLst/>
              <a:rect l="l" t="t" r="r" b="b"/>
              <a:pathLst>
                <a:path w="238" h="1">
                  <a:moveTo>
                    <a:pt x="0" y="0"/>
                  </a:moveTo>
                  <a:lnTo>
                    <a:pt x="237"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23" name=""/>
            <p:cNvSpPr/>
            <p:nvPr/>
          </p:nvSpPr>
          <p:spPr>
            <a:xfrm>
              <a:off x="8752320" y="2710440"/>
              <a:ext cx="24840" cy="720"/>
            </a:xfrm>
            <a:custGeom>
              <a:avLst/>
              <a:gdLst/>
              <a:ahLst/>
              <a:rect l="l" t="t" r="r" b="b"/>
              <a:pathLst>
                <a:path w="50" h="1">
                  <a:moveTo>
                    <a:pt x="0" y="0"/>
                  </a:moveTo>
                  <a:lnTo>
                    <a:pt x="49"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24" name=""/>
            <p:cNvSpPr/>
            <p:nvPr/>
          </p:nvSpPr>
          <p:spPr>
            <a:xfrm>
              <a:off x="8792280" y="2710440"/>
              <a:ext cx="18720" cy="720"/>
            </a:xfrm>
            <a:custGeom>
              <a:avLst/>
              <a:gdLst/>
              <a:ahLst/>
              <a:rect l="l" t="t" r="r" b="b"/>
              <a:pathLst>
                <a:path w="38" h="1">
                  <a:moveTo>
                    <a:pt x="0" y="0"/>
                  </a:moveTo>
                  <a:lnTo>
                    <a:pt x="37"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25" name=""/>
            <p:cNvSpPr/>
            <p:nvPr/>
          </p:nvSpPr>
          <p:spPr>
            <a:xfrm>
              <a:off x="8722080" y="2813400"/>
              <a:ext cx="22320" cy="29520"/>
            </a:xfrm>
            <a:custGeom>
              <a:avLst/>
              <a:gdLst/>
              <a:ahLst/>
              <a:rect l="l" t="t" r="r" b="b"/>
              <a:pathLst>
                <a:path w="45" h="37">
                  <a:moveTo>
                    <a:pt x="7" y="0"/>
                  </a:moveTo>
                  <a:lnTo>
                    <a:pt x="44" y="0"/>
                  </a:lnTo>
                  <a:lnTo>
                    <a:pt x="0" y="36"/>
                  </a:lnTo>
                </a:path>
              </a:pathLst>
            </a:custGeom>
            <a:noFill/>
            <a:ln cap="rnd" w="12600">
              <a:solidFill>
                <a:srgbClr val="60606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626" name=""/>
            <p:cNvSpPr/>
            <p:nvPr/>
          </p:nvSpPr>
          <p:spPr>
            <a:xfrm>
              <a:off x="8811360" y="2788920"/>
              <a:ext cx="34560" cy="51480"/>
            </a:xfrm>
            <a:custGeom>
              <a:avLst/>
              <a:gdLst/>
              <a:ahLst/>
              <a:rect l="l" t="t" r="r" b="b"/>
              <a:pathLst>
                <a:path w="70" h="64">
                  <a:moveTo>
                    <a:pt x="0" y="3"/>
                  </a:moveTo>
                  <a:lnTo>
                    <a:pt x="45" y="63"/>
                  </a:lnTo>
                  <a:lnTo>
                    <a:pt x="69" y="0"/>
                  </a:lnTo>
                </a:path>
              </a:pathLst>
            </a:custGeom>
            <a:noFill/>
            <a:ln cap="rnd" w="12600">
              <a:solidFill>
                <a:srgbClr val="60606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Frutiger 45 Light"/>
              </a:endParaRPr>
            </a:p>
          </p:txBody>
        </p:sp>
        <p:sp>
          <p:nvSpPr>
            <p:cNvPr id="627" name=""/>
            <p:cNvSpPr/>
            <p:nvPr/>
          </p:nvSpPr>
          <p:spPr>
            <a:xfrm>
              <a:off x="8765640" y="2745000"/>
              <a:ext cx="20160" cy="41400"/>
            </a:xfrm>
            <a:custGeom>
              <a:avLst/>
              <a:gdLst/>
              <a:ahLst/>
              <a:rect l="l" t="t" r="r" b="b"/>
              <a:pathLst>
                <a:path w="41" h="52">
                  <a:moveTo>
                    <a:pt x="0" y="0"/>
                  </a:moveTo>
                  <a:lnTo>
                    <a:pt x="40"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628" name=""/>
            <p:cNvSpPr/>
            <p:nvPr/>
          </p:nvSpPr>
          <p:spPr>
            <a:xfrm>
              <a:off x="8789760" y="2745000"/>
              <a:ext cx="21960" cy="41400"/>
            </a:xfrm>
            <a:custGeom>
              <a:avLst/>
              <a:gdLst/>
              <a:ahLst/>
              <a:rect l="l" t="t" r="r" b="b"/>
              <a:pathLst>
                <a:path w="45" h="52">
                  <a:moveTo>
                    <a:pt x="44" y="0"/>
                  </a:moveTo>
                  <a:lnTo>
                    <a:pt x="0"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629" name=""/>
            <p:cNvSpPr/>
            <p:nvPr/>
          </p:nvSpPr>
          <p:spPr>
            <a:xfrm>
              <a:off x="8744040" y="2745000"/>
              <a:ext cx="11160" cy="45000"/>
            </a:xfrm>
            <a:custGeom>
              <a:avLst/>
              <a:gdLst/>
              <a:ahLst/>
              <a:rect l="l" t="t" r="r" b="b"/>
              <a:pathLst>
                <a:path w="23" h="56">
                  <a:moveTo>
                    <a:pt x="22" y="0"/>
                  </a:moveTo>
                  <a:lnTo>
                    <a:pt x="0" y="55"/>
                  </a:lnTo>
                </a:path>
              </a:pathLst>
            </a:custGeom>
            <a:noFill/>
            <a:ln cap="rnd" w="12600">
              <a:solidFill>
                <a:srgbClr val="606060"/>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Frutiger 45 Light"/>
              </a:endParaRPr>
            </a:p>
          </p:txBody>
        </p:sp>
        <p:sp>
          <p:nvSpPr>
            <p:cNvPr id="630" name=""/>
            <p:cNvSpPr/>
            <p:nvPr/>
          </p:nvSpPr>
          <p:spPr>
            <a:xfrm>
              <a:off x="8811360" y="2745000"/>
              <a:ext cx="12240" cy="41400"/>
            </a:xfrm>
            <a:custGeom>
              <a:avLst/>
              <a:gdLst/>
              <a:ahLst/>
              <a:rect l="l" t="t" r="r" b="b"/>
              <a:pathLst>
                <a:path w="25" h="52">
                  <a:moveTo>
                    <a:pt x="0" y="0"/>
                  </a:moveTo>
                  <a:lnTo>
                    <a:pt x="24"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631" name=""/>
            <p:cNvSpPr/>
            <p:nvPr/>
          </p:nvSpPr>
          <p:spPr>
            <a:xfrm>
              <a:off x="8821080" y="2741040"/>
              <a:ext cx="25200" cy="109080"/>
            </a:xfrm>
            <a:custGeom>
              <a:avLst/>
              <a:gdLst/>
              <a:ahLst/>
              <a:rect l="l" t="t" r="r" b="b"/>
              <a:pathLst>
                <a:path w="51" h="136">
                  <a:moveTo>
                    <a:pt x="0" y="135"/>
                  </a:moveTo>
                  <a:lnTo>
                    <a:pt x="6" y="0"/>
                  </a:lnTo>
                  <a:lnTo>
                    <a:pt x="50" y="12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32" name=""/>
            <p:cNvSpPr/>
            <p:nvPr/>
          </p:nvSpPr>
          <p:spPr>
            <a:xfrm>
              <a:off x="8728200" y="2742480"/>
              <a:ext cx="16200" cy="97920"/>
            </a:xfrm>
            <a:custGeom>
              <a:avLst/>
              <a:gdLst/>
              <a:ahLst/>
              <a:rect l="l" t="t" r="r" b="b"/>
              <a:pathLst>
                <a:path w="33" h="122">
                  <a:moveTo>
                    <a:pt x="0" y="121"/>
                  </a:moveTo>
                  <a:lnTo>
                    <a:pt x="32" y="0"/>
                  </a:lnTo>
                  <a:lnTo>
                    <a:pt x="32" y="12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33" name=""/>
            <p:cNvSpPr/>
            <p:nvPr/>
          </p:nvSpPr>
          <p:spPr>
            <a:xfrm>
              <a:off x="8735040" y="2658240"/>
              <a:ext cx="42120" cy="78480"/>
            </a:xfrm>
            <a:custGeom>
              <a:avLst/>
              <a:gdLst/>
              <a:ahLst/>
              <a:rect l="l" t="t" r="r" b="b"/>
              <a:pathLst>
                <a:path w="85" h="98">
                  <a:moveTo>
                    <a:pt x="0" y="97"/>
                  </a:moveTo>
                  <a:lnTo>
                    <a:pt x="40" y="0"/>
                  </a:lnTo>
                  <a:lnTo>
                    <a:pt x="53" y="31"/>
                  </a:lnTo>
                  <a:lnTo>
                    <a:pt x="84" y="71"/>
                  </a:lnTo>
                  <a:lnTo>
                    <a:pt x="78" y="71"/>
                  </a:lnTo>
                </a:path>
              </a:pathLst>
            </a:custGeom>
            <a:noFill/>
            <a:ln cap="rnd" w="12600">
              <a:solidFill>
                <a:srgbClr val="606060"/>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Frutiger 45 Light"/>
              </a:endParaRPr>
            </a:p>
          </p:txBody>
        </p:sp>
        <p:sp>
          <p:nvSpPr>
            <p:cNvPr id="634" name=""/>
            <p:cNvSpPr/>
            <p:nvPr/>
          </p:nvSpPr>
          <p:spPr>
            <a:xfrm>
              <a:off x="8735040" y="2658240"/>
              <a:ext cx="104400" cy="131760"/>
            </a:xfrm>
            <a:custGeom>
              <a:avLst/>
              <a:gdLst/>
              <a:ahLst/>
              <a:rect l="l" t="t" r="r" b="b"/>
              <a:pathLst>
                <a:path w="211" h="164">
                  <a:moveTo>
                    <a:pt x="0" y="71"/>
                  </a:moveTo>
                  <a:lnTo>
                    <a:pt x="12" y="71"/>
                  </a:lnTo>
                  <a:lnTo>
                    <a:pt x="6" y="34"/>
                  </a:lnTo>
                  <a:lnTo>
                    <a:pt x="24" y="0"/>
                  </a:lnTo>
                  <a:lnTo>
                    <a:pt x="47" y="103"/>
                  </a:lnTo>
                  <a:lnTo>
                    <a:pt x="148" y="0"/>
                  </a:lnTo>
                  <a:lnTo>
                    <a:pt x="210" y="103"/>
                  </a:lnTo>
                  <a:lnTo>
                    <a:pt x="198" y="16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35" name=""/>
            <p:cNvSpPr/>
            <p:nvPr/>
          </p:nvSpPr>
          <p:spPr>
            <a:xfrm>
              <a:off x="8792280" y="2683800"/>
              <a:ext cx="22680" cy="32040"/>
            </a:xfrm>
            <a:custGeom>
              <a:avLst/>
              <a:gdLst/>
              <a:ahLst/>
              <a:rect l="l" t="t" r="r" b="b"/>
              <a:pathLst>
                <a:path w="46" h="40">
                  <a:moveTo>
                    <a:pt x="36" y="39"/>
                  </a:moveTo>
                  <a:lnTo>
                    <a:pt x="45" y="39"/>
                  </a:lnTo>
                  <a:lnTo>
                    <a:pt x="30" y="0"/>
                  </a:lnTo>
                  <a:lnTo>
                    <a:pt x="0" y="34"/>
                  </a:lnTo>
                </a:path>
              </a:pathLst>
            </a:custGeom>
            <a:noFill/>
            <a:ln cap="rnd" w="12600">
              <a:solidFill>
                <a:srgbClr val="60606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Frutiger 45 Light"/>
              </a:endParaRPr>
            </a:p>
          </p:txBody>
        </p:sp>
        <p:sp>
          <p:nvSpPr>
            <p:cNvPr id="636" name=""/>
            <p:cNvSpPr/>
            <p:nvPr/>
          </p:nvSpPr>
          <p:spPr>
            <a:xfrm>
              <a:off x="8753400" y="2817360"/>
              <a:ext cx="17280" cy="25560"/>
            </a:xfrm>
            <a:custGeom>
              <a:avLst/>
              <a:gdLst/>
              <a:ahLst/>
              <a:rect l="l" t="t" r="r" b="b"/>
              <a:pathLst>
                <a:path w="35" h="32">
                  <a:moveTo>
                    <a:pt x="0" y="0"/>
                  </a:moveTo>
                  <a:lnTo>
                    <a:pt x="34" y="0"/>
                  </a:lnTo>
                  <a:lnTo>
                    <a:pt x="6" y="31"/>
                  </a:lnTo>
                </a:path>
              </a:pathLst>
            </a:custGeom>
            <a:noFill/>
            <a:ln cap="rnd" w="12600">
              <a:solidFill>
                <a:srgbClr val="60606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Frutiger 45 Light"/>
              </a:endParaRPr>
            </a:p>
          </p:txBody>
        </p:sp>
        <p:sp>
          <p:nvSpPr>
            <p:cNvPr id="637" name=""/>
            <p:cNvSpPr/>
            <p:nvPr/>
          </p:nvSpPr>
          <p:spPr>
            <a:xfrm>
              <a:off x="8804160" y="2814840"/>
              <a:ext cx="17280" cy="31320"/>
            </a:xfrm>
            <a:custGeom>
              <a:avLst/>
              <a:gdLst/>
              <a:ahLst/>
              <a:rect l="l" t="t" r="r" b="b"/>
              <a:pathLst>
                <a:path w="35" h="39">
                  <a:moveTo>
                    <a:pt x="28" y="3"/>
                  </a:moveTo>
                  <a:lnTo>
                    <a:pt x="0" y="0"/>
                  </a:lnTo>
                  <a:lnTo>
                    <a:pt x="34" y="38"/>
                  </a:lnTo>
                </a:path>
              </a:pathLst>
            </a:custGeom>
            <a:noFill/>
            <a:ln cap="rnd" w="12600">
              <a:solidFill>
                <a:srgbClr val="606060"/>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Frutiger 45 Light"/>
              </a:endParaRPr>
            </a:p>
          </p:txBody>
        </p:sp>
        <p:sp>
          <p:nvSpPr>
            <p:cNvPr id="638" name=""/>
            <p:cNvSpPr/>
            <p:nvPr/>
          </p:nvSpPr>
          <p:spPr>
            <a:xfrm>
              <a:off x="8765640" y="2745000"/>
              <a:ext cx="40680" cy="41400"/>
            </a:xfrm>
            <a:custGeom>
              <a:avLst/>
              <a:gdLst/>
              <a:ahLst/>
              <a:rect l="l" t="t" r="r" b="b"/>
              <a:pathLst>
                <a:path w="82" h="52">
                  <a:moveTo>
                    <a:pt x="0" y="51"/>
                  </a:moveTo>
                  <a:lnTo>
                    <a:pt x="42" y="0"/>
                  </a:lnTo>
                  <a:lnTo>
                    <a:pt x="81"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639" name=""/>
            <p:cNvSpPr/>
            <p:nvPr/>
          </p:nvSpPr>
          <p:spPr>
            <a:xfrm>
              <a:off x="8731080" y="2741040"/>
              <a:ext cx="24120" cy="36720"/>
            </a:xfrm>
            <a:custGeom>
              <a:avLst/>
              <a:gdLst/>
              <a:ahLst/>
              <a:rect l="l" t="t" r="r" b="b"/>
              <a:pathLst>
                <a:path w="49" h="46">
                  <a:moveTo>
                    <a:pt x="48" y="45"/>
                  </a:moveTo>
                  <a:lnTo>
                    <a:pt x="0" y="0"/>
                  </a:lnTo>
                </a:path>
              </a:pathLst>
            </a:custGeom>
            <a:noFill/>
            <a:ln cap="rnd" w="12600">
              <a:solidFill>
                <a:srgbClr val="60606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Frutiger 45 Light"/>
              </a:endParaRPr>
            </a:p>
          </p:txBody>
        </p:sp>
        <p:sp>
          <p:nvSpPr>
            <p:cNvPr id="640" name=""/>
            <p:cNvSpPr/>
            <p:nvPr/>
          </p:nvSpPr>
          <p:spPr>
            <a:xfrm>
              <a:off x="8731080" y="2751120"/>
              <a:ext cx="13320" cy="62640"/>
            </a:xfrm>
            <a:custGeom>
              <a:avLst/>
              <a:gdLst/>
              <a:ahLst/>
              <a:rect l="l" t="t" r="r" b="b"/>
              <a:pathLst>
                <a:path w="27" h="78">
                  <a:moveTo>
                    <a:pt x="0" y="0"/>
                  </a:moveTo>
                  <a:lnTo>
                    <a:pt x="26" y="77"/>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641" name=""/>
            <p:cNvSpPr/>
            <p:nvPr/>
          </p:nvSpPr>
          <p:spPr>
            <a:xfrm>
              <a:off x="8839080" y="2813400"/>
              <a:ext cx="9360" cy="720"/>
            </a:xfrm>
            <a:custGeom>
              <a:avLst/>
              <a:gdLst/>
              <a:ahLst/>
              <a:rect l="l" t="t" r="r" b="b"/>
              <a:pathLst>
                <a:path w="19" h="1">
                  <a:moveTo>
                    <a:pt x="0" y="0"/>
                  </a:moveTo>
                  <a:lnTo>
                    <a:pt x="18"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42" name=""/>
            <p:cNvSpPr/>
            <p:nvPr/>
          </p:nvSpPr>
          <p:spPr>
            <a:xfrm>
              <a:off x="8823240" y="2764080"/>
              <a:ext cx="22680" cy="25560"/>
            </a:xfrm>
            <a:custGeom>
              <a:avLst/>
              <a:gdLst/>
              <a:ahLst/>
              <a:rect l="l" t="t" r="r" b="b"/>
              <a:pathLst>
                <a:path w="46" h="32">
                  <a:moveTo>
                    <a:pt x="45" y="31"/>
                  </a:moveTo>
                  <a:lnTo>
                    <a:pt x="0" y="0"/>
                  </a:lnTo>
                </a:path>
              </a:pathLst>
            </a:custGeom>
            <a:noFill/>
            <a:ln cap="rnd" w="12600">
              <a:solidFill>
                <a:srgbClr val="60606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Frutiger 45 Light"/>
              </a:endParaRPr>
            </a:p>
          </p:txBody>
        </p:sp>
        <p:sp>
          <p:nvSpPr>
            <p:cNvPr id="643" name=""/>
            <p:cNvSpPr/>
            <p:nvPr/>
          </p:nvSpPr>
          <p:spPr>
            <a:xfrm>
              <a:off x="8728200" y="2768400"/>
              <a:ext cx="16200" cy="720"/>
            </a:xfrm>
            <a:custGeom>
              <a:avLst/>
              <a:gdLst/>
              <a:ahLst/>
              <a:rect l="l" t="t" r="r" b="b"/>
              <a:pathLst>
                <a:path w="33" h="1">
                  <a:moveTo>
                    <a:pt x="0" y="0"/>
                  </a:moveTo>
                  <a:lnTo>
                    <a:pt x="32"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44" name=""/>
            <p:cNvSpPr/>
            <p:nvPr/>
          </p:nvSpPr>
          <p:spPr>
            <a:xfrm>
              <a:off x="8839080" y="2813400"/>
              <a:ext cx="13680" cy="27000"/>
            </a:xfrm>
            <a:custGeom>
              <a:avLst/>
              <a:gdLst/>
              <a:ahLst/>
              <a:rect l="l" t="t" r="r" b="b"/>
              <a:pathLst>
                <a:path w="28" h="34">
                  <a:moveTo>
                    <a:pt x="0" y="0"/>
                  </a:moveTo>
                  <a:lnTo>
                    <a:pt x="27" y="33"/>
                  </a:lnTo>
                </a:path>
              </a:pathLst>
            </a:custGeom>
            <a:noFill/>
            <a:ln cap="rnd" w="12600">
              <a:solidFill>
                <a:srgbClr val="60606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Frutiger 45 Light"/>
              </a:endParaRPr>
            </a:p>
          </p:txBody>
        </p:sp>
        <p:sp>
          <p:nvSpPr>
            <p:cNvPr id="645" name=""/>
            <p:cNvSpPr/>
            <p:nvPr/>
          </p:nvSpPr>
          <p:spPr>
            <a:xfrm>
              <a:off x="8760960" y="2665440"/>
              <a:ext cx="47880" cy="76320"/>
            </a:xfrm>
            <a:custGeom>
              <a:avLst/>
              <a:gdLst/>
              <a:ahLst/>
              <a:rect l="l" t="t" r="r" b="b"/>
              <a:pathLst>
                <a:path w="97" h="95">
                  <a:moveTo>
                    <a:pt x="0" y="0"/>
                  </a:moveTo>
                  <a:lnTo>
                    <a:pt x="96" y="94"/>
                  </a:lnTo>
                </a:path>
              </a:pathLst>
            </a:custGeom>
            <a:noFill/>
            <a:ln cap="rnd" w="12600">
              <a:solidFill>
                <a:srgbClr val="60606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Frutiger 45 Light"/>
              </a:endParaRPr>
            </a:p>
          </p:txBody>
        </p:sp>
        <p:sp>
          <p:nvSpPr>
            <p:cNvPr id="646" name=""/>
            <p:cNvSpPr/>
            <p:nvPr/>
          </p:nvSpPr>
          <p:spPr>
            <a:xfrm>
              <a:off x="8811360" y="2652480"/>
              <a:ext cx="12240" cy="125280"/>
            </a:xfrm>
            <a:custGeom>
              <a:avLst/>
              <a:gdLst/>
              <a:ahLst/>
              <a:rect l="l" t="t" r="r" b="b"/>
              <a:pathLst>
                <a:path w="25" h="156">
                  <a:moveTo>
                    <a:pt x="0" y="104"/>
                  </a:moveTo>
                  <a:lnTo>
                    <a:pt x="24" y="0"/>
                  </a:lnTo>
                  <a:lnTo>
                    <a:pt x="6" y="15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47" name=""/>
            <p:cNvSpPr/>
            <p:nvPr/>
          </p:nvSpPr>
          <p:spPr>
            <a:xfrm>
              <a:off x="8812440" y="2655000"/>
              <a:ext cx="22680" cy="56160"/>
            </a:xfrm>
            <a:custGeom>
              <a:avLst/>
              <a:gdLst/>
              <a:ahLst/>
              <a:rect l="l" t="t" r="r" b="b"/>
              <a:pathLst>
                <a:path w="46" h="70">
                  <a:moveTo>
                    <a:pt x="0" y="0"/>
                  </a:moveTo>
                  <a:lnTo>
                    <a:pt x="33" y="29"/>
                  </a:lnTo>
                  <a:lnTo>
                    <a:pt x="9" y="69"/>
                  </a:lnTo>
                  <a:lnTo>
                    <a:pt x="45" y="69"/>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648" name=""/>
            <p:cNvSpPr/>
            <p:nvPr/>
          </p:nvSpPr>
          <p:spPr>
            <a:xfrm>
              <a:off x="8819280" y="2655000"/>
              <a:ext cx="10440" cy="56160"/>
            </a:xfrm>
            <a:custGeom>
              <a:avLst/>
              <a:gdLst/>
              <a:ahLst/>
              <a:rect l="l" t="t" r="r" b="b"/>
              <a:pathLst>
                <a:path w="21" h="70">
                  <a:moveTo>
                    <a:pt x="0" y="0"/>
                  </a:moveTo>
                  <a:lnTo>
                    <a:pt x="20" y="29"/>
                  </a:lnTo>
                  <a:lnTo>
                    <a:pt x="17" y="69"/>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649" name=""/>
            <p:cNvSpPr/>
            <p:nvPr/>
          </p:nvSpPr>
          <p:spPr>
            <a:xfrm>
              <a:off x="8737920" y="2658240"/>
              <a:ext cx="17280" cy="57600"/>
            </a:xfrm>
            <a:custGeom>
              <a:avLst/>
              <a:gdLst/>
              <a:ahLst/>
              <a:rect l="l" t="t" r="r" b="b"/>
              <a:pathLst>
                <a:path w="35" h="72">
                  <a:moveTo>
                    <a:pt x="34" y="0"/>
                  </a:moveTo>
                  <a:lnTo>
                    <a:pt x="0" y="39"/>
                  </a:lnTo>
                  <a:lnTo>
                    <a:pt x="23" y="71"/>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50" name=""/>
            <p:cNvSpPr/>
            <p:nvPr/>
          </p:nvSpPr>
          <p:spPr>
            <a:xfrm>
              <a:off x="8758080" y="2595600"/>
              <a:ext cx="68040" cy="57600"/>
            </a:xfrm>
            <a:custGeom>
              <a:avLst/>
              <a:gdLst/>
              <a:ahLst/>
              <a:rect l="l" t="t" r="r" b="b"/>
              <a:pathLst>
                <a:path w="138" h="72">
                  <a:moveTo>
                    <a:pt x="137" y="71"/>
                  </a:move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51" name=""/>
            <p:cNvSpPr/>
            <p:nvPr/>
          </p:nvSpPr>
          <p:spPr>
            <a:xfrm>
              <a:off x="8740080" y="2595600"/>
              <a:ext cx="99360" cy="63360"/>
            </a:xfrm>
            <a:custGeom>
              <a:avLst/>
              <a:gdLst/>
              <a:ahLst/>
              <a:rect l="l" t="t" r="r" b="b"/>
              <a:pathLst>
                <a:path w="201" h="79">
                  <a:moveTo>
                    <a:pt x="0" y="78"/>
                  </a:moveTo>
                  <a:lnTo>
                    <a:pt x="131" y="5"/>
                  </a:lnTo>
                  <a:lnTo>
                    <a:pt x="161" y="0"/>
                  </a:lnTo>
                  <a:lnTo>
                    <a:pt x="200" y="0"/>
                  </a:lnTo>
                  <a:lnTo>
                    <a:pt x="173" y="73"/>
                  </a:lnTo>
                </a:path>
              </a:pathLst>
            </a:custGeom>
            <a:noFill/>
            <a:ln cap="rnd" w="12600">
              <a:solidFill>
                <a:srgbClr val="60606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Frutiger 45 Light"/>
              </a:endParaRPr>
            </a:p>
          </p:txBody>
        </p:sp>
        <p:sp>
          <p:nvSpPr>
            <p:cNvPr id="652" name=""/>
            <p:cNvSpPr/>
            <p:nvPr/>
          </p:nvSpPr>
          <p:spPr>
            <a:xfrm>
              <a:off x="8688960" y="2423520"/>
              <a:ext cx="72360" cy="229680"/>
            </a:xfrm>
            <a:custGeom>
              <a:avLst/>
              <a:gdLst/>
              <a:ahLst/>
              <a:rect l="l" t="t" r="r" b="b"/>
              <a:pathLst>
                <a:path w="146" h="286">
                  <a:moveTo>
                    <a:pt x="145" y="285"/>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53" name=""/>
            <p:cNvSpPr/>
            <p:nvPr/>
          </p:nvSpPr>
          <p:spPr>
            <a:xfrm>
              <a:off x="8675640" y="2351880"/>
              <a:ext cx="64800" cy="306720"/>
            </a:xfrm>
            <a:custGeom>
              <a:avLst/>
              <a:gdLst/>
              <a:ahLst/>
              <a:rect l="l" t="t" r="r" b="b"/>
              <a:pathLst>
                <a:path w="131" h="382">
                  <a:moveTo>
                    <a:pt x="0" y="0"/>
                  </a:moveTo>
                  <a:lnTo>
                    <a:pt x="12" y="88"/>
                  </a:lnTo>
                  <a:lnTo>
                    <a:pt x="130" y="38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54" name=""/>
            <p:cNvSpPr/>
            <p:nvPr/>
          </p:nvSpPr>
          <p:spPr>
            <a:xfrm>
              <a:off x="8728200" y="2573640"/>
              <a:ext cx="18000" cy="84960"/>
            </a:xfrm>
            <a:custGeom>
              <a:avLst/>
              <a:gdLst/>
              <a:ahLst/>
              <a:rect l="l" t="t" r="r" b="b"/>
              <a:pathLst>
                <a:path w="37" h="106">
                  <a:moveTo>
                    <a:pt x="24" y="105"/>
                  </a:moveTo>
                  <a:lnTo>
                    <a:pt x="36" y="54"/>
                  </a:lnTo>
                  <a:lnTo>
                    <a:pt x="0" y="43"/>
                  </a:lnTo>
                  <a:lnTo>
                    <a:pt x="6" y="0"/>
                  </a:lnTo>
                </a:path>
              </a:pathLst>
            </a:custGeom>
            <a:noFill/>
            <a:ln cap="rnd" w="12600">
              <a:solidFill>
                <a:srgbClr val="606060"/>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Frutiger 45 Light"/>
              </a:endParaRPr>
            </a:p>
          </p:txBody>
        </p:sp>
        <p:sp>
          <p:nvSpPr>
            <p:cNvPr id="655" name=""/>
            <p:cNvSpPr/>
            <p:nvPr/>
          </p:nvSpPr>
          <p:spPr>
            <a:xfrm>
              <a:off x="8789760" y="2597760"/>
              <a:ext cx="23040" cy="27720"/>
            </a:xfrm>
            <a:custGeom>
              <a:avLst/>
              <a:gdLst/>
              <a:ahLst/>
              <a:rect l="l" t="t" r="r" b="b"/>
              <a:pathLst>
                <a:path w="47" h="35">
                  <a:moveTo>
                    <a:pt x="3" y="18"/>
                  </a:moveTo>
                  <a:lnTo>
                    <a:pt x="46" y="0"/>
                  </a:lnTo>
                  <a:lnTo>
                    <a:pt x="0" y="34"/>
                  </a:lnTo>
                </a:path>
              </a:pathLst>
            </a:custGeom>
            <a:noFill/>
            <a:ln cap="rnd" w="12600">
              <a:solidFill>
                <a:srgbClr val="606060"/>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Frutiger 45 Light"/>
              </a:endParaRPr>
            </a:p>
          </p:txBody>
        </p:sp>
        <p:sp>
          <p:nvSpPr>
            <p:cNvPr id="656" name=""/>
            <p:cNvSpPr/>
            <p:nvPr/>
          </p:nvSpPr>
          <p:spPr>
            <a:xfrm>
              <a:off x="8760960" y="2595600"/>
              <a:ext cx="62640" cy="57600"/>
            </a:xfrm>
            <a:custGeom>
              <a:avLst/>
              <a:gdLst/>
              <a:ahLst/>
              <a:rect l="l" t="t" r="r" b="b"/>
              <a:pathLst>
                <a:path w="127" h="72">
                  <a:moveTo>
                    <a:pt x="0" y="71"/>
                  </a:moveTo>
                  <a:lnTo>
                    <a:pt x="126"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57" name=""/>
            <p:cNvSpPr/>
            <p:nvPr/>
          </p:nvSpPr>
          <p:spPr>
            <a:xfrm>
              <a:off x="8709480" y="2410560"/>
              <a:ext cx="88920" cy="242640"/>
            </a:xfrm>
            <a:custGeom>
              <a:avLst/>
              <a:gdLst/>
              <a:ahLst/>
              <a:rect l="l" t="t" r="r" b="b"/>
              <a:pathLst>
                <a:path w="180" h="302">
                  <a:moveTo>
                    <a:pt x="179" y="301"/>
                  </a:moveTo>
                  <a:lnTo>
                    <a:pt x="51" y="227"/>
                  </a:lnTo>
                  <a:lnTo>
                    <a:pt x="3" y="158"/>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58" name=""/>
            <p:cNvSpPr/>
            <p:nvPr/>
          </p:nvSpPr>
          <p:spPr>
            <a:xfrm>
              <a:off x="8715600" y="2423520"/>
              <a:ext cx="50400" cy="229680"/>
            </a:xfrm>
            <a:custGeom>
              <a:avLst/>
              <a:gdLst/>
              <a:ahLst/>
              <a:rect l="l" t="t" r="r" b="b"/>
              <a:pathLst>
                <a:path w="102" h="286">
                  <a:moveTo>
                    <a:pt x="0" y="0"/>
                  </a:moveTo>
                  <a:lnTo>
                    <a:pt x="12" y="193"/>
                  </a:lnTo>
                  <a:lnTo>
                    <a:pt x="101" y="28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59" name=""/>
            <p:cNvSpPr/>
            <p:nvPr/>
          </p:nvSpPr>
          <p:spPr>
            <a:xfrm>
              <a:off x="8735040" y="2601720"/>
              <a:ext cx="20160" cy="28800"/>
            </a:xfrm>
            <a:custGeom>
              <a:avLst/>
              <a:gdLst/>
              <a:ahLst/>
              <a:rect l="l" t="t" r="r" b="b"/>
              <a:pathLst>
                <a:path w="41" h="36">
                  <a:moveTo>
                    <a:pt x="20" y="0"/>
                  </a:moveTo>
                  <a:lnTo>
                    <a:pt x="0" y="35"/>
                  </a:lnTo>
                  <a:lnTo>
                    <a:pt x="40" y="35"/>
                  </a:lnTo>
                </a:path>
              </a:pathLst>
            </a:custGeom>
            <a:noFill/>
            <a:ln cap="rnd" w="12600">
              <a:solidFill>
                <a:srgbClr val="60606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660" name=""/>
            <p:cNvSpPr/>
            <p:nvPr/>
          </p:nvSpPr>
          <p:spPr>
            <a:xfrm>
              <a:off x="8832240" y="2351880"/>
              <a:ext cx="50760" cy="249120"/>
            </a:xfrm>
            <a:custGeom>
              <a:avLst/>
              <a:gdLst/>
              <a:ahLst/>
              <a:rect l="l" t="t" r="r" b="b"/>
              <a:pathLst>
                <a:path w="103" h="310">
                  <a:moveTo>
                    <a:pt x="102" y="0"/>
                  </a:moveTo>
                  <a:lnTo>
                    <a:pt x="93" y="93"/>
                  </a:lnTo>
                  <a:lnTo>
                    <a:pt x="15" y="309"/>
                  </a:lnTo>
                  <a:lnTo>
                    <a:pt x="0" y="280"/>
                  </a:lnTo>
                  <a:lnTo>
                    <a:pt x="27" y="274"/>
                  </a:lnTo>
                  <a:lnTo>
                    <a:pt x="27" y="248"/>
                  </a:lnTo>
                  <a:lnTo>
                    <a:pt x="39" y="248"/>
                  </a:lnTo>
                  <a:lnTo>
                    <a:pt x="33" y="237"/>
                  </a:lnTo>
                  <a:lnTo>
                    <a:pt x="21" y="237"/>
                  </a:lnTo>
                  <a:lnTo>
                    <a:pt x="21" y="226"/>
                  </a:lnTo>
                  <a:lnTo>
                    <a:pt x="57" y="192"/>
                  </a:lnTo>
                  <a:lnTo>
                    <a:pt x="52" y="160"/>
                  </a:lnTo>
                  <a:lnTo>
                    <a:pt x="87" y="11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61" name=""/>
            <p:cNvSpPr/>
            <p:nvPr/>
          </p:nvSpPr>
          <p:spPr>
            <a:xfrm>
              <a:off x="8805960" y="2351880"/>
              <a:ext cx="77040" cy="300960"/>
            </a:xfrm>
            <a:custGeom>
              <a:avLst/>
              <a:gdLst/>
              <a:ahLst/>
              <a:rect l="l" t="t" r="r" b="b"/>
              <a:pathLst>
                <a:path w="156" h="375">
                  <a:moveTo>
                    <a:pt x="155" y="0"/>
                  </a:moveTo>
                  <a:lnTo>
                    <a:pt x="134" y="93"/>
                  </a:lnTo>
                  <a:lnTo>
                    <a:pt x="0" y="37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62" name=""/>
            <p:cNvSpPr/>
            <p:nvPr/>
          </p:nvSpPr>
          <p:spPr>
            <a:xfrm>
              <a:off x="8805960" y="2351880"/>
              <a:ext cx="77040" cy="300960"/>
            </a:xfrm>
            <a:custGeom>
              <a:avLst/>
              <a:gdLst/>
              <a:ahLst/>
              <a:rect l="l" t="t" r="r" b="b"/>
              <a:pathLst>
                <a:path w="156" h="375">
                  <a:moveTo>
                    <a:pt x="0" y="374"/>
                  </a:moveTo>
                  <a:lnTo>
                    <a:pt x="74" y="276"/>
                  </a:lnTo>
                  <a:lnTo>
                    <a:pt x="81" y="93"/>
                  </a:lnTo>
                  <a:lnTo>
                    <a:pt x="15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63" name=""/>
            <p:cNvSpPr/>
            <p:nvPr/>
          </p:nvSpPr>
          <p:spPr>
            <a:xfrm>
              <a:off x="8851320" y="2351880"/>
              <a:ext cx="32040" cy="174240"/>
            </a:xfrm>
            <a:custGeom>
              <a:avLst/>
              <a:gdLst/>
              <a:ahLst/>
              <a:rect l="l" t="t" r="r" b="b"/>
              <a:pathLst>
                <a:path w="65" h="217">
                  <a:moveTo>
                    <a:pt x="64" y="0"/>
                  </a:moveTo>
                  <a:lnTo>
                    <a:pt x="0" y="93"/>
                  </a:lnTo>
                  <a:lnTo>
                    <a:pt x="9" y="216"/>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64" name=""/>
            <p:cNvSpPr/>
            <p:nvPr/>
          </p:nvSpPr>
          <p:spPr>
            <a:xfrm>
              <a:off x="8845560" y="2439360"/>
              <a:ext cx="8640" cy="62640"/>
            </a:xfrm>
            <a:custGeom>
              <a:avLst/>
              <a:gdLst/>
              <a:ahLst/>
              <a:rect l="l" t="t" r="r" b="b"/>
              <a:pathLst>
                <a:path w="18" h="78">
                  <a:moveTo>
                    <a:pt x="0" y="0"/>
                  </a:moveTo>
                  <a:lnTo>
                    <a:pt x="17" y="16"/>
                  </a:lnTo>
                  <a:lnTo>
                    <a:pt x="0" y="16"/>
                  </a:lnTo>
                  <a:lnTo>
                    <a:pt x="17" y="50"/>
                  </a:lnTo>
                  <a:lnTo>
                    <a:pt x="0" y="77"/>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665" name=""/>
            <p:cNvSpPr/>
            <p:nvPr/>
          </p:nvSpPr>
          <p:spPr>
            <a:xfrm>
              <a:off x="8704800" y="2431440"/>
              <a:ext cx="13320" cy="70560"/>
            </a:xfrm>
            <a:custGeom>
              <a:avLst/>
              <a:gdLst/>
              <a:ahLst/>
              <a:rect l="l" t="t" r="r" b="b"/>
              <a:pathLst>
                <a:path w="27" h="88">
                  <a:moveTo>
                    <a:pt x="0" y="0"/>
                  </a:moveTo>
                  <a:lnTo>
                    <a:pt x="23" y="21"/>
                  </a:lnTo>
                  <a:lnTo>
                    <a:pt x="6" y="21"/>
                  </a:lnTo>
                  <a:lnTo>
                    <a:pt x="23" y="50"/>
                  </a:lnTo>
                  <a:lnTo>
                    <a:pt x="6" y="50"/>
                  </a:lnTo>
                  <a:lnTo>
                    <a:pt x="26" y="87"/>
                  </a:lnTo>
                  <a:lnTo>
                    <a:pt x="6" y="87"/>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666" name=""/>
            <p:cNvSpPr/>
            <p:nvPr/>
          </p:nvSpPr>
          <p:spPr>
            <a:xfrm>
              <a:off x="8703360" y="2471760"/>
              <a:ext cx="19080" cy="57600"/>
            </a:xfrm>
            <a:custGeom>
              <a:avLst/>
              <a:gdLst/>
              <a:ahLst/>
              <a:rect l="l" t="t" r="r" b="b"/>
              <a:pathLst>
                <a:path w="39" h="72">
                  <a:moveTo>
                    <a:pt x="38" y="71"/>
                  </a:moveTo>
                  <a:lnTo>
                    <a:pt x="0" y="26"/>
                  </a:ln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67" name=""/>
            <p:cNvSpPr/>
            <p:nvPr/>
          </p:nvSpPr>
          <p:spPr>
            <a:xfrm>
              <a:off x="8770320" y="2610720"/>
              <a:ext cx="8280" cy="21600"/>
            </a:xfrm>
            <a:custGeom>
              <a:avLst/>
              <a:gdLst/>
              <a:ahLst/>
              <a:rect l="l" t="t" r="r" b="b"/>
              <a:pathLst>
                <a:path w="17" h="27">
                  <a:moveTo>
                    <a:pt x="0" y="26"/>
                  </a:moveTo>
                  <a:lnTo>
                    <a:pt x="16" y="0"/>
                  </a:lnTo>
                </a:path>
              </a:pathLst>
            </a:custGeom>
            <a:noFill/>
            <a:ln cap="rnd" w="12600">
              <a:solidFill>
                <a:srgbClr val="606060"/>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Frutiger 45 Light"/>
              </a:endParaRPr>
            </a:p>
          </p:txBody>
        </p:sp>
        <p:sp>
          <p:nvSpPr>
            <p:cNvPr id="668" name=""/>
            <p:cNvSpPr/>
            <p:nvPr/>
          </p:nvSpPr>
          <p:spPr>
            <a:xfrm>
              <a:off x="8725680" y="2537640"/>
              <a:ext cx="46080" cy="88200"/>
            </a:xfrm>
            <a:custGeom>
              <a:avLst/>
              <a:gdLst/>
              <a:ahLst/>
              <a:rect l="l" t="t" r="r" b="b"/>
              <a:pathLst>
                <a:path w="93" h="110">
                  <a:moveTo>
                    <a:pt x="92" y="109"/>
                  </a:moveTo>
                  <a:lnTo>
                    <a:pt x="65" y="72"/>
                  </a:lnTo>
                  <a:lnTo>
                    <a:pt x="29" y="27"/>
                  </a:lnTo>
                  <a:lnTo>
                    <a:pt x="0" y="0"/>
                  </a:lnTo>
                </a:path>
              </a:pathLst>
            </a:custGeom>
            <a:noFill/>
            <a:ln cap="rnd" w="12600">
              <a:solidFill>
                <a:srgbClr val="60606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Frutiger 45 Light"/>
              </a:endParaRPr>
            </a:p>
          </p:txBody>
        </p:sp>
        <p:sp>
          <p:nvSpPr>
            <p:cNvPr id="669" name=""/>
            <p:cNvSpPr/>
            <p:nvPr/>
          </p:nvSpPr>
          <p:spPr>
            <a:xfrm>
              <a:off x="8709480" y="2534400"/>
              <a:ext cx="37080" cy="70560"/>
            </a:xfrm>
            <a:custGeom>
              <a:avLst/>
              <a:gdLst/>
              <a:ahLst/>
              <a:rect l="l" t="t" r="r" b="b"/>
              <a:pathLst>
                <a:path w="75" h="88">
                  <a:moveTo>
                    <a:pt x="0" y="0"/>
                  </a:moveTo>
                  <a:lnTo>
                    <a:pt x="74" y="87"/>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670" name=""/>
            <p:cNvSpPr/>
            <p:nvPr/>
          </p:nvSpPr>
          <p:spPr>
            <a:xfrm>
              <a:off x="8720280" y="2542320"/>
              <a:ext cx="25920" cy="53640"/>
            </a:xfrm>
            <a:custGeom>
              <a:avLst/>
              <a:gdLst/>
              <a:ahLst/>
              <a:rect l="l" t="t" r="r" b="b"/>
              <a:pathLst>
                <a:path w="53" h="67">
                  <a:moveTo>
                    <a:pt x="52" y="37"/>
                  </a:moveTo>
                  <a:lnTo>
                    <a:pt x="46" y="66"/>
                  </a:lnTo>
                  <a:lnTo>
                    <a:pt x="41" y="26"/>
                  </a:lnTo>
                  <a:lnTo>
                    <a:pt x="0" y="0"/>
                  </a:lnTo>
                </a:path>
              </a:pathLst>
            </a:custGeom>
            <a:noFill/>
            <a:ln cap="rnd" w="12600">
              <a:solidFill>
                <a:srgbClr val="60606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Frutiger 45 Light"/>
              </a:endParaRPr>
            </a:p>
          </p:txBody>
        </p:sp>
        <p:sp>
          <p:nvSpPr>
            <p:cNvPr id="671" name=""/>
            <p:cNvSpPr/>
            <p:nvPr/>
          </p:nvSpPr>
          <p:spPr>
            <a:xfrm>
              <a:off x="8805960" y="2537640"/>
              <a:ext cx="33480" cy="63360"/>
            </a:xfrm>
            <a:custGeom>
              <a:avLst/>
              <a:gdLst/>
              <a:ahLst/>
              <a:rect l="l" t="t" r="r" b="b"/>
              <a:pathLst>
                <a:path w="68" h="79">
                  <a:moveTo>
                    <a:pt x="0" y="78"/>
                  </a:moveTo>
                  <a:lnTo>
                    <a:pt x="67" y="0"/>
                  </a:lnTo>
                </a:path>
              </a:pathLst>
            </a:custGeom>
            <a:noFill/>
            <a:ln cap="rnd" w="12600">
              <a:solidFill>
                <a:srgbClr val="60606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Frutiger 45 Light"/>
              </a:endParaRPr>
            </a:p>
          </p:txBody>
        </p:sp>
        <p:sp>
          <p:nvSpPr>
            <p:cNvPr id="672" name=""/>
            <p:cNvSpPr/>
            <p:nvPr/>
          </p:nvSpPr>
          <p:spPr>
            <a:xfrm>
              <a:off x="8805960" y="2555280"/>
              <a:ext cx="37080" cy="45720"/>
            </a:xfrm>
            <a:custGeom>
              <a:avLst/>
              <a:gdLst/>
              <a:ahLst/>
              <a:rect l="l" t="t" r="r" b="b"/>
              <a:pathLst>
                <a:path w="75" h="57">
                  <a:moveTo>
                    <a:pt x="0" y="56"/>
                  </a:moveTo>
                  <a:lnTo>
                    <a:pt x="47" y="21"/>
                  </a:lnTo>
                  <a:lnTo>
                    <a:pt x="47" y="0"/>
                  </a:lnTo>
                  <a:lnTo>
                    <a:pt x="74" y="0"/>
                  </a:lnTo>
                </a:path>
              </a:pathLst>
            </a:custGeom>
            <a:noFill/>
            <a:ln cap="rnd" w="12600">
              <a:solidFill>
                <a:srgbClr val="60606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Frutiger 45 Light"/>
              </a:endParaRPr>
            </a:p>
          </p:txBody>
        </p:sp>
        <p:sp>
          <p:nvSpPr>
            <p:cNvPr id="673" name=""/>
            <p:cNvSpPr/>
            <p:nvPr/>
          </p:nvSpPr>
          <p:spPr>
            <a:xfrm>
              <a:off x="8821080" y="2559240"/>
              <a:ext cx="11880" cy="66600"/>
            </a:xfrm>
            <a:custGeom>
              <a:avLst/>
              <a:gdLst/>
              <a:ahLst/>
              <a:rect l="l" t="t" r="r" b="b"/>
              <a:pathLst>
                <a:path w="24" h="83">
                  <a:moveTo>
                    <a:pt x="23" y="0"/>
                  </a:moveTo>
                  <a:lnTo>
                    <a:pt x="6" y="13"/>
                  </a:lnTo>
                  <a:lnTo>
                    <a:pt x="0" y="45"/>
                  </a:lnTo>
                  <a:lnTo>
                    <a:pt x="23" y="82"/>
                  </a:lnTo>
                </a:path>
              </a:pathLst>
            </a:custGeom>
            <a:noFill/>
            <a:ln cap="rnd" w="12600">
              <a:solidFill>
                <a:srgbClr val="60606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Frutiger 45 Light"/>
              </a:endParaRPr>
            </a:p>
          </p:txBody>
        </p:sp>
        <p:sp>
          <p:nvSpPr>
            <p:cNvPr id="674" name=""/>
            <p:cNvSpPr/>
            <p:nvPr/>
          </p:nvSpPr>
          <p:spPr>
            <a:xfrm>
              <a:off x="8823240" y="2555280"/>
              <a:ext cx="8280" cy="97920"/>
            </a:xfrm>
            <a:custGeom>
              <a:avLst/>
              <a:gdLst/>
              <a:ahLst/>
              <a:rect l="l" t="t" r="r" b="b"/>
              <a:pathLst>
                <a:path w="17" h="122">
                  <a:moveTo>
                    <a:pt x="0" y="121"/>
                  </a:moveTo>
                  <a:lnTo>
                    <a:pt x="16"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75" name=""/>
            <p:cNvSpPr/>
            <p:nvPr/>
          </p:nvSpPr>
          <p:spPr>
            <a:xfrm>
              <a:off x="8846640" y="2417040"/>
              <a:ext cx="25560" cy="36000"/>
            </a:xfrm>
            <a:custGeom>
              <a:avLst/>
              <a:gdLst/>
              <a:ahLst/>
              <a:rect l="l" t="t" r="r" b="b"/>
              <a:pathLst>
                <a:path w="52" h="45">
                  <a:moveTo>
                    <a:pt x="51" y="44"/>
                  </a:move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76" name=""/>
            <p:cNvSpPr/>
            <p:nvPr/>
          </p:nvSpPr>
          <p:spPr>
            <a:xfrm>
              <a:off x="8675640" y="2347920"/>
              <a:ext cx="33840" cy="105120"/>
            </a:xfrm>
            <a:custGeom>
              <a:avLst/>
              <a:gdLst/>
              <a:ahLst/>
              <a:rect l="l" t="t" r="r" b="b"/>
              <a:pathLst>
                <a:path w="69" h="131">
                  <a:moveTo>
                    <a:pt x="30" y="130"/>
                  </a:moveTo>
                  <a:lnTo>
                    <a:pt x="68" y="93"/>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77" name=""/>
            <p:cNvSpPr/>
            <p:nvPr/>
          </p:nvSpPr>
          <p:spPr>
            <a:xfrm>
              <a:off x="8675640" y="2347920"/>
              <a:ext cx="68760" cy="120600"/>
            </a:xfrm>
            <a:custGeom>
              <a:avLst/>
              <a:gdLst/>
              <a:ahLst/>
              <a:rect l="l" t="t" r="r" b="b"/>
              <a:pathLst>
                <a:path w="139" h="150">
                  <a:moveTo>
                    <a:pt x="0" y="0"/>
                  </a:moveTo>
                  <a:lnTo>
                    <a:pt x="81" y="93"/>
                  </a:lnTo>
                  <a:lnTo>
                    <a:pt x="138" y="149"/>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678" name=""/>
            <p:cNvSpPr/>
            <p:nvPr/>
          </p:nvSpPr>
          <p:spPr>
            <a:xfrm>
              <a:off x="8816760" y="2427480"/>
              <a:ext cx="29160" cy="40680"/>
            </a:xfrm>
            <a:custGeom>
              <a:avLst/>
              <a:gdLst/>
              <a:ahLst/>
              <a:rect l="l" t="t" r="r" b="b"/>
              <a:pathLst>
                <a:path w="59" h="51">
                  <a:moveTo>
                    <a:pt x="0" y="50"/>
                  </a:moveTo>
                  <a:lnTo>
                    <a:pt x="58" y="0"/>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679" name=""/>
            <p:cNvSpPr/>
            <p:nvPr/>
          </p:nvSpPr>
          <p:spPr>
            <a:xfrm>
              <a:off x="8589960" y="2423520"/>
              <a:ext cx="28080" cy="39960"/>
            </a:xfrm>
            <a:custGeom>
              <a:avLst/>
              <a:gdLst/>
              <a:ahLst/>
              <a:rect l="l" t="t" r="r" b="b"/>
              <a:pathLst>
                <a:path w="57" h="50">
                  <a:moveTo>
                    <a:pt x="56" y="49"/>
                  </a:moveTo>
                  <a:lnTo>
                    <a:pt x="0" y="0"/>
                  </a:lnTo>
                </a:path>
              </a:pathLst>
            </a:custGeom>
            <a:noFill/>
            <a:ln cap="rnd" w="12600">
              <a:solidFill>
                <a:srgbClr val="60606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Frutiger 45 Light"/>
              </a:endParaRPr>
            </a:p>
          </p:txBody>
        </p:sp>
        <p:sp>
          <p:nvSpPr>
            <p:cNvPr id="680" name=""/>
            <p:cNvSpPr/>
            <p:nvPr/>
          </p:nvSpPr>
          <p:spPr>
            <a:xfrm>
              <a:off x="8589960" y="2423520"/>
              <a:ext cx="376200" cy="720"/>
            </a:xfrm>
            <a:custGeom>
              <a:avLst/>
              <a:gdLst/>
              <a:ahLst/>
              <a:rect l="l" t="t" r="r" b="b"/>
              <a:pathLst>
                <a:path w="759" h="1">
                  <a:moveTo>
                    <a:pt x="0" y="0"/>
                  </a:moveTo>
                  <a:lnTo>
                    <a:pt x="758"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681" name=""/>
            <p:cNvSpPr/>
            <p:nvPr/>
          </p:nvSpPr>
          <p:spPr>
            <a:xfrm>
              <a:off x="8940240" y="2423520"/>
              <a:ext cx="25560" cy="36000"/>
            </a:xfrm>
            <a:custGeom>
              <a:avLst/>
              <a:gdLst/>
              <a:ahLst/>
              <a:rect l="l" t="t" r="r" b="b"/>
              <a:pathLst>
                <a:path w="52" h="45">
                  <a:moveTo>
                    <a:pt x="51" y="0"/>
                  </a:moveTo>
                  <a:lnTo>
                    <a:pt x="0" y="44"/>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682" name=""/>
            <p:cNvSpPr/>
            <p:nvPr/>
          </p:nvSpPr>
          <p:spPr>
            <a:xfrm>
              <a:off x="8589960" y="2386440"/>
              <a:ext cx="376200" cy="37440"/>
            </a:xfrm>
            <a:custGeom>
              <a:avLst/>
              <a:gdLst/>
              <a:ahLst/>
              <a:rect l="l" t="t" r="r" b="b"/>
              <a:pathLst>
                <a:path w="759" h="47">
                  <a:moveTo>
                    <a:pt x="758" y="46"/>
                  </a:moveTo>
                  <a:lnTo>
                    <a:pt x="591" y="5"/>
                  </a:lnTo>
                  <a:lnTo>
                    <a:pt x="552" y="19"/>
                  </a:lnTo>
                  <a:lnTo>
                    <a:pt x="235" y="19"/>
                  </a:lnTo>
                  <a:lnTo>
                    <a:pt x="185" y="0"/>
                  </a:lnTo>
                  <a:lnTo>
                    <a:pt x="0" y="46"/>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683" name=""/>
            <p:cNvSpPr/>
            <p:nvPr/>
          </p:nvSpPr>
          <p:spPr>
            <a:xfrm>
              <a:off x="8675640" y="2347920"/>
              <a:ext cx="13680" cy="76320"/>
            </a:xfrm>
            <a:custGeom>
              <a:avLst/>
              <a:gdLst/>
              <a:ahLst/>
              <a:rect l="l" t="t" r="r" b="b"/>
              <a:pathLst>
                <a:path w="28" h="95">
                  <a:moveTo>
                    <a:pt x="27" y="94"/>
                  </a:moveTo>
                  <a:lnTo>
                    <a:pt x="0" y="0"/>
                  </a:lnTo>
                </a:path>
              </a:pathLst>
            </a:custGeom>
            <a:noFill/>
            <a:ln cap="rnd" w="12600">
              <a:solidFill>
                <a:srgbClr val="60606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Frutiger 45 Light"/>
              </a:endParaRPr>
            </a:p>
          </p:txBody>
        </p:sp>
        <p:sp>
          <p:nvSpPr>
            <p:cNvPr id="684" name=""/>
            <p:cNvSpPr/>
            <p:nvPr/>
          </p:nvSpPr>
          <p:spPr>
            <a:xfrm>
              <a:off x="8609040" y="2397600"/>
              <a:ext cx="337680" cy="26280"/>
            </a:xfrm>
            <a:custGeom>
              <a:avLst/>
              <a:gdLst/>
              <a:ahLst/>
              <a:rect l="l" t="t" r="r" b="b"/>
              <a:pathLst>
                <a:path w="681" h="33">
                  <a:moveTo>
                    <a:pt x="0" y="32"/>
                  </a:moveTo>
                  <a:lnTo>
                    <a:pt x="6" y="21"/>
                  </a:lnTo>
                  <a:lnTo>
                    <a:pt x="30" y="32"/>
                  </a:lnTo>
                  <a:lnTo>
                    <a:pt x="30" y="21"/>
                  </a:lnTo>
                  <a:lnTo>
                    <a:pt x="54" y="27"/>
                  </a:lnTo>
                  <a:lnTo>
                    <a:pt x="54" y="11"/>
                  </a:lnTo>
                  <a:lnTo>
                    <a:pt x="87" y="27"/>
                  </a:lnTo>
                  <a:lnTo>
                    <a:pt x="65" y="5"/>
                  </a:lnTo>
                  <a:lnTo>
                    <a:pt x="116" y="32"/>
                  </a:lnTo>
                  <a:lnTo>
                    <a:pt x="105" y="0"/>
                  </a:lnTo>
                  <a:lnTo>
                    <a:pt x="161" y="32"/>
                  </a:lnTo>
                  <a:lnTo>
                    <a:pt x="202" y="5"/>
                  </a:lnTo>
                  <a:lnTo>
                    <a:pt x="220" y="32"/>
                  </a:lnTo>
                  <a:lnTo>
                    <a:pt x="247" y="5"/>
                  </a:lnTo>
                  <a:lnTo>
                    <a:pt x="265" y="32"/>
                  </a:lnTo>
                  <a:lnTo>
                    <a:pt x="289" y="5"/>
                  </a:lnTo>
                  <a:lnTo>
                    <a:pt x="316" y="32"/>
                  </a:lnTo>
                  <a:lnTo>
                    <a:pt x="334" y="5"/>
                  </a:lnTo>
                  <a:lnTo>
                    <a:pt x="357" y="32"/>
                  </a:lnTo>
                  <a:lnTo>
                    <a:pt x="382" y="5"/>
                  </a:lnTo>
                  <a:lnTo>
                    <a:pt x="402" y="32"/>
                  </a:lnTo>
                  <a:lnTo>
                    <a:pt x="426" y="5"/>
                  </a:lnTo>
                  <a:lnTo>
                    <a:pt x="444" y="32"/>
                  </a:lnTo>
                  <a:lnTo>
                    <a:pt x="471" y="5"/>
                  </a:lnTo>
                  <a:lnTo>
                    <a:pt x="495" y="32"/>
                  </a:lnTo>
                  <a:lnTo>
                    <a:pt x="513" y="5"/>
                  </a:lnTo>
                  <a:lnTo>
                    <a:pt x="543" y="32"/>
                  </a:lnTo>
                  <a:lnTo>
                    <a:pt x="617" y="11"/>
                  </a:lnTo>
                  <a:lnTo>
                    <a:pt x="617" y="32"/>
                  </a:lnTo>
                  <a:lnTo>
                    <a:pt x="650" y="16"/>
                  </a:lnTo>
                  <a:lnTo>
                    <a:pt x="650" y="32"/>
                  </a:lnTo>
                  <a:lnTo>
                    <a:pt x="662" y="19"/>
                  </a:lnTo>
                  <a:lnTo>
                    <a:pt x="668" y="32"/>
                  </a:lnTo>
                  <a:lnTo>
                    <a:pt x="680" y="24"/>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685" name=""/>
            <p:cNvSpPr/>
            <p:nvPr/>
          </p:nvSpPr>
          <p:spPr>
            <a:xfrm>
              <a:off x="8615160" y="2395440"/>
              <a:ext cx="340560" cy="28440"/>
            </a:xfrm>
            <a:custGeom>
              <a:avLst/>
              <a:gdLst/>
              <a:ahLst/>
              <a:rect l="l" t="t" r="r" b="b"/>
              <a:pathLst>
                <a:path w="687" h="36">
                  <a:moveTo>
                    <a:pt x="686" y="35"/>
                  </a:moveTo>
                  <a:lnTo>
                    <a:pt x="683" y="30"/>
                  </a:lnTo>
                  <a:lnTo>
                    <a:pt x="656" y="35"/>
                  </a:lnTo>
                  <a:lnTo>
                    <a:pt x="656" y="24"/>
                  </a:lnTo>
                  <a:lnTo>
                    <a:pt x="626" y="35"/>
                  </a:lnTo>
                  <a:lnTo>
                    <a:pt x="632" y="19"/>
                  </a:lnTo>
                  <a:lnTo>
                    <a:pt x="594" y="35"/>
                  </a:lnTo>
                  <a:lnTo>
                    <a:pt x="617" y="13"/>
                  </a:lnTo>
                  <a:lnTo>
                    <a:pt x="570" y="35"/>
                  </a:lnTo>
                  <a:lnTo>
                    <a:pt x="576" y="5"/>
                  </a:lnTo>
                  <a:lnTo>
                    <a:pt x="525" y="35"/>
                  </a:lnTo>
                  <a:lnTo>
                    <a:pt x="484" y="8"/>
                  </a:lnTo>
                  <a:lnTo>
                    <a:pt x="466" y="35"/>
                  </a:lnTo>
                  <a:lnTo>
                    <a:pt x="439" y="8"/>
                  </a:lnTo>
                  <a:lnTo>
                    <a:pt x="421" y="35"/>
                  </a:lnTo>
                  <a:lnTo>
                    <a:pt x="397" y="8"/>
                  </a:lnTo>
                  <a:lnTo>
                    <a:pt x="370" y="35"/>
                  </a:lnTo>
                  <a:lnTo>
                    <a:pt x="352" y="8"/>
                  </a:lnTo>
                  <a:lnTo>
                    <a:pt x="328" y="35"/>
                  </a:lnTo>
                  <a:lnTo>
                    <a:pt x="305" y="8"/>
                  </a:lnTo>
                  <a:lnTo>
                    <a:pt x="283" y="35"/>
                  </a:lnTo>
                  <a:lnTo>
                    <a:pt x="260" y="8"/>
                  </a:lnTo>
                  <a:lnTo>
                    <a:pt x="242" y="35"/>
                  </a:lnTo>
                  <a:lnTo>
                    <a:pt x="218" y="8"/>
                  </a:lnTo>
                  <a:lnTo>
                    <a:pt x="191" y="35"/>
                  </a:lnTo>
                  <a:lnTo>
                    <a:pt x="168" y="0"/>
                  </a:lnTo>
                  <a:lnTo>
                    <a:pt x="132" y="30"/>
                  </a:lnTo>
                  <a:lnTo>
                    <a:pt x="69" y="13"/>
                  </a:lnTo>
                  <a:lnTo>
                    <a:pt x="69" y="35"/>
                  </a:lnTo>
                  <a:lnTo>
                    <a:pt x="36" y="19"/>
                  </a:lnTo>
                  <a:lnTo>
                    <a:pt x="36" y="35"/>
                  </a:lnTo>
                  <a:lnTo>
                    <a:pt x="30" y="30"/>
                  </a:lnTo>
                  <a:lnTo>
                    <a:pt x="24" y="24"/>
                  </a:lnTo>
                  <a:lnTo>
                    <a:pt x="18" y="35"/>
                  </a:lnTo>
                  <a:lnTo>
                    <a:pt x="0" y="30"/>
                  </a:lnTo>
                </a:path>
              </a:pathLst>
            </a:custGeom>
            <a:noFill/>
            <a:ln cap="rnd" w="12600">
              <a:solidFill>
                <a:srgbClr val="60606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Frutiger 45 Light"/>
              </a:endParaRPr>
            </a:p>
          </p:txBody>
        </p:sp>
        <p:grpSp>
          <p:nvGrpSpPr>
            <p:cNvPr id="686" name=""/>
            <p:cNvGrpSpPr/>
            <p:nvPr/>
          </p:nvGrpSpPr>
          <p:grpSpPr>
            <a:xfrm>
              <a:off x="8615160" y="2455560"/>
              <a:ext cx="328320" cy="55080"/>
              <a:chOff x="8615160" y="2455560"/>
              <a:chExt cx="328320" cy="55080"/>
            </a:xfrm>
          </p:grpSpPr>
          <p:grpSp>
            <p:nvGrpSpPr>
              <p:cNvPr id="687" name=""/>
              <p:cNvGrpSpPr/>
              <p:nvPr/>
            </p:nvGrpSpPr>
            <p:grpSpPr>
              <a:xfrm>
                <a:off x="8615160" y="2455560"/>
                <a:ext cx="72360" cy="45000"/>
                <a:chOff x="8615160" y="2455560"/>
                <a:chExt cx="72360" cy="45000"/>
              </a:xfrm>
            </p:grpSpPr>
            <p:sp>
              <p:nvSpPr>
                <p:cNvPr id="688" name=""/>
                <p:cNvSpPr/>
                <p:nvPr/>
              </p:nvSpPr>
              <p:spPr>
                <a:xfrm>
                  <a:off x="8615160" y="2458800"/>
                  <a:ext cx="36720" cy="41760"/>
                </a:xfrm>
                <a:custGeom>
                  <a:avLst/>
                  <a:gdLst/>
                  <a:ahLst/>
                  <a:rect l="l" t="t" r="r" b="b"/>
                  <a:pathLst>
                    <a:path w="74" h="52">
                      <a:moveTo>
                        <a:pt x="0" y="3"/>
                      </a:moveTo>
                      <a:lnTo>
                        <a:pt x="70" y="51"/>
                      </a:lnTo>
                      <a:lnTo>
                        <a:pt x="73" y="46"/>
                      </a:lnTo>
                      <a:lnTo>
                        <a:pt x="6"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sp>
              <p:nvSpPr>
                <p:cNvPr id="689" name=""/>
                <p:cNvSpPr/>
                <p:nvPr/>
              </p:nvSpPr>
              <p:spPr>
                <a:xfrm>
                  <a:off x="8653320" y="2455560"/>
                  <a:ext cx="34200" cy="42480"/>
                </a:xfrm>
                <a:custGeom>
                  <a:avLst/>
                  <a:gdLst/>
                  <a:ahLst/>
                  <a:rect l="l" t="t" r="r" b="b"/>
                  <a:pathLst>
                    <a:path w="69" h="53">
                      <a:moveTo>
                        <a:pt x="68" y="3"/>
                      </a:moveTo>
                      <a:lnTo>
                        <a:pt x="3" y="52"/>
                      </a:lnTo>
                      <a:lnTo>
                        <a:pt x="0" y="49"/>
                      </a:lnTo>
                      <a:lnTo>
                        <a:pt x="62" y="0"/>
                      </a:lnTo>
                      <a:lnTo>
                        <a:pt x="68" y="3"/>
                      </a:lnTo>
                    </a:path>
                  </a:pathLst>
                </a:custGeom>
                <a:solidFill>
                  <a:srgbClr val="20202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Frutiger 45 Light"/>
                  </a:endParaRPr>
                </a:p>
              </p:txBody>
            </p:sp>
          </p:grpSp>
          <p:grpSp>
            <p:nvGrpSpPr>
              <p:cNvPr id="690" name=""/>
              <p:cNvGrpSpPr/>
              <p:nvPr/>
            </p:nvGrpSpPr>
            <p:grpSpPr>
              <a:xfrm>
                <a:off x="8741520" y="2462760"/>
                <a:ext cx="75600" cy="47880"/>
                <a:chOff x="8741520" y="2462760"/>
                <a:chExt cx="75600" cy="47880"/>
              </a:xfrm>
            </p:grpSpPr>
            <p:sp>
              <p:nvSpPr>
                <p:cNvPr id="691" name=""/>
                <p:cNvSpPr/>
                <p:nvPr/>
              </p:nvSpPr>
              <p:spPr>
                <a:xfrm>
                  <a:off x="8741520" y="2467440"/>
                  <a:ext cx="38160" cy="43200"/>
                </a:xfrm>
                <a:custGeom>
                  <a:avLst/>
                  <a:gdLst/>
                  <a:ahLst/>
                  <a:rect l="l" t="t" r="r" b="b"/>
                  <a:pathLst>
                    <a:path w="77" h="54">
                      <a:moveTo>
                        <a:pt x="0" y="3"/>
                      </a:moveTo>
                      <a:lnTo>
                        <a:pt x="73" y="53"/>
                      </a:lnTo>
                      <a:lnTo>
                        <a:pt x="76" y="48"/>
                      </a:lnTo>
                      <a:lnTo>
                        <a:pt x="6"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692" name=""/>
                <p:cNvSpPr/>
                <p:nvPr/>
              </p:nvSpPr>
              <p:spPr>
                <a:xfrm>
                  <a:off x="8785080" y="2462760"/>
                  <a:ext cx="32040" cy="44280"/>
                </a:xfrm>
                <a:custGeom>
                  <a:avLst/>
                  <a:gdLst/>
                  <a:ahLst/>
                  <a:rect l="l" t="t" r="r" b="b"/>
                  <a:pathLst>
                    <a:path w="65" h="55">
                      <a:moveTo>
                        <a:pt x="64" y="3"/>
                      </a:moveTo>
                      <a:lnTo>
                        <a:pt x="3" y="54"/>
                      </a:lnTo>
                      <a:lnTo>
                        <a:pt x="0" y="51"/>
                      </a:lnTo>
                      <a:lnTo>
                        <a:pt x="61" y="0"/>
                      </a:lnTo>
                      <a:lnTo>
                        <a:pt x="64" y="3"/>
                      </a:lnTo>
                    </a:path>
                  </a:pathLst>
                </a:custGeom>
                <a:solidFill>
                  <a:srgbClr val="202020"/>
                </a:solid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grpSp>
          <p:grpSp>
            <p:nvGrpSpPr>
              <p:cNvPr id="693" name=""/>
              <p:cNvGrpSpPr/>
              <p:nvPr/>
            </p:nvGrpSpPr>
            <p:grpSpPr>
              <a:xfrm>
                <a:off x="8871840" y="2455560"/>
                <a:ext cx="71640" cy="45000"/>
                <a:chOff x="8871840" y="2455560"/>
                <a:chExt cx="71640" cy="45000"/>
              </a:xfrm>
            </p:grpSpPr>
            <p:sp>
              <p:nvSpPr>
                <p:cNvPr id="694" name=""/>
                <p:cNvSpPr/>
                <p:nvPr/>
              </p:nvSpPr>
              <p:spPr>
                <a:xfrm>
                  <a:off x="8871840" y="2455560"/>
                  <a:ext cx="36000" cy="45000"/>
                </a:xfrm>
                <a:custGeom>
                  <a:avLst/>
                  <a:gdLst/>
                  <a:ahLst/>
                  <a:rect l="l" t="t" r="r" b="b"/>
                  <a:pathLst>
                    <a:path w="73" h="56">
                      <a:moveTo>
                        <a:pt x="0" y="3"/>
                      </a:moveTo>
                      <a:lnTo>
                        <a:pt x="69" y="55"/>
                      </a:lnTo>
                      <a:lnTo>
                        <a:pt x="72" y="50"/>
                      </a:lnTo>
                      <a:lnTo>
                        <a:pt x="3"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Frutiger 45 Light"/>
                  </a:endParaRPr>
                </a:p>
              </p:txBody>
            </p:sp>
            <p:sp>
              <p:nvSpPr>
                <p:cNvPr id="695" name=""/>
                <p:cNvSpPr/>
                <p:nvPr/>
              </p:nvSpPr>
              <p:spPr>
                <a:xfrm>
                  <a:off x="8908920" y="2455560"/>
                  <a:ext cx="34560" cy="42480"/>
                </a:xfrm>
                <a:custGeom>
                  <a:avLst/>
                  <a:gdLst/>
                  <a:ahLst/>
                  <a:rect l="l" t="t" r="r" b="b"/>
                  <a:pathLst>
                    <a:path w="70" h="53">
                      <a:moveTo>
                        <a:pt x="69" y="3"/>
                      </a:moveTo>
                      <a:lnTo>
                        <a:pt x="3" y="52"/>
                      </a:lnTo>
                      <a:lnTo>
                        <a:pt x="0" y="49"/>
                      </a:lnTo>
                      <a:lnTo>
                        <a:pt x="63" y="0"/>
                      </a:lnTo>
                      <a:lnTo>
                        <a:pt x="69" y="3"/>
                      </a:lnTo>
                    </a:path>
                  </a:pathLst>
                </a:custGeom>
                <a:solidFill>
                  <a:srgbClr val="20202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Frutiger 45 Light"/>
                  </a:endParaRPr>
                </a:p>
              </p:txBody>
            </p:sp>
          </p:grpSp>
        </p:grpSp>
        <p:sp>
          <p:nvSpPr>
            <p:cNvPr id="696" name=""/>
            <p:cNvSpPr/>
            <p:nvPr/>
          </p:nvSpPr>
          <p:spPr>
            <a:xfrm>
              <a:off x="8883000" y="2392200"/>
              <a:ext cx="8640" cy="32040"/>
            </a:xfrm>
            <a:custGeom>
              <a:avLst/>
              <a:gdLst/>
              <a:ahLst/>
              <a:rect l="l" t="t" r="r" b="b"/>
              <a:pathLst>
                <a:path w="18" h="40">
                  <a:moveTo>
                    <a:pt x="0" y="0"/>
                  </a:moveTo>
                  <a:lnTo>
                    <a:pt x="17" y="39"/>
                  </a:lnTo>
                  <a:lnTo>
                    <a:pt x="0" y="0"/>
                  </a:lnTo>
                </a:path>
              </a:pathLst>
            </a:custGeom>
            <a:noFill/>
            <a:ln cap="rnd" w="12600">
              <a:solidFill>
                <a:srgbClr val="60606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Frutiger 45 Light"/>
              </a:endParaRPr>
            </a:p>
          </p:txBody>
        </p:sp>
      </p:grpSp>
      <p:sp>
        <p:nvSpPr>
          <p:cNvPr id="697" name=""/>
          <p:cNvSpPr/>
          <p:nvPr/>
        </p:nvSpPr>
        <p:spPr>
          <a:xfrm>
            <a:off x="6640560" y="3533760"/>
            <a:ext cx="3240" cy="31680"/>
          </a:xfrm>
          <a:prstGeom prst="rect">
            <a:avLst/>
          </a:prstGeom>
          <a:solidFill>
            <a:srgbClr val="ffffff"/>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Frutiger 45 Light"/>
            </a:endParaRPr>
          </a:p>
        </p:txBody>
      </p:sp>
      <p:sp>
        <p:nvSpPr>
          <p:cNvPr id="698" name=""/>
          <p:cNvSpPr/>
          <p:nvPr/>
        </p:nvSpPr>
        <p:spPr>
          <a:xfrm>
            <a:off x="6284880" y="3565440"/>
            <a:ext cx="3240" cy="6480"/>
          </a:xfrm>
          <a:prstGeom prst="rect">
            <a:avLst/>
          </a:prstGeom>
          <a:solidFill>
            <a:srgbClr val="ffffff"/>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Frutiger 45 Light"/>
            </a:endParaRPr>
          </a:p>
        </p:txBody>
      </p:sp>
      <p:sp>
        <p:nvSpPr>
          <p:cNvPr id="699" name=""/>
          <p:cNvSpPr/>
          <p:nvPr/>
        </p:nvSpPr>
        <p:spPr>
          <a:xfrm>
            <a:off x="5770440" y="3616200"/>
            <a:ext cx="180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Frutiger 45 Light"/>
            </a:endParaRPr>
          </a:p>
        </p:txBody>
      </p:sp>
      <p:sp>
        <p:nvSpPr>
          <p:cNvPr id="700" name=""/>
          <p:cNvSpPr/>
          <p:nvPr/>
        </p:nvSpPr>
        <p:spPr>
          <a:xfrm>
            <a:off x="6297480" y="3641760"/>
            <a:ext cx="1800" cy="9360"/>
          </a:xfrm>
          <a:prstGeom prst="rect">
            <a:avLst/>
          </a:pr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701" name=""/>
          <p:cNvSpPr/>
          <p:nvPr/>
        </p:nvSpPr>
        <p:spPr>
          <a:xfrm>
            <a:off x="6297480" y="3656160"/>
            <a:ext cx="1800" cy="2880"/>
          </a:xfrm>
          <a:prstGeom prst="rect">
            <a:avLst/>
          </a:prstGeom>
          <a:solidFill>
            <a:srgbClr val="000000"/>
          </a:solidFill>
          <a:ln w="0">
            <a:no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Frutiger 45 Light"/>
            </a:endParaRPr>
          </a:p>
        </p:txBody>
      </p:sp>
      <p:sp>
        <p:nvSpPr>
          <p:cNvPr id="702" name=""/>
          <p:cNvSpPr/>
          <p:nvPr/>
        </p:nvSpPr>
        <p:spPr>
          <a:xfrm>
            <a:off x="6729480" y="3686040"/>
            <a:ext cx="3240" cy="32040"/>
          </a:xfrm>
          <a:prstGeom prst="rect">
            <a:avLst/>
          </a:prstGeom>
          <a:solidFill>
            <a:srgbClr val="ffffff"/>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Frutiger 45 Light"/>
            </a:endParaRPr>
          </a:p>
        </p:txBody>
      </p:sp>
      <p:sp>
        <p:nvSpPr>
          <p:cNvPr id="703" name=""/>
          <p:cNvSpPr/>
          <p:nvPr/>
        </p:nvSpPr>
        <p:spPr>
          <a:xfrm>
            <a:off x="6689880" y="3689280"/>
            <a:ext cx="4680" cy="4680"/>
          </a:xfrm>
          <a:custGeom>
            <a:avLst/>
            <a:gdLst/>
            <a:ahLst/>
            <a:rect l="l" t="t" r="r" b="b"/>
            <a:pathLst>
              <a:path w="5" h="26">
                <a:moveTo>
                  <a:pt x="5" y="26"/>
                </a:moveTo>
                <a:lnTo>
                  <a:pt x="0" y="0"/>
                </a:lnTo>
                <a:lnTo>
                  <a:pt x="5" y="5"/>
                </a:lnTo>
                <a:lnTo>
                  <a:pt x="5" y="26"/>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704" name=""/>
          <p:cNvSpPr/>
          <p:nvPr/>
        </p:nvSpPr>
        <p:spPr>
          <a:xfrm>
            <a:off x="6297480" y="3760920"/>
            <a:ext cx="1800" cy="7920"/>
          </a:xfrm>
          <a:prstGeom prst="rect">
            <a:avLst/>
          </a:pr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Frutiger 45 Light"/>
            </a:endParaRPr>
          </a:p>
        </p:txBody>
      </p:sp>
      <p:grpSp>
        <p:nvGrpSpPr>
          <p:cNvPr id="705" name=""/>
          <p:cNvGrpSpPr/>
          <p:nvPr/>
        </p:nvGrpSpPr>
        <p:grpSpPr>
          <a:xfrm>
            <a:off x="8891640" y="2959200"/>
            <a:ext cx="868320" cy="447480"/>
            <a:chOff x="8891640" y="2959200"/>
            <a:chExt cx="868320" cy="447480"/>
          </a:xfrm>
        </p:grpSpPr>
        <p:grpSp>
          <p:nvGrpSpPr>
            <p:cNvPr id="706" name=""/>
            <p:cNvGrpSpPr/>
            <p:nvPr/>
          </p:nvGrpSpPr>
          <p:grpSpPr>
            <a:xfrm>
              <a:off x="8891640" y="2959200"/>
              <a:ext cx="868320" cy="447480"/>
              <a:chOff x="8891640" y="2959200"/>
              <a:chExt cx="868320" cy="447480"/>
            </a:xfrm>
          </p:grpSpPr>
          <p:sp>
            <p:nvSpPr>
              <p:cNvPr id="707" name=""/>
              <p:cNvSpPr/>
              <p:nvPr/>
            </p:nvSpPr>
            <p:spPr>
              <a:xfrm>
                <a:off x="8891640" y="2959200"/>
                <a:ext cx="868320" cy="447480"/>
              </a:xfrm>
              <a:custGeom>
                <a:avLst/>
                <a:gdLst/>
                <a:ahLst/>
                <a:rect l="l" t="t" r="r" b="b"/>
                <a:pathLst>
                  <a:path w="2903" h="3356">
                    <a:moveTo>
                      <a:pt x="2876" y="217"/>
                    </a:moveTo>
                    <a:lnTo>
                      <a:pt x="2886" y="2680"/>
                    </a:lnTo>
                    <a:lnTo>
                      <a:pt x="2903" y="2694"/>
                    </a:lnTo>
                    <a:lnTo>
                      <a:pt x="2876" y="2705"/>
                    </a:lnTo>
                    <a:lnTo>
                      <a:pt x="2864" y="2725"/>
                    </a:lnTo>
                    <a:lnTo>
                      <a:pt x="2862" y="2751"/>
                    </a:lnTo>
                    <a:lnTo>
                      <a:pt x="2864" y="2778"/>
                    </a:lnTo>
                    <a:lnTo>
                      <a:pt x="2863" y="2803"/>
                    </a:lnTo>
                    <a:lnTo>
                      <a:pt x="2855" y="2822"/>
                    </a:lnTo>
                    <a:lnTo>
                      <a:pt x="2833" y="2832"/>
                    </a:lnTo>
                    <a:lnTo>
                      <a:pt x="2791" y="2829"/>
                    </a:lnTo>
                    <a:lnTo>
                      <a:pt x="2791" y="2864"/>
                    </a:lnTo>
                    <a:lnTo>
                      <a:pt x="2772" y="2870"/>
                    </a:lnTo>
                    <a:lnTo>
                      <a:pt x="2752" y="2876"/>
                    </a:lnTo>
                    <a:lnTo>
                      <a:pt x="2731" y="2882"/>
                    </a:lnTo>
                    <a:lnTo>
                      <a:pt x="2711" y="2889"/>
                    </a:lnTo>
                    <a:lnTo>
                      <a:pt x="2690" y="2894"/>
                    </a:lnTo>
                    <a:lnTo>
                      <a:pt x="2670" y="2900"/>
                    </a:lnTo>
                    <a:lnTo>
                      <a:pt x="2650" y="2905"/>
                    </a:lnTo>
                    <a:lnTo>
                      <a:pt x="2629" y="2911"/>
                    </a:lnTo>
                    <a:lnTo>
                      <a:pt x="2608" y="2917"/>
                    </a:lnTo>
                    <a:lnTo>
                      <a:pt x="2588" y="2923"/>
                    </a:lnTo>
                    <a:lnTo>
                      <a:pt x="2568" y="2929"/>
                    </a:lnTo>
                    <a:lnTo>
                      <a:pt x="2548" y="2934"/>
                    </a:lnTo>
                    <a:lnTo>
                      <a:pt x="2528" y="2940"/>
                    </a:lnTo>
                    <a:lnTo>
                      <a:pt x="2507" y="2948"/>
                    </a:lnTo>
                    <a:lnTo>
                      <a:pt x="2489" y="2954"/>
                    </a:lnTo>
                    <a:lnTo>
                      <a:pt x="2469" y="2961"/>
                    </a:lnTo>
                    <a:lnTo>
                      <a:pt x="2481" y="2962"/>
                    </a:lnTo>
                    <a:lnTo>
                      <a:pt x="2493" y="2962"/>
                    </a:lnTo>
                    <a:lnTo>
                      <a:pt x="2505" y="2962"/>
                    </a:lnTo>
                    <a:lnTo>
                      <a:pt x="2518" y="2962"/>
                    </a:lnTo>
                    <a:lnTo>
                      <a:pt x="2530" y="2962"/>
                    </a:lnTo>
                    <a:lnTo>
                      <a:pt x="2543" y="2961"/>
                    </a:lnTo>
                    <a:lnTo>
                      <a:pt x="2556" y="2960"/>
                    </a:lnTo>
                    <a:lnTo>
                      <a:pt x="2569" y="2958"/>
                    </a:lnTo>
                    <a:lnTo>
                      <a:pt x="2581" y="2957"/>
                    </a:lnTo>
                    <a:lnTo>
                      <a:pt x="2594" y="2956"/>
                    </a:lnTo>
                    <a:lnTo>
                      <a:pt x="2607" y="2955"/>
                    </a:lnTo>
                    <a:lnTo>
                      <a:pt x="2621" y="2953"/>
                    </a:lnTo>
                    <a:lnTo>
                      <a:pt x="2634" y="2952"/>
                    </a:lnTo>
                    <a:lnTo>
                      <a:pt x="2646" y="2951"/>
                    </a:lnTo>
                    <a:lnTo>
                      <a:pt x="2660" y="2951"/>
                    </a:lnTo>
                    <a:lnTo>
                      <a:pt x="2673" y="2950"/>
                    </a:lnTo>
                    <a:lnTo>
                      <a:pt x="2635" y="2957"/>
                    </a:lnTo>
                    <a:lnTo>
                      <a:pt x="2595" y="2963"/>
                    </a:lnTo>
                    <a:lnTo>
                      <a:pt x="2557" y="2970"/>
                    </a:lnTo>
                    <a:lnTo>
                      <a:pt x="2518" y="2978"/>
                    </a:lnTo>
                    <a:lnTo>
                      <a:pt x="2479" y="2985"/>
                    </a:lnTo>
                    <a:lnTo>
                      <a:pt x="2440" y="2991"/>
                    </a:lnTo>
                    <a:lnTo>
                      <a:pt x="2402" y="2998"/>
                    </a:lnTo>
                    <a:lnTo>
                      <a:pt x="2362" y="3006"/>
                    </a:lnTo>
                    <a:lnTo>
                      <a:pt x="2323" y="3013"/>
                    </a:lnTo>
                    <a:lnTo>
                      <a:pt x="2285" y="3020"/>
                    </a:lnTo>
                    <a:lnTo>
                      <a:pt x="2245" y="3027"/>
                    </a:lnTo>
                    <a:lnTo>
                      <a:pt x="2206" y="3035"/>
                    </a:lnTo>
                    <a:lnTo>
                      <a:pt x="2166" y="3042"/>
                    </a:lnTo>
                    <a:lnTo>
                      <a:pt x="2128" y="3050"/>
                    </a:lnTo>
                    <a:lnTo>
                      <a:pt x="2089" y="3057"/>
                    </a:lnTo>
                    <a:lnTo>
                      <a:pt x="2049" y="3066"/>
                    </a:lnTo>
                    <a:lnTo>
                      <a:pt x="2011" y="3073"/>
                    </a:lnTo>
                    <a:lnTo>
                      <a:pt x="1972" y="3081"/>
                    </a:lnTo>
                    <a:lnTo>
                      <a:pt x="1933" y="3089"/>
                    </a:lnTo>
                    <a:lnTo>
                      <a:pt x="1894" y="3098"/>
                    </a:lnTo>
                    <a:lnTo>
                      <a:pt x="1856" y="3107"/>
                    </a:lnTo>
                    <a:lnTo>
                      <a:pt x="1816" y="3115"/>
                    </a:lnTo>
                    <a:lnTo>
                      <a:pt x="1778" y="3125"/>
                    </a:lnTo>
                    <a:lnTo>
                      <a:pt x="1740" y="3134"/>
                    </a:lnTo>
                    <a:lnTo>
                      <a:pt x="1702" y="3143"/>
                    </a:lnTo>
                    <a:lnTo>
                      <a:pt x="1663" y="3153"/>
                    </a:lnTo>
                    <a:lnTo>
                      <a:pt x="1625" y="3163"/>
                    </a:lnTo>
                    <a:lnTo>
                      <a:pt x="1587" y="3172"/>
                    </a:lnTo>
                    <a:lnTo>
                      <a:pt x="1549" y="3183"/>
                    </a:lnTo>
                    <a:lnTo>
                      <a:pt x="1511" y="3194"/>
                    </a:lnTo>
                    <a:lnTo>
                      <a:pt x="1473" y="3204"/>
                    </a:lnTo>
                    <a:lnTo>
                      <a:pt x="1436" y="3216"/>
                    </a:lnTo>
                    <a:lnTo>
                      <a:pt x="1419" y="3196"/>
                    </a:lnTo>
                    <a:lnTo>
                      <a:pt x="1496" y="3172"/>
                    </a:lnTo>
                    <a:lnTo>
                      <a:pt x="1484" y="3166"/>
                    </a:lnTo>
                    <a:lnTo>
                      <a:pt x="1471" y="3163"/>
                    </a:lnTo>
                    <a:lnTo>
                      <a:pt x="1458" y="3160"/>
                    </a:lnTo>
                    <a:lnTo>
                      <a:pt x="1444" y="3159"/>
                    </a:lnTo>
                    <a:lnTo>
                      <a:pt x="1430" y="3159"/>
                    </a:lnTo>
                    <a:lnTo>
                      <a:pt x="1416" y="3160"/>
                    </a:lnTo>
                    <a:lnTo>
                      <a:pt x="1401" y="3162"/>
                    </a:lnTo>
                    <a:lnTo>
                      <a:pt x="1387" y="3165"/>
                    </a:lnTo>
                    <a:lnTo>
                      <a:pt x="1372" y="3168"/>
                    </a:lnTo>
                    <a:lnTo>
                      <a:pt x="1357" y="3172"/>
                    </a:lnTo>
                    <a:lnTo>
                      <a:pt x="1342" y="3176"/>
                    </a:lnTo>
                    <a:lnTo>
                      <a:pt x="1328" y="3181"/>
                    </a:lnTo>
                    <a:lnTo>
                      <a:pt x="1313" y="3185"/>
                    </a:lnTo>
                    <a:lnTo>
                      <a:pt x="1299" y="3189"/>
                    </a:lnTo>
                    <a:lnTo>
                      <a:pt x="1285" y="3193"/>
                    </a:lnTo>
                    <a:lnTo>
                      <a:pt x="1271" y="3196"/>
                    </a:lnTo>
                    <a:lnTo>
                      <a:pt x="1255" y="3243"/>
                    </a:lnTo>
                    <a:lnTo>
                      <a:pt x="1239" y="3234"/>
                    </a:lnTo>
                    <a:lnTo>
                      <a:pt x="1223" y="3227"/>
                    </a:lnTo>
                    <a:lnTo>
                      <a:pt x="1207" y="3220"/>
                    </a:lnTo>
                    <a:lnTo>
                      <a:pt x="1189" y="3214"/>
                    </a:lnTo>
                    <a:lnTo>
                      <a:pt x="1172" y="3207"/>
                    </a:lnTo>
                    <a:lnTo>
                      <a:pt x="1154" y="3202"/>
                    </a:lnTo>
                    <a:lnTo>
                      <a:pt x="1136" y="3197"/>
                    </a:lnTo>
                    <a:lnTo>
                      <a:pt x="1118" y="3192"/>
                    </a:lnTo>
                    <a:lnTo>
                      <a:pt x="1100" y="3188"/>
                    </a:lnTo>
                    <a:lnTo>
                      <a:pt x="1082" y="3184"/>
                    </a:lnTo>
                    <a:lnTo>
                      <a:pt x="1064" y="3179"/>
                    </a:lnTo>
                    <a:lnTo>
                      <a:pt x="1047" y="3175"/>
                    </a:lnTo>
                    <a:lnTo>
                      <a:pt x="1029" y="3172"/>
                    </a:lnTo>
                    <a:lnTo>
                      <a:pt x="1012" y="3168"/>
                    </a:lnTo>
                    <a:lnTo>
                      <a:pt x="996" y="3165"/>
                    </a:lnTo>
                    <a:lnTo>
                      <a:pt x="979" y="3161"/>
                    </a:lnTo>
                    <a:lnTo>
                      <a:pt x="1295" y="3337"/>
                    </a:lnTo>
                    <a:lnTo>
                      <a:pt x="1295" y="3356"/>
                    </a:lnTo>
                    <a:lnTo>
                      <a:pt x="1260" y="3348"/>
                    </a:lnTo>
                    <a:lnTo>
                      <a:pt x="1225" y="3338"/>
                    </a:lnTo>
                    <a:lnTo>
                      <a:pt x="1191" y="3328"/>
                    </a:lnTo>
                    <a:lnTo>
                      <a:pt x="1158" y="3316"/>
                    </a:lnTo>
                    <a:lnTo>
                      <a:pt x="1124" y="3304"/>
                    </a:lnTo>
                    <a:lnTo>
                      <a:pt x="1091" y="3292"/>
                    </a:lnTo>
                    <a:lnTo>
                      <a:pt x="1057" y="3280"/>
                    </a:lnTo>
                    <a:lnTo>
                      <a:pt x="1023" y="3267"/>
                    </a:lnTo>
                    <a:lnTo>
                      <a:pt x="990" y="3256"/>
                    </a:lnTo>
                    <a:lnTo>
                      <a:pt x="956" y="3246"/>
                    </a:lnTo>
                    <a:lnTo>
                      <a:pt x="921" y="3235"/>
                    </a:lnTo>
                    <a:lnTo>
                      <a:pt x="888" y="3225"/>
                    </a:lnTo>
                    <a:lnTo>
                      <a:pt x="852" y="3217"/>
                    </a:lnTo>
                    <a:lnTo>
                      <a:pt x="816" y="3211"/>
                    </a:lnTo>
                    <a:lnTo>
                      <a:pt x="780" y="3205"/>
                    </a:lnTo>
                    <a:lnTo>
                      <a:pt x="743" y="3201"/>
                    </a:lnTo>
                    <a:lnTo>
                      <a:pt x="739" y="3192"/>
                    </a:lnTo>
                    <a:lnTo>
                      <a:pt x="740" y="3185"/>
                    </a:lnTo>
                    <a:lnTo>
                      <a:pt x="744" y="3178"/>
                    </a:lnTo>
                    <a:lnTo>
                      <a:pt x="749" y="3173"/>
                    </a:lnTo>
                    <a:lnTo>
                      <a:pt x="756" y="3168"/>
                    </a:lnTo>
                    <a:lnTo>
                      <a:pt x="763" y="3163"/>
                    </a:lnTo>
                    <a:lnTo>
                      <a:pt x="769" y="3158"/>
                    </a:lnTo>
                    <a:lnTo>
                      <a:pt x="775" y="3152"/>
                    </a:lnTo>
                    <a:lnTo>
                      <a:pt x="789" y="3150"/>
                    </a:lnTo>
                    <a:lnTo>
                      <a:pt x="804" y="3153"/>
                    </a:lnTo>
                    <a:lnTo>
                      <a:pt x="818" y="3155"/>
                    </a:lnTo>
                    <a:lnTo>
                      <a:pt x="832" y="3159"/>
                    </a:lnTo>
                    <a:lnTo>
                      <a:pt x="847" y="3164"/>
                    </a:lnTo>
                    <a:lnTo>
                      <a:pt x="861" y="3170"/>
                    </a:lnTo>
                    <a:lnTo>
                      <a:pt x="876" y="3176"/>
                    </a:lnTo>
                    <a:lnTo>
                      <a:pt x="891" y="3183"/>
                    </a:lnTo>
                    <a:lnTo>
                      <a:pt x="906" y="3190"/>
                    </a:lnTo>
                    <a:lnTo>
                      <a:pt x="920" y="3196"/>
                    </a:lnTo>
                    <a:lnTo>
                      <a:pt x="935" y="3202"/>
                    </a:lnTo>
                    <a:lnTo>
                      <a:pt x="950" y="3207"/>
                    </a:lnTo>
                    <a:lnTo>
                      <a:pt x="965" y="3212"/>
                    </a:lnTo>
                    <a:lnTo>
                      <a:pt x="982" y="3215"/>
                    </a:lnTo>
                    <a:lnTo>
                      <a:pt x="997" y="3216"/>
                    </a:lnTo>
                    <a:lnTo>
                      <a:pt x="1012" y="3216"/>
                    </a:lnTo>
                    <a:lnTo>
                      <a:pt x="989" y="3204"/>
                    </a:lnTo>
                    <a:lnTo>
                      <a:pt x="965" y="3192"/>
                    </a:lnTo>
                    <a:lnTo>
                      <a:pt x="942" y="3181"/>
                    </a:lnTo>
                    <a:lnTo>
                      <a:pt x="919" y="3169"/>
                    </a:lnTo>
                    <a:lnTo>
                      <a:pt x="896" y="3158"/>
                    </a:lnTo>
                    <a:lnTo>
                      <a:pt x="873" y="3145"/>
                    </a:lnTo>
                    <a:lnTo>
                      <a:pt x="849" y="3134"/>
                    </a:lnTo>
                    <a:lnTo>
                      <a:pt x="826" y="3123"/>
                    </a:lnTo>
                    <a:lnTo>
                      <a:pt x="803" y="3111"/>
                    </a:lnTo>
                    <a:lnTo>
                      <a:pt x="779" y="3100"/>
                    </a:lnTo>
                    <a:lnTo>
                      <a:pt x="756" y="3088"/>
                    </a:lnTo>
                    <a:lnTo>
                      <a:pt x="732" y="3078"/>
                    </a:lnTo>
                    <a:lnTo>
                      <a:pt x="708" y="3067"/>
                    </a:lnTo>
                    <a:lnTo>
                      <a:pt x="685" y="3055"/>
                    </a:lnTo>
                    <a:lnTo>
                      <a:pt x="660" y="3045"/>
                    </a:lnTo>
                    <a:lnTo>
                      <a:pt x="637" y="3035"/>
                    </a:lnTo>
                    <a:lnTo>
                      <a:pt x="613" y="3023"/>
                    </a:lnTo>
                    <a:lnTo>
                      <a:pt x="590" y="3013"/>
                    </a:lnTo>
                    <a:lnTo>
                      <a:pt x="565" y="3002"/>
                    </a:lnTo>
                    <a:lnTo>
                      <a:pt x="542" y="2993"/>
                    </a:lnTo>
                    <a:lnTo>
                      <a:pt x="518" y="2983"/>
                    </a:lnTo>
                    <a:lnTo>
                      <a:pt x="494" y="2972"/>
                    </a:lnTo>
                    <a:lnTo>
                      <a:pt x="470" y="2963"/>
                    </a:lnTo>
                    <a:lnTo>
                      <a:pt x="446" y="2954"/>
                    </a:lnTo>
                    <a:lnTo>
                      <a:pt x="422" y="2944"/>
                    </a:lnTo>
                    <a:lnTo>
                      <a:pt x="397" y="2935"/>
                    </a:lnTo>
                    <a:lnTo>
                      <a:pt x="374" y="2926"/>
                    </a:lnTo>
                    <a:lnTo>
                      <a:pt x="350" y="2918"/>
                    </a:lnTo>
                    <a:lnTo>
                      <a:pt x="325" y="2908"/>
                    </a:lnTo>
                    <a:lnTo>
                      <a:pt x="301" y="2900"/>
                    </a:lnTo>
                    <a:lnTo>
                      <a:pt x="277" y="2893"/>
                    </a:lnTo>
                    <a:lnTo>
                      <a:pt x="252" y="2884"/>
                    </a:lnTo>
                    <a:lnTo>
                      <a:pt x="255" y="2878"/>
                    </a:lnTo>
                    <a:lnTo>
                      <a:pt x="258" y="2873"/>
                    </a:lnTo>
                    <a:lnTo>
                      <a:pt x="262" y="2870"/>
                    </a:lnTo>
                    <a:lnTo>
                      <a:pt x="266" y="2867"/>
                    </a:lnTo>
                    <a:lnTo>
                      <a:pt x="271" y="2865"/>
                    </a:lnTo>
                    <a:lnTo>
                      <a:pt x="278" y="2864"/>
                    </a:lnTo>
                    <a:lnTo>
                      <a:pt x="284" y="2864"/>
                    </a:lnTo>
                    <a:lnTo>
                      <a:pt x="292" y="2864"/>
                    </a:lnTo>
                    <a:lnTo>
                      <a:pt x="302" y="2870"/>
                    </a:lnTo>
                    <a:lnTo>
                      <a:pt x="303" y="2853"/>
                    </a:lnTo>
                    <a:lnTo>
                      <a:pt x="306" y="2833"/>
                    </a:lnTo>
                    <a:lnTo>
                      <a:pt x="310" y="2811"/>
                    </a:lnTo>
                    <a:lnTo>
                      <a:pt x="313" y="2789"/>
                    </a:lnTo>
                    <a:lnTo>
                      <a:pt x="310" y="2770"/>
                    </a:lnTo>
                    <a:lnTo>
                      <a:pt x="303" y="2754"/>
                    </a:lnTo>
                    <a:lnTo>
                      <a:pt x="288" y="2745"/>
                    </a:lnTo>
                    <a:lnTo>
                      <a:pt x="263" y="2744"/>
                    </a:lnTo>
                    <a:lnTo>
                      <a:pt x="263" y="2617"/>
                    </a:lnTo>
                    <a:lnTo>
                      <a:pt x="244" y="2611"/>
                    </a:lnTo>
                    <a:lnTo>
                      <a:pt x="227" y="2602"/>
                    </a:lnTo>
                    <a:lnTo>
                      <a:pt x="210" y="2593"/>
                    </a:lnTo>
                    <a:lnTo>
                      <a:pt x="193" y="2583"/>
                    </a:lnTo>
                    <a:lnTo>
                      <a:pt x="176" y="2575"/>
                    </a:lnTo>
                    <a:lnTo>
                      <a:pt x="159" y="2568"/>
                    </a:lnTo>
                    <a:lnTo>
                      <a:pt x="139" y="2564"/>
                    </a:lnTo>
                    <a:lnTo>
                      <a:pt x="118" y="2563"/>
                    </a:lnTo>
                    <a:lnTo>
                      <a:pt x="124" y="2551"/>
                    </a:lnTo>
                    <a:lnTo>
                      <a:pt x="132" y="2542"/>
                    </a:lnTo>
                    <a:lnTo>
                      <a:pt x="141" y="2535"/>
                    </a:lnTo>
                    <a:lnTo>
                      <a:pt x="152" y="2527"/>
                    </a:lnTo>
                    <a:lnTo>
                      <a:pt x="143" y="2515"/>
                    </a:lnTo>
                    <a:lnTo>
                      <a:pt x="132" y="2508"/>
                    </a:lnTo>
                    <a:lnTo>
                      <a:pt x="118" y="2505"/>
                    </a:lnTo>
                    <a:lnTo>
                      <a:pt x="104" y="2502"/>
                    </a:lnTo>
                    <a:lnTo>
                      <a:pt x="91" y="2499"/>
                    </a:lnTo>
                    <a:lnTo>
                      <a:pt x="81" y="2494"/>
                    </a:lnTo>
                    <a:lnTo>
                      <a:pt x="74" y="2484"/>
                    </a:lnTo>
                    <a:lnTo>
                      <a:pt x="73" y="2468"/>
                    </a:lnTo>
                    <a:lnTo>
                      <a:pt x="39" y="1519"/>
                    </a:lnTo>
                    <a:lnTo>
                      <a:pt x="23" y="1513"/>
                    </a:lnTo>
                    <a:lnTo>
                      <a:pt x="11" y="1506"/>
                    </a:lnTo>
                    <a:lnTo>
                      <a:pt x="4" y="1495"/>
                    </a:lnTo>
                    <a:lnTo>
                      <a:pt x="1" y="1484"/>
                    </a:lnTo>
                    <a:lnTo>
                      <a:pt x="0" y="1471"/>
                    </a:lnTo>
                    <a:lnTo>
                      <a:pt x="0" y="1458"/>
                    </a:lnTo>
                    <a:lnTo>
                      <a:pt x="0" y="1444"/>
                    </a:lnTo>
                    <a:lnTo>
                      <a:pt x="0" y="1428"/>
                    </a:lnTo>
                    <a:lnTo>
                      <a:pt x="17" y="1423"/>
                    </a:lnTo>
                    <a:lnTo>
                      <a:pt x="34" y="1419"/>
                    </a:lnTo>
                    <a:lnTo>
                      <a:pt x="53" y="1415"/>
                    </a:lnTo>
                    <a:lnTo>
                      <a:pt x="72" y="1411"/>
                    </a:lnTo>
                    <a:lnTo>
                      <a:pt x="90" y="1408"/>
                    </a:lnTo>
                    <a:lnTo>
                      <a:pt x="110" y="1405"/>
                    </a:lnTo>
                    <a:lnTo>
                      <a:pt x="130" y="1403"/>
                    </a:lnTo>
                    <a:lnTo>
                      <a:pt x="149" y="1401"/>
                    </a:lnTo>
                    <a:lnTo>
                      <a:pt x="170" y="1399"/>
                    </a:lnTo>
                    <a:lnTo>
                      <a:pt x="190" y="1398"/>
                    </a:lnTo>
                    <a:lnTo>
                      <a:pt x="211" y="1396"/>
                    </a:lnTo>
                    <a:lnTo>
                      <a:pt x="230" y="1394"/>
                    </a:lnTo>
                    <a:lnTo>
                      <a:pt x="250" y="1393"/>
                    </a:lnTo>
                    <a:lnTo>
                      <a:pt x="270" y="1391"/>
                    </a:lnTo>
                    <a:lnTo>
                      <a:pt x="290" y="1389"/>
                    </a:lnTo>
                    <a:lnTo>
                      <a:pt x="309" y="1387"/>
                    </a:lnTo>
                    <a:lnTo>
                      <a:pt x="309" y="175"/>
                    </a:lnTo>
                    <a:lnTo>
                      <a:pt x="349" y="155"/>
                    </a:lnTo>
                    <a:lnTo>
                      <a:pt x="1750" y="14"/>
                    </a:lnTo>
                    <a:lnTo>
                      <a:pt x="1766" y="0"/>
                    </a:lnTo>
                    <a:lnTo>
                      <a:pt x="1800" y="7"/>
                    </a:lnTo>
                    <a:lnTo>
                      <a:pt x="1835" y="15"/>
                    </a:lnTo>
                    <a:lnTo>
                      <a:pt x="1870" y="22"/>
                    </a:lnTo>
                    <a:lnTo>
                      <a:pt x="1904" y="30"/>
                    </a:lnTo>
                    <a:lnTo>
                      <a:pt x="1939" y="37"/>
                    </a:lnTo>
                    <a:lnTo>
                      <a:pt x="1974" y="44"/>
                    </a:lnTo>
                    <a:lnTo>
                      <a:pt x="2009" y="51"/>
                    </a:lnTo>
                    <a:lnTo>
                      <a:pt x="2044" y="59"/>
                    </a:lnTo>
                    <a:lnTo>
                      <a:pt x="2078" y="65"/>
                    </a:lnTo>
                    <a:lnTo>
                      <a:pt x="2113" y="72"/>
                    </a:lnTo>
                    <a:lnTo>
                      <a:pt x="2148" y="79"/>
                    </a:lnTo>
                    <a:lnTo>
                      <a:pt x="2184" y="85"/>
                    </a:lnTo>
                    <a:lnTo>
                      <a:pt x="2219" y="93"/>
                    </a:lnTo>
                    <a:lnTo>
                      <a:pt x="2253" y="99"/>
                    </a:lnTo>
                    <a:lnTo>
                      <a:pt x="2288" y="106"/>
                    </a:lnTo>
                    <a:lnTo>
                      <a:pt x="2324" y="112"/>
                    </a:lnTo>
                    <a:lnTo>
                      <a:pt x="2359" y="120"/>
                    </a:lnTo>
                    <a:lnTo>
                      <a:pt x="2394" y="126"/>
                    </a:lnTo>
                    <a:lnTo>
                      <a:pt x="2428" y="132"/>
                    </a:lnTo>
                    <a:lnTo>
                      <a:pt x="2464" y="139"/>
                    </a:lnTo>
                    <a:lnTo>
                      <a:pt x="2499" y="145"/>
                    </a:lnTo>
                    <a:lnTo>
                      <a:pt x="2534" y="152"/>
                    </a:lnTo>
                    <a:lnTo>
                      <a:pt x="2569" y="158"/>
                    </a:lnTo>
                    <a:lnTo>
                      <a:pt x="2604" y="165"/>
                    </a:lnTo>
                    <a:lnTo>
                      <a:pt x="2638" y="171"/>
                    </a:lnTo>
                    <a:lnTo>
                      <a:pt x="2672" y="178"/>
                    </a:lnTo>
                    <a:lnTo>
                      <a:pt x="2707" y="184"/>
                    </a:lnTo>
                    <a:lnTo>
                      <a:pt x="2740" y="191"/>
                    </a:lnTo>
                    <a:lnTo>
                      <a:pt x="2775" y="197"/>
                    </a:lnTo>
                    <a:lnTo>
                      <a:pt x="2809" y="203"/>
                    </a:lnTo>
                    <a:lnTo>
                      <a:pt x="2842" y="211"/>
                    </a:lnTo>
                    <a:lnTo>
                      <a:pt x="2876" y="2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708" name=""/>
              <p:cNvSpPr/>
              <p:nvPr/>
            </p:nvSpPr>
            <p:spPr>
              <a:xfrm>
                <a:off x="9393840" y="2966040"/>
                <a:ext cx="10440" cy="38160"/>
              </a:xfrm>
              <a:custGeom>
                <a:avLst/>
                <a:gdLst/>
                <a:ahLst/>
                <a:rect l="l" t="t" r="r" b="b"/>
                <a:pathLst>
                  <a:path w="38" h="296">
                    <a:moveTo>
                      <a:pt x="38" y="296"/>
                    </a:moveTo>
                    <a:lnTo>
                      <a:pt x="30" y="243"/>
                    </a:lnTo>
                    <a:lnTo>
                      <a:pt x="29" y="187"/>
                    </a:lnTo>
                    <a:lnTo>
                      <a:pt x="29" y="131"/>
                    </a:lnTo>
                    <a:lnTo>
                      <a:pt x="23" y="78"/>
                    </a:lnTo>
                    <a:lnTo>
                      <a:pt x="13" y="296"/>
                    </a:lnTo>
                    <a:lnTo>
                      <a:pt x="0" y="296"/>
                    </a:lnTo>
                    <a:lnTo>
                      <a:pt x="0" y="9"/>
                    </a:lnTo>
                    <a:lnTo>
                      <a:pt x="7" y="9"/>
                    </a:lnTo>
                    <a:lnTo>
                      <a:pt x="13" y="49"/>
                    </a:lnTo>
                    <a:lnTo>
                      <a:pt x="23" y="41"/>
                    </a:lnTo>
                    <a:lnTo>
                      <a:pt x="28" y="28"/>
                    </a:lnTo>
                    <a:lnTo>
                      <a:pt x="32" y="14"/>
                    </a:lnTo>
                    <a:lnTo>
                      <a:pt x="38" y="0"/>
                    </a:lnTo>
                    <a:lnTo>
                      <a:pt x="38" y="79"/>
                    </a:lnTo>
                    <a:lnTo>
                      <a:pt x="38" y="153"/>
                    </a:lnTo>
                    <a:lnTo>
                      <a:pt x="38" y="224"/>
                    </a:lnTo>
                    <a:lnTo>
                      <a:pt x="38" y="296"/>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709" name=""/>
              <p:cNvSpPr/>
              <p:nvPr/>
            </p:nvSpPr>
            <p:spPr>
              <a:xfrm>
                <a:off x="9411840" y="2966040"/>
                <a:ext cx="1080" cy="38160"/>
              </a:xfrm>
              <a:prstGeom prst="rect">
                <a:avLst/>
              </a:pr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710" name=""/>
              <p:cNvSpPr/>
              <p:nvPr/>
            </p:nvSpPr>
            <p:spPr>
              <a:xfrm>
                <a:off x="9417600" y="2966040"/>
                <a:ext cx="14040" cy="38160"/>
              </a:xfrm>
              <a:custGeom>
                <a:avLst/>
                <a:gdLst/>
                <a:ahLst/>
                <a:rect l="l" t="t" r="r" b="b"/>
                <a:pathLst>
                  <a:path w="45" h="290">
                    <a:moveTo>
                      <a:pt x="16" y="112"/>
                    </a:moveTo>
                    <a:lnTo>
                      <a:pt x="22" y="85"/>
                    </a:lnTo>
                    <a:lnTo>
                      <a:pt x="23" y="57"/>
                    </a:lnTo>
                    <a:lnTo>
                      <a:pt x="22" y="28"/>
                    </a:lnTo>
                    <a:lnTo>
                      <a:pt x="23" y="0"/>
                    </a:lnTo>
                    <a:lnTo>
                      <a:pt x="39" y="0"/>
                    </a:lnTo>
                    <a:lnTo>
                      <a:pt x="45" y="285"/>
                    </a:lnTo>
                    <a:lnTo>
                      <a:pt x="32" y="285"/>
                    </a:lnTo>
                    <a:lnTo>
                      <a:pt x="31" y="254"/>
                    </a:lnTo>
                    <a:lnTo>
                      <a:pt x="32" y="224"/>
                    </a:lnTo>
                    <a:lnTo>
                      <a:pt x="31" y="194"/>
                    </a:lnTo>
                    <a:lnTo>
                      <a:pt x="23" y="167"/>
                    </a:lnTo>
                    <a:lnTo>
                      <a:pt x="17" y="199"/>
                    </a:lnTo>
                    <a:lnTo>
                      <a:pt x="16" y="227"/>
                    </a:lnTo>
                    <a:lnTo>
                      <a:pt x="17" y="257"/>
                    </a:lnTo>
                    <a:lnTo>
                      <a:pt x="16" y="290"/>
                    </a:lnTo>
                    <a:lnTo>
                      <a:pt x="0" y="290"/>
                    </a:lnTo>
                    <a:lnTo>
                      <a:pt x="0" y="0"/>
                    </a:lnTo>
                    <a:lnTo>
                      <a:pt x="16" y="112"/>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711" name=""/>
              <p:cNvSpPr/>
              <p:nvPr/>
            </p:nvSpPr>
            <p:spPr>
              <a:xfrm>
                <a:off x="9436680" y="2967480"/>
                <a:ext cx="36000" cy="36000"/>
              </a:xfrm>
              <a:custGeom>
                <a:avLst/>
                <a:gdLst/>
                <a:ahLst/>
                <a:rect l="l" t="t" r="r" b="b"/>
                <a:pathLst>
                  <a:path w="121" h="276">
                    <a:moveTo>
                      <a:pt x="23" y="6"/>
                    </a:moveTo>
                    <a:lnTo>
                      <a:pt x="21" y="14"/>
                    </a:lnTo>
                    <a:lnTo>
                      <a:pt x="22" y="26"/>
                    </a:lnTo>
                    <a:lnTo>
                      <a:pt x="26" y="37"/>
                    </a:lnTo>
                    <a:lnTo>
                      <a:pt x="33" y="45"/>
                    </a:lnTo>
                    <a:lnTo>
                      <a:pt x="38" y="38"/>
                    </a:lnTo>
                    <a:lnTo>
                      <a:pt x="40" y="28"/>
                    </a:lnTo>
                    <a:lnTo>
                      <a:pt x="38" y="16"/>
                    </a:lnTo>
                    <a:lnTo>
                      <a:pt x="38" y="6"/>
                    </a:lnTo>
                    <a:lnTo>
                      <a:pt x="81" y="13"/>
                    </a:lnTo>
                    <a:lnTo>
                      <a:pt x="107" y="34"/>
                    </a:lnTo>
                    <a:lnTo>
                      <a:pt x="118" y="64"/>
                    </a:lnTo>
                    <a:lnTo>
                      <a:pt x="121" y="101"/>
                    </a:lnTo>
                    <a:lnTo>
                      <a:pt x="118" y="143"/>
                    </a:lnTo>
                    <a:lnTo>
                      <a:pt x="114" y="185"/>
                    </a:lnTo>
                    <a:lnTo>
                      <a:pt x="111" y="225"/>
                    </a:lnTo>
                    <a:lnTo>
                      <a:pt x="116" y="262"/>
                    </a:lnTo>
                    <a:lnTo>
                      <a:pt x="38" y="276"/>
                    </a:lnTo>
                    <a:lnTo>
                      <a:pt x="38" y="252"/>
                    </a:lnTo>
                    <a:lnTo>
                      <a:pt x="40" y="227"/>
                    </a:lnTo>
                    <a:lnTo>
                      <a:pt x="38" y="205"/>
                    </a:lnTo>
                    <a:lnTo>
                      <a:pt x="33" y="184"/>
                    </a:lnTo>
                    <a:lnTo>
                      <a:pt x="24" y="205"/>
                    </a:lnTo>
                    <a:lnTo>
                      <a:pt x="23" y="227"/>
                    </a:lnTo>
                    <a:lnTo>
                      <a:pt x="23" y="252"/>
                    </a:lnTo>
                    <a:lnTo>
                      <a:pt x="23" y="276"/>
                    </a:lnTo>
                    <a:lnTo>
                      <a:pt x="9" y="276"/>
                    </a:lnTo>
                    <a:lnTo>
                      <a:pt x="0" y="0"/>
                    </a:lnTo>
                    <a:lnTo>
                      <a:pt x="6" y="4"/>
                    </a:lnTo>
                    <a:lnTo>
                      <a:pt x="12" y="6"/>
                    </a:lnTo>
                    <a:lnTo>
                      <a:pt x="18" y="6"/>
                    </a:lnTo>
                    <a:lnTo>
                      <a:pt x="23" y="6"/>
                    </a:lnTo>
                    <a:close/>
                  </a:path>
                </a:pathLst>
              </a:custGeom>
              <a:solidFill>
                <a:srgbClr val="ffffff"/>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712" name=""/>
              <p:cNvSpPr/>
              <p:nvPr/>
            </p:nvSpPr>
            <p:spPr>
              <a:xfrm>
                <a:off x="9025200" y="2967480"/>
                <a:ext cx="362520" cy="42840"/>
              </a:xfrm>
              <a:custGeom>
                <a:avLst/>
                <a:gdLst/>
                <a:ahLst/>
                <a:rect l="l" t="t" r="r" b="b"/>
                <a:pathLst>
                  <a:path w="1213" h="321">
                    <a:moveTo>
                      <a:pt x="1213" y="290"/>
                    </a:moveTo>
                    <a:lnTo>
                      <a:pt x="1172" y="299"/>
                    </a:lnTo>
                    <a:lnTo>
                      <a:pt x="1132" y="307"/>
                    </a:lnTo>
                    <a:lnTo>
                      <a:pt x="1092" y="312"/>
                    </a:lnTo>
                    <a:lnTo>
                      <a:pt x="1053" y="317"/>
                    </a:lnTo>
                    <a:lnTo>
                      <a:pt x="1014" y="320"/>
                    </a:lnTo>
                    <a:lnTo>
                      <a:pt x="975" y="321"/>
                    </a:lnTo>
                    <a:lnTo>
                      <a:pt x="936" y="321"/>
                    </a:lnTo>
                    <a:lnTo>
                      <a:pt x="898" y="320"/>
                    </a:lnTo>
                    <a:lnTo>
                      <a:pt x="859" y="317"/>
                    </a:lnTo>
                    <a:lnTo>
                      <a:pt x="821" y="312"/>
                    </a:lnTo>
                    <a:lnTo>
                      <a:pt x="783" y="308"/>
                    </a:lnTo>
                    <a:lnTo>
                      <a:pt x="746" y="302"/>
                    </a:lnTo>
                    <a:lnTo>
                      <a:pt x="709" y="296"/>
                    </a:lnTo>
                    <a:lnTo>
                      <a:pt x="670" y="289"/>
                    </a:lnTo>
                    <a:lnTo>
                      <a:pt x="633" y="280"/>
                    </a:lnTo>
                    <a:lnTo>
                      <a:pt x="596" y="272"/>
                    </a:lnTo>
                    <a:lnTo>
                      <a:pt x="559" y="263"/>
                    </a:lnTo>
                    <a:lnTo>
                      <a:pt x="522" y="253"/>
                    </a:lnTo>
                    <a:lnTo>
                      <a:pt x="485" y="243"/>
                    </a:lnTo>
                    <a:lnTo>
                      <a:pt x="448" y="234"/>
                    </a:lnTo>
                    <a:lnTo>
                      <a:pt x="411" y="223"/>
                    </a:lnTo>
                    <a:lnTo>
                      <a:pt x="374" y="213"/>
                    </a:lnTo>
                    <a:lnTo>
                      <a:pt x="337" y="204"/>
                    </a:lnTo>
                    <a:lnTo>
                      <a:pt x="301" y="193"/>
                    </a:lnTo>
                    <a:lnTo>
                      <a:pt x="264" y="184"/>
                    </a:lnTo>
                    <a:lnTo>
                      <a:pt x="225" y="175"/>
                    </a:lnTo>
                    <a:lnTo>
                      <a:pt x="188" y="165"/>
                    </a:lnTo>
                    <a:lnTo>
                      <a:pt x="151" y="157"/>
                    </a:lnTo>
                    <a:lnTo>
                      <a:pt x="114" y="150"/>
                    </a:lnTo>
                    <a:lnTo>
                      <a:pt x="76" y="143"/>
                    </a:lnTo>
                    <a:lnTo>
                      <a:pt x="39" y="137"/>
                    </a:lnTo>
                    <a:lnTo>
                      <a:pt x="0" y="131"/>
                    </a:lnTo>
                    <a:lnTo>
                      <a:pt x="37" y="126"/>
                    </a:lnTo>
                    <a:lnTo>
                      <a:pt x="73" y="121"/>
                    </a:lnTo>
                    <a:lnTo>
                      <a:pt x="110" y="117"/>
                    </a:lnTo>
                    <a:lnTo>
                      <a:pt x="148" y="112"/>
                    </a:lnTo>
                    <a:lnTo>
                      <a:pt x="185" y="108"/>
                    </a:lnTo>
                    <a:lnTo>
                      <a:pt x="222" y="102"/>
                    </a:lnTo>
                    <a:lnTo>
                      <a:pt x="259" y="98"/>
                    </a:lnTo>
                    <a:lnTo>
                      <a:pt x="297" y="94"/>
                    </a:lnTo>
                    <a:lnTo>
                      <a:pt x="334" y="90"/>
                    </a:lnTo>
                    <a:lnTo>
                      <a:pt x="371" y="86"/>
                    </a:lnTo>
                    <a:lnTo>
                      <a:pt x="410" y="82"/>
                    </a:lnTo>
                    <a:lnTo>
                      <a:pt x="447" y="78"/>
                    </a:lnTo>
                    <a:lnTo>
                      <a:pt x="485" y="73"/>
                    </a:lnTo>
                    <a:lnTo>
                      <a:pt x="523" y="69"/>
                    </a:lnTo>
                    <a:lnTo>
                      <a:pt x="560" y="65"/>
                    </a:lnTo>
                    <a:lnTo>
                      <a:pt x="599" y="61"/>
                    </a:lnTo>
                    <a:lnTo>
                      <a:pt x="637" y="58"/>
                    </a:lnTo>
                    <a:lnTo>
                      <a:pt x="674" y="54"/>
                    </a:lnTo>
                    <a:lnTo>
                      <a:pt x="712" y="50"/>
                    </a:lnTo>
                    <a:lnTo>
                      <a:pt x="750" y="45"/>
                    </a:lnTo>
                    <a:lnTo>
                      <a:pt x="789" y="42"/>
                    </a:lnTo>
                    <a:lnTo>
                      <a:pt x="826" y="38"/>
                    </a:lnTo>
                    <a:lnTo>
                      <a:pt x="864" y="34"/>
                    </a:lnTo>
                    <a:lnTo>
                      <a:pt x="902" y="31"/>
                    </a:lnTo>
                    <a:lnTo>
                      <a:pt x="941" y="27"/>
                    </a:lnTo>
                    <a:lnTo>
                      <a:pt x="978" y="23"/>
                    </a:lnTo>
                    <a:lnTo>
                      <a:pt x="1016" y="20"/>
                    </a:lnTo>
                    <a:lnTo>
                      <a:pt x="1053" y="15"/>
                    </a:lnTo>
                    <a:lnTo>
                      <a:pt x="1091" y="11"/>
                    </a:lnTo>
                    <a:lnTo>
                      <a:pt x="1128" y="8"/>
                    </a:lnTo>
                    <a:lnTo>
                      <a:pt x="1167" y="4"/>
                    </a:lnTo>
                    <a:lnTo>
                      <a:pt x="1204" y="0"/>
                    </a:lnTo>
                    <a:lnTo>
                      <a:pt x="1213" y="290"/>
                    </a:lnTo>
                    <a:close/>
                  </a:path>
                </a:pathLst>
              </a:custGeom>
              <a:solidFill>
                <a:srgbClr val="ffff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Frutiger 45 Light"/>
                </a:endParaRPr>
              </a:p>
            </p:txBody>
          </p:sp>
          <p:sp>
            <p:nvSpPr>
              <p:cNvPr id="713" name=""/>
              <p:cNvSpPr/>
              <p:nvPr/>
            </p:nvSpPr>
            <p:spPr>
              <a:xfrm>
                <a:off x="9476280" y="2969640"/>
                <a:ext cx="4680" cy="32400"/>
              </a:xfrm>
              <a:prstGeom prst="rect">
                <a:avLst/>
              </a:prstGeom>
              <a:solidFill>
                <a:srgbClr val="ffffff"/>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Frutiger 45 Light"/>
                </a:endParaRPr>
              </a:p>
            </p:txBody>
          </p:sp>
          <p:sp>
            <p:nvSpPr>
              <p:cNvPr id="714" name=""/>
              <p:cNvSpPr/>
              <p:nvPr/>
            </p:nvSpPr>
            <p:spPr>
              <a:xfrm>
                <a:off x="9487080" y="2971080"/>
                <a:ext cx="61920" cy="29880"/>
              </a:xfrm>
              <a:custGeom>
                <a:avLst/>
                <a:gdLst/>
                <a:ahLst/>
                <a:rect l="l" t="t" r="r" b="b"/>
                <a:pathLst>
                  <a:path w="206" h="218">
                    <a:moveTo>
                      <a:pt x="193" y="115"/>
                    </a:moveTo>
                    <a:lnTo>
                      <a:pt x="201" y="133"/>
                    </a:lnTo>
                    <a:lnTo>
                      <a:pt x="205" y="149"/>
                    </a:lnTo>
                    <a:lnTo>
                      <a:pt x="205" y="162"/>
                    </a:lnTo>
                    <a:lnTo>
                      <a:pt x="202" y="174"/>
                    </a:lnTo>
                    <a:lnTo>
                      <a:pt x="195" y="183"/>
                    </a:lnTo>
                    <a:lnTo>
                      <a:pt x="186" y="191"/>
                    </a:lnTo>
                    <a:lnTo>
                      <a:pt x="176" y="199"/>
                    </a:lnTo>
                    <a:lnTo>
                      <a:pt x="162" y="204"/>
                    </a:lnTo>
                    <a:lnTo>
                      <a:pt x="148" y="208"/>
                    </a:lnTo>
                    <a:lnTo>
                      <a:pt x="132" y="211"/>
                    </a:lnTo>
                    <a:lnTo>
                      <a:pt x="114" y="213"/>
                    </a:lnTo>
                    <a:lnTo>
                      <a:pt x="98" y="214"/>
                    </a:lnTo>
                    <a:lnTo>
                      <a:pt x="81" y="215"/>
                    </a:lnTo>
                    <a:lnTo>
                      <a:pt x="63" y="216"/>
                    </a:lnTo>
                    <a:lnTo>
                      <a:pt x="47" y="217"/>
                    </a:lnTo>
                    <a:lnTo>
                      <a:pt x="32" y="218"/>
                    </a:lnTo>
                    <a:lnTo>
                      <a:pt x="0" y="218"/>
                    </a:lnTo>
                    <a:lnTo>
                      <a:pt x="0" y="0"/>
                    </a:lnTo>
                    <a:lnTo>
                      <a:pt x="12" y="7"/>
                    </a:lnTo>
                    <a:lnTo>
                      <a:pt x="29" y="12"/>
                    </a:lnTo>
                    <a:lnTo>
                      <a:pt x="46" y="16"/>
                    </a:lnTo>
                    <a:lnTo>
                      <a:pt x="64" y="18"/>
                    </a:lnTo>
                    <a:lnTo>
                      <a:pt x="84" y="19"/>
                    </a:lnTo>
                    <a:lnTo>
                      <a:pt x="105" y="21"/>
                    </a:lnTo>
                    <a:lnTo>
                      <a:pt x="125" y="22"/>
                    </a:lnTo>
                    <a:lnTo>
                      <a:pt x="143" y="23"/>
                    </a:lnTo>
                    <a:lnTo>
                      <a:pt x="161" y="26"/>
                    </a:lnTo>
                    <a:lnTo>
                      <a:pt x="177" y="30"/>
                    </a:lnTo>
                    <a:lnTo>
                      <a:pt x="190" y="36"/>
                    </a:lnTo>
                    <a:lnTo>
                      <a:pt x="199" y="45"/>
                    </a:lnTo>
                    <a:lnTo>
                      <a:pt x="205" y="57"/>
                    </a:lnTo>
                    <a:lnTo>
                      <a:pt x="206" y="72"/>
                    </a:lnTo>
                    <a:lnTo>
                      <a:pt x="202" y="91"/>
                    </a:lnTo>
                    <a:lnTo>
                      <a:pt x="193" y="115"/>
                    </a:lnTo>
                    <a:close/>
                  </a:path>
                </a:pathLst>
              </a:custGeom>
              <a:solidFill>
                <a:srgbClr val="ffffff"/>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715" name=""/>
              <p:cNvSpPr/>
              <p:nvPr/>
            </p:nvSpPr>
            <p:spPr>
              <a:xfrm>
                <a:off x="9550440" y="2977200"/>
                <a:ext cx="156600" cy="20160"/>
              </a:xfrm>
              <a:custGeom>
                <a:avLst/>
                <a:gdLst/>
                <a:ahLst/>
                <a:rect l="l" t="t" r="r" b="b"/>
                <a:pathLst>
                  <a:path w="526" h="159">
                    <a:moveTo>
                      <a:pt x="6" y="159"/>
                    </a:moveTo>
                    <a:lnTo>
                      <a:pt x="0" y="0"/>
                    </a:lnTo>
                    <a:lnTo>
                      <a:pt x="526" y="99"/>
                    </a:lnTo>
                    <a:lnTo>
                      <a:pt x="6" y="159"/>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716" name=""/>
              <p:cNvSpPr/>
              <p:nvPr/>
            </p:nvSpPr>
            <p:spPr>
              <a:xfrm>
                <a:off x="9446400" y="2981520"/>
                <a:ext cx="10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717" name=""/>
              <p:cNvSpPr/>
              <p:nvPr/>
            </p:nvSpPr>
            <p:spPr>
              <a:xfrm>
                <a:off x="8997840" y="2986560"/>
                <a:ext cx="275040" cy="28800"/>
              </a:xfrm>
              <a:custGeom>
                <a:avLst/>
                <a:gdLst/>
                <a:ahLst/>
                <a:rect l="l" t="t" r="r" b="b"/>
                <a:pathLst>
                  <a:path w="922" h="221">
                    <a:moveTo>
                      <a:pt x="922" y="200"/>
                    </a:moveTo>
                    <a:lnTo>
                      <a:pt x="922" y="212"/>
                    </a:lnTo>
                    <a:lnTo>
                      <a:pt x="919" y="221"/>
                    </a:lnTo>
                    <a:lnTo>
                      <a:pt x="0" y="5"/>
                    </a:lnTo>
                    <a:lnTo>
                      <a:pt x="0" y="0"/>
                    </a:lnTo>
                    <a:lnTo>
                      <a:pt x="29" y="6"/>
                    </a:lnTo>
                    <a:lnTo>
                      <a:pt x="58" y="12"/>
                    </a:lnTo>
                    <a:lnTo>
                      <a:pt x="86" y="18"/>
                    </a:lnTo>
                    <a:lnTo>
                      <a:pt x="115" y="24"/>
                    </a:lnTo>
                    <a:lnTo>
                      <a:pt x="144" y="31"/>
                    </a:lnTo>
                    <a:lnTo>
                      <a:pt x="173" y="37"/>
                    </a:lnTo>
                    <a:lnTo>
                      <a:pt x="202" y="43"/>
                    </a:lnTo>
                    <a:lnTo>
                      <a:pt x="230" y="49"/>
                    </a:lnTo>
                    <a:lnTo>
                      <a:pt x="259" y="55"/>
                    </a:lnTo>
                    <a:lnTo>
                      <a:pt x="288" y="62"/>
                    </a:lnTo>
                    <a:lnTo>
                      <a:pt x="317" y="68"/>
                    </a:lnTo>
                    <a:lnTo>
                      <a:pt x="346" y="74"/>
                    </a:lnTo>
                    <a:lnTo>
                      <a:pt x="375" y="80"/>
                    </a:lnTo>
                    <a:lnTo>
                      <a:pt x="404" y="86"/>
                    </a:lnTo>
                    <a:lnTo>
                      <a:pt x="433" y="93"/>
                    </a:lnTo>
                    <a:lnTo>
                      <a:pt x="462" y="99"/>
                    </a:lnTo>
                    <a:lnTo>
                      <a:pt x="490" y="105"/>
                    </a:lnTo>
                    <a:lnTo>
                      <a:pt x="519" y="111"/>
                    </a:lnTo>
                    <a:lnTo>
                      <a:pt x="548" y="118"/>
                    </a:lnTo>
                    <a:lnTo>
                      <a:pt x="577" y="124"/>
                    </a:lnTo>
                    <a:lnTo>
                      <a:pt x="606" y="131"/>
                    </a:lnTo>
                    <a:lnTo>
                      <a:pt x="635" y="137"/>
                    </a:lnTo>
                    <a:lnTo>
                      <a:pt x="664" y="143"/>
                    </a:lnTo>
                    <a:lnTo>
                      <a:pt x="693" y="150"/>
                    </a:lnTo>
                    <a:lnTo>
                      <a:pt x="720" y="156"/>
                    </a:lnTo>
                    <a:lnTo>
                      <a:pt x="749" y="162"/>
                    </a:lnTo>
                    <a:lnTo>
                      <a:pt x="778" y="168"/>
                    </a:lnTo>
                    <a:lnTo>
                      <a:pt x="807" y="174"/>
                    </a:lnTo>
                    <a:lnTo>
                      <a:pt x="836" y="181"/>
                    </a:lnTo>
                    <a:lnTo>
                      <a:pt x="864" y="188"/>
                    </a:lnTo>
                    <a:lnTo>
                      <a:pt x="893" y="194"/>
                    </a:lnTo>
                    <a:lnTo>
                      <a:pt x="922" y="200"/>
                    </a:lnTo>
                    <a:close/>
                  </a:path>
                </a:pathLst>
              </a:custGeom>
              <a:solidFill>
                <a:srgbClr val="ffffff"/>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718" name=""/>
              <p:cNvSpPr/>
              <p:nvPr/>
            </p:nvSpPr>
            <p:spPr>
              <a:xfrm>
                <a:off x="9719280" y="2990160"/>
                <a:ext cx="9360" cy="2160"/>
              </a:xfrm>
              <a:custGeom>
                <a:avLst/>
                <a:gdLst/>
                <a:ahLst/>
                <a:rect l="l" t="t" r="r" b="b"/>
                <a:pathLst>
                  <a:path w="32" h="14">
                    <a:moveTo>
                      <a:pt x="0" y="6"/>
                    </a:moveTo>
                    <a:lnTo>
                      <a:pt x="3" y="0"/>
                    </a:lnTo>
                    <a:lnTo>
                      <a:pt x="32" y="6"/>
                    </a:lnTo>
                    <a:lnTo>
                      <a:pt x="32" y="14"/>
                    </a:lnTo>
                    <a:lnTo>
                      <a:pt x="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719" name=""/>
              <p:cNvSpPr/>
              <p:nvPr/>
            </p:nvSpPr>
            <p:spPr>
              <a:xfrm>
                <a:off x="9685800" y="2994120"/>
                <a:ext cx="21240" cy="1080"/>
              </a:xfrm>
              <a:custGeom>
                <a:avLst/>
                <a:gdLst/>
                <a:ahLst/>
                <a:rect l="l" t="t" r="r" b="b"/>
                <a:pathLst>
                  <a:path w="71" h="9">
                    <a:moveTo>
                      <a:pt x="0" y="9"/>
                    </a:moveTo>
                    <a:lnTo>
                      <a:pt x="31" y="0"/>
                    </a:lnTo>
                    <a:lnTo>
                      <a:pt x="71" y="0"/>
                    </a:lnTo>
                    <a:lnTo>
                      <a:pt x="0" y="9"/>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20" name=""/>
              <p:cNvSpPr/>
              <p:nvPr/>
            </p:nvSpPr>
            <p:spPr>
              <a:xfrm>
                <a:off x="9293400" y="2995200"/>
                <a:ext cx="439200" cy="26280"/>
              </a:xfrm>
              <a:custGeom>
                <a:avLst/>
                <a:gdLst/>
                <a:ahLst/>
                <a:rect l="l" t="t" r="r" b="b"/>
                <a:pathLst>
                  <a:path w="1468" h="198">
                    <a:moveTo>
                      <a:pt x="1385" y="60"/>
                    </a:moveTo>
                    <a:lnTo>
                      <a:pt x="1344" y="63"/>
                    </a:lnTo>
                    <a:lnTo>
                      <a:pt x="1303" y="67"/>
                    </a:lnTo>
                    <a:lnTo>
                      <a:pt x="1263" y="71"/>
                    </a:lnTo>
                    <a:lnTo>
                      <a:pt x="1222" y="74"/>
                    </a:lnTo>
                    <a:lnTo>
                      <a:pt x="1182" y="78"/>
                    </a:lnTo>
                    <a:lnTo>
                      <a:pt x="1141" y="82"/>
                    </a:lnTo>
                    <a:lnTo>
                      <a:pt x="1101" y="87"/>
                    </a:lnTo>
                    <a:lnTo>
                      <a:pt x="1060" y="91"/>
                    </a:lnTo>
                    <a:lnTo>
                      <a:pt x="1018" y="95"/>
                    </a:lnTo>
                    <a:lnTo>
                      <a:pt x="978" y="99"/>
                    </a:lnTo>
                    <a:lnTo>
                      <a:pt x="937" y="103"/>
                    </a:lnTo>
                    <a:lnTo>
                      <a:pt x="896" y="107"/>
                    </a:lnTo>
                    <a:lnTo>
                      <a:pt x="856" y="113"/>
                    </a:lnTo>
                    <a:lnTo>
                      <a:pt x="814" y="117"/>
                    </a:lnTo>
                    <a:lnTo>
                      <a:pt x="774" y="121"/>
                    </a:lnTo>
                    <a:lnTo>
                      <a:pt x="733" y="126"/>
                    </a:lnTo>
                    <a:lnTo>
                      <a:pt x="692" y="130"/>
                    </a:lnTo>
                    <a:lnTo>
                      <a:pt x="651" y="134"/>
                    </a:lnTo>
                    <a:lnTo>
                      <a:pt x="610" y="139"/>
                    </a:lnTo>
                    <a:lnTo>
                      <a:pt x="570" y="144"/>
                    </a:lnTo>
                    <a:lnTo>
                      <a:pt x="529" y="149"/>
                    </a:lnTo>
                    <a:lnTo>
                      <a:pt x="487" y="153"/>
                    </a:lnTo>
                    <a:lnTo>
                      <a:pt x="447" y="158"/>
                    </a:lnTo>
                    <a:lnTo>
                      <a:pt x="406" y="162"/>
                    </a:lnTo>
                    <a:lnTo>
                      <a:pt x="364" y="167"/>
                    </a:lnTo>
                    <a:lnTo>
                      <a:pt x="324" y="172"/>
                    </a:lnTo>
                    <a:lnTo>
                      <a:pt x="283" y="176"/>
                    </a:lnTo>
                    <a:lnTo>
                      <a:pt x="241" y="181"/>
                    </a:lnTo>
                    <a:lnTo>
                      <a:pt x="201" y="185"/>
                    </a:lnTo>
                    <a:lnTo>
                      <a:pt x="160" y="189"/>
                    </a:lnTo>
                    <a:lnTo>
                      <a:pt x="119" y="194"/>
                    </a:lnTo>
                    <a:lnTo>
                      <a:pt x="78" y="198"/>
                    </a:lnTo>
                    <a:lnTo>
                      <a:pt x="0" y="158"/>
                    </a:lnTo>
                    <a:lnTo>
                      <a:pt x="27" y="155"/>
                    </a:lnTo>
                    <a:lnTo>
                      <a:pt x="52" y="152"/>
                    </a:lnTo>
                    <a:lnTo>
                      <a:pt x="79" y="149"/>
                    </a:lnTo>
                    <a:lnTo>
                      <a:pt x="106" y="147"/>
                    </a:lnTo>
                    <a:lnTo>
                      <a:pt x="132" y="145"/>
                    </a:lnTo>
                    <a:lnTo>
                      <a:pt x="158" y="142"/>
                    </a:lnTo>
                    <a:lnTo>
                      <a:pt x="185" y="139"/>
                    </a:lnTo>
                    <a:lnTo>
                      <a:pt x="211" y="136"/>
                    </a:lnTo>
                    <a:lnTo>
                      <a:pt x="237" y="134"/>
                    </a:lnTo>
                    <a:lnTo>
                      <a:pt x="263" y="131"/>
                    </a:lnTo>
                    <a:lnTo>
                      <a:pt x="289" y="129"/>
                    </a:lnTo>
                    <a:lnTo>
                      <a:pt x="316" y="125"/>
                    </a:lnTo>
                    <a:lnTo>
                      <a:pt x="341" y="122"/>
                    </a:lnTo>
                    <a:lnTo>
                      <a:pt x="367" y="118"/>
                    </a:lnTo>
                    <a:lnTo>
                      <a:pt x="392" y="114"/>
                    </a:lnTo>
                    <a:lnTo>
                      <a:pt x="418" y="109"/>
                    </a:lnTo>
                    <a:lnTo>
                      <a:pt x="280" y="109"/>
                    </a:lnTo>
                    <a:lnTo>
                      <a:pt x="495" y="89"/>
                    </a:lnTo>
                    <a:lnTo>
                      <a:pt x="485" y="91"/>
                    </a:lnTo>
                    <a:lnTo>
                      <a:pt x="474" y="93"/>
                    </a:lnTo>
                    <a:lnTo>
                      <a:pt x="464" y="94"/>
                    </a:lnTo>
                    <a:lnTo>
                      <a:pt x="452" y="95"/>
                    </a:lnTo>
                    <a:lnTo>
                      <a:pt x="441" y="96"/>
                    </a:lnTo>
                    <a:lnTo>
                      <a:pt x="430" y="97"/>
                    </a:lnTo>
                    <a:lnTo>
                      <a:pt x="421" y="100"/>
                    </a:lnTo>
                    <a:lnTo>
                      <a:pt x="412" y="103"/>
                    </a:lnTo>
                    <a:lnTo>
                      <a:pt x="444" y="102"/>
                    </a:lnTo>
                    <a:lnTo>
                      <a:pt x="478" y="100"/>
                    </a:lnTo>
                    <a:lnTo>
                      <a:pt x="510" y="98"/>
                    </a:lnTo>
                    <a:lnTo>
                      <a:pt x="544" y="96"/>
                    </a:lnTo>
                    <a:lnTo>
                      <a:pt x="577" y="93"/>
                    </a:lnTo>
                    <a:lnTo>
                      <a:pt x="609" y="90"/>
                    </a:lnTo>
                    <a:lnTo>
                      <a:pt x="643" y="88"/>
                    </a:lnTo>
                    <a:lnTo>
                      <a:pt x="675" y="85"/>
                    </a:lnTo>
                    <a:lnTo>
                      <a:pt x="708" y="80"/>
                    </a:lnTo>
                    <a:lnTo>
                      <a:pt x="741" y="77"/>
                    </a:lnTo>
                    <a:lnTo>
                      <a:pt x="774" y="74"/>
                    </a:lnTo>
                    <a:lnTo>
                      <a:pt x="806" y="70"/>
                    </a:lnTo>
                    <a:lnTo>
                      <a:pt x="840" y="66"/>
                    </a:lnTo>
                    <a:lnTo>
                      <a:pt x="872" y="63"/>
                    </a:lnTo>
                    <a:lnTo>
                      <a:pt x="905" y="59"/>
                    </a:lnTo>
                    <a:lnTo>
                      <a:pt x="938" y="55"/>
                    </a:lnTo>
                    <a:lnTo>
                      <a:pt x="971" y="50"/>
                    </a:lnTo>
                    <a:lnTo>
                      <a:pt x="1003" y="46"/>
                    </a:lnTo>
                    <a:lnTo>
                      <a:pt x="1037" y="42"/>
                    </a:lnTo>
                    <a:lnTo>
                      <a:pt x="1069" y="39"/>
                    </a:lnTo>
                    <a:lnTo>
                      <a:pt x="1103" y="35"/>
                    </a:lnTo>
                    <a:lnTo>
                      <a:pt x="1135" y="31"/>
                    </a:lnTo>
                    <a:lnTo>
                      <a:pt x="1169" y="27"/>
                    </a:lnTo>
                    <a:lnTo>
                      <a:pt x="1201" y="23"/>
                    </a:lnTo>
                    <a:lnTo>
                      <a:pt x="1235" y="20"/>
                    </a:lnTo>
                    <a:lnTo>
                      <a:pt x="1269" y="16"/>
                    </a:lnTo>
                    <a:lnTo>
                      <a:pt x="1301" y="13"/>
                    </a:lnTo>
                    <a:lnTo>
                      <a:pt x="1335" y="10"/>
                    </a:lnTo>
                    <a:lnTo>
                      <a:pt x="1368" y="7"/>
                    </a:lnTo>
                    <a:lnTo>
                      <a:pt x="1401" y="5"/>
                    </a:lnTo>
                    <a:lnTo>
                      <a:pt x="1434" y="2"/>
                    </a:lnTo>
                    <a:lnTo>
                      <a:pt x="1468" y="0"/>
                    </a:lnTo>
                    <a:lnTo>
                      <a:pt x="1385" y="60"/>
                    </a:lnTo>
                    <a:close/>
                  </a:path>
                </a:pathLst>
              </a:custGeom>
              <a:solidFill>
                <a:srgbClr val="ffffff"/>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721" name=""/>
              <p:cNvSpPr/>
              <p:nvPr/>
            </p:nvSpPr>
            <p:spPr>
              <a:xfrm>
                <a:off x="9660600" y="2995200"/>
                <a:ext cx="1404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22" name=""/>
              <p:cNvSpPr/>
              <p:nvPr/>
            </p:nvSpPr>
            <p:spPr>
              <a:xfrm>
                <a:off x="8992800" y="2996280"/>
                <a:ext cx="7200" cy="336960"/>
              </a:xfrm>
              <a:custGeom>
                <a:avLst/>
                <a:gdLst/>
                <a:ahLst/>
                <a:rect l="l" t="t" r="r" b="b"/>
                <a:pathLst>
                  <a:path w="26" h="2518">
                    <a:moveTo>
                      <a:pt x="26" y="2518"/>
                    </a:moveTo>
                    <a:lnTo>
                      <a:pt x="10" y="2518"/>
                    </a:lnTo>
                    <a:lnTo>
                      <a:pt x="0" y="2518"/>
                    </a:lnTo>
                    <a:lnTo>
                      <a:pt x="0" y="0"/>
                    </a:lnTo>
                    <a:lnTo>
                      <a:pt x="10" y="0"/>
                    </a:lnTo>
                    <a:lnTo>
                      <a:pt x="26" y="1857"/>
                    </a:lnTo>
                    <a:lnTo>
                      <a:pt x="26" y="251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723" name=""/>
              <p:cNvSpPr/>
              <p:nvPr/>
            </p:nvSpPr>
            <p:spPr>
              <a:xfrm>
                <a:off x="9628200" y="2996280"/>
                <a:ext cx="26280" cy="1080"/>
              </a:xfrm>
              <a:custGeom>
                <a:avLst/>
                <a:gdLst/>
                <a:ahLst/>
                <a:rect l="l" t="t" r="r" b="b"/>
                <a:pathLst>
                  <a:path w="87" h="8">
                    <a:moveTo>
                      <a:pt x="0" y="8"/>
                    </a:moveTo>
                    <a:lnTo>
                      <a:pt x="26" y="0"/>
                    </a:lnTo>
                    <a:lnTo>
                      <a:pt x="87" y="0"/>
                    </a:lnTo>
                    <a:lnTo>
                      <a:pt x="0" y="8"/>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24" name=""/>
              <p:cNvSpPr/>
              <p:nvPr/>
            </p:nvSpPr>
            <p:spPr>
              <a:xfrm>
                <a:off x="9282600" y="2997360"/>
                <a:ext cx="454320" cy="381240"/>
              </a:xfrm>
              <a:custGeom>
                <a:avLst/>
                <a:gdLst/>
                <a:ahLst/>
                <a:rect l="l" t="t" r="r" b="b"/>
                <a:pathLst>
                  <a:path w="1522" h="2855">
                    <a:moveTo>
                      <a:pt x="1522" y="2395"/>
                    </a:moveTo>
                    <a:lnTo>
                      <a:pt x="1515" y="2389"/>
                    </a:lnTo>
                    <a:lnTo>
                      <a:pt x="1507" y="2386"/>
                    </a:lnTo>
                    <a:lnTo>
                      <a:pt x="1499" y="2387"/>
                    </a:lnTo>
                    <a:lnTo>
                      <a:pt x="1492" y="2389"/>
                    </a:lnTo>
                    <a:lnTo>
                      <a:pt x="1484" y="2393"/>
                    </a:lnTo>
                    <a:lnTo>
                      <a:pt x="1476" y="2396"/>
                    </a:lnTo>
                    <a:lnTo>
                      <a:pt x="1468" y="2399"/>
                    </a:lnTo>
                    <a:lnTo>
                      <a:pt x="1461" y="2401"/>
                    </a:lnTo>
                    <a:lnTo>
                      <a:pt x="1460" y="2387"/>
                    </a:lnTo>
                    <a:lnTo>
                      <a:pt x="1461" y="2374"/>
                    </a:lnTo>
                    <a:lnTo>
                      <a:pt x="1461" y="2363"/>
                    </a:lnTo>
                    <a:lnTo>
                      <a:pt x="1454" y="2352"/>
                    </a:lnTo>
                    <a:lnTo>
                      <a:pt x="1447" y="2359"/>
                    </a:lnTo>
                    <a:lnTo>
                      <a:pt x="1445" y="2368"/>
                    </a:lnTo>
                    <a:lnTo>
                      <a:pt x="1446" y="2377"/>
                    </a:lnTo>
                    <a:lnTo>
                      <a:pt x="1445" y="2386"/>
                    </a:lnTo>
                    <a:lnTo>
                      <a:pt x="1445" y="2338"/>
                    </a:lnTo>
                    <a:lnTo>
                      <a:pt x="1454" y="2338"/>
                    </a:lnTo>
                    <a:lnTo>
                      <a:pt x="1445" y="2338"/>
                    </a:lnTo>
                    <a:lnTo>
                      <a:pt x="1445" y="1621"/>
                    </a:lnTo>
                    <a:lnTo>
                      <a:pt x="1454" y="1621"/>
                    </a:lnTo>
                    <a:lnTo>
                      <a:pt x="1445" y="2070"/>
                    </a:lnTo>
                    <a:lnTo>
                      <a:pt x="1428" y="2042"/>
                    </a:lnTo>
                    <a:lnTo>
                      <a:pt x="1428" y="1215"/>
                    </a:lnTo>
                    <a:lnTo>
                      <a:pt x="1423" y="1278"/>
                    </a:lnTo>
                    <a:lnTo>
                      <a:pt x="1421" y="1344"/>
                    </a:lnTo>
                    <a:lnTo>
                      <a:pt x="1423" y="1409"/>
                    </a:lnTo>
                    <a:lnTo>
                      <a:pt x="1423" y="1474"/>
                    </a:lnTo>
                    <a:lnTo>
                      <a:pt x="1421" y="1420"/>
                    </a:lnTo>
                    <a:lnTo>
                      <a:pt x="1423" y="1365"/>
                    </a:lnTo>
                    <a:lnTo>
                      <a:pt x="1421" y="1310"/>
                    </a:lnTo>
                    <a:lnTo>
                      <a:pt x="1416" y="1257"/>
                    </a:lnTo>
                    <a:lnTo>
                      <a:pt x="1416" y="2061"/>
                    </a:lnTo>
                    <a:lnTo>
                      <a:pt x="1403" y="1830"/>
                    </a:lnTo>
                    <a:lnTo>
                      <a:pt x="1395" y="1600"/>
                    </a:lnTo>
                    <a:lnTo>
                      <a:pt x="1390" y="1371"/>
                    </a:lnTo>
                    <a:lnTo>
                      <a:pt x="1390" y="1145"/>
                    </a:lnTo>
                    <a:lnTo>
                      <a:pt x="1391" y="1215"/>
                    </a:lnTo>
                    <a:lnTo>
                      <a:pt x="1390" y="1285"/>
                    </a:lnTo>
                    <a:lnTo>
                      <a:pt x="1391" y="1354"/>
                    </a:lnTo>
                    <a:lnTo>
                      <a:pt x="1399" y="1421"/>
                    </a:lnTo>
                    <a:lnTo>
                      <a:pt x="1406" y="1293"/>
                    </a:lnTo>
                    <a:lnTo>
                      <a:pt x="1405" y="1159"/>
                    </a:lnTo>
                    <a:lnTo>
                      <a:pt x="1403" y="1035"/>
                    </a:lnTo>
                    <a:lnTo>
                      <a:pt x="1406" y="938"/>
                    </a:lnTo>
                    <a:lnTo>
                      <a:pt x="1416" y="919"/>
                    </a:lnTo>
                    <a:lnTo>
                      <a:pt x="1399" y="912"/>
                    </a:lnTo>
                    <a:lnTo>
                      <a:pt x="1406" y="912"/>
                    </a:lnTo>
                    <a:lnTo>
                      <a:pt x="1412" y="903"/>
                    </a:lnTo>
                    <a:lnTo>
                      <a:pt x="1413" y="891"/>
                    </a:lnTo>
                    <a:lnTo>
                      <a:pt x="1411" y="874"/>
                    </a:lnTo>
                    <a:lnTo>
                      <a:pt x="1407" y="856"/>
                    </a:lnTo>
                    <a:lnTo>
                      <a:pt x="1404" y="839"/>
                    </a:lnTo>
                    <a:lnTo>
                      <a:pt x="1403" y="821"/>
                    </a:lnTo>
                    <a:lnTo>
                      <a:pt x="1406" y="806"/>
                    </a:lnTo>
                    <a:lnTo>
                      <a:pt x="1416" y="794"/>
                    </a:lnTo>
                    <a:lnTo>
                      <a:pt x="1409" y="780"/>
                    </a:lnTo>
                    <a:lnTo>
                      <a:pt x="1406" y="766"/>
                    </a:lnTo>
                    <a:lnTo>
                      <a:pt x="1409" y="752"/>
                    </a:lnTo>
                    <a:lnTo>
                      <a:pt x="1411" y="737"/>
                    </a:lnTo>
                    <a:lnTo>
                      <a:pt x="1414" y="723"/>
                    </a:lnTo>
                    <a:lnTo>
                      <a:pt x="1414" y="709"/>
                    </a:lnTo>
                    <a:lnTo>
                      <a:pt x="1410" y="696"/>
                    </a:lnTo>
                    <a:lnTo>
                      <a:pt x="1399" y="683"/>
                    </a:lnTo>
                    <a:lnTo>
                      <a:pt x="1406" y="691"/>
                    </a:lnTo>
                    <a:lnTo>
                      <a:pt x="1416" y="668"/>
                    </a:lnTo>
                    <a:lnTo>
                      <a:pt x="1412" y="646"/>
                    </a:lnTo>
                    <a:lnTo>
                      <a:pt x="1405" y="626"/>
                    </a:lnTo>
                    <a:lnTo>
                      <a:pt x="1399" y="608"/>
                    </a:lnTo>
                    <a:lnTo>
                      <a:pt x="1406" y="613"/>
                    </a:lnTo>
                    <a:lnTo>
                      <a:pt x="1416" y="455"/>
                    </a:lnTo>
                    <a:lnTo>
                      <a:pt x="1414" y="492"/>
                    </a:lnTo>
                    <a:lnTo>
                      <a:pt x="1414" y="529"/>
                    </a:lnTo>
                    <a:lnTo>
                      <a:pt x="1416" y="567"/>
                    </a:lnTo>
                    <a:lnTo>
                      <a:pt x="1423" y="602"/>
                    </a:lnTo>
                    <a:lnTo>
                      <a:pt x="1428" y="556"/>
                    </a:lnTo>
                    <a:lnTo>
                      <a:pt x="1431" y="509"/>
                    </a:lnTo>
                    <a:lnTo>
                      <a:pt x="1430" y="461"/>
                    </a:lnTo>
                    <a:lnTo>
                      <a:pt x="1428" y="414"/>
                    </a:lnTo>
                    <a:lnTo>
                      <a:pt x="1412" y="412"/>
                    </a:lnTo>
                    <a:lnTo>
                      <a:pt x="1396" y="406"/>
                    </a:lnTo>
                    <a:lnTo>
                      <a:pt x="1380" y="400"/>
                    </a:lnTo>
                    <a:lnTo>
                      <a:pt x="1365" y="393"/>
                    </a:lnTo>
                    <a:lnTo>
                      <a:pt x="1348" y="387"/>
                    </a:lnTo>
                    <a:lnTo>
                      <a:pt x="1332" y="386"/>
                    </a:lnTo>
                    <a:lnTo>
                      <a:pt x="1316" y="390"/>
                    </a:lnTo>
                    <a:lnTo>
                      <a:pt x="1300" y="401"/>
                    </a:lnTo>
                    <a:lnTo>
                      <a:pt x="1367" y="429"/>
                    </a:lnTo>
                    <a:lnTo>
                      <a:pt x="1390" y="2406"/>
                    </a:lnTo>
                    <a:lnTo>
                      <a:pt x="1352" y="2415"/>
                    </a:lnTo>
                    <a:lnTo>
                      <a:pt x="1338" y="421"/>
                    </a:lnTo>
                    <a:lnTo>
                      <a:pt x="1330" y="416"/>
                    </a:lnTo>
                    <a:lnTo>
                      <a:pt x="1321" y="415"/>
                    </a:lnTo>
                    <a:lnTo>
                      <a:pt x="1311" y="414"/>
                    </a:lnTo>
                    <a:lnTo>
                      <a:pt x="1301" y="415"/>
                    </a:lnTo>
                    <a:lnTo>
                      <a:pt x="1292" y="414"/>
                    </a:lnTo>
                    <a:lnTo>
                      <a:pt x="1283" y="413"/>
                    </a:lnTo>
                    <a:lnTo>
                      <a:pt x="1278" y="408"/>
                    </a:lnTo>
                    <a:lnTo>
                      <a:pt x="1274" y="401"/>
                    </a:lnTo>
                    <a:lnTo>
                      <a:pt x="1267" y="401"/>
                    </a:lnTo>
                    <a:lnTo>
                      <a:pt x="1258" y="401"/>
                    </a:lnTo>
                    <a:lnTo>
                      <a:pt x="1249" y="401"/>
                    </a:lnTo>
                    <a:lnTo>
                      <a:pt x="1238" y="400"/>
                    </a:lnTo>
                    <a:lnTo>
                      <a:pt x="1227" y="400"/>
                    </a:lnTo>
                    <a:lnTo>
                      <a:pt x="1216" y="401"/>
                    </a:lnTo>
                    <a:lnTo>
                      <a:pt x="1206" y="403"/>
                    </a:lnTo>
                    <a:lnTo>
                      <a:pt x="1196" y="406"/>
                    </a:lnTo>
                    <a:lnTo>
                      <a:pt x="1283" y="440"/>
                    </a:lnTo>
                    <a:lnTo>
                      <a:pt x="1285" y="668"/>
                    </a:lnTo>
                    <a:lnTo>
                      <a:pt x="1283" y="903"/>
                    </a:lnTo>
                    <a:lnTo>
                      <a:pt x="1285" y="1140"/>
                    </a:lnTo>
                    <a:lnTo>
                      <a:pt x="1290" y="1372"/>
                    </a:lnTo>
                    <a:lnTo>
                      <a:pt x="1300" y="1249"/>
                    </a:lnTo>
                    <a:lnTo>
                      <a:pt x="1299" y="1404"/>
                    </a:lnTo>
                    <a:lnTo>
                      <a:pt x="1303" y="1567"/>
                    </a:lnTo>
                    <a:lnTo>
                      <a:pt x="1308" y="1733"/>
                    </a:lnTo>
                    <a:lnTo>
                      <a:pt x="1312" y="1898"/>
                    </a:lnTo>
                    <a:lnTo>
                      <a:pt x="1323" y="1372"/>
                    </a:lnTo>
                    <a:lnTo>
                      <a:pt x="1327" y="1641"/>
                    </a:lnTo>
                    <a:lnTo>
                      <a:pt x="1334" y="1896"/>
                    </a:lnTo>
                    <a:lnTo>
                      <a:pt x="1339" y="2149"/>
                    </a:lnTo>
                    <a:lnTo>
                      <a:pt x="1338" y="2415"/>
                    </a:lnTo>
                    <a:lnTo>
                      <a:pt x="1323" y="1958"/>
                    </a:lnTo>
                    <a:lnTo>
                      <a:pt x="1315" y="2011"/>
                    </a:lnTo>
                    <a:lnTo>
                      <a:pt x="1312" y="2064"/>
                    </a:lnTo>
                    <a:lnTo>
                      <a:pt x="1314" y="2119"/>
                    </a:lnTo>
                    <a:lnTo>
                      <a:pt x="1312" y="2173"/>
                    </a:lnTo>
                    <a:lnTo>
                      <a:pt x="1305" y="2077"/>
                    </a:lnTo>
                    <a:lnTo>
                      <a:pt x="1307" y="1980"/>
                    </a:lnTo>
                    <a:lnTo>
                      <a:pt x="1307" y="1881"/>
                    </a:lnTo>
                    <a:lnTo>
                      <a:pt x="1300" y="1785"/>
                    </a:lnTo>
                    <a:lnTo>
                      <a:pt x="1290" y="2435"/>
                    </a:lnTo>
                    <a:lnTo>
                      <a:pt x="1261" y="2441"/>
                    </a:lnTo>
                    <a:lnTo>
                      <a:pt x="1251" y="475"/>
                    </a:lnTo>
                    <a:lnTo>
                      <a:pt x="1252" y="466"/>
                    </a:lnTo>
                    <a:lnTo>
                      <a:pt x="1251" y="457"/>
                    </a:lnTo>
                    <a:lnTo>
                      <a:pt x="1253" y="449"/>
                    </a:lnTo>
                    <a:lnTo>
                      <a:pt x="1261" y="440"/>
                    </a:lnTo>
                    <a:lnTo>
                      <a:pt x="1245" y="432"/>
                    </a:lnTo>
                    <a:lnTo>
                      <a:pt x="1228" y="426"/>
                    </a:lnTo>
                    <a:lnTo>
                      <a:pt x="1209" y="421"/>
                    </a:lnTo>
                    <a:lnTo>
                      <a:pt x="1190" y="416"/>
                    </a:lnTo>
                    <a:lnTo>
                      <a:pt x="1170" y="414"/>
                    </a:lnTo>
                    <a:lnTo>
                      <a:pt x="1151" y="414"/>
                    </a:lnTo>
                    <a:lnTo>
                      <a:pt x="1132" y="416"/>
                    </a:lnTo>
                    <a:lnTo>
                      <a:pt x="1113" y="421"/>
                    </a:lnTo>
                    <a:lnTo>
                      <a:pt x="1127" y="431"/>
                    </a:lnTo>
                    <a:lnTo>
                      <a:pt x="1145" y="437"/>
                    </a:lnTo>
                    <a:lnTo>
                      <a:pt x="1165" y="442"/>
                    </a:lnTo>
                    <a:lnTo>
                      <a:pt x="1186" y="445"/>
                    </a:lnTo>
                    <a:lnTo>
                      <a:pt x="1203" y="450"/>
                    </a:lnTo>
                    <a:lnTo>
                      <a:pt x="1217" y="457"/>
                    </a:lnTo>
                    <a:lnTo>
                      <a:pt x="1224" y="467"/>
                    </a:lnTo>
                    <a:lnTo>
                      <a:pt x="1222" y="484"/>
                    </a:lnTo>
                    <a:lnTo>
                      <a:pt x="1217" y="481"/>
                    </a:lnTo>
                    <a:lnTo>
                      <a:pt x="1213" y="477"/>
                    </a:lnTo>
                    <a:lnTo>
                      <a:pt x="1208" y="471"/>
                    </a:lnTo>
                    <a:lnTo>
                      <a:pt x="1205" y="467"/>
                    </a:lnTo>
                    <a:lnTo>
                      <a:pt x="1200" y="463"/>
                    </a:lnTo>
                    <a:lnTo>
                      <a:pt x="1195" y="460"/>
                    </a:lnTo>
                    <a:lnTo>
                      <a:pt x="1190" y="457"/>
                    </a:lnTo>
                    <a:lnTo>
                      <a:pt x="1184" y="455"/>
                    </a:lnTo>
                    <a:lnTo>
                      <a:pt x="1184" y="2464"/>
                    </a:lnTo>
                    <a:lnTo>
                      <a:pt x="1158" y="2464"/>
                    </a:lnTo>
                    <a:lnTo>
                      <a:pt x="1158" y="1372"/>
                    </a:lnTo>
                    <a:lnTo>
                      <a:pt x="1154" y="1375"/>
                    </a:lnTo>
                    <a:lnTo>
                      <a:pt x="1148" y="1377"/>
                    </a:lnTo>
                    <a:lnTo>
                      <a:pt x="1142" y="1378"/>
                    </a:lnTo>
                    <a:lnTo>
                      <a:pt x="1135" y="1379"/>
                    </a:lnTo>
                    <a:lnTo>
                      <a:pt x="1130" y="1381"/>
                    </a:lnTo>
                    <a:lnTo>
                      <a:pt x="1127" y="1385"/>
                    </a:lnTo>
                    <a:lnTo>
                      <a:pt x="1127" y="1394"/>
                    </a:lnTo>
                    <a:lnTo>
                      <a:pt x="1129" y="1406"/>
                    </a:lnTo>
                    <a:lnTo>
                      <a:pt x="1143" y="1635"/>
                    </a:lnTo>
                    <a:lnTo>
                      <a:pt x="1145" y="1867"/>
                    </a:lnTo>
                    <a:lnTo>
                      <a:pt x="1144" y="2100"/>
                    </a:lnTo>
                    <a:lnTo>
                      <a:pt x="1145" y="2331"/>
                    </a:lnTo>
                    <a:lnTo>
                      <a:pt x="1137" y="2202"/>
                    </a:lnTo>
                    <a:lnTo>
                      <a:pt x="1136" y="2070"/>
                    </a:lnTo>
                    <a:lnTo>
                      <a:pt x="1136" y="1938"/>
                    </a:lnTo>
                    <a:lnTo>
                      <a:pt x="1129" y="1809"/>
                    </a:lnTo>
                    <a:lnTo>
                      <a:pt x="1121" y="1936"/>
                    </a:lnTo>
                    <a:lnTo>
                      <a:pt x="1120" y="2065"/>
                    </a:lnTo>
                    <a:lnTo>
                      <a:pt x="1120" y="2196"/>
                    </a:lnTo>
                    <a:lnTo>
                      <a:pt x="1120" y="2326"/>
                    </a:lnTo>
                    <a:lnTo>
                      <a:pt x="1113" y="2326"/>
                    </a:lnTo>
                    <a:lnTo>
                      <a:pt x="1106" y="1532"/>
                    </a:lnTo>
                    <a:lnTo>
                      <a:pt x="1113" y="1532"/>
                    </a:lnTo>
                    <a:lnTo>
                      <a:pt x="1114" y="1557"/>
                    </a:lnTo>
                    <a:lnTo>
                      <a:pt x="1113" y="1581"/>
                    </a:lnTo>
                    <a:lnTo>
                      <a:pt x="1113" y="1605"/>
                    </a:lnTo>
                    <a:lnTo>
                      <a:pt x="1120" y="1628"/>
                    </a:lnTo>
                    <a:lnTo>
                      <a:pt x="1127" y="1410"/>
                    </a:lnTo>
                    <a:lnTo>
                      <a:pt x="1129" y="1213"/>
                    </a:lnTo>
                    <a:lnTo>
                      <a:pt x="1127" y="1016"/>
                    </a:lnTo>
                    <a:lnTo>
                      <a:pt x="1120" y="801"/>
                    </a:lnTo>
                    <a:lnTo>
                      <a:pt x="1113" y="865"/>
                    </a:lnTo>
                    <a:lnTo>
                      <a:pt x="1113" y="931"/>
                    </a:lnTo>
                    <a:lnTo>
                      <a:pt x="1113" y="997"/>
                    </a:lnTo>
                    <a:lnTo>
                      <a:pt x="1106" y="1061"/>
                    </a:lnTo>
                    <a:lnTo>
                      <a:pt x="1097" y="2484"/>
                    </a:lnTo>
                    <a:lnTo>
                      <a:pt x="1091" y="2484"/>
                    </a:lnTo>
                    <a:lnTo>
                      <a:pt x="1084" y="2484"/>
                    </a:lnTo>
                    <a:lnTo>
                      <a:pt x="1078" y="2486"/>
                    </a:lnTo>
                    <a:lnTo>
                      <a:pt x="1075" y="2490"/>
                    </a:lnTo>
                    <a:lnTo>
                      <a:pt x="1100" y="2492"/>
                    </a:lnTo>
                    <a:lnTo>
                      <a:pt x="1126" y="2491"/>
                    </a:lnTo>
                    <a:lnTo>
                      <a:pt x="1149" y="2490"/>
                    </a:lnTo>
                    <a:lnTo>
                      <a:pt x="1172" y="2486"/>
                    </a:lnTo>
                    <a:lnTo>
                      <a:pt x="1194" y="2482"/>
                    </a:lnTo>
                    <a:lnTo>
                      <a:pt x="1216" y="2476"/>
                    </a:lnTo>
                    <a:lnTo>
                      <a:pt x="1238" y="2469"/>
                    </a:lnTo>
                    <a:lnTo>
                      <a:pt x="1260" y="2462"/>
                    </a:lnTo>
                    <a:lnTo>
                      <a:pt x="1281" y="2455"/>
                    </a:lnTo>
                    <a:lnTo>
                      <a:pt x="1303" y="2446"/>
                    </a:lnTo>
                    <a:lnTo>
                      <a:pt x="1325" y="2439"/>
                    </a:lnTo>
                    <a:lnTo>
                      <a:pt x="1347" y="2431"/>
                    </a:lnTo>
                    <a:lnTo>
                      <a:pt x="1370" y="2424"/>
                    </a:lnTo>
                    <a:lnTo>
                      <a:pt x="1394" y="2417"/>
                    </a:lnTo>
                    <a:lnTo>
                      <a:pt x="1419" y="2411"/>
                    </a:lnTo>
                    <a:lnTo>
                      <a:pt x="1445" y="2406"/>
                    </a:lnTo>
                    <a:lnTo>
                      <a:pt x="1442" y="2410"/>
                    </a:lnTo>
                    <a:lnTo>
                      <a:pt x="1439" y="2413"/>
                    </a:lnTo>
                    <a:lnTo>
                      <a:pt x="1438" y="2417"/>
                    </a:lnTo>
                    <a:lnTo>
                      <a:pt x="1439" y="2421"/>
                    </a:lnTo>
                    <a:lnTo>
                      <a:pt x="1515" y="2406"/>
                    </a:lnTo>
                    <a:lnTo>
                      <a:pt x="1499" y="2498"/>
                    </a:lnTo>
                    <a:lnTo>
                      <a:pt x="0" y="2855"/>
                    </a:lnTo>
                    <a:lnTo>
                      <a:pt x="0" y="366"/>
                    </a:lnTo>
                    <a:lnTo>
                      <a:pt x="9" y="351"/>
                    </a:lnTo>
                    <a:lnTo>
                      <a:pt x="9" y="2844"/>
                    </a:lnTo>
                    <a:lnTo>
                      <a:pt x="16" y="2849"/>
                    </a:lnTo>
                    <a:lnTo>
                      <a:pt x="24" y="2828"/>
                    </a:lnTo>
                    <a:lnTo>
                      <a:pt x="26" y="2806"/>
                    </a:lnTo>
                    <a:lnTo>
                      <a:pt x="24" y="2783"/>
                    </a:lnTo>
                    <a:lnTo>
                      <a:pt x="26" y="2760"/>
                    </a:lnTo>
                    <a:lnTo>
                      <a:pt x="385" y="2663"/>
                    </a:lnTo>
                    <a:lnTo>
                      <a:pt x="379" y="2657"/>
                    </a:lnTo>
                    <a:lnTo>
                      <a:pt x="390" y="2661"/>
                    </a:lnTo>
                    <a:lnTo>
                      <a:pt x="404" y="2661"/>
                    </a:lnTo>
                    <a:lnTo>
                      <a:pt x="420" y="2660"/>
                    </a:lnTo>
                    <a:lnTo>
                      <a:pt x="437" y="2657"/>
                    </a:lnTo>
                    <a:lnTo>
                      <a:pt x="457" y="2652"/>
                    </a:lnTo>
                    <a:lnTo>
                      <a:pt x="475" y="2647"/>
                    </a:lnTo>
                    <a:lnTo>
                      <a:pt x="494" y="2642"/>
                    </a:lnTo>
                    <a:lnTo>
                      <a:pt x="511" y="2637"/>
                    </a:lnTo>
                    <a:lnTo>
                      <a:pt x="495" y="579"/>
                    </a:lnTo>
                    <a:lnTo>
                      <a:pt x="495" y="553"/>
                    </a:lnTo>
                    <a:lnTo>
                      <a:pt x="502" y="553"/>
                    </a:lnTo>
                    <a:lnTo>
                      <a:pt x="508" y="552"/>
                    </a:lnTo>
                    <a:lnTo>
                      <a:pt x="514" y="549"/>
                    </a:lnTo>
                    <a:lnTo>
                      <a:pt x="517" y="544"/>
                    </a:lnTo>
                    <a:lnTo>
                      <a:pt x="495" y="537"/>
                    </a:lnTo>
                    <a:lnTo>
                      <a:pt x="475" y="529"/>
                    </a:lnTo>
                    <a:lnTo>
                      <a:pt x="457" y="521"/>
                    </a:lnTo>
                    <a:lnTo>
                      <a:pt x="439" y="515"/>
                    </a:lnTo>
                    <a:lnTo>
                      <a:pt x="421" y="511"/>
                    </a:lnTo>
                    <a:lnTo>
                      <a:pt x="402" y="511"/>
                    </a:lnTo>
                    <a:lnTo>
                      <a:pt x="380" y="515"/>
                    </a:lnTo>
                    <a:lnTo>
                      <a:pt x="356" y="524"/>
                    </a:lnTo>
                    <a:lnTo>
                      <a:pt x="434" y="553"/>
                    </a:lnTo>
                    <a:lnTo>
                      <a:pt x="434" y="2637"/>
                    </a:lnTo>
                    <a:lnTo>
                      <a:pt x="434" y="2642"/>
                    </a:lnTo>
                    <a:lnTo>
                      <a:pt x="417" y="2642"/>
                    </a:lnTo>
                    <a:lnTo>
                      <a:pt x="419" y="2584"/>
                    </a:lnTo>
                    <a:lnTo>
                      <a:pt x="416" y="2525"/>
                    </a:lnTo>
                    <a:lnTo>
                      <a:pt x="414" y="2466"/>
                    </a:lnTo>
                    <a:lnTo>
                      <a:pt x="410" y="2406"/>
                    </a:lnTo>
                    <a:lnTo>
                      <a:pt x="397" y="2433"/>
                    </a:lnTo>
                    <a:lnTo>
                      <a:pt x="393" y="2463"/>
                    </a:lnTo>
                    <a:lnTo>
                      <a:pt x="394" y="2494"/>
                    </a:lnTo>
                    <a:lnTo>
                      <a:pt x="395" y="2524"/>
                    </a:lnTo>
                    <a:lnTo>
                      <a:pt x="394" y="2469"/>
                    </a:lnTo>
                    <a:lnTo>
                      <a:pt x="395" y="2413"/>
                    </a:lnTo>
                    <a:lnTo>
                      <a:pt x="393" y="2357"/>
                    </a:lnTo>
                    <a:lnTo>
                      <a:pt x="385" y="2303"/>
                    </a:lnTo>
                    <a:lnTo>
                      <a:pt x="379" y="2519"/>
                    </a:lnTo>
                    <a:lnTo>
                      <a:pt x="372" y="2265"/>
                    </a:lnTo>
                    <a:lnTo>
                      <a:pt x="371" y="2006"/>
                    </a:lnTo>
                    <a:lnTo>
                      <a:pt x="370" y="1747"/>
                    </a:lnTo>
                    <a:lnTo>
                      <a:pt x="363" y="1489"/>
                    </a:lnTo>
                    <a:lnTo>
                      <a:pt x="356" y="2657"/>
                    </a:lnTo>
                    <a:lnTo>
                      <a:pt x="334" y="2663"/>
                    </a:lnTo>
                    <a:lnTo>
                      <a:pt x="333" y="2595"/>
                    </a:lnTo>
                    <a:lnTo>
                      <a:pt x="334" y="2527"/>
                    </a:lnTo>
                    <a:lnTo>
                      <a:pt x="332" y="2460"/>
                    </a:lnTo>
                    <a:lnTo>
                      <a:pt x="324" y="2395"/>
                    </a:lnTo>
                    <a:lnTo>
                      <a:pt x="318" y="2545"/>
                    </a:lnTo>
                    <a:lnTo>
                      <a:pt x="319" y="2456"/>
                    </a:lnTo>
                    <a:lnTo>
                      <a:pt x="314" y="2371"/>
                    </a:lnTo>
                    <a:lnTo>
                      <a:pt x="307" y="2283"/>
                    </a:lnTo>
                    <a:lnTo>
                      <a:pt x="301" y="2188"/>
                    </a:lnTo>
                    <a:lnTo>
                      <a:pt x="295" y="2539"/>
                    </a:lnTo>
                    <a:lnTo>
                      <a:pt x="285" y="2539"/>
                    </a:lnTo>
                    <a:lnTo>
                      <a:pt x="285" y="2006"/>
                    </a:lnTo>
                    <a:lnTo>
                      <a:pt x="295" y="2006"/>
                    </a:lnTo>
                    <a:lnTo>
                      <a:pt x="293" y="2052"/>
                    </a:lnTo>
                    <a:lnTo>
                      <a:pt x="293" y="2099"/>
                    </a:lnTo>
                    <a:lnTo>
                      <a:pt x="295" y="2144"/>
                    </a:lnTo>
                    <a:lnTo>
                      <a:pt x="301" y="2188"/>
                    </a:lnTo>
                    <a:lnTo>
                      <a:pt x="301" y="1484"/>
                    </a:lnTo>
                    <a:lnTo>
                      <a:pt x="291" y="1475"/>
                    </a:lnTo>
                    <a:lnTo>
                      <a:pt x="286" y="1465"/>
                    </a:lnTo>
                    <a:lnTo>
                      <a:pt x="285" y="1453"/>
                    </a:lnTo>
                    <a:lnTo>
                      <a:pt x="285" y="1440"/>
                    </a:lnTo>
                    <a:lnTo>
                      <a:pt x="295" y="1440"/>
                    </a:lnTo>
                    <a:lnTo>
                      <a:pt x="296" y="1350"/>
                    </a:lnTo>
                    <a:lnTo>
                      <a:pt x="290" y="1231"/>
                    </a:lnTo>
                    <a:lnTo>
                      <a:pt x="286" y="1105"/>
                    </a:lnTo>
                    <a:lnTo>
                      <a:pt x="295" y="993"/>
                    </a:lnTo>
                    <a:lnTo>
                      <a:pt x="307" y="1218"/>
                    </a:lnTo>
                    <a:lnTo>
                      <a:pt x="310" y="1446"/>
                    </a:lnTo>
                    <a:lnTo>
                      <a:pt x="310" y="1676"/>
                    </a:lnTo>
                    <a:lnTo>
                      <a:pt x="318" y="1903"/>
                    </a:lnTo>
                    <a:lnTo>
                      <a:pt x="324" y="1903"/>
                    </a:lnTo>
                    <a:lnTo>
                      <a:pt x="324" y="568"/>
                    </a:lnTo>
                    <a:lnTo>
                      <a:pt x="307" y="561"/>
                    </a:lnTo>
                    <a:lnTo>
                      <a:pt x="293" y="555"/>
                    </a:lnTo>
                    <a:lnTo>
                      <a:pt x="279" y="548"/>
                    </a:lnTo>
                    <a:lnTo>
                      <a:pt x="266" y="541"/>
                    </a:lnTo>
                    <a:lnTo>
                      <a:pt x="253" y="533"/>
                    </a:lnTo>
                    <a:lnTo>
                      <a:pt x="239" y="527"/>
                    </a:lnTo>
                    <a:lnTo>
                      <a:pt x="224" y="522"/>
                    </a:lnTo>
                    <a:lnTo>
                      <a:pt x="208" y="518"/>
                    </a:lnTo>
                    <a:lnTo>
                      <a:pt x="199" y="519"/>
                    </a:lnTo>
                    <a:lnTo>
                      <a:pt x="191" y="518"/>
                    </a:lnTo>
                    <a:lnTo>
                      <a:pt x="183" y="519"/>
                    </a:lnTo>
                    <a:lnTo>
                      <a:pt x="179" y="524"/>
                    </a:lnTo>
                    <a:lnTo>
                      <a:pt x="182" y="528"/>
                    </a:lnTo>
                    <a:lnTo>
                      <a:pt x="186" y="531"/>
                    </a:lnTo>
                    <a:lnTo>
                      <a:pt x="190" y="532"/>
                    </a:lnTo>
                    <a:lnTo>
                      <a:pt x="196" y="532"/>
                    </a:lnTo>
                    <a:lnTo>
                      <a:pt x="202" y="532"/>
                    </a:lnTo>
                    <a:lnTo>
                      <a:pt x="208" y="532"/>
                    </a:lnTo>
                    <a:lnTo>
                      <a:pt x="213" y="532"/>
                    </a:lnTo>
                    <a:lnTo>
                      <a:pt x="218" y="532"/>
                    </a:lnTo>
                    <a:lnTo>
                      <a:pt x="209" y="531"/>
                    </a:lnTo>
                    <a:lnTo>
                      <a:pt x="199" y="531"/>
                    </a:lnTo>
                    <a:lnTo>
                      <a:pt x="191" y="532"/>
                    </a:lnTo>
                    <a:lnTo>
                      <a:pt x="186" y="539"/>
                    </a:lnTo>
                    <a:lnTo>
                      <a:pt x="263" y="579"/>
                    </a:lnTo>
                    <a:lnTo>
                      <a:pt x="269" y="2677"/>
                    </a:lnTo>
                    <a:lnTo>
                      <a:pt x="264" y="2677"/>
                    </a:lnTo>
                    <a:lnTo>
                      <a:pt x="259" y="2676"/>
                    </a:lnTo>
                    <a:lnTo>
                      <a:pt x="252" y="2678"/>
                    </a:lnTo>
                    <a:lnTo>
                      <a:pt x="247" y="2682"/>
                    </a:lnTo>
                    <a:lnTo>
                      <a:pt x="240" y="1105"/>
                    </a:lnTo>
                    <a:lnTo>
                      <a:pt x="241" y="974"/>
                    </a:lnTo>
                    <a:lnTo>
                      <a:pt x="240" y="840"/>
                    </a:lnTo>
                    <a:lnTo>
                      <a:pt x="241" y="705"/>
                    </a:lnTo>
                    <a:lnTo>
                      <a:pt x="247" y="573"/>
                    </a:lnTo>
                    <a:lnTo>
                      <a:pt x="147" y="539"/>
                    </a:lnTo>
                    <a:lnTo>
                      <a:pt x="153" y="538"/>
                    </a:lnTo>
                    <a:lnTo>
                      <a:pt x="160" y="539"/>
                    </a:lnTo>
                    <a:lnTo>
                      <a:pt x="167" y="541"/>
                    </a:lnTo>
                    <a:lnTo>
                      <a:pt x="173" y="543"/>
                    </a:lnTo>
                    <a:lnTo>
                      <a:pt x="177" y="545"/>
                    </a:lnTo>
                    <a:lnTo>
                      <a:pt x="182" y="545"/>
                    </a:lnTo>
                    <a:lnTo>
                      <a:pt x="184" y="541"/>
                    </a:lnTo>
                    <a:lnTo>
                      <a:pt x="186" y="532"/>
                    </a:lnTo>
                    <a:lnTo>
                      <a:pt x="177" y="528"/>
                    </a:lnTo>
                    <a:lnTo>
                      <a:pt x="170" y="525"/>
                    </a:lnTo>
                    <a:lnTo>
                      <a:pt x="161" y="524"/>
                    </a:lnTo>
                    <a:lnTo>
                      <a:pt x="153" y="524"/>
                    </a:lnTo>
                    <a:lnTo>
                      <a:pt x="144" y="524"/>
                    </a:lnTo>
                    <a:lnTo>
                      <a:pt x="135" y="525"/>
                    </a:lnTo>
                    <a:lnTo>
                      <a:pt x="125" y="525"/>
                    </a:lnTo>
                    <a:lnTo>
                      <a:pt x="116" y="524"/>
                    </a:lnTo>
                    <a:lnTo>
                      <a:pt x="131" y="518"/>
                    </a:lnTo>
                    <a:lnTo>
                      <a:pt x="148" y="514"/>
                    </a:lnTo>
                    <a:lnTo>
                      <a:pt x="167" y="511"/>
                    </a:lnTo>
                    <a:lnTo>
                      <a:pt x="187" y="509"/>
                    </a:lnTo>
                    <a:lnTo>
                      <a:pt x="206" y="506"/>
                    </a:lnTo>
                    <a:lnTo>
                      <a:pt x="226" y="502"/>
                    </a:lnTo>
                    <a:lnTo>
                      <a:pt x="246" y="497"/>
                    </a:lnTo>
                    <a:lnTo>
                      <a:pt x="263" y="490"/>
                    </a:lnTo>
                    <a:lnTo>
                      <a:pt x="245" y="485"/>
                    </a:lnTo>
                    <a:lnTo>
                      <a:pt x="226" y="484"/>
                    </a:lnTo>
                    <a:lnTo>
                      <a:pt x="209" y="484"/>
                    </a:lnTo>
                    <a:lnTo>
                      <a:pt x="190" y="486"/>
                    </a:lnTo>
                    <a:lnTo>
                      <a:pt x="172" y="490"/>
                    </a:lnTo>
                    <a:lnTo>
                      <a:pt x="153" y="493"/>
                    </a:lnTo>
                    <a:lnTo>
                      <a:pt x="135" y="496"/>
                    </a:lnTo>
                    <a:lnTo>
                      <a:pt x="116" y="498"/>
                    </a:lnTo>
                    <a:lnTo>
                      <a:pt x="208" y="469"/>
                    </a:lnTo>
                    <a:lnTo>
                      <a:pt x="116" y="464"/>
                    </a:lnTo>
                    <a:lnTo>
                      <a:pt x="130" y="461"/>
                    </a:lnTo>
                    <a:lnTo>
                      <a:pt x="145" y="459"/>
                    </a:lnTo>
                    <a:lnTo>
                      <a:pt x="159" y="456"/>
                    </a:lnTo>
                    <a:lnTo>
                      <a:pt x="173" y="453"/>
                    </a:lnTo>
                    <a:lnTo>
                      <a:pt x="187" y="451"/>
                    </a:lnTo>
                    <a:lnTo>
                      <a:pt x="201" y="448"/>
                    </a:lnTo>
                    <a:lnTo>
                      <a:pt x="215" y="445"/>
                    </a:lnTo>
                    <a:lnTo>
                      <a:pt x="228" y="442"/>
                    </a:lnTo>
                    <a:lnTo>
                      <a:pt x="242" y="439"/>
                    </a:lnTo>
                    <a:lnTo>
                      <a:pt x="256" y="437"/>
                    </a:lnTo>
                    <a:lnTo>
                      <a:pt x="270" y="434"/>
                    </a:lnTo>
                    <a:lnTo>
                      <a:pt x="284" y="431"/>
                    </a:lnTo>
                    <a:lnTo>
                      <a:pt x="298" y="429"/>
                    </a:lnTo>
                    <a:lnTo>
                      <a:pt x="312" y="426"/>
                    </a:lnTo>
                    <a:lnTo>
                      <a:pt x="326" y="424"/>
                    </a:lnTo>
                    <a:lnTo>
                      <a:pt x="340" y="421"/>
                    </a:lnTo>
                    <a:lnTo>
                      <a:pt x="326" y="419"/>
                    </a:lnTo>
                    <a:lnTo>
                      <a:pt x="312" y="418"/>
                    </a:lnTo>
                    <a:lnTo>
                      <a:pt x="298" y="418"/>
                    </a:lnTo>
                    <a:lnTo>
                      <a:pt x="284" y="419"/>
                    </a:lnTo>
                    <a:lnTo>
                      <a:pt x="271" y="420"/>
                    </a:lnTo>
                    <a:lnTo>
                      <a:pt x="257" y="422"/>
                    </a:lnTo>
                    <a:lnTo>
                      <a:pt x="244" y="425"/>
                    </a:lnTo>
                    <a:lnTo>
                      <a:pt x="230" y="427"/>
                    </a:lnTo>
                    <a:lnTo>
                      <a:pt x="216" y="430"/>
                    </a:lnTo>
                    <a:lnTo>
                      <a:pt x="202" y="433"/>
                    </a:lnTo>
                    <a:lnTo>
                      <a:pt x="188" y="435"/>
                    </a:lnTo>
                    <a:lnTo>
                      <a:pt x="174" y="438"/>
                    </a:lnTo>
                    <a:lnTo>
                      <a:pt x="160" y="439"/>
                    </a:lnTo>
                    <a:lnTo>
                      <a:pt x="145" y="440"/>
                    </a:lnTo>
                    <a:lnTo>
                      <a:pt x="131" y="441"/>
                    </a:lnTo>
                    <a:lnTo>
                      <a:pt x="116" y="440"/>
                    </a:lnTo>
                    <a:lnTo>
                      <a:pt x="116" y="429"/>
                    </a:lnTo>
                    <a:lnTo>
                      <a:pt x="130" y="425"/>
                    </a:lnTo>
                    <a:lnTo>
                      <a:pt x="144" y="423"/>
                    </a:lnTo>
                    <a:lnTo>
                      <a:pt x="159" y="422"/>
                    </a:lnTo>
                    <a:lnTo>
                      <a:pt x="175" y="421"/>
                    </a:lnTo>
                    <a:lnTo>
                      <a:pt x="190" y="420"/>
                    </a:lnTo>
                    <a:lnTo>
                      <a:pt x="205" y="418"/>
                    </a:lnTo>
                    <a:lnTo>
                      <a:pt x="219" y="413"/>
                    </a:lnTo>
                    <a:lnTo>
                      <a:pt x="231" y="406"/>
                    </a:lnTo>
                    <a:lnTo>
                      <a:pt x="217" y="401"/>
                    </a:lnTo>
                    <a:lnTo>
                      <a:pt x="202" y="400"/>
                    </a:lnTo>
                    <a:lnTo>
                      <a:pt x="188" y="401"/>
                    </a:lnTo>
                    <a:lnTo>
                      <a:pt x="173" y="403"/>
                    </a:lnTo>
                    <a:lnTo>
                      <a:pt x="159" y="406"/>
                    </a:lnTo>
                    <a:lnTo>
                      <a:pt x="144" y="410"/>
                    </a:lnTo>
                    <a:lnTo>
                      <a:pt x="130" y="412"/>
                    </a:lnTo>
                    <a:lnTo>
                      <a:pt x="116" y="414"/>
                    </a:lnTo>
                    <a:lnTo>
                      <a:pt x="116" y="401"/>
                    </a:lnTo>
                    <a:lnTo>
                      <a:pt x="126" y="401"/>
                    </a:lnTo>
                    <a:lnTo>
                      <a:pt x="136" y="401"/>
                    </a:lnTo>
                    <a:lnTo>
                      <a:pt x="145" y="400"/>
                    </a:lnTo>
                    <a:lnTo>
                      <a:pt x="153" y="398"/>
                    </a:lnTo>
                    <a:lnTo>
                      <a:pt x="161" y="395"/>
                    </a:lnTo>
                    <a:lnTo>
                      <a:pt x="169" y="393"/>
                    </a:lnTo>
                    <a:lnTo>
                      <a:pt x="177" y="390"/>
                    </a:lnTo>
                    <a:lnTo>
                      <a:pt x="186" y="386"/>
                    </a:lnTo>
                    <a:lnTo>
                      <a:pt x="177" y="383"/>
                    </a:lnTo>
                    <a:lnTo>
                      <a:pt x="170" y="381"/>
                    </a:lnTo>
                    <a:lnTo>
                      <a:pt x="161" y="380"/>
                    </a:lnTo>
                    <a:lnTo>
                      <a:pt x="153" y="380"/>
                    </a:lnTo>
                    <a:lnTo>
                      <a:pt x="144" y="380"/>
                    </a:lnTo>
                    <a:lnTo>
                      <a:pt x="135" y="381"/>
                    </a:lnTo>
                    <a:lnTo>
                      <a:pt x="125" y="381"/>
                    </a:lnTo>
                    <a:lnTo>
                      <a:pt x="116" y="380"/>
                    </a:lnTo>
                    <a:lnTo>
                      <a:pt x="208" y="361"/>
                    </a:lnTo>
                    <a:lnTo>
                      <a:pt x="116" y="351"/>
                    </a:lnTo>
                    <a:lnTo>
                      <a:pt x="114" y="344"/>
                    </a:lnTo>
                    <a:lnTo>
                      <a:pt x="115" y="338"/>
                    </a:lnTo>
                    <a:lnTo>
                      <a:pt x="118" y="333"/>
                    </a:lnTo>
                    <a:lnTo>
                      <a:pt x="125" y="328"/>
                    </a:lnTo>
                    <a:lnTo>
                      <a:pt x="133" y="326"/>
                    </a:lnTo>
                    <a:lnTo>
                      <a:pt x="144" y="324"/>
                    </a:lnTo>
                    <a:lnTo>
                      <a:pt x="153" y="324"/>
                    </a:lnTo>
                    <a:lnTo>
                      <a:pt x="164" y="325"/>
                    </a:lnTo>
                    <a:lnTo>
                      <a:pt x="169" y="317"/>
                    </a:lnTo>
                    <a:lnTo>
                      <a:pt x="165" y="314"/>
                    </a:lnTo>
                    <a:lnTo>
                      <a:pt x="159" y="312"/>
                    </a:lnTo>
                    <a:lnTo>
                      <a:pt x="152" y="311"/>
                    </a:lnTo>
                    <a:lnTo>
                      <a:pt x="145" y="311"/>
                    </a:lnTo>
                    <a:lnTo>
                      <a:pt x="138" y="311"/>
                    </a:lnTo>
                    <a:lnTo>
                      <a:pt x="131" y="312"/>
                    </a:lnTo>
                    <a:lnTo>
                      <a:pt x="123" y="312"/>
                    </a:lnTo>
                    <a:lnTo>
                      <a:pt x="116" y="311"/>
                    </a:lnTo>
                    <a:lnTo>
                      <a:pt x="128" y="302"/>
                    </a:lnTo>
                    <a:lnTo>
                      <a:pt x="142" y="297"/>
                    </a:lnTo>
                    <a:lnTo>
                      <a:pt x="158" y="296"/>
                    </a:lnTo>
                    <a:lnTo>
                      <a:pt x="175" y="296"/>
                    </a:lnTo>
                    <a:lnTo>
                      <a:pt x="194" y="297"/>
                    </a:lnTo>
                    <a:lnTo>
                      <a:pt x="211" y="296"/>
                    </a:lnTo>
                    <a:lnTo>
                      <a:pt x="226" y="292"/>
                    </a:lnTo>
                    <a:lnTo>
                      <a:pt x="240" y="283"/>
                    </a:lnTo>
                    <a:lnTo>
                      <a:pt x="226" y="278"/>
                    </a:lnTo>
                    <a:lnTo>
                      <a:pt x="211" y="277"/>
                    </a:lnTo>
                    <a:lnTo>
                      <a:pt x="197" y="277"/>
                    </a:lnTo>
                    <a:lnTo>
                      <a:pt x="183" y="279"/>
                    </a:lnTo>
                    <a:lnTo>
                      <a:pt x="168" y="283"/>
                    </a:lnTo>
                    <a:lnTo>
                      <a:pt x="154" y="286"/>
                    </a:lnTo>
                    <a:lnTo>
                      <a:pt x="139" y="289"/>
                    </a:lnTo>
                    <a:lnTo>
                      <a:pt x="125" y="291"/>
                    </a:lnTo>
                    <a:lnTo>
                      <a:pt x="116" y="283"/>
                    </a:lnTo>
                    <a:lnTo>
                      <a:pt x="218" y="262"/>
                    </a:lnTo>
                    <a:lnTo>
                      <a:pt x="125" y="257"/>
                    </a:lnTo>
                    <a:lnTo>
                      <a:pt x="140" y="254"/>
                    </a:lnTo>
                    <a:lnTo>
                      <a:pt x="157" y="251"/>
                    </a:lnTo>
                    <a:lnTo>
                      <a:pt x="173" y="248"/>
                    </a:lnTo>
                    <a:lnTo>
                      <a:pt x="189" y="245"/>
                    </a:lnTo>
                    <a:lnTo>
                      <a:pt x="205" y="243"/>
                    </a:lnTo>
                    <a:lnTo>
                      <a:pt x="223" y="239"/>
                    </a:lnTo>
                    <a:lnTo>
                      <a:pt x="239" y="236"/>
                    </a:lnTo>
                    <a:lnTo>
                      <a:pt x="256" y="233"/>
                    </a:lnTo>
                    <a:lnTo>
                      <a:pt x="239" y="229"/>
                    </a:lnTo>
                    <a:lnTo>
                      <a:pt x="223" y="227"/>
                    </a:lnTo>
                    <a:lnTo>
                      <a:pt x="205" y="228"/>
                    </a:lnTo>
                    <a:lnTo>
                      <a:pt x="189" y="230"/>
                    </a:lnTo>
                    <a:lnTo>
                      <a:pt x="173" y="234"/>
                    </a:lnTo>
                    <a:lnTo>
                      <a:pt x="157" y="237"/>
                    </a:lnTo>
                    <a:lnTo>
                      <a:pt x="140" y="241"/>
                    </a:lnTo>
                    <a:lnTo>
                      <a:pt x="125" y="243"/>
                    </a:lnTo>
                    <a:lnTo>
                      <a:pt x="125" y="228"/>
                    </a:lnTo>
                    <a:lnTo>
                      <a:pt x="135" y="226"/>
                    </a:lnTo>
                    <a:lnTo>
                      <a:pt x="145" y="224"/>
                    </a:lnTo>
                    <a:lnTo>
                      <a:pt x="155" y="223"/>
                    </a:lnTo>
                    <a:lnTo>
                      <a:pt x="166" y="222"/>
                    </a:lnTo>
                    <a:lnTo>
                      <a:pt x="176" y="221"/>
                    </a:lnTo>
                    <a:lnTo>
                      <a:pt x="188" y="220"/>
                    </a:lnTo>
                    <a:lnTo>
                      <a:pt x="197" y="217"/>
                    </a:lnTo>
                    <a:lnTo>
                      <a:pt x="208" y="214"/>
                    </a:lnTo>
                    <a:lnTo>
                      <a:pt x="125" y="207"/>
                    </a:lnTo>
                    <a:lnTo>
                      <a:pt x="122" y="199"/>
                    </a:lnTo>
                    <a:lnTo>
                      <a:pt x="1390" y="55"/>
                    </a:lnTo>
                    <a:lnTo>
                      <a:pt x="1390" y="61"/>
                    </a:lnTo>
                    <a:lnTo>
                      <a:pt x="1359" y="66"/>
                    </a:lnTo>
                    <a:lnTo>
                      <a:pt x="1329" y="70"/>
                    </a:lnTo>
                    <a:lnTo>
                      <a:pt x="1297" y="74"/>
                    </a:lnTo>
                    <a:lnTo>
                      <a:pt x="1267" y="78"/>
                    </a:lnTo>
                    <a:lnTo>
                      <a:pt x="1236" y="82"/>
                    </a:lnTo>
                    <a:lnTo>
                      <a:pt x="1206" y="86"/>
                    </a:lnTo>
                    <a:lnTo>
                      <a:pt x="1174" y="89"/>
                    </a:lnTo>
                    <a:lnTo>
                      <a:pt x="1144" y="94"/>
                    </a:lnTo>
                    <a:lnTo>
                      <a:pt x="1113" y="98"/>
                    </a:lnTo>
                    <a:lnTo>
                      <a:pt x="1082" y="102"/>
                    </a:lnTo>
                    <a:lnTo>
                      <a:pt x="1052" y="105"/>
                    </a:lnTo>
                    <a:lnTo>
                      <a:pt x="1020" y="109"/>
                    </a:lnTo>
                    <a:lnTo>
                      <a:pt x="990" y="113"/>
                    </a:lnTo>
                    <a:lnTo>
                      <a:pt x="959" y="117"/>
                    </a:lnTo>
                    <a:lnTo>
                      <a:pt x="929" y="120"/>
                    </a:lnTo>
                    <a:lnTo>
                      <a:pt x="897" y="125"/>
                    </a:lnTo>
                    <a:lnTo>
                      <a:pt x="943" y="139"/>
                    </a:lnTo>
                    <a:lnTo>
                      <a:pt x="932" y="141"/>
                    </a:lnTo>
                    <a:lnTo>
                      <a:pt x="923" y="143"/>
                    </a:lnTo>
                    <a:lnTo>
                      <a:pt x="911" y="144"/>
                    </a:lnTo>
                    <a:lnTo>
                      <a:pt x="901" y="145"/>
                    </a:lnTo>
                    <a:lnTo>
                      <a:pt x="890" y="146"/>
                    </a:lnTo>
                    <a:lnTo>
                      <a:pt x="879" y="147"/>
                    </a:lnTo>
                    <a:lnTo>
                      <a:pt x="870" y="150"/>
                    </a:lnTo>
                    <a:lnTo>
                      <a:pt x="859" y="154"/>
                    </a:lnTo>
                    <a:lnTo>
                      <a:pt x="936" y="159"/>
                    </a:lnTo>
                    <a:lnTo>
                      <a:pt x="914" y="162"/>
                    </a:lnTo>
                    <a:lnTo>
                      <a:pt x="892" y="164"/>
                    </a:lnTo>
                    <a:lnTo>
                      <a:pt x="870" y="167"/>
                    </a:lnTo>
                    <a:lnTo>
                      <a:pt x="848" y="169"/>
                    </a:lnTo>
                    <a:lnTo>
                      <a:pt x="827" y="172"/>
                    </a:lnTo>
                    <a:lnTo>
                      <a:pt x="806" y="176"/>
                    </a:lnTo>
                    <a:lnTo>
                      <a:pt x="785" y="182"/>
                    </a:lnTo>
                    <a:lnTo>
                      <a:pt x="765" y="188"/>
                    </a:lnTo>
                    <a:lnTo>
                      <a:pt x="786" y="194"/>
                    </a:lnTo>
                    <a:lnTo>
                      <a:pt x="808" y="195"/>
                    </a:lnTo>
                    <a:lnTo>
                      <a:pt x="829" y="194"/>
                    </a:lnTo>
                    <a:lnTo>
                      <a:pt x="849" y="190"/>
                    </a:lnTo>
                    <a:lnTo>
                      <a:pt x="870" y="186"/>
                    </a:lnTo>
                    <a:lnTo>
                      <a:pt x="892" y="182"/>
                    </a:lnTo>
                    <a:lnTo>
                      <a:pt x="914" y="179"/>
                    </a:lnTo>
                    <a:lnTo>
                      <a:pt x="936" y="179"/>
                    </a:lnTo>
                    <a:lnTo>
                      <a:pt x="874" y="194"/>
                    </a:lnTo>
                    <a:lnTo>
                      <a:pt x="881" y="197"/>
                    </a:lnTo>
                    <a:lnTo>
                      <a:pt x="888" y="199"/>
                    </a:lnTo>
                    <a:lnTo>
                      <a:pt x="895" y="200"/>
                    </a:lnTo>
                    <a:lnTo>
                      <a:pt x="903" y="201"/>
                    </a:lnTo>
                    <a:lnTo>
                      <a:pt x="911" y="200"/>
                    </a:lnTo>
                    <a:lnTo>
                      <a:pt x="919" y="200"/>
                    </a:lnTo>
                    <a:lnTo>
                      <a:pt x="928" y="199"/>
                    </a:lnTo>
                    <a:lnTo>
                      <a:pt x="936" y="199"/>
                    </a:lnTo>
                    <a:lnTo>
                      <a:pt x="810" y="228"/>
                    </a:lnTo>
                    <a:lnTo>
                      <a:pt x="827" y="233"/>
                    </a:lnTo>
                    <a:lnTo>
                      <a:pt x="842" y="234"/>
                    </a:lnTo>
                    <a:lnTo>
                      <a:pt x="858" y="234"/>
                    </a:lnTo>
                    <a:lnTo>
                      <a:pt x="873" y="231"/>
                    </a:lnTo>
                    <a:lnTo>
                      <a:pt x="889" y="228"/>
                    </a:lnTo>
                    <a:lnTo>
                      <a:pt x="904" y="225"/>
                    </a:lnTo>
                    <a:lnTo>
                      <a:pt x="921" y="223"/>
                    </a:lnTo>
                    <a:lnTo>
                      <a:pt x="936" y="222"/>
                    </a:lnTo>
                    <a:lnTo>
                      <a:pt x="820" y="248"/>
                    </a:lnTo>
                    <a:lnTo>
                      <a:pt x="835" y="254"/>
                    </a:lnTo>
                    <a:lnTo>
                      <a:pt x="849" y="256"/>
                    </a:lnTo>
                    <a:lnTo>
                      <a:pt x="864" y="256"/>
                    </a:lnTo>
                    <a:lnTo>
                      <a:pt x="878" y="254"/>
                    </a:lnTo>
                    <a:lnTo>
                      <a:pt x="893" y="251"/>
                    </a:lnTo>
                    <a:lnTo>
                      <a:pt x="907" y="248"/>
                    </a:lnTo>
                    <a:lnTo>
                      <a:pt x="922" y="245"/>
                    </a:lnTo>
                    <a:lnTo>
                      <a:pt x="936" y="243"/>
                    </a:lnTo>
                    <a:lnTo>
                      <a:pt x="827" y="268"/>
                    </a:lnTo>
                    <a:lnTo>
                      <a:pt x="839" y="274"/>
                    </a:lnTo>
                    <a:lnTo>
                      <a:pt x="853" y="276"/>
                    </a:lnTo>
                    <a:lnTo>
                      <a:pt x="867" y="276"/>
                    </a:lnTo>
                    <a:lnTo>
                      <a:pt x="881" y="274"/>
                    </a:lnTo>
                    <a:lnTo>
                      <a:pt x="895" y="271"/>
                    </a:lnTo>
                    <a:lnTo>
                      <a:pt x="909" y="267"/>
                    </a:lnTo>
                    <a:lnTo>
                      <a:pt x="923" y="264"/>
                    </a:lnTo>
                    <a:lnTo>
                      <a:pt x="936" y="262"/>
                    </a:lnTo>
                    <a:lnTo>
                      <a:pt x="921" y="267"/>
                    </a:lnTo>
                    <a:lnTo>
                      <a:pt x="904" y="273"/>
                    </a:lnTo>
                    <a:lnTo>
                      <a:pt x="887" y="278"/>
                    </a:lnTo>
                    <a:lnTo>
                      <a:pt x="870" y="282"/>
                    </a:lnTo>
                    <a:lnTo>
                      <a:pt x="851" y="286"/>
                    </a:lnTo>
                    <a:lnTo>
                      <a:pt x="832" y="290"/>
                    </a:lnTo>
                    <a:lnTo>
                      <a:pt x="815" y="294"/>
                    </a:lnTo>
                    <a:lnTo>
                      <a:pt x="798" y="297"/>
                    </a:lnTo>
                    <a:lnTo>
                      <a:pt x="815" y="302"/>
                    </a:lnTo>
                    <a:lnTo>
                      <a:pt x="831" y="304"/>
                    </a:lnTo>
                    <a:lnTo>
                      <a:pt x="849" y="303"/>
                    </a:lnTo>
                    <a:lnTo>
                      <a:pt x="866" y="301"/>
                    </a:lnTo>
                    <a:lnTo>
                      <a:pt x="883" y="297"/>
                    </a:lnTo>
                    <a:lnTo>
                      <a:pt x="901" y="294"/>
                    </a:lnTo>
                    <a:lnTo>
                      <a:pt x="918" y="292"/>
                    </a:lnTo>
                    <a:lnTo>
                      <a:pt x="936" y="291"/>
                    </a:lnTo>
                    <a:lnTo>
                      <a:pt x="836" y="317"/>
                    </a:lnTo>
                    <a:lnTo>
                      <a:pt x="936" y="325"/>
                    </a:lnTo>
                    <a:lnTo>
                      <a:pt x="888" y="337"/>
                    </a:lnTo>
                    <a:lnTo>
                      <a:pt x="893" y="341"/>
                    </a:lnTo>
                    <a:lnTo>
                      <a:pt x="899" y="344"/>
                    </a:lnTo>
                    <a:lnTo>
                      <a:pt x="904" y="345"/>
                    </a:lnTo>
                    <a:lnTo>
                      <a:pt x="910" y="346"/>
                    </a:lnTo>
                    <a:lnTo>
                      <a:pt x="917" y="346"/>
                    </a:lnTo>
                    <a:lnTo>
                      <a:pt x="923" y="345"/>
                    </a:lnTo>
                    <a:lnTo>
                      <a:pt x="930" y="345"/>
                    </a:lnTo>
                    <a:lnTo>
                      <a:pt x="936" y="346"/>
                    </a:lnTo>
                    <a:lnTo>
                      <a:pt x="936" y="361"/>
                    </a:lnTo>
                    <a:lnTo>
                      <a:pt x="924" y="360"/>
                    </a:lnTo>
                    <a:lnTo>
                      <a:pt x="914" y="360"/>
                    </a:lnTo>
                    <a:lnTo>
                      <a:pt x="904" y="361"/>
                    </a:lnTo>
                    <a:lnTo>
                      <a:pt x="895" y="363"/>
                    </a:lnTo>
                    <a:lnTo>
                      <a:pt x="886" y="366"/>
                    </a:lnTo>
                    <a:lnTo>
                      <a:pt x="878" y="368"/>
                    </a:lnTo>
                    <a:lnTo>
                      <a:pt x="868" y="370"/>
                    </a:lnTo>
                    <a:lnTo>
                      <a:pt x="859" y="372"/>
                    </a:lnTo>
                    <a:lnTo>
                      <a:pt x="936" y="380"/>
                    </a:lnTo>
                    <a:lnTo>
                      <a:pt x="914" y="395"/>
                    </a:lnTo>
                    <a:lnTo>
                      <a:pt x="925" y="400"/>
                    </a:lnTo>
                    <a:lnTo>
                      <a:pt x="938" y="405"/>
                    </a:lnTo>
                    <a:lnTo>
                      <a:pt x="951" y="409"/>
                    </a:lnTo>
                    <a:lnTo>
                      <a:pt x="965" y="412"/>
                    </a:lnTo>
                    <a:lnTo>
                      <a:pt x="979" y="414"/>
                    </a:lnTo>
                    <a:lnTo>
                      <a:pt x="992" y="413"/>
                    </a:lnTo>
                    <a:lnTo>
                      <a:pt x="1006" y="411"/>
                    </a:lnTo>
                    <a:lnTo>
                      <a:pt x="1019" y="406"/>
                    </a:lnTo>
                    <a:lnTo>
                      <a:pt x="1021" y="407"/>
                    </a:lnTo>
                    <a:lnTo>
                      <a:pt x="1021" y="407"/>
                    </a:lnTo>
                    <a:lnTo>
                      <a:pt x="1017" y="406"/>
                    </a:lnTo>
                    <a:lnTo>
                      <a:pt x="1011" y="406"/>
                    </a:lnTo>
                    <a:lnTo>
                      <a:pt x="1004" y="407"/>
                    </a:lnTo>
                    <a:lnTo>
                      <a:pt x="998" y="408"/>
                    </a:lnTo>
                    <a:lnTo>
                      <a:pt x="992" y="410"/>
                    </a:lnTo>
                    <a:lnTo>
                      <a:pt x="990" y="414"/>
                    </a:lnTo>
                    <a:lnTo>
                      <a:pt x="1002" y="420"/>
                    </a:lnTo>
                    <a:lnTo>
                      <a:pt x="1012" y="421"/>
                    </a:lnTo>
                    <a:lnTo>
                      <a:pt x="1024" y="421"/>
                    </a:lnTo>
                    <a:lnTo>
                      <a:pt x="1035" y="418"/>
                    </a:lnTo>
                    <a:lnTo>
                      <a:pt x="1047" y="414"/>
                    </a:lnTo>
                    <a:lnTo>
                      <a:pt x="1059" y="411"/>
                    </a:lnTo>
                    <a:lnTo>
                      <a:pt x="1069" y="408"/>
                    </a:lnTo>
                    <a:lnTo>
                      <a:pt x="1081" y="406"/>
                    </a:lnTo>
                    <a:lnTo>
                      <a:pt x="1078" y="403"/>
                    </a:lnTo>
                    <a:lnTo>
                      <a:pt x="1074" y="401"/>
                    </a:lnTo>
                    <a:lnTo>
                      <a:pt x="1069" y="400"/>
                    </a:lnTo>
                    <a:lnTo>
                      <a:pt x="1064" y="400"/>
                    </a:lnTo>
                    <a:lnTo>
                      <a:pt x="1059" y="401"/>
                    </a:lnTo>
                    <a:lnTo>
                      <a:pt x="1053" y="401"/>
                    </a:lnTo>
                    <a:lnTo>
                      <a:pt x="1047" y="401"/>
                    </a:lnTo>
                    <a:lnTo>
                      <a:pt x="1042" y="401"/>
                    </a:lnTo>
                    <a:lnTo>
                      <a:pt x="1055" y="398"/>
                    </a:lnTo>
                    <a:lnTo>
                      <a:pt x="1067" y="399"/>
                    </a:lnTo>
                    <a:lnTo>
                      <a:pt x="1077" y="401"/>
                    </a:lnTo>
                    <a:lnTo>
                      <a:pt x="1088" y="404"/>
                    </a:lnTo>
                    <a:lnTo>
                      <a:pt x="1098" y="406"/>
                    </a:lnTo>
                    <a:lnTo>
                      <a:pt x="1108" y="407"/>
                    </a:lnTo>
                    <a:lnTo>
                      <a:pt x="1119" y="406"/>
                    </a:lnTo>
                    <a:lnTo>
                      <a:pt x="1129" y="401"/>
                    </a:lnTo>
                    <a:lnTo>
                      <a:pt x="1120" y="395"/>
                    </a:lnTo>
                    <a:lnTo>
                      <a:pt x="1120" y="400"/>
                    </a:lnTo>
                    <a:lnTo>
                      <a:pt x="1128" y="401"/>
                    </a:lnTo>
                    <a:lnTo>
                      <a:pt x="1141" y="400"/>
                    </a:lnTo>
                    <a:lnTo>
                      <a:pt x="1157" y="398"/>
                    </a:lnTo>
                    <a:lnTo>
                      <a:pt x="1176" y="395"/>
                    </a:lnTo>
                    <a:lnTo>
                      <a:pt x="1195" y="391"/>
                    </a:lnTo>
                    <a:lnTo>
                      <a:pt x="1214" y="389"/>
                    </a:lnTo>
                    <a:lnTo>
                      <a:pt x="1229" y="386"/>
                    </a:lnTo>
                    <a:lnTo>
                      <a:pt x="1222" y="380"/>
                    </a:lnTo>
                    <a:lnTo>
                      <a:pt x="1229" y="383"/>
                    </a:lnTo>
                    <a:lnTo>
                      <a:pt x="1237" y="384"/>
                    </a:lnTo>
                    <a:lnTo>
                      <a:pt x="1245" y="386"/>
                    </a:lnTo>
                    <a:lnTo>
                      <a:pt x="1254" y="386"/>
                    </a:lnTo>
                    <a:lnTo>
                      <a:pt x="1265" y="386"/>
                    </a:lnTo>
                    <a:lnTo>
                      <a:pt x="1274" y="384"/>
                    </a:lnTo>
                    <a:lnTo>
                      <a:pt x="1282" y="383"/>
                    </a:lnTo>
                    <a:lnTo>
                      <a:pt x="1290" y="380"/>
                    </a:lnTo>
                    <a:lnTo>
                      <a:pt x="1287" y="376"/>
                    </a:lnTo>
                    <a:lnTo>
                      <a:pt x="1283" y="373"/>
                    </a:lnTo>
                    <a:lnTo>
                      <a:pt x="1279" y="372"/>
                    </a:lnTo>
                    <a:lnTo>
                      <a:pt x="1273" y="372"/>
                    </a:lnTo>
                    <a:lnTo>
                      <a:pt x="1267" y="372"/>
                    </a:lnTo>
                    <a:lnTo>
                      <a:pt x="1263" y="373"/>
                    </a:lnTo>
                    <a:lnTo>
                      <a:pt x="1257" y="373"/>
                    </a:lnTo>
                    <a:lnTo>
                      <a:pt x="1251" y="372"/>
                    </a:lnTo>
                    <a:lnTo>
                      <a:pt x="1323" y="366"/>
                    </a:lnTo>
                    <a:lnTo>
                      <a:pt x="1315" y="367"/>
                    </a:lnTo>
                    <a:lnTo>
                      <a:pt x="1305" y="366"/>
                    </a:lnTo>
                    <a:lnTo>
                      <a:pt x="1296" y="367"/>
                    </a:lnTo>
                    <a:lnTo>
                      <a:pt x="1290" y="372"/>
                    </a:lnTo>
                    <a:lnTo>
                      <a:pt x="1302" y="377"/>
                    </a:lnTo>
                    <a:lnTo>
                      <a:pt x="1315" y="379"/>
                    </a:lnTo>
                    <a:lnTo>
                      <a:pt x="1325" y="379"/>
                    </a:lnTo>
                    <a:lnTo>
                      <a:pt x="1337" y="377"/>
                    </a:lnTo>
                    <a:lnTo>
                      <a:pt x="1348" y="374"/>
                    </a:lnTo>
                    <a:lnTo>
                      <a:pt x="1360" y="371"/>
                    </a:lnTo>
                    <a:lnTo>
                      <a:pt x="1372" y="368"/>
                    </a:lnTo>
                    <a:lnTo>
                      <a:pt x="1383" y="366"/>
                    </a:lnTo>
                    <a:lnTo>
                      <a:pt x="1377" y="361"/>
                    </a:lnTo>
                    <a:lnTo>
                      <a:pt x="1370" y="359"/>
                    </a:lnTo>
                    <a:lnTo>
                      <a:pt x="1361" y="360"/>
                    </a:lnTo>
                    <a:lnTo>
                      <a:pt x="1352" y="361"/>
                    </a:lnTo>
                    <a:lnTo>
                      <a:pt x="1362" y="360"/>
                    </a:lnTo>
                    <a:lnTo>
                      <a:pt x="1372" y="360"/>
                    </a:lnTo>
                    <a:lnTo>
                      <a:pt x="1380" y="362"/>
                    </a:lnTo>
                    <a:lnTo>
                      <a:pt x="1388" y="363"/>
                    </a:lnTo>
                    <a:lnTo>
                      <a:pt x="1395" y="365"/>
                    </a:lnTo>
                    <a:lnTo>
                      <a:pt x="1403" y="367"/>
                    </a:lnTo>
                    <a:lnTo>
                      <a:pt x="1412" y="367"/>
                    </a:lnTo>
                    <a:lnTo>
                      <a:pt x="1423" y="366"/>
                    </a:lnTo>
                    <a:lnTo>
                      <a:pt x="1428" y="355"/>
                    </a:lnTo>
                    <a:lnTo>
                      <a:pt x="1431" y="344"/>
                    </a:lnTo>
                    <a:lnTo>
                      <a:pt x="1430" y="331"/>
                    </a:lnTo>
                    <a:lnTo>
                      <a:pt x="1428" y="317"/>
                    </a:lnTo>
                    <a:lnTo>
                      <a:pt x="1428" y="380"/>
                    </a:lnTo>
                    <a:lnTo>
                      <a:pt x="1424" y="373"/>
                    </a:lnTo>
                    <a:lnTo>
                      <a:pt x="1417" y="372"/>
                    </a:lnTo>
                    <a:lnTo>
                      <a:pt x="1407" y="373"/>
                    </a:lnTo>
                    <a:lnTo>
                      <a:pt x="1399" y="372"/>
                    </a:lnTo>
                    <a:lnTo>
                      <a:pt x="1390" y="380"/>
                    </a:lnTo>
                    <a:lnTo>
                      <a:pt x="1395" y="386"/>
                    </a:lnTo>
                    <a:lnTo>
                      <a:pt x="1399" y="391"/>
                    </a:lnTo>
                    <a:lnTo>
                      <a:pt x="1406" y="392"/>
                    </a:lnTo>
                    <a:lnTo>
                      <a:pt x="1413" y="393"/>
                    </a:lnTo>
                    <a:lnTo>
                      <a:pt x="1420" y="394"/>
                    </a:lnTo>
                    <a:lnTo>
                      <a:pt x="1427" y="395"/>
                    </a:lnTo>
                    <a:lnTo>
                      <a:pt x="1433" y="397"/>
                    </a:lnTo>
                    <a:lnTo>
                      <a:pt x="1439" y="401"/>
                    </a:lnTo>
                    <a:lnTo>
                      <a:pt x="1445" y="308"/>
                    </a:lnTo>
                    <a:lnTo>
                      <a:pt x="1446" y="220"/>
                    </a:lnTo>
                    <a:lnTo>
                      <a:pt x="1445" y="135"/>
                    </a:lnTo>
                    <a:lnTo>
                      <a:pt x="1445" y="50"/>
                    </a:lnTo>
                    <a:lnTo>
                      <a:pt x="1506" y="0"/>
                    </a:lnTo>
                    <a:lnTo>
                      <a:pt x="1522" y="239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725" name=""/>
              <p:cNvSpPr/>
              <p:nvPr/>
            </p:nvSpPr>
            <p:spPr>
              <a:xfrm>
                <a:off x="9612720" y="2997360"/>
                <a:ext cx="792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26" name=""/>
              <p:cNvSpPr/>
              <p:nvPr/>
            </p:nvSpPr>
            <p:spPr>
              <a:xfrm>
                <a:off x="9002520" y="2998440"/>
                <a:ext cx="94320" cy="351360"/>
              </a:xfrm>
              <a:custGeom>
                <a:avLst/>
                <a:gdLst/>
                <a:ahLst/>
                <a:rect l="l" t="t" r="r" b="b"/>
                <a:pathLst>
                  <a:path w="316" h="2622">
                    <a:moveTo>
                      <a:pt x="23" y="509"/>
                    </a:moveTo>
                    <a:lnTo>
                      <a:pt x="39" y="489"/>
                    </a:lnTo>
                    <a:lnTo>
                      <a:pt x="32" y="26"/>
                    </a:lnTo>
                    <a:lnTo>
                      <a:pt x="39" y="26"/>
                    </a:lnTo>
                    <a:lnTo>
                      <a:pt x="55" y="1681"/>
                    </a:lnTo>
                    <a:lnTo>
                      <a:pt x="61" y="1690"/>
                    </a:lnTo>
                    <a:lnTo>
                      <a:pt x="70" y="81"/>
                    </a:lnTo>
                    <a:lnTo>
                      <a:pt x="61" y="81"/>
                    </a:lnTo>
                    <a:lnTo>
                      <a:pt x="61" y="55"/>
                    </a:lnTo>
                    <a:lnTo>
                      <a:pt x="70" y="55"/>
                    </a:lnTo>
                    <a:lnTo>
                      <a:pt x="76" y="403"/>
                    </a:lnTo>
                    <a:lnTo>
                      <a:pt x="81" y="731"/>
                    </a:lnTo>
                    <a:lnTo>
                      <a:pt x="87" y="1058"/>
                    </a:lnTo>
                    <a:lnTo>
                      <a:pt x="94" y="1406"/>
                    </a:lnTo>
                    <a:lnTo>
                      <a:pt x="99" y="89"/>
                    </a:lnTo>
                    <a:lnTo>
                      <a:pt x="110" y="179"/>
                    </a:lnTo>
                    <a:lnTo>
                      <a:pt x="123" y="1868"/>
                    </a:lnTo>
                    <a:lnTo>
                      <a:pt x="126" y="1957"/>
                    </a:lnTo>
                    <a:lnTo>
                      <a:pt x="126" y="2045"/>
                    </a:lnTo>
                    <a:lnTo>
                      <a:pt x="123" y="2131"/>
                    </a:lnTo>
                    <a:lnTo>
                      <a:pt x="119" y="2216"/>
                    </a:lnTo>
                    <a:lnTo>
                      <a:pt x="117" y="2301"/>
                    </a:lnTo>
                    <a:lnTo>
                      <a:pt x="117" y="2385"/>
                    </a:lnTo>
                    <a:lnTo>
                      <a:pt x="121" y="2469"/>
                    </a:lnTo>
                    <a:lnTo>
                      <a:pt x="132" y="2553"/>
                    </a:lnTo>
                    <a:lnTo>
                      <a:pt x="123" y="2553"/>
                    </a:lnTo>
                    <a:lnTo>
                      <a:pt x="123" y="110"/>
                    </a:lnTo>
                    <a:lnTo>
                      <a:pt x="132" y="110"/>
                    </a:lnTo>
                    <a:lnTo>
                      <a:pt x="155" y="1331"/>
                    </a:lnTo>
                    <a:lnTo>
                      <a:pt x="161" y="139"/>
                    </a:lnTo>
                    <a:lnTo>
                      <a:pt x="171" y="139"/>
                    </a:lnTo>
                    <a:lnTo>
                      <a:pt x="186" y="978"/>
                    </a:lnTo>
                    <a:lnTo>
                      <a:pt x="200" y="957"/>
                    </a:lnTo>
                    <a:lnTo>
                      <a:pt x="193" y="158"/>
                    </a:lnTo>
                    <a:lnTo>
                      <a:pt x="210" y="179"/>
                    </a:lnTo>
                    <a:lnTo>
                      <a:pt x="215" y="179"/>
                    </a:lnTo>
                    <a:lnTo>
                      <a:pt x="232" y="1690"/>
                    </a:lnTo>
                    <a:lnTo>
                      <a:pt x="226" y="1690"/>
                    </a:lnTo>
                    <a:lnTo>
                      <a:pt x="232" y="192"/>
                    </a:lnTo>
                    <a:lnTo>
                      <a:pt x="255" y="1268"/>
                    </a:lnTo>
                    <a:lnTo>
                      <a:pt x="264" y="218"/>
                    </a:lnTo>
                    <a:lnTo>
                      <a:pt x="271" y="450"/>
                    </a:lnTo>
                    <a:lnTo>
                      <a:pt x="271" y="670"/>
                    </a:lnTo>
                    <a:lnTo>
                      <a:pt x="272" y="888"/>
                    </a:lnTo>
                    <a:lnTo>
                      <a:pt x="287" y="1116"/>
                    </a:lnTo>
                    <a:lnTo>
                      <a:pt x="293" y="247"/>
                    </a:lnTo>
                    <a:lnTo>
                      <a:pt x="316" y="2041"/>
                    </a:lnTo>
                    <a:lnTo>
                      <a:pt x="316" y="2622"/>
                    </a:lnTo>
                    <a:lnTo>
                      <a:pt x="309" y="2613"/>
                    </a:lnTo>
                    <a:lnTo>
                      <a:pt x="302" y="2363"/>
                    </a:lnTo>
                    <a:lnTo>
                      <a:pt x="301" y="2108"/>
                    </a:lnTo>
                    <a:lnTo>
                      <a:pt x="300" y="1853"/>
                    </a:lnTo>
                    <a:lnTo>
                      <a:pt x="293" y="1598"/>
                    </a:lnTo>
                    <a:lnTo>
                      <a:pt x="286" y="1851"/>
                    </a:lnTo>
                    <a:lnTo>
                      <a:pt x="286" y="2105"/>
                    </a:lnTo>
                    <a:lnTo>
                      <a:pt x="285" y="2359"/>
                    </a:lnTo>
                    <a:lnTo>
                      <a:pt x="277" y="2607"/>
                    </a:lnTo>
                    <a:lnTo>
                      <a:pt x="232" y="2587"/>
                    </a:lnTo>
                    <a:lnTo>
                      <a:pt x="232" y="2527"/>
                    </a:lnTo>
                    <a:lnTo>
                      <a:pt x="233" y="2468"/>
                    </a:lnTo>
                    <a:lnTo>
                      <a:pt x="232" y="2409"/>
                    </a:lnTo>
                    <a:lnTo>
                      <a:pt x="226" y="2352"/>
                    </a:lnTo>
                    <a:lnTo>
                      <a:pt x="215" y="2578"/>
                    </a:lnTo>
                    <a:lnTo>
                      <a:pt x="200" y="2578"/>
                    </a:lnTo>
                    <a:lnTo>
                      <a:pt x="200" y="1041"/>
                    </a:lnTo>
                    <a:lnTo>
                      <a:pt x="193" y="1035"/>
                    </a:lnTo>
                    <a:lnTo>
                      <a:pt x="186" y="2564"/>
                    </a:lnTo>
                    <a:lnTo>
                      <a:pt x="70" y="2530"/>
                    </a:lnTo>
                    <a:lnTo>
                      <a:pt x="70" y="2427"/>
                    </a:lnTo>
                    <a:lnTo>
                      <a:pt x="72" y="2326"/>
                    </a:lnTo>
                    <a:lnTo>
                      <a:pt x="69" y="2224"/>
                    </a:lnTo>
                    <a:lnTo>
                      <a:pt x="61" y="2124"/>
                    </a:lnTo>
                    <a:lnTo>
                      <a:pt x="55" y="2518"/>
                    </a:lnTo>
                    <a:lnTo>
                      <a:pt x="39" y="2509"/>
                    </a:lnTo>
                    <a:lnTo>
                      <a:pt x="39" y="1061"/>
                    </a:lnTo>
                    <a:lnTo>
                      <a:pt x="32" y="1056"/>
                    </a:lnTo>
                    <a:lnTo>
                      <a:pt x="23" y="2509"/>
                    </a:lnTo>
                    <a:lnTo>
                      <a:pt x="7" y="2509"/>
                    </a:lnTo>
                    <a:lnTo>
                      <a:pt x="0" y="2509"/>
                    </a:lnTo>
                    <a:lnTo>
                      <a:pt x="0" y="0"/>
                    </a:lnTo>
                    <a:lnTo>
                      <a:pt x="7" y="0"/>
                    </a:lnTo>
                    <a:lnTo>
                      <a:pt x="15" y="123"/>
                    </a:lnTo>
                    <a:lnTo>
                      <a:pt x="16" y="251"/>
                    </a:lnTo>
                    <a:lnTo>
                      <a:pt x="16" y="382"/>
                    </a:lnTo>
                    <a:lnTo>
                      <a:pt x="23" y="509"/>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727" name=""/>
              <p:cNvSpPr/>
              <p:nvPr/>
            </p:nvSpPr>
            <p:spPr>
              <a:xfrm>
                <a:off x="9550440" y="2999880"/>
                <a:ext cx="1296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28" name=""/>
              <p:cNvSpPr/>
              <p:nvPr/>
            </p:nvSpPr>
            <p:spPr>
              <a:xfrm>
                <a:off x="9489240" y="3002040"/>
                <a:ext cx="1656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29" name=""/>
              <p:cNvSpPr/>
              <p:nvPr/>
            </p:nvSpPr>
            <p:spPr>
              <a:xfrm>
                <a:off x="9702360" y="3004560"/>
                <a:ext cx="4680" cy="2160"/>
              </a:xfrm>
              <a:custGeom>
                <a:avLst/>
                <a:gdLst/>
                <a:ahLst/>
                <a:rect l="l" t="t" r="r" b="b"/>
                <a:pathLst>
                  <a:path w="17" h="22">
                    <a:moveTo>
                      <a:pt x="17" y="7"/>
                    </a:moveTo>
                    <a:lnTo>
                      <a:pt x="17" y="22"/>
                    </a:lnTo>
                    <a:lnTo>
                      <a:pt x="0" y="1"/>
                    </a:lnTo>
                    <a:lnTo>
                      <a:pt x="5" y="0"/>
                    </a:lnTo>
                    <a:lnTo>
                      <a:pt x="10" y="2"/>
                    </a:lnTo>
                    <a:lnTo>
                      <a:pt x="13" y="4"/>
                    </a:lnTo>
                    <a:lnTo>
                      <a:pt x="17" y="7"/>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730" name=""/>
              <p:cNvSpPr/>
              <p:nvPr/>
            </p:nvSpPr>
            <p:spPr>
              <a:xfrm>
                <a:off x="9568440" y="3007080"/>
                <a:ext cx="135360" cy="43200"/>
              </a:xfrm>
              <a:custGeom>
                <a:avLst/>
                <a:gdLst/>
                <a:ahLst/>
                <a:rect l="l" t="t" r="r" b="b"/>
                <a:pathLst>
                  <a:path w="451" h="319">
                    <a:moveTo>
                      <a:pt x="441" y="256"/>
                    </a:moveTo>
                    <a:lnTo>
                      <a:pt x="416" y="262"/>
                    </a:lnTo>
                    <a:lnTo>
                      <a:pt x="389" y="267"/>
                    </a:lnTo>
                    <a:lnTo>
                      <a:pt x="364" y="272"/>
                    </a:lnTo>
                    <a:lnTo>
                      <a:pt x="337" y="277"/>
                    </a:lnTo>
                    <a:lnTo>
                      <a:pt x="312" y="281"/>
                    </a:lnTo>
                    <a:lnTo>
                      <a:pt x="285" y="287"/>
                    </a:lnTo>
                    <a:lnTo>
                      <a:pt x="258" y="291"/>
                    </a:lnTo>
                    <a:lnTo>
                      <a:pt x="232" y="295"/>
                    </a:lnTo>
                    <a:lnTo>
                      <a:pt x="205" y="298"/>
                    </a:lnTo>
                    <a:lnTo>
                      <a:pt x="178" y="302"/>
                    </a:lnTo>
                    <a:lnTo>
                      <a:pt x="152" y="305"/>
                    </a:lnTo>
                    <a:lnTo>
                      <a:pt x="125" y="308"/>
                    </a:lnTo>
                    <a:lnTo>
                      <a:pt x="98" y="311"/>
                    </a:lnTo>
                    <a:lnTo>
                      <a:pt x="72" y="314"/>
                    </a:lnTo>
                    <a:lnTo>
                      <a:pt x="44" y="317"/>
                    </a:lnTo>
                    <a:lnTo>
                      <a:pt x="17" y="319"/>
                    </a:lnTo>
                    <a:lnTo>
                      <a:pt x="4" y="255"/>
                    </a:lnTo>
                    <a:lnTo>
                      <a:pt x="0" y="186"/>
                    </a:lnTo>
                    <a:lnTo>
                      <a:pt x="4" y="118"/>
                    </a:lnTo>
                    <a:lnTo>
                      <a:pt x="17" y="54"/>
                    </a:lnTo>
                    <a:lnTo>
                      <a:pt x="425" y="0"/>
                    </a:lnTo>
                    <a:lnTo>
                      <a:pt x="438" y="26"/>
                    </a:lnTo>
                    <a:lnTo>
                      <a:pt x="445" y="56"/>
                    </a:lnTo>
                    <a:lnTo>
                      <a:pt x="449" y="90"/>
                    </a:lnTo>
                    <a:lnTo>
                      <a:pt x="451" y="124"/>
                    </a:lnTo>
                    <a:lnTo>
                      <a:pt x="449" y="159"/>
                    </a:lnTo>
                    <a:lnTo>
                      <a:pt x="447" y="193"/>
                    </a:lnTo>
                    <a:lnTo>
                      <a:pt x="445" y="227"/>
                    </a:lnTo>
                    <a:lnTo>
                      <a:pt x="441" y="256"/>
                    </a:lnTo>
                    <a:close/>
                  </a:path>
                </a:pathLst>
              </a:custGeom>
              <a:solidFill>
                <a:srgbClr val="ffffff"/>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731" name=""/>
              <p:cNvSpPr/>
              <p:nvPr/>
            </p:nvSpPr>
            <p:spPr>
              <a:xfrm>
                <a:off x="9575640" y="3009600"/>
                <a:ext cx="120600" cy="37080"/>
              </a:xfrm>
              <a:custGeom>
                <a:avLst/>
                <a:gdLst/>
                <a:ahLst/>
                <a:rect l="l" t="t" r="r" b="b"/>
                <a:pathLst>
                  <a:path w="404" h="282">
                    <a:moveTo>
                      <a:pt x="402" y="117"/>
                    </a:moveTo>
                    <a:lnTo>
                      <a:pt x="396" y="112"/>
                    </a:lnTo>
                    <a:lnTo>
                      <a:pt x="391" y="109"/>
                    </a:lnTo>
                    <a:lnTo>
                      <a:pt x="385" y="110"/>
                    </a:lnTo>
                    <a:lnTo>
                      <a:pt x="379" y="112"/>
                    </a:lnTo>
                    <a:lnTo>
                      <a:pt x="373" y="115"/>
                    </a:lnTo>
                    <a:lnTo>
                      <a:pt x="367" y="118"/>
                    </a:lnTo>
                    <a:lnTo>
                      <a:pt x="363" y="122"/>
                    </a:lnTo>
                    <a:lnTo>
                      <a:pt x="357" y="124"/>
                    </a:lnTo>
                    <a:lnTo>
                      <a:pt x="357" y="130"/>
                    </a:lnTo>
                    <a:lnTo>
                      <a:pt x="357" y="136"/>
                    </a:lnTo>
                    <a:lnTo>
                      <a:pt x="359" y="140"/>
                    </a:lnTo>
                    <a:lnTo>
                      <a:pt x="364" y="143"/>
                    </a:lnTo>
                    <a:lnTo>
                      <a:pt x="396" y="132"/>
                    </a:lnTo>
                    <a:lnTo>
                      <a:pt x="399" y="143"/>
                    </a:lnTo>
                    <a:lnTo>
                      <a:pt x="402" y="157"/>
                    </a:lnTo>
                    <a:lnTo>
                      <a:pt x="403" y="172"/>
                    </a:lnTo>
                    <a:lnTo>
                      <a:pt x="404" y="188"/>
                    </a:lnTo>
                    <a:lnTo>
                      <a:pt x="403" y="203"/>
                    </a:lnTo>
                    <a:lnTo>
                      <a:pt x="400" y="219"/>
                    </a:lnTo>
                    <a:lnTo>
                      <a:pt x="392" y="231"/>
                    </a:lnTo>
                    <a:lnTo>
                      <a:pt x="380" y="242"/>
                    </a:lnTo>
                    <a:lnTo>
                      <a:pt x="9" y="282"/>
                    </a:lnTo>
                    <a:lnTo>
                      <a:pt x="2" y="226"/>
                    </a:lnTo>
                    <a:lnTo>
                      <a:pt x="0" y="168"/>
                    </a:lnTo>
                    <a:lnTo>
                      <a:pt x="2" y="110"/>
                    </a:lnTo>
                    <a:lnTo>
                      <a:pt x="9" y="54"/>
                    </a:lnTo>
                    <a:lnTo>
                      <a:pt x="31" y="50"/>
                    </a:lnTo>
                    <a:lnTo>
                      <a:pt x="53" y="46"/>
                    </a:lnTo>
                    <a:lnTo>
                      <a:pt x="76" y="42"/>
                    </a:lnTo>
                    <a:lnTo>
                      <a:pt x="100" y="39"/>
                    </a:lnTo>
                    <a:lnTo>
                      <a:pt x="124" y="36"/>
                    </a:lnTo>
                    <a:lnTo>
                      <a:pt x="147" y="34"/>
                    </a:lnTo>
                    <a:lnTo>
                      <a:pt x="171" y="30"/>
                    </a:lnTo>
                    <a:lnTo>
                      <a:pt x="196" y="28"/>
                    </a:lnTo>
                    <a:lnTo>
                      <a:pt x="220" y="25"/>
                    </a:lnTo>
                    <a:lnTo>
                      <a:pt x="243" y="23"/>
                    </a:lnTo>
                    <a:lnTo>
                      <a:pt x="268" y="20"/>
                    </a:lnTo>
                    <a:lnTo>
                      <a:pt x="292" y="17"/>
                    </a:lnTo>
                    <a:lnTo>
                      <a:pt x="316" y="14"/>
                    </a:lnTo>
                    <a:lnTo>
                      <a:pt x="340" y="10"/>
                    </a:lnTo>
                    <a:lnTo>
                      <a:pt x="363" y="6"/>
                    </a:lnTo>
                    <a:lnTo>
                      <a:pt x="386" y="0"/>
                    </a:lnTo>
                    <a:lnTo>
                      <a:pt x="400" y="26"/>
                    </a:lnTo>
                    <a:lnTo>
                      <a:pt x="403" y="55"/>
                    </a:lnTo>
                    <a:lnTo>
                      <a:pt x="401" y="87"/>
                    </a:lnTo>
                    <a:lnTo>
                      <a:pt x="402" y="117"/>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Frutiger 45 Light"/>
                </a:endParaRPr>
              </a:p>
            </p:txBody>
          </p:sp>
          <p:sp>
            <p:nvSpPr>
              <p:cNvPr id="732" name=""/>
              <p:cNvSpPr/>
              <p:nvPr/>
            </p:nvSpPr>
            <p:spPr>
              <a:xfrm>
                <a:off x="9673560" y="3012120"/>
                <a:ext cx="8280" cy="2160"/>
              </a:xfrm>
              <a:custGeom>
                <a:avLst/>
                <a:gdLst/>
                <a:ahLst/>
                <a:rect l="l" t="t" r="r" b="b"/>
                <a:pathLst>
                  <a:path w="29" h="16">
                    <a:moveTo>
                      <a:pt x="29" y="16"/>
                    </a:moveTo>
                    <a:lnTo>
                      <a:pt x="3" y="16"/>
                    </a:lnTo>
                    <a:lnTo>
                      <a:pt x="0" y="12"/>
                    </a:lnTo>
                    <a:lnTo>
                      <a:pt x="0" y="9"/>
                    </a:lnTo>
                    <a:lnTo>
                      <a:pt x="2" y="6"/>
                    </a:lnTo>
                    <a:lnTo>
                      <a:pt x="7" y="3"/>
                    </a:lnTo>
                    <a:lnTo>
                      <a:pt x="12" y="1"/>
                    </a:lnTo>
                    <a:lnTo>
                      <a:pt x="17" y="0"/>
                    </a:lnTo>
                    <a:lnTo>
                      <a:pt x="23" y="0"/>
                    </a:lnTo>
                    <a:lnTo>
                      <a:pt x="29" y="1"/>
                    </a:lnTo>
                    <a:lnTo>
                      <a:pt x="29" y="1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733" name=""/>
              <p:cNvSpPr/>
              <p:nvPr/>
            </p:nvSpPr>
            <p:spPr>
              <a:xfrm>
                <a:off x="9119880" y="3013200"/>
                <a:ext cx="4320" cy="4680"/>
              </a:xfrm>
              <a:custGeom>
                <a:avLst/>
                <a:gdLst/>
                <a:ahLst/>
                <a:rect l="l" t="t" r="r" b="b"/>
                <a:pathLst>
                  <a:path w="16" h="36">
                    <a:moveTo>
                      <a:pt x="16" y="36"/>
                    </a:moveTo>
                    <a:lnTo>
                      <a:pt x="4" y="30"/>
                    </a:lnTo>
                    <a:lnTo>
                      <a:pt x="1" y="22"/>
                    </a:lnTo>
                    <a:lnTo>
                      <a:pt x="1" y="12"/>
                    </a:lnTo>
                    <a:lnTo>
                      <a:pt x="0" y="0"/>
                    </a:lnTo>
                    <a:lnTo>
                      <a:pt x="5" y="5"/>
                    </a:lnTo>
                    <a:lnTo>
                      <a:pt x="11" y="13"/>
                    </a:lnTo>
                    <a:lnTo>
                      <a:pt x="16" y="23"/>
                    </a:lnTo>
                    <a:lnTo>
                      <a:pt x="16" y="36"/>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734" name=""/>
              <p:cNvSpPr/>
              <p:nvPr/>
            </p:nvSpPr>
            <p:spPr>
              <a:xfrm>
                <a:off x="9619920" y="3013200"/>
                <a:ext cx="40680" cy="5760"/>
              </a:xfrm>
              <a:custGeom>
                <a:avLst/>
                <a:gdLst/>
                <a:ahLst/>
                <a:rect l="l" t="t" r="r" b="b"/>
                <a:pathLst>
                  <a:path w="138" h="47">
                    <a:moveTo>
                      <a:pt x="132" y="0"/>
                    </a:moveTo>
                    <a:lnTo>
                      <a:pt x="131" y="5"/>
                    </a:lnTo>
                    <a:lnTo>
                      <a:pt x="134" y="8"/>
                    </a:lnTo>
                    <a:lnTo>
                      <a:pt x="136" y="10"/>
                    </a:lnTo>
                    <a:lnTo>
                      <a:pt x="138" y="12"/>
                    </a:lnTo>
                    <a:lnTo>
                      <a:pt x="118" y="7"/>
                    </a:lnTo>
                    <a:lnTo>
                      <a:pt x="99" y="9"/>
                    </a:lnTo>
                    <a:lnTo>
                      <a:pt x="80" y="16"/>
                    </a:lnTo>
                    <a:lnTo>
                      <a:pt x="62" y="26"/>
                    </a:lnTo>
                    <a:lnTo>
                      <a:pt x="44" y="37"/>
                    </a:lnTo>
                    <a:lnTo>
                      <a:pt x="29" y="45"/>
                    </a:lnTo>
                    <a:lnTo>
                      <a:pt x="14" y="47"/>
                    </a:lnTo>
                    <a:lnTo>
                      <a:pt x="0" y="41"/>
                    </a:lnTo>
                    <a:lnTo>
                      <a:pt x="4" y="39"/>
                    </a:lnTo>
                    <a:lnTo>
                      <a:pt x="8" y="37"/>
                    </a:lnTo>
                    <a:lnTo>
                      <a:pt x="14" y="36"/>
                    </a:lnTo>
                    <a:lnTo>
                      <a:pt x="20" y="35"/>
                    </a:lnTo>
                    <a:lnTo>
                      <a:pt x="25" y="33"/>
                    </a:lnTo>
                    <a:lnTo>
                      <a:pt x="30" y="32"/>
                    </a:lnTo>
                    <a:lnTo>
                      <a:pt x="35" y="29"/>
                    </a:lnTo>
                    <a:lnTo>
                      <a:pt x="39" y="26"/>
                    </a:lnTo>
                    <a:lnTo>
                      <a:pt x="0" y="12"/>
                    </a:lnTo>
                    <a:lnTo>
                      <a:pt x="18" y="13"/>
                    </a:lnTo>
                    <a:lnTo>
                      <a:pt x="35" y="13"/>
                    </a:lnTo>
                    <a:lnTo>
                      <a:pt x="51" y="12"/>
                    </a:lnTo>
                    <a:lnTo>
                      <a:pt x="67" y="10"/>
                    </a:lnTo>
                    <a:lnTo>
                      <a:pt x="84" y="7"/>
                    </a:lnTo>
                    <a:lnTo>
                      <a:pt x="100" y="5"/>
                    </a:lnTo>
                    <a:lnTo>
                      <a:pt x="116" y="2"/>
                    </a:lnTo>
                    <a:lnTo>
                      <a:pt x="132" y="0"/>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735" name=""/>
              <p:cNvSpPr/>
              <p:nvPr/>
            </p:nvSpPr>
            <p:spPr>
              <a:xfrm>
                <a:off x="9129240" y="3014280"/>
                <a:ext cx="4680" cy="4320"/>
              </a:xfrm>
              <a:custGeom>
                <a:avLst/>
                <a:gdLst/>
                <a:ahLst/>
                <a:rect l="l" t="t" r="r" b="b"/>
                <a:pathLst>
                  <a:path w="16" h="40">
                    <a:moveTo>
                      <a:pt x="0" y="40"/>
                    </a:moveTo>
                    <a:lnTo>
                      <a:pt x="0" y="0"/>
                    </a:lnTo>
                    <a:lnTo>
                      <a:pt x="16" y="40"/>
                    </a:lnTo>
                    <a:lnTo>
                      <a:pt x="0" y="40"/>
                    </a:lnTo>
                    <a:close/>
                  </a:path>
                </a:pathLst>
              </a:cu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736" name=""/>
              <p:cNvSpPr/>
              <p:nvPr/>
            </p:nvSpPr>
            <p:spPr>
              <a:xfrm>
                <a:off x="9141480" y="3014280"/>
                <a:ext cx="2160" cy="7920"/>
              </a:xfrm>
              <a:custGeom>
                <a:avLst/>
                <a:gdLst/>
                <a:ahLst/>
                <a:rect l="l" t="t" r="r" b="b"/>
                <a:pathLst>
                  <a:path w="7" h="58">
                    <a:moveTo>
                      <a:pt x="7" y="58"/>
                    </a:moveTo>
                    <a:lnTo>
                      <a:pt x="0" y="0"/>
                    </a:lnTo>
                    <a:lnTo>
                      <a:pt x="7" y="35"/>
                    </a:lnTo>
                    <a:lnTo>
                      <a:pt x="7" y="58"/>
                    </a:lnTo>
                    <a:close/>
                  </a:path>
                </a:pathLst>
              </a:cu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Frutiger 45 Light"/>
                </a:endParaRPr>
              </a:p>
            </p:txBody>
          </p:sp>
          <p:sp>
            <p:nvSpPr>
              <p:cNvPr id="737" name=""/>
              <p:cNvSpPr/>
              <p:nvPr/>
            </p:nvSpPr>
            <p:spPr>
              <a:xfrm>
                <a:off x="9280080" y="3014280"/>
                <a:ext cx="4320" cy="27360"/>
              </a:xfrm>
              <a:custGeom>
                <a:avLst/>
                <a:gdLst/>
                <a:ahLst/>
                <a:rect l="l" t="t" r="r" b="b"/>
                <a:pathLst>
                  <a:path w="16" h="202">
                    <a:moveTo>
                      <a:pt x="16" y="202"/>
                    </a:moveTo>
                    <a:lnTo>
                      <a:pt x="0" y="0"/>
                    </a:lnTo>
                    <a:lnTo>
                      <a:pt x="16" y="0"/>
                    </a:lnTo>
                    <a:lnTo>
                      <a:pt x="16" y="202"/>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738" name=""/>
              <p:cNvSpPr/>
              <p:nvPr/>
            </p:nvSpPr>
            <p:spPr>
              <a:xfrm>
                <a:off x="9536040" y="301428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39" name=""/>
              <p:cNvSpPr/>
              <p:nvPr/>
            </p:nvSpPr>
            <p:spPr>
              <a:xfrm>
                <a:off x="9150840" y="3015360"/>
                <a:ext cx="3600" cy="9360"/>
              </a:xfrm>
              <a:custGeom>
                <a:avLst/>
                <a:gdLst/>
                <a:ahLst/>
                <a:rect l="l" t="t" r="r" b="b"/>
                <a:pathLst>
                  <a:path w="13" h="68">
                    <a:moveTo>
                      <a:pt x="0" y="0"/>
                    </a:moveTo>
                    <a:lnTo>
                      <a:pt x="7" y="0"/>
                    </a:lnTo>
                    <a:lnTo>
                      <a:pt x="13" y="68"/>
                    </a:lnTo>
                    <a:lnTo>
                      <a:pt x="7" y="68"/>
                    </a:lnTo>
                    <a:lnTo>
                      <a:pt x="0"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740" name=""/>
              <p:cNvSpPr/>
              <p:nvPr/>
            </p:nvSpPr>
            <p:spPr>
              <a:xfrm>
                <a:off x="9503640" y="3015360"/>
                <a:ext cx="29880" cy="1080"/>
              </a:xfrm>
              <a:custGeom>
                <a:avLst/>
                <a:gdLst/>
                <a:ahLst/>
                <a:rect l="l" t="t" r="r" b="b"/>
                <a:pathLst>
                  <a:path w="100" h="5">
                    <a:moveTo>
                      <a:pt x="0" y="5"/>
                    </a:moveTo>
                    <a:lnTo>
                      <a:pt x="38" y="0"/>
                    </a:lnTo>
                    <a:lnTo>
                      <a:pt x="100"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41" name=""/>
              <p:cNvSpPr/>
              <p:nvPr/>
            </p:nvSpPr>
            <p:spPr>
              <a:xfrm>
                <a:off x="9669960" y="3015360"/>
                <a:ext cx="19080" cy="6840"/>
              </a:xfrm>
              <a:custGeom>
                <a:avLst/>
                <a:gdLst/>
                <a:ahLst/>
                <a:rect l="l" t="t" r="r" b="b"/>
                <a:pathLst>
                  <a:path w="61" h="49">
                    <a:moveTo>
                      <a:pt x="29" y="0"/>
                    </a:moveTo>
                    <a:lnTo>
                      <a:pt x="26" y="2"/>
                    </a:lnTo>
                    <a:lnTo>
                      <a:pt x="23" y="5"/>
                    </a:lnTo>
                    <a:lnTo>
                      <a:pt x="22" y="8"/>
                    </a:lnTo>
                    <a:lnTo>
                      <a:pt x="23" y="15"/>
                    </a:lnTo>
                    <a:lnTo>
                      <a:pt x="61" y="5"/>
                    </a:lnTo>
                    <a:lnTo>
                      <a:pt x="53" y="6"/>
                    </a:lnTo>
                    <a:lnTo>
                      <a:pt x="45" y="9"/>
                    </a:lnTo>
                    <a:lnTo>
                      <a:pt x="39" y="15"/>
                    </a:lnTo>
                    <a:lnTo>
                      <a:pt x="34" y="21"/>
                    </a:lnTo>
                    <a:lnTo>
                      <a:pt x="31" y="27"/>
                    </a:lnTo>
                    <a:lnTo>
                      <a:pt x="31" y="34"/>
                    </a:lnTo>
                    <a:lnTo>
                      <a:pt x="32" y="41"/>
                    </a:lnTo>
                    <a:lnTo>
                      <a:pt x="38" y="49"/>
                    </a:lnTo>
                    <a:lnTo>
                      <a:pt x="0" y="0"/>
                    </a:lnTo>
                    <a:lnTo>
                      <a:pt x="29" y="0"/>
                    </a:lnTo>
                    <a:close/>
                  </a:path>
                </a:pathLst>
              </a:custGeom>
              <a:solidFill>
                <a:srgbClr val="ffffff"/>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742" name=""/>
              <p:cNvSpPr/>
              <p:nvPr/>
            </p:nvSpPr>
            <p:spPr>
              <a:xfrm>
                <a:off x="9159120" y="3016440"/>
                <a:ext cx="3600" cy="9720"/>
              </a:xfrm>
              <a:custGeom>
                <a:avLst/>
                <a:gdLst/>
                <a:ahLst/>
                <a:rect l="l" t="t" r="r" b="b"/>
                <a:pathLst>
                  <a:path w="9" h="78">
                    <a:moveTo>
                      <a:pt x="9" y="78"/>
                    </a:moveTo>
                    <a:lnTo>
                      <a:pt x="0" y="0"/>
                    </a:lnTo>
                    <a:lnTo>
                      <a:pt x="9" y="55"/>
                    </a:lnTo>
                    <a:lnTo>
                      <a:pt x="9" y="78"/>
                    </a:lnTo>
                    <a:close/>
                  </a:path>
                </a:pathLst>
              </a:custGeom>
              <a:solidFill>
                <a:srgbClr val="ffffff"/>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Frutiger 45 Light"/>
                </a:endParaRPr>
              </a:p>
            </p:txBody>
          </p:sp>
          <p:sp>
            <p:nvSpPr>
              <p:cNvPr id="743" name=""/>
              <p:cNvSpPr/>
              <p:nvPr/>
            </p:nvSpPr>
            <p:spPr>
              <a:xfrm>
                <a:off x="9168840" y="3017880"/>
                <a:ext cx="4320" cy="11880"/>
              </a:xfrm>
              <a:custGeom>
                <a:avLst/>
                <a:gdLst/>
                <a:ahLst/>
                <a:rect l="l" t="t" r="r" b="b"/>
                <a:pathLst>
                  <a:path w="17" h="94">
                    <a:moveTo>
                      <a:pt x="17" y="94"/>
                    </a:moveTo>
                    <a:lnTo>
                      <a:pt x="6" y="70"/>
                    </a:lnTo>
                    <a:lnTo>
                      <a:pt x="1" y="49"/>
                    </a:lnTo>
                    <a:lnTo>
                      <a:pt x="0" y="29"/>
                    </a:lnTo>
                    <a:lnTo>
                      <a:pt x="0" y="0"/>
                    </a:lnTo>
                    <a:lnTo>
                      <a:pt x="6" y="0"/>
                    </a:lnTo>
                    <a:lnTo>
                      <a:pt x="17" y="94"/>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744" name=""/>
              <p:cNvSpPr/>
              <p:nvPr/>
            </p:nvSpPr>
            <p:spPr>
              <a:xfrm>
                <a:off x="9240480" y="3017880"/>
                <a:ext cx="14040" cy="74160"/>
              </a:xfrm>
              <a:custGeom>
                <a:avLst/>
                <a:gdLst/>
                <a:ahLst/>
                <a:rect l="l" t="t" r="r" b="b"/>
                <a:pathLst>
                  <a:path w="49" h="557">
                    <a:moveTo>
                      <a:pt x="32" y="74"/>
                    </a:moveTo>
                    <a:lnTo>
                      <a:pt x="31" y="63"/>
                    </a:lnTo>
                    <a:lnTo>
                      <a:pt x="32" y="51"/>
                    </a:lnTo>
                    <a:lnTo>
                      <a:pt x="31" y="41"/>
                    </a:lnTo>
                    <a:lnTo>
                      <a:pt x="23" y="34"/>
                    </a:lnTo>
                    <a:lnTo>
                      <a:pt x="10" y="148"/>
                    </a:lnTo>
                    <a:lnTo>
                      <a:pt x="6" y="267"/>
                    </a:lnTo>
                    <a:lnTo>
                      <a:pt x="10" y="385"/>
                    </a:lnTo>
                    <a:lnTo>
                      <a:pt x="23" y="493"/>
                    </a:lnTo>
                    <a:lnTo>
                      <a:pt x="39" y="183"/>
                    </a:lnTo>
                    <a:lnTo>
                      <a:pt x="49" y="557"/>
                    </a:lnTo>
                    <a:lnTo>
                      <a:pt x="0" y="517"/>
                    </a:lnTo>
                    <a:lnTo>
                      <a:pt x="0" y="25"/>
                    </a:lnTo>
                    <a:lnTo>
                      <a:pt x="10" y="34"/>
                    </a:lnTo>
                    <a:lnTo>
                      <a:pt x="23" y="0"/>
                    </a:lnTo>
                    <a:lnTo>
                      <a:pt x="32" y="74"/>
                    </a:lnTo>
                    <a:close/>
                  </a:path>
                </a:pathLst>
              </a:custGeom>
              <a:solidFill>
                <a:srgbClr val="ffffff"/>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Frutiger 45 Light"/>
                </a:endParaRPr>
              </a:p>
            </p:txBody>
          </p:sp>
          <p:sp>
            <p:nvSpPr>
              <p:cNvPr id="745" name=""/>
              <p:cNvSpPr/>
              <p:nvPr/>
            </p:nvSpPr>
            <p:spPr>
              <a:xfrm>
                <a:off x="9481320" y="3016440"/>
                <a:ext cx="162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46" name=""/>
              <p:cNvSpPr/>
              <p:nvPr/>
            </p:nvSpPr>
            <p:spPr>
              <a:xfrm>
                <a:off x="9649800" y="3016440"/>
                <a:ext cx="972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47" name=""/>
              <p:cNvSpPr/>
              <p:nvPr/>
            </p:nvSpPr>
            <p:spPr>
              <a:xfrm>
                <a:off x="9293400" y="3017880"/>
                <a:ext cx="48960" cy="344880"/>
              </a:xfrm>
              <a:custGeom>
                <a:avLst/>
                <a:gdLst/>
                <a:ahLst/>
                <a:rect l="l" t="t" r="r" b="b"/>
                <a:pathLst>
                  <a:path w="164" h="2581">
                    <a:moveTo>
                      <a:pt x="65" y="63"/>
                    </a:moveTo>
                    <a:lnTo>
                      <a:pt x="65" y="151"/>
                    </a:lnTo>
                    <a:lnTo>
                      <a:pt x="63" y="239"/>
                    </a:lnTo>
                    <a:lnTo>
                      <a:pt x="65" y="326"/>
                    </a:lnTo>
                    <a:lnTo>
                      <a:pt x="78" y="409"/>
                    </a:lnTo>
                    <a:lnTo>
                      <a:pt x="85" y="403"/>
                    </a:lnTo>
                    <a:lnTo>
                      <a:pt x="92" y="402"/>
                    </a:lnTo>
                    <a:lnTo>
                      <a:pt x="99" y="403"/>
                    </a:lnTo>
                    <a:lnTo>
                      <a:pt x="105" y="408"/>
                    </a:lnTo>
                    <a:lnTo>
                      <a:pt x="110" y="413"/>
                    </a:lnTo>
                    <a:lnTo>
                      <a:pt x="117" y="417"/>
                    </a:lnTo>
                    <a:lnTo>
                      <a:pt x="124" y="420"/>
                    </a:lnTo>
                    <a:lnTo>
                      <a:pt x="131" y="420"/>
                    </a:lnTo>
                    <a:lnTo>
                      <a:pt x="155" y="1580"/>
                    </a:lnTo>
                    <a:lnTo>
                      <a:pt x="160" y="1575"/>
                    </a:lnTo>
                    <a:lnTo>
                      <a:pt x="163" y="1570"/>
                    </a:lnTo>
                    <a:lnTo>
                      <a:pt x="164" y="1564"/>
                    </a:lnTo>
                    <a:lnTo>
                      <a:pt x="164" y="1558"/>
                    </a:lnTo>
                    <a:lnTo>
                      <a:pt x="148" y="1600"/>
                    </a:lnTo>
                    <a:lnTo>
                      <a:pt x="155" y="1826"/>
                    </a:lnTo>
                    <a:lnTo>
                      <a:pt x="157" y="2063"/>
                    </a:lnTo>
                    <a:lnTo>
                      <a:pt x="155" y="2303"/>
                    </a:lnTo>
                    <a:lnTo>
                      <a:pt x="148" y="2538"/>
                    </a:lnTo>
                    <a:lnTo>
                      <a:pt x="135" y="2538"/>
                    </a:lnTo>
                    <a:lnTo>
                      <a:pt x="127" y="2533"/>
                    </a:lnTo>
                    <a:lnTo>
                      <a:pt x="124" y="2525"/>
                    </a:lnTo>
                    <a:lnTo>
                      <a:pt x="123" y="2515"/>
                    </a:lnTo>
                    <a:lnTo>
                      <a:pt x="124" y="2505"/>
                    </a:lnTo>
                    <a:lnTo>
                      <a:pt x="123" y="2494"/>
                    </a:lnTo>
                    <a:lnTo>
                      <a:pt x="121" y="2485"/>
                    </a:lnTo>
                    <a:lnTo>
                      <a:pt x="115" y="2478"/>
                    </a:lnTo>
                    <a:lnTo>
                      <a:pt x="126" y="1787"/>
                    </a:lnTo>
                    <a:lnTo>
                      <a:pt x="109" y="1787"/>
                    </a:lnTo>
                    <a:lnTo>
                      <a:pt x="109" y="1276"/>
                    </a:lnTo>
                    <a:lnTo>
                      <a:pt x="120" y="1268"/>
                    </a:lnTo>
                    <a:lnTo>
                      <a:pt x="124" y="1257"/>
                    </a:lnTo>
                    <a:lnTo>
                      <a:pt x="126" y="1247"/>
                    </a:lnTo>
                    <a:lnTo>
                      <a:pt x="126" y="1236"/>
                    </a:lnTo>
                    <a:lnTo>
                      <a:pt x="115" y="1227"/>
                    </a:lnTo>
                    <a:lnTo>
                      <a:pt x="109" y="1233"/>
                    </a:lnTo>
                    <a:lnTo>
                      <a:pt x="109" y="1240"/>
                    </a:lnTo>
                    <a:lnTo>
                      <a:pt x="109" y="1248"/>
                    </a:lnTo>
                    <a:lnTo>
                      <a:pt x="109" y="1255"/>
                    </a:lnTo>
                    <a:lnTo>
                      <a:pt x="104" y="1255"/>
                    </a:lnTo>
                    <a:lnTo>
                      <a:pt x="104" y="1174"/>
                    </a:lnTo>
                    <a:lnTo>
                      <a:pt x="109" y="1174"/>
                    </a:lnTo>
                    <a:lnTo>
                      <a:pt x="108" y="1177"/>
                    </a:lnTo>
                    <a:lnTo>
                      <a:pt x="109" y="1180"/>
                    </a:lnTo>
                    <a:lnTo>
                      <a:pt x="113" y="1184"/>
                    </a:lnTo>
                    <a:lnTo>
                      <a:pt x="115" y="1187"/>
                    </a:lnTo>
                    <a:lnTo>
                      <a:pt x="123" y="1180"/>
                    </a:lnTo>
                    <a:lnTo>
                      <a:pt x="126" y="1172"/>
                    </a:lnTo>
                    <a:lnTo>
                      <a:pt x="124" y="1162"/>
                    </a:lnTo>
                    <a:lnTo>
                      <a:pt x="126" y="1153"/>
                    </a:lnTo>
                    <a:lnTo>
                      <a:pt x="109" y="1153"/>
                    </a:lnTo>
                    <a:lnTo>
                      <a:pt x="104" y="1153"/>
                    </a:lnTo>
                    <a:lnTo>
                      <a:pt x="104" y="1109"/>
                    </a:lnTo>
                    <a:lnTo>
                      <a:pt x="109" y="1109"/>
                    </a:lnTo>
                    <a:lnTo>
                      <a:pt x="108" y="1116"/>
                    </a:lnTo>
                    <a:lnTo>
                      <a:pt x="109" y="1120"/>
                    </a:lnTo>
                    <a:lnTo>
                      <a:pt x="113" y="1122"/>
                    </a:lnTo>
                    <a:lnTo>
                      <a:pt x="115" y="1124"/>
                    </a:lnTo>
                    <a:lnTo>
                      <a:pt x="116" y="958"/>
                    </a:lnTo>
                    <a:lnTo>
                      <a:pt x="115" y="770"/>
                    </a:lnTo>
                    <a:lnTo>
                      <a:pt x="117" y="585"/>
                    </a:lnTo>
                    <a:lnTo>
                      <a:pt x="126" y="428"/>
                    </a:lnTo>
                    <a:lnTo>
                      <a:pt x="119" y="423"/>
                    </a:lnTo>
                    <a:lnTo>
                      <a:pt x="114" y="418"/>
                    </a:lnTo>
                    <a:lnTo>
                      <a:pt x="109" y="414"/>
                    </a:lnTo>
                    <a:lnTo>
                      <a:pt x="104" y="414"/>
                    </a:lnTo>
                    <a:lnTo>
                      <a:pt x="87" y="434"/>
                    </a:lnTo>
                    <a:lnTo>
                      <a:pt x="87" y="2153"/>
                    </a:lnTo>
                    <a:lnTo>
                      <a:pt x="94" y="2158"/>
                    </a:lnTo>
                    <a:lnTo>
                      <a:pt x="104" y="2054"/>
                    </a:lnTo>
                    <a:lnTo>
                      <a:pt x="109" y="2054"/>
                    </a:lnTo>
                    <a:lnTo>
                      <a:pt x="109" y="2365"/>
                    </a:lnTo>
                    <a:lnTo>
                      <a:pt x="104" y="2365"/>
                    </a:lnTo>
                    <a:lnTo>
                      <a:pt x="102" y="2313"/>
                    </a:lnTo>
                    <a:lnTo>
                      <a:pt x="104" y="2260"/>
                    </a:lnTo>
                    <a:lnTo>
                      <a:pt x="101" y="2209"/>
                    </a:lnTo>
                    <a:lnTo>
                      <a:pt x="94" y="2158"/>
                    </a:lnTo>
                    <a:lnTo>
                      <a:pt x="88" y="2205"/>
                    </a:lnTo>
                    <a:lnTo>
                      <a:pt x="87" y="2253"/>
                    </a:lnTo>
                    <a:lnTo>
                      <a:pt x="88" y="2302"/>
                    </a:lnTo>
                    <a:lnTo>
                      <a:pt x="87" y="2351"/>
                    </a:lnTo>
                    <a:lnTo>
                      <a:pt x="87" y="414"/>
                    </a:lnTo>
                    <a:lnTo>
                      <a:pt x="84" y="412"/>
                    </a:lnTo>
                    <a:lnTo>
                      <a:pt x="79" y="409"/>
                    </a:lnTo>
                    <a:lnTo>
                      <a:pt x="76" y="408"/>
                    </a:lnTo>
                    <a:lnTo>
                      <a:pt x="71" y="409"/>
                    </a:lnTo>
                    <a:lnTo>
                      <a:pt x="65" y="2567"/>
                    </a:lnTo>
                    <a:lnTo>
                      <a:pt x="0" y="2581"/>
                    </a:lnTo>
                    <a:lnTo>
                      <a:pt x="0" y="0"/>
                    </a:lnTo>
                    <a:lnTo>
                      <a:pt x="12" y="5"/>
                    </a:lnTo>
                    <a:lnTo>
                      <a:pt x="24" y="10"/>
                    </a:lnTo>
                    <a:lnTo>
                      <a:pt x="34" y="16"/>
                    </a:lnTo>
                    <a:lnTo>
                      <a:pt x="46" y="23"/>
                    </a:lnTo>
                    <a:lnTo>
                      <a:pt x="54" y="31"/>
                    </a:lnTo>
                    <a:lnTo>
                      <a:pt x="61" y="39"/>
                    </a:lnTo>
                    <a:lnTo>
                      <a:pt x="64" y="50"/>
                    </a:lnTo>
                    <a:lnTo>
                      <a:pt x="65" y="6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748" name=""/>
              <p:cNvSpPr/>
              <p:nvPr/>
            </p:nvSpPr>
            <p:spPr>
              <a:xfrm>
                <a:off x="9347400" y="3017880"/>
                <a:ext cx="131400" cy="6840"/>
              </a:xfrm>
              <a:custGeom>
                <a:avLst/>
                <a:gdLst/>
                <a:ahLst/>
                <a:rect l="l" t="t" r="r" b="b"/>
                <a:pathLst>
                  <a:path w="438" h="48">
                    <a:moveTo>
                      <a:pt x="0" y="48"/>
                    </a:moveTo>
                    <a:lnTo>
                      <a:pt x="386" y="0"/>
                    </a:lnTo>
                    <a:lnTo>
                      <a:pt x="438" y="0"/>
                    </a:lnTo>
                    <a:lnTo>
                      <a:pt x="0" y="48"/>
                    </a:lnTo>
                    <a:close/>
                  </a:path>
                </a:pathLst>
              </a:cu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749" name=""/>
              <p:cNvSpPr/>
              <p:nvPr/>
            </p:nvSpPr>
            <p:spPr>
              <a:xfrm>
                <a:off x="9511200" y="3017880"/>
                <a:ext cx="27360" cy="1080"/>
              </a:xfrm>
              <a:custGeom>
                <a:avLst/>
                <a:gdLst/>
                <a:ahLst/>
                <a:rect l="l" t="t" r="r" b="b"/>
                <a:pathLst>
                  <a:path w="94" h="10">
                    <a:moveTo>
                      <a:pt x="94" y="2"/>
                    </a:moveTo>
                    <a:lnTo>
                      <a:pt x="81" y="1"/>
                    </a:lnTo>
                    <a:lnTo>
                      <a:pt x="70" y="2"/>
                    </a:lnTo>
                    <a:lnTo>
                      <a:pt x="58" y="4"/>
                    </a:lnTo>
                    <a:lnTo>
                      <a:pt x="48" y="6"/>
                    </a:lnTo>
                    <a:lnTo>
                      <a:pt x="36" y="8"/>
                    </a:lnTo>
                    <a:lnTo>
                      <a:pt x="25" y="10"/>
                    </a:lnTo>
                    <a:lnTo>
                      <a:pt x="13" y="10"/>
                    </a:lnTo>
                    <a:lnTo>
                      <a:pt x="0" y="8"/>
                    </a:lnTo>
                    <a:lnTo>
                      <a:pt x="13" y="10"/>
                    </a:lnTo>
                    <a:lnTo>
                      <a:pt x="25" y="9"/>
                    </a:lnTo>
                    <a:lnTo>
                      <a:pt x="36" y="8"/>
                    </a:lnTo>
                    <a:lnTo>
                      <a:pt x="48" y="5"/>
                    </a:lnTo>
                    <a:lnTo>
                      <a:pt x="58" y="2"/>
                    </a:lnTo>
                    <a:lnTo>
                      <a:pt x="70" y="1"/>
                    </a:lnTo>
                    <a:lnTo>
                      <a:pt x="81" y="0"/>
                    </a:lnTo>
                    <a:lnTo>
                      <a:pt x="9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50" name=""/>
              <p:cNvSpPr/>
              <p:nvPr/>
            </p:nvSpPr>
            <p:spPr>
              <a:xfrm>
                <a:off x="9630720" y="3017880"/>
                <a:ext cx="16200" cy="19080"/>
              </a:xfrm>
              <a:custGeom>
                <a:avLst/>
                <a:gdLst/>
                <a:ahLst/>
                <a:rect l="l" t="t" r="r" b="b"/>
                <a:pathLst>
                  <a:path w="57" h="138">
                    <a:moveTo>
                      <a:pt x="19" y="103"/>
                    </a:moveTo>
                    <a:lnTo>
                      <a:pt x="57" y="138"/>
                    </a:lnTo>
                    <a:lnTo>
                      <a:pt x="54" y="136"/>
                    </a:lnTo>
                    <a:lnTo>
                      <a:pt x="47" y="133"/>
                    </a:lnTo>
                    <a:lnTo>
                      <a:pt x="37" y="129"/>
                    </a:lnTo>
                    <a:lnTo>
                      <a:pt x="28" y="123"/>
                    </a:lnTo>
                    <a:lnTo>
                      <a:pt x="18" y="117"/>
                    </a:lnTo>
                    <a:lnTo>
                      <a:pt x="9" y="108"/>
                    </a:lnTo>
                    <a:lnTo>
                      <a:pt x="4" y="99"/>
                    </a:lnTo>
                    <a:lnTo>
                      <a:pt x="3" y="89"/>
                    </a:lnTo>
                    <a:lnTo>
                      <a:pt x="0" y="75"/>
                    </a:lnTo>
                    <a:lnTo>
                      <a:pt x="0" y="61"/>
                    </a:lnTo>
                    <a:lnTo>
                      <a:pt x="3" y="48"/>
                    </a:lnTo>
                    <a:lnTo>
                      <a:pt x="7" y="36"/>
                    </a:lnTo>
                    <a:lnTo>
                      <a:pt x="14" y="25"/>
                    </a:lnTo>
                    <a:lnTo>
                      <a:pt x="23" y="14"/>
                    </a:lnTo>
                    <a:lnTo>
                      <a:pt x="35" y="6"/>
                    </a:lnTo>
                    <a:lnTo>
                      <a:pt x="48" y="0"/>
                    </a:lnTo>
                    <a:lnTo>
                      <a:pt x="41" y="8"/>
                    </a:lnTo>
                    <a:lnTo>
                      <a:pt x="33" y="17"/>
                    </a:lnTo>
                    <a:lnTo>
                      <a:pt x="23" y="30"/>
                    </a:lnTo>
                    <a:lnTo>
                      <a:pt x="16" y="43"/>
                    </a:lnTo>
                    <a:lnTo>
                      <a:pt x="11" y="58"/>
                    </a:lnTo>
                    <a:lnTo>
                      <a:pt x="8" y="72"/>
                    </a:lnTo>
                    <a:lnTo>
                      <a:pt x="11" y="88"/>
                    </a:lnTo>
                    <a:lnTo>
                      <a:pt x="19" y="103"/>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751" name=""/>
              <p:cNvSpPr/>
              <p:nvPr/>
            </p:nvSpPr>
            <p:spPr>
              <a:xfrm>
                <a:off x="9178560" y="3018960"/>
                <a:ext cx="4320" cy="11880"/>
              </a:xfrm>
              <a:custGeom>
                <a:avLst/>
                <a:gdLst/>
                <a:ahLst/>
                <a:rect l="l" t="t" r="r" b="b"/>
                <a:pathLst>
                  <a:path w="17" h="92">
                    <a:moveTo>
                      <a:pt x="17" y="92"/>
                    </a:moveTo>
                    <a:lnTo>
                      <a:pt x="10" y="92"/>
                    </a:lnTo>
                    <a:lnTo>
                      <a:pt x="0" y="0"/>
                    </a:lnTo>
                    <a:lnTo>
                      <a:pt x="17" y="0"/>
                    </a:lnTo>
                    <a:lnTo>
                      <a:pt x="17" y="92"/>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752" name=""/>
              <p:cNvSpPr/>
              <p:nvPr/>
            </p:nvSpPr>
            <p:spPr>
              <a:xfrm>
                <a:off x="9081720" y="3020400"/>
                <a:ext cx="2160" cy="3240"/>
              </a:xfrm>
              <a:custGeom>
                <a:avLst/>
                <a:gdLst/>
                <a:ahLst/>
                <a:rect l="l" t="t" r="r" b="b"/>
                <a:pathLst>
                  <a:path w="7" h="26">
                    <a:moveTo>
                      <a:pt x="7" y="26"/>
                    </a:moveTo>
                    <a:lnTo>
                      <a:pt x="0" y="0"/>
                    </a:lnTo>
                    <a:lnTo>
                      <a:pt x="7" y="0"/>
                    </a:lnTo>
                    <a:lnTo>
                      <a:pt x="7" y="26"/>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753" name=""/>
              <p:cNvSpPr/>
              <p:nvPr/>
            </p:nvSpPr>
            <p:spPr>
              <a:xfrm>
                <a:off x="9189360" y="3020400"/>
                <a:ext cx="4320" cy="12960"/>
              </a:xfrm>
              <a:custGeom>
                <a:avLst/>
                <a:gdLst/>
                <a:ahLst/>
                <a:rect l="l" t="t" r="r" b="b"/>
                <a:pathLst>
                  <a:path w="16" h="104">
                    <a:moveTo>
                      <a:pt x="0" y="0"/>
                    </a:moveTo>
                    <a:lnTo>
                      <a:pt x="10" y="0"/>
                    </a:lnTo>
                    <a:lnTo>
                      <a:pt x="16" y="104"/>
                    </a:lnTo>
                    <a:lnTo>
                      <a:pt x="10" y="104"/>
                    </a:lnTo>
                    <a:lnTo>
                      <a:pt x="0" y="0"/>
                    </a:lnTo>
                    <a:close/>
                  </a:path>
                </a:pathLst>
              </a:custGeom>
              <a:solidFill>
                <a:srgbClr val="ffffff"/>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Frutiger 45 Light"/>
                </a:endParaRPr>
              </a:p>
            </p:txBody>
          </p:sp>
          <p:sp>
            <p:nvSpPr>
              <p:cNvPr id="754" name=""/>
              <p:cNvSpPr/>
              <p:nvPr/>
            </p:nvSpPr>
            <p:spPr>
              <a:xfrm>
                <a:off x="9491760" y="301896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55" name=""/>
              <p:cNvSpPr/>
              <p:nvPr/>
            </p:nvSpPr>
            <p:spPr>
              <a:xfrm>
                <a:off x="9647280" y="3020400"/>
                <a:ext cx="16560" cy="9360"/>
              </a:xfrm>
              <a:custGeom>
                <a:avLst/>
                <a:gdLst/>
                <a:ahLst/>
                <a:rect l="l" t="t" r="r" b="b"/>
                <a:pathLst>
                  <a:path w="58" h="73">
                    <a:moveTo>
                      <a:pt x="52" y="0"/>
                    </a:moveTo>
                    <a:lnTo>
                      <a:pt x="58" y="3"/>
                    </a:lnTo>
                    <a:lnTo>
                      <a:pt x="7" y="73"/>
                    </a:lnTo>
                    <a:lnTo>
                      <a:pt x="0" y="70"/>
                    </a:lnTo>
                    <a:lnTo>
                      <a:pt x="52"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756" name=""/>
              <p:cNvSpPr/>
              <p:nvPr/>
            </p:nvSpPr>
            <p:spPr>
              <a:xfrm>
                <a:off x="9198720" y="3021480"/>
                <a:ext cx="2160" cy="15480"/>
              </a:xfrm>
              <a:custGeom>
                <a:avLst/>
                <a:gdLst/>
                <a:ahLst/>
                <a:rect l="l" t="t" r="r" b="b"/>
                <a:pathLst>
                  <a:path w="7" h="118">
                    <a:moveTo>
                      <a:pt x="7" y="118"/>
                    </a:moveTo>
                    <a:lnTo>
                      <a:pt x="0" y="0"/>
                    </a:lnTo>
                    <a:lnTo>
                      <a:pt x="7" y="89"/>
                    </a:lnTo>
                    <a:lnTo>
                      <a:pt x="7" y="118"/>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757" name=""/>
              <p:cNvSpPr/>
              <p:nvPr/>
            </p:nvSpPr>
            <p:spPr>
              <a:xfrm>
                <a:off x="9459720" y="3021480"/>
                <a:ext cx="26280" cy="1080"/>
              </a:xfrm>
              <a:custGeom>
                <a:avLst/>
                <a:gdLst/>
                <a:ahLst/>
                <a:rect l="l" t="t" r="r" b="b"/>
                <a:pathLst>
                  <a:path w="87" h="9">
                    <a:moveTo>
                      <a:pt x="0" y="9"/>
                    </a:moveTo>
                    <a:lnTo>
                      <a:pt x="38" y="0"/>
                    </a:lnTo>
                    <a:lnTo>
                      <a:pt x="87" y="0"/>
                    </a:lnTo>
                    <a:lnTo>
                      <a:pt x="0" y="9"/>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58" name=""/>
              <p:cNvSpPr/>
              <p:nvPr/>
            </p:nvSpPr>
            <p:spPr>
              <a:xfrm>
                <a:off x="9090000" y="3022560"/>
                <a:ext cx="3240" cy="4680"/>
              </a:xfrm>
              <a:custGeom>
                <a:avLst/>
                <a:gdLst/>
                <a:ahLst/>
                <a:rect l="l" t="t" r="r" b="b"/>
                <a:pathLst>
                  <a:path w="9" h="34">
                    <a:moveTo>
                      <a:pt x="9" y="34"/>
                    </a:moveTo>
                    <a:lnTo>
                      <a:pt x="0" y="0"/>
                    </a:lnTo>
                    <a:lnTo>
                      <a:pt x="9" y="5"/>
                    </a:lnTo>
                    <a:lnTo>
                      <a:pt x="9" y="34"/>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759" name=""/>
              <p:cNvSpPr/>
              <p:nvPr/>
            </p:nvSpPr>
            <p:spPr>
              <a:xfrm>
                <a:off x="9208440" y="3022560"/>
                <a:ext cx="4680" cy="15480"/>
              </a:xfrm>
              <a:custGeom>
                <a:avLst/>
                <a:gdLst/>
                <a:ahLst/>
                <a:rect l="l" t="t" r="r" b="b"/>
                <a:pathLst>
                  <a:path w="13" h="117">
                    <a:moveTo>
                      <a:pt x="6" y="117"/>
                    </a:moveTo>
                    <a:lnTo>
                      <a:pt x="0" y="0"/>
                    </a:lnTo>
                    <a:lnTo>
                      <a:pt x="13" y="20"/>
                    </a:lnTo>
                    <a:lnTo>
                      <a:pt x="6" y="117"/>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760" name=""/>
              <p:cNvSpPr/>
              <p:nvPr/>
            </p:nvSpPr>
            <p:spPr>
              <a:xfrm>
                <a:off x="9439200" y="302256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61" name=""/>
              <p:cNvSpPr/>
              <p:nvPr/>
            </p:nvSpPr>
            <p:spPr>
              <a:xfrm>
                <a:off x="9497880" y="302256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62" name=""/>
              <p:cNvSpPr/>
              <p:nvPr/>
            </p:nvSpPr>
            <p:spPr>
              <a:xfrm>
                <a:off x="9598320" y="3022560"/>
                <a:ext cx="11880" cy="5760"/>
              </a:xfrm>
              <a:custGeom>
                <a:avLst/>
                <a:gdLst/>
                <a:ahLst/>
                <a:rect l="l" t="t" r="r" b="b"/>
                <a:pathLst>
                  <a:path w="41" h="45">
                    <a:moveTo>
                      <a:pt x="41" y="14"/>
                    </a:moveTo>
                    <a:lnTo>
                      <a:pt x="40" y="22"/>
                    </a:lnTo>
                    <a:lnTo>
                      <a:pt x="38" y="29"/>
                    </a:lnTo>
                    <a:lnTo>
                      <a:pt x="35" y="35"/>
                    </a:lnTo>
                    <a:lnTo>
                      <a:pt x="30" y="40"/>
                    </a:lnTo>
                    <a:lnTo>
                      <a:pt x="25" y="44"/>
                    </a:lnTo>
                    <a:lnTo>
                      <a:pt x="18" y="45"/>
                    </a:lnTo>
                    <a:lnTo>
                      <a:pt x="11" y="44"/>
                    </a:lnTo>
                    <a:lnTo>
                      <a:pt x="3" y="40"/>
                    </a:lnTo>
                    <a:lnTo>
                      <a:pt x="0" y="32"/>
                    </a:lnTo>
                    <a:lnTo>
                      <a:pt x="1" y="23"/>
                    </a:lnTo>
                    <a:lnTo>
                      <a:pt x="5" y="13"/>
                    </a:lnTo>
                    <a:lnTo>
                      <a:pt x="11" y="6"/>
                    </a:lnTo>
                    <a:lnTo>
                      <a:pt x="19" y="1"/>
                    </a:lnTo>
                    <a:lnTo>
                      <a:pt x="26" y="0"/>
                    </a:lnTo>
                    <a:lnTo>
                      <a:pt x="34" y="4"/>
                    </a:lnTo>
                    <a:lnTo>
                      <a:pt x="41" y="14"/>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763" name=""/>
              <p:cNvSpPr/>
              <p:nvPr/>
            </p:nvSpPr>
            <p:spPr>
              <a:xfrm>
                <a:off x="9619920" y="3022560"/>
                <a:ext cx="4680" cy="2160"/>
              </a:xfrm>
              <a:prstGeom prst="rect">
                <a:avLst/>
              </a:pr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764" name=""/>
              <p:cNvSpPr/>
              <p:nvPr/>
            </p:nvSpPr>
            <p:spPr>
              <a:xfrm>
                <a:off x="9217800" y="3024000"/>
                <a:ext cx="5760" cy="18000"/>
              </a:xfrm>
              <a:custGeom>
                <a:avLst/>
                <a:gdLst/>
                <a:ahLst/>
                <a:rect l="l" t="t" r="r" b="b"/>
                <a:pathLst>
                  <a:path w="22" h="133">
                    <a:moveTo>
                      <a:pt x="22" y="133"/>
                    </a:moveTo>
                    <a:lnTo>
                      <a:pt x="17" y="133"/>
                    </a:lnTo>
                    <a:lnTo>
                      <a:pt x="0" y="0"/>
                    </a:lnTo>
                    <a:lnTo>
                      <a:pt x="22" y="0"/>
                    </a:lnTo>
                    <a:lnTo>
                      <a:pt x="22" y="133"/>
                    </a:lnTo>
                    <a:close/>
                  </a:path>
                </a:pathLst>
              </a:custGeom>
              <a:solidFill>
                <a:srgbClr val="ffffff"/>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Frutiger 45 Light"/>
                </a:endParaRPr>
              </a:p>
            </p:txBody>
          </p:sp>
          <p:sp>
            <p:nvSpPr>
              <p:cNvPr id="765" name=""/>
              <p:cNvSpPr/>
              <p:nvPr/>
            </p:nvSpPr>
            <p:spPr>
              <a:xfrm>
                <a:off x="9406800" y="3024000"/>
                <a:ext cx="27360" cy="1080"/>
              </a:xfrm>
              <a:custGeom>
                <a:avLst/>
                <a:gdLst/>
                <a:ahLst/>
                <a:rect l="l" t="t" r="r" b="b"/>
                <a:pathLst>
                  <a:path w="94" h="11">
                    <a:moveTo>
                      <a:pt x="94" y="1"/>
                    </a:moveTo>
                    <a:lnTo>
                      <a:pt x="82" y="0"/>
                    </a:lnTo>
                    <a:lnTo>
                      <a:pt x="70" y="1"/>
                    </a:lnTo>
                    <a:lnTo>
                      <a:pt x="58" y="3"/>
                    </a:lnTo>
                    <a:lnTo>
                      <a:pt x="48" y="5"/>
                    </a:lnTo>
                    <a:lnTo>
                      <a:pt x="36" y="8"/>
                    </a:lnTo>
                    <a:lnTo>
                      <a:pt x="25" y="10"/>
                    </a:lnTo>
                    <a:lnTo>
                      <a:pt x="13" y="10"/>
                    </a:lnTo>
                    <a:lnTo>
                      <a:pt x="0" y="9"/>
                    </a:lnTo>
                    <a:lnTo>
                      <a:pt x="13" y="11"/>
                    </a:lnTo>
                    <a:lnTo>
                      <a:pt x="25" y="11"/>
                    </a:lnTo>
                    <a:lnTo>
                      <a:pt x="36" y="9"/>
                    </a:lnTo>
                    <a:lnTo>
                      <a:pt x="48" y="6"/>
                    </a:lnTo>
                    <a:lnTo>
                      <a:pt x="58" y="4"/>
                    </a:lnTo>
                    <a:lnTo>
                      <a:pt x="70" y="1"/>
                    </a:lnTo>
                    <a:lnTo>
                      <a:pt x="82" y="0"/>
                    </a:lnTo>
                    <a:lnTo>
                      <a:pt x="94"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66" name=""/>
              <p:cNvSpPr/>
              <p:nvPr/>
            </p:nvSpPr>
            <p:spPr>
              <a:xfrm>
                <a:off x="9466920" y="3024000"/>
                <a:ext cx="24840" cy="1080"/>
              </a:xfrm>
              <a:custGeom>
                <a:avLst/>
                <a:gdLst/>
                <a:ahLst/>
                <a:rect l="l" t="t" r="r" b="b"/>
                <a:pathLst>
                  <a:path w="87" h="8">
                    <a:moveTo>
                      <a:pt x="0" y="8"/>
                    </a:moveTo>
                    <a:lnTo>
                      <a:pt x="32"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67" name=""/>
              <p:cNvSpPr/>
              <p:nvPr/>
            </p:nvSpPr>
            <p:spPr>
              <a:xfrm>
                <a:off x="9499320" y="3024000"/>
                <a:ext cx="43920" cy="2160"/>
              </a:xfrm>
              <a:custGeom>
                <a:avLst/>
                <a:gdLst/>
                <a:ahLst/>
                <a:rect l="l" t="t" r="r" b="b"/>
                <a:pathLst>
                  <a:path w="147" h="17">
                    <a:moveTo>
                      <a:pt x="147" y="0"/>
                    </a:moveTo>
                    <a:lnTo>
                      <a:pt x="129" y="3"/>
                    </a:lnTo>
                    <a:lnTo>
                      <a:pt x="110" y="6"/>
                    </a:lnTo>
                    <a:lnTo>
                      <a:pt x="93" y="9"/>
                    </a:lnTo>
                    <a:lnTo>
                      <a:pt x="75" y="11"/>
                    </a:lnTo>
                    <a:lnTo>
                      <a:pt x="57" y="15"/>
                    </a:lnTo>
                    <a:lnTo>
                      <a:pt x="38" y="16"/>
                    </a:lnTo>
                    <a:lnTo>
                      <a:pt x="20" y="16"/>
                    </a:lnTo>
                    <a:lnTo>
                      <a:pt x="0" y="15"/>
                    </a:lnTo>
                    <a:lnTo>
                      <a:pt x="21" y="17"/>
                    </a:lnTo>
                    <a:lnTo>
                      <a:pt x="39" y="17"/>
                    </a:lnTo>
                    <a:lnTo>
                      <a:pt x="58" y="14"/>
                    </a:lnTo>
                    <a:lnTo>
                      <a:pt x="75" y="9"/>
                    </a:lnTo>
                    <a:lnTo>
                      <a:pt x="92" y="5"/>
                    </a:lnTo>
                    <a:lnTo>
                      <a:pt x="109" y="2"/>
                    </a:lnTo>
                    <a:lnTo>
                      <a:pt x="127" y="0"/>
                    </a:lnTo>
                    <a:lnTo>
                      <a:pt x="147" y="0"/>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768" name=""/>
              <p:cNvSpPr/>
              <p:nvPr/>
            </p:nvSpPr>
            <p:spPr>
              <a:xfrm>
                <a:off x="9228600" y="3025080"/>
                <a:ext cx="4680" cy="19080"/>
              </a:xfrm>
              <a:custGeom>
                <a:avLst/>
                <a:gdLst/>
                <a:ahLst/>
                <a:rect l="l" t="t" r="r" b="b"/>
                <a:pathLst>
                  <a:path w="17" h="144">
                    <a:moveTo>
                      <a:pt x="17" y="144"/>
                    </a:moveTo>
                    <a:lnTo>
                      <a:pt x="3" y="110"/>
                    </a:lnTo>
                    <a:lnTo>
                      <a:pt x="0" y="73"/>
                    </a:lnTo>
                    <a:lnTo>
                      <a:pt x="5" y="36"/>
                    </a:lnTo>
                    <a:lnTo>
                      <a:pt x="17" y="0"/>
                    </a:lnTo>
                    <a:lnTo>
                      <a:pt x="17" y="144"/>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769" name=""/>
              <p:cNvSpPr/>
              <p:nvPr/>
            </p:nvSpPr>
            <p:spPr>
              <a:xfrm>
                <a:off x="9101880" y="3025080"/>
                <a:ext cx="2160" cy="5760"/>
              </a:xfrm>
              <a:custGeom>
                <a:avLst/>
                <a:gdLst/>
                <a:ahLst/>
                <a:rect l="l" t="t" r="r" b="b"/>
                <a:pathLst>
                  <a:path w="11" h="43">
                    <a:moveTo>
                      <a:pt x="11" y="43"/>
                    </a:moveTo>
                    <a:lnTo>
                      <a:pt x="0" y="0"/>
                    </a:lnTo>
                    <a:lnTo>
                      <a:pt x="11" y="19"/>
                    </a:lnTo>
                    <a:lnTo>
                      <a:pt x="11" y="43"/>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770" name=""/>
              <p:cNvSpPr/>
              <p:nvPr/>
            </p:nvSpPr>
            <p:spPr>
              <a:xfrm>
                <a:off x="9388080" y="302508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71" name=""/>
              <p:cNvSpPr/>
              <p:nvPr/>
            </p:nvSpPr>
            <p:spPr>
              <a:xfrm>
                <a:off x="9446400" y="302508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772" name=""/>
              <p:cNvSpPr/>
              <p:nvPr/>
            </p:nvSpPr>
            <p:spPr>
              <a:xfrm>
                <a:off x="9655560" y="3025080"/>
                <a:ext cx="22680" cy="10800"/>
              </a:xfrm>
              <a:custGeom>
                <a:avLst/>
                <a:gdLst/>
                <a:ahLst/>
                <a:rect l="l" t="t" r="r" b="b"/>
                <a:pathLst>
                  <a:path w="74" h="77">
                    <a:moveTo>
                      <a:pt x="16" y="77"/>
                    </a:moveTo>
                    <a:lnTo>
                      <a:pt x="0" y="77"/>
                    </a:lnTo>
                    <a:lnTo>
                      <a:pt x="72" y="0"/>
                    </a:lnTo>
                    <a:lnTo>
                      <a:pt x="74" y="11"/>
                    </a:lnTo>
                    <a:lnTo>
                      <a:pt x="74" y="23"/>
                    </a:lnTo>
                    <a:lnTo>
                      <a:pt x="71" y="35"/>
                    </a:lnTo>
                    <a:lnTo>
                      <a:pt x="64" y="47"/>
                    </a:lnTo>
                    <a:lnTo>
                      <a:pt x="54" y="58"/>
                    </a:lnTo>
                    <a:lnTo>
                      <a:pt x="43" y="67"/>
                    </a:lnTo>
                    <a:lnTo>
                      <a:pt x="30" y="73"/>
                    </a:lnTo>
                    <a:lnTo>
                      <a:pt x="16" y="77"/>
                    </a:lnTo>
                    <a:close/>
                  </a:path>
                </a:pathLst>
              </a:custGeom>
              <a:solidFill>
                <a:srgbClr val="ffffff"/>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773" name=""/>
              <p:cNvSpPr/>
              <p:nvPr/>
            </p:nvSpPr>
            <p:spPr>
              <a:xfrm>
                <a:off x="9359280" y="3026520"/>
                <a:ext cx="23760" cy="1080"/>
              </a:xfrm>
              <a:custGeom>
                <a:avLst/>
                <a:gdLst/>
                <a:ahLst/>
                <a:rect l="l" t="t" r="r" b="b"/>
                <a:pathLst>
                  <a:path w="84" h="10">
                    <a:moveTo>
                      <a:pt x="84" y="2"/>
                    </a:moveTo>
                    <a:lnTo>
                      <a:pt x="73" y="3"/>
                    </a:lnTo>
                    <a:lnTo>
                      <a:pt x="63" y="5"/>
                    </a:lnTo>
                    <a:lnTo>
                      <a:pt x="52" y="6"/>
                    </a:lnTo>
                    <a:lnTo>
                      <a:pt x="42" y="7"/>
                    </a:lnTo>
                    <a:lnTo>
                      <a:pt x="32" y="8"/>
                    </a:lnTo>
                    <a:lnTo>
                      <a:pt x="21" y="9"/>
                    </a:lnTo>
                    <a:lnTo>
                      <a:pt x="11" y="9"/>
                    </a:lnTo>
                    <a:lnTo>
                      <a:pt x="0" y="8"/>
                    </a:lnTo>
                    <a:lnTo>
                      <a:pt x="12" y="10"/>
                    </a:lnTo>
                    <a:lnTo>
                      <a:pt x="22" y="9"/>
                    </a:lnTo>
                    <a:lnTo>
                      <a:pt x="33" y="8"/>
                    </a:lnTo>
                    <a:lnTo>
                      <a:pt x="42" y="5"/>
                    </a:lnTo>
                    <a:lnTo>
                      <a:pt x="52" y="2"/>
                    </a:lnTo>
                    <a:lnTo>
                      <a:pt x="62" y="1"/>
                    </a:lnTo>
                    <a:lnTo>
                      <a:pt x="72" y="0"/>
                    </a:lnTo>
                    <a:lnTo>
                      <a:pt x="8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74" name=""/>
              <p:cNvSpPr/>
              <p:nvPr/>
            </p:nvSpPr>
            <p:spPr>
              <a:xfrm>
                <a:off x="9417600" y="3026520"/>
                <a:ext cx="26280" cy="1080"/>
              </a:xfrm>
              <a:custGeom>
                <a:avLst/>
                <a:gdLst/>
                <a:ahLst/>
                <a:rect l="l" t="t" r="r" b="b"/>
                <a:pathLst>
                  <a:path w="84" h="6">
                    <a:moveTo>
                      <a:pt x="0" y="6"/>
                    </a:moveTo>
                    <a:lnTo>
                      <a:pt x="32" y="0"/>
                    </a:lnTo>
                    <a:lnTo>
                      <a:pt x="84"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75" name=""/>
              <p:cNvSpPr/>
              <p:nvPr/>
            </p:nvSpPr>
            <p:spPr>
              <a:xfrm>
                <a:off x="9471600" y="3026520"/>
                <a:ext cx="20160" cy="1080"/>
              </a:xfrm>
              <a:custGeom>
                <a:avLst/>
                <a:gdLst/>
                <a:ahLst/>
                <a:rect l="l" t="t" r="r" b="b"/>
                <a:pathLst>
                  <a:path w="71" h="6">
                    <a:moveTo>
                      <a:pt x="0" y="6"/>
                    </a:moveTo>
                    <a:lnTo>
                      <a:pt x="33" y="0"/>
                    </a:lnTo>
                    <a:lnTo>
                      <a:pt x="71"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76" name=""/>
              <p:cNvSpPr/>
              <p:nvPr/>
            </p:nvSpPr>
            <p:spPr>
              <a:xfrm>
                <a:off x="9111600" y="3028680"/>
                <a:ext cx="4680" cy="6120"/>
              </a:xfrm>
              <a:custGeom>
                <a:avLst/>
                <a:gdLst/>
                <a:ahLst/>
                <a:rect l="l" t="t" r="r" b="b"/>
                <a:pathLst>
                  <a:path w="16" h="50">
                    <a:moveTo>
                      <a:pt x="0" y="0"/>
                    </a:moveTo>
                    <a:lnTo>
                      <a:pt x="7" y="0"/>
                    </a:lnTo>
                    <a:lnTo>
                      <a:pt x="16" y="50"/>
                    </a:lnTo>
                    <a:lnTo>
                      <a:pt x="7" y="50"/>
                    </a:lnTo>
                    <a:lnTo>
                      <a:pt x="0" y="0"/>
                    </a:lnTo>
                    <a:close/>
                  </a:path>
                </a:pathLst>
              </a:custGeom>
              <a:solidFill>
                <a:srgbClr val="ffffff"/>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Frutiger 45 Light"/>
                </a:endParaRPr>
              </a:p>
            </p:txBody>
          </p:sp>
          <p:sp>
            <p:nvSpPr>
              <p:cNvPr id="777" name=""/>
              <p:cNvSpPr/>
              <p:nvPr/>
            </p:nvSpPr>
            <p:spPr>
              <a:xfrm>
                <a:off x="9397440" y="302760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78" name=""/>
              <p:cNvSpPr/>
              <p:nvPr/>
            </p:nvSpPr>
            <p:spPr>
              <a:xfrm>
                <a:off x="9447480" y="3027600"/>
                <a:ext cx="1512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79" name=""/>
              <p:cNvSpPr/>
              <p:nvPr/>
            </p:nvSpPr>
            <p:spPr>
              <a:xfrm>
                <a:off x="9508680" y="302760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0" name=""/>
              <p:cNvSpPr/>
              <p:nvPr/>
            </p:nvSpPr>
            <p:spPr>
              <a:xfrm>
                <a:off x="9347400" y="3030120"/>
                <a:ext cx="42840" cy="1080"/>
              </a:xfrm>
              <a:custGeom>
                <a:avLst/>
                <a:gdLst/>
                <a:ahLst/>
                <a:rect l="l" t="t" r="r" b="b"/>
                <a:pathLst>
                  <a:path w="145" h="15">
                    <a:moveTo>
                      <a:pt x="145" y="0"/>
                    </a:moveTo>
                    <a:lnTo>
                      <a:pt x="126" y="2"/>
                    </a:lnTo>
                    <a:lnTo>
                      <a:pt x="109" y="4"/>
                    </a:lnTo>
                    <a:lnTo>
                      <a:pt x="92" y="7"/>
                    </a:lnTo>
                    <a:lnTo>
                      <a:pt x="73" y="10"/>
                    </a:lnTo>
                    <a:lnTo>
                      <a:pt x="56" y="13"/>
                    </a:lnTo>
                    <a:lnTo>
                      <a:pt x="37" y="14"/>
                    </a:lnTo>
                    <a:lnTo>
                      <a:pt x="19" y="15"/>
                    </a:lnTo>
                    <a:lnTo>
                      <a:pt x="0" y="14"/>
                    </a:lnTo>
                    <a:lnTo>
                      <a:pt x="19" y="15"/>
                    </a:lnTo>
                    <a:lnTo>
                      <a:pt x="37" y="14"/>
                    </a:lnTo>
                    <a:lnTo>
                      <a:pt x="56" y="13"/>
                    </a:lnTo>
                    <a:lnTo>
                      <a:pt x="73" y="10"/>
                    </a:lnTo>
                    <a:lnTo>
                      <a:pt x="92" y="7"/>
                    </a:lnTo>
                    <a:lnTo>
                      <a:pt x="109" y="4"/>
                    </a:lnTo>
                    <a:lnTo>
                      <a:pt x="126" y="2"/>
                    </a:lnTo>
                    <a:lnTo>
                      <a:pt x="145" y="0"/>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1" name=""/>
              <p:cNvSpPr/>
              <p:nvPr/>
            </p:nvSpPr>
            <p:spPr>
              <a:xfrm>
                <a:off x="9422280" y="3030120"/>
                <a:ext cx="21600" cy="1080"/>
              </a:xfrm>
              <a:custGeom>
                <a:avLst/>
                <a:gdLst/>
                <a:ahLst/>
                <a:rect l="l" t="t" r="r" b="b"/>
                <a:pathLst>
                  <a:path w="68" h="5">
                    <a:moveTo>
                      <a:pt x="0" y="5"/>
                    </a:moveTo>
                    <a:lnTo>
                      <a:pt x="29" y="0"/>
                    </a:lnTo>
                    <a:lnTo>
                      <a:pt x="68"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2" name=""/>
              <p:cNvSpPr/>
              <p:nvPr/>
            </p:nvSpPr>
            <p:spPr>
              <a:xfrm>
                <a:off x="9481320" y="3030120"/>
                <a:ext cx="19800" cy="1080"/>
              </a:xfrm>
              <a:custGeom>
                <a:avLst/>
                <a:gdLst/>
                <a:ahLst/>
                <a:rect l="l" t="t" r="r" b="b"/>
                <a:pathLst>
                  <a:path w="67" h="5">
                    <a:moveTo>
                      <a:pt x="0" y="5"/>
                    </a:moveTo>
                    <a:lnTo>
                      <a:pt x="29" y="0"/>
                    </a:lnTo>
                    <a:lnTo>
                      <a:pt x="6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3" name=""/>
              <p:cNvSpPr/>
              <p:nvPr/>
            </p:nvSpPr>
            <p:spPr>
              <a:xfrm>
                <a:off x="9119880" y="3031200"/>
                <a:ext cx="5760" cy="8280"/>
              </a:xfrm>
              <a:custGeom>
                <a:avLst/>
                <a:gdLst/>
                <a:ahLst/>
                <a:rect l="l" t="t" r="r" b="b"/>
                <a:pathLst>
                  <a:path w="17" h="60">
                    <a:moveTo>
                      <a:pt x="10" y="0"/>
                    </a:moveTo>
                    <a:lnTo>
                      <a:pt x="16" y="12"/>
                    </a:lnTo>
                    <a:lnTo>
                      <a:pt x="17" y="28"/>
                    </a:lnTo>
                    <a:lnTo>
                      <a:pt x="16" y="45"/>
                    </a:lnTo>
                    <a:lnTo>
                      <a:pt x="16" y="60"/>
                    </a:lnTo>
                    <a:lnTo>
                      <a:pt x="10" y="60"/>
                    </a:lnTo>
                    <a:lnTo>
                      <a:pt x="0" y="0"/>
                    </a:lnTo>
                    <a:lnTo>
                      <a:pt x="10" y="0"/>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784" name=""/>
              <p:cNvSpPr/>
              <p:nvPr/>
            </p:nvSpPr>
            <p:spPr>
              <a:xfrm>
                <a:off x="9399960" y="303012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5" name=""/>
              <p:cNvSpPr/>
              <p:nvPr/>
            </p:nvSpPr>
            <p:spPr>
              <a:xfrm>
                <a:off x="9459720" y="303012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6" name=""/>
              <p:cNvSpPr/>
              <p:nvPr/>
            </p:nvSpPr>
            <p:spPr>
              <a:xfrm>
                <a:off x="9511200" y="303012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7" name=""/>
              <p:cNvSpPr/>
              <p:nvPr/>
            </p:nvSpPr>
            <p:spPr>
              <a:xfrm>
                <a:off x="9645120" y="3031200"/>
                <a:ext cx="4320" cy="3600"/>
              </a:xfrm>
              <a:custGeom>
                <a:avLst/>
                <a:gdLst/>
                <a:ahLst/>
                <a:rect l="l" t="t" r="r" b="b"/>
                <a:pathLst>
                  <a:path w="16" h="26">
                    <a:moveTo>
                      <a:pt x="16" y="26"/>
                    </a:moveTo>
                    <a:lnTo>
                      <a:pt x="0" y="0"/>
                    </a:lnTo>
                    <a:lnTo>
                      <a:pt x="0" y="11"/>
                    </a:lnTo>
                    <a:lnTo>
                      <a:pt x="16" y="26"/>
                    </a:lnTo>
                    <a:close/>
                  </a:path>
                </a:pathLst>
              </a:cu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788" name=""/>
              <p:cNvSpPr/>
              <p:nvPr/>
            </p:nvSpPr>
            <p:spPr>
              <a:xfrm>
                <a:off x="9376920" y="303228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89" name=""/>
              <p:cNvSpPr/>
              <p:nvPr/>
            </p:nvSpPr>
            <p:spPr>
              <a:xfrm>
                <a:off x="9429840" y="3032280"/>
                <a:ext cx="22680" cy="1080"/>
              </a:xfrm>
              <a:custGeom>
                <a:avLst/>
                <a:gdLst/>
                <a:ahLst/>
                <a:rect l="l" t="t" r="r" b="b"/>
                <a:pathLst>
                  <a:path w="77" h="11">
                    <a:moveTo>
                      <a:pt x="77" y="2"/>
                    </a:moveTo>
                    <a:lnTo>
                      <a:pt x="67" y="2"/>
                    </a:lnTo>
                    <a:lnTo>
                      <a:pt x="58" y="4"/>
                    </a:lnTo>
                    <a:lnTo>
                      <a:pt x="49" y="5"/>
                    </a:lnTo>
                    <a:lnTo>
                      <a:pt x="40" y="7"/>
                    </a:lnTo>
                    <a:lnTo>
                      <a:pt x="30" y="8"/>
                    </a:lnTo>
                    <a:lnTo>
                      <a:pt x="21" y="9"/>
                    </a:lnTo>
                    <a:lnTo>
                      <a:pt x="11" y="9"/>
                    </a:lnTo>
                    <a:lnTo>
                      <a:pt x="0" y="8"/>
                    </a:lnTo>
                    <a:lnTo>
                      <a:pt x="11" y="11"/>
                    </a:lnTo>
                    <a:lnTo>
                      <a:pt x="20" y="9"/>
                    </a:lnTo>
                    <a:lnTo>
                      <a:pt x="29" y="8"/>
                    </a:lnTo>
                    <a:lnTo>
                      <a:pt x="38" y="5"/>
                    </a:lnTo>
                    <a:lnTo>
                      <a:pt x="48" y="2"/>
                    </a:lnTo>
                    <a:lnTo>
                      <a:pt x="57" y="1"/>
                    </a:lnTo>
                    <a:lnTo>
                      <a:pt x="66" y="0"/>
                    </a:lnTo>
                    <a:lnTo>
                      <a:pt x="77"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0" name=""/>
              <p:cNvSpPr/>
              <p:nvPr/>
            </p:nvSpPr>
            <p:spPr>
              <a:xfrm>
                <a:off x="9481320" y="3032280"/>
                <a:ext cx="24840" cy="1080"/>
              </a:xfrm>
              <a:custGeom>
                <a:avLst/>
                <a:gdLst/>
                <a:ahLst/>
                <a:rect l="l" t="t" r="r" b="b"/>
                <a:pathLst>
                  <a:path w="83" h="6">
                    <a:moveTo>
                      <a:pt x="0" y="6"/>
                    </a:moveTo>
                    <a:lnTo>
                      <a:pt x="29" y="0"/>
                    </a:lnTo>
                    <a:lnTo>
                      <a:pt x="83"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1" name=""/>
              <p:cNvSpPr/>
              <p:nvPr/>
            </p:nvSpPr>
            <p:spPr>
              <a:xfrm>
                <a:off x="9679680" y="3032280"/>
                <a:ext cx="10440" cy="1080"/>
              </a:xfrm>
              <a:custGeom>
                <a:avLst/>
                <a:gdLst/>
                <a:ahLst/>
                <a:rect l="l" t="t" r="r" b="b"/>
                <a:pathLst>
                  <a:path w="38" h="7">
                    <a:moveTo>
                      <a:pt x="38" y="0"/>
                    </a:moveTo>
                    <a:lnTo>
                      <a:pt x="36" y="3"/>
                    </a:lnTo>
                    <a:lnTo>
                      <a:pt x="31" y="6"/>
                    </a:lnTo>
                    <a:lnTo>
                      <a:pt x="26" y="7"/>
                    </a:lnTo>
                    <a:lnTo>
                      <a:pt x="22" y="7"/>
                    </a:lnTo>
                    <a:lnTo>
                      <a:pt x="16" y="7"/>
                    </a:lnTo>
                    <a:lnTo>
                      <a:pt x="10" y="7"/>
                    </a:lnTo>
                    <a:lnTo>
                      <a:pt x="4" y="6"/>
                    </a:lnTo>
                    <a:lnTo>
                      <a:pt x="0" y="6"/>
                    </a:lnTo>
                    <a:lnTo>
                      <a:pt x="3" y="3"/>
                    </a:lnTo>
                    <a:lnTo>
                      <a:pt x="8" y="1"/>
                    </a:lnTo>
                    <a:lnTo>
                      <a:pt x="12" y="0"/>
                    </a:lnTo>
                    <a:lnTo>
                      <a:pt x="17" y="0"/>
                    </a:lnTo>
                    <a:lnTo>
                      <a:pt x="23" y="0"/>
                    </a:lnTo>
                    <a:lnTo>
                      <a:pt x="27" y="1"/>
                    </a:lnTo>
                    <a:lnTo>
                      <a:pt x="33" y="1"/>
                    </a:lnTo>
                    <a:lnTo>
                      <a:pt x="38" y="0"/>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2" name=""/>
              <p:cNvSpPr/>
              <p:nvPr/>
            </p:nvSpPr>
            <p:spPr>
              <a:xfrm>
                <a:off x="9608040" y="3033360"/>
                <a:ext cx="12960" cy="1080"/>
              </a:xfrm>
              <a:custGeom>
                <a:avLst/>
                <a:gdLst/>
                <a:ahLst/>
                <a:rect l="l" t="t" r="r" b="b"/>
                <a:pathLst>
                  <a:path w="44" h="17">
                    <a:moveTo>
                      <a:pt x="44" y="8"/>
                    </a:moveTo>
                    <a:lnTo>
                      <a:pt x="42" y="11"/>
                    </a:lnTo>
                    <a:lnTo>
                      <a:pt x="38" y="13"/>
                    </a:lnTo>
                    <a:lnTo>
                      <a:pt x="34" y="14"/>
                    </a:lnTo>
                    <a:lnTo>
                      <a:pt x="27" y="14"/>
                    </a:lnTo>
                    <a:lnTo>
                      <a:pt x="20" y="14"/>
                    </a:lnTo>
                    <a:lnTo>
                      <a:pt x="13" y="13"/>
                    </a:lnTo>
                    <a:lnTo>
                      <a:pt x="6" y="13"/>
                    </a:lnTo>
                    <a:lnTo>
                      <a:pt x="0" y="14"/>
                    </a:lnTo>
                    <a:lnTo>
                      <a:pt x="9" y="17"/>
                    </a:lnTo>
                    <a:lnTo>
                      <a:pt x="16" y="16"/>
                    </a:lnTo>
                    <a:lnTo>
                      <a:pt x="21" y="13"/>
                    </a:lnTo>
                    <a:lnTo>
                      <a:pt x="24" y="8"/>
                    </a:lnTo>
                    <a:lnTo>
                      <a:pt x="28" y="3"/>
                    </a:lnTo>
                    <a:lnTo>
                      <a:pt x="32" y="0"/>
                    </a:lnTo>
                    <a:lnTo>
                      <a:pt x="37" y="2"/>
                    </a:lnTo>
                    <a:lnTo>
                      <a:pt x="44" y="8"/>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3" name=""/>
              <p:cNvSpPr/>
              <p:nvPr/>
            </p:nvSpPr>
            <p:spPr>
              <a:xfrm>
                <a:off x="9129240" y="3033360"/>
                <a:ext cx="4680" cy="10800"/>
              </a:xfrm>
              <a:custGeom>
                <a:avLst/>
                <a:gdLst/>
                <a:ahLst/>
                <a:rect l="l" t="t" r="r" b="b"/>
                <a:pathLst>
                  <a:path w="16" h="74">
                    <a:moveTo>
                      <a:pt x="16" y="74"/>
                    </a:moveTo>
                    <a:lnTo>
                      <a:pt x="2" y="62"/>
                    </a:lnTo>
                    <a:lnTo>
                      <a:pt x="0" y="42"/>
                    </a:lnTo>
                    <a:lnTo>
                      <a:pt x="1" y="20"/>
                    </a:lnTo>
                    <a:lnTo>
                      <a:pt x="0" y="0"/>
                    </a:lnTo>
                    <a:lnTo>
                      <a:pt x="16" y="0"/>
                    </a:lnTo>
                    <a:lnTo>
                      <a:pt x="16" y="74"/>
                    </a:lnTo>
                    <a:close/>
                  </a:path>
                </a:pathLst>
              </a:custGeom>
              <a:solidFill>
                <a:srgbClr val="ffffff"/>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794" name=""/>
              <p:cNvSpPr/>
              <p:nvPr/>
            </p:nvSpPr>
            <p:spPr>
              <a:xfrm>
                <a:off x="9355320" y="303228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5" name=""/>
              <p:cNvSpPr/>
              <p:nvPr/>
            </p:nvSpPr>
            <p:spPr>
              <a:xfrm>
                <a:off x="9411840" y="303228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6" name=""/>
              <p:cNvSpPr/>
              <p:nvPr/>
            </p:nvSpPr>
            <p:spPr>
              <a:xfrm>
                <a:off x="9462960" y="303228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7" name=""/>
              <p:cNvSpPr/>
              <p:nvPr/>
            </p:nvSpPr>
            <p:spPr>
              <a:xfrm>
                <a:off x="9513360" y="303228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8" name=""/>
              <p:cNvSpPr/>
              <p:nvPr/>
            </p:nvSpPr>
            <p:spPr>
              <a:xfrm>
                <a:off x="9385560" y="3034800"/>
                <a:ext cx="21240" cy="1080"/>
              </a:xfrm>
              <a:custGeom>
                <a:avLst/>
                <a:gdLst/>
                <a:ahLst/>
                <a:rect l="l" t="t" r="r" b="b"/>
                <a:pathLst>
                  <a:path w="70" h="8">
                    <a:moveTo>
                      <a:pt x="0" y="8"/>
                    </a:moveTo>
                    <a:lnTo>
                      <a:pt x="25" y="0"/>
                    </a:lnTo>
                    <a:lnTo>
                      <a:pt x="70"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799" name=""/>
              <p:cNvSpPr/>
              <p:nvPr/>
            </p:nvSpPr>
            <p:spPr>
              <a:xfrm>
                <a:off x="9436680" y="3034800"/>
                <a:ext cx="20160" cy="1080"/>
              </a:xfrm>
              <a:custGeom>
                <a:avLst/>
                <a:gdLst/>
                <a:ahLst/>
                <a:rect l="l" t="t" r="r" b="b"/>
                <a:pathLst>
                  <a:path w="71" h="8">
                    <a:moveTo>
                      <a:pt x="0" y="8"/>
                    </a:moveTo>
                    <a:lnTo>
                      <a:pt x="33" y="0"/>
                    </a:lnTo>
                    <a:lnTo>
                      <a:pt x="71"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0" name=""/>
              <p:cNvSpPr/>
              <p:nvPr/>
            </p:nvSpPr>
            <p:spPr>
              <a:xfrm>
                <a:off x="9482400" y="3034800"/>
                <a:ext cx="26280" cy="1080"/>
              </a:xfrm>
              <a:custGeom>
                <a:avLst/>
                <a:gdLst/>
                <a:ahLst/>
                <a:rect l="l" t="t" r="r" b="b"/>
                <a:pathLst>
                  <a:path w="87" h="8">
                    <a:moveTo>
                      <a:pt x="0" y="8"/>
                    </a:moveTo>
                    <a:lnTo>
                      <a:pt x="40"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1" name=""/>
              <p:cNvSpPr/>
              <p:nvPr/>
            </p:nvSpPr>
            <p:spPr>
              <a:xfrm>
                <a:off x="9141480" y="3035880"/>
                <a:ext cx="2160" cy="11880"/>
              </a:xfrm>
              <a:custGeom>
                <a:avLst/>
                <a:gdLst/>
                <a:ahLst/>
                <a:rect l="l" t="t" r="r" b="b"/>
                <a:pathLst>
                  <a:path w="7" h="89">
                    <a:moveTo>
                      <a:pt x="7" y="89"/>
                    </a:moveTo>
                    <a:lnTo>
                      <a:pt x="0" y="0"/>
                    </a:lnTo>
                    <a:lnTo>
                      <a:pt x="7" y="60"/>
                    </a:lnTo>
                    <a:lnTo>
                      <a:pt x="7" y="89"/>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802" name=""/>
              <p:cNvSpPr/>
              <p:nvPr/>
            </p:nvSpPr>
            <p:spPr>
              <a:xfrm>
                <a:off x="9672480" y="3035880"/>
                <a:ext cx="17640" cy="2160"/>
              </a:xfrm>
              <a:custGeom>
                <a:avLst/>
                <a:gdLst/>
                <a:ahLst/>
                <a:rect l="l" t="t" r="r" b="b"/>
                <a:pathLst>
                  <a:path w="60" h="14">
                    <a:moveTo>
                      <a:pt x="60" y="6"/>
                    </a:moveTo>
                    <a:lnTo>
                      <a:pt x="51" y="4"/>
                    </a:lnTo>
                    <a:lnTo>
                      <a:pt x="44" y="4"/>
                    </a:lnTo>
                    <a:lnTo>
                      <a:pt x="37" y="6"/>
                    </a:lnTo>
                    <a:lnTo>
                      <a:pt x="30" y="9"/>
                    </a:lnTo>
                    <a:lnTo>
                      <a:pt x="23" y="12"/>
                    </a:lnTo>
                    <a:lnTo>
                      <a:pt x="16" y="13"/>
                    </a:lnTo>
                    <a:lnTo>
                      <a:pt x="9" y="14"/>
                    </a:lnTo>
                    <a:lnTo>
                      <a:pt x="0" y="12"/>
                    </a:lnTo>
                    <a:lnTo>
                      <a:pt x="5" y="11"/>
                    </a:lnTo>
                    <a:lnTo>
                      <a:pt x="12" y="9"/>
                    </a:lnTo>
                    <a:lnTo>
                      <a:pt x="19" y="5"/>
                    </a:lnTo>
                    <a:lnTo>
                      <a:pt x="27" y="2"/>
                    </a:lnTo>
                    <a:lnTo>
                      <a:pt x="36" y="0"/>
                    </a:lnTo>
                    <a:lnTo>
                      <a:pt x="45" y="0"/>
                    </a:lnTo>
                    <a:lnTo>
                      <a:pt x="53" y="1"/>
                    </a:lnTo>
                    <a:lnTo>
                      <a:pt x="6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803" name=""/>
              <p:cNvSpPr/>
              <p:nvPr/>
            </p:nvSpPr>
            <p:spPr>
              <a:xfrm>
                <a:off x="9099720" y="3036960"/>
                <a:ext cx="78840" cy="324720"/>
              </a:xfrm>
              <a:custGeom>
                <a:avLst/>
                <a:gdLst/>
                <a:ahLst/>
                <a:rect l="l" t="t" r="r" b="b"/>
                <a:pathLst>
                  <a:path w="261" h="2432">
                    <a:moveTo>
                      <a:pt x="29" y="2305"/>
                    </a:moveTo>
                    <a:lnTo>
                      <a:pt x="39" y="2311"/>
                    </a:lnTo>
                    <a:lnTo>
                      <a:pt x="39" y="143"/>
                    </a:lnTo>
                    <a:lnTo>
                      <a:pt x="29" y="143"/>
                    </a:lnTo>
                    <a:lnTo>
                      <a:pt x="29" y="20"/>
                    </a:lnTo>
                    <a:lnTo>
                      <a:pt x="39" y="20"/>
                    </a:lnTo>
                    <a:lnTo>
                      <a:pt x="46" y="249"/>
                    </a:lnTo>
                    <a:lnTo>
                      <a:pt x="50" y="482"/>
                    </a:lnTo>
                    <a:lnTo>
                      <a:pt x="55" y="707"/>
                    </a:lnTo>
                    <a:lnTo>
                      <a:pt x="62" y="918"/>
                    </a:lnTo>
                    <a:lnTo>
                      <a:pt x="68" y="918"/>
                    </a:lnTo>
                    <a:lnTo>
                      <a:pt x="68" y="49"/>
                    </a:lnTo>
                    <a:lnTo>
                      <a:pt x="84" y="69"/>
                    </a:lnTo>
                    <a:lnTo>
                      <a:pt x="93" y="69"/>
                    </a:lnTo>
                    <a:lnTo>
                      <a:pt x="107" y="1779"/>
                    </a:lnTo>
                    <a:lnTo>
                      <a:pt x="100" y="1779"/>
                    </a:lnTo>
                    <a:lnTo>
                      <a:pt x="107" y="83"/>
                    </a:lnTo>
                    <a:lnTo>
                      <a:pt x="133" y="1187"/>
                    </a:lnTo>
                    <a:lnTo>
                      <a:pt x="138" y="117"/>
                    </a:lnTo>
                    <a:lnTo>
                      <a:pt x="153" y="320"/>
                    </a:lnTo>
                    <a:lnTo>
                      <a:pt x="155" y="537"/>
                    </a:lnTo>
                    <a:lnTo>
                      <a:pt x="155" y="756"/>
                    </a:lnTo>
                    <a:lnTo>
                      <a:pt x="162" y="971"/>
                    </a:lnTo>
                    <a:lnTo>
                      <a:pt x="178" y="143"/>
                    </a:lnTo>
                    <a:lnTo>
                      <a:pt x="194" y="1572"/>
                    </a:lnTo>
                    <a:lnTo>
                      <a:pt x="193" y="1576"/>
                    </a:lnTo>
                    <a:lnTo>
                      <a:pt x="194" y="1580"/>
                    </a:lnTo>
                    <a:lnTo>
                      <a:pt x="198" y="1583"/>
                    </a:lnTo>
                    <a:lnTo>
                      <a:pt x="200" y="1586"/>
                    </a:lnTo>
                    <a:lnTo>
                      <a:pt x="200" y="172"/>
                    </a:lnTo>
                    <a:lnTo>
                      <a:pt x="215" y="233"/>
                    </a:lnTo>
                    <a:lnTo>
                      <a:pt x="216" y="300"/>
                    </a:lnTo>
                    <a:lnTo>
                      <a:pt x="216" y="365"/>
                    </a:lnTo>
                    <a:lnTo>
                      <a:pt x="223" y="428"/>
                    </a:lnTo>
                    <a:lnTo>
                      <a:pt x="230" y="373"/>
                    </a:lnTo>
                    <a:lnTo>
                      <a:pt x="232" y="316"/>
                    </a:lnTo>
                    <a:lnTo>
                      <a:pt x="231" y="258"/>
                    </a:lnTo>
                    <a:lnTo>
                      <a:pt x="232" y="201"/>
                    </a:lnTo>
                    <a:lnTo>
                      <a:pt x="249" y="221"/>
                    </a:lnTo>
                    <a:lnTo>
                      <a:pt x="261" y="2420"/>
                    </a:lnTo>
                    <a:lnTo>
                      <a:pt x="261" y="2429"/>
                    </a:lnTo>
                    <a:lnTo>
                      <a:pt x="254" y="2429"/>
                    </a:lnTo>
                    <a:lnTo>
                      <a:pt x="247" y="2384"/>
                    </a:lnTo>
                    <a:lnTo>
                      <a:pt x="246" y="2338"/>
                    </a:lnTo>
                    <a:lnTo>
                      <a:pt x="245" y="2292"/>
                    </a:lnTo>
                    <a:lnTo>
                      <a:pt x="238" y="2248"/>
                    </a:lnTo>
                    <a:lnTo>
                      <a:pt x="232" y="2292"/>
                    </a:lnTo>
                    <a:lnTo>
                      <a:pt x="232" y="2338"/>
                    </a:lnTo>
                    <a:lnTo>
                      <a:pt x="231" y="2384"/>
                    </a:lnTo>
                    <a:lnTo>
                      <a:pt x="223" y="2429"/>
                    </a:lnTo>
                    <a:lnTo>
                      <a:pt x="229" y="2431"/>
                    </a:lnTo>
                    <a:lnTo>
                      <a:pt x="229" y="2432"/>
                    </a:lnTo>
                    <a:lnTo>
                      <a:pt x="226" y="2432"/>
                    </a:lnTo>
                    <a:lnTo>
                      <a:pt x="223" y="2431"/>
                    </a:lnTo>
                    <a:lnTo>
                      <a:pt x="220" y="2429"/>
                    </a:lnTo>
                    <a:lnTo>
                      <a:pt x="218" y="2426"/>
                    </a:lnTo>
                    <a:lnTo>
                      <a:pt x="223" y="2423"/>
                    </a:lnTo>
                    <a:lnTo>
                      <a:pt x="232" y="2420"/>
                    </a:lnTo>
                    <a:lnTo>
                      <a:pt x="200" y="2420"/>
                    </a:lnTo>
                    <a:lnTo>
                      <a:pt x="209" y="2414"/>
                    </a:lnTo>
                    <a:lnTo>
                      <a:pt x="202" y="2408"/>
                    </a:lnTo>
                    <a:lnTo>
                      <a:pt x="195" y="2403"/>
                    </a:lnTo>
                    <a:lnTo>
                      <a:pt x="187" y="2400"/>
                    </a:lnTo>
                    <a:lnTo>
                      <a:pt x="178" y="2400"/>
                    </a:lnTo>
                    <a:lnTo>
                      <a:pt x="177" y="2201"/>
                    </a:lnTo>
                    <a:lnTo>
                      <a:pt x="178" y="1990"/>
                    </a:lnTo>
                    <a:lnTo>
                      <a:pt x="177" y="1776"/>
                    </a:lnTo>
                    <a:lnTo>
                      <a:pt x="171" y="1566"/>
                    </a:lnTo>
                    <a:lnTo>
                      <a:pt x="163" y="1726"/>
                    </a:lnTo>
                    <a:lnTo>
                      <a:pt x="162" y="1889"/>
                    </a:lnTo>
                    <a:lnTo>
                      <a:pt x="163" y="2051"/>
                    </a:lnTo>
                    <a:lnTo>
                      <a:pt x="162" y="2213"/>
                    </a:lnTo>
                    <a:lnTo>
                      <a:pt x="149" y="2188"/>
                    </a:lnTo>
                    <a:lnTo>
                      <a:pt x="147" y="2156"/>
                    </a:lnTo>
                    <a:lnTo>
                      <a:pt x="147" y="2120"/>
                    </a:lnTo>
                    <a:lnTo>
                      <a:pt x="138" y="2089"/>
                    </a:lnTo>
                    <a:lnTo>
                      <a:pt x="133" y="2207"/>
                    </a:lnTo>
                    <a:lnTo>
                      <a:pt x="107" y="2207"/>
                    </a:lnTo>
                    <a:lnTo>
                      <a:pt x="108" y="2099"/>
                    </a:lnTo>
                    <a:lnTo>
                      <a:pt x="108" y="1991"/>
                    </a:lnTo>
                    <a:lnTo>
                      <a:pt x="107" y="1883"/>
                    </a:lnTo>
                    <a:lnTo>
                      <a:pt x="100" y="1779"/>
                    </a:lnTo>
                    <a:lnTo>
                      <a:pt x="94" y="1840"/>
                    </a:lnTo>
                    <a:lnTo>
                      <a:pt x="92" y="1903"/>
                    </a:lnTo>
                    <a:lnTo>
                      <a:pt x="92" y="1967"/>
                    </a:lnTo>
                    <a:lnTo>
                      <a:pt x="93" y="2030"/>
                    </a:lnTo>
                    <a:lnTo>
                      <a:pt x="92" y="2095"/>
                    </a:lnTo>
                    <a:lnTo>
                      <a:pt x="89" y="2157"/>
                    </a:lnTo>
                    <a:lnTo>
                      <a:pt x="82" y="2218"/>
                    </a:lnTo>
                    <a:lnTo>
                      <a:pt x="68" y="2277"/>
                    </a:lnTo>
                    <a:lnTo>
                      <a:pt x="78" y="2282"/>
                    </a:lnTo>
                    <a:lnTo>
                      <a:pt x="83" y="2276"/>
                    </a:lnTo>
                    <a:lnTo>
                      <a:pt x="86" y="2269"/>
                    </a:lnTo>
                    <a:lnTo>
                      <a:pt x="90" y="2263"/>
                    </a:lnTo>
                    <a:lnTo>
                      <a:pt x="94" y="2256"/>
                    </a:lnTo>
                    <a:lnTo>
                      <a:pt x="99" y="2251"/>
                    </a:lnTo>
                    <a:lnTo>
                      <a:pt x="105" y="2246"/>
                    </a:lnTo>
                    <a:lnTo>
                      <a:pt x="113" y="2243"/>
                    </a:lnTo>
                    <a:lnTo>
                      <a:pt x="122" y="2242"/>
                    </a:lnTo>
                    <a:lnTo>
                      <a:pt x="130" y="2250"/>
                    </a:lnTo>
                    <a:lnTo>
                      <a:pt x="133" y="2261"/>
                    </a:lnTo>
                    <a:lnTo>
                      <a:pt x="131" y="2273"/>
                    </a:lnTo>
                    <a:lnTo>
                      <a:pt x="133" y="2282"/>
                    </a:lnTo>
                    <a:lnTo>
                      <a:pt x="122" y="2277"/>
                    </a:lnTo>
                    <a:lnTo>
                      <a:pt x="116" y="2287"/>
                    </a:lnTo>
                    <a:lnTo>
                      <a:pt x="109" y="2298"/>
                    </a:lnTo>
                    <a:lnTo>
                      <a:pt x="102" y="2310"/>
                    </a:lnTo>
                    <a:lnTo>
                      <a:pt x="97" y="2323"/>
                    </a:lnTo>
                    <a:lnTo>
                      <a:pt x="91" y="2337"/>
                    </a:lnTo>
                    <a:lnTo>
                      <a:pt x="86" y="2350"/>
                    </a:lnTo>
                    <a:lnTo>
                      <a:pt x="84" y="2366"/>
                    </a:lnTo>
                    <a:lnTo>
                      <a:pt x="84" y="2380"/>
                    </a:lnTo>
                    <a:lnTo>
                      <a:pt x="100" y="2394"/>
                    </a:lnTo>
                    <a:lnTo>
                      <a:pt x="101" y="2394"/>
                    </a:lnTo>
                    <a:lnTo>
                      <a:pt x="98" y="2395"/>
                    </a:lnTo>
                    <a:lnTo>
                      <a:pt x="93" y="2396"/>
                    </a:lnTo>
                    <a:lnTo>
                      <a:pt x="86" y="2396"/>
                    </a:lnTo>
                    <a:lnTo>
                      <a:pt x="78" y="2395"/>
                    </a:lnTo>
                    <a:lnTo>
                      <a:pt x="70" y="2392"/>
                    </a:lnTo>
                    <a:lnTo>
                      <a:pt x="62" y="2387"/>
                    </a:lnTo>
                    <a:lnTo>
                      <a:pt x="55" y="2380"/>
                    </a:lnTo>
                    <a:lnTo>
                      <a:pt x="58" y="2363"/>
                    </a:lnTo>
                    <a:lnTo>
                      <a:pt x="65" y="2345"/>
                    </a:lnTo>
                    <a:lnTo>
                      <a:pt x="69" y="2328"/>
                    </a:lnTo>
                    <a:lnTo>
                      <a:pt x="62" y="2311"/>
                    </a:lnTo>
                    <a:lnTo>
                      <a:pt x="54" y="2316"/>
                    </a:lnTo>
                    <a:lnTo>
                      <a:pt x="50" y="2323"/>
                    </a:lnTo>
                    <a:lnTo>
                      <a:pt x="49" y="2332"/>
                    </a:lnTo>
                    <a:lnTo>
                      <a:pt x="48" y="2340"/>
                    </a:lnTo>
                    <a:lnTo>
                      <a:pt x="47" y="2348"/>
                    </a:lnTo>
                    <a:lnTo>
                      <a:pt x="42" y="2353"/>
                    </a:lnTo>
                    <a:lnTo>
                      <a:pt x="35" y="2354"/>
                    </a:lnTo>
                    <a:lnTo>
                      <a:pt x="22" y="2351"/>
                    </a:lnTo>
                    <a:lnTo>
                      <a:pt x="6" y="2331"/>
                    </a:lnTo>
                    <a:lnTo>
                      <a:pt x="0" y="0"/>
                    </a:lnTo>
                    <a:lnTo>
                      <a:pt x="17" y="0"/>
                    </a:lnTo>
                    <a:lnTo>
                      <a:pt x="29" y="230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04" name=""/>
              <p:cNvSpPr/>
              <p:nvPr/>
            </p:nvSpPr>
            <p:spPr>
              <a:xfrm>
                <a:off x="9362520" y="303588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5" name=""/>
              <p:cNvSpPr/>
              <p:nvPr/>
            </p:nvSpPr>
            <p:spPr>
              <a:xfrm>
                <a:off x="9412920" y="303588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6" name=""/>
              <p:cNvSpPr/>
              <p:nvPr/>
            </p:nvSpPr>
            <p:spPr>
              <a:xfrm>
                <a:off x="9464400" y="303588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7" name=""/>
              <p:cNvSpPr/>
              <p:nvPr/>
            </p:nvSpPr>
            <p:spPr>
              <a:xfrm>
                <a:off x="9150840" y="3036960"/>
                <a:ext cx="3600" cy="13320"/>
              </a:xfrm>
              <a:custGeom>
                <a:avLst/>
                <a:gdLst/>
                <a:ahLst/>
                <a:rect l="l" t="t" r="r" b="b"/>
                <a:pathLst>
                  <a:path w="13" h="98">
                    <a:moveTo>
                      <a:pt x="7" y="0"/>
                    </a:moveTo>
                    <a:lnTo>
                      <a:pt x="13" y="3"/>
                    </a:lnTo>
                    <a:lnTo>
                      <a:pt x="7" y="98"/>
                    </a:lnTo>
                    <a:lnTo>
                      <a:pt x="0" y="98"/>
                    </a:lnTo>
                    <a:lnTo>
                      <a:pt x="7" y="0"/>
                    </a:lnTo>
                    <a:close/>
                  </a:path>
                </a:pathLst>
              </a:custGeom>
              <a:solidFill>
                <a:srgbClr val="ffffff"/>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808" name=""/>
              <p:cNvSpPr/>
              <p:nvPr/>
            </p:nvSpPr>
            <p:spPr>
              <a:xfrm>
                <a:off x="9333000" y="3036960"/>
                <a:ext cx="26280" cy="1080"/>
              </a:xfrm>
              <a:custGeom>
                <a:avLst/>
                <a:gdLst/>
                <a:ahLst/>
                <a:rect l="l" t="t" r="r" b="b"/>
                <a:pathLst>
                  <a:path w="87" h="11">
                    <a:moveTo>
                      <a:pt x="87" y="1"/>
                    </a:moveTo>
                    <a:lnTo>
                      <a:pt x="77" y="3"/>
                    </a:lnTo>
                    <a:lnTo>
                      <a:pt x="66" y="5"/>
                    </a:lnTo>
                    <a:lnTo>
                      <a:pt x="56" y="7"/>
                    </a:lnTo>
                    <a:lnTo>
                      <a:pt x="46" y="8"/>
                    </a:lnTo>
                    <a:lnTo>
                      <a:pt x="34" y="9"/>
                    </a:lnTo>
                    <a:lnTo>
                      <a:pt x="24" y="10"/>
                    </a:lnTo>
                    <a:lnTo>
                      <a:pt x="12" y="10"/>
                    </a:lnTo>
                    <a:lnTo>
                      <a:pt x="0" y="9"/>
                    </a:lnTo>
                    <a:lnTo>
                      <a:pt x="12" y="11"/>
                    </a:lnTo>
                    <a:lnTo>
                      <a:pt x="22" y="11"/>
                    </a:lnTo>
                    <a:lnTo>
                      <a:pt x="33" y="9"/>
                    </a:lnTo>
                    <a:lnTo>
                      <a:pt x="43" y="6"/>
                    </a:lnTo>
                    <a:lnTo>
                      <a:pt x="53" y="4"/>
                    </a:lnTo>
                    <a:lnTo>
                      <a:pt x="64" y="1"/>
                    </a:lnTo>
                    <a:lnTo>
                      <a:pt x="75" y="0"/>
                    </a:lnTo>
                    <a:lnTo>
                      <a:pt x="8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09" name=""/>
              <p:cNvSpPr/>
              <p:nvPr/>
            </p:nvSpPr>
            <p:spPr>
              <a:xfrm>
                <a:off x="9393840" y="3036960"/>
                <a:ext cx="15120" cy="1080"/>
              </a:xfrm>
              <a:custGeom>
                <a:avLst/>
                <a:gdLst/>
                <a:ahLst/>
                <a:rect l="l" t="t" r="r" b="b"/>
                <a:pathLst>
                  <a:path w="52" h="8">
                    <a:moveTo>
                      <a:pt x="0" y="8"/>
                    </a:moveTo>
                    <a:lnTo>
                      <a:pt x="13" y="0"/>
                    </a:lnTo>
                    <a:lnTo>
                      <a:pt x="52"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0" name=""/>
              <p:cNvSpPr/>
              <p:nvPr/>
            </p:nvSpPr>
            <p:spPr>
              <a:xfrm>
                <a:off x="9439200" y="3036960"/>
                <a:ext cx="23760" cy="1080"/>
              </a:xfrm>
              <a:custGeom>
                <a:avLst/>
                <a:gdLst/>
                <a:ahLst/>
                <a:rect l="l" t="t" r="r" b="b"/>
                <a:pathLst>
                  <a:path w="78" h="10">
                    <a:moveTo>
                      <a:pt x="78" y="1"/>
                    </a:moveTo>
                    <a:lnTo>
                      <a:pt x="68" y="1"/>
                    </a:lnTo>
                    <a:lnTo>
                      <a:pt x="58" y="3"/>
                    </a:lnTo>
                    <a:lnTo>
                      <a:pt x="48" y="4"/>
                    </a:lnTo>
                    <a:lnTo>
                      <a:pt x="40" y="6"/>
                    </a:lnTo>
                    <a:lnTo>
                      <a:pt x="31" y="8"/>
                    </a:lnTo>
                    <a:lnTo>
                      <a:pt x="21" y="9"/>
                    </a:lnTo>
                    <a:lnTo>
                      <a:pt x="11" y="10"/>
                    </a:lnTo>
                    <a:lnTo>
                      <a:pt x="0" y="9"/>
                    </a:lnTo>
                    <a:lnTo>
                      <a:pt x="10" y="9"/>
                    </a:lnTo>
                    <a:lnTo>
                      <a:pt x="20" y="7"/>
                    </a:lnTo>
                    <a:lnTo>
                      <a:pt x="29" y="6"/>
                    </a:lnTo>
                    <a:lnTo>
                      <a:pt x="39" y="4"/>
                    </a:lnTo>
                    <a:lnTo>
                      <a:pt x="48" y="2"/>
                    </a:lnTo>
                    <a:lnTo>
                      <a:pt x="57" y="1"/>
                    </a:lnTo>
                    <a:lnTo>
                      <a:pt x="68" y="0"/>
                    </a:lnTo>
                    <a:lnTo>
                      <a:pt x="78"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1" name=""/>
              <p:cNvSpPr/>
              <p:nvPr/>
            </p:nvSpPr>
            <p:spPr>
              <a:xfrm>
                <a:off x="9494280" y="3036960"/>
                <a:ext cx="26280" cy="1080"/>
              </a:xfrm>
              <a:custGeom>
                <a:avLst/>
                <a:gdLst/>
                <a:ahLst/>
                <a:rect l="l" t="t" r="r" b="b"/>
                <a:pathLst>
                  <a:path w="87" h="8">
                    <a:moveTo>
                      <a:pt x="0" y="8"/>
                    </a:moveTo>
                    <a:lnTo>
                      <a:pt x="32"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2" name=""/>
              <p:cNvSpPr/>
              <p:nvPr/>
            </p:nvSpPr>
            <p:spPr>
              <a:xfrm>
                <a:off x="9614880" y="3038400"/>
                <a:ext cx="18000" cy="3240"/>
              </a:xfrm>
              <a:custGeom>
                <a:avLst/>
                <a:gdLst/>
                <a:ahLst/>
                <a:rect l="l" t="t" r="r" b="b"/>
                <a:pathLst>
                  <a:path w="61" h="26">
                    <a:moveTo>
                      <a:pt x="61" y="26"/>
                    </a:moveTo>
                    <a:lnTo>
                      <a:pt x="55" y="23"/>
                    </a:lnTo>
                    <a:lnTo>
                      <a:pt x="48" y="21"/>
                    </a:lnTo>
                    <a:lnTo>
                      <a:pt x="41" y="20"/>
                    </a:lnTo>
                    <a:lnTo>
                      <a:pt x="32" y="20"/>
                    </a:lnTo>
                    <a:lnTo>
                      <a:pt x="24" y="21"/>
                    </a:lnTo>
                    <a:lnTo>
                      <a:pt x="15" y="21"/>
                    </a:lnTo>
                    <a:lnTo>
                      <a:pt x="8" y="22"/>
                    </a:lnTo>
                    <a:lnTo>
                      <a:pt x="0" y="21"/>
                    </a:lnTo>
                    <a:lnTo>
                      <a:pt x="45" y="0"/>
                    </a:lnTo>
                    <a:lnTo>
                      <a:pt x="61" y="26"/>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13" name=""/>
              <p:cNvSpPr/>
              <p:nvPr/>
            </p:nvSpPr>
            <p:spPr>
              <a:xfrm>
                <a:off x="9369720" y="303840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4" name=""/>
              <p:cNvSpPr/>
              <p:nvPr/>
            </p:nvSpPr>
            <p:spPr>
              <a:xfrm>
                <a:off x="9420120" y="303840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5" name=""/>
              <p:cNvSpPr/>
              <p:nvPr/>
            </p:nvSpPr>
            <p:spPr>
              <a:xfrm>
                <a:off x="9476280" y="303840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6" name=""/>
              <p:cNvSpPr/>
              <p:nvPr/>
            </p:nvSpPr>
            <p:spPr>
              <a:xfrm>
                <a:off x="9163080" y="3040920"/>
                <a:ext cx="1080" cy="14040"/>
              </a:xfrm>
              <a:prstGeom prst="rect">
                <a:avLst/>
              </a:prstGeom>
              <a:solidFill>
                <a:srgbClr val="ffffff"/>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Frutiger 45 Light"/>
                </a:endParaRPr>
              </a:p>
            </p:txBody>
          </p:sp>
          <p:sp>
            <p:nvSpPr>
              <p:cNvPr id="817" name=""/>
              <p:cNvSpPr/>
              <p:nvPr/>
            </p:nvSpPr>
            <p:spPr>
              <a:xfrm>
                <a:off x="9324360" y="3040920"/>
                <a:ext cx="42840" cy="1080"/>
              </a:xfrm>
              <a:custGeom>
                <a:avLst/>
                <a:gdLst/>
                <a:ahLst/>
                <a:rect l="l" t="t" r="r" b="b"/>
                <a:pathLst>
                  <a:path w="143" h="12">
                    <a:moveTo>
                      <a:pt x="0" y="12"/>
                    </a:moveTo>
                    <a:lnTo>
                      <a:pt x="89" y="0"/>
                    </a:lnTo>
                    <a:lnTo>
                      <a:pt x="143" y="0"/>
                    </a:lnTo>
                    <a:lnTo>
                      <a:pt x="0" y="1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8" name=""/>
              <p:cNvSpPr/>
              <p:nvPr/>
            </p:nvSpPr>
            <p:spPr>
              <a:xfrm>
                <a:off x="9378000" y="3040920"/>
                <a:ext cx="38160" cy="1080"/>
              </a:xfrm>
              <a:custGeom>
                <a:avLst/>
                <a:gdLst/>
                <a:ahLst/>
                <a:rect l="l" t="t" r="r" b="b"/>
                <a:pathLst>
                  <a:path w="126" h="12">
                    <a:moveTo>
                      <a:pt x="0" y="12"/>
                    </a:moveTo>
                    <a:lnTo>
                      <a:pt x="77" y="0"/>
                    </a:lnTo>
                    <a:lnTo>
                      <a:pt x="126" y="0"/>
                    </a:lnTo>
                    <a:lnTo>
                      <a:pt x="0" y="1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19" name=""/>
              <p:cNvSpPr/>
              <p:nvPr/>
            </p:nvSpPr>
            <p:spPr>
              <a:xfrm>
                <a:off x="9451080" y="3040920"/>
                <a:ext cx="20160" cy="1080"/>
              </a:xfrm>
              <a:custGeom>
                <a:avLst/>
                <a:gdLst/>
                <a:ahLst/>
                <a:rect l="l" t="t" r="r" b="b"/>
                <a:pathLst>
                  <a:path w="67" h="7">
                    <a:moveTo>
                      <a:pt x="0" y="7"/>
                    </a:moveTo>
                    <a:lnTo>
                      <a:pt x="29" y="0"/>
                    </a:lnTo>
                    <a:lnTo>
                      <a:pt x="67" y="0"/>
                    </a:lnTo>
                    <a:lnTo>
                      <a:pt x="0" y="7"/>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20" name=""/>
              <p:cNvSpPr/>
              <p:nvPr/>
            </p:nvSpPr>
            <p:spPr>
              <a:xfrm>
                <a:off x="9503640" y="3040920"/>
                <a:ext cx="25200" cy="1080"/>
              </a:xfrm>
              <a:custGeom>
                <a:avLst/>
                <a:gdLst/>
                <a:ahLst/>
                <a:rect l="l" t="t" r="r" b="b"/>
                <a:pathLst>
                  <a:path w="84" h="11">
                    <a:moveTo>
                      <a:pt x="84" y="2"/>
                    </a:moveTo>
                    <a:lnTo>
                      <a:pt x="74" y="3"/>
                    </a:lnTo>
                    <a:lnTo>
                      <a:pt x="64" y="5"/>
                    </a:lnTo>
                    <a:lnTo>
                      <a:pt x="54" y="7"/>
                    </a:lnTo>
                    <a:lnTo>
                      <a:pt x="43" y="8"/>
                    </a:lnTo>
                    <a:lnTo>
                      <a:pt x="33" y="9"/>
                    </a:lnTo>
                    <a:lnTo>
                      <a:pt x="22" y="10"/>
                    </a:lnTo>
                    <a:lnTo>
                      <a:pt x="11" y="10"/>
                    </a:lnTo>
                    <a:lnTo>
                      <a:pt x="0" y="9"/>
                    </a:lnTo>
                    <a:lnTo>
                      <a:pt x="12" y="11"/>
                    </a:lnTo>
                    <a:lnTo>
                      <a:pt x="22" y="10"/>
                    </a:lnTo>
                    <a:lnTo>
                      <a:pt x="31" y="9"/>
                    </a:lnTo>
                    <a:lnTo>
                      <a:pt x="42" y="5"/>
                    </a:lnTo>
                    <a:lnTo>
                      <a:pt x="51" y="2"/>
                    </a:lnTo>
                    <a:lnTo>
                      <a:pt x="62" y="1"/>
                    </a:lnTo>
                    <a:lnTo>
                      <a:pt x="72" y="0"/>
                    </a:lnTo>
                    <a:lnTo>
                      <a:pt x="8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21" name=""/>
              <p:cNvSpPr/>
              <p:nvPr/>
            </p:nvSpPr>
            <p:spPr>
              <a:xfrm>
                <a:off x="9432000" y="304200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822" name=""/>
              <p:cNvSpPr/>
              <p:nvPr/>
            </p:nvSpPr>
            <p:spPr>
              <a:xfrm>
                <a:off x="9487080" y="304200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823" name=""/>
              <p:cNvSpPr/>
              <p:nvPr/>
            </p:nvSpPr>
            <p:spPr>
              <a:xfrm>
                <a:off x="9637920" y="3042000"/>
                <a:ext cx="1188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824" name=""/>
              <p:cNvSpPr/>
              <p:nvPr/>
            </p:nvSpPr>
            <p:spPr>
              <a:xfrm>
                <a:off x="9171000" y="3043080"/>
                <a:ext cx="2160" cy="15480"/>
              </a:xfrm>
              <a:custGeom>
                <a:avLst/>
                <a:gdLst/>
                <a:ahLst/>
                <a:rect l="l" t="t" r="r" b="b"/>
                <a:pathLst>
                  <a:path w="11" h="118">
                    <a:moveTo>
                      <a:pt x="0" y="118"/>
                    </a:moveTo>
                    <a:lnTo>
                      <a:pt x="0" y="0"/>
                    </a:lnTo>
                    <a:lnTo>
                      <a:pt x="11" y="118"/>
                    </a:lnTo>
                    <a:lnTo>
                      <a:pt x="0" y="118"/>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825" name=""/>
              <p:cNvSpPr/>
              <p:nvPr/>
            </p:nvSpPr>
            <p:spPr>
              <a:xfrm>
                <a:off x="9347400" y="3043080"/>
                <a:ext cx="22320" cy="1080"/>
              </a:xfrm>
              <a:custGeom>
                <a:avLst/>
                <a:gdLst/>
                <a:ahLst/>
                <a:rect l="l" t="t" r="r" b="b"/>
                <a:pathLst>
                  <a:path w="77" h="7">
                    <a:moveTo>
                      <a:pt x="77" y="1"/>
                    </a:moveTo>
                    <a:lnTo>
                      <a:pt x="66" y="1"/>
                    </a:lnTo>
                    <a:lnTo>
                      <a:pt x="57" y="1"/>
                    </a:lnTo>
                    <a:lnTo>
                      <a:pt x="48" y="3"/>
                    </a:lnTo>
                    <a:lnTo>
                      <a:pt x="38" y="5"/>
                    </a:lnTo>
                    <a:lnTo>
                      <a:pt x="29" y="6"/>
                    </a:lnTo>
                    <a:lnTo>
                      <a:pt x="20" y="7"/>
                    </a:lnTo>
                    <a:lnTo>
                      <a:pt x="10" y="7"/>
                    </a:lnTo>
                    <a:lnTo>
                      <a:pt x="0" y="6"/>
                    </a:lnTo>
                    <a:lnTo>
                      <a:pt x="9" y="6"/>
                    </a:lnTo>
                    <a:lnTo>
                      <a:pt x="19" y="6"/>
                    </a:lnTo>
                    <a:lnTo>
                      <a:pt x="28" y="4"/>
                    </a:lnTo>
                    <a:lnTo>
                      <a:pt x="37" y="2"/>
                    </a:lnTo>
                    <a:lnTo>
                      <a:pt x="46" y="1"/>
                    </a:lnTo>
                    <a:lnTo>
                      <a:pt x="56" y="0"/>
                    </a:lnTo>
                    <a:lnTo>
                      <a:pt x="66" y="0"/>
                    </a:lnTo>
                    <a:lnTo>
                      <a:pt x="7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26" name=""/>
              <p:cNvSpPr/>
              <p:nvPr/>
            </p:nvSpPr>
            <p:spPr>
              <a:xfrm>
                <a:off x="9406800" y="3043080"/>
                <a:ext cx="21240" cy="1080"/>
              </a:xfrm>
              <a:custGeom>
                <a:avLst/>
                <a:gdLst/>
                <a:ahLst/>
                <a:rect l="l" t="t" r="r" b="b"/>
                <a:pathLst>
                  <a:path w="71" h="5">
                    <a:moveTo>
                      <a:pt x="0" y="5"/>
                    </a:moveTo>
                    <a:lnTo>
                      <a:pt x="22" y="0"/>
                    </a:lnTo>
                    <a:lnTo>
                      <a:pt x="71"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27" name=""/>
              <p:cNvSpPr/>
              <p:nvPr/>
            </p:nvSpPr>
            <p:spPr>
              <a:xfrm>
                <a:off x="9462960" y="3043080"/>
                <a:ext cx="19080" cy="1080"/>
              </a:xfrm>
              <a:custGeom>
                <a:avLst/>
                <a:gdLst/>
                <a:ahLst/>
                <a:rect l="l" t="t" r="r" b="b"/>
                <a:pathLst>
                  <a:path w="67" h="5">
                    <a:moveTo>
                      <a:pt x="0" y="5"/>
                    </a:moveTo>
                    <a:lnTo>
                      <a:pt x="23" y="0"/>
                    </a:lnTo>
                    <a:lnTo>
                      <a:pt x="6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28" name=""/>
              <p:cNvSpPr/>
              <p:nvPr/>
            </p:nvSpPr>
            <p:spPr>
              <a:xfrm>
                <a:off x="9383040" y="3043080"/>
                <a:ext cx="164880" cy="9720"/>
              </a:xfrm>
              <a:custGeom>
                <a:avLst/>
                <a:gdLst/>
                <a:ahLst/>
                <a:rect l="l" t="t" r="r" b="b"/>
                <a:pathLst>
                  <a:path w="548" h="68">
                    <a:moveTo>
                      <a:pt x="0" y="68"/>
                    </a:moveTo>
                    <a:lnTo>
                      <a:pt x="496" y="0"/>
                    </a:lnTo>
                    <a:lnTo>
                      <a:pt x="548" y="0"/>
                    </a:lnTo>
                    <a:lnTo>
                      <a:pt x="0" y="68"/>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Frutiger 45 Light"/>
                </a:endParaRPr>
              </a:p>
            </p:txBody>
          </p:sp>
          <p:sp>
            <p:nvSpPr>
              <p:cNvPr id="829" name=""/>
              <p:cNvSpPr/>
              <p:nvPr/>
            </p:nvSpPr>
            <p:spPr>
              <a:xfrm>
                <a:off x="9258480" y="3044520"/>
                <a:ext cx="7200" cy="52920"/>
              </a:xfrm>
              <a:custGeom>
                <a:avLst/>
                <a:gdLst/>
                <a:ahLst/>
                <a:rect l="l" t="t" r="r" b="b"/>
                <a:pathLst>
                  <a:path w="26" h="395">
                    <a:moveTo>
                      <a:pt x="0" y="374"/>
                    </a:moveTo>
                    <a:lnTo>
                      <a:pt x="11" y="0"/>
                    </a:lnTo>
                    <a:lnTo>
                      <a:pt x="26" y="395"/>
                    </a:lnTo>
                    <a:lnTo>
                      <a:pt x="0" y="374"/>
                    </a:lnTo>
                    <a:close/>
                  </a:path>
                </a:pathLst>
              </a:custGeom>
              <a:solidFill>
                <a:srgbClr val="ffffff"/>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830" name=""/>
              <p:cNvSpPr/>
              <p:nvPr/>
            </p:nvSpPr>
            <p:spPr>
              <a:xfrm>
                <a:off x="9270360" y="3045600"/>
                <a:ext cx="4680" cy="52920"/>
              </a:xfrm>
              <a:custGeom>
                <a:avLst/>
                <a:gdLst/>
                <a:ahLst/>
                <a:rect l="l" t="t" r="r" b="b"/>
                <a:pathLst>
                  <a:path w="15" h="399">
                    <a:moveTo>
                      <a:pt x="0" y="0"/>
                    </a:moveTo>
                    <a:lnTo>
                      <a:pt x="9" y="0"/>
                    </a:lnTo>
                    <a:lnTo>
                      <a:pt x="15" y="399"/>
                    </a:lnTo>
                    <a:lnTo>
                      <a:pt x="9" y="399"/>
                    </a:lnTo>
                    <a:lnTo>
                      <a:pt x="0" y="0"/>
                    </a:lnTo>
                    <a:close/>
                  </a:path>
                </a:pathLst>
              </a:custGeom>
              <a:solidFill>
                <a:srgbClr val="ffffff"/>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831" name=""/>
              <p:cNvSpPr/>
              <p:nvPr/>
            </p:nvSpPr>
            <p:spPr>
              <a:xfrm>
                <a:off x="9385560" y="304452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2" name=""/>
              <p:cNvSpPr/>
              <p:nvPr/>
            </p:nvSpPr>
            <p:spPr>
              <a:xfrm>
                <a:off x="9444240" y="304452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3" name=""/>
              <p:cNvSpPr/>
              <p:nvPr/>
            </p:nvSpPr>
            <p:spPr>
              <a:xfrm>
                <a:off x="9178560" y="3045600"/>
                <a:ext cx="4320" cy="16920"/>
              </a:xfrm>
              <a:custGeom>
                <a:avLst/>
                <a:gdLst/>
                <a:ahLst/>
                <a:rect l="l" t="t" r="r" b="b"/>
                <a:pathLst>
                  <a:path w="17" h="124">
                    <a:moveTo>
                      <a:pt x="17" y="124"/>
                    </a:moveTo>
                    <a:lnTo>
                      <a:pt x="3" y="105"/>
                    </a:lnTo>
                    <a:lnTo>
                      <a:pt x="0" y="72"/>
                    </a:lnTo>
                    <a:lnTo>
                      <a:pt x="1" y="35"/>
                    </a:lnTo>
                    <a:lnTo>
                      <a:pt x="0" y="0"/>
                    </a:lnTo>
                    <a:lnTo>
                      <a:pt x="10" y="0"/>
                    </a:lnTo>
                    <a:lnTo>
                      <a:pt x="17" y="124"/>
                    </a:lnTo>
                    <a:close/>
                  </a:path>
                </a:pathLst>
              </a:custGeom>
              <a:solidFill>
                <a:srgbClr val="ffffff"/>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Frutiger 45 Light"/>
                </a:endParaRPr>
              </a:p>
            </p:txBody>
          </p:sp>
          <p:sp>
            <p:nvSpPr>
              <p:cNvPr id="834" name=""/>
              <p:cNvSpPr/>
              <p:nvPr/>
            </p:nvSpPr>
            <p:spPr>
              <a:xfrm>
                <a:off x="9360360" y="3045600"/>
                <a:ext cx="21600" cy="1080"/>
              </a:xfrm>
              <a:custGeom>
                <a:avLst/>
                <a:gdLst/>
                <a:ahLst/>
                <a:rect l="l" t="t" r="r" b="b"/>
                <a:pathLst>
                  <a:path w="71" h="6">
                    <a:moveTo>
                      <a:pt x="0" y="6"/>
                    </a:moveTo>
                    <a:lnTo>
                      <a:pt x="32" y="0"/>
                    </a:lnTo>
                    <a:lnTo>
                      <a:pt x="71"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5" name=""/>
              <p:cNvSpPr/>
              <p:nvPr/>
            </p:nvSpPr>
            <p:spPr>
              <a:xfrm>
                <a:off x="9416520" y="304560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6" name=""/>
              <p:cNvSpPr/>
              <p:nvPr/>
            </p:nvSpPr>
            <p:spPr>
              <a:xfrm>
                <a:off x="9229680" y="3047040"/>
                <a:ext cx="3600" cy="37080"/>
              </a:xfrm>
              <a:custGeom>
                <a:avLst/>
                <a:gdLst/>
                <a:ahLst/>
                <a:rect l="l" t="t" r="r" b="b"/>
                <a:pathLst>
                  <a:path w="12" h="275">
                    <a:moveTo>
                      <a:pt x="12" y="275"/>
                    </a:moveTo>
                    <a:lnTo>
                      <a:pt x="7" y="206"/>
                    </a:lnTo>
                    <a:lnTo>
                      <a:pt x="1" y="135"/>
                    </a:lnTo>
                    <a:lnTo>
                      <a:pt x="0" y="65"/>
                    </a:lnTo>
                    <a:lnTo>
                      <a:pt x="12" y="0"/>
                    </a:lnTo>
                    <a:lnTo>
                      <a:pt x="12" y="275"/>
                    </a:lnTo>
                    <a:close/>
                  </a:path>
                </a:pathLst>
              </a:custGeom>
              <a:solidFill>
                <a:srgbClr val="ffffff"/>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Frutiger 45 Light"/>
                </a:endParaRPr>
              </a:p>
            </p:txBody>
          </p:sp>
          <p:sp>
            <p:nvSpPr>
              <p:cNvPr id="837" name=""/>
              <p:cNvSpPr/>
              <p:nvPr/>
            </p:nvSpPr>
            <p:spPr>
              <a:xfrm>
                <a:off x="9339840" y="304704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8" name=""/>
              <p:cNvSpPr/>
              <p:nvPr/>
            </p:nvSpPr>
            <p:spPr>
              <a:xfrm>
                <a:off x="9394920" y="304704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39" name=""/>
              <p:cNvSpPr/>
              <p:nvPr/>
            </p:nvSpPr>
            <p:spPr>
              <a:xfrm>
                <a:off x="9524160" y="304704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40" name=""/>
              <p:cNvSpPr/>
              <p:nvPr/>
            </p:nvSpPr>
            <p:spPr>
              <a:xfrm>
                <a:off x="9189360" y="3049200"/>
                <a:ext cx="4320" cy="18000"/>
              </a:xfrm>
              <a:custGeom>
                <a:avLst/>
                <a:gdLst/>
                <a:ahLst/>
                <a:rect l="l" t="t" r="r" b="b"/>
                <a:pathLst>
                  <a:path w="16" h="138">
                    <a:moveTo>
                      <a:pt x="10" y="138"/>
                    </a:moveTo>
                    <a:lnTo>
                      <a:pt x="0" y="0"/>
                    </a:lnTo>
                    <a:lnTo>
                      <a:pt x="16" y="138"/>
                    </a:lnTo>
                    <a:lnTo>
                      <a:pt x="10" y="138"/>
                    </a:lnTo>
                    <a:close/>
                  </a:path>
                </a:pathLst>
              </a:custGeom>
              <a:solidFill>
                <a:srgbClr val="ffffff"/>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Frutiger 45 Light"/>
                </a:endParaRPr>
              </a:p>
            </p:txBody>
          </p:sp>
          <p:sp>
            <p:nvSpPr>
              <p:cNvPr id="841" name=""/>
              <p:cNvSpPr/>
              <p:nvPr/>
            </p:nvSpPr>
            <p:spPr>
              <a:xfrm>
                <a:off x="9350640" y="3049200"/>
                <a:ext cx="39240" cy="1080"/>
              </a:xfrm>
              <a:custGeom>
                <a:avLst/>
                <a:gdLst/>
                <a:ahLst/>
                <a:rect l="l" t="t" r="r" b="b"/>
                <a:pathLst>
                  <a:path w="132" h="17">
                    <a:moveTo>
                      <a:pt x="132" y="0"/>
                    </a:moveTo>
                    <a:lnTo>
                      <a:pt x="116" y="3"/>
                    </a:lnTo>
                    <a:lnTo>
                      <a:pt x="101" y="6"/>
                    </a:lnTo>
                    <a:lnTo>
                      <a:pt x="84" y="9"/>
                    </a:lnTo>
                    <a:lnTo>
                      <a:pt x="68" y="12"/>
                    </a:lnTo>
                    <a:lnTo>
                      <a:pt x="52" y="14"/>
                    </a:lnTo>
                    <a:lnTo>
                      <a:pt x="35" y="16"/>
                    </a:lnTo>
                    <a:lnTo>
                      <a:pt x="17" y="16"/>
                    </a:lnTo>
                    <a:lnTo>
                      <a:pt x="0" y="15"/>
                    </a:lnTo>
                    <a:lnTo>
                      <a:pt x="18" y="17"/>
                    </a:lnTo>
                    <a:lnTo>
                      <a:pt x="36" y="16"/>
                    </a:lnTo>
                    <a:lnTo>
                      <a:pt x="52" y="13"/>
                    </a:lnTo>
                    <a:lnTo>
                      <a:pt x="68" y="10"/>
                    </a:lnTo>
                    <a:lnTo>
                      <a:pt x="83" y="6"/>
                    </a:lnTo>
                    <a:lnTo>
                      <a:pt x="99" y="3"/>
                    </a:lnTo>
                    <a:lnTo>
                      <a:pt x="116" y="0"/>
                    </a:lnTo>
                    <a:lnTo>
                      <a:pt x="132" y="0"/>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42" name=""/>
              <p:cNvSpPr/>
              <p:nvPr/>
            </p:nvSpPr>
            <p:spPr>
              <a:xfrm>
                <a:off x="9481320" y="3049200"/>
                <a:ext cx="40320" cy="1080"/>
              </a:xfrm>
              <a:custGeom>
                <a:avLst/>
                <a:gdLst/>
                <a:ahLst/>
                <a:rect l="l" t="t" r="r" b="b"/>
                <a:pathLst>
                  <a:path w="137" h="15">
                    <a:moveTo>
                      <a:pt x="0" y="15"/>
                    </a:moveTo>
                    <a:lnTo>
                      <a:pt x="83" y="0"/>
                    </a:lnTo>
                    <a:lnTo>
                      <a:pt x="137" y="0"/>
                    </a:lnTo>
                    <a:lnTo>
                      <a:pt x="0" y="1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43" name=""/>
              <p:cNvSpPr/>
              <p:nvPr/>
            </p:nvSpPr>
            <p:spPr>
              <a:xfrm>
                <a:off x="9541080" y="305028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844" name=""/>
              <p:cNvSpPr/>
              <p:nvPr/>
            </p:nvSpPr>
            <p:spPr>
              <a:xfrm>
                <a:off x="9198720" y="3051360"/>
                <a:ext cx="4320" cy="19080"/>
              </a:xfrm>
              <a:custGeom>
                <a:avLst/>
                <a:gdLst/>
                <a:ahLst/>
                <a:rect l="l" t="t" r="r" b="b"/>
                <a:pathLst>
                  <a:path w="16" h="147">
                    <a:moveTo>
                      <a:pt x="16" y="147"/>
                    </a:moveTo>
                    <a:lnTo>
                      <a:pt x="2" y="115"/>
                    </a:lnTo>
                    <a:lnTo>
                      <a:pt x="0" y="76"/>
                    </a:lnTo>
                    <a:lnTo>
                      <a:pt x="1" y="35"/>
                    </a:lnTo>
                    <a:lnTo>
                      <a:pt x="0" y="0"/>
                    </a:lnTo>
                    <a:lnTo>
                      <a:pt x="14" y="30"/>
                    </a:lnTo>
                    <a:lnTo>
                      <a:pt x="16" y="68"/>
                    </a:lnTo>
                    <a:lnTo>
                      <a:pt x="15" y="109"/>
                    </a:lnTo>
                    <a:lnTo>
                      <a:pt x="16" y="147"/>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845" name=""/>
              <p:cNvSpPr/>
              <p:nvPr/>
            </p:nvSpPr>
            <p:spPr>
              <a:xfrm>
                <a:off x="9343440" y="3051360"/>
                <a:ext cx="130320" cy="7200"/>
              </a:xfrm>
              <a:custGeom>
                <a:avLst/>
                <a:gdLst/>
                <a:ahLst/>
                <a:rect l="l" t="t" r="r" b="b"/>
                <a:pathLst>
                  <a:path w="434" h="58">
                    <a:moveTo>
                      <a:pt x="0" y="58"/>
                    </a:moveTo>
                    <a:lnTo>
                      <a:pt x="387" y="0"/>
                    </a:lnTo>
                    <a:lnTo>
                      <a:pt x="434" y="0"/>
                    </a:lnTo>
                    <a:lnTo>
                      <a:pt x="0" y="58"/>
                    </a:lnTo>
                    <a:close/>
                  </a:path>
                </a:pathLst>
              </a:custGeom>
              <a:solidFill>
                <a:srgbClr val="000000"/>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846" name=""/>
              <p:cNvSpPr/>
              <p:nvPr/>
            </p:nvSpPr>
            <p:spPr>
              <a:xfrm>
                <a:off x="9494280" y="3051360"/>
                <a:ext cx="41760" cy="2160"/>
              </a:xfrm>
              <a:custGeom>
                <a:avLst/>
                <a:gdLst/>
                <a:ahLst/>
                <a:rect l="l" t="t" r="r" b="b"/>
                <a:pathLst>
                  <a:path w="138" h="16">
                    <a:moveTo>
                      <a:pt x="138" y="0"/>
                    </a:moveTo>
                    <a:lnTo>
                      <a:pt x="120" y="3"/>
                    </a:lnTo>
                    <a:lnTo>
                      <a:pt x="104" y="6"/>
                    </a:lnTo>
                    <a:lnTo>
                      <a:pt x="88" y="9"/>
                    </a:lnTo>
                    <a:lnTo>
                      <a:pt x="70" y="12"/>
                    </a:lnTo>
                    <a:lnTo>
                      <a:pt x="54" y="14"/>
                    </a:lnTo>
                    <a:lnTo>
                      <a:pt x="37" y="15"/>
                    </a:lnTo>
                    <a:lnTo>
                      <a:pt x="18" y="16"/>
                    </a:lnTo>
                    <a:lnTo>
                      <a:pt x="0" y="15"/>
                    </a:lnTo>
                    <a:lnTo>
                      <a:pt x="18" y="16"/>
                    </a:lnTo>
                    <a:lnTo>
                      <a:pt x="37" y="15"/>
                    </a:lnTo>
                    <a:lnTo>
                      <a:pt x="54" y="13"/>
                    </a:lnTo>
                    <a:lnTo>
                      <a:pt x="70" y="10"/>
                    </a:lnTo>
                    <a:lnTo>
                      <a:pt x="88" y="8"/>
                    </a:lnTo>
                    <a:lnTo>
                      <a:pt x="104" y="5"/>
                    </a:lnTo>
                    <a:lnTo>
                      <a:pt x="120" y="2"/>
                    </a:lnTo>
                    <a:lnTo>
                      <a:pt x="138" y="0"/>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847" name=""/>
              <p:cNvSpPr/>
              <p:nvPr/>
            </p:nvSpPr>
            <p:spPr>
              <a:xfrm>
                <a:off x="9219240" y="3052800"/>
                <a:ext cx="4320" cy="27360"/>
              </a:xfrm>
              <a:custGeom>
                <a:avLst/>
                <a:gdLst/>
                <a:ahLst/>
                <a:rect l="l" t="t" r="r" b="b"/>
                <a:pathLst>
                  <a:path w="16" h="207">
                    <a:moveTo>
                      <a:pt x="16" y="207"/>
                    </a:moveTo>
                    <a:lnTo>
                      <a:pt x="4" y="159"/>
                    </a:lnTo>
                    <a:lnTo>
                      <a:pt x="0" y="104"/>
                    </a:lnTo>
                    <a:lnTo>
                      <a:pt x="4" y="50"/>
                    </a:lnTo>
                    <a:lnTo>
                      <a:pt x="16" y="0"/>
                    </a:lnTo>
                    <a:lnTo>
                      <a:pt x="16"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848" name=""/>
              <p:cNvSpPr/>
              <p:nvPr/>
            </p:nvSpPr>
            <p:spPr>
              <a:xfrm>
                <a:off x="9563760" y="305280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849" name=""/>
              <p:cNvSpPr/>
              <p:nvPr/>
            </p:nvSpPr>
            <p:spPr>
              <a:xfrm>
                <a:off x="9712080" y="3052800"/>
                <a:ext cx="4320" cy="122400"/>
              </a:xfrm>
              <a:custGeom>
                <a:avLst/>
                <a:gdLst/>
                <a:ahLst/>
                <a:rect l="l" t="t" r="r" b="b"/>
                <a:pathLst>
                  <a:path w="15" h="912">
                    <a:moveTo>
                      <a:pt x="0" y="0"/>
                    </a:moveTo>
                    <a:lnTo>
                      <a:pt x="6" y="0"/>
                    </a:lnTo>
                    <a:lnTo>
                      <a:pt x="15" y="912"/>
                    </a:lnTo>
                    <a:lnTo>
                      <a:pt x="6" y="912"/>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50" name=""/>
              <p:cNvSpPr/>
              <p:nvPr/>
            </p:nvSpPr>
            <p:spPr>
              <a:xfrm>
                <a:off x="9208440" y="3053880"/>
                <a:ext cx="4680" cy="20160"/>
              </a:xfrm>
              <a:custGeom>
                <a:avLst/>
                <a:gdLst/>
                <a:ahLst/>
                <a:rect l="l" t="t" r="r" b="b"/>
                <a:pathLst>
                  <a:path w="14" h="150">
                    <a:moveTo>
                      <a:pt x="14" y="150"/>
                    </a:moveTo>
                    <a:lnTo>
                      <a:pt x="11" y="113"/>
                    </a:lnTo>
                    <a:lnTo>
                      <a:pt x="4" y="78"/>
                    </a:lnTo>
                    <a:lnTo>
                      <a:pt x="0" y="40"/>
                    </a:lnTo>
                    <a:lnTo>
                      <a:pt x="7" y="0"/>
                    </a:lnTo>
                    <a:lnTo>
                      <a:pt x="14" y="150"/>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851" name=""/>
              <p:cNvSpPr/>
              <p:nvPr/>
            </p:nvSpPr>
            <p:spPr>
              <a:xfrm>
                <a:off x="9469080" y="3053880"/>
                <a:ext cx="20160" cy="1080"/>
              </a:xfrm>
              <a:custGeom>
                <a:avLst/>
                <a:gdLst/>
                <a:ahLst/>
                <a:rect l="l" t="t" r="r" b="b"/>
                <a:pathLst>
                  <a:path w="68" h="6">
                    <a:moveTo>
                      <a:pt x="0" y="6"/>
                    </a:moveTo>
                    <a:lnTo>
                      <a:pt x="22" y="0"/>
                    </a:lnTo>
                    <a:lnTo>
                      <a:pt x="68"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52" name=""/>
              <p:cNvSpPr/>
              <p:nvPr/>
            </p:nvSpPr>
            <p:spPr>
              <a:xfrm>
                <a:off x="9538560" y="305388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53" name=""/>
              <p:cNvSpPr/>
              <p:nvPr/>
            </p:nvSpPr>
            <p:spPr>
              <a:xfrm>
                <a:off x="9586440" y="3053880"/>
                <a:ext cx="41760" cy="126000"/>
              </a:xfrm>
              <a:custGeom>
                <a:avLst/>
                <a:gdLst/>
                <a:ahLst/>
                <a:rect l="l" t="t" r="r" b="b"/>
                <a:pathLst>
                  <a:path w="139" h="938">
                    <a:moveTo>
                      <a:pt x="139" y="26"/>
                    </a:moveTo>
                    <a:lnTo>
                      <a:pt x="132" y="26"/>
                    </a:lnTo>
                    <a:lnTo>
                      <a:pt x="139" y="26"/>
                    </a:lnTo>
                    <a:lnTo>
                      <a:pt x="132" y="938"/>
                    </a:lnTo>
                    <a:lnTo>
                      <a:pt x="126" y="938"/>
                    </a:lnTo>
                    <a:lnTo>
                      <a:pt x="122" y="758"/>
                    </a:lnTo>
                    <a:lnTo>
                      <a:pt x="124" y="555"/>
                    </a:lnTo>
                    <a:lnTo>
                      <a:pt x="124" y="345"/>
                    </a:lnTo>
                    <a:lnTo>
                      <a:pt x="116" y="139"/>
                    </a:lnTo>
                    <a:lnTo>
                      <a:pt x="102" y="154"/>
                    </a:lnTo>
                    <a:lnTo>
                      <a:pt x="100" y="175"/>
                    </a:lnTo>
                    <a:lnTo>
                      <a:pt x="102" y="198"/>
                    </a:lnTo>
                    <a:lnTo>
                      <a:pt x="101" y="218"/>
                    </a:lnTo>
                    <a:lnTo>
                      <a:pt x="99" y="216"/>
                    </a:lnTo>
                    <a:lnTo>
                      <a:pt x="95" y="214"/>
                    </a:lnTo>
                    <a:lnTo>
                      <a:pt x="92" y="212"/>
                    </a:lnTo>
                    <a:lnTo>
                      <a:pt x="87" y="213"/>
                    </a:lnTo>
                    <a:lnTo>
                      <a:pt x="80" y="230"/>
                    </a:lnTo>
                    <a:lnTo>
                      <a:pt x="78" y="247"/>
                    </a:lnTo>
                    <a:lnTo>
                      <a:pt x="80" y="266"/>
                    </a:lnTo>
                    <a:lnTo>
                      <a:pt x="87" y="282"/>
                    </a:lnTo>
                    <a:lnTo>
                      <a:pt x="94" y="272"/>
                    </a:lnTo>
                    <a:lnTo>
                      <a:pt x="94" y="260"/>
                    </a:lnTo>
                    <a:lnTo>
                      <a:pt x="93" y="246"/>
                    </a:lnTo>
                    <a:lnTo>
                      <a:pt x="94" y="233"/>
                    </a:lnTo>
                    <a:lnTo>
                      <a:pt x="101" y="245"/>
                    </a:lnTo>
                    <a:lnTo>
                      <a:pt x="102" y="259"/>
                    </a:lnTo>
                    <a:lnTo>
                      <a:pt x="102" y="274"/>
                    </a:lnTo>
                    <a:lnTo>
                      <a:pt x="101" y="288"/>
                    </a:lnTo>
                    <a:lnTo>
                      <a:pt x="78" y="302"/>
                    </a:lnTo>
                    <a:lnTo>
                      <a:pt x="87" y="302"/>
                    </a:lnTo>
                    <a:lnTo>
                      <a:pt x="94" y="627"/>
                    </a:lnTo>
                    <a:lnTo>
                      <a:pt x="87" y="627"/>
                    </a:lnTo>
                    <a:lnTo>
                      <a:pt x="72" y="26"/>
                    </a:lnTo>
                    <a:lnTo>
                      <a:pt x="0" y="11"/>
                    </a:lnTo>
                    <a:lnTo>
                      <a:pt x="12" y="4"/>
                    </a:lnTo>
                    <a:lnTo>
                      <a:pt x="24" y="1"/>
                    </a:lnTo>
                    <a:lnTo>
                      <a:pt x="37" y="0"/>
                    </a:lnTo>
                    <a:lnTo>
                      <a:pt x="51" y="1"/>
                    </a:lnTo>
                    <a:lnTo>
                      <a:pt x="64" y="3"/>
                    </a:lnTo>
                    <a:lnTo>
                      <a:pt x="77" y="6"/>
                    </a:lnTo>
                    <a:lnTo>
                      <a:pt x="89" y="9"/>
                    </a:lnTo>
                    <a:lnTo>
                      <a:pt x="101" y="11"/>
                    </a:lnTo>
                    <a:lnTo>
                      <a:pt x="103" y="22"/>
                    </a:lnTo>
                    <a:lnTo>
                      <a:pt x="106" y="26"/>
                    </a:lnTo>
                    <a:lnTo>
                      <a:pt x="110" y="26"/>
                    </a:lnTo>
                    <a:lnTo>
                      <a:pt x="116" y="23"/>
                    </a:lnTo>
                    <a:lnTo>
                      <a:pt x="122" y="20"/>
                    </a:lnTo>
                    <a:lnTo>
                      <a:pt x="128" y="18"/>
                    </a:lnTo>
                    <a:lnTo>
                      <a:pt x="135" y="20"/>
                    </a:lnTo>
                    <a:lnTo>
                      <a:pt x="139" y="2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54" name=""/>
              <p:cNvSpPr/>
              <p:nvPr/>
            </p:nvSpPr>
            <p:spPr>
              <a:xfrm>
                <a:off x="9447480" y="3054960"/>
                <a:ext cx="1512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55" name=""/>
              <p:cNvSpPr/>
              <p:nvPr/>
            </p:nvSpPr>
            <p:spPr>
              <a:xfrm>
                <a:off x="9520560" y="305496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56" name=""/>
              <p:cNvSpPr/>
              <p:nvPr/>
            </p:nvSpPr>
            <p:spPr>
              <a:xfrm>
                <a:off x="9556560" y="3056400"/>
                <a:ext cx="46440" cy="276480"/>
              </a:xfrm>
              <a:custGeom>
                <a:avLst/>
                <a:gdLst/>
                <a:ahLst/>
                <a:rect l="l" t="t" r="r" b="b"/>
                <a:pathLst>
                  <a:path w="156" h="2070">
                    <a:moveTo>
                      <a:pt x="149" y="2050"/>
                    </a:moveTo>
                    <a:lnTo>
                      <a:pt x="156" y="2058"/>
                    </a:lnTo>
                    <a:lnTo>
                      <a:pt x="94" y="2070"/>
                    </a:lnTo>
                    <a:lnTo>
                      <a:pt x="78" y="35"/>
                    </a:lnTo>
                    <a:lnTo>
                      <a:pt x="0" y="10"/>
                    </a:lnTo>
                    <a:lnTo>
                      <a:pt x="9" y="1"/>
                    </a:lnTo>
                    <a:lnTo>
                      <a:pt x="22" y="0"/>
                    </a:lnTo>
                    <a:lnTo>
                      <a:pt x="41" y="4"/>
                    </a:lnTo>
                    <a:lnTo>
                      <a:pt x="63" y="11"/>
                    </a:lnTo>
                    <a:lnTo>
                      <a:pt x="85" y="19"/>
                    </a:lnTo>
                    <a:lnTo>
                      <a:pt x="107" y="25"/>
                    </a:lnTo>
                    <a:lnTo>
                      <a:pt x="126" y="29"/>
                    </a:lnTo>
                    <a:lnTo>
                      <a:pt x="140" y="29"/>
                    </a:lnTo>
                    <a:lnTo>
                      <a:pt x="149" y="20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57" name=""/>
              <p:cNvSpPr/>
              <p:nvPr/>
            </p:nvSpPr>
            <p:spPr>
              <a:xfrm>
                <a:off x="9669960" y="3056400"/>
                <a:ext cx="4680" cy="93600"/>
              </a:xfrm>
              <a:custGeom>
                <a:avLst/>
                <a:gdLst/>
                <a:ahLst/>
                <a:rect l="l" t="t" r="r" b="b"/>
                <a:pathLst>
                  <a:path w="12" h="705">
                    <a:moveTo>
                      <a:pt x="7" y="705"/>
                    </a:moveTo>
                    <a:lnTo>
                      <a:pt x="0" y="705"/>
                    </a:lnTo>
                    <a:lnTo>
                      <a:pt x="7" y="0"/>
                    </a:lnTo>
                    <a:lnTo>
                      <a:pt x="12" y="0"/>
                    </a:lnTo>
                    <a:lnTo>
                      <a:pt x="12" y="699"/>
                    </a:lnTo>
                    <a:lnTo>
                      <a:pt x="7" y="70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58" name=""/>
              <p:cNvSpPr/>
              <p:nvPr/>
            </p:nvSpPr>
            <p:spPr>
              <a:xfrm>
                <a:off x="9420120" y="3057480"/>
                <a:ext cx="26280" cy="1080"/>
              </a:xfrm>
              <a:custGeom>
                <a:avLst/>
                <a:gdLst/>
                <a:ahLst/>
                <a:rect l="l" t="t" r="r" b="b"/>
                <a:pathLst>
                  <a:path w="87" h="5">
                    <a:moveTo>
                      <a:pt x="0" y="5"/>
                    </a:moveTo>
                    <a:lnTo>
                      <a:pt x="38" y="0"/>
                    </a:lnTo>
                    <a:lnTo>
                      <a:pt x="8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59" name=""/>
              <p:cNvSpPr/>
              <p:nvPr/>
            </p:nvSpPr>
            <p:spPr>
              <a:xfrm>
                <a:off x="9491760" y="3057480"/>
                <a:ext cx="23760" cy="1080"/>
              </a:xfrm>
              <a:custGeom>
                <a:avLst/>
                <a:gdLst/>
                <a:ahLst/>
                <a:rect l="l" t="t" r="r" b="b"/>
                <a:pathLst>
                  <a:path w="77" h="5">
                    <a:moveTo>
                      <a:pt x="0" y="5"/>
                    </a:moveTo>
                    <a:lnTo>
                      <a:pt x="29" y="0"/>
                    </a:lnTo>
                    <a:lnTo>
                      <a:pt x="7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0" name=""/>
              <p:cNvSpPr/>
              <p:nvPr/>
            </p:nvSpPr>
            <p:spPr>
              <a:xfrm>
                <a:off x="9420120" y="3057480"/>
                <a:ext cx="157680" cy="290880"/>
              </a:xfrm>
              <a:custGeom>
                <a:avLst/>
                <a:gdLst/>
                <a:ahLst/>
                <a:rect l="l" t="t" r="r" b="b"/>
                <a:pathLst>
                  <a:path w="527" h="2173">
                    <a:moveTo>
                      <a:pt x="496" y="29"/>
                    </a:moveTo>
                    <a:lnTo>
                      <a:pt x="496" y="1606"/>
                    </a:lnTo>
                    <a:lnTo>
                      <a:pt x="512" y="2064"/>
                    </a:lnTo>
                    <a:lnTo>
                      <a:pt x="527" y="2064"/>
                    </a:lnTo>
                    <a:lnTo>
                      <a:pt x="63" y="2173"/>
                    </a:lnTo>
                    <a:lnTo>
                      <a:pt x="70" y="98"/>
                    </a:lnTo>
                    <a:lnTo>
                      <a:pt x="77" y="89"/>
                    </a:lnTo>
                    <a:lnTo>
                      <a:pt x="0" y="55"/>
                    </a:lnTo>
                    <a:lnTo>
                      <a:pt x="11" y="47"/>
                    </a:lnTo>
                    <a:lnTo>
                      <a:pt x="26" y="46"/>
                    </a:lnTo>
                    <a:lnTo>
                      <a:pt x="41" y="51"/>
                    </a:lnTo>
                    <a:lnTo>
                      <a:pt x="59" y="58"/>
                    </a:lnTo>
                    <a:lnTo>
                      <a:pt x="76" y="66"/>
                    </a:lnTo>
                    <a:lnTo>
                      <a:pt x="94" y="74"/>
                    </a:lnTo>
                    <a:lnTo>
                      <a:pt x="110" y="82"/>
                    </a:lnTo>
                    <a:lnTo>
                      <a:pt x="125" y="84"/>
                    </a:lnTo>
                    <a:lnTo>
                      <a:pt x="125" y="2147"/>
                    </a:lnTo>
                    <a:lnTo>
                      <a:pt x="131" y="2152"/>
                    </a:lnTo>
                    <a:lnTo>
                      <a:pt x="139" y="2153"/>
                    </a:lnTo>
                    <a:lnTo>
                      <a:pt x="147" y="2152"/>
                    </a:lnTo>
                    <a:lnTo>
                      <a:pt x="154" y="2153"/>
                    </a:lnTo>
                    <a:lnTo>
                      <a:pt x="164" y="1978"/>
                    </a:lnTo>
                    <a:lnTo>
                      <a:pt x="169" y="1799"/>
                    </a:lnTo>
                    <a:lnTo>
                      <a:pt x="169" y="1615"/>
                    </a:lnTo>
                    <a:lnTo>
                      <a:pt x="168" y="1427"/>
                    </a:lnTo>
                    <a:lnTo>
                      <a:pt x="164" y="1238"/>
                    </a:lnTo>
                    <a:lnTo>
                      <a:pt x="162" y="1047"/>
                    </a:lnTo>
                    <a:lnTo>
                      <a:pt x="161" y="856"/>
                    </a:lnTo>
                    <a:lnTo>
                      <a:pt x="164" y="664"/>
                    </a:lnTo>
                    <a:lnTo>
                      <a:pt x="163" y="1020"/>
                    </a:lnTo>
                    <a:lnTo>
                      <a:pt x="167" y="1351"/>
                    </a:lnTo>
                    <a:lnTo>
                      <a:pt x="174" y="1681"/>
                    </a:lnTo>
                    <a:lnTo>
                      <a:pt x="179" y="2035"/>
                    </a:lnTo>
                    <a:lnTo>
                      <a:pt x="186" y="2035"/>
                    </a:lnTo>
                    <a:lnTo>
                      <a:pt x="179" y="2035"/>
                    </a:lnTo>
                    <a:lnTo>
                      <a:pt x="179" y="1276"/>
                    </a:lnTo>
                    <a:lnTo>
                      <a:pt x="186" y="1276"/>
                    </a:lnTo>
                    <a:lnTo>
                      <a:pt x="185" y="1480"/>
                    </a:lnTo>
                    <a:lnTo>
                      <a:pt x="190" y="1667"/>
                    </a:lnTo>
                    <a:lnTo>
                      <a:pt x="196" y="1854"/>
                    </a:lnTo>
                    <a:lnTo>
                      <a:pt x="203" y="2055"/>
                    </a:lnTo>
                    <a:lnTo>
                      <a:pt x="208" y="1851"/>
                    </a:lnTo>
                    <a:lnTo>
                      <a:pt x="211" y="1644"/>
                    </a:lnTo>
                    <a:lnTo>
                      <a:pt x="207" y="1438"/>
                    </a:lnTo>
                    <a:lnTo>
                      <a:pt x="193" y="1236"/>
                    </a:lnTo>
                    <a:lnTo>
                      <a:pt x="194" y="1166"/>
                    </a:lnTo>
                    <a:lnTo>
                      <a:pt x="194" y="1091"/>
                    </a:lnTo>
                    <a:lnTo>
                      <a:pt x="193" y="1013"/>
                    </a:lnTo>
                    <a:lnTo>
                      <a:pt x="186" y="940"/>
                    </a:lnTo>
                    <a:lnTo>
                      <a:pt x="179" y="960"/>
                    </a:lnTo>
                    <a:lnTo>
                      <a:pt x="178" y="982"/>
                    </a:lnTo>
                    <a:lnTo>
                      <a:pt x="178" y="1005"/>
                    </a:lnTo>
                    <a:lnTo>
                      <a:pt x="179" y="1029"/>
                    </a:lnTo>
                    <a:lnTo>
                      <a:pt x="179" y="877"/>
                    </a:lnTo>
                    <a:lnTo>
                      <a:pt x="180" y="724"/>
                    </a:lnTo>
                    <a:lnTo>
                      <a:pt x="178" y="572"/>
                    </a:lnTo>
                    <a:lnTo>
                      <a:pt x="170" y="423"/>
                    </a:lnTo>
                    <a:lnTo>
                      <a:pt x="164" y="478"/>
                    </a:lnTo>
                    <a:lnTo>
                      <a:pt x="163" y="534"/>
                    </a:lnTo>
                    <a:lnTo>
                      <a:pt x="164" y="592"/>
                    </a:lnTo>
                    <a:lnTo>
                      <a:pt x="164" y="650"/>
                    </a:lnTo>
                    <a:lnTo>
                      <a:pt x="164" y="89"/>
                    </a:lnTo>
                    <a:lnTo>
                      <a:pt x="163" y="125"/>
                    </a:lnTo>
                    <a:lnTo>
                      <a:pt x="162" y="161"/>
                    </a:lnTo>
                    <a:lnTo>
                      <a:pt x="165" y="196"/>
                    </a:lnTo>
                    <a:lnTo>
                      <a:pt x="179" y="228"/>
                    </a:lnTo>
                    <a:lnTo>
                      <a:pt x="186" y="223"/>
                    </a:lnTo>
                    <a:lnTo>
                      <a:pt x="186" y="216"/>
                    </a:lnTo>
                    <a:lnTo>
                      <a:pt x="185" y="209"/>
                    </a:lnTo>
                    <a:lnTo>
                      <a:pt x="186" y="202"/>
                    </a:lnTo>
                    <a:lnTo>
                      <a:pt x="185" y="205"/>
                    </a:lnTo>
                    <a:lnTo>
                      <a:pt x="187" y="209"/>
                    </a:lnTo>
                    <a:lnTo>
                      <a:pt x="190" y="212"/>
                    </a:lnTo>
                    <a:lnTo>
                      <a:pt x="193" y="216"/>
                    </a:lnTo>
                    <a:lnTo>
                      <a:pt x="207" y="183"/>
                    </a:lnTo>
                    <a:lnTo>
                      <a:pt x="211" y="145"/>
                    </a:lnTo>
                    <a:lnTo>
                      <a:pt x="208" y="107"/>
                    </a:lnTo>
                    <a:lnTo>
                      <a:pt x="203" y="77"/>
                    </a:lnTo>
                    <a:lnTo>
                      <a:pt x="186" y="76"/>
                    </a:lnTo>
                    <a:lnTo>
                      <a:pt x="170" y="73"/>
                    </a:lnTo>
                    <a:lnTo>
                      <a:pt x="154" y="69"/>
                    </a:lnTo>
                    <a:lnTo>
                      <a:pt x="139" y="65"/>
                    </a:lnTo>
                    <a:lnTo>
                      <a:pt x="124" y="60"/>
                    </a:lnTo>
                    <a:lnTo>
                      <a:pt x="109" y="55"/>
                    </a:lnTo>
                    <a:lnTo>
                      <a:pt x="92" y="48"/>
                    </a:lnTo>
                    <a:lnTo>
                      <a:pt x="77" y="43"/>
                    </a:lnTo>
                    <a:lnTo>
                      <a:pt x="95" y="36"/>
                    </a:lnTo>
                    <a:lnTo>
                      <a:pt x="112" y="34"/>
                    </a:lnTo>
                    <a:lnTo>
                      <a:pt x="128" y="36"/>
                    </a:lnTo>
                    <a:lnTo>
                      <a:pt x="145" y="40"/>
                    </a:lnTo>
                    <a:lnTo>
                      <a:pt x="161" y="46"/>
                    </a:lnTo>
                    <a:lnTo>
                      <a:pt x="177" y="53"/>
                    </a:lnTo>
                    <a:lnTo>
                      <a:pt x="192" y="59"/>
                    </a:lnTo>
                    <a:lnTo>
                      <a:pt x="208" y="63"/>
                    </a:lnTo>
                    <a:lnTo>
                      <a:pt x="219" y="2124"/>
                    </a:lnTo>
                    <a:lnTo>
                      <a:pt x="222" y="2129"/>
                    </a:lnTo>
                    <a:lnTo>
                      <a:pt x="228" y="2131"/>
                    </a:lnTo>
                    <a:lnTo>
                      <a:pt x="234" y="2132"/>
                    </a:lnTo>
                    <a:lnTo>
                      <a:pt x="241" y="2132"/>
                    </a:lnTo>
                    <a:lnTo>
                      <a:pt x="257" y="2113"/>
                    </a:lnTo>
                    <a:lnTo>
                      <a:pt x="257" y="55"/>
                    </a:lnTo>
                    <a:lnTo>
                      <a:pt x="179" y="29"/>
                    </a:lnTo>
                    <a:lnTo>
                      <a:pt x="198" y="27"/>
                    </a:lnTo>
                    <a:lnTo>
                      <a:pt x="216" y="28"/>
                    </a:lnTo>
                    <a:lnTo>
                      <a:pt x="233" y="30"/>
                    </a:lnTo>
                    <a:lnTo>
                      <a:pt x="249" y="33"/>
                    </a:lnTo>
                    <a:lnTo>
                      <a:pt x="264" y="38"/>
                    </a:lnTo>
                    <a:lnTo>
                      <a:pt x="279" y="43"/>
                    </a:lnTo>
                    <a:lnTo>
                      <a:pt x="294" y="49"/>
                    </a:lnTo>
                    <a:lnTo>
                      <a:pt x="309" y="55"/>
                    </a:lnTo>
                    <a:lnTo>
                      <a:pt x="309" y="2104"/>
                    </a:lnTo>
                    <a:lnTo>
                      <a:pt x="347" y="2104"/>
                    </a:lnTo>
                    <a:lnTo>
                      <a:pt x="357" y="2043"/>
                    </a:lnTo>
                    <a:lnTo>
                      <a:pt x="347" y="43"/>
                    </a:lnTo>
                    <a:lnTo>
                      <a:pt x="248" y="14"/>
                    </a:lnTo>
                    <a:lnTo>
                      <a:pt x="271" y="7"/>
                    </a:lnTo>
                    <a:lnTo>
                      <a:pt x="292" y="6"/>
                    </a:lnTo>
                    <a:lnTo>
                      <a:pt x="311" y="10"/>
                    </a:lnTo>
                    <a:lnTo>
                      <a:pt x="331" y="17"/>
                    </a:lnTo>
                    <a:lnTo>
                      <a:pt x="350" y="26"/>
                    </a:lnTo>
                    <a:lnTo>
                      <a:pt x="369" y="34"/>
                    </a:lnTo>
                    <a:lnTo>
                      <a:pt x="389" y="41"/>
                    </a:lnTo>
                    <a:lnTo>
                      <a:pt x="411" y="43"/>
                    </a:lnTo>
                    <a:lnTo>
                      <a:pt x="411" y="1615"/>
                    </a:lnTo>
                    <a:lnTo>
                      <a:pt x="404" y="1574"/>
                    </a:lnTo>
                    <a:lnTo>
                      <a:pt x="402" y="1527"/>
                    </a:lnTo>
                    <a:lnTo>
                      <a:pt x="403" y="1477"/>
                    </a:lnTo>
                    <a:lnTo>
                      <a:pt x="402" y="1428"/>
                    </a:lnTo>
                    <a:lnTo>
                      <a:pt x="380" y="1428"/>
                    </a:lnTo>
                    <a:lnTo>
                      <a:pt x="366" y="1577"/>
                    </a:lnTo>
                    <a:lnTo>
                      <a:pt x="363" y="1720"/>
                    </a:lnTo>
                    <a:lnTo>
                      <a:pt x="366" y="1865"/>
                    </a:lnTo>
                    <a:lnTo>
                      <a:pt x="373" y="2020"/>
                    </a:lnTo>
                    <a:lnTo>
                      <a:pt x="380" y="2020"/>
                    </a:lnTo>
                    <a:lnTo>
                      <a:pt x="386" y="1966"/>
                    </a:lnTo>
                    <a:lnTo>
                      <a:pt x="388" y="1910"/>
                    </a:lnTo>
                    <a:lnTo>
                      <a:pt x="387" y="1852"/>
                    </a:lnTo>
                    <a:lnTo>
                      <a:pt x="386" y="1794"/>
                    </a:lnTo>
                    <a:lnTo>
                      <a:pt x="387" y="1855"/>
                    </a:lnTo>
                    <a:lnTo>
                      <a:pt x="386" y="1917"/>
                    </a:lnTo>
                    <a:lnTo>
                      <a:pt x="388" y="1978"/>
                    </a:lnTo>
                    <a:lnTo>
                      <a:pt x="402" y="2035"/>
                    </a:lnTo>
                    <a:lnTo>
                      <a:pt x="411" y="1640"/>
                    </a:lnTo>
                    <a:lnTo>
                      <a:pt x="411" y="2084"/>
                    </a:lnTo>
                    <a:lnTo>
                      <a:pt x="451" y="2084"/>
                    </a:lnTo>
                    <a:lnTo>
                      <a:pt x="440" y="55"/>
                    </a:lnTo>
                    <a:lnTo>
                      <a:pt x="451" y="236"/>
                    </a:lnTo>
                    <a:lnTo>
                      <a:pt x="471" y="220"/>
                    </a:lnTo>
                    <a:lnTo>
                      <a:pt x="484" y="200"/>
                    </a:lnTo>
                    <a:lnTo>
                      <a:pt x="490" y="175"/>
                    </a:lnTo>
                    <a:lnTo>
                      <a:pt x="491" y="148"/>
                    </a:lnTo>
                    <a:lnTo>
                      <a:pt x="490" y="119"/>
                    </a:lnTo>
                    <a:lnTo>
                      <a:pt x="488" y="90"/>
                    </a:lnTo>
                    <a:lnTo>
                      <a:pt x="487" y="61"/>
                    </a:lnTo>
                    <a:lnTo>
                      <a:pt x="489" y="35"/>
                    </a:lnTo>
                    <a:lnTo>
                      <a:pt x="364" y="9"/>
                    </a:lnTo>
                    <a:lnTo>
                      <a:pt x="383" y="2"/>
                    </a:lnTo>
                    <a:lnTo>
                      <a:pt x="402" y="0"/>
                    </a:lnTo>
                    <a:lnTo>
                      <a:pt x="417" y="2"/>
                    </a:lnTo>
                    <a:lnTo>
                      <a:pt x="432" y="7"/>
                    </a:lnTo>
                    <a:lnTo>
                      <a:pt x="446" y="13"/>
                    </a:lnTo>
                    <a:lnTo>
                      <a:pt x="461" y="20"/>
                    </a:lnTo>
                    <a:lnTo>
                      <a:pt x="477" y="26"/>
                    </a:lnTo>
                    <a:lnTo>
                      <a:pt x="496" y="2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61" name=""/>
              <p:cNvSpPr/>
              <p:nvPr/>
            </p:nvSpPr>
            <p:spPr>
              <a:xfrm>
                <a:off x="9404640" y="305748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2" name=""/>
              <p:cNvSpPr/>
              <p:nvPr/>
            </p:nvSpPr>
            <p:spPr>
              <a:xfrm>
                <a:off x="9473760" y="305748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3" name=""/>
              <p:cNvSpPr/>
              <p:nvPr/>
            </p:nvSpPr>
            <p:spPr>
              <a:xfrm>
                <a:off x="9381960" y="3060000"/>
                <a:ext cx="19800" cy="1080"/>
              </a:xfrm>
              <a:custGeom>
                <a:avLst/>
                <a:gdLst/>
                <a:ahLst/>
                <a:rect l="l" t="t" r="r" b="b"/>
                <a:pathLst>
                  <a:path w="67" h="6">
                    <a:moveTo>
                      <a:pt x="0" y="6"/>
                    </a:moveTo>
                    <a:lnTo>
                      <a:pt x="22"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4" name=""/>
              <p:cNvSpPr/>
              <p:nvPr/>
            </p:nvSpPr>
            <p:spPr>
              <a:xfrm>
                <a:off x="9446400" y="3060000"/>
                <a:ext cx="24840" cy="1080"/>
              </a:xfrm>
              <a:custGeom>
                <a:avLst/>
                <a:gdLst/>
                <a:ahLst/>
                <a:rect l="l" t="t" r="r" b="b"/>
                <a:pathLst>
                  <a:path w="83" h="6">
                    <a:moveTo>
                      <a:pt x="0" y="6"/>
                    </a:moveTo>
                    <a:lnTo>
                      <a:pt x="29" y="0"/>
                    </a:lnTo>
                    <a:lnTo>
                      <a:pt x="83"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5" name=""/>
              <p:cNvSpPr/>
              <p:nvPr/>
            </p:nvSpPr>
            <p:spPr>
              <a:xfrm>
                <a:off x="9612720" y="3060000"/>
                <a:ext cx="6840" cy="8280"/>
              </a:xfrm>
              <a:custGeom>
                <a:avLst/>
                <a:gdLst/>
                <a:ahLst/>
                <a:rect l="l" t="t" r="r" b="b"/>
                <a:pathLst>
                  <a:path w="23" h="63">
                    <a:moveTo>
                      <a:pt x="14" y="63"/>
                    </a:moveTo>
                    <a:lnTo>
                      <a:pt x="0" y="63"/>
                    </a:lnTo>
                    <a:lnTo>
                      <a:pt x="0" y="0"/>
                    </a:lnTo>
                    <a:lnTo>
                      <a:pt x="23" y="0"/>
                    </a:lnTo>
                    <a:lnTo>
                      <a:pt x="14" y="63"/>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866" name=""/>
              <p:cNvSpPr/>
              <p:nvPr/>
            </p:nvSpPr>
            <p:spPr>
              <a:xfrm>
                <a:off x="9360360" y="306000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7" name=""/>
              <p:cNvSpPr/>
              <p:nvPr/>
            </p:nvSpPr>
            <p:spPr>
              <a:xfrm>
                <a:off x="9428400" y="306000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68" name=""/>
              <p:cNvSpPr/>
              <p:nvPr/>
            </p:nvSpPr>
            <p:spPr>
              <a:xfrm>
                <a:off x="9585000" y="3061440"/>
                <a:ext cx="8280" cy="21240"/>
              </a:xfrm>
              <a:custGeom>
                <a:avLst/>
                <a:gdLst/>
                <a:ahLst/>
                <a:rect l="l" t="t" r="r" b="b"/>
                <a:pathLst>
                  <a:path w="29" h="158">
                    <a:moveTo>
                      <a:pt x="29" y="158"/>
                    </a:moveTo>
                    <a:lnTo>
                      <a:pt x="29" y="118"/>
                    </a:lnTo>
                    <a:lnTo>
                      <a:pt x="23" y="112"/>
                    </a:lnTo>
                    <a:lnTo>
                      <a:pt x="15" y="113"/>
                    </a:lnTo>
                    <a:lnTo>
                      <a:pt x="7" y="119"/>
                    </a:lnTo>
                    <a:lnTo>
                      <a:pt x="0" y="124"/>
                    </a:lnTo>
                    <a:lnTo>
                      <a:pt x="6" y="124"/>
                    </a:lnTo>
                    <a:lnTo>
                      <a:pt x="6" y="137"/>
                    </a:lnTo>
                    <a:lnTo>
                      <a:pt x="0" y="137"/>
                    </a:lnTo>
                    <a:lnTo>
                      <a:pt x="0" y="0"/>
                    </a:lnTo>
                    <a:lnTo>
                      <a:pt x="22" y="0"/>
                    </a:lnTo>
                    <a:lnTo>
                      <a:pt x="29" y="158"/>
                    </a:lnTo>
                    <a:close/>
                  </a:path>
                </a:pathLst>
              </a:custGeom>
              <a:solidFill>
                <a:srgbClr val="ffffff"/>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Frutiger 45 Light"/>
                </a:endParaRPr>
              </a:p>
            </p:txBody>
          </p:sp>
          <p:sp>
            <p:nvSpPr>
              <p:cNvPr id="869" name=""/>
              <p:cNvSpPr/>
              <p:nvPr/>
            </p:nvSpPr>
            <p:spPr>
              <a:xfrm>
                <a:off x="9388080" y="3062520"/>
                <a:ext cx="36720" cy="2160"/>
              </a:xfrm>
              <a:custGeom>
                <a:avLst/>
                <a:gdLst/>
                <a:ahLst/>
                <a:rect l="l" t="t" r="r" b="b"/>
                <a:pathLst>
                  <a:path w="123" h="14">
                    <a:moveTo>
                      <a:pt x="0" y="14"/>
                    </a:moveTo>
                    <a:lnTo>
                      <a:pt x="78" y="0"/>
                    </a:lnTo>
                    <a:lnTo>
                      <a:pt x="123" y="0"/>
                    </a:lnTo>
                    <a:lnTo>
                      <a:pt x="0" y="14"/>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870" name=""/>
              <p:cNvSpPr/>
              <p:nvPr/>
            </p:nvSpPr>
            <p:spPr>
              <a:xfrm>
                <a:off x="9528840" y="3065040"/>
                <a:ext cx="6840" cy="29880"/>
              </a:xfrm>
              <a:custGeom>
                <a:avLst/>
                <a:gdLst/>
                <a:ahLst/>
                <a:rect l="l" t="t" r="r" b="b"/>
                <a:pathLst>
                  <a:path w="24" h="227">
                    <a:moveTo>
                      <a:pt x="16" y="227"/>
                    </a:moveTo>
                    <a:lnTo>
                      <a:pt x="0" y="227"/>
                    </a:lnTo>
                    <a:lnTo>
                      <a:pt x="0" y="6"/>
                    </a:lnTo>
                    <a:lnTo>
                      <a:pt x="22" y="0"/>
                    </a:lnTo>
                    <a:lnTo>
                      <a:pt x="23" y="57"/>
                    </a:lnTo>
                    <a:lnTo>
                      <a:pt x="24" y="115"/>
                    </a:lnTo>
                    <a:lnTo>
                      <a:pt x="22" y="172"/>
                    </a:lnTo>
                    <a:lnTo>
                      <a:pt x="16" y="227"/>
                    </a:lnTo>
                    <a:close/>
                  </a:path>
                </a:pathLst>
              </a:custGeom>
              <a:solidFill>
                <a:srgbClr val="ffffff"/>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871" name=""/>
              <p:cNvSpPr/>
              <p:nvPr/>
            </p:nvSpPr>
            <p:spPr>
              <a:xfrm>
                <a:off x="9640080" y="3065040"/>
                <a:ext cx="10800" cy="240480"/>
              </a:xfrm>
              <a:custGeom>
                <a:avLst/>
                <a:gdLst/>
                <a:ahLst/>
                <a:rect l="l" t="t" r="r" b="b"/>
                <a:pathLst>
                  <a:path w="40" h="1799">
                    <a:moveTo>
                      <a:pt x="40" y="1799"/>
                    </a:moveTo>
                    <a:lnTo>
                      <a:pt x="33" y="1676"/>
                    </a:lnTo>
                    <a:lnTo>
                      <a:pt x="33" y="1551"/>
                    </a:lnTo>
                    <a:lnTo>
                      <a:pt x="33" y="1427"/>
                    </a:lnTo>
                    <a:lnTo>
                      <a:pt x="26" y="1305"/>
                    </a:lnTo>
                    <a:lnTo>
                      <a:pt x="18" y="1417"/>
                    </a:lnTo>
                    <a:lnTo>
                      <a:pt x="17" y="1531"/>
                    </a:lnTo>
                    <a:lnTo>
                      <a:pt x="17" y="1646"/>
                    </a:lnTo>
                    <a:lnTo>
                      <a:pt x="11" y="1759"/>
                    </a:lnTo>
                    <a:lnTo>
                      <a:pt x="0" y="1759"/>
                    </a:lnTo>
                    <a:lnTo>
                      <a:pt x="0" y="1138"/>
                    </a:lnTo>
                    <a:lnTo>
                      <a:pt x="11" y="1138"/>
                    </a:lnTo>
                    <a:lnTo>
                      <a:pt x="11" y="1145"/>
                    </a:lnTo>
                    <a:lnTo>
                      <a:pt x="10" y="1154"/>
                    </a:lnTo>
                    <a:lnTo>
                      <a:pt x="11" y="1161"/>
                    </a:lnTo>
                    <a:lnTo>
                      <a:pt x="17" y="1166"/>
                    </a:lnTo>
                    <a:lnTo>
                      <a:pt x="24" y="872"/>
                    </a:lnTo>
                    <a:lnTo>
                      <a:pt x="31" y="591"/>
                    </a:lnTo>
                    <a:lnTo>
                      <a:pt x="34" y="306"/>
                    </a:lnTo>
                    <a:lnTo>
                      <a:pt x="33" y="0"/>
                    </a:lnTo>
                    <a:lnTo>
                      <a:pt x="40" y="1799"/>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72" name=""/>
              <p:cNvSpPr/>
              <p:nvPr/>
            </p:nvSpPr>
            <p:spPr>
              <a:xfrm>
                <a:off x="9355320" y="3065040"/>
                <a:ext cx="22680" cy="1080"/>
              </a:xfrm>
              <a:custGeom>
                <a:avLst/>
                <a:gdLst/>
                <a:ahLst/>
                <a:rect l="l" t="t" r="r" b="b"/>
                <a:pathLst>
                  <a:path w="77" h="11">
                    <a:moveTo>
                      <a:pt x="77" y="1"/>
                    </a:moveTo>
                    <a:lnTo>
                      <a:pt x="67" y="1"/>
                    </a:lnTo>
                    <a:lnTo>
                      <a:pt x="58" y="3"/>
                    </a:lnTo>
                    <a:lnTo>
                      <a:pt x="49" y="4"/>
                    </a:lnTo>
                    <a:lnTo>
                      <a:pt x="39" y="6"/>
                    </a:lnTo>
                    <a:lnTo>
                      <a:pt x="30" y="8"/>
                    </a:lnTo>
                    <a:lnTo>
                      <a:pt x="21" y="9"/>
                    </a:lnTo>
                    <a:lnTo>
                      <a:pt x="10" y="10"/>
                    </a:lnTo>
                    <a:lnTo>
                      <a:pt x="0" y="9"/>
                    </a:lnTo>
                    <a:lnTo>
                      <a:pt x="12" y="11"/>
                    </a:lnTo>
                    <a:lnTo>
                      <a:pt x="22" y="11"/>
                    </a:lnTo>
                    <a:lnTo>
                      <a:pt x="31" y="9"/>
                    </a:lnTo>
                    <a:lnTo>
                      <a:pt x="39" y="6"/>
                    </a:lnTo>
                    <a:lnTo>
                      <a:pt x="49" y="4"/>
                    </a:lnTo>
                    <a:lnTo>
                      <a:pt x="57" y="1"/>
                    </a:lnTo>
                    <a:lnTo>
                      <a:pt x="66" y="0"/>
                    </a:lnTo>
                    <a:lnTo>
                      <a:pt x="7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873" name=""/>
              <p:cNvSpPr/>
              <p:nvPr/>
            </p:nvSpPr>
            <p:spPr>
              <a:xfrm>
                <a:off x="9362520" y="3067200"/>
                <a:ext cx="39240" cy="211680"/>
              </a:xfrm>
              <a:custGeom>
                <a:avLst/>
                <a:gdLst/>
                <a:ahLst/>
                <a:rect l="l" t="t" r="r" b="b"/>
                <a:pathLst>
                  <a:path w="133" h="1583">
                    <a:moveTo>
                      <a:pt x="132" y="1583"/>
                    </a:moveTo>
                    <a:lnTo>
                      <a:pt x="133" y="1300"/>
                    </a:lnTo>
                    <a:lnTo>
                      <a:pt x="130" y="1016"/>
                    </a:lnTo>
                    <a:lnTo>
                      <a:pt x="123" y="738"/>
                    </a:lnTo>
                    <a:lnTo>
                      <a:pt x="116" y="471"/>
                    </a:lnTo>
                    <a:lnTo>
                      <a:pt x="103" y="578"/>
                    </a:lnTo>
                    <a:lnTo>
                      <a:pt x="101" y="688"/>
                    </a:lnTo>
                    <a:lnTo>
                      <a:pt x="101" y="799"/>
                    </a:lnTo>
                    <a:lnTo>
                      <a:pt x="94" y="907"/>
                    </a:lnTo>
                    <a:lnTo>
                      <a:pt x="87" y="597"/>
                    </a:lnTo>
                    <a:lnTo>
                      <a:pt x="94" y="604"/>
                    </a:lnTo>
                    <a:lnTo>
                      <a:pt x="102" y="596"/>
                    </a:lnTo>
                    <a:lnTo>
                      <a:pt x="99" y="587"/>
                    </a:lnTo>
                    <a:lnTo>
                      <a:pt x="92" y="580"/>
                    </a:lnTo>
                    <a:lnTo>
                      <a:pt x="87" y="575"/>
                    </a:lnTo>
                    <a:lnTo>
                      <a:pt x="94" y="583"/>
                    </a:lnTo>
                    <a:lnTo>
                      <a:pt x="101" y="558"/>
                    </a:lnTo>
                    <a:lnTo>
                      <a:pt x="103" y="530"/>
                    </a:lnTo>
                    <a:lnTo>
                      <a:pt x="101" y="503"/>
                    </a:lnTo>
                    <a:lnTo>
                      <a:pt x="94" y="479"/>
                    </a:lnTo>
                    <a:lnTo>
                      <a:pt x="88" y="496"/>
                    </a:lnTo>
                    <a:lnTo>
                      <a:pt x="87" y="515"/>
                    </a:lnTo>
                    <a:lnTo>
                      <a:pt x="88" y="534"/>
                    </a:lnTo>
                    <a:lnTo>
                      <a:pt x="87" y="554"/>
                    </a:lnTo>
                    <a:lnTo>
                      <a:pt x="87" y="46"/>
                    </a:lnTo>
                    <a:lnTo>
                      <a:pt x="0" y="10"/>
                    </a:lnTo>
                    <a:lnTo>
                      <a:pt x="20" y="2"/>
                    </a:lnTo>
                    <a:lnTo>
                      <a:pt x="38" y="0"/>
                    </a:lnTo>
                    <a:lnTo>
                      <a:pt x="55" y="4"/>
                    </a:lnTo>
                    <a:lnTo>
                      <a:pt x="71" y="11"/>
                    </a:lnTo>
                    <a:lnTo>
                      <a:pt x="87" y="21"/>
                    </a:lnTo>
                    <a:lnTo>
                      <a:pt x="102" y="29"/>
                    </a:lnTo>
                    <a:lnTo>
                      <a:pt x="117" y="34"/>
                    </a:lnTo>
                    <a:lnTo>
                      <a:pt x="132" y="36"/>
                    </a:lnTo>
                    <a:lnTo>
                      <a:pt x="132" y="15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74" name=""/>
              <p:cNvSpPr/>
              <p:nvPr/>
            </p:nvSpPr>
            <p:spPr>
              <a:xfrm>
                <a:off x="9499320" y="3067200"/>
                <a:ext cx="9360" cy="27360"/>
              </a:xfrm>
              <a:custGeom>
                <a:avLst/>
                <a:gdLst/>
                <a:ahLst/>
                <a:rect l="l" t="t" r="r" b="b"/>
                <a:pathLst>
                  <a:path w="31" h="207">
                    <a:moveTo>
                      <a:pt x="22" y="207"/>
                    </a:moveTo>
                    <a:lnTo>
                      <a:pt x="0" y="201"/>
                    </a:lnTo>
                    <a:lnTo>
                      <a:pt x="0" y="0"/>
                    </a:lnTo>
                    <a:lnTo>
                      <a:pt x="31" y="0"/>
                    </a:lnTo>
                    <a:lnTo>
                      <a:pt x="22"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875" name=""/>
              <p:cNvSpPr/>
              <p:nvPr/>
            </p:nvSpPr>
            <p:spPr>
              <a:xfrm>
                <a:off x="9007200" y="3068280"/>
                <a:ext cx="4680" cy="70920"/>
              </a:xfrm>
              <a:custGeom>
                <a:avLst/>
                <a:gdLst/>
                <a:ahLst/>
                <a:rect l="l" t="t" r="r" b="b"/>
                <a:pathLst>
                  <a:path w="16" h="529">
                    <a:moveTo>
                      <a:pt x="16" y="529"/>
                    </a:moveTo>
                    <a:lnTo>
                      <a:pt x="7" y="529"/>
                    </a:lnTo>
                    <a:lnTo>
                      <a:pt x="0" y="0"/>
                    </a:lnTo>
                    <a:lnTo>
                      <a:pt x="7" y="0"/>
                    </a:lnTo>
                    <a:lnTo>
                      <a:pt x="16" y="510"/>
                    </a:lnTo>
                    <a:lnTo>
                      <a:pt x="16" y="529"/>
                    </a:lnTo>
                    <a:close/>
                  </a:path>
                </a:pathLst>
              </a:cu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Frutiger 45 Light"/>
                </a:endParaRPr>
              </a:p>
            </p:txBody>
          </p:sp>
          <p:sp>
            <p:nvSpPr>
              <p:cNvPr id="876" name=""/>
              <p:cNvSpPr/>
              <p:nvPr/>
            </p:nvSpPr>
            <p:spPr>
              <a:xfrm>
                <a:off x="9178560" y="3068280"/>
                <a:ext cx="94320" cy="308880"/>
              </a:xfrm>
              <a:custGeom>
                <a:avLst/>
                <a:gdLst/>
                <a:ahLst/>
                <a:rect l="l" t="t" r="r" b="b"/>
                <a:pathLst>
                  <a:path w="319" h="2312">
                    <a:moveTo>
                      <a:pt x="10" y="0"/>
                    </a:moveTo>
                    <a:lnTo>
                      <a:pt x="22" y="120"/>
                    </a:lnTo>
                    <a:lnTo>
                      <a:pt x="25" y="246"/>
                    </a:lnTo>
                    <a:lnTo>
                      <a:pt x="25" y="372"/>
                    </a:lnTo>
                    <a:lnTo>
                      <a:pt x="33" y="495"/>
                    </a:lnTo>
                    <a:lnTo>
                      <a:pt x="39" y="380"/>
                    </a:lnTo>
                    <a:lnTo>
                      <a:pt x="41" y="263"/>
                    </a:lnTo>
                    <a:lnTo>
                      <a:pt x="40" y="145"/>
                    </a:lnTo>
                    <a:lnTo>
                      <a:pt x="39" y="26"/>
                    </a:lnTo>
                    <a:lnTo>
                      <a:pt x="55" y="47"/>
                    </a:lnTo>
                    <a:lnTo>
                      <a:pt x="56" y="239"/>
                    </a:lnTo>
                    <a:lnTo>
                      <a:pt x="55" y="433"/>
                    </a:lnTo>
                    <a:lnTo>
                      <a:pt x="57" y="622"/>
                    </a:lnTo>
                    <a:lnTo>
                      <a:pt x="71" y="794"/>
                    </a:lnTo>
                    <a:lnTo>
                      <a:pt x="71" y="55"/>
                    </a:lnTo>
                    <a:lnTo>
                      <a:pt x="87" y="76"/>
                    </a:lnTo>
                    <a:lnTo>
                      <a:pt x="86" y="324"/>
                    </a:lnTo>
                    <a:lnTo>
                      <a:pt x="91" y="567"/>
                    </a:lnTo>
                    <a:lnTo>
                      <a:pt x="97" y="808"/>
                    </a:lnTo>
                    <a:lnTo>
                      <a:pt x="103" y="1055"/>
                    </a:lnTo>
                    <a:lnTo>
                      <a:pt x="109" y="96"/>
                    </a:lnTo>
                    <a:lnTo>
                      <a:pt x="125" y="139"/>
                    </a:lnTo>
                    <a:lnTo>
                      <a:pt x="132" y="2070"/>
                    </a:lnTo>
                    <a:lnTo>
                      <a:pt x="136" y="2073"/>
                    </a:lnTo>
                    <a:lnTo>
                      <a:pt x="141" y="2075"/>
                    </a:lnTo>
                    <a:lnTo>
                      <a:pt x="144" y="2077"/>
                    </a:lnTo>
                    <a:lnTo>
                      <a:pt x="149" y="2076"/>
                    </a:lnTo>
                    <a:lnTo>
                      <a:pt x="142" y="2076"/>
                    </a:lnTo>
                    <a:lnTo>
                      <a:pt x="142" y="125"/>
                    </a:lnTo>
                    <a:lnTo>
                      <a:pt x="149" y="125"/>
                    </a:lnTo>
                    <a:lnTo>
                      <a:pt x="153" y="349"/>
                    </a:lnTo>
                    <a:lnTo>
                      <a:pt x="160" y="573"/>
                    </a:lnTo>
                    <a:lnTo>
                      <a:pt x="166" y="796"/>
                    </a:lnTo>
                    <a:lnTo>
                      <a:pt x="171" y="1020"/>
                    </a:lnTo>
                    <a:lnTo>
                      <a:pt x="180" y="159"/>
                    </a:lnTo>
                    <a:lnTo>
                      <a:pt x="194" y="179"/>
                    </a:lnTo>
                    <a:lnTo>
                      <a:pt x="194" y="363"/>
                    </a:lnTo>
                    <a:lnTo>
                      <a:pt x="194" y="547"/>
                    </a:lnTo>
                    <a:lnTo>
                      <a:pt x="195" y="729"/>
                    </a:lnTo>
                    <a:lnTo>
                      <a:pt x="203" y="908"/>
                    </a:lnTo>
                    <a:lnTo>
                      <a:pt x="209" y="730"/>
                    </a:lnTo>
                    <a:lnTo>
                      <a:pt x="210" y="549"/>
                    </a:lnTo>
                    <a:lnTo>
                      <a:pt x="209" y="367"/>
                    </a:lnTo>
                    <a:lnTo>
                      <a:pt x="209" y="185"/>
                    </a:lnTo>
                    <a:lnTo>
                      <a:pt x="224" y="198"/>
                    </a:lnTo>
                    <a:lnTo>
                      <a:pt x="225" y="216"/>
                    </a:lnTo>
                    <a:lnTo>
                      <a:pt x="225" y="233"/>
                    </a:lnTo>
                    <a:lnTo>
                      <a:pt x="232" y="248"/>
                    </a:lnTo>
                    <a:lnTo>
                      <a:pt x="240" y="241"/>
                    </a:lnTo>
                    <a:lnTo>
                      <a:pt x="241" y="232"/>
                    </a:lnTo>
                    <a:lnTo>
                      <a:pt x="240" y="223"/>
                    </a:lnTo>
                    <a:lnTo>
                      <a:pt x="241" y="214"/>
                    </a:lnTo>
                    <a:lnTo>
                      <a:pt x="254" y="247"/>
                    </a:lnTo>
                    <a:lnTo>
                      <a:pt x="256" y="284"/>
                    </a:lnTo>
                    <a:lnTo>
                      <a:pt x="256" y="322"/>
                    </a:lnTo>
                    <a:lnTo>
                      <a:pt x="265" y="358"/>
                    </a:lnTo>
                    <a:lnTo>
                      <a:pt x="270" y="243"/>
                    </a:lnTo>
                    <a:lnTo>
                      <a:pt x="296" y="262"/>
                    </a:lnTo>
                    <a:lnTo>
                      <a:pt x="303" y="1060"/>
                    </a:lnTo>
                    <a:lnTo>
                      <a:pt x="310" y="1060"/>
                    </a:lnTo>
                    <a:lnTo>
                      <a:pt x="303" y="1060"/>
                    </a:lnTo>
                    <a:lnTo>
                      <a:pt x="303" y="262"/>
                    </a:lnTo>
                    <a:lnTo>
                      <a:pt x="310" y="262"/>
                    </a:lnTo>
                    <a:lnTo>
                      <a:pt x="317" y="762"/>
                    </a:lnTo>
                    <a:lnTo>
                      <a:pt x="319" y="1276"/>
                    </a:lnTo>
                    <a:lnTo>
                      <a:pt x="318" y="1795"/>
                    </a:lnTo>
                    <a:lnTo>
                      <a:pt x="319" y="2312"/>
                    </a:lnTo>
                    <a:lnTo>
                      <a:pt x="318" y="2046"/>
                    </a:lnTo>
                    <a:lnTo>
                      <a:pt x="319" y="1781"/>
                    </a:lnTo>
                    <a:lnTo>
                      <a:pt x="317" y="1516"/>
                    </a:lnTo>
                    <a:lnTo>
                      <a:pt x="310" y="1253"/>
                    </a:lnTo>
                    <a:lnTo>
                      <a:pt x="296" y="1277"/>
                    </a:lnTo>
                    <a:lnTo>
                      <a:pt x="303" y="2303"/>
                    </a:lnTo>
                    <a:lnTo>
                      <a:pt x="296" y="2303"/>
                    </a:lnTo>
                    <a:lnTo>
                      <a:pt x="288" y="2207"/>
                    </a:lnTo>
                    <a:lnTo>
                      <a:pt x="287" y="2114"/>
                    </a:lnTo>
                    <a:lnTo>
                      <a:pt x="287" y="2023"/>
                    </a:lnTo>
                    <a:lnTo>
                      <a:pt x="281" y="1938"/>
                    </a:lnTo>
                    <a:lnTo>
                      <a:pt x="270" y="2288"/>
                    </a:lnTo>
                    <a:lnTo>
                      <a:pt x="258" y="2288"/>
                    </a:lnTo>
                    <a:lnTo>
                      <a:pt x="250" y="2257"/>
                    </a:lnTo>
                    <a:lnTo>
                      <a:pt x="248" y="2209"/>
                    </a:lnTo>
                    <a:lnTo>
                      <a:pt x="248" y="2158"/>
                    </a:lnTo>
                    <a:lnTo>
                      <a:pt x="241" y="2110"/>
                    </a:lnTo>
                    <a:lnTo>
                      <a:pt x="232" y="2277"/>
                    </a:lnTo>
                    <a:lnTo>
                      <a:pt x="225" y="2147"/>
                    </a:lnTo>
                    <a:lnTo>
                      <a:pt x="226" y="2013"/>
                    </a:lnTo>
                    <a:lnTo>
                      <a:pt x="226" y="1877"/>
                    </a:lnTo>
                    <a:lnTo>
                      <a:pt x="219" y="1745"/>
                    </a:lnTo>
                    <a:lnTo>
                      <a:pt x="211" y="1873"/>
                    </a:lnTo>
                    <a:lnTo>
                      <a:pt x="209" y="2004"/>
                    </a:lnTo>
                    <a:lnTo>
                      <a:pt x="210" y="2137"/>
                    </a:lnTo>
                    <a:lnTo>
                      <a:pt x="209" y="2268"/>
                    </a:lnTo>
                    <a:lnTo>
                      <a:pt x="205" y="2264"/>
                    </a:lnTo>
                    <a:lnTo>
                      <a:pt x="201" y="2262"/>
                    </a:lnTo>
                    <a:lnTo>
                      <a:pt x="194" y="2262"/>
                    </a:lnTo>
                    <a:lnTo>
                      <a:pt x="187" y="2262"/>
                    </a:lnTo>
                    <a:lnTo>
                      <a:pt x="180" y="2268"/>
                    </a:lnTo>
                    <a:lnTo>
                      <a:pt x="203" y="2283"/>
                    </a:lnTo>
                    <a:lnTo>
                      <a:pt x="116" y="2249"/>
                    </a:lnTo>
                    <a:lnTo>
                      <a:pt x="117" y="2113"/>
                    </a:lnTo>
                    <a:lnTo>
                      <a:pt x="117" y="1974"/>
                    </a:lnTo>
                    <a:lnTo>
                      <a:pt x="116" y="1834"/>
                    </a:lnTo>
                    <a:lnTo>
                      <a:pt x="109" y="1696"/>
                    </a:lnTo>
                    <a:lnTo>
                      <a:pt x="103" y="2228"/>
                    </a:lnTo>
                    <a:lnTo>
                      <a:pt x="87" y="2228"/>
                    </a:lnTo>
                    <a:lnTo>
                      <a:pt x="87" y="2243"/>
                    </a:lnTo>
                    <a:lnTo>
                      <a:pt x="78" y="2234"/>
                    </a:lnTo>
                    <a:lnTo>
                      <a:pt x="78" y="801"/>
                    </a:lnTo>
                    <a:lnTo>
                      <a:pt x="71" y="794"/>
                    </a:lnTo>
                    <a:lnTo>
                      <a:pt x="55" y="814"/>
                    </a:lnTo>
                    <a:lnTo>
                      <a:pt x="64" y="814"/>
                    </a:lnTo>
                    <a:lnTo>
                      <a:pt x="71" y="2220"/>
                    </a:lnTo>
                    <a:lnTo>
                      <a:pt x="64" y="2220"/>
                    </a:lnTo>
                    <a:lnTo>
                      <a:pt x="61" y="2226"/>
                    </a:lnTo>
                    <a:lnTo>
                      <a:pt x="54" y="2219"/>
                    </a:lnTo>
                    <a:lnTo>
                      <a:pt x="45" y="2204"/>
                    </a:lnTo>
                    <a:lnTo>
                      <a:pt x="39" y="2185"/>
                    </a:lnTo>
                    <a:lnTo>
                      <a:pt x="33" y="2194"/>
                    </a:lnTo>
                    <a:lnTo>
                      <a:pt x="29" y="2202"/>
                    </a:lnTo>
                    <a:lnTo>
                      <a:pt x="26" y="2208"/>
                    </a:lnTo>
                    <a:lnTo>
                      <a:pt x="17" y="2214"/>
                    </a:lnTo>
                    <a:lnTo>
                      <a:pt x="0" y="0"/>
                    </a:lnTo>
                    <a:lnTo>
                      <a:pt x="1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77" name=""/>
              <p:cNvSpPr/>
              <p:nvPr/>
            </p:nvSpPr>
            <p:spPr>
              <a:xfrm>
                <a:off x="9699840" y="3068280"/>
                <a:ext cx="2160" cy="4680"/>
              </a:xfrm>
              <a:prstGeom prst="rect">
                <a:avLst/>
              </a:pr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878" name=""/>
              <p:cNvSpPr/>
              <p:nvPr/>
            </p:nvSpPr>
            <p:spPr>
              <a:xfrm>
                <a:off x="9445320" y="3069720"/>
                <a:ext cx="8280" cy="7200"/>
              </a:xfrm>
              <a:custGeom>
                <a:avLst/>
                <a:gdLst/>
                <a:ahLst/>
                <a:rect l="l" t="t" r="r" b="b"/>
                <a:pathLst>
                  <a:path w="26" h="49">
                    <a:moveTo>
                      <a:pt x="25" y="0"/>
                    </a:moveTo>
                    <a:lnTo>
                      <a:pt x="25" y="13"/>
                    </a:lnTo>
                    <a:lnTo>
                      <a:pt x="26" y="27"/>
                    </a:lnTo>
                    <a:lnTo>
                      <a:pt x="25" y="39"/>
                    </a:lnTo>
                    <a:lnTo>
                      <a:pt x="19" y="49"/>
                    </a:lnTo>
                    <a:lnTo>
                      <a:pt x="13" y="32"/>
                    </a:lnTo>
                    <a:lnTo>
                      <a:pt x="6" y="27"/>
                    </a:lnTo>
                    <a:lnTo>
                      <a:pt x="0" y="21"/>
                    </a:lnTo>
                    <a:lnTo>
                      <a:pt x="3" y="0"/>
                    </a:lnTo>
                    <a:lnTo>
                      <a:pt x="25" y="0"/>
                    </a:lnTo>
                    <a:close/>
                  </a:path>
                </a:pathLst>
              </a:cu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879" name=""/>
              <p:cNvSpPr/>
              <p:nvPr/>
            </p:nvSpPr>
            <p:spPr>
              <a:xfrm>
                <a:off x="9642600" y="3076920"/>
                <a:ext cx="2160" cy="73080"/>
              </a:xfrm>
              <a:prstGeom prst="rect">
                <a:avLst/>
              </a:prstGeom>
              <a:solidFill>
                <a:srgbClr val="ffffff"/>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Frutiger 45 Light"/>
                </a:endParaRPr>
              </a:p>
            </p:txBody>
          </p:sp>
          <p:sp>
            <p:nvSpPr>
              <p:cNvPr id="880" name=""/>
              <p:cNvSpPr/>
              <p:nvPr/>
            </p:nvSpPr>
            <p:spPr>
              <a:xfrm>
                <a:off x="9707400" y="3078000"/>
                <a:ext cx="216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881" name=""/>
              <p:cNvSpPr/>
              <p:nvPr/>
            </p:nvSpPr>
            <p:spPr>
              <a:xfrm>
                <a:off x="9422280" y="3084120"/>
                <a:ext cx="2160" cy="49320"/>
              </a:xfrm>
              <a:custGeom>
                <a:avLst/>
                <a:gdLst/>
                <a:ahLst/>
                <a:rect l="l" t="t" r="r" b="b"/>
                <a:pathLst>
                  <a:path w="7" h="375">
                    <a:moveTo>
                      <a:pt x="0" y="375"/>
                    </a:moveTo>
                    <a:lnTo>
                      <a:pt x="7" y="0"/>
                    </a:lnTo>
                    <a:lnTo>
                      <a:pt x="6" y="96"/>
                    </a:lnTo>
                    <a:lnTo>
                      <a:pt x="7" y="190"/>
                    </a:lnTo>
                    <a:lnTo>
                      <a:pt x="6" y="283"/>
                    </a:lnTo>
                    <a:lnTo>
                      <a:pt x="0" y="375"/>
                    </a:lnTo>
                    <a:close/>
                  </a:path>
                </a:pathLst>
              </a:custGeom>
              <a:solidFill>
                <a:srgbClr val="ffff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882" name=""/>
              <p:cNvSpPr/>
              <p:nvPr/>
            </p:nvSpPr>
            <p:spPr>
              <a:xfrm>
                <a:off x="9446400" y="3084120"/>
                <a:ext cx="108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883" name=""/>
              <p:cNvSpPr/>
              <p:nvPr/>
            </p:nvSpPr>
            <p:spPr>
              <a:xfrm>
                <a:off x="9707400" y="308880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84" name=""/>
              <p:cNvSpPr/>
              <p:nvPr/>
            </p:nvSpPr>
            <p:spPr>
              <a:xfrm>
                <a:off x="9473760" y="3088800"/>
                <a:ext cx="216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885" name=""/>
              <p:cNvSpPr/>
              <p:nvPr/>
            </p:nvSpPr>
            <p:spPr>
              <a:xfrm>
                <a:off x="9585000" y="3089880"/>
                <a:ext cx="11880" cy="231120"/>
              </a:xfrm>
              <a:custGeom>
                <a:avLst/>
                <a:gdLst/>
                <a:ahLst/>
                <a:rect l="l" t="t" r="r" b="b"/>
                <a:pathLst>
                  <a:path w="40" h="1724">
                    <a:moveTo>
                      <a:pt x="22" y="118"/>
                    </a:moveTo>
                    <a:lnTo>
                      <a:pt x="29" y="20"/>
                    </a:lnTo>
                    <a:lnTo>
                      <a:pt x="29" y="172"/>
                    </a:lnTo>
                    <a:lnTo>
                      <a:pt x="22" y="172"/>
                    </a:lnTo>
                    <a:lnTo>
                      <a:pt x="36" y="547"/>
                    </a:lnTo>
                    <a:lnTo>
                      <a:pt x="40" y="936"/>
                    </a:lnTo>
                    <a:lnTo>
                      <a:pt x="37" y="1331"/>
                    </a:lnTo>
                    <a:lnTo>
                      <a:pt x="39" y="1724"/>
                    </a:lnTo>
                    <a:lnTo>
                      <a:pt x="37" y="1696"/>
                    </a:lnTo>
                    <a:lnTo>
                      <a:pt x="39" y="1667"/>
                    </a:lnTo>
                    <a:lnTo>
                      <a:pt x="37" y="1640"/>
                    </a:lnTo>
                    <a:lnTo>
                      <a:pt x="29" y="1615"/>
                    </a:lnTo>
                    <a:lnTo>
                      <a:pt x="23" y="1629"/>
                    </a:lnTo>
                    <a:lnTo>
                      <a:pt x="22" y="1647"/>
                    </a:lnTo>
                    <a:lnTo>
                      <a:pt x="23" y="1666"/>
                    </a:lnTo>
                    <a:lnTo>
                      <a:pt x="22" y="1683"/>
                    </a:lnTo>
                    <a:lnTo>
                      <a:pt x="17" y="1675"/>
                    </a:lnTo>
                    <a:lnTo>
                      <a:pt x="6" y="1411"/>
                    </a:lnTo>
                    <a:lnTo>
                      <a:pt x="0" y="1138"/>
                    </a:lnTo>
                    <a:lnTo>
                      <a:pt x="0" y="870"/>
                    </a:lnTo>
                    <a:lnTo>
                      <a:pt x="6" y="621"/>
                    </a:lnTo>
                    <a:lnTo>
                      <a:pt x="6" y="1008"/>
                    </a:lnTo>
                    <a:lnTo>
                      <a:pt x="13" y="991"/>
                    </a:lnTo>
                    <a:lnTo>
                      <a:pt x="20" y="974"/>
                    </a:lnTo>
                    <a:lnTo>
                      <a:pt x="23" y="959"/>
                    </a:lnTo>
                    <a:lnTo>
                      <a:pt x="22" y="945"/>
                    </a:lnTo>
                    <a:lnTo>
                      <a:pt x="39" y="931"/>
                    </a:lnTo>
                    <a:lnTo>
                      <a:pt x="37" y="773"/>
                    </a:lnTo>
                    <a:lnTo>
                      <a:pt x="40" y="611"/>
                    </a:lnTo>
                    <a:lnTo>
                      <a:pt x="36" y="451"/>
                    </a:lnTo>
                    <a:lnTo>
                      <a:pt x="22" y="304"/>
                    </a:lnTo>
                    <a:lnTo>
                      <a:pt x="17" y="312"/>
                    </a:lnTo>
                    <a:lnTo>
                      <a:pt x="14" y="322"/>
                    </a:lnTo>
                    <a:lnTo>
                      <a:pt x="15" y="333"/>
                    </a:lnTo>
                    <a:lnTo>
                      <a:pt x="17" y="345"/>
                    </a:lnTo>
                    <a:lnTo>
                      <a:pt x="6" y="345"/>
                    </a:lnTo>
                    <a:lnTo>
                      <a:pt x="6" y="0"/>
                    </a:lnTo>
                    <a:lnTo>
                      <a:pt x="17" y="0"/>
                    </a:lnTo>
                    <a:lnTo>
                      <a:pt x="15" y="30"/>
                    </a:lnTo>
                    <a:lnTo>
                      <a:pt x="14" y="61"/>
                    </a:lnTo>
                    <a:lnTo>
                      <a:pt x="17" y="90"/>
                    </a:lnTo>
                    <a:lnTo>
                      <a:pt x="22" y="11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86" name=""/>
              <p:cNvSpPr/>
              <p:nvPr/>
            </p:nvSpPr>
            <p:spPr>
              <a:xfrm>
                <a:off x="9168840" y="3093840"/>
                <a:ext cx="2160" cy="11880"/>
              </a:xfrm>
              <a:prstGeom prst="rect">
                <a:avLst/>
              </a:prstGeom>
              <a:solidFill>
                <a:srgbClr val="000000"/>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887" name=""/>
              <p:cNvSpPr/>
              <p:nvPr/>
            </p:nvSpPr>
            <p:spPr>
              <a:xfrm>
                <a:off x="9478800" y="3094920"/>
                <a:ext cx="3240" cy="79200"/>
              </a:xfrm>
              <a:custGeom>
                <a:avLst/>
                <a:gdLst/>
                <a:ahLst/>
                <a:rect l="l" t="t" r="r" b="b"/>
                <a:pathLst>
                  <a:path w="15" h="595">
                    <a:moveTo>
                      <a:pt x="10" y="0"/>
                    </a:moveTo>
                    <a:lnTo>
                      <a:pt x="15" y="0"/>
                    </a:lnTo>
                    <a:lnTo>
                      <a:pt x="10" y="595"/>
                    </a:lnTo>
                    <a:lnTo>
                      <a:pt x="0" y="595"/>
                    </a:lnTo>
                    <a:lnTo>
                      <a:pt x="10" y="0"/>
                    </a:lnTo>
                    <a:close/>
                  </a:path>
                </a:pathLst>
              </a:custGeom>
              <a:solidFill>
                <a:srgbClr val="ffffff"/>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888" name=""/>
              <p:cNvSpPr/>
              <p:nvPr/>
            </p:nvSpPr>
            <p:spPr>
              <a:xfrm>
                <a:off x="9614880" y="3096000"/>
                <a:ext cx="4680" cy="5760"/>
              </a:xfrm>
              <a:custGeom>
                <a:avLst/>
                <a:gdLst/>
                <a:ahLst/>
                <a:rect l="l" t="t" r="r" b="b"/>
                <a:pathLst>
                  <a:path w="16" h="49">
                    <a:moveTo>
                      <a:pt x="0" y="2"/>
                    </a:moveTo>
                    <a:lnTo>
                      <a:pt x="7" y="0"/>
                    </a:lnTo>
                    <a:lnTo>
                      <a:pt x="16" y="49"/>
                    </a:lnTo>
                    <a:lnTo>
                      <a:pt x="7" y="49"/>
                    </a:lnTo>
                    <a:lnTo>
                      <a:pt x="0" y="2"/>
                    </a:lnTo>
                    <a:close/>
                  </a:path>
                </a:pathLst>
              </a:cu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889" name=""/>
              <p:cNvSpPr/>
              <p:nvPr/>
            </p:nvSpPr>
            <p:spPr>
              <a:xfrm>
                <a:off x="9446400" y="3097440"/>
                <a:ext cx="1080" cy="4320"/>
              </a:xfrm>
              <a:prstGeom prst="rect">
                <a:avLst/>
              </a:pr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890" name=""/>
              <p:cNvSpPr/>
              <p:nvPr/>
            </p:nvSpPr>
            <p:spPr>
              <a:xfrm>
                <a:off x="9707400" y="309852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91" name=""/>
              <p:cNvSpPr/>
              <p:nvPr/>
            </p:nvSpPr>
            <p:spPr>
              <a:xfrm>
                <a:off x="9452520" y="3101040"/>
                <a:ext cx="216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92" name=""/>
              <p:cNvSpPr/>
              <p:nvPr/>
            </p:nvSpPr>
            <p:spPr>
              <a:xfrm>
                <a:off x="9471600" y="3101040"/>
                <a:ext cx="2160" cy="7200"/>
              </a:xfrm>
              <a:prstGeom prst="rect">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893" name=""/>
              <p:cNvSpPr/>
              <p:nvPr/>
            </p:nvSpPr>
            <p:spPr>
              <a:xfrm>
                <a:off x="9444240" y="3104640"/>
                <a:ext cx="11880" cy="226080"/>
              </a:xfrm>
              <a:custGeom>
                <a:avLst/>
                <a:gdLst/>
                <a:ahLst/>
                <a:rect l="l" t="t" r="r" b="b"/>
                <a:pathLst>
                  <a:path w="41" h="1697">
                    <a:moveTo>
                      <a:pt x="10" y="1171"/>
                    </a:moveTo>
                    <a:lnTo>
                      <a:pt x="26" y="1186"/>
                    </a:lnTo>
                    <a:lnTo>
                      <a:pt x="26" y="801"/>
                    </a:lnTo>
                    <a:lnTo>
                      <a:pt x="39" y="1021"/>
                    </a:lnTo>
                    <a:lnTo>
                      <a:pt x="41" y="1246"/>
                    </a:lnTo>
                    <a:lnTo>
                      <a:pt x="39" y="1471"/>
                    </a:lnTo>
                    <a:lnTo>
                      <a:pt x="39" y="1697"/>
                    </a:lnTo>
                    <a:lnTo>
                      <a:pt x="10" y="1674"/>
                    </a:lnTo>
                    <a:lnTo>
                      <a:pt x="0" y="1674"/>
                    </a:lnTo>
                    <a:lnTo>
                      <a:pt x="0" y="571"/>
                    </a:lnTo>
                    <a:lnTo>
                      <a:pt x="10" y="571"/>
                    </a:lnTo>
                    <a:lnTo>
                      <a:pt x="10" y="578"/>
                    </a:lnTo>
                    <a:lnTo>
                      <a:pt x="10" y="583"/>
                    </a:lnTo>
                    <a:lnTo>
                      <a:pt x="11" y="590"/>
                    </a:lnTo>
                    <a:lnTo>
                      <a:pt x="15" y="594"/>
                    </a:lnTo>
                    <a:lnTo>
                      <a:pt x="10" y="594"/>
                    </a:lnTo>
                    <a:lnTo>
                      <a:pt x="0" y="0"/>
                    </a:lnTo>
                    <a:lnTo>
                      <a:pt x="10" y="0"/>
                    </a:lnTo>
                    <a:lnTo>
                      <a:pt x="20" y="135"/>
                    </a:lnTo>
                    <a:lnTo>
                      <a:pt x="25" y="273"/>
                    </a:lnTo>
                    <a:lnTo>
                      <a:pt x="25" y="415"/>
                    </a:lnTo>
                    <a:lnTo>
                      <a:pt x="22" y="560"/>
                    </a:lnTo>
                    <a:lnTo>
                      <a:pt x="19" y="708"/>
                    </a:lnTo>
                    <a:lnTo>
                      <a:pt x="14" y="859"/>
                    </a:lnTo>
                    <a:lnTo>
                      <a:pt x="11" y="1013"/>
                    </a:lnTo>
                    <a:lnTo>
                      <a:pt x="10" y="117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94" name=""/>
              <p:cNvSpPr/>
              <p:nvPr/>
            </p:nvSpPr>
            <p:spPr>
              <a:xfrm>
                <a:off x="9248040" y="3108240"/>
                <a:ext cx="4320" cy="156240"/>
              </a:xfrm>
              <a:custGeom>
                <a:avLst/>
                <a:gdLst/>
                <a:ahLst/>
                <a:rect l="l" t="t" r="r" b="b"/>
                <a:pathLst>
                  <a:path w="16" h="1173">
                    <a:moveTo>
                      <a:pt x="0" y="0"/>
                    </a:moveTo>
                    <a:lnTo>
                      <a:pt x="9" y="0"/>
                    </a:lnTo>
                    <a:lnTo>
                      <a:pt x="16" y="1173"/>
                    </a:lnTo>
                    <a:lnTo>
                      <a:pt x="9" y="117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95" name=""/>
              <p:cNvSpPr/>
              <p:nvPr/>
            </p:nvSpPr>
            <p:spPr>
              <a:xfrm>
                <a:off x="9707400" y="3110400"/>
                <a:ext cx="216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896" name=""/>
              <p:cNvSpPr/>
              <p:nvPr/>
            </p:nvSpPr>
            <p:spPr>
              <a:xfrm>
                <a:off x="9168840" y="311436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97" name=""/>
              <p:cNvSpPr/>
              <p:nvPr/>
            </p:nvSpPr>
            <p:spPr>
              <a:xfrm>
                <a:off x="9531360" y="3115440"/>
                <a:ext cx="216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898" name=""/>
              <p:cNvSpPr/>
              <p:nvPr/>
            </p:nvSpPr>
            <p:spPr>
              <a:xfrm>
                <a:off x="9168840" y="3120480"/>
                <a:ext cx="2160" cy="12852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899" name=""/>
              <p:cNvSpPr/>
              <p:nvPr/>
            </p:nvSpPr>
            <p:spPr>
              <a:xfrm>
                <a:off x="9526680" y="3120480"/>
                <a:ext cx="14040" cy="123840"/>
              </a:xfrm>
              <a:custGeom>
                <a:avLst/>
                <a:gdLst/>
                <a:ahLst/>
                <a:rect l="l" t="t" r="r" b="b"/>
                <a:pathLst>
                  <a:path w="45" h="925">
                    <a:moveTo>
                      <a:pt x="7" y="414"/>
                    </a:moveTo>
                    <a:lnTo>
                      <a:pt x="10" y="418"/>
                    </a:lnTo>
                    <a:lnTo>
                      <a:pt x="15" y="421"/>
                    </a:lnTo>
                    <a:lnTo>
                      <a:pt x="18" y="423"/>
                    </a:lnTo>
                    <a:lnTo>
                      <a:pt x="23" y="422"/>
                    </a:lnTo>
                    <a:lnTo>
                      <a:pt x="29" y="207"/>
                    </a:lnTo>
                    <a:lnTo>
                      <a:pt x="39" y="207"/>
                    </a:lnTo>
                    <a:lnTo>
                      <a:pt x="45" y="925"/>
                    </a:lnTo>
                    <a:lnTo>
                      <a:pt x="39" y="925"/>
                    </a:lnTo>
                    <a:lnTo>
                      <a:pt x="23" y="476"/>
                    </a:lnTo>
                    <a:lnTo>
                      <a:pt x="7" y="476"/>
                    </a:lnTo>
                    <a:lnTo>
                      <a:pt x="29" y="437"/>
                    </a:lnTo>
                    <a:lnTo>
                      <a:pt x="7" y="428"/>
                    </a:lnTo>
                    <a:lnTo>
                      <a:pt x="0" y="428"/>
                    </a:lnTo>
                    <a:lnTo>
                      <a:pt x="7" y="0"/>
                    </a:lnTo>
                    <a:lnTo>
                      <a:pt x="16" y="0"/>
                    </a:lnTo>
                    <a:lnTo>
                      <a:pt x="15" y="104"/>
                    </a:lnTo>
                    <a:lnTo>
                      <a:pt x="16" y="209"/>
                    </a:lnTo>
                    <a:lnTo>
                      <a:pt x="15" y="312"/>
                    </a:lnTo>
                    <a:lnTo>
                      <a:pt x="7" y="41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00" name=""/>
              <p:cNvSpPr/>
              <p:nvPr/>
            </p:nvSpPr>
            <p:spPr>
              <a:xfrm>
                <a:off x="9679680" y="3124800"/>
                <a:ext cx="216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01" name=""/>
              <p:cNvSpPr/>
              <p:nvPr/>
            </p:nvSpPr>
            <p:spPr>
              <a:xfrm>
                <a:off x="9059760" y="3129840"/>
                <a:ext cx="2160" cy="5760"/>
              </a:xfrm>
              <a:prstGeom prst="rect">
                <a:avLst/>
              </a:pr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02" name=""/>
              <p:cNvSpPr/>
              <p:nvPr/>
            </p:nvSpPr>
            <p:spPr>
              <a:xfrm>
                <a:off x="9679680" y="3133440"/>
                <a:ext cx="2160" cy="15480"/>
              </a:xfrm>
              <a:prstGeom prst="rect">
                <a:avLst/>
              </a:pr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903" name=""/>
              <p:cNvSpPr/>
              <p:nvPr/>
            </p:nvSpPr>
            <p:spPr>
              <a:xfrm>
                <a:off x="9503640" y="3133440"/>
                <a:ext cx="2160" cy="7200"/>
              </a:xfrm>
              <a:prstGeom prst="rect">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904" name=""/>
              <p:cNvSpPr/>
              <p:nvPr/>
            </p:nvSpPr>
            <p:spPr>
              <a:xfrm>
                <a:off x="9343440" y="3134880"/>
                <a:ext cx="7200" cy="203040"/>
              </a:xfrm>
              <a:custGeom>
                <a:avLst/>
                <a:gdLst/>
                <a:ahLst/>
                <a:rect l="l" t="t" r="r" b="b"/>
                <a:pathLst>
                  <a:path w="24" h="1526">
                    <a:moveTo>
                      <a:pt x="23" y="1526"/>
                    </a:moveTo>
                    <a:lnTo>
                      <a:pt x="10" y="1196"/>
                    </a:lnTo>
                    <a:lnTo>
                      <a:pt x="0" y="1196"/>
                    </a:lnTo>
                    <a:lnTo>
                      <a:pt x="16" y="1181"/>
                    </a:lnTo>
                    <a:lnTo>
                      <a:pt x="12" y="1019"/>
                    </a:lnTo>
                    <a:lnTo>
                      <a:pt x="11" y="867"/>
                    </a:lnTo>
                    <a:lnTo>
                      <a:pt x="14" y="722"/>
                    </a:lnTo>
                    <a:lnTo>
                      <a:pt x="15" y="581"/>
                    </a:lnTo>
                    <a:lnTo>
                      <a:pt x="16" y="442"/>
                    </a:lnTo>
                    <a:lnTo>
                      <a:pt x="15" y="300"/>
                    </a:lnTo>
                    <a:lnTo>
                      <a:pt x="10" y="154"/>
                    </a:lnTo>
                    <a:lnTo>
                      <a:pt x="0" y="0"/>
                    </a:lnTo>
                    <a:lnTo>
                      <a:pt x="12" y="380"/>
                    </a:lnTo>
                    <a:lnTo>
                      <a:pt x="20" y="761"/>
                    </a:lnTo>
                    <a:lnTo>
                      <a:pt x="24" y="1143"/>
                    </a:lnTo>
                    <a:lnTo>
                      <a:pt x="23" y="152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05" name=""/>
              <p:cNvSpPr/>
              <p:nvPr/>
            </p:nvSpPr>
            <p:spPr>
              <a:xfrm>
                <a:off x="9187920" y="313596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06" name=""/>
              <p:cNvSpPr/>
              <p:nvPr/>
            </p:nvSpPr>
            <p:spPr>
              <a:xfrm>
                <a:off x="9590040" y="3138480"/>
                <a:ext cx="108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grpSp>
        <p:sp>
          <p:nvSpPr>
            <p:cNvPr id="907" name=""/>
            <p:cNvSpPr/>
            <p:nvPr/>
          </p:nvSpPr>
          <p:spPr>
            <a:xfrm>
              <a:off x="9417600" y="3140640"/>
              <a:ext cx="8280" cy="191160"/>
            </a:xfrm>
            <a:custGeom>
              <a:avLst/>
              <a:gdLst/>
              <a:ahLst/>
              <a:rect l="l" t="t" r="r" b="b"/>
              <a:pathLst>
                <a:path w="28" h="1428">
                  <a:moveTo>
                    <a:pt x="26" y="1428"/>
                  </a:moveTo>
                  <a:lnTo>
                    <a:pt x="25" y="1385"/>
                  </a:lnTo>
                  <a:lnTo>
                    <a:pt x="26" y="1340"/>
                  </a:lnTo>
                  <a:lnTo>
                    <a:pt x="25" y="1298"/>
                  </a:lnTo>
                  <a:lnTo>
                    <a:pt x="19" y="1255"/>
                  </a:lnTo>
                  <a:lnTo>
                    <a:pt x="10" y="1414"/>
                  </a:lnTo>
                  <a:lnTo>
                    <a:pt x="6" y="1239"/>
                  </a:lnTo>
                  <a:lnTo>
                    <a:pt x="4" y="1061"/>
                  </a:lnTo>
                  <a:lnTo>
                    <a:pt x="2" y="881"/>
                  </a:lnTo>
                  <a:lnTo>
                    <a:pt x="0" y="701"/>
                  </a:lnTo>
                  <a:lnTo>
                    <a:pt x="2" y="521"/>
                  </a:lnTo>
                  <a:lnTo>
                    <a:pt x="6" y="343"/>
                  </a:lnTo>
                  <a:lnTo>
                    <a:pt x="13" y="169"/>
                  </a:lnTo>
                  <a:lnTo>
                    <a:pt x="26" y="0"/>
                  </a:lnTo>
                  <a:lnTo>
                    <a:pt x="20" y="178"/>
                  </a:lnTo>
                  <a:lnTo>
                    <a:pt x="18" y="355"/>
                  </a:lnTo>
                  <a:lnTo>
                    <a:pt x="19" y="532"/>
                  </a:lnTo>
                  <a:lnTo>
                    <a:pt x="22" y="709"/>
                  </a:lnTo>
                  <a:lnTo>
                    <a:pt x="26" y="887"/>
                  </a:lnTo>
                  <a:lnTo>
                    <a:pt x="28" y="1066"/>
                  </a:lnTo>
                  <a:lnTo>
                    <a:pt x="28" y="1246"/>
                  </a:lnTo>
                  <a:lnTo>
                    <a:pt x="26" y="142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08" name=""/>
            <p:cNvSpPr/>
            <p:nvPr/>
          </p:nvSpPr>
          <p:spPr>
            <a:xfrm>
              <a:off x="9258480" y="3144240"/>
              <a:ext cx="4680" cy="127440"/>
            </a:xfrm>
            <a:custGeom>
              <a:avLst/>
              <a:gdLst/>
              <a:ahLst/>
              <a:rect l="l" t="t" r="r" b="b"/>
              <a:pathLst>
                <a:path w="17" h="959">
                  <a:moveTo>
                    <a:pt x="0" y="0"/>
                  </a:moveTo>
                  <a:lnTo>
                    <a:pt x="11" y="0"/>
                  </a:lnTo>
                  <a:lnTo>
                    <a:pt x="17" y="959"/>
                  </a:lnTo>
                  <a:lnTo>
                    <a:pt x="11" y="95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09" name=""/>
            <p:cNvSpPr/>
            <p:nvPr/>
          </p:nvSpPr>
          <p:spPr>
            <a:xfrm>
              <a:off x="8905680" y="3146760"/>
              <a:ext cx="84960" cy="21240"/>
            </a:xfrm>
            <a:custGeom>
              <a:avLst/>
              <a:gdLst/>
              <a:ahLst/>
              <a:rect l="l" t="t" r="r" b="b"/>
              <a:pathLst>
                <a:path w="286" h="164">
                  <a:moveTo>
                    <a:pt x="286" y="20"/>
                  </a:moveTo>
                  <a:lnTo>
                    <a:pt x="277" y="22"/>
                  </a:lnTo>
                  <a:lnTo>
                    <a:pt x="266" y="24"/>
                  </a:lnTo>
                  <a:lnTo>
                    <a:pt x="254" y="25"/>
                  </a:lnTo>
                  <a:lnTo>
                    <a:pt x="241" y="26"/>
                  </a:lnTo>
                  <a:lnTo>
                    <a:pt x="228" y="27"/>
                  </a:lnTo>
                  <a:lnTo>
                    <a:pt x="215" y="28"/>
                  </a:lnTo>
                  <a:lnTo>
                    <a:pt x="201" y="28"/>
                  </a:lnTo>
                  <a:lnTo>
                    <a:pt x="187" y="29"/>
                  </a:lnTo>
                  <a:lnTo>
                    <a:pt x="173" y="31"/>
                  </a:lnTo>
                  <a:lnTo>
                    <a:pt x="160" y="32"/>
                  </a:lnTo>
                  <a:lnTo>
                    <a:pt x="146" y="36"/>
                  </a:lnTo>
                  <a:lnTo>
                    <a:pt x="133" y="39"/>
                  </a:lnTo>
                  <a:lnTo>
                    <a:pt x="122" y="42"/>
                  </a:lnTo>
                  <a:lnTo>
                    <a:pt x="111" y="47"/>
                  </a:lnTo>
                  <a:lnTo>
                    <a:pt x="101" y="53"/>
                  </a:lnTo>
                  <a:lnTo>
                    <a:pt x="93" y="60"/>
                  </a:lnTo>
                  <a:lnTo>
                    <a:pt x="279" y="124"/>
                  </a:lnTo>
                  <a:lnTo>
                    <a:pt x="278" y="135"/>
                  </a:lnTo>
                  <a:lnTo>
                    <a:pt x="278" y="146"/>
                  </a:lnTo>
                  <a:lnTo>
                    <a:pt x="279" y="156"/>
                  </a:lnTo>
                  <a:lnTo>
                    <a:pt x="286" y="164"/>
                  </a:lnTo>
                  <a:lnTo>
                    <a:pt x="269" y="163"/>
                  </a:lnTo>
                  <a:lnTo>
                    <a:pt x="252" y="162"/>
                  </a:lnTo>
                  <a:lnTo>
                    <a:pt x="233" y="159"/>
                  </a:lnTo>
                  <a:lnTo>
                    <a:pt x="216" y="156"/>
                  </a:lnTo>
                  <a:lnTo>
                    <a:pt x="198" y="153"/>
                  </a:lnTo>
                  <a:lnTo>
                    <a:pt x="181" y="148"/>
                  </a:lnTo>
                  <a:lnTo>
                    <a:pt x="162" y="143"/>
                  </a:lnTo>
                  <a:lnTo>
                    <a:pt x="145" y="138"/>
                  </a:lnTo>
                  <a:lnTo>
                    <a:pt x="128" y="133"/>
                  </a:lnTo>
                  <a:lnTo>
                    <a:pt x="110" y="127"/>
                  </a:lnTo>
                  <a:lnTo>
                    <a:pt x="93" y="120"/>
                  </a:lnTo>
                  <a:lnTo>
                    <a:pt x="77" y="114"/>
                  </a:lnTo>
                  <a:lnTo>
                    <a:pt x="59" y="108"/>
                  </a:lnTo>
                  <a:lnTo>
                    <a:pt x="42" y="102"/>
                  </a:lnTo>
                  <a:lnTo>
                    <a:pt x="26" y="96"/>
                  </a:lnTo>
                  <a:lnTo>
                    <a:pt x="9" y="89"/>
                  </a:lnTo>
                  <a:lnTo>
                    <a:pt x="1" y="77"/>
                  </a:lnTo>
                  <a:lnTo>
                    <a:pt x="0" y="63"/>
                  </a:lnTo>
                  <a:lnTo>
                    <a:pt x="1" y="48"/>
                  </a:lnTo>
                  <a:lnTo>
                    <a:pt x="0" y="35"/>
                  </a:lnTo>
                  <a:lnTo>
                    <a:pt x="270" y="0"/>
                  </a:lnTo>
                  <a:lnTo>
                    <a:pt x="286" y="20"/>
                  </a:lnTo>
                  <a:close/>
                </a:path>
              </a:pathLst>
            </a:custGeom>
            <a:solidFill>
              <a:srgbClr val="ffffff"/>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Frutiger 45 Light"/>
              </a:endParaRPr>
            </a:p>
          </p:txBody>
        </p:sp>
        <p:sp>
          <p:nvSpPr>
            <p:cNvPr id="910" name=""/>
            <p:cNvSpPr/>
            <p:nvPr/>
          </p:nvSpPr>
          <p:spPr>
            <a:xfrm>
              <a:off x="9187920" y="3147840"/>
              <a:ext cx="4680" cy="105840"/>
            </a:xfrm>
            <a:custGeom>
              <a:avLst/>
              <a:gdLst/>
              <a:ahLst/>
              <a:rect l="l" t="t" r="r" b="b"/>
              <a:pathLst>
                <a:path w="16" h="786">
                  <a:moveTo>
                    <a:pt x="0" y="0"/>
                  </a:moveTo>
                  <a:lnTo>
                    <a:pt x="6" y="0"/>
                  </a:lnTo>
                  <a:lnTo>
                    <a:pt x="16" y="786"/>
                  </a:lnTo>
                  <a:lnTo>
                    <a:pt x="6" y="786"/>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11" name=""/>
            <p:cNvSpPr/>
            <p:nvPr/>
          </p:nvSpPr>
          <p:spPr>
            <a:xfrm>
              <a:off x="9088560" y="3151440"/>
              <a:ext cx="4680" cy="4680"/>
            </a:xfrm>
            <a:custGeom>
              <a:avLst/>
              <a:gdLst/>
              <a:ahLst/>
              <a:rect l="l" t="t" r="r" b="b"/>
              <a:pathLst>
                <a:path w="15" h="40">
                  <a:moveTo>
                    <a:pt x="6" y="0"/>
                  </a:moveTo>
                  <a:lnTo>
                    <a:pt x="15" y="0"/>
                  </a:lnTo>
                  <a:lnTo>
                    <a:pt x="6" y="40"/>
                  </a:lnTo>
                  <a:lnTo>
                    <a:pt x="0" y="40"/>
                  </a:lnTo>
                  <a:lnTo>
                    <a:pt x="6" y="0"/>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912" name=""/>
            <p:cNvSpPr/>
            <p:nvPr/>
          </p:nvSpPr>
          <p:spPr>
            <a:xfrm>
              <a:off x="9669960" y="3152880"/>
              <a:ext cx="2160" cy="4320"/>
            </a:xfrm>
            <a:prstGeom prst="rect">
              <a:avLst/>
            </a:pr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913" name=""/>
            <p:cNvSpPr/>
            <p:nvPr/>
          </p:nvSpPr>
          <p:spPr>
            <a:xfrm>
              <a:off x="9640080" y="3153960"/>
              <a:ext cx="4680" cy="9360"/>
            </a:xfrm>
            <a:custGeom>
              <a:avLst/>
              <a:gdLst/>
              <a:ahLst/>
              <a:rect l="l" t="t" r="r" b="b"/>
              <a:pathLst>
                <a:path w="17" h="69">
                  <a:moveTo>
                    <a:pt x="11" y="0"/>
                  </a:moveTo>
                  <a:lnTo>
                    <a:pt x="17" y="0"/>
                  </a:lnTo>
                  <a:lnTo>
                    <a:pt x="11" y="69"/>
                  </a:lnTo>
                  <a:lnTo>
                    <a:pt x="0" y="69"/>
                  </a:lnTo>
                  <a:lnTo>
                    <a:pt x="11"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914" name=""/>
            <p:cNvSpPr/>
            <p:nvPr/>
          </p:nvSpPr>
          <p:spPr>
            <a:xfrm>
              <a:off x="9558720" y="3155040"/>
              <a:ext cx="4680" cy="12240"/>
            </a:xfrm>
            <a:custGeom>
              <a:avLst/>
              <a:gdLst/>
              <a:ahLst/>
              <a:rect l="l" t="t" r="r" b="b"/>
              <a:pathLst>
                <a:path w="14" h="89">
                  <a:moveTo>
                    <a:pt x="10" y="89"/>
                  </a:moveTo>
                  <a:lnTo>
                    <a:pt x="2" y="76"/>
                  </a:lnTo>
                  <a:lnTo>
                    <a:pt x="2" y="54"/>
                  </a:lnTo>
                  <a:lnTo>
                    <a:pt x="3" y="28"/>
                  </a:lnTo>
                  <a:lnTo>
                    <a:pt x="0" y="0"/>
                  </a:lnTo>
                  <a:lnTo>
                    <a:pt x="14" y="19"/>
                  </a:lnTo>
                  <a:lnTo>
                    <a:pt x="14" y="41"/>
                  </a:lnTo>
                  <a:lnTo>
                    <a:pt x="8" y="65"/>
                  </a:lnTo>
                  <a:lnTo>
                    <a:pt x="10" y="89"/>
                  </a:lnTo>
                  <a:close/>
                </a:path>
              </a:pathLst>
            </a:custGeom>
            <a:solidFill>
              <a:srgbClr val="ffffff"/>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Frutiger 45 Light"/>
              </a:endParaRPr>
            </a:p>
          </p:txBody>
        </p:sp>
        <p:sp>
          <p:nvSpPr>
            <p:cNvPr id="915" name=""/>
            <p:cNvSpPr/>
            <p:nvPr/>
          </p:nvSpPr>
          <p:spPr>
            <a:xfrm>
              <a:off x="8962920" y="3156480"/>
              <a:ext cx="26280" cy="3240"/>
            </a:xfrm>
            <a:custGeom>
              <a:avLst/>
              <a:gdLst/>
              <a:ahLst/>
              <a:rect l="l" t="t" r="r" b="b"/>
              <a:pathLst>
                <a:path w="86" h="22">
                  <a:moveTo>
                    <a:pt x="86" y="21"/>
                  </a:moveTo>
                  <a:lnTo>
                    <a:pt x="78" y="22"/>
                  </a:lnTo>
                  <a:lnTo>
                    <a:pt x="69" y="22"/>
                  </a:lnTo>
                  <a:lnTo>
                    <a:pt x="57" y="21"/>
                  </a:lnTo>
                  <a:lnTo>
                    <a:pt x="46" y="17"/>
                  </a:lnTo>
                  <a:lnTo>
                    <a:pt x="34" y="14"/>
                  </a:lnTo>
                  <a:lnTo>
                    <a:pt x="22" y="10"/>
                  </a:lnTo>
                  <a:lnTo>
                    <a:pt x="10" y="5"/>
                  </a:lnTo>
                  <a:lnTo>
                    <a:pt x="0" y="0"/>
                  </a:lnTo>
                  <a:lnTo>
                    <a:pt x="86" y="21"/>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916" name=""/>
            <p:cNvSpPr/>
            <p:nvPr/>
          </p:nvSpPr>
          <p:spPr>
            <a:xfrm>
              <a:off x="9088560" y="3159720"/>
              <a:ext cx="4680" cy="8280"/>
            </a:xfrm>
            <a:custGeom>
              <a:avLst/>
              <a:gdLst/>
              <a:ahLst/>
              <a:rect l="l" t="t" r="r" b="b"/>
              <a:pathLst>
                <a:path w="15" h="68">
                  <a:moveTo>
                    <a:pt x="0" y="0"/>
                  </a:moveTo>
                  <a:lnTo>
                    <a:pt x="6" y="0"/>
                  </a:lnTo>
                  <a:lnTo>
                    <a:pt x="15" y="68"/>
                  </a:lnTo>
                  <a:lnTo>
                    <a:pt x="6" y="68"/>
                  </a:lnTo>
                  <a:lnTo>
                    <a:pt x="0" y="0"/>
                  </a:lnTo>
                  <a:close/>
                </a:path>
              </a:pathLst>
            </a:custGeom>
            <a:solidFill>
              <a:srgbClr val="000000"/>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917" name=""/>
            <p:cNvSpPr/>
            <p:nvPr/>
          </p:nvSpPr>
          <p:spPr>
            <a:xfrm>
              <a:off x="9118440" y="3161160"/>
              <a:ext cx="4680" cy="168120"/>
            </a:xfrm>
            <a:custGeom>
              <a:avLst/>
              <a:gdLst/>
              <a:ahLst/>
              <a:rect l="l" t="t" r="r" b="b"/>
              <a:pathLst>
                <a:path w="16" h="1267">
                  <a:moveTo>
                    <a:pt x="0" y="0"/>
                  </a:moveTo>
                  <a:lnTo>
                    <a:pt x="6" y="0"/>
                  </a:lnTo>
                  <a:lnTo>
                    <a:pt x="16" y="1267"/>
                  </a:lnTo>
                  <a:lnTo>
                    <a:pt x="6" y="1267"/>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18" name=""/>
            <p:cNvSpPr/>
            <p:nvPr/>
          </p:nvSpPr>
          <p:spPr>
            <a:xfrm>
              <a:off x="9506160" y="3161160"/>
              <a:ext cx="4680" cy="50400"/>
            </a:xfrm>
            <a:custGeom>
              <a:avLst/>
              <a:gdLst/>
              <a:ahLst/>
              <a:rect l="l" t="t" r="r" b="b"/>
              <a:pathLst>
                <a:path w="16" h="384">
                  <a:moveTo>
                    <a:pt x="9" y="0"/>
                  </a:moveTo>
                  <a:lnTo>
                    <a:pt x="16" y="0"/>
                  </a:lnTo>
                  <a:lnTo>
                    <a:pt x="9" y="384"/>
                  </a:lnTo>
                  <a:lnTo>
                    <a:pt x="0" y="384"/>
                  </a:lnTo>
                  <a:lnTo>
                    <a:pt x="9" y="0"/>
                  </a:lnTo>
                  <a:close/>
                </a:path>
              </a:pathLst>
            </a:custGeom>
            <a:solidFill>
              <a:srgbClr val="ffffff"/>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919" name=""/>
            <p:cNvSpPr/>
            <p:nvPr/>
          </p:nvSpPr>
          <p:spPr>
            <a:xfrm>
              <a:off x="8915400" y="3162240"/>
              <a:ext cx="73800" cy="135720"/>
            </a:xfrm>
            <a:custGeom>
              <a:avLst/>
              <a:gdLst/>
              <a:ahLst/>
              <a:rect l="l" t="t" r="r" b="b"/>
              <a:pathLst>
                <a:path w="249" h="1015">
                  <a:moveTo>
                    <a:pt x="5" y="0"/>
                  </a:moveTo>
                  <a:lnTo>
                    <a:pt x="12" y="93"/>
                  </a:lnTo>
                  <a:lnTo>
                    <a:pt x="18" y="191"/>
                  </a:lnTo>
                  <a:lnTo>
                    <a:pt x="23" y="289"/>
                  </a:lnTo>
                  <a:lnTo>
                    <a:pt x="29" y="387"/>
                  </a:lnTo>
                  <a:lnTo>
                    <a:pt x="29" y="23"/>
                  </a:lnTo>
                  <a:lnTo>
                    <a:pt x="35" y="104"/>
                  </a:lnTo>
                  <a:lnTo>
                    <a:pt x="41" y="177"/>
                  </a:lnTo>
                  <a:lnTo>
                    <a:pt x="47" y="253"/>
                  </a:lnTo>
                  <a:lnTo>
                    <a:pt x="54" y="339"/>
                  </a:lnTo>
                  <a:lnTo>
                    <a:pt x="60" y="34"/>
                  </a:lnTo>
                  <a:lnTo>
                    <a:pt x="76" y="324"/>
                  </a:lnTo>
                  <a:lnTo>
                    <a:pt x="83" y="63"/>
                  </a:lnTo>
                  <a:lnTo>
                    <a:pt x="99" y="63"/>
                  </a:lnTo>
                  <a:lnTo>
                    <a:pt x="99" y="85"/>
                  </a:lnTo>
                  <a:lnTo>
                    <a:pt x="98" y="108"/>
                  </a:lnTo>
                  <a:lnTo>
                    <a:pt x="99" y="129"/>
                  </a:lnTo>
                  <a:lnTo>
                    <a:pt x="105" y="147"/>
                  </a:lnTo>
                  <a:lnTo>
                    <a:pt x="113" y="131"/>
                  </a:lnTo>
                  <a:lnTo>
                    <a:pt x="115" y="113"/>
                  </a:lnTo>
                  <a:lnTo>
                    <a:pt x="114" y="95"/>
                  </a:lnTo>
                  <a:lnTo>
                    <a:pt x="115" y="78"/>
                  </a:lnTo>
                  <a:lnTo>
                    <a:pt x="121" y="134"/>
                  </a:lnTo>
                  <a:lnTo>
                    <a:pt x="121" y="191"/>
                  </a:lnTo>
                  <a:lnTo>
                    <a:pt x="122" y="249"/>
                  </a:lnTo>
                  <a:lnTo>
                    <a:pt x="131" y="305"/>
                  </a:lnTo>
                  <a:lnTo>
                    <a:pt x="137" y="99"/>
                  </a:lnTo>
                  <a:lnTo>
                    <a:pt x="153" y="304"/>
                  </a:lnTo>
                  <a:lnTo>
                    <a:pt x="154" y="517"/>
                  </a:lnTo>
                  <a:lnTo>
                    <a:pt x="153" y="733"/>
                  </a:lnTo>
                  <a:lnTo>
                    <a:pt x="160" y="945"/>
                  </a:lnTo>
                  <a:lnTo>
                    <a:pt x="176" y="127"/>
                  </a:lnTo>
                  <a:lnTo>
                    <a:pt x="192" y="422"/>
                  </a:lnTo>
                  <a:lnTo>
                    <a:pt x="199" y="147"/>
                  </a:lnTo>
                  <a:lnTo>
                    <a:pt x="206" y="197"/>
                  </a:lnTo>
                  <a:lnTo>
                    <a:pt x="207" y="257"/>
                  </a:lnTo>
                  <a:lnTo>
                    <a:pt x="208" y="320"/>
                  </a:lnTo>
                  <a:lnTo>
                    <a:pt x="215" y="379"/>
                  </a:lnTo>
                  <a:lnTo>
                    <a:pt x="222" y="321"/>
                  </a:lnTo>
                  <a:lnTo>
                    <a:pt x="223" y="259"/>
                  </a:lnTo>
                  <a:lnTo>
                    <a:pt x="224" y="197"/>
                  </a:lnTo>
                  <a:lnTo>
                    <a:pt x="231" y="138"/>
                  </a:lnTo>
                  <a:lnTo>
                    <a:pt x="245" y="338"/>
                  </a:lnTo>
                  <a:lnTo>
                    <a:pt x="249" y="548"/>
                  </a:lnTo>
                  <a:lnTo>
                    <a:pt x="248" y="770"/>
                  </a:lnTo>
                  <a:lnTo>
                    <a:pt x="246" y="1008"/>
                  </a:lnTo>
                  <a:lnTo>
                    <a:pt x="246" y="961"/>
                  </a:lnTo>
                  <a:lnTo>
                    <a:pt x="248" y="913"/>
                  </a:lnTo>
                  <a:lnTo>
                    <a:pt x="245" y="867"/>
                  </a:lnTo>
                  <a:lnTo>
                    <a:pt x="237" y="822"/>
                  </a:lnTo>
                  <a:lnTo>
                    <a:pt x="231" y="869"/>
                  </a:lnTo>
                  <a:lnTo>
                    <a:pt x="230" y="917"/>
                  </a:lnTo>
                  <a:lnTo>
                    <a:pt x="231" y="966"/>
                  </a:lnTo>
                  <a:lnTo>
                    <a:pt x="231" y="1015"/>
                  </a:lnTo>
                  <a:lnTo>
                    <a:pt x="219" y="1008"/>
                  </a:lnTo>
                  <a:lnTo>
                    <a:pt x="206" y="1003"/>
                  </a:lnTo>
                  <a:lnTo>
                    <a:pt x="193" y="999"/>
                  </a:lnTo>
                  <a:lnTo>
                    <a:pt x="180" y="994"/>
                  </a:lnTo>
                  <a:lnTo>
                    <a:pt x="166" y="990"/>
                  </a:lnTo>
                  <a:lnTo>
                    <a:pt x="154" y="985"/>
                  </a:lnTo>
                  <a:lnTo>
                    <a:pt x="140" y="981"/>
                  </a:lnTo>
                  <a:lnTo>
                    <a:pt x="127" y="975"/>
                  </a:lnTo>
                  <a:lnTo>
                    <a:pt x="114" y="970"/>
                  </a:lnTo>
                  <a:lnTo>
                    <a:pt x="102" y="965"/>
                  </a:lnTo>
                  <a:lnTo>
                    <a:pt x="90" y="960"/>
                  </a:lnTo>
                  <a:lnTo>
                    <a:pt x="78" y="953"/>
                  </a:lnTo>
                  <a:lnTo>
                    <a:pt x="67" y="946"/>
                  </a:lnTo>
                  <a:lnTo>
                    <a:pt x="56" y="938"/>
                  </a:lnTo>
                  <a:lnTo>
                    <a:pt x="47" y="929"/>
                  </a:lnTo>
                  <a:lnTo>
                    <a:pt x="38" y="919"/>
                  </a:lnTo>
                  <a:lnTo>
                    <a:pt x="0" y="0"/>
                  </a:lnTo>
                  <a:lnTo>
                    <a:pt x="5"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20" name=""/>
            <p:cNvSpPr/>
            <p:nvPr/>
          </p:nvSpPr>
          <p:spPr>
            <a:xfrm>
              <a:off x="9478800" y="3175560"/>
              <a:ext cx="2160" cy="4680"/>
            </a:xfrm>
            <a:prstGeom prst="rect">
              <a:avLst/>
            </a:pr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921" name=""/>
            <p:cNvSpPr/>
            <p:nvPr/>
          </p:nvSpPr>
          <p:spPr>
            <a:xfrm>
              <a:off x="9390240" y="3189960"/>
              <a:ext cx="3600" cy="5760"/>
            </a:xfrm>
            <a:prstGeom prst="rect">
              <a:avLst/>
            </a:pr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22" name=""/>
            <p:cNvSpPr/>
            <p:nvPr/>
          </p:nvSpPr>
          <p:spPr>
            <a:xfrm>
              <a:off x="9621000" y="3189960"/>
              <a:ext cx="3600" cy="16920"/>
            </a:xfrm>
            <a:prstGeom prst="rect">
              <a:avLst/>
            </a:prstGeom>
            <a:solidFill>
              <a:srgbClr val="000000"/>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Frutiger 45 Light"/>
              </a:endParaRPr>
            </a:p>
          </p:txBody>
        </p:sp>
        <p:sp>
          <p:nvSpPr>
            <p:cNvPr id="923" name=""/>
            <p:cNvSpPr/>
            <p:nvPr/>
          </p:nvSpPr>
          <p:spPr>
            <a:xfrm>
              <a:off x="9088560" y="3200760"/>
              <a:ext cx="4680" cy="10800"/>
            </a:xfrm>
            <a:custGeom>
              <a:avLst/>
              <a:gdLst/>
              <a:ahLst/>
              <a:rect l="l" t="t" r="r" b="b"/>
              <a:pathLst>
                <a:path w="15" h="83">
                  <a:moveTo>
                    <a:pt x="0" y="0"/>
                  </a:moveTo>
                  <a:lnTo>
                    <a:pt x="6" y="0"/>
                  </a:lnTo>
                  <a:lnTo>
                    <a:pt x="15" y="83"/>
                  </a:lnTo>
                  <a:lnTo>
                    <a:pt x="6" y="83"/>
                  </a:lnTo>
                  <a:lnTo>
                    <a:pt x="0" y="0"/>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24" name=""/>
            <p:cNvSpPr/>
            <p:nvPr/>
          </p:nvSpPr>
          <p:spPr>
            <a:xfrm>
              <a:off x="9240480" y="3200760"/>
              <a:ext cx="4680" cy="82800"/>
            </a:xfrm>
            <a:custGeom>
              <a:avLst/>
              <a:gdLst/>
              <a:ahLst/>
              <a:rect l="l" t="t" r="r" b="b"/>
              <a:pathLst>
                <a:path w="16" h="621">
                  <a:moveTo>
                    <a:pt x="0" y="0"/>
                  </a:moveTo>
                  <a:lnTo>
                    <a:pt x="10" y="0"/>
                  </a:lnTo>
                  <a:lnTo>
                    <a:pt x="16" y="621"/>
                  </a:lnTo>
                  <a:lnTo>
                    <a:pt x="10" y="621"/>
                  </a:lnTo>
                  <a:lnTo>
                    <a:pt x="0" y="0"/>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25" name=""/>
            <p:cNvSpPr/>
            <p:nvPr/>
          </p:nvSpPr>
          <p:spPr>
            <a:xfrm>
              <a:off x="8940240" y="3215160"/>
              <a:ext cx="2160" cy="27360"/>
            </a:xfrm>
            <a:prstGeom prst="rect">
              <a:avLst/>
            </a:prstGeom>
            <a:solidFill>
              <a:srgbClr val="0000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926" name=""/>
            <p:cNvSpPr/>
            <p:nvPr/>
          </p:nvSpPr>
          <p:spPr>
            <a:xfrm>
              <a:off x="8979840" y="321876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27" name=""/>
            <p:cNvSpPr/>
            <p:nvPr/>
          </p:nvSpPr>
          <p:spPr>
            <a:xfrm>
              <a:off x="9556560" y="3218760"/>
              <a:ext cx="10800" cy="105840"/>
            </a:xfrm>
            <a:custGeom>
              <a:avLst/>
              <a:gdLst/>
              <a:ahLst/>
              <a:rect l="l" t="t" r="r" b="b"/>
              <a:pathLst>
                <a:path w="34" h="788">
                  <a:moveTo>
                    <a:pt x="33" y="788"/>
                  </a:moveTo>
                  <a:lnTo>
                    <a:pt x="17" y="773"/>
                  </a:lnTo>
                  <a:lnTo>
                    <a:pt x="0" y="123"/>
                  </a:lnTo>
                  <a:lnTo>
                    <a:pt x="2" y="150"/>
                  </a:lnTo>
                  <a:lnTo>
                    <a:pt x="0" y="178"/>
                  </a:lnTo>
                  <a:lnTo>
                    <a:pt x="2" y="204"/>
                  </a:lnTo>
                  <a:lnTo>
                    <a:pt x="7" y="226"/>
                  </a:lnTo>
                  <a:lnTo>
                    <a:pt x="14" y="178"/>
                  </a:lnTo>
                  <a:lnTo>
                    <a:pt x="18" y="126"/>
                  </a:lnTo>
                  <a:lnTo>
                    <a:pt x="14" y="75"/>
                  </a:lnTo>
                  <a:lnTo>
                    <a:pt x="0" y="29"/>
                  </a:lnTo>
                  <a:lnTo>
                    <a:pt x="0" y="32"/>
                  </a:lnTo>
                  <a:lnTo>
                    <a:pt x="2" y="36"/>
                  </a:lnTo>
                  <a:lnTo>
                    <a:pt x="5" y="39"/>
                  </a:lnTo>
                  <a:lnTo>
                    <a:pt x="7" y="43"/>
                  </a:lnTo>
                  <a:lnTo>
                    <a:pt x="17" y="0"/>
                  </a:lnTo>
                  <a:lnTo>
                    <a:pt x="31" y="192"/>
                  </a:lnTo>
                  <a:lnTo>
                    <a:pt x="34" y="390"/>
                  </a:lnTo>
                  <a:lnTo>
                    <a:pt x="32" y="590"/>
                  </a:lnTo>
                  <a:lnTo>
                    <a:pt x="33" y="78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28" name=""/>
            <p:cNvSpPr/>
            <p:nvPr/>
          </p:nvSpPr>
          <p:spPr>
            <a:xfrm>
              <a:off x="8933400" y="3220200"/>
              <a:ext cx="2160" cy="19080"/>
            </a:xfrm>
            <a:prstGeom prst="rect">
              <a:avLst/>
            </a:pr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929" name=""/>
            <p:cNvSpPr/>
            <p:nvPr/>
          </p:nvSpPr>
          <p:spPr>
            <a:xfrm>
              <a:off x="9420120" y="3223800"/>
              <a:ext cx="2160" cy="6840"/>
            </a:xfrm>
            <a:prstGeom prst="rect">
              <a:avLst/>
            </a:pr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930" name=""/>
            <p:cNvSpPr/>
            <p:nvPr/>
          </p:nvSpPr>
          <p:spPr>
            <a:xfrm>
              <a:off x="9501480" y="3223800"/>
              <a:ext cx="9720" cy="112680"/>
            </a:xfrm>
            <a:custGeom>
              <a:avLst/>
              <a:gdLst/>
              <a:ahLst/>
              <a:rect l="l" t="t" r="r" b="b"/>
              <a:pathLst>
                <a:path w="32" h="849">
                  <a:moveTo>
                    <a:pt x="32" y="132"/>
                  </a:moveTo>
                  <a:lnTo>
                    <a:pt x="32" y="788"/>
                  </a:lnTo>
                  <a:lnTo>
                    <a:pt x="10" y="774"/>
                  </a:lnTo>
                  <a:lnTo>
                    <a:pt x="0" y="849"/>
                  </a:lnTo>
                  <a:lnTo>
                    <a:pt x="0" y="0"/>
                  </a:lnTo>
                  <a:lnTo>
                    <a:pt x="16" y="774"/>
                  </a:lnTo>
                  <a:lnTo>
                    <a:pt x="32" y="1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31" name=""/>
            <p:cNvSpPr/>
            <p:nvPr/>
          </p:nvSpPr>
          <p:spPr>
            <a:xfrm>
              <a:off x="9420120" y="3232080"/>
              <a:ext cx="2160" cy="72000"/>
            </a:xfrm>
            <a:prstGeom prst="rect">
              <a:avLst/>
            </a:prstGeom>
            <a:solidFill>
              <a:srgbClr val="000000"/>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Frutiger 45 Light"/>
              </a:endParaRPr>
            </a:p>
          </p:txBody>
        </p:sp>
        <p:sp>
          <p:nvSpPr>
            <p:cNvPr id="932" name=""/>
            <p:cNvSpPr/>
            <p:nvPr/>
          </p:nvSpPr>
          <p:spPr>
            <a:xfrm>
              <a:off x="9591120" y="3234600"/>
              <a:ext cx="2160" cy="60840"/>
            </a:xfrm>
            <a:prstGeom prst="rect">
              <a:avLst/>
            </a:prstGeom>
            <a:solidFill>
              <a:srgbClr val="0000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Frutiger 45 Light"/>
              </a:endParaRPr>
            </a:p>
          </p:txBody>
        </p:sp>
        <p:sp>
          <p:nvSpPr>
            <p:cNvPr id="933" name=""/>
            <p:cNvSpPr/>
            <p:nvPr/>
          </p:nvSpPr>
          <p:spPr>
            <a:xfrm>
              <a:off x="8979840" y="3242880"/>
              <a:ext cx="1080" cy="3600"/>
            </a:xfrm>
            <a:prstGeom prst="rect">
              <a:avLst/>
            </a:prstGeom>
            <a:solidFill>
              <a:srgbClr val="000000"/>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934" name=""/>
            <p:cNvSpPr/>
            <p:nvPr/>
          </p:nvSpPr>
          <p:spPr>
            <a:xfrm>
              <a:off x="9215640" y="3242880"/>
              <a:ext cx="15120" cy="127440"/>
            </a:xfrm>
            <a:custGeom>
              <a:avLst/>
              <a:gdLst/>
              <a:ahLst/>
              <a:rect l="l" t="t" r="r" b="b"/>
              <a:pathLst>
                <a:path w="55" h="959">
                  <a:moveTo>
                    <a:pt x="0" y="946"/>
                  </a:moveTo>
                  <a:lnTo>
                    <a:pt x="7" y="945"/>
                  </a:lnTo>
                  <a:lnTo>
                    <a:pt x="14" y="946"/>
                  </a:lnTo>
                  <a:lnTo>
                    <a:pt x="20" y="947"/>
                  </a:lnTo>
                  <a:lnTo>
                    <a:pt x="26" y="948"/>
                  </a:lnTo>
                  <a:lnTo>
                    <a:pt x="31" y="951"/>
                  </a:lnTo>
                  <a:lnTo>
                    <a:pt x="36" y="953"/>
                  </a:lnTo>
                  <a:lnTo>
                    <a:pt x="41" y="956"/>
                  </a:lnTo>
                  <a:lnTo>
                    <a:pt x="46" y="959"/>
                  </a:lnTo>
                  <a:lnTo>
                    <a:pt x="40" y="959"/>
                  </a:lnTo>
                  <a:lnTo>
                    <a:pt x="46" y="0"/>
                  </a:lnTo>
                  <a:lnTo>
                    <a:pt x="55" y="0"/>
                  </a:lnTo>
                  <a:lnTo>
                    <a:pt x="55" y="959"/>
                  </a:lnTo>
                  <a:lnTo>
                    <a:pt x="0" y="9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35" name=""/>
            <p:cNvSpPr/>
            <p:nvPr/>
          </p:nvSpPr>
          <p:spPr>
            <a:xfrm>
              <a:off x="8979840" y="3249000"/>
              <a:ext cx="10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936" name=""/>
            <p:cNvSpPr/>
            <p:nvPr/>
          </p:nvSpPr>
          <p:spPr>
            <a:xfrm>
              <a:off x="8979840" y="325620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37" name=""/>
            <p:cNvSpPr/>
            <p:nvPr/>
          </p:nvSpPr>
          <p:spPr>
            <a:xfrm>
              <a:off x="9189360" y="3256200"/>
              <a:ext cx="3240" cy="14400"/>
            </a:xfrm>
            <a:prstGeom prst="rect">
              <a:avLst/>
            </a:pr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938" name=""/>
            <p:cNvSpPr/>
            <p:nvPr/>
          </p:nvSpPr>
          <p:spPr>
            <a:xfrm>
              <a:off x="9343440" y="3258720"/>
              <a:ext cx="3600" cy="32400"/>
            </a:xfrm>
            <a:prstGeom prst="rect">
              <a:avLst/>
            </a:prstGeom>
            <a:solidFill>
              <a:srgbClr val="ffffff"/>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Frutiger 45 Light"/>
              </a:endParaRPr>
            </a:p>
          </p:txBody>
        </p:sp>
        <p:sp>
          <p:nvSpPr>
            <p:cNvPr id="939" name=""/>
            <p:cNvSpPr/>
            <p:nvPr/>
          </p:nvSpPr>
          <p:spPr>
            <a:xfrm>
              <a:off x="9159120" y="3259800"/>
              <a:ext cx="360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940" name=""/>
            <p:cNvSpPr/>
            <p:nvPr/>
          </p:nvSpPr>
          <p:spPr>
            <a:xfrm>
              <a:off x="8931960" y="3271680"/>
              <a:ext cx="1080" cy="13320"/>
            </a:xfrm>
            <a:prstGeom prst="rect">
              <a:avLst/>
            </a:prstGeom>
            <a:solidFill>
              <a:srgbClr val="000000"/>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941" name=""/>
            <p:cNvSpPr/>
            <p:nvPr/>
          </p:nvSpPr>
          <p:spPr>
            <a:xfrm>
              <a:off x="9210600" y="3271680"/>
              <a:ext cx="2160" cy="22680"/>
            </a:xfrm>
            <a:prstGeom prst="rect">
              <a:avLst/>
            </a:pr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Frutiger 45 Light"/>
              </a:endParaRPr>
            </a:p>
          </p:txBody>
        </p:sp>
        <p:sp>
          <p:nvSpPr>
            <p:cNvPr id="942" name=""/>
            <p:cNvSpPr/>
            <p:nvPr/>
          </p:nvSpPr>
          <p:spPr>
            <a:xfrm>
              <a:off x="8979840" y="3276720"/>
              <a:ext cx="1080" cy="15480"/>
            </a:xfrm>
            <a:prstGeom prst="rect">
              <a:avLst/>
            </a:prstGeom>
            <a:solidFill>
              <a:srgbClr val="000000"/>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943" name=""/>
            <p:cNvSpPr/>
            <p:nvPr/>
          </p:nvSpPr>
          <p:spPr>
            <a:xfrm>
              <a:off x="9240480" y="3286080"/>
              <a:ext cx="4680" cy="14400"/>
            </a:xfrm>
            <a:custGeom>
              <a:avLst/>
              <a:gdLst/>
              <a:ahLst/>
              <a:rect l="l" t="t" r="r" b="b"/>
              <a:pathLst>
                <a:path w="16" h="108">
                  <a:moveTo>
                    <a:pt x="0" y="0"/>
                  </a:moveTo>
                  <a:lnTo>
                    <a:pt x="10" y="0"/>
                  </a:lnTo>
                  <a:lnTo>
                    <a:pt x="16" y="108"/>
                  </a:lnTo>
                  <a:lnTo>
                    <a:pt x="10" y="108"/>
                  </a:lnTo>
                  <a:lnTo>
                    <a:pt x="0" y="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944" name=""/>
            <p:cNvSpPr/>
            <p:nvPr/>
          </p:nvSpPr>
          <p:spPr>
            <a:xfrm>
              <a:off x="9709560" y="3288600"/>
              <a:ext cx="4320" cy="27360"/>
            </a:xfrm>
            <a:custGeom>
              <a:avLst/>
              <a:gdLst/>
              <a:ahLst/>
              <a:rect l="l" t="t" r="r" b="b"/>
              <a:pathLst>
                <a:path w="18" h="207">
                  <a:moveTo>
                    <a:pt x="0" y="207"/>
                  </a:moveTo>
                  <a:lnTo>
                    <a:pt x="11" y="0"/>
                  </a:lnTo>
                  <a:lnTo>
                    <a:pt x="18" y="51"/>
                  </a:lnTo>
                  <a:lnTo>
                    <a:pt x="17" y="104"/>
                  </a:lnTo>
                  <a:lnTo>
                    <a:pt x="10" y="157"/>
                  </a:lnTo>
                  <a:lnTo>
                    <a:pt x="0"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945" name=""/>
            <p:cNvSpPr/>
            <p:nvPr/>
          </p:nvSpPr>
          <p:spPr>
            <a:xfrm>
              <a:off x="9402120" y="3291120"/>
              <a:ext cx="2160" cy="27360"/>
            </a:xfrm>
            <a:prstGeom prst="rect">
              <a:avLst/>
            </a:prstGeom>
            <a:solidFill>
              <a:srgbClr val="0000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946" name=""/>
            <p:cNvSpPr/>
            <p:nvPr/>
          </p:nvSpPr>
          <p:spPr>
            <a:xfrm>
              <a:off x="9672480" y="3298320"/>
              <a:ext cx="4680" cy="20160"/>
            </a:xfrm>
            <a:custGeom>
              <a:avLst/>
              <a:gdLst/>
              <a:ahLst/>
              <a:rect l="l" t="t" r="r" b="b"/>
              <a:pathLst>
                <a:path w="16" h="152">
                  <a:moveTo>
                    <a:pt x="0" y="3"/>
                  </a:moveTo>
                  <a:lnTo>
                    <a:pt x="5" y="0"/>
                  </a:lnTo>
                  <a:lnTo>
                    <a:pt x="16" y="152"/>
                  </a:lnTo>
                  <a:lnTo>
                    <a:pt x="5" y="152"/>
                  </a:lnTo>
                  <a:lnTo>
                    <a:pt x="0" y="3"/>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947" name=""/>
            <p:cNvSpPr/>
            <p:nvPr/>
          </p:nvSpPr>
          <p:spPr>
            <a:xfrm>
              <a:off x="9163080" y="3305520"/>
              <a:ext cx="1080" cy="52920"/>
            </a:xfrm>
            <a:prstGeom prst="rect">
              <a:avLst/>
            </a:prstGeom>
            <a:solidFill>
              <a:srgbClr val="000000"/>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948" name=""/>
            <p:cNvSpPr/>
            <p:nvPr/>
          </p:nvSpPr>
          <p:spPr>
            <a:xfrm>
              <a:off x="9343440" y="330660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49" name=""/>
            <p:cNvSpPr/>
            <p:nvPr/>
          </p:nvSpPr>
          <p:spPr>
            <a:xfrm>
              <a:off x="9645120" y="3306600"/>
              <a:ext cx="2160" cy="15480"/>
            </a:xfrm>
            <a:custGeom>
              <a:avLst/>
              <a:gdLst/>
              <a:ahLst/>
              <a:rect l="l" t="t" r="r" b="b"/>
              <a:pathLst>
                <a:path w="9" h="118">
                  <a:moveTo>
                    <a:pt x="0" y="118"/>
                  </a:moveTo>
                  <a:lnTo>
                    <a:pt x="0" y="0"/>
                  </a:lnTo>
                  <a:lnTo>
                    <a:pt x="7" y="29"/>
                  </a:lnTo>
                  <a:lnTo>
                    <a:pt x="9" y="59"/>
                  </a:lnTo>
                  <a:lnTo>
                    <a:pt x="7" y="90"/>
                  </a:lnTo>
                  <a:lnTo>
                    <a:pt x="0" y="118"/>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950" name=""/>
            <p:cNvSpPr/>
            <p:nvPr/>
          </p:nvSpPr>
          <p:spPr>
            <a:xfrm>
              <a:off x="9651240" y="3308040"/>
              <a:ext cx="3240" cy="14040"/>
            </a:xfrm>
            <a:prstGeom prst="rect">
              <a:avLst/>
            </a:prstGeom>
            <a:solidFill>
              <a:srgbClr val="ffffff"/>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Frutiger 45 Light"/>
              </a:endParaRPr>
            </a:p>
          </p:txBody>
        </p:sp>
        <p:sp>
          <p:nvSpPr>
            <p:cNvPr id="951" name=""/>
            <p:cNvSpPr/>
            <p:nvPr/>
          </p:nvSpPr>
          <p:spPr>
            <a:xfrm>
              <a:off x="9343440" y="3314160"/>
              <a:ext cx="3600" cy="22320"/>
            </a:xfrm>
            <a:prstGeom prst="rect">
              <a:avLst/>
            </a:prstGeom>
            <a:solidFill>
              <a:srgbClr val="ffffff"/>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Frutiger 45 Light"/>
              </a:endParaRPr>
            </a:p>
          </p:txBody>
        </p:sp>
        <p:sp>
          <p:nvSpPr>
            <p:cNvPr id="952" name=""/>
            <p:cNvSpPr/>
            <p:nvPr/>
          </p:nvSpPr>
          <p:spPr>
            <a:xfrm>
              <a:off x="9614880" y="3316320"/>
              <a:ext cx="4680" cy="8280"/>
            </a:xfrm>
            <a:custGeom>
              <a:avLst/>
              <a:gdLst/>
              <a:ahLst/>
              <a:rect l="l" t="t" r="r" b="b"/>
              <a:pathLst>
                <a:path w="16" h="64">
                  <a:moveTo>
                    <a:pt x="16" y="0"/>
                  </a:moveTo>
                  <a:lnTo>
                    <a:pt x="8" y="17"/>
                  </a:lnTo>
                  <a:lnTo>
                    <a:pt x="7" y="30"/>
                  </a:lnTo>
                  <a:lnTo>
                    <a:pt x="7" y="45"/>
                  </a:lnTo>
                  <a:lnTo>
                    <a:pt x="7" y="64"/>
                  </a:lnTo>
                  <a:lnTo>
                    <a:pt x="0" y="0"/>
                  </a:lnTo>
                  <a:lnTo>
                    <a:pt x="16" y="0"/>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953" name=""/>
            <p:cNvSpPr/>
            <p:nvPr/>
          </p:nvSpPr>
          <p:spPr>
            <a:xfrm>
              <a:off x="9134280" y="3333240"/>
              <a:ext cx="14040" cy="11880"/>
            </a:xfrm>
            <a:custGeom>
              <a:avLst/>
              <a:gdLst/>
              <a:ahLst/>
              <a:rect l="l" t="t" r="r" b="b"/>
              <a:pathLst>
                <a:path w="47" h="84">
                  <a:moveTo>
                    <a:pt x="46" y="21"/>
                  </a:moveTo>
                  <a:lnTo>
                    <a:pt x="46" y="37"/>
                  </a:lnTo>
                  <a:lnTo>
                    <a:pt x="47" y="55"/>
                  </a:lnTo>
                  <a:lnTo>
                    <a:pt x="43" y="70"/>
                  </a:lnTo>
                  <a:lnTo>
                    <a:pt x="29" y="84"/>
                  </a:lnTo>
                  <a:lnTo>
                    <a:pt x="34" y="76"/>
                  </a:lnTo>
                  <a:lnTo>
                    <a:pt x="36" y="65"/>
                  </a:lnTo>
                  <a:lnTo>
                    <a:pt x="36" y="52"/>
                  </a:lnTo>
                  <a:lnTo>
                    <a:pt x="35" y="38"/>
                  </a:lnTo>
                  <a:lnTo>
                    <a:pt x="32" y="25"/>
                  </a:lnTo>
                  <a:lnTo>
                    <a:pt x="25" y="13"/>
                  </a:lnTo>
                  <a:lnTo>
                    <a:pt x="14" y="5"/>
                  </a:lnTo>
                  <a:lnTo>
                    <a:pt x="0" y="1"/>
                  </a:lnTo>
                  <a:lnTo>
                    <a:pt x="7" y="0"/>
                  </a:lnTo>
                  <a:lnTo>
                    <a:pt x="15" y="0"/>
                  </a:lnTo>
                  <a:lnTo>
                    <a:pt x="22" y="1"/>
                  </a:lnTo>
                  <a:lnTo>
                    <a:pt x="29" y="2"/>
                  </a:lnTo>
                  <a:lnTo>
                    <a:pt x="35" y="5"/>
                  </a:lnTo>
                  <a:lnTo>
                    <a:pt x="40" y="9"/>
                  </a:lnTo>
                  <a:lnTo>
                    <a:pt x="43" y="14"/>
                  </a:lnTo>
                  <a:lnTo>
                    <a:pt x="46" y="21"/>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954" name=""/>
            <p:cNvSpPr/>
            <p:nvPr/>
          </p:nvSpPr>
          <p:spPr>
            <a:xfrm>
              <a:off x="8992800" y="3336840"/>
              <a:ext cx="19080" cy="3600"/>
            </a:xfrm>
            <a:custGeom>
              <a:avLst/>
              <a:gdLst/>
              <a:ahLst/>
              <a:rect l="l" t="t" r="r" b="b"/>
              <a:pathLst>
                <a:path w="64" h="27">
                  <a:moveTo>
                    <a:pt x="64" y="6"/>
                  </a:moveTo>
                  <a:lnTo>
                    <a:pt x="57" y="14"/>
                  </a:lnTo>
                  <a:lnTo>
                    <a:pt x="51" y="20"/>
                  </a:lnTo>
                  <a:lnTo>
                    <a:pt x="46" y="24"/>
                  </a:lnTo>
                  <a:lnTo>
                    <a:pt x="41" y="26"/>
                  </a:lnTo>
                  <a:lnTo>
                    <a:pt x="34" y="27"/>
                  </a:lnTo>
                  <a:lnTo>
                    <a:pt x="28" y="26"/>
                  </a:lnTo>
                  <a:lnTo>
                    <a:pt x="20" y="24"/>
                  </a:lnTo>
                  <a:lnTo>
                    <a:pt x="10" y="20"/>
                  </a:lnTo>
                  <a:lnTo>
                    <a:pt x="0" y="0"/>
                  </a:lnTo>
                  <a:lnTo>
                    <a:pt x="10" y="0"/>
                  </a:lnTo>
                  <a:lnTo>
                    <a:pt x="18" y="3"/>
                  </a:lnTo>
                  <a:lnTo>
                    <a:pt x="26" y="6"/>
                  </a:lnTo>
                  <a:lnTo>
                    <a:pt x="34" y="10"/>
                  </a:lnTo>
                  <a:lnTo>
                    <a:pt x="41" y="13"/>
                  </a:lnTo>
                  <a:lnTo>
                    <a:pt x="48" y="14"/>
                  </a:lnTo>
                  <a:lnTo>
                    <a:pt x="56" y="12"/>
                  </a:lnTo>
                  <a:lnTo>
                    <a:pt x="64" y="6"/>
                  </a:lnTo>
                  <a:close/>
                </a:path>
              </a:pathLst>
            </a:cu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955" name=""/>
            <p:cNvSpPr/>
            <p:nvPr/>
          </p:nvSpPr>
          <p:spPr>
            <a:xfrm>
              <a:off x="9446400" y="3336840"/>
              <a:ext cx="10440" cy="8280"/>
            </a:xfrm>
            <a:custGeom>
              <a:avLst/>
              <a:gdLst/>
              <a:ahLst/>
              <a:rect l="l" t="t" r="r" b="b"/>
              <a:pathLst>
                <a:path w="38" h="63">
                  <a:moveTo>
                    <a:pt x="29" y="14"/>
                  </a:moveTo>
                  <a:lnTo>
                    <a:pt x="38" y="14"/>
                  </a:lnTo>
                  <a:lnTo>
                    <a:pt x="38" y="63"/>
                  </a:lnTo>
                  <a:lnTo>
                    <a:pt x="29" y="63"/>
                  </a:lnTo>
                  <a:lnTo>
                    <a:pt x="30" y="51"/>
                  </a:lnTo>
                  <a:lnTo>
                    <a:pt x="30" y="40"/>
                  </a:lnTo>
                  <a:lnTo>
                    <a:pt x="29" y="30"/>
                  </a:lnTo>
                  <a:lnTo>
                    <a:pt x="22" y="23"/>
                  </a:lnTo>
                  <a:lnTo>
                    <a:pt x="5" y="48"/>
                  </a:lnTo>
                  <a:lnTo>
                    <a:pt x="0" y="0"/>
                  </a:lnTo>
                  <a:lnTo>
                    <a:pt x="22" y="23"/>
                  </a:lnTo>
                  <a:lnTo>
                    <a:pt x="29" y="14"/>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956" name=""/>
            <p:cNvSpPr/>
            <p:nvPr/>
          </p:nvSpPr>
          <p:spPr>
            <a:xfrm>
              <a:off x="9343440" y="333900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57" name=""/>
            <p:cNvSpPr/>
            <p:nvPr/>
          </p:nvSpPr>
          <p:spPr>
            <a:xfrm>
              <a:off x="9501480" y="3339000"/>
              <a:ext cx="2160" cy="2160"/>
            </a:xfrm>
            <a:custGeom>
              <a:avLst/>
              <a:gdLst/>
              <a:ahLst/>
              <a:rect l="l" t="t" r="r" b="b"/>
              <a:pathLst>
                <a:path w="10" h="15">
                  <a:moveTo>
                    <a:pt x="10" y="9"/>
                  </a:moveTo>
                  <a:lnTo>
                    <a:pt x="0" y="15"/>
                  </a:lnTo>
                  <a:lnTo>
                    <a:pt x="0" y="0"/>
                  </a:lnTo>
                  <a:lnTo>
                    <a:pt x="10" y="9"/>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958" name=""/>
            <p:cNvSpPr/>
            <p:nvPr/>
          </p:nvSpPr>
          <p:spPr>
            <a:xfrm>
              <a:off x="9417600" y="3340440"/>
              <a:ext cx="4320" cy="5760"/>
            </a:xfrm>
            <a:custGeom>
              <a:avLst/>
              <a:gdLst/>
              <a:ahLst/>
              <a:rect l="l" t="t" r="r" b="b"/>
              <a:pathLst>
                <a:path w="16" h="49">
                  <a:moveTo>
                    <a:pt x="0" y="4"/>
                  </a:moveTo>
                  <a:lnTo>
                    <a:pt x="7" y="0"/>
                  </a:lnTo>
                  <a:lnTo>
                    <a:pt x="16" y="49"/>
                  </a:lnTo>
                  <a:lnTo>
                    <a:pt x="7" y="49"/>
                  </a:lnTo>
                  <a:lnTo>
                    <a:pt x="0" y="4"/>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59" name=""/>
            <p:cNvSpPr/>
            <p:nvPr/>
          </p:nvSpPr>
          <p:spPr>
            <a:xfrm>
              <a:off x="9317160" y="3341520"/>
              <a:ext cx="4680" cy="15480"/>
            </a:xfrm>
            <a:custGeom>
              <a:avLst/>
              <a:gdLst/>
              <a:ahLst/>
              <a:rect l="l" t="t" r="r" b="b"/>
              <a:pathLst>
                <a:path w="16" h="112">
                  <a:moveTo>
                    <a:pt x="0" y="0"/>
                  </a:moveTo>
                  <a:lnTo>
                    <a:pt x="9" y="0"/>
                  </a:lnTo>
                  <a:lnTo>
                    <a:pt x="16" y="112"/>
                  </a:lnTo>
                  <a:lnTo>
                    <a:pt x="9" y="112"/>
                  </a:lnTo>
                  <a:lnTo>
                    <a:pt x="0" y="0"/>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960" name=""/>
            <p:cNvSpPr/>
            <p:nvPr/>
          </p:nvSpPr>
          <p:spPr>
            <a:xfrm>
              <a:off x="9324360" y="3342600"/>
              <a:ext cx="1080" cy="13320"/>
            </a:xfrm>
            <a:prstGeom prst="rect">
              <a:avLst/>
            </a:prstGeom>
            <a:solidFill>
              <a:srgbClr val="ffffff"/>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961" name=""/>
            <p:cNvSpPr/>
            <p:nvPr/>
          </p:nvSpPr>
          <p:spPr>
            <a:xfrm>
              <a:off x="9220320" y="3346560"/>
              <a:ext cx="3240" cy="16560"/>
            </a:xfrm>
            <a:custGeom>
              <a:avLst/>
              <a:gdLst/>
              <a:ahLst/>
              <a:rect l="l" t="t" r="r" b="b"/>
              <a:pathLst>
                <a:path w="12" h="127">
                  <a:moveTo>
                    <a:pt x="0" y="0"/>
                  </a:moveTo>
                  <a:lnTo>
                    <a:pt x="7" y="0"/>
                  </a:lnTo>
                  <a:lnTo>
                    <a:pt x="12" y="124"/>
                  </a:lnTo>
                  <a:lnTo>
                    <a:pt x="7" y="127"/>
                  </a:lnTo>
                  <a:lnTo>
                    <a:pt x="0" y="0"/>
                  </a:lnTo>
                  <a:close/>
                </a:path>
              </a:pathLst>
            </a:custGeom>
            <a:solidFill>
              <a:srgbClr val="0000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Frutiger 45 Light"/>
              </a:endParaRPr>
            </a:p>
          </p:txBody>
        </p:sp>
        <p:sp>
          <p:nvSpPr>
            <p:cNvPr id="962" name=""/>
            <p:cNvSpPr/>
            <p:nvPr/>
          </p:nvSpPr>
          <p:spPr>
            <a:xfrm>
              <a:off x="9343440" y="334764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963" name=""/>
            <p:cNvSpPr/>
            <p:nvPr/>
          </p:nvSpPr>
          <p:spPr>
            <a:xfrm>
              <a:off x="9348480" y="3347640"/>
              <a:ext cx="2160" cy="7200"/>
            </a:xfrm>
            <a:custGeom>
              <a:avLst/>
              <a:gdLst/>
              <a:ahLst/>
              <a:rect l="l" t="t" r="r" b="b"/>
              <a:pathLst>
                <a:path w="7" h="55">
                  <a:moveTo>
                    <a:pt x="7" y="55"/>
                  </a:moveTo>
                  <a:lnTo>
                    <a:pt x="0" y="0"/>
                  </a:lnTo>
                  <a:lnTo>
                    <a:pt x="7" y="35"/>
                  </a:lnTo>
                  <a:lnTo>
                    <a:pt x="7" y="55"/>
                  </a:lnTo>
                  <a:close/>
                </a:path>
              </a:pathLst>
            </a:cu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964" name=""/>
            <p:cNvSpPr/>
            <p:nvPr/>
          </p:nvSpPr>
          <p:spPr>
            <a:xfrm>
              <a:off x="9140400" y="3348720"/>
              <a:ext cx="8280" cy="8280"/>
            </a:xfrm>
            <a:custGeom>
              <a:avLst/>
              <a:gdLst/>
              <a:ahLst/>
              <a:rect l="l" t="t" r="r" b="b"/>
              <a:pathLst>
                <a:path w="29" h="63">
                  <a:moveTo>
                    <a:pt x="27" y="63"/>
                  </a:moveTo>
                  <a:lnTo>
                    <a:pt x="7" y="58"/>
                  </a:lnTo>
                  <a:lnTo>
                    <a:pt x="0" y="52"/>
                  </a:lnTo>
                  <a:lnTo>
                    <a:pt x="0" y="46"/>
                  </a:lnTo>
                  <a:lnTo>
                    <a:pt x="7" y="39"/>
                  </a:lnTo>
                  <a:lnTo>
                    <a:pt x="16" y="31"/>
                  </a:lnTo>
                  <a:lnTo>
                    <a:pt x="24" y="21"/>
                  </a:lnTo>
                  <a:lnTo>
                    <a:pt x="29" y="11"/>
                  </a:lnTo>
                  <a:lnTo>
                    <a:pt x="27" y="0"/>
                  </a:lnTo>
                  <a:lnTo>
                    <a:pt x="27" y="63"/>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965" name=""/>
            <p:cNvSpPr/>
            <p:nvPr/>
          </p:nvSpPr>
          <p:spPr>
            <a:xfrm>
              <a:off x="9189360" y="3355920"/>
              <a:ext cx="324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966" name=""/>
            <p:cNvSpPr/>
            <p:nvPr/>
          </p:nvSpPr>
          <p:spPr>
            <a:xfrm>
              <a:off x="9101880" y="3358440"/>
              <a:ext cx="23760" cy="4320"/>
            </a:xfrm>
            <a:custGeom>
              <a:avLst/>
              <a:gdLst/>
              <a:ahLst/>
              <a:rect l="l" t="t" r="r" b="b"/>
              <a:pathLst>
                <a:path w="81" h="35">
                  <a:moveTo>
                    <a:pt x="0" y="6"/>
                  </a:moveTo>
                  <a:lnTo>
                    <a:pt x="4" y="0"/>
                  </a:lnTo>
                  <a:lnTo>
                    <a:pt x="81" y="26"/>
                  </a:lnTo>
                  <a:lnTo>
                    <a:pt x="78" y="35"/>
                  </a:lnTo>
                  <a:lnTo>
                    <a:pt x="0" y="6"/>
                  </a:lnTo>
                  <a:close/>
                </a:path>
              </a:pathLst>
            </a:cu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967" name=""/>
            <p:cNvSpPr/>
            <p:nvPr/>
          </p:nvSpPr>
          <p:spPr>
            <a:xfrm>
              <a:off x="9197640" y="3385080"/>
              <a:ext cx="10800" cy="2160"/>
            </a:xfrm>
            <a:custGeom>
              <a:avLst/>
              <a:gdLst/>
              <a:ahLst/>
              <a:rect l="l" t="t" r="r" b="b"/>
              <a:pathLst>
                <a:path w="39" h="20">
                  <a:moveTo>
                    <a:pt x="0" y="6"/>
                  </a:moveTo>
                  <a:lnTo>
                    <a:pt x="0" y="0"/>
                  </a:lnTo>
                  <a:lnTo>
                    <a:pt x="39" y="14"/>
                  </a:lnTo>
                  <a:lnTo>
                    <a:pt x="39" y="20"/>
                  </a:lnTo>
                  <a:lnTo>
                    <a:pt x="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grpSp>
      <p:sp>
        <p:nvSpPr>
          <p:cNvPr id="968" name=""/>
          <p:cNvSpPr/>
          <p:nvPr/>
        </p:nvSpPr>
        <p:spPr>
          <a:xfrm>
            <a:off x="1027080" y="4746600"/>
            <a:ext cx="4752720" cy="1937880"/>
          </a:xfrm>
          <a:prstGeom prst="rect">
            <a:avLst/>
          </a:prstGeom>
          <a:noFill/>
          <a:ln w="0">
            <a:noFill/>
          </a:ln>
        </p:spPr>
        <p:style>
          <a:lnRef idx="0"/>
          <a:fillRef idx="0"/>
          <a:effectRef idx="0"/>
          <a:fontRef idx="minor"/>
        </p:style>
        <p:txBody>
          <a:bodyPr wrap="none" lIns="90000" rIns="90000" tIns="46800" bIns="46800" anchor="t">
            <a:spAutoFit/>
          </a:bodyPr>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Gas Contract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$3 Mcf</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Generation Contract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$30 MWh</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Gas Market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$10 Mcf</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Power Market Price: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$30 MWh</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Volume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50,000 Mcf</a:t>
            </a:r>
            <a:endParaRPr b="0" lang="en-US" sz="1600" strike="noStrike" u="none">
              <a:solidFill>
                <a:srgbClr val="000000"/>
              </a:solidFill>
              <a:effectLst/>
              <a:uFillTx/>
              <a:latin typeface="Frutiger 45 Light"/>
            </a:endParaRPr>
          </a:p>
          <a:p>
            <a:pPr>
              <a:spcBef>
                <a:spcPts val="601"/>
              </a:spcBef>
              <a:tabLst>
                <a:tab algn="l" pos="0"/>
                <a:tab algn="l" pos="20574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Arbitrage Value</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           $350,000</a:t>
            </a:r>
            <a:endParaRPr b="0" lang="en-US" sz="1600" strike="noStrike" u="none">
              <a:solidFill>
                <a:srgbClr val="000000"/>
              </a:solidFill>
              <a:effectLst/>
              <a:uFillTx/>
              <a:latin typeface="Frutiger 45 Light"/>
            </a:endParaRPr>
          </a:p>
        </p:txBody>
      </p:sp>
      <p:sp>
        <p:nvSpPr>
          <p:cNvPr id="969" name=""/>
          <p:cNvSpPr/>
          <p:nvPr/>
        </p:nvSpPr>
        <p:spPr>
          <a:xfrm>
            <a:off x="5573880" y="4941720"/>
            <a:ext cx="1269720" cy="266760"/>
          </a:xfrm>
          <a:prstGeom prst="rect">
            <a:avLst/>
          </a:prstGeom>
          <a:solidFill>
            <a:srgbClr val="00f008"/>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970" name=""/>
          <p:cNvSpPr/>
          <p:nvPr/>
        </p:nvSpPr>
        <p:spPr>
          <a:xfrm>
            <a:off x="5596200" y="4915080"/>
            <a:ext cx="116172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Gas Supply</a:t>
            </a:r>
            <a:endParaRPr b="0" lang="en-US" sz="1400" strike="noStrike" u="none">
              <a:solidFill>
                <a:srgbClr val="000000"/>
              </a:solidFill>
              <a:effectLst/>
              <a:uFillTx/>
              <a:latin typeface="Frutiger 45 Light"/>
            </a:endParaRPr>
          </a:p>
        </p:txBody>
      </p:sp>
      <p:sp>
        <p:nvSpPr>
          <p:cNvPr id="971" name=""/>
          <p:cNvSpPr/>
          <p:nvPr/>
        </p:nvSpPr>
        <p:spPr>
          <a:xfrm>
            <a:off x="8469360" y="4929120"/>
            <a:ext cx="1270080" cy="266760"/>
          </a:xfrm>
          <a:prstGeom prst="rect">
            <a:avLst/>
          </a:prstGeom>
          <a:solidFill>
            <a:srgbClr val="0091ff"/>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972" name=""/>
          <p:cNvSpPr/>
          <p:nvPr/>
        </p:nvSpPr>
        <p:spPr>
          <a:xfrm>
            <a:off x="8504640" y="4915080"/>
            <a:ext cx="114192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Gas Market</a:t>
            </a:r>
            <a:endParaRPr b="0" lang="en-US" sz="1400" strike="noStrike" u="none">
              <a:solidFill>
                <a:srgbClr val="000000"/>
              </a:solidFill>
              <a:effectLst/>
              <a:uFillTx/>
              <a:latin typeface="Frutiger 45 Light"/>
            </a:endParaRPr>
          </a:p>
        </p:txBody>
      </p:sp>
      <p:sp>
        <p:nvSpPr>
          <p:cNvPr id="973" name=""/>
          <p:cNvSpPr/>
          <p:nvPr/>
        </p:nvSpPr>
        <p:spPr>
          <a:xfrm>
            <a:off x="5594400" y="6110280"/>
            <a:ext cx="1268280" cy="266760"/>
          </a:xfrm>
          <a:prstGeom prst="rect">
            <a:avLst/>
          </a:prstGeom>
          <a:solidFill>
            <a:srgbClr val="ff00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974" name=""/>
          <p:cNvSpPr/>
          <p:nvPr/>
        </p:nvSpPr>
        <p:spPr>
          <a:xfrm>
            <a:off x="5648400" y="6083280"/>
            <a:ext cx="11318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Power Grid</a:t>
            </a:r>
            <a:endParaRPr b="0" lang="en-US" sz="1400" strike="noStrike" u="none">
              <a:solidFill>
                <a:srgbClr val="000000"/>
              </a:solidFill>
              <a:effectLst/>
              <a:uFillTx/>
              <a:latin typeface="Frutiger 45 Light"/>
            </a:endParaRPr>
          </a:p>
        </p:txBody>
      </p:sp>
      <p:grpSp>
        <p:nvGrpSpPr>
          <p:cNvPr id="975" name=""/>
          <p:cNvGrpSpPr/>
          <p:nvPr/>
        </p:nvGrpSpPr>
        <p:grpSpPr>
          <a:xfrm>
            <a:off x="6786720" y="5364000"/>
            <a:ext cx="1004400" cy="483480"/>
            <a:chOff x="6786720" y="5364000"/>
            <a:chExt cx="1004400" cy="483480"/>
          </a:xfrm>
        </p:grpSpPr>
        <p:grpSp>
          <p:nvGrpSpPr>
            <p:cNvPr id="976" name=""/>
            <p:cNvGrpSpPr/>
            <p:nvPr/>
          </p:nvGrpSpPr>
          <p:grpSpPr>
            <a:xfrm>
              <a:off x="7007400" y="5364000"/>
              <a:ext cx="564120" cy="357120"/>
              <a:chOff x="7007400" y="5364000"/>
              <a:chExt cx="564120" cy="357120"/>
            </a:xfrm>
          </p:grpSpPr>
          <p:sp>
            <p:nvSpPr>
              <p:cNvPr id="977" name=""/>
              <p:cNvSpPr/>
              <p:nvPr/>
            </p:nvSpPr>
            <p:spPr>
              <a:xfrm>
                <a:off x="7112520" y="5396760"/>
                <a:ext cx="458640" cy="127800"/>
              </a:xfrm>
              <a:custGeom>
                <a:avLst/>
                <a:gdLst/>
                <a:ahLst/>
                <a:rect l="l" t="t" r="r" b="b"/>
                <a:pathLst>
                  <a:path w="349" h="116">
                    <a:moveTo>
                      <a:pt x="0" y="115"/>
                    </a:moveTo>
                    <a:lnTo>
                      <a:pt x="211" y="1"/>
                    </a:lnTo>
                    <a:lnTo>
                      <a:pt x="348" y="0"/>
                    </a:lnTo>
                  </a:path>
                </a:pathLst>
              </a:custGeom>
              <a:noFill/>
              <a:ln cap="rnd" w="12600">
                <a:solidFill>
                  <a:srgbClr val="a0a0a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nvGrpSpPr>
              <p:cNvPr id="978" name=""/>
              <p:cNvGrpSpPr/>
              <p:nvPr/>
            </p:nvGrpSpPr>
            <p:grpSpPr>
              <a:xfrm>
                <a:off x="7007400" y="5364000"/>
                <a:ext cx="564120" cy="183600"/>
                <a:chOff x="7007400" y="5364000"/>
                <a:chExt cx="564120" cy="183600"/>
              </a:xfrm>
            </p:grpSpPr>
            <p:grpSp>
              <p:nvGrpSpPr>
                <p:cNvPr id="979" name=""/>
                <p:cNvGrpSpPr/>
                <p:nvPr/>
              </p:nvGrpSpPr>
              <p:grpSpPr>
                <a:xfrm>
                  <a:off x="7007400" y="5493960"/>
                  <a:ext cx="564120" cy="53640"/>
                  <a:chOff x="7007400" y="5493960"/>
                  <a:chExt cx="564120" cy="53640"/>
                </a:xfrm>
              </p:grpSpPr>
              <p:sp>
                <p:nvSpPr>
                  <p:cNvPr id="980" name=""/>
                  <p:cNvSpPr/>
                  <p:nvPr/>
                </p:nvSpPr>
                <p:spPr>
                  <a:xfrm>
                    <a:off x="7007400" y="5494680"/>
                    <a:ext cx="564120" cy="52920"/>
                  </a:xfrm>
                  <a:custGeom>
                    <a:avLst/>
                    <a:gdLst/>
                    <a:ahLst/>
                    <a:rect l="l" t="t" r="r" b="b"/>
                    <a:pathLst>
                      <a:path w="429" h="48">
                        <a:moveTo>
                          <a:pt x="0" y="21"/>
                        </a:moveTo>
                        <a:lnTo>
                          <a:pt x="100" y="0"/>
                        </a:lnTo>
                        <a:lnTo>
                          <a:pt x="428" y="47"/>
                        </a:lnTo>
                      </a:path>
                    </a:pathLst>
                  </a:custGeom>
                  <a:noFill/>
                  <a:ln cap="rnd" w="12600">
                    <a:solidFill>
                      <a:srgbClr val="a0a0a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981" name=""/>
                  <p:cNvSpPr/>
                  <p:nvPr/>
                </p:nvSpPr>
                <p:spPr>
                  <a:xfrm>
                    <a:off x="7007400" y="5504760"/>
                    <a:ext cx="564120" cy="38520"/>
                  </a:xfrm>
                  <a:custGeom>
                    <a:avLst/>
                    <a:gdLst/>
                    <a:ahLst/>
                    <a:rect l="l" t="t" r="r" b="b"/>
                    <a:pathLst>
                      <a:path w="429" h="35">
                        <a:moveTo>
                          <a:pt x="0" y="23"/>
                        </a:moveTo>
                        <a:lnTo>
                          <a:pt x="100" y="0"/>
                        </a:lnTo>
                        <a:lnTo>
                          <a:pt x="157" y="10"/>
                        </a:lnTo>
                        <a:lnTo>
                          <a:pt x="428" y="34"/>
                        </a:lnTo>
                      </a:path>
                    </a:pathLst>
                  </a:custGeom>
                  <a:noFill/>
                  <a:ln cap="rnd" w="12600">
                    <a:solidFill>
                      <a:srgbClr val="a0a0a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982" name=""/>
                  <p:cNvSpPr/>
                  <p:nvPr/>
                </p:nvSpPr>
                <p:spPr>
                  <a:xfrm>
                    <a:off x="7007400" y="5493960"/>
                    <a:ext cx="564120" cy="40680"/>
                  </a:xfrm>
                  <a:custGeom>
                    <a:avLst/>
                    <a:gdLst/>
                    <a:ahLst/>
                    <a:rect l="l" t="t" r="r" b="b"/>
                    <a:pathLst>
                      <a:path w="429" h="37">
                        <a:moveTo>
                          <a:pt x="428" y="20"/>
                        </a:moveTo>
                        <a:lnTo>
                          <a:pt x="313" y="0"/>
                        </a:lnTo>
                        <a:lnTo>
                          <a:pt x="0" y="36"/>
                        </a:lnTo>
                      </a:path>
                    </a:pathLst>
                  </a:custGeom>
                  <a:noFill/>
                  <a:ln cap="rnd" w="12600">
                    <a:solidFill>
                      <a:srgbClr val="a0a0a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983" name=""/>
                  <p:cNvSpPr/>
                  <p:nvPr/>
                </p:nvSpPr>
                <p:spPr>
                  <a:xfrm>
                    <a:off x="7007400" y="5501520"/>
                    <a:ext cx="564120" cy="41760"/>
                  </a:xfrm>
                  <a:custGeom>
                    <a:avLst/>
                    <a:gdLst/>
                    <a:ahLst/>
                    <a:rect l="l" t="t" r="r" b="b"/>
                    <a:pathLst>
                      <a:path w="429" h="38">
                        <a:moveTo>
                          <a:pt x="428" y="19"/>
                        </a:moveTo>
                        <a:lnTo>
                          <a:pt x="314" y="0"/>
                        </a:lnTo>
                        <a:lnTo>
                          <a:pt x="148" y="19"/>
                        </a:lnTo>
                        <a:lnTo>
                          <a:pt x="0" y="37"/>
                        </a:lnTo>
                      </a:path>
                    </a:pathLst>
                  </a:custGeom>
                  <a:noFill/>
                  <a:ln cap="rnd" w="12600">
                    <a:solidFill>
                      <a:srgbClr val="a0a0a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sp>
                <p:nvSpPr>
                  <p:cNvPr id="984" name=""/>
                  <p:cNvSpPr/>
                  <p:nvPr/>
                </p:nvSpPr>
                <p:spPr>
                  <a:xfrm>
                    <a:off x="7007400" y="5508000"/>
                    <a:ext cx="564120" cy="39600"/>
                  </a:xfrm>
                  <a:custGeom>
                    <a:avLst/>
                    <a:gdLst/>
                    <a:ahLst/>
                    <a:rect l="l" t="t" r="r" b="b"/>
                    <a:pathLst>
                      <a:path w="429" h="36">
                        <a:moveTo>
                          <a:pt x="0" y="35"/>
                        </a:moveTo>
                        <a:lnTo>
                          <a:pt x="207" y="0"/>
                        </a:lnTo>
                        <a:lnTo>
                          <a:pt x="266" y="13"/>
                        </a:lnTo>
                        <a:lnTo>
                          <a:pt x="428" y="23"/>
                        </a:lnTo>
                      </a:path>
                    </a:pathLst>
                  </a:custGeom>
                  <a:noFill/>
                  <a:ln cap="rnd" w="12600">
                    <a:solidFill>
                      <a:srgbClr val="a0a0a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985" name=""/>
                  <p:cNvSpPr/>
                  <p:nvPr/>
                </p:nvSpPr>
                <p:spPr>
                  <a:xfrm>
                    <a:off x="7007400" y="5498280"/>
                    <a:ext cx="564120" cy="41760"/>
                  </a:xfrm>
                  <a:custGeom>
                    <a:avLst/>
                    <a:gdLst/>
                    <a:ahLst/>
                    <a:rect l="l" t="t" r="r" b="b"/>
                    <a:pathLst>
                      <a:path w="429" h="38">
                        <a:moveTo>
                          <a:pt x="0" y="35"/>
                        </a:moveTo>
                        <a:lnTo>
                          <a:pt x="148" y="14"/>
                        </a:lnTo>
                        <a:lnTo>
                          <a:pt x="205" y="0"/>
                        </a:lnTo>
                        <a:lnTo>
                          <a:pt x="267" y="14"/>
                        </a:lnTo>
                        <a:lnTo>
                          <a:pt x="428" y="37"/>
                        </a:lnTo>
                      </a:path>
                    </a:pathLst>
                  </a:custGeom>
                  <a:noFill/>
                  <a:ln cap="rnd" w="12600">
                    <a:solidFill>
                      <a:srgbClr val="a0a0a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grpSp>
            <p:sp>
              <p:nvSpPr>
                <p:cNvPr id="986" name=""/>
                <p:cNvSpPr/>
                <p:nvPr/>
              </p:nvSpPr>
              <p:spPr>
                <a:xfrm>
                  <a:off x="7091640" y="5364000"/>
                  <a:ext cx="479520" cy="77040"/>
                </a:xfrm>
                <a:custGeom>
                  <a:avLst/>
                  <a:gdLst/>
                  <a:ahLst/>
                  <a:rect l="l" t="t" r="r" b="b"/>
                  <a:pathLst>
                    <a:path w="365" h="70">
                      <a:moveTo>
                        <a:pt x="0" y="69"/>
                      </a:moveTo>
                      <a:lnTo>
                        <a:pt x="51" y="33"/>
                      </a:lnTo>
                      <a:lnTo>
                        <a:pt x="364" y="0"/>
                      </a:lnTo>
                    </a:path>
                  </a:pathLst>
                </a:custGeom>
                <a:noFill/>
                <a:ln cap="rnd" w="12600">
                  <a:solidFill>
                    <a:srgbClr val="a0a0a0"/>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Frutiger 45 Light"/>
                  </a:endParaRPr>
                </a:p>
              </p:txBody>
            </p:sp>
          </p:grpSp>
          <p:grpSp>
            <p:nvGrpSpPr>
              <p:cNvPr id="987" name=""/>
              <p:cNvGrpSpPr/>
              <p:nvPr/>
            </p:nvGrpSpPr>
            <p:grpSpPr>
              <a:xfrm>
                <a:off x="7069320" y="5396760"/>
                <a:ext cx="412560" cy="324360"/>
                <a:chOff x="7069320" y="5396760"/>
                <a:chExt cx="412560" cy="324360"/>
              </a:xfrm>
            </p:grpSpPr>
            <p:grpSp>
              <p:nvGrpSpPr>
                <p:cNvPr id="988" name=""/>
                <p:cNvGrpSpPr/>
                <p:nvPr/>
              </p:nvGrpSpPr>
              <p:grpSpPr>
                <a:xfrm>
                  <a:off x="7224120" y="5593320"/>
                  <a:ext cx="119520" cy="74880"/>
                  <a:chOff x="7224120" y="5593320"/>
                  <a:chExt cx="119520" cy="74880"/>
                </a:xfrm>
              </p:grpSpPr>
              <p:sp>
                <p:nvSpPr>
                  <p:cNvPr id="989" name=""/>
                  <p:cNvSpPr/>
                  <p:nvPr/>
                </p:nvSpPr>
                <p:spPr>
                  <a:xfrm>
                    <a:off x="7224120" y="5649480"/>
                    <a:ext cx="119520" cy="18720"/>
                  </a:xfrm>
                  <a:custGeom>
                    <a:avLst/>
                    <a:gdLst/>
                    <a:ahLst/>
                    <a:rect l="l" t="t" r="r" b="b"/>
                    <a:pathLst>
                      <a:path w="91" h="17">
                        <a:moveTo>
                          <a:pt x="0" y="0"/>
                        </a:moveTo>
                        <a:lnTo>
                          <a:pt x="90" y="0"/>
                        </a:lnTo>
                        <a:lnTo>
                          <a:pt x="66" y="16"/>
                        </a:lnTo>
                        <a:lnTo>
                          <a:pt x="25" y="16"/>
                        </a:lnTo>
                        <a:lnTo>
                          <a:pt x="0" y="0"/>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990" name=""/>
                  <p:cNvSpPr/>
                  <p:nvPr/>
                </p:nvSpPr>
                <p:spPr>
                  <a:xfrm>
                    <a:off x="7233120" y="5593320"/>
                    <a:ext cx="95760" cy="18720"/>
                  </a:xfrm>
                  <a:custGeom>
                    <a:avLst/>
                    <a:gdLst/>
                    <a:ahLst/>
                    <a:rect l="l" t="t" r="r" b="b"/>
                    <a:pathLst>
                      <a:path w="73" h="17">
                        <a:moveTo>
                          <a:pt x="0" y="16"/>
                        </a:moveTo>
                        <a:lnTo>
                          <a:pt x="17" y="0"/>
                        </a:lnTo>
                        <a:lnTo>
                          <a:pt x="72" y="0"/>
                        </a:lnTo>
                        <a:lnTo>
                          <a:pt x="55" y="16"/>
                        </a:lnTo>
                        <a:lnTo>
                          <a:pt x="0"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grpSp>
            <p:grpSp>
              <p:nvGrpSpPr>
                <p:cNvPr id="991" name=""/>
                <p:cNvGrpSpPr/>
                <p:nvPr/>
              </p:nvGrpSpPr>
              <p:grpSpPr>
                <a:xfrm>
                  <a:off x="7213680" y="5593320"/>
                  <a:ext cx="145080" cy="127800"/>
                  <a:chOff x="7213680" y="5593320"/>
                  <a:chExt cx="145080" cy="127800"/>
                </a:xfrm>
              </p:grpSpPr>
              <p:sp>
                <p:nvSpPr>
                  <p:cNvPr id="992" name=""/>
                  <p:cNvSpPr/>
                  <p:nvPr/>
                </p:nvSpPr>
                <p:spPr>
                  <a:xfrm>
                    <a:off x="7213680" y="5595480"/>
                    <a:ext cx="20520" cy="118800"/>
                  </a:xfrm>
                  <a:custGeom>
                    <a:avLst/>
                    <a:gdLst/>
                    <a:ahLst/>
                    <a:rect l="l" t="t" r="r" b="b"/>
                    <a:pathLst>
                      <a:path w="16" h="108">
                        <a:moveTo>
                          <a:pt x="15" y="0"/>
                        </a:moveTo>
                        <a:lnTo>
                          <a:pt x="0" y="107"/>
                        </a:lnTo>
                        <a:lnTo>
                          <a:pt x="1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93" name=""/>
                  <p:cNvSpPr/>
                  <p:nvPr/>
                </p:nvSpPr>
                <p:spPr>
                  <a:xfrm>
                    <a:off x="7247520" y="5595480"/>
                    <a:ext cx="19800" cy="118800"/>
                  </a:xfrm>
                  <a:custGeom>
                    <a:avLst/>
                    <a:gdLst/>
                    <a:ahLst/>
                    <a:rect l="l" t="t" r="r" b="b"/>
                    <a:pathLst>
                      <a:path w="15" h="108">
                        <a:moveTo>
                          <a:pt x="14" y="0"/>
                        </a:moveTo>
                        <a:lnTo>
                          <a:pt x="0" y="107"/>
                        </a:lnTo>
                        <a:lnTo>
                          <a:pt x="14"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94" name=""/>
                  <p:cNvSpPr/>
                  <p:nvPr/>
                </p:nvSpPr>
                <p:spPr>
                  <a:xfrm>
                    <a:off x="7305120" y="5595480"/>
                    <a:ext cx="19800" cy="125640"/>
                  </a:xfrm>
                  <a:custGeom>
                    <a:avLst/>
                    <a:gdLst/>
                    <a:ahLst/>
                    <a:rect l="l" t="t" r="r" b="b"/>
                    <a:pathLst>
                      <a:path w="15" h="114">
                        <a:moveTo>
                          <a:pt x="0" y="0"/>
                        </a:moveTo>
                        <a:lnTo>
                          <a:pt x="14" y="113"/>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95" name=""/>
                  <p:cNvSpPr/>
                  <p:nvPr/>
                </p:nvSpPr>
                <p:spPr>
                  <a:xfrm>
                    <a:off x="7327440" y="5593320"/>
                    <a:ext cx="31320" cy="124560"/>
                  </a:xfrm>
                  <a:custGeom>
                    <a:avLst/>
                    <a:gdLst/>
                    <a:ahLst/>
                    <a:rect l="l" t="t" r="r" b="b"/>
                    <a:pathLst>
                      <a:path w="24" h="113">
                        <a:moveTo>
                          <a:pt x="0" y="0"/>
                        </a:moveTo>
                        <a:lnTo>
                          <a:pt x="23" y="112"/>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sp>
              <p:nvSpPr>
                <p:cNvPr id="996" name=""/>
                <p:cNvSpPr/>
                <p:nvPr/>
              </p:nvSpPr>
              <p:spPr>
                <a:xfrm>
                  <a:off x="7252920" y="5595480"/>
                  <a:ext cx="56520" cy="55080"/>
                </a:xfrm>
                <a:custGeom>
                  <a:avLst/>
                  <a:gdLst/>
                  <a:ahLst/>
                  <a:rect l="l" t="t" r="r" b="b"/>
                  <a:pathLst>
                    <a:path w="43" h="50">
                      <a:moveTo>
                        <a:pt x="42" y="0"/>
                      </a:moveTo>
                      <a:lnTo>
                        <a:pt x="0" y="49"/>
                      </a:lnTo>
                      <a:lnTo>
                        <a:pt x="42"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997" name=""/>
                <p:cNvSpPr/>
                <p:nvPr/>
              </p:nvSpPr>
              <p:spPr>
                <a:xfrm>
                  <a:off x="7256880" y="5593320"/>
                  <a:ext cx="86400" cy="121320"/>
                </a:xfrm>
                <a:custGeom>
                  <a:avLst/>
                  <a:gdLst/>
                  <a:ahLst/>
                  <a:rect l="l" t="t" r="r" b="b"/>
                  <a:pathLst>
                    <a:path w="66" h="110">
                      <a:moveTo>
                        <a:pt x="0" y="17"/>
                      </a:moveTo>
                      <a:lnTo>
                        <a:pt x="14" y="0"/>
                      </a:lnTo>
                      <a:lnTo>
                        <a:pt x="65" y="50"/>
                      </a:lnTo>
                      <a:lnTo>
                        <a:pt x="44" y="73"/>
                      </a:lnTo>
                      <a:lnTo>
                        <a:pt x="29" y="109"/>
                      </a:lnTo>
                      <a:lnTo>
                        <a:pt x="14" y="76"/>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998" name=""/>
                <p:cNvSpPr/>
                <p:nvPr/>
              </p:nvSpPr>
              <p:spPr>
                <a:xfrm>
                  <a:off x="7256880" y="5678280"/>
                  <a:ext cx="36720" cy="36360"/>
                </a:xfrm>
                <a:custGeom>
                  <a:avLst/>
                  <a:gdLst/>
                  <a:ahLst/>
                  <a:rect l="l" t="t" r="r" b="b"/>
                  <a:pathLst>
                    <a:path w="28" h="33">
                      <a:moveTo>
                        <a:pt x="0" y="0"/>
                      </a:moveTo>
                      <a:lnTo>
                        <a:pt x="12" y="32"/>
                      </a:lnTo>
                      <a:lnTo>
                        <a:pt x="27" y="0"/>
                      </a:lnTo>
                    </a:path>
                  </a:pathLst>
                </a:custGeom>
                <a:noFill/>
                <a:ln cap="rnd" w="12600">
                  <a:solidFill>
                    <a:srgbClr val="60606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Frutiger 45 Light"/>
                  </a:endParaRPr>
                </a:p>
              </p:txBody>
            </p:sp>
            <p:sp>
              <p:nvSpPr>
                <p:cNvPr id="999" name=""/>
                <p:cNvSpPr/>
                <p:nvPr/>
              </p:nvSpPr>
              <p:spPr>
                <a:xfrm>
                  <a:off x="7218720" y="5595480"/>
                  <a:ext cx="89280" cy="117720"/>
                </a:xfrm>
                <a:custGeom>
                  <a:avLst/>
                  <a:gdLst/>
                  <a:ahLst/>
                  <a:rect l="l" t="t" r="r" b="b"/>
                  <a:pathLst>
                    <a:path w="68" h="107">
                      <a:moveTo>
                        <a:pt x="9" y="106"/>
                      </a:moveTo>
                      <a:lnTo>
                        <a:pt x="0" y="80"/>
                      </a:lnTo>
                      <a:lnTo>
                        <a:pt x="16" y="62"/>
                      </a:lnTo>
                      <a:lnTo>
                        <a:pt x="4" y="49"/>
                      </a:lnTo>
                      <a:lnTo>
                        <a:pt x="52" y="0"/>
                      </a:lnTo>
                      <a:lnTo>
                        <a:pt x="67" y="1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00" name=""/>
                <p:cNvSpPr/>
                <p:nvPr/>
              </p:nvSpPr>
              <p:spPr>
                <a:xfrm>
                  <a:off x="7218720" y="5678280"/>
                  <a:ext cx="131400" cy="1080"/>
                </a:xfrm>
                <a:custGeom>
                  <a:avLst/>
                  <a:gdLst/>
                  <a:ahLst/>
                  <a:rect l="l" t="t" r="r" b="b"/>
                  <a:pathLst>
                    <a:path w="100" h="1">
                      <a:moveTo>
                        <a:pt x="0" y="0"/>
                      </a:moveTo>
                      <a:lnTo>
                        <a:pt x="99"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001" name=""/>
                <p:cNvSpPr/>
                <p:nvPr/>
              </p:nvSpPr>
              <p:spPr>
                <a:xfrm>
                  <a:off x="7247880" y="5629680"/>
                  <a:ext cx="27720" cy="1080"/>
                </a:xfrm>
                <a:custGeom>
                  <a:avLst/>
                  <a:gdLst/>
                  <a:ahLst/>
                  <a:rect l="l" t="t" r="r" b="b"/>
                  <a:pathLst>
                    <a:path w="21" h="1">
                      <a:moveTo>
                        <a:pt x="0" y="0"/>
                      </a:moveTo>
                      <a:lnTo>
                        <a:pt x="20"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002" name=""/>
                <p:cNvSpPr/>
                <p:nvPr/>
              </p:nvSpPr>
              <p:spPr>
                <a:xfrm>
                  <a:off x="7291080" y="5629680"/>
                  <a:ext cx="19440" cy="1080"/>
                </a:xfrm>
                <a:custGeom>
                  <a:avLst/>
                  <a:gdLst/>
                  <a:ahLst/>
                  <a:rect l="l" t="t" r="r" b="b"/>
                  <a:pathLst>
                    <a:path w="15" h="1">
                      <a:moveTo>
                        <a:pt x="0" y="0"/>
                      </a:moveTo>
                      <a:lnTo>
                        <a:pt x="14" y="0"/>
                      </a:lnTo>
                    </a:path>
                  </a:pathLst>
                </a:custGeom>
                <a:noFill/>
                <a:ln cap="rnd" w="12600">
                  <a:solidFill>
                    <a:srgbClr val="60606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003" name=""/>
                <p:cNvSpPr/>
                <p:nvPr/>
              </p:nvSpPr>
              <p:spPr>
                <a:xfrm>
                  <a:off x="7213680" y="5695200"/>
                  <a:ext cx="24840" cy="19800"/>
                </a:xfrm>
                <a:custGeom>
                  <a:avLst/>
                  <a:gdLst/>
                  <a:ahLst/>
                  <a:rect l="l" t="t" r="r" b="b"/>
                  <a:pathLst>
                    <a:path w="19" h="18">
                      <a:moveTo>
                        <a:pt x="3" y="0"/>
                      </a:moveTo>
                      <a:lnTo>
                        <a:pt x="18" y="0"/>
                      </a:lnTo>
                      <a:lnTo>
                        <a:pt x="0" y="17"/>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1004" name=""/>
                <p:cNvSpPr/>
                <p:nvPr/>
              </p:nvSpPr>
              <p:spPr>
                <a:xfrm>
                  <a:off x="7310880" y="5681880"/>
                  <a:ext cx="39240" cy="31680"/>
                </a:xfrm>
                <a:custGeom>
                  <a:avLst/>
                  <a:gdLst/>
                  <a:ahLst/>
                  <a:rect l="l" t="t" r="r" b="b"/>
                  <a:pathLst>
                    <a:path w="30" h="29">
                      <a:moveTo>
                        <a:pt x="0" y="1"/>
                      </a:moveTo>
                      <a:lnTo>
                        <a:pt x="19" y="28"/>
                      </a:lnTo>
                      <a:lnTo>
                        <a:pt x="29" y="0"/>
                      </a:lnTo>
                    </a:path>
                  </a:pathLst>
                </a:custGeom>
                <a:noFill/>
                <a:ln cap="rnd" w="12600">
                  <a:solidFill>
                    <a:srgbClr val="60606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Frutiger 45 Light"/>
                  </a:endParaRPr>
                </a:p>
              </p:txBody>
            </p:sp>
            <p:sp>
              <p:nvSpPr>
                <p:cNvPr id="1005" name=""/>
                <p:cNvSpPr/>
                <p:nvPr/>
              </p:nvSpPr>
              <p:spPr>
                <a:xfrm>
                  <a:off x="7259760" y="5652000"/>
                  <a:ext cx="25920" cy="27360"/>
                </a:xfrm>
                <a:custGeom>
                  <a:avLst/>
                  <a:gdLst/>
                  <a:ahLst/>
                  <a:rect l="l" t="t" r="r" b="b"/>
                  <a:pathLst>
                    <a:path w="20" h="25">
                      <a:moveTo>
                        <a:pt x="0" y="0"/>
                      </a:moveTo>
                      <a:lnTo>
                        <a:pt x="19"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006" name=""/>
                <p:cNvSpPr/>
                <p:nvPr/>
              </p:nvSpPr>
              <p:spPr>
                <a:xfrm>
                  <a:off x="7287480" y="5652000"/>
                  <a:ext cx="24480" cy="27360"/>
                </a:xfrm>
                <a:custGeom>
                  <a:avLst/>
                  <a:gdLst/>
                  <a:ahLst/>
                  <a:rect l="l" t="t" r="r" b="b"/>
                  <a:pathLst>
                    <a:path w="19" h="25">
                      <a:moveTo>
                        <a:pt x="18" y="0"/>
                      </a:moveTo>
                      <a:lnTo>
                        <a:pt x="0"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007" name=""/>
                <p:cNvSpPr/>
                <p:nvPr/>
              </p:nvSpPr>
              <p:spPr>
                <a:xfrm>
                  <a:off x="7237440" y="5652000"/>
                  <a:ext cx="19440" cy="30600"/>
                </a:xfrm>
                <a:custGeom>
                  <a:avLst/>
                  <a:gdLst/>
                  <a:ahLst/>
                  <a:rect l="l" t="t" r="r" b="b"/>
                  <a:pathLst>
                    <a:path w="15" h="28">
                      <a:moveTo>
                        <a:pt x="14" y="0"/>
                      </a:moveTo>
                      <a:lnTo>
                        <a:pt x="0" y="27"/>
                      </a:lnTo>
                    </a:path>
                  </a:pathLst>
                </a:custGeom>
                <a:noFill/>
                <a:ln cap="rnd" w="12600">
                  <a:solidFill>
                    <a:srgbClr val="606060"/>
                  </a:solidFill>
                  <a:round/>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Frutiger 45 Light"/>
                  </a:endParaRPr>
                </a:p>
              </p:txBody>
            </p:sp>
            <p:sp>
              <p:nvSpPr>
                <p:cNvPr id="1008" name=""/>
                <p:cNvSpPr/>
                <p:nvPr/>
              </p:nvSpPr>
              <p:spPr>
                <a:xfrm>
                  <a:off x="7310880" y="5652000"/>
                  <a:ext cx="20880" cy="27360"/>
                </a:xfrm>
                <a:custGeom>
                  <a:avLst/>
                  <a:gdLst/>
                  <a:ahLst/>
                  <a:rect l="l" t="t" r="r" b="b"/>
                  <a:pathLst>
                    <a:path w="16" h="25">
                      <a:moveTo>
                        <a:pt x="0" y="0"/>
                      </a:moveTo>
                      <a:lnTo>
                        <a:pt x="15"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009" name=""/>
                <p:cNvSpPr/>
                <p:nvPr/>
              </p:nvSpPr>
              <p:spPr>
                <a:xfrm>
                  <a:off x="7321320" y="5649840"/>
                  <a:ext cx="28800" cy="70560"/>
                </a:xfrm>
                <a:custGeom>
                  <a:avLst/>
                  <a:gdLst/>
                  <a:ahLst/>
                  <a:rect l="l" t="t" r="r" b="b"/>
                  <a:pathLst>
                    <a:path w="22" h="64">
                      <a:moveTo>
                        <a:pt x="0" y="63"/>
                      </a:moveTo>
                      <a:lnTo>
                        <a:pt x="2" y="0"/>
                      </a:lnTo>
                      <a:lnTo>
                        <a:pt x="21" y="59"/>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1010" name=""/>
                <p:cNvSpPr/>
                <p:nvPr/>
              </p:nvSpPr>
              <p:spPr>
                <a:xfrm>
                  <a:off x="7218720" y="5650560"/>
                  <a:ext cx="20880" cy="62640"/>
                </a:xfrm>
                <a:custGeom>
                  <a:avLst/>
                  <a:gdLst/>
                  <a:ahLst/>
                  <a:rect l="l" t="t" r="r" b="b"/>
                  <a:pathLst>
                    <a:path w="16" h="57">
                      <a:moveTo>
                        <a:pt x="0" y="56"/>
                      </a:moveTo>
                      <a:lnTo>
                        <a:pt x="15" y="0"/>
                      </a:lnTo>
                      <a:lnTo>
                        <a:pt x="15" y="56"/>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1011" name=""/>
                <p:cNvSpPr/>
                <p:nvPr/>
              </p:nvSpPr>
              <p:spPr>
                <a:xfrm>
                  <a:off x="7228080" y="5595480"/>
                  <a:ext cx="47160" cy="50400"/>
                </a:xfrm>
                <a:custGeom>
                  <a:avLst/>
                  <a:gdLst/>
                  <a:ahLst/>
                  <a:rect l="l" t="t" r="r" b="b"/>
                  <a:pathLst>
                    <a:path w="36" h="46">
                      <a:moveTo>
                        <a:pt x="0" y="45"/>
                      </a:moveTo>
                      <a:lnTo>
                        <a:pt x="17" y="0"/>
                      </a:lnTo>
                      <a:lnTo>
                        <a:pt x="22" y="15"/>
                      </a:lnTo>
                      <a:lnTo>
                        <a:pt x="35" y="33"/>
                      </a:lnTo>
                      <a:lnTo>
                        <a:pt x="33" y="33"/>
                      </a:lnTo>
                    </a:path>
                  </a:pathLst>
                </a:custGeom>
                <a:noFill/>
                <a:ln cap="rnd" w="12600">
                  <a:solidFill>
                    <a:srgbClr val="60606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1012" name=""/>
                <p:cNvSpPr/>
                <p:nvPr/>
              </p:nvSpPr>
              <p:spPr>
                <a:xfrm>
                  <a:off x="7228080" y="5595480"/>
                  <a:ext cx="115560" cy="87120"/>
                </a:xfrm>
                <a:custGeom>
                  <a:avLst/>
                  <a:gdLst/>
                  <a:ahLst/>
                  <a:rect l="l" t="t" r="r" b="b"/>
                  <a:pathLst>
                    <a:path w="88" h="79">
                      <a:moveTo>
                        <a:pt x="0" y="34"/>
                      </a:moveTo>
                      <a:lnTo>
                        <a:pt x="5" y="34"/>
                      </a:lnTo>
                      <a:lnTo>
                        <a:pt x="2" y="16"/>
                      </a:lnTo>
                      <a:lnTo>
                        <a:pt x="10" y="0"/>
                      </a:lnTo>
                      <a:lnTo>
                        <a:pt x="20" y="49"/>
                      </a:lnTo>
                      <a:lnTo>
                        <a:pt x="62" y="0"/>
                      </a:lnTo>
                      <a:lnTo>
                        <a:pt x="87" y="49"/>
                      </a:lnTo>
                      <a:lnTo>
                        <a:pt x="82" y="78"/>
                      </a:lnTo>
                    </a:path>
                  </a:pathLst>
                </a:custGeom>
                <a:noFill/>
                <a:ln cap="rnd" w="12600">
                  <a:solidFill>
                    <a:srgbClr val="60606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Frutiger 45 Light"/>
                  </a:endParaRPr>
                </a:p>
              </p:txBody>
            </p:sp>
            <p:sp>
              <p:nvSpPr>
                <p:cNvPr id="1013" name=""/>
                <p:cNvSpPr/>
                <p:nvPr/>
              </p:nvSpPr>
              <p:spPr>
                <a:xfrm>
                  <a:off x="7291080" y="5613120"/>
                  <a:ext cx="23400" cy="20880"/>
                </a:xfrm>
                <a:custGeom>
                  <a:avLst/>
                  <a:gdLst/>
                  <a:ahLst/>
                  <a:rect l="l" t="t" r="r" b="b"/>
                  <a:pathLst>
                    <a:path w="18" h="19">
                      <a:moveTo>
                        <a:pt x="14" y="18"/>
                      </a:moveTo>
                      <a:lnTo>
                        <a:pt x="17" y="18"/>
                      </a:lnTo>
                      <a:lnTo>
                        <a:pt x="11" y="0"/>
                      </a:lnTo>
                      <a:lnTo>
                        <a:pt x="0" y="16"/>
                      </a:lnTo>
                    </a:path>
                  </a:pathLst>
                </a:custGeom>
                <a:noFill/>
                <a:ln cap="rnd" w="12600">
                  <a:solidFill>
                    <a:srgbClr val="60606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Frutiger 45 Light"/>
                  </a:endParaRPr>
                </a:p>
              </p:txBody>
            </p:sp>
            <p:sp>
              <p:nvSpPr>
                <p:cNvPr id="1014" name=""/>
                <p:cNvSpPr/>
                <p:nvPr/>
              </p:nvSpPr>
              <p:spPr>
                <a:xfrm>
                  <a:off x="7249320" y="5698440"/>
                  <a:ext cx="19440" cy="18720"/>
                </a:xfrm>
                <a:custGeom>
                  <a:avLst/>
                  <a:gdLst/>
                  <a:ahLst/>
                  <a:rect l="l" t="t" r="r" b="b"/>
                  <a:pathLst>
                    <a:path w="15" h="17">
                      <a:moveTo>
                        <a:pt x="0" y="0"/>
                      </a:moveTo>
                      <a:lnTo>
                        <a:pt x="14" y="0"/>
                      </a:lnTo>
                      <a:lnTo>
                        <a:pt x="2"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1015" name=""/>
                <p:cNvSpPr/>
                <p:nvPr/>
              </p:nvSpPr>
              <p:spPr>
                <a:xfrm>
                  <a:off x="7303320" y="5697000"/>
                  <a:ext cx="19440" cy="19800"/>
                </a:xfrm>
                <a:custGeom>
                  <a:avLst/>
                  <a:gdLst/>
                  <a:ahLst/>
                  <a:rect l="l" t="t" r="r" b="b"/>
                  <a:pathLst>
                    <a:path w="15" h="18">
                      <a:moveTo>
                        <a:pt x="11" y="1"/>
                      </a:moveTo>
                      <a:lnTo>
                        <a:pt x="0" y="0"/>
                      </a:lnTo>
                      <a:lnTo>
                        <a:pt x="14" y="17"/>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1016" name=""/>
                <p:cNvSpPr/>
                <p:nvPr/>
              </p:nvSpPr>
              <p:spPr>
                <a:xfrm>
                  <a:off x="7259760" y="5652000"/>
                  <a:ext cx="47160" cy="27360"/>
                </a:xfrm>
                <a:custGeom>
                  <a:avLst/>
                  <a:gdLst/>
                  <a:ahLst/>
                  <a:rect l="l" t="t" r="r" b="b"/>
                  <a:pathLst>
                    <a:path w="36" h="25">
                      <a:moveTo>
                        <a:pt x="0" y="24"/>
                      </a:moveTo>
                      <a:lnTo>
                        <a:pt x="19" y="0"/>
                      </a:lnTo>
                      <a:lnTo>
                        <a:pt x="35" y="24"/>
                      </a:lnTo>
                    </a:path>
                  </a:pathLst>
                </a:custGeom>
                <a:noFill/>
                <a:ln cap="rnd" w="12600">
                  <a:solidFill>
                    <a:srgbClr val="606060"/>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017" name=""/>
                <p:cNvSpPr/>
                <p:nvPr/>
              </p:nvSpPr>
              <p:spPr>
                <a:xfrm>
                  <a:off x="7224120" y="5649840"/>
                  <a:ext cx="25920" cy="24120"/>
                </a:xfrm>
                <a:custGeom>
                  <a:avLst/>
                  <a:gdLst/>
                  <a:ahLst/>
                  <a:rect l="l" t="t" r="r" b="b"/>
                  <a:pathLst>
                    <a:path w="20" h="22">
                      <a:moveTo>
                        <a:pt x="19" y="21"/>
                      </a:moveTo>
                      <a:lnTo>
                        <a:pt x="0" y="0"/>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1018" name=""/>
                <p:cNvSpPr/>
                <p:nvPr/>
              </p:nvSpPr>
              <p:spPr>
                <a:xfrm>
                  <a:off x="7224120" y="5655240"/>
                  <a:ext cx="19440" cy="40680"/>
                </a:xfrm>
                <a:custGeom>
                  <a:avLst/>
                  <a:gdLst/>
                  <a:ahLst/>
                  <a:rect l="l" t="t" r="r" b="b"/>
                  <a:pathLst>
                    <a:path w="15" h="37">
                      <a:moveTo>
                        <a:pt x="0" y="0"/>
                      </a:moveTo>
                      <a:lnTo>
                        <a:pt x="14" y="36"/>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019" name=""/>
                <p:cNvSpPr/>
                <p:nvPr/>
              </p:nvSpPr>
              <p:spPr>
                <a:xfrm>
                  <a:off x="7342560" y="5695200"/>
                  <a:ext cx="20520" cy="720"/>
                </a:xfrm>
                <a:custGeom>
                  <a:avLst/>
                  <a:gdLst/>
                  <a:ahLst/>
                  <a:rect l="l" t="t" r="r" b="b"/>
                  <a:pathLst>
                    <a:path w="16" h="1">
                      <a:moveTo>
                        <a:pt x="0" y="0"/>
                      </a:moveTo>
                      <a:lnTo>
                        <a:pt x="15"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020" name=""/>
                <p:cNvSpPr/>
                <p:nvPr/>
              </p:nvSpPr>
              <p:spPr>
                <a:xfrm>
                  <a:off x="7324200" y="5663160"/>
                  <a:ext cx="25920" cy="19800"/>
                </a:xfrm>
                <a:custGeom>
                  <a:avLst/>
                  <a:gdLst/>
                  <a:ahLst/>
                  <a:rect l="l" t="t" r="r" b="b"/>
                  <a:pathLst>
                    <a:path w="20" h="18">
                      <a:moveTo>
                        <a:pt x="19" y="17"/>
                      </a:moveTo>
                      <a:lnTo>
                        <a:pt x="0" y="0"/>
                      </a:lnTo>
                    </a:path>
                  </a:pathLst>
                </a:custGeom>
                <a:noFill/>
                <a:ln cap="rnd" w="12600">
                  <a:solidFill>
                    <a:srgbClr val="606060"/>
                  </a:solidFill>
                  <a:round/>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Frutiger 45 Light"/>
                  </a:endParaRPr>
                </a:p>
              </p:txBody>
            </p:sp>
            <p:sp>
              <p:nvSpPr>
                <p:cNvPr id="1021" name=""/>
                <p:cNvSpPr/>
                <p:nvPr/>
              </p:nvSpPr>
              <p:spPr>
                <a:xfrm>
                  <a:off x="7218720" y="5666400"/>
                  <a:ext cx="20880" cy="720"/>
                </a:xfrm>
                <a:custGeom>
                  <a:avLst/>
                  <a:gdLst/>
                  <a:ahLst/>
                  <a:rect l="l" t="t" r="r" b="b"/>
                  <a:pathLst>
                    <a:path w="16" h="1">
                      <a:moveTo>
                        <a:pt x="0" y="0"/>
                      </a:moveTo>
                      <a:lnTo>
                        <a:pt x="15"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022" name=""/>
                <p:cNvSpPr/>
                <p:nvPr/>
              </p:nvSpPr>
              <p:spPr>
                <a:xfrm>
                  <a:off x="7342560" y="5695200"/>
                  <a:ext cx="20520" cy="18360"/>
                </a:xfrm>
                <a:custGeom>
                  <a:avLst/>
                  <a:gdLst/>
                  <a:ahLst/>
                  <a:rect l="l" t="t" r="r" b="b"/>
                  <a:pathLst>
                    <a:path w="16" h="17">
                      <a:moveTo>
                        <a:pt x="0" y="0"/>
                      </a:moveTo>
                      <a:lnTo>
                        <a:pt x="15" y="16"/>
                      </a:lnTo>
                    </a:path>
                  </a:pathLst>
                </a:custGeom>
                <a:noFill/>
                <a:ln cap="rnd" w="12600">
                  <a:solidFill>
                    <a:srgbClr val="606060"/>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Frutiger 45 Light"/>
                  </a:endParaRPr>
                </a:p>
              </p:txBody>
            </p:sp>
            <p:sp>
              <p:nvSpPr>
                <p:cNvPr id="1023" name=""/>
                <p:cNvSpPr/>
                <p:nvPr/>
              </p:nvSpPr>
              <p:spPr>
                <a:xfrm>
                  <a:off x="7256880" y="5601240"/>
                  <a:ext cx="52560" cy="49320"/>
                </a:xfrm>
                <a:custGeom>
                  <a:avLst/>
                  <a:gdLst/>
                  <a:ahLst/>
                  <a:rect l="l" t="t" r="r" b="b"/>
                  <a:pathLst>
                    <a:path w="40" h="45">
                      <a:moveTo>
                        <a:pt x="0" y="0"/>
                      </a:moveTo>
                      <a:lnTo>
                        <a:pt x="39" y="44"/>
                      </a:lnTo>
                    </a:path>
                  </a:pathLst>
                </a:custGeom>
                <a:noFill/>
                <a:ln cap="rnd" w="12600">
                  <a:solidFill>
                    <a:srgbClr val="60606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1024" name=""/>
                <p:cNvSpPr/>
                <p:nvPr/>
              </p:nvSpPr>
              <p:spPr>
                <a:xfrm>
                  <a:off x="7310880" y="5593320"/>
                  <a:ext cx="20880" cy="80640"/>
                </a:xfrm>
                <a:custGeom>
                  <a:avLst/>
                  <a:gdLst/>
                  <a:ahLst/>
                  <a:rect l="l" t="t" r="r" b="b"/>
                  <a:pathLst>
                    <a:path w="16" h="73">
                      <a:moveTo>
                        <a:pt x="0" y="48"/>
                      </a:moveTo>
                      <a:lnTo>
                        <a:pt x="15" y="0"/>
                      </a:lnTo>
                      <a:lnTo>
                        <a:pt x="4" y="72"/>
                      </a:lnTo>
                    </a:path>
                  </a:pathLst>
                </a:custGeom>
                <a:noFill/>
                <a:ln cap="rnd" w="12600">
                  <a:solidFill>
                    <a:srgbClr val="60606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Frutiger 45 Light"/>
                  </a:endParaRPr>
                </a:p>
              </p:txBody>
            </p:sp>
            <p:sp>
              <p:nvSpPr>
                <p:cNvPr id="1025" name=""/>
                <p:cNvSpPr/>
                <p:nvPr/>
              </p:nvSpPr>
              <p:spPr>
                <a:xfrm>
                  <a:off x="7311960" y="5593320"/>
                  <a:ext cx="26280" cy="37440"/>
                </a:xfrm>
                <a:custGeom>
                  <a:avLst/>
                  <a:gdLst/>
                  <a:ahLst/>
                  <a:rect l="l" t="t" r="r" b="b"/>
                  <a:pathLst>
                    <a:path w="20" h="34">
                      <a:moveTo>
                        <a:pt x="0" y="0"/>
                      </a:moveTo>
                      <a:lnTo>
                        <a:pt x="14" y="14"/>
                      </a:lnTo>
                      <a:lnTo>
                        <a:pt x="5" y="33"/>
                      </a:lnTo>
                      <a:lnTo>
                        <a:pt x="19" y="33"/>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026" name=""/>
                <p:cNvSpPr/>
                <p:nvPr/>
              </p:nvSpPr>
              <p:spPr>
                <a:xfrm>
                  <a:off x="7320240" y="5593320"/>
                  <a:ext cx="19440" cy="37440"/>
                </a:xfrm>
                <a:custGeom>
                  <a:avLst/>
                  <a:gdLst/>
                  <a:ahLst/>
                  <a:rect l="l" t="t" r="r" b="b"/>
                  <a:pathLst>
                    <a:path w="15" h="34">
                      <a:moveTo>
                        <a:pt x="0" y="0"/>
                      </a:moveTo>
                      <a:lnTo>
                        <a:pt x="14" y="14"/>
                      </a:lnTo>
                      <a:lnTo>
                        <a:pt x="12" y="33"/>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027" name=""/>
                <p:cNvSpPr/>
                <p:nvPr/>
              </p:nvSpPr>
              <p:spPr>
                <a:xfrm>
                  <a:off x="7229520" y="5595480"/>
                  <a:ext cx="20520" cy="38520"/>
                </a:xfrm>
                <a:custGeom>
                  <a:avLst/>
                  <a:gdLst/>
                  <a:ahLst/>
                  <a:rect l="l" t="t" r="r" b="b"/>
                  <a:pathLst>
                    <a:path w="16" h="35">
                      <a:moveTo>
                        <a:pt x="15" y="0"/>
                      </a:moveTo>
                      <a:lnTo>
                        <a:pt x="0" y="19"/>
                      </a:lnTo>
                      <a:lnTo>
                        <a:pt x="10" y="34"/>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1028" name=""/>
                <p:cNvSpPr/>
                <p:nvPr/>
              </p:nvSpPr>
              <p:spPr>
                <a:xfrm>
                  <a:off x="7252920" y="5555880"/>
                  <a:ext cx="76320" cy="38520"/>
                </a:xfrm>
                <a:custGeom>
                  <a:avLst/>
                  <a:gdLst/>
                  <a:ahLst/>
                  <a:rect l="l" t="t" r="r" b="b"/>
                  <a:pathLst>
                    <a:path w="58" h="35">
                      <a:moveTo>
                        <a:pt x="57" y="34"/>
                      </a:moveTo>
                      <a:lnTo>
                        <a:pt x="0"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1029" name=""/>
                <p:cNvSpPr/>
                <p:nvPr/>
              </p:nvSpPr>
              <p:spPr>
                <a:xfrm>
                  <a:off x="7233480" y="5555880"/>
                  <a:ext cx="110160" cy="40680"/>
                </a:xfrm>
                <a:custGeom>
                  <a:avLst/>
                  <a:gdLst/>
                  <a:ahLst/>
                  <a:rect l="l" t="t" r="r" b="b"/>
                  <a:pathLst>
                    <a:path w="84" h="37">
                      <a:moveTo>
                        <a:pt x="0" y="36"/>
                      </a:moveTo>
                      <a:lnTo>
                        <a:pt x="55" y="2"/>
                      </a:lnTo>
                      <a:lnTo>
                        <a:pt x="67" y="0"/>
                      </a:lnTo>
                      <a:lnTo>
                        <a:pt x="83" y="0"/>
                      </a:lnTo>
                      <a:lnTo>
                        <a:pt x="73" y="34"/>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030" name=""/>
                <p:cNvSpPr/>
                <p:nvPr/>
              </p:nvSpPr>
              <p:spPr>
                <a:xfrm>
                  <a:off x="7176600" y="5445360"/>
                  <a:ext cx="81360" cy="149040"/>
                </a:xfrm>
                <a:custGeom>
                  <a:avLst/>
                  <a:gdLst/>
                  <a:ahLst/>
                  <a:rect l="l" t="t" r="r" b="b"/>
                  <a:pathLst>
                    <a:path w="62" h="135">
                      <a:moveTo>
                        <a:pt x="61" y="134"/>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31" name=""/>
                <p:cNvSpPr/>
                <p:nvPr/>
              </p:nvSpPr>
              <p:spPr>
                <a:xfrm>
                  <a:off x="7162560" y="5400000"/>
                  <a:ext cx="72000" cy="196560"/>
                </a:xfrm>
                <a:custGeom>
                  <a:avLst/>
                  <a:gdLst/>
                  <a:ahLst/>
                  <a:rect l="l" t="t" r="r" b="b"/>
                  <a:pathLst>
                    <a:path w="55" h="178">
                      <a:moveTo>
                        <a:pt x="0" y="0"/>
                      </a:moveTo>
                      <a:lnTo>
                        <a:pt x="5" y="41"/>
                      </a:lnTo>
                      <a:lnTo>
                        <a:pt x="54" y="17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32" name=""/>
                <p:cNvSpPr/>
                <p:nvPr/>
              </p:nvSpPr>
              <p:spPr>
                <a:xfrm>
                  <a:off x="7218720" y="5542560"/>
                  <a:ext cx="20880" cy="54000"/>
                </a:xfrm>
                <a:custGeom>
                  <a:avLst/>
                  <a:gdLst/>
                  <a:ahLst/>
                  <a:rect l="l" t="t" r="r" b="b"/>
                  <a:pathLst>
                    <a:path w="16" h="49">
                      <a:moveTo>
                        <a:pt x="10" y="48"/>
                      </a:moveTo>
                      <a:lnTo>
                        <a:pt x="15" y="25"/>
                      </a:lnTo>
                      <a:lnTo>
                        <a:pt x="0" y="20"/>
                      </a:lnTo>
                      <a:lnTo>
                        <a:pt x="3" y="0"/>
                      </a:lnTo>
                    </a:path>
                  </a:pathLst>
                </a:custGeom>
                <a:noFill/>
                <a:ln cap="rnd" w="12600">
                  <a:solidFill>
                    <a:srgbClr val="60606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1033" name=""/>
                <p:cNvSpPr/>
                <p:nvPr/>
              </p:nvSpPr>
              <p:spPr>
                <a:xfrm>
                  <a:off x="7287480" y="5556600"/>
                  <a:ext cx="25920" cy="18720"/>
                </a:xfrm>
                <a:custGeom>
                  <a:avLst/>
                  <a:gdLst/>
                  <a:ahLst/>
                  <a:rect l="l" t="t" r="r" b="b"/>
                  <a:pathLst>
                    <a:path w="20" h="17">
                      <a:moveTo>
                        <a:pt x="1" y="9"/>
                      </a:moveTo>
                      <a:lnTo>
                        <a:pt x="19" y="0"/>
                      </a:lnTo>
                      <a:lnTo>
                        <a:pt x="0" y="16"/>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1034" name=""/>
                <p:cNvSpPr/>
                <p:nvPr/>
              </p:nvSpPr>
              <p:spPr>
                <a:xfrm>
                  <a:off x="7256880" y="5555880"/>
                  <a:ext cx="68400" cy="38520"/>
                </a:xfrm>
                <a:custGeom>
                  <a:avLst/>
                  <a:gdLst/>
                  <a:ahLst/>
                  <a:rect l="l" t="t" r="r" b="b"/>
                  <a:pathLst>
                    <a:path w="52" h="35">
                      <a:moveTo>
                        <a:pt x="0" y="34"/>
                      </a:moveTo>
                      <a:lnTo>
                        <a:pt x="51"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1035" name=""/>
                <p:cNvSpPr/>
                <p:nvPr/>
              </p:nvSpPr>
              <p:spPr>
                <a:xfrm>
                  <a:off x="7200720" y="5437440"/>
                  <a:ext cx="96840" cy="156600"/>
                </a:xfrm>
                <a:custGeom>
                  <a:avLst/>
                  <a:gdLst/>
                  <a:ahLst/>
                  <a:rect l="l" t="t" r="r" b="b"/>
                  <a:pathLst>
                    <a:path w="74" h="142">
                      <a:moveTo>
                        <a:pt x="73" y="141"/>
                      </a:moveTo>
                      <a:lnTo>
                        <a:pt x="21" y="106"/>
                      </a:lnTo>
                      <a:lnTo>
                        <a:pt x="1" y="74"/>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36" name=""/>
                <p:cNvSpPr/>
                <p:nvPr/>
              </p:nvSpPr>
              <p:spPr>
                <a:xfrm>
                  <a:off x="7207200" y="5445360"/>
                  <a:ext cx="53640" cy="149040"/>
                </a:xfrm>
                <a:custGeom>
                  <a:avLst/>
                  <a:gdLst/>
                  <a:ahLst/>
                  <a:rect l="l" t="t" r="r" b="b"/>
                  <a:pathLst>
                    <a:path w="41" h="135">
                      <a:moveTo>
                        <a:pt x="0" y="0"/>
                      </a:moveTo>
                      <a:lnTo>
                        <a:pt x="5" y="91"/>
                      </a:lnTo>
                      <a:lnTo>
                        <a:pt x="40" y="13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37" name=""/>
                <p:cNvSpPr/>
                <p:nvPr/>
              </p:nvSpPr>
              <p:spPr>
                <a:xfrm>
                  <a:off x="7228080" y="5560200"/>
                  <a:ext cx="22320" cy="18360"/>
                </a:xfrm>
                <a:custGeom>
                  <a:avLst/>
                  <a:gdLst/>
                  <a:ahLst/>
                  <a:rect l="l" t="t" r="r" b="b"/>
                  <a:pathLst>
                    <a:path w="17" h="17">
                      <a:moveTo>
                        <a:pt x="8" y="0"/>
                      </a:moveTo>
                      <a:lnTo>
                        <a:pt x="0" y="16"/>
                      </a:lnTo>
                      <a:lnTo>
                        <a:pt x="16" y="16"/>
                      </a:lnTo>
                    </a:path>
                  </a:pathLst>
                </a:custGeom>
                <a:noFill/>
                <a:ln cap="rnd" w="12600">
                  <a:solidFill>
                    <a:srgbClr val="606060"/>
                  </a:solidFill>
                  <a:round/>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Frutiger 45 Light"/>
                  </a:endParaRPr>
                </a:p>
              </p:txBody>
            </p:sp>
            <p:sp>
              <p:nvSpPr>
                <p:cNvPr id="1038" name=""/>
                <p:cNvSpPr/>
                <p:nvPr/>
              </p:nvSpPr>
              <p:spPr>
                <a:xfrm>
                  <a:off x="7333200" y="5400000"/>
                  <a:ext cx="58680" cy="160200"/>
                </a:xfrm>
                <a:custGeom>
                  <a:avLst/>
                  <a:gdLst/>
                  <a:ahLst/>
                  <a:rect l="l" t="t" r="r" b="b"/>
                  <a:pathLst>
                    <a:path w="45" h="145">
                      <a:moveTo>
                        <a:pt x="44" y="0"/>
                      </a:moveTo>
                      <a:lnTo>
                        <a:pt x="40" y="43"/>
                      </a:lnTo>
                      <a:lnTo>
                        <a:pt x="6" y="144"/>
                      </a:lnTo>
                      <a:lnTo>
                        <a:pt x="0" y="130"/>
                      </a:lnTo>
                      <a:lnTo>
                        <a:pt x="12" y="128"/>
                      </a:lnTo>
                      <a:lnTo>
                        <a:pt x="12" y="115"/>
                      </a:lnTo>
                      <a:lnTo>
                        <a:pt x="16" y="115"/>
                      </a:lnTo>
                      <a:lnTo>
                        <a:pt x="14" y="110"/>
                      </a:lnTo>
                      <a:lnTo>
                        <a:pt x="9" y="110"/>
                      </a:lnTo>
                      <a:lnTo>
                        <a:pt x="9" y="106"/>
                      </a:lnTo>
                      <a:lnTo>
                        <a:pt x="24" y="89"/>
                      </a:lnTo>
                      <a:lnTo>
                        <a:pt x="22" y="74"/>
                      </a:lnTo>
                      <a:lnTo>
                        <a:pt x="38" y="5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39" name=""/>
                <p:cNvSpPr/>
                <p:nvPr/>
              </p:nvSpPr>
              <p:spPr>
                <a:xfrm>
                  <a:off x="7305480" y="5400000"/>
                  <a:ext cx="86400" cy="194400"/>
                </a:xfrm>
                <a:custGeom>
                  <a:avLst/>
                  <a:gdLst/>
                  <a:ahLst/>
                  <a:rect l="l" t="t" r="r" b="b"/>
                  <a:pathLst>
                    <a:path w="66" h="176">
                      <a:moveTo>
                        <a:pt x="65" y="0"/>
                      </a:moveTo>
                      <a:lnTo>
                        <a:pt x="56" y="43"/>
                      </a:lnTo>
                      <a:lnTo>
                        <a:pt x="0" y="17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40" name=""/>
                <p:cNvSpPr/>
                <p:nvPr/>
              </p:nvSpPr>
              <p:spPr>
                <a:xfrm>
                  <a:off x="7305480" y="5400000"/>
                  <a:ext cx="86400" cy="194400"/>
                </a:xfrm>
                <a:custGeom>
                  <a:avLst/>
                  <a:gdLst/>
                  <a:ahLst/>
                  <a:rect l="l" t="t" r="r" b="b"/>
                  <a:pathLst>
                    <a:path w="66" h="176">
                      <a:moveTo>
                        <a:pt x="0" y="175"/>
                      </a:moveTo>
                      <a:lnTo>
                        <a:pt x="31" y="129"/>
                      </a:lnTo>
                      <a:lnTo>
                        <a:pt x="34" y="43"/>
                      </a:lnTo>
                      <a:lnTo>
                        <a:pt x="6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41" name=""/>
                <p:cNvSpPr/>
                <p:nvPr/>
              </p:nvSpPr>
              <p:spPr>
                <a:xfrm>
                  <a:off x="7354440" y="5400000"/>
                  <a:ext cx="37800" cy="112680"/>
                </a:xfrm>
                <a:custGeom>
                  <a:avLst/>
                  <a:gdLst/>
                  <a:ahLst/>
                  <a:rect l="l" t="t" r="r" b="b"/>
                  <a:pathLst>
                    <a:path w="29" h="102">
                      <a:moveTo>
                        <a:pt x="28" y="0"/>
                      </a:moveTo>
                      <a:lnTo>
                        <a:pt x="0" y="44"/>
                      </a:lnTo>
                      <a:lnTo>
                        <a:pt x="5" y="10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42" name=""/>
                <p:cNvSpPr/>
                <p:nvPr/>
              </p:nvSpPr>
              <p:spPr>
                <a:xfrm>
                  <a:off x="7349040" y="5456160"/>
                  <a:ext cx="19440" cy="39600"/>
                </a:xfrm>
                <a:custGeom>
                  <a:avLst/>
                  <a:gdLst/>
                  <a:ahLst/>
                  <a:rect l="l" t="t" r="r" b="b"/>
                  <a:pathLst>
                    <a:path w="15" h="36">
                      <a:moveTo>
                        <a:pt x="0" y="0"/>
                      </a:moveTo>
                      <a:lnTo>
                        <a:pt x="14" y="7"/>
                      </a:lnTo>
                      <a:lnTo>
                        <a:pt x="0" y="7"/>
                      </a:lnTo>
                      <a:lnTo>
                        <a:pt x="14" y="23"/>
                      </a:lnTo>
                      <a:lnTo>
                        <a:pt x="0" y="35"/>
                      </a:lnTo>
                    </a:path>
                  </a:pathLst>
                </a:custGeom>
                <a:noFill/>
                <a:ln cap="rnd" w="12600">
                  <a:solidFill>
                    <a:srgbClr val="60606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Frutiger 45 Light"/>
                  </a:endParaRPr>
                </a:p>
              </p:txBody>
            </p:sp>
            <p:sp>
              <p:nvSpPr>
                <p:cNvPr id="1043" name=""/>
                <p:cNvSpPr/>
                <p:nvPr/>
              </p:nvSpPr>
              <p:spPr>
                <a:xfrm>
                  <a:off x="7195320" y="5450760"/>
                  <a:ext cx="19440" cy="45360"/>
                </a:xfrm>
                <a:custGeom>
                  <a:avLst/>
                  <a:gdLst/>
                  <a:ahLst/>
                  <a:rect l="l" t="t" r="r" b="b"/>
                  <a:pathLst>
                    <a:path w="15" h="41">
                      <a:moveTo>
                        <a:pt x="0" y="0"/>
                      </a:moveTo>
                      <a:lnTo>
                        <a:pt x="12" y="10"/>
                      </a:lnTo>
                      <a:lnTo>
                        <a:pt x="2" y="10"/>
                      </a:lnTo>
                      <a:lnTo>
                        <a:pt x="12" y="23"/>
                      </a:lnTo>
                      <a:lnTo>
                        <a:pt x="2" y="23"/>
                      </a:lnTo>
                      <a:lnTo>
                        <a:pt x="14" y="40"/>
                      </a:lnTo>
                      <a:lnTo>
                        <a:pt x="2" y="40"/>
                      </a:lnTo>
                    </a:path>
                  </a:pathLst>
                </a:custGeom>
                <a:noFill/>
                <a:ln cap="rnd" w="12600">
                  <a:solidFill>
                    <a:srgbClr val="606060"/>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1044" name=""/>
                <p:cNvSpPr/>
                <p:nvPr/>
              </p:nvSpPr>
              <p:spPr>
                <a:xfrm>
                  <a:off x="7192440" y="5475960"/>
                  <a:ext cx="22320" cy="38520"/>
                </a:xfrm>
                <a:custGeom>
                  <a:avLst/>
                  <a:gdLst/>
                  <a:ahLst/>
                  <a:rect l="l" t="t" r="r" b="b"/>
                  <a:pathLst>
                    <a:path w="17" h="35">
                      <a:moveTo>
                        <a:pt x="16" y="34"/>
                      </a:moveTo>
                      <a:lnTo>
                        <a:pt x="0" y="13"/>
                      </a:lnTo>
                      <a:lnTo>
                        <a:pt x="0" y="0"/>
                      </a:lnTo>
                    </a:path>
                  </a:pathLst>
                </a:custGeom>
                <a:noFill/>
                <a:ln cap="rnd" w="12600">
                  <a:solidFill>
                    <a:srgbClr val="606060"/>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Frutiger 45 Light"/>
                  </a:endParaRPr>
                </a:p>
              </p:txBody>
            </p:sp>
            <p:sp>
              <p:nvSpPr>
                <p:cNvPr id="1045" name=""/>
                <p:cNvSpPr/>
                <p:nvPr/>
              </p:nvSpPr>
              <p:spPr>
                <a:xfrm>
                  <a:off x="7266240" y="5564520"/>
                  <a:ext cx="19440" cy="18720"/>
                </a:xfrm>
                <a:custGeom>
                  <a:avLst/>
                  <a:gdLst/>
                  <a:ahLst/>
                  <a:rect l="l" t="t" r="r" b="b"/>
                  <a:pathLst>
                    <a:path w="15" h="17">
                      <a:moveTo>
                        <a:pt x="0" y="16"/>
                      </a:moveTo>
                      <a:lnTo>
                        <a:pt x="14" y="0"/>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1046" name=""/>
                <p:cNvSpPr/>
                <p:nvPr/>
              </p:nvSpPr>
              <p:spPr>
                <a:xfrm>
                  <a:off x="7217640" y="5519160"/>
                  <a:ext cx="51120" cy="56160"/>
                </a:xfrm>
                <a:custGeom>
                  <a:avLst/>
                  <a:gdLst/>
                  <a:ahLst/>
                  <a:rect l="l" t="t" r="r" b="b"/>
                  <a:pathLst>
                    <a:path w="39" h="51">
                      <a:moveTo>
                        <a:pt x="38" y="50"/>
                      </a:moveTo>
                      <a:lnTo>
                        <a:pt x="27" y="33"/>
                      </a:lnTo>
                      <a:lnTo>
                        <a:pt x="12" y="12"/>
                      </a:lnTo>
                      <a:lnTo>
                        <a:pt x="0" y="0"/>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047" name=""/>
                <p:cNvSpPr/>
                <p:nvPr/>
              </p:nvSpPr>
              <p:spPr>
                <a:xfrm>
                  <a:off x="7200720" y="5515920"/>
                  <a:ext cx="39240" cy="47520"/>
                </a:xfrm>
                <a:custGeom>
                  <a:avLst/>
                  <a:gdLst/>
                  <a:ahLst/>
                  <a:rect l="l" t="t" r="r" b="b"/>
                  <a:pathLst>
                    <a:path w="30" h="43">
                      <a:moveTo>
                        <a:pt x="0" y="0"/>
                      </a:moveTo>
                      <a:lnTo>
                        <a:pt x="29" y="42"/>
                      </a:lnTo>
                    </a:path>
                  </a:pathLst>
                </a:custGeom>
                <a:noFill/>
                <a:ln cap="rnd" w="12600">
                  <a:solidFill>
                    <a:srgbClr val="60606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Frutiger 45 Light"/>
                  </a:endParaRPr>
                </a:p>
              </p:txBody>
            </p:sp>
            <p:sp>
              <p:nvSpPr>
                <p:cNvPr id="1048" name=""/>
                <p:cNvSpPr/>
                <p:nvPr/>
              </p:nvSpPr>
              <p:spPr>
                <a:xfrm>
                  <a:off x="7211160" y="5521320"/>
                  <a:ext cx="28800" cy="35280"/>
                </a:xfrm>
                <a:custGeom>
                  <a:avLst/>
                  <a:gdLst/>
                  <a:ahLst/>
                  <a:rect l="l" t="t" r="r" b="b"/>
                  <a:pathLst>
                    <a:path w="22" h="32">
                      <a:moveTo>
                        <a:pt x="21" y="17"/>
                      </a:moveTo>
                      <a:lnTo>
                        <a:pt x="19" y="31"/>
                      </a:lnTo>
                      <a:lnTo>
                        <a:pt x="17" y="12"/>
                      </a:lnTo>
                      <a:lnTo>
                        <a:pt x="0" y="0"/>
                      </a:lnTo>
                    </a:path>
                  </a:pathLst>
                </a:custGeom>
                <a:noFill/>
                <a:ln cap="rnd" w="12600">
                  <a:solidFill>
                    <a:srgbClr val="606060"/>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Frutiger 45 Light"/>
                  </a:endParaRPr>
                </a:p>
              </p:txBody>
            </p:sp>
            <p:sp>
              <p:nvSpPr>
                <p:cNvPr id="1049" name=""/>
                <p:cNvSpPr/>
                <p:nvPr/>
              </p:nvSpPr>
              <p:spPr>
                <a:xfrm>
                  <a:off x="7305480" y="5519160"/>
                  <a:ext cx="38160" cy="41040"/>
                </a:xfrm>
                <a:custGeom>
                  <a:avLst/>
                  <a:gdLst/>
                  <a:ahLst/>
                  <a:rect l="l" t="t" r="r" b="b"/>
                  <a:pathLst>
                    <a:path w="29" h="37">
                      <a:moveTo>
                        <a:pt x="0" y="36"/>
                      </a:moveTo>
                      <a:lnTo>
                        <a:pt x="28" y="0"/>
                      </a:lnTo>
                    </a:path>
                  </a:pathLst>
                </a:custGeom>
                <a:noFill/>
                <a:ln cap="rnd" w="12600">
                  <a:solidFill>
                    <a:srgbClr val="60606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Frutiger 45 Light"/>
                  </a:endParaRPr>
                </a:p>
              </p:txBody>
            </p:sp>
            <p:sp>
              <p:nvSpPr>
                <p:cNvPr id="1050" name=""/>
                <p:cNvSpPr/>
                <p:nvPr/>
              </p:nvSpPr>
              <p:spPr>
                <a:xfrm>
                  <a:off x="7305480" y="5530320"/>
                  <a:ext cx="40680" cy="29880"/>
                </a:xfrm>
                <a:custGeom>
                  <a:avLst/>
                  <a:gdLst/>
                  <a:ahLst/>
                  <a:rect l="l" t="t" r="r" b="b"/>
                  <a:pathLst>
                    <a:path w="31" h="27">
                      <a:moveTo>
                        <a:pt x="0" y="26"/>
                      </a:moveTo>
                      <a:lnTo>
                        <a:pt x="19" y="10"/>
                      </a:lnTo>
                      <a:lnTo>
                        <a:pt x="19" y="0"/>
                      </a:lnTo>
                      <a:lnTo>
                        <a:pt x="30" y="0"/>
                      </a:lnTo>
                    </a:path>
                  </a:pathLst>
                </a:custGeom>
                <a:noFill/>
                <a:ln cap="rnd" w="12600">
                  <a:solidFill>
                    <a:srgbClr val="60606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1051" name=""/>
                <p:cNvSpPr/>
                <p:nvPr/>
              </p:nvSpPr>
              <p:spPr>
                <a:xfrm>
                  <a:off x="7321320" y="5532480"/>
                  <a:ext cx="19440" cy="42840"/>
                </a:xfrm>
                <a:custGeom>
                  <a:avLst/>
                  <a:gdLst/>
                  <a:ahLst/>
                  <a:rect l="l" t="t" r="r" b="b"/>
                  <a:pathLst>
                    <a:path w="15" h="39">
                      <a:moveTo>
                        <a:pt x="14" y="0"/>
                      </a:moveTo>
                      <a:lnTo>
                        <a:pt x="4" y="6"/>
                      </a:lnTo>
                      <a:lnTo>
                        <a:pt x="0" y="21"/>
                      </a:lnTo>
                      <a:lnTo>
                        <a:pt x="14" y="38"/>
                      </a:lnTo>
                    </a:path>
                  </a:pathLst>
                </a:custGeom>
                <a:noFill/>
                <a:ln cap="rnd" w="12600">
                  <a:solidFill>
                    <a:srgbClr val="60606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Frutiger 45 Light"/>
                  </a:endParaRPr>
                </a:p>
              </p:txBody>
            </p:sp>
            <p:sp>
              <p:nvSpPr>
                <p:cNvPr id="1052" name=""/>
                <p:cNvSpPr/>
                <p:nvPr/>
              </p:nvSpPr>
              <p:spPr>
                <a:xfrm>
                  <a:off x="7324200" y="5530320"/>
                  <a:ext cx="19440" cy="64080"/>
                </a:xfrm>
                <a:custGeom>
                  <a:avLst/>
                  <a:gdLst/>
                  <a:ahLst/>
                  <a:rect l="l" t="t" r="r" b="b"/>
                  <a:pathLst>
                    <a:path w="15" h="58">
                      <a:moveTo>
                        <a:pt x="0" y="57"/>
                      </a:moveTo>
                      <a:lnTo>
                        <a:pt x="14" y="0"/>
                      </a:lnTo>
                    </a:path>
                  </a:pathLst>
                </a:custGeom>
                <a:noFill/>
                <a:ln cap="rnd" w="12600">
                  <a:solidFill>
                    <a:srgbClr val="60606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1053" name=""/>
                <p:cNvSpPr/>
                <p:nvPr/>
              </p:nvSpPr>
              <p:spPr>
                <a:xfrm>
                  <a:off x="7350120" y="5440680"/>
                  <a:ext cx="30240" cy="24120"/>
                </a:xfrm>
                <a:custGeom>
                  <a:avLst/>
                  <a:gdLst/>
                  <a:ahLst/>
                  <a:rect l="l" t="t" r="r" b="b"/>
                  <a:pathLst>
                    <a:path w="23" h="22">
                      <a:moveTo>
                        <a:pt x="22" y="21"/>
                      </a:moveTo>
                      <a:lnTo>
                        <a:pt x="0" y="0"/>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1054" name=""/>
                <p:cNvSpPr/>
                <p:nvPr/>
              </p:nvSpPr>
              <p:spPr>
                <a:xfrm>
                  <a:off x="7162560" y="5396760"/>
                  <a:ext cx="39240" cy="68400"/>
                </a:xfrm>
                <a:custGeom>
                  <a:avLst/>
                  <a:gdLst/>
                  <a:ahLst/>
                  <a:rect l="l" t="t" r="r" b="b"/>
                  <a:pathLst>
                    <a:path w="30" h="62">
                      <a:moveTo>
                        <a:pt x="13" y="61"/>
                      </a:moveTo>
                      <a:lnTo>
                        <a:pt x="29" y="44"/>
                      </a:lnTo>
                      <a:lnTo>
                        <a:pt x="0" y="0"/>
                      </a:lnTo>
                    </a:path>
                  </a:pathLst>
                </a:custGeom>
                <a:noFill/>
                <a:ln cap="rnd" w="12600">
                  <a:solidFill>
                    <a:srgbClr val="60606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Frutiger 45 Light"/>
                  </a:endParaRPr>
                </a:p>
              </p:txBody>
            </p:sp>
            <p:sp>
              <p:nvSpPr>
                <p:cNvPr id="1055" name=""/>
                <p:cNvSpPr/>
                <p:nvPr/>
              </p:nvSpPr>
              <p:spPr>
                <a:xfrm>
                  <a:off x="7162560" y="5396760"/>
                  <a:ext cx="76320" cy="78120"/>
                </a:xfrm>
                <a:custGeom>
                  <a:avLst/>
                  <a:gdLst/>
                  <a:ahLst/>
                  <a:rect l="l" t="t" r="r" b="b"/>
                  <a:pathLst>
                    <a:path w="58" h="71">
                      <a:moveTo>
                        <a:pt x="0" y="0"/>
                      </a:moveTo>
                      <a:lnTo>
                        <a:pt x="33" y="44"/>
                      </a:lnTo>
                      <a:lnTo>
                        <a:pt x="57" y="70"/>
                      </a:lnTo>
                    </a:path>
                  </a:pathLst>
                </a:custGeom>
                <a:noFill/>
                <a:ln cap="rnd" w="12600">
                  <a:solidFill>
                    <a:srgbClr val="606060"/>
                  </a:solidFill>
                  <a:round/>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056" name=""/>
                <p:cNvSpPr/>
                <p:nvPr/>
              </p:nvSpPr>
              <p:spPr>
                <a:xfrm>
                  <a:off x="7318800" y="5448600"/>
                  <a:ext cx="30960" cy="26280"/>
                </a:xfrm>
                <a:custGeom>
                  <a:avLst/>
                  <a:gdLst/>
                  <a:ahLst/>
                  <a:rect l="l" t="t" r="r" b="b"/>
                  <a:pathLst>
                    <a:path w="24" h="24">
                      <a:moveTo>
                        <a:pt x="0" y="23"/>
                      </a:moveTo>
                      <a:lnTo>
                        <a:pt x="23" y="0"/>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1057" name=""/>
                <p:cNvSpPr/>
                <p:nvPr/>
              </p:nvSpPr>
              <p:spPr>
                <a:xfrm>
                  <a:off x="7069320" y="5445360"/>
                  <a:ext cx="29880" cy="26280"/>
                </a:xfrm>
                <a:custGeom>
                  <a:avLst/>
                  <a:gdLst/>
                  <a:ahLst/>
                  <a:rect l="l" t="t" r="r" b="b"/>
                  <a:pathLst>
                    <a:path w="23" h="24">
                      <a:moveTo>
                        <a:pt x="22" y="23"/>
                      </a:moveTo>
                      <a:lnTo>
                        <a:pt x="0" y="0"/>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1058" name=""/>
                <p:cNvSpPr/>
                <p:nvPr/>
              </p:nvSpPr>
              <p:spPr>
                <a:xfrm>
                  <a:off x="7069320" y="5445360"/>
                  <a:ext cx="412560" cy="720"/>
                </a:xfrm>
                <a:custGeom>
                  <a:avLst/>
                  <a:gdLst/>
                  <a:ahLst/>
                  <a:rect l="l" t="t" r="r" b="b"/>
                  <a:pathLst>
                    <a:path w="314" h="1">
                      <a:moveTo>
                        <a:pt x="0" y="0"/>
                      </a:moveTo>
                      <a:lnTo>
                        <a:pt x="313"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059" name=""/>
                <p:cNvSpPr/>
                <p:nvPr/>
              </p:nvSpPr>
              <p:spPr>
                <a:xfrm>
                  <a:off x="7452720" y="5445360"/>
                  <a:ext cx="28800" cy="24120"/>
                </a:xfrm>
                <a:custGeom>
                  <a:avLst/>
                  <a:gdLst/>
                  <a:ahLst/>
                  <a:rect l="l" t="t" r="r" b="b"/>
                  <a:pathLst>
                    <a:path w="22" h="22">
                      <a:moveTo>
                        <a:pt x="21" y="0"/>
                      </a:moveTo>
                      <a:lnTo>
                        <a:pt x="0" y="21"/>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1060" name=""/>
                <p:cNvSpPr/>
                <p:nvPr/>
              </p:nvSpPr>
              <p:spPr>
                <a:xfrm>
                  <a:off x="7069320" y="5421960"/>
                  <a:ext cx="412560" cy="24120"/>
                </a:xfrm>
                <a:custGeom>
                  <a:avLst/>
                  <a:gdLst/>
                  <a:ahLst/>
                  <a:rect l="l" t="t" r="r" b="b"/>
                  <a:pathLst>
                    <a:path w="314" h="22">
                      <a:moveTo>
                        <a:pt x="313" y="21"/>
                      </a:moveTo>
                      <a:lnTo>
                        <a:pt x="244" y="2"/>
                      </a:lnTo>
                      <a:lnTo>
                        <a:pt x="228" y="9"/>
                      </a:lnTo>
                      <a:lnTo>
                        <a:pt x="98" y="9"/>
                      </a:lnTo>
                      <a:lnTo>
                        <a:pt x="77" y="0"/>
                      </a:lnTo>
                      <a:lnTo>
                        <a:pt x="0" y="21"/>
                      </a:lnTo>
                    </a:path>
                  </a:pathLst>
                </a:custGeom>
                <a:noFill/>
                <a:ln cap="rnd" w="12600">
                  <a:solidFill>
                    <a:srgbClr val="60606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Frutiger 45 Light"/>
                  </a:endParaRPr>
                </a:p>
              </p:txBody>
            </p:sp>
            <p:sp>
              <p:nvSpPr>
                <p:cNvPr id="1061" name=""/>
                <p:cNvSpPr/>
                <p:nvPr/>
              </p:nvSpPr>
              <p:spPr>
                <a:xfrm>
                  <a:off x="7162560" y="5396760"/>
                  <a:ext cx="19440" cy="49320"/>
                </a:xfrm>
                <a:custGeom>
                  <a:avLst/>
                  <a:gdLst/>
                  <a:ahLst/>
                  <a:rect l="l" t="t" r="r" b="b"/>
                  <a:pathLst>
                    <a:path w="15" h="45">
                      <a:moveTo>
                        <a:pt x="14" y="44"/>
                      </a:moveTo>
                      <a:lnTo>
                        <a:pt x="0" y="0"/>
                      </a:lnTo>
                    </a:path>
                  </a:pathLst>
                </a:custGeom>
                <a:noFill/>
                <a:ln cap="rnd" w="12600">
                  <a:solidFill>
                    <a:srgbClr val="60606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1062" name=""/>
                <p:cNvSpPr/>
                <p:nvPr/>
              </p:nvSpPr>
              <p:spPr>
                <a:xfrm>
                  <a:off x="7089840" y="5429520"/>
                  <a:ext cx="370800" cy="18720"/>
                </a:xfrm>
                <a:custGeom>
                  <a:avLst/>
                  <a:gdLst/>
                  <a:ahLst/>
                  <a:rect l="l" t="t" r="r" b="b"/>
                  <a:pathLst>
                    <a:path w="282" h="17">
                      <a:moveTo>
                        <a:pt x="0" y="16"/>
                      </a:moveTo>
                      <a:lnTo>
                        <a:pt x="2" y="10"/>
                      </a:lnTo>
                      <a:lnTo>
                        <a:pt x="12" y="16"/>
                      </a:lnTo>
                      <a:lnTo>
                        <a:pt x="12" y="10"/>
                      </a:lnTo>
                      <a:lnTo>
                        <a:pt x="22" y="13"/>
                      </a:lnTo>
                      <a:lnTo>
                        <a:pt x="22" y="5"/>
                      </a:lnTo>
                      <a:lnTo>
                        <a:pt x="35" y="13"/>
                      </a:lnTo>
                      <a:lnTo>
                        <a:pt x="27" y="2"/>
                      </a:lnTo>
                      <a:lnTo>
                        <a:pt x="48" y="16"/>
                      </a:lnTo>
                      <a:lnTo>
                        <a:pt x="43" y="0"/>
                      </a:lnTo>
                      <a:lnTo>
                        <a:pt x="67" y="16"/>
                      </a:lnTo>
                      <a:lnTo>
                        <a:pt x="83" y="2"/>
                      </a:lnTo>
                      <a:lnTo>
                        <a:pt x="91" y="16"/>
                      </a:lnTo>
                      <a:lnTo>
                        <a:pt x="103" y="2"/>
                      </a:lnTo>
                      <a:lnTo>
                        <a:pt x="110" y="16"/>
                      </a:lnTo>
                      <a:lnTo>
                        <a:pt x="120" y="2"/>
                      </a:lnTo>
                      <a:lnTo>
                        <a:pt x="130" y="16"/>
                      </a:lnTo>
                      <a:lnTo>
                        <a:pt x="138" y="2"/>
                      </a:lnTo>
                      <a:lnTo>
                        <a:pt x="147" y="16"/>
                      </a:lnTo>
                      <a:lnTo>
                        <a:pt x="158" y="2"/>
                      </a:lnTo>
                      <a:lnTo>
                        <a:pt x="167" y="16"/>
                      </a:lnTo>
                      <a:lnTo>
                        <a:pt x="176" y="2"/>
                      </a:lnTo>
                      <a:lnTo>
                        <a:pt x="184" y="16"/>
                      </a:lnTo>
                      <a:lnTo>
                        <a:pt x="194" y="2"/>
                      </a:lnTo>
                      <a:lnTo>
                        <a:pt x="204" y="16"/>
                      </a:lnTo>
                      <a:lnTo>
                        <a:pt x="212" y="2"/>
                      </a:lnTo>
                      <a:lnTo>
                        <a:pt x="224" y="16"/>
                      </a:lnTo>
                      <a:lnTo>
                        <a:pt x="255" y="5"/>
                      </a:lnTo>
                      <a:lnTo>
                        <a:pt x="255" y="16"/>
                      </a:lnTo>
                      <a:lnTo>
                        <a:pt x="270" y="8"/>
                      </a:lnTo>
                      <a:lnTo>
                        <a:pt x="270" y="16"/>
                      </a:lnTo>
                      <a:lnTo>
                        <a:pt x="274" y="9"/>
                      </a:lnTo>
                      <a:lnTo>
                        <a:pt x="276" y="16"/>
                      </a:lnTo>
                      <a:lnTo>
                        <a:pt x="281" y="12"/>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sp>
              <p:nvSpPr>
                <p:cNvPr id="1063" name=""/>
                <p:cNvSpPr/>
                <p:nvPr/>
              </p:nvSpPr>
              <p:spPr>
                <a:xfrm>
                  <a:off x="7095240" y="5427360"/>
                  <a:ext cx="374400" cy="18720"/>
                </a:xfrm>
                <a:custGeom>
                  <a:avLst/>
                  <a:gdLst/>
                  <a:ahLst/>
                  <a:rect l="l" t="t" r="r" b="b"/>
                  <a:pathLst>
                    <a:path w="285" h="17">
                      <a:moveTo>
                        <a:pt x="284" y="16"/>
                      </a:moveTo>
                      <a:lnTo>
                        <a:pt x="283" y="14"/>
                      </a:lnTo>
                      <a:lnTo>
                        <a:pt x="273" y="16"/>
                      </a:lnTo>
                      <a:lnTo>
                        <a:pt x="273" y="11"/>
                      </a:lnTo>
                      <a:lnTo>
                        <a:pt x="259" y="16"/>
                      </a:lnTo>
                      <a:lnTo>
                        <a:pt x="262" y="9"/>
                      </a:lnTo>
                      <a:lnTo>
                        <a:pt x="246" y="16"/>
                      </a:lnTo>
                      <a:lnTo>
                        <a:pt x="257" y="6"/>
                      </a:lnTo>
                      <a:lnTo>
                        <a:pt x="236" y="16"/>
                      </a:lnTo>
                      <a:lnTo>
                        <a:pt x="238" y="2"/>
                      </a:lnTo>
                      <a:lnTo>
                        <a:pt x="218" y="16"/>
                      </a:lnTo>
                      <a:lnTo>
                        <a:pt x="201" y="4"/>
                      </a:lnTo>
                      <a:lnTo>
                        <a:pt x="193" y="16"/>
                      </a:lnTo>
                      <a:lnTo>
                        <a:pt x="181" y="4"/>
                      </a:lnTo>
                      <a:lnTo>
                        <a:pt x="174" y="16"/>
                      </a:lnTo>
                      <a:lnTo>
                        <a:pt x="164" y="4"/>
                      </a:lnTo>
                      <a:lnTo>
                        <a:pt x="154" y="16"/>
                      </a:lnTo>
                      <a:lnTo>
                        <a:pt x="146" y="4"/>
                      </a:lnTo>
                      <a:lnTo>
                        <a:pt x="136" y="16"/>
                      </a:lnTo>
                      <a:lnTo>
                        <a:pt x="125" y="4"/>
                      </a:lnTo>
                      <a:lnTo>
                        <a:pt x="117" y="16"/>
                      </a:lnTo>
                      <a:lnTo>
                        <a:pt x="107" y="4"/>
                      </a:lnTo>
                      <a:lnTo>
                        <a:pt x="99" y="16"/>
                      </a:lnTo>
                      <a:lnTo>
                        <a:pt x="90" y="4"/>
                      </a:lnTo>
                      <a:lnTo>
                        <a:pt x="79" y="16"/>
                      </a:lnTo>
                      <a:lnTo>
                        <a:pt x="68" y="0"/>
                      </a:lnTo>
                      <a:lnTo>
                        <a:pt x="55" y="14"/>
                      </a:lnTo>
                      <a:lnTo>
                        <a:pt x="29" y="6"/>
                      </a:lnTo>
                      <a:lnTo>
                        <a:pt x="29" y="16"/>
                      </a:lnTo>
                      <a:lnTo>
                        <a:pt x="15" y="9"/>
                      </a:lnTo>
                      <a:lnTo>
                        <a:pt x="15" y="16"/>
                      </a:lnTo>
                      <a:lnTo>
                        <a:pt x="12" y="14"/>
                      </a:lnTo>
                      <a:lnTo>
                        <a:pt x="10" y="11"/>
                      </a:lnTo>
                      <a:lnTo>
                        <a:pt x="7" y="16"/>
                      </a:lnTo>
                      <a:lnTo>
                        <a:pt x="0" y="14"/>
                      </a:lnTo>
                    </a:path>
                  </a:pathLst>
                </a:custGeom>
                <a:noFill/>
                <a:ln cap="rnd" w="12600">
                  <a:solidFill>
                    <a:srgbClr val="60606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Frutiger 45 Light"/>
                  </a:endParaRPr>
                </a:p>
              </p:txBody>
            </p:sp>
            <p:grpSp>
              <p:nvGrpSpPr>
                <p:cNvPr id="1064" name=""/>
                <p:cNvGrpSpPr/>
                <p:nvPr/>
              </p:nvGrpSpPr>
              <p:grpSpPr>
                <a:xfrm>
                  <a:off x="7095240" y="5466240"/>
                  <a:ext cx="361440" cy="35280"/>
                  <a:chOff x="7095240" y="5466240"/>
                  <a:chExt cx="361440" cy="35280"/>
                </a:xfrm>
              </p:grpSpPr>
              <p:grpSp>
                <p:nvGrpSpPr>
                  <p:cNvPr id="1065" name=""/>
                  <p:cNvGrpSpPr/>
                  <p:nvPr/>
                </p:nvGrpSpPr>
                <p:grpSpPr>
                  <a:xfrm>
                    <a:off x="7095240" y="5466240"/>
                    <a:ext cx="81000" cy="28080"/>
                    <a:chOff x="7095240" y="5466240"/>
                    <a:chExt cx="81000" cy="28080"/>
                  </a:xfrm>
                </p:grpSpPr>
                <p:sp>
                  <p:nvSpPr>
                    <p:cNvPr id="1066" name=""/>
                    <p:cNvSpPr/>
                    <p:nvPr/>
                  </p:nvSpPr>
                  <p:spPr>
                    <a:xfrm>
                      <a:off x="7095240" y="5468400"/>
                      <a:ext cx="40680" cy="25920"/>
                    </a:xfrm>
                    <a:custGeom>
                      <a:avLst/>
                      <a:gdLst/>
                      <a:ahLst/>
                      <a:rect l="l" t="t" r="r" b="b"/>
                      <a:pathLst>
                        <a:path w="31" h="24">
                          <a:moveTo>
                            <a:pt x="0" y="1"/>
                          </a:moveTo>
                          <a:lnTo>
                            <a:pt x="29" y="23"/>
                          </a:lnTo>
                          <a:lnTo>
                            <a:pt x="30" y="21"/>
                          </a:lnTo>
                          <a:lnTo>
                            <a:pt x="2"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Frutiger 45 Light"/>
                      </a:endParaRPr>
                    </a:p>
                  </p:txBody>
                </p:sp>
                <p:sp>
                  <p:nvSpPr>
                    <p:cNvPr id="1067" name=""/>
                    <p:cNvSpPr/>
                    <p:nvPr/>
                  </p:nvSpPr>
                  <p:spPr>
                    <a:xfrm>
                      <a:off x="7137000" y="5466240"/>
                      <a:ext cx="39240" cy="28080"/>
                    </a:xfrm>
                    <a:custGeom>
                      <a:avLst/>
                      <a:gdLst/>
                      <a:ahLst/>
                      <a:rect l="l" t="t" r="r" b="b"/>
                      <a:pathLst>
                        <a:path w="30" h="26">
                          <a:moveTo>
                            <a:pt x="29" y="1"/>
                          </a:moveTo>
                          <a:lnTo>
                            <a:pt x="1" y="25"/>
                          </a:lnTo>
                          <a:lnTo>
                            <a:pt x="0" y="24"/>
                          </a:lnTo>
                          <a:lnTo>
                            <a:pt x="26" y="0"/>
                          </a:lnTo>
                          <a:lnTo>
                            <a:pt x="29"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grpSp>
              <p:grpSp>
                <p:nvGrpSpPr>
                  <p:cNvPr id="1068" name=""/>
                  <p:cNvGrpSpPr/>
                  <p:nvPr/>
                </p:nvGrpSpPr>
                <p:grpSpPr>
                  <a:xfrm>
                    <a:off x="7234200" y="5470200"/>
                    <a:ext cx="83880" cy="31320"/>
                    <a:chOff x="7234200" y="5470200"/>
                    <a:chExt cx="83880" cy="31320"/>
                  </a:xfrm>
                </p:grpSpPr>
                <p:sp>
                  <p:nvSpPr>
                    <p:cNvPr id="1069" name=""/>
                    <p:cNvSpPr/>
                    <p:nvPr/>
                  </p:nvSpPr>
                  <p:spPr>
                    <a:xfrm>
                      <a:off x="7234200" y="5473440"/>
                      <a:ext cx="40680" cy="28080"/>
                    </a:xfrm>
                    <a:custGeom>
                      <a:avLst/>
                      <a:gdLst/>
                      <a:ahLst/>
                      <a:rect l="l" t="t" r="r" b="b"/>
                      <a:pathLst>
                        <a:path w="31" h="26">
                          <a:moveTo>
                            <a:pt x="0" y="1"/>
                          </a:moveTo>
                          <a:lnTo>
                            <a:pt x="29" y="25"/>
                          </a:lnTo>
                          <a:lnTo>
                            <a:pt x="30" y="23"/>
                          </a:lnTo>
                          <a:lnTo>
                            <a:pt x="2"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sp>
                  <p:nvSpPr>
                    <p:cNvPr id="1070" name=""/>
                    <p:cNvSpPr/>
                    <p:nvPr/>
                  </p:nvSpPr>
                  <p:spPr>
                    <a:xfrm>
                      <a:off x="7281360" y="5470200"/>
                      <a:ext cx="36720" cy="28440"/>
                    </a:xfrm>
                    <a:custGeom>
                      <a:avLst/>
                      <a:gdLst/>
                      <a:ahLst/>
                      <a:rect l="l" t="t" r="r" b="b"/>
                      <a:pathLst>
                        <a:path w="28" h="26">
                          <a:moveTo>
                            <a:pt x="27" y="1"/>
                          </a:moveTo>
                          <a:lnTo>
                            <a:pt x="1" y="25"/>
                          </a:lnTo>
                          <a:lnTo>
                            <a:pt x="0" y="24"/>
                          </a:lnTo>
                          <a:lnTo>
                            <a:pt x="26" y="0"/>
                          </a:lnTo>
                          <a:lnTo>
                            <a:pt x="27" y="1"/>
                          </a:lnTo>
                        </a:path>
                      </a:pathLst>
                    </a:custGeom>
                    <a:solidFill>
                      <a:srgbClr val="202020"/>
                    </a:solidFill>
                    <a:ln cap="rnd" w="1260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Frutiger 45 Light"/>
                      </a:endParaRPr>
                    </a:p>
                  </p:txBody>
                </p:sp>
              </p:grpSp>
              <p:grpSp>
                <p:nvGrpSpPr>
                  <p:cNvPr id="1071" name=""/>
                  <p:cNvGrpSpPr/>
                  <p:nvPr/>
                </p:nvGrpSpPr>
                <p:grpSpPr>
                  <a:xfrm>
                    <a:off x="7378920" y="5466240"/>
                    <a:ext cx="77760" cy="28080"/>
                    <a:chOff x="7378920" y="5466240"/>
                    <a:chExt cx="77760" cy="28080"/>
                  </a:xfrm>
                </p:grpSpPr>
                <p:sp>
                  <p:nvSpPr>
                    <p:cNvPr id="1072" name=""/>
                    <p:cNvSpPr/>
                    <p:nvPr/>
                  </p:nvSpPr>
                  <p:spPr>
                    <a:xfrm>
                      <a:off x="7378920" y="5466240"/>
                      <a:ext cx="38160" cy="28080"/>
                    </a:xfrm>
                    <a:custGeom>
                      <a:avLst/>
                      <a:gdLst/>
                      <a:ahLst/>
                      <a:rect l="l" t="t" r="r" b="b"/>
                      <a:pathLst>
                        <a:path w="29" h="26">
                          <a:moveTo>
                            <a:pt x="0" y="1"/>
                          </a:moveTo>
                          <a:lnTo>
                            <a:pt x="27" y="25"/>
                          </a:lnTo>
                          <a:lnTo>
                            <a:pt x="28" y="23"/>
                          </a:lnTo>
                          <a:lnTo>
                            <a:pt x="1" y="0"/>
                          </a:lnTo>
                          <a:lnTo>
                            <a:pt x="0"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sp>
                  <p:nvSpPr>
                    <p:cNvPr id="1073" name=""/>
                    <p:cNvSpPr/>
                    <p:nvPr/>
                  </p:nvSpPr>
                  <p:spPr>
                    <a:xfrm>
                      <a:off x="7418520" y="5466240"/>
                      <a:ext cx="38160" cy="28080"/>
                    </a:xfrm>
                    <a:custGeom>
                      <a:avLst/>
                      <a:gdLst/>
                      <a:ahLst/>
                      <a:rect l="l" t="t" r="r" b="b"/>
                      <a:pathLst>
                        <a:path w="29" h="26">
                          <a:moveTo>
                            <a:pt x="28" y="1"/>
                          </a:moveTo>
                          <a:lnTo>
                            <a:pt x="1" y="25"/>
                          </a:lnTo>
                          <a:lnTo>
                            <a:pt x="0" y="24"/>
                          </a:lnTo>
                          <a:lnTo>
                            <a:pt x="26" y="0"/>
                          </a:lnTo>
                          <a:lnTo>
                            <a:pt x="28" y="1"/>
                          </a:lnTo>
                        </a:path>
                      </a:pathLst>
                    </a:custGeom>
                    <a:solidFill>
                      <a:srgbClr val="202020"/>
                    </a:solidFill>
                    <a:ln cap="rnd" w="12600">
                      <a:solidFill>
                        <a:srgbClr val="000000"/>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Frutiger 45 Light"/>
                      </a:endParaRPr>
                    </a:p>
                  </p:txBody>
                </p:sp>
              </p:grpSp>
            </p:grpSp>
            <p:sp>
              <p:nvSpPr>
                <p:cNvPr id="1074" name=""/>
                <p:cNvSpPr/>
                <p:nvPr/>
              </p:nvSpPr>
              <p:spPr>
                <a:xfrm>
                  <a:off x="7391160" y="5425560"/>
                  <a:ext cx="19440" cy="20520"/>
                </a:xfrm>
                <a:custGeom>
                  <a:avLst/>
                  <a:gdLst/>
                  <a:ahLst/>
                  <a:rect l="l" t="t" r="r" b="b"/>
                  <a:pathLst>
                    <a:path w="15" h="19">
                      <a:moveTo>
                        <a:pt x="0" y="0"/>
                      </a:moveTo>
                      <a:lnTo>
                        <a:pt x="14" y="18"/>
                      </a:lnTo>
                      <a:lnTo>
                        <a:pt x="0" y="0"/>
                      </a:lnTo>
                    </a:path>
                  </a:pathLst>
                </a:custGeom>
                <a:noFill/>
                <a:ln cap="rnd" w="12600">
                  <a:solidFill>
                    <a:srgbClr val="60606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Frutiger 45 Light"/>
                  </a:endParaRPr>
                </a:p>
              </p:txBody>
            </p:sp>
          </p:grpSp>
        </p:grpSp>
        <p:grpSp>
          <p:nvGrpSpPr>
            <p:cNvPr id="1075" name=""/>
            <p:cNvGrpSpPr/>
            <p:nvPr/>
          </p:nvGrpSpPr>
          <p:grpSpPr>
            <a:xfrm>
              <a:off x="7530840" y="5415480"/>
              <a:ext cx="110160" cy="341640"/>
              <a:chOff x="7530840" y="5415480"/>
              <a:chExt cx="110160" cy="341640"/>
            </a:xfrm>
          </p:grpSpPr>
          <p:sp>
            <p:nvSpPr>
              <p:cNvPr id="1076" name=""/>
              <p:cNvSpPr/>
              <p:nvPr/>
            </p:nvSpPr>
            <p:spPr>
              <a:xfrm>
                <a:off x="7530840" y="5415480"/>
                <a:ext cx="37800" cy="340920"/>
              </a:xfrm>
              <a:custGeom>
                <a:avLst/>
                <a:gdLst/>
                <a:ahLst/>
                <a:rect l="l" t="t" r="r" b="b"/>
                <a:pathLst>
                  <a:path w="29" h="596">
                    <a:moveTo>
                      <a:pt x="6" y="0"/>
                    </a:moveTo>
                    <a:lnTo>
                      <a:pt x="6" y="95"/>
                    </a:lnTo>
                    <a:lnTo>
                      <a:pt x="5" y="95"/>
                    </a:lnTo>
                    <a:lnTo>
                      <a:pt x="5" y="188"/>
                    </a:lnTo>
                    <a:lnTo>
                      <a:pt x="3" y="188"/>
                    </a:lnTo>
                    <a:lnTo>
                      <a:pt x="3" y="279"/>
                    </a:lnTo>
                    <a:lnTo>
                      <a:pt x="1" y="279"/>
                    </a:lnTo>
                    <a:lnTo>
                      <a:pt x="1" y="399"/>
                    </a:lnTo>
                    <a:lnTo>
                      <a:pt x="0" y="399"/>
                    </a:lnTo>
                    <a:lnTo>
                      <a:pt x="0" y="596"/>
                    </a:lnTo>
                    <a:lnTo>
                      <a:pt x="15" y="596"/>
                    </a:lnTo>
                    <a:lnTo>
                      <a:pt x="29" y="397"/>
                    </a:lnTo>
                    <a:lnTo>
                      <a:pt x="29" y="279"/>
                    </a:lnTo>
                    <a:lnTo>
                      <a:pt x="27" y="279"/>
                    </a:lnTo>
                    <a:lnTo>
                      <a:pt x="27" y="188"/>
                    </a:lnTo>
                    <a:lnTo>
                      <a:pt x="26" y="188"/>
                    </a:lnTo>
                    <a:lnTo>
                      <a:pt x="26" y="95"/>
                    </a:lnTo>
                    <a:lnTo>
                      <a:pt x="24" y="95"/>
                    </a:lnTo>
                    <a:lnTo>
                      <a:pt x="24" y="0"/>
                    </a:lnTo>
                    <a:lnTo>
                      <a:pt x="6" y="0"/>
                    </a:lnTo>
                    <a:close/>
                  </a:path>
                </a:pathLst>
              </a:custGeom>
              <a:solidFill>
                <a:srgbClr val="8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077" name=""/>
              <p:cNvSpPr/>
              <p:nvPr/>
            </p:nvSpPr>
            <p:spPr>
              <a:xfrm>
                <a:off x="7601760" y="5416200"/>
                <a:ext cx="39240" cy="340920"/>
              </a:xfrm>
              <a:custGeom>
                <a:avLst/>
                <a:gdLst/>
                <a:ahLst/>
                <a:rect l="l" t="t" r="r" b="b"/>
                <a:pathLst>
                  <a:path w="30" h="596">
                    <a:moveTo>
                      <a:pt x="6" y="0"/>
                    </a:moveTo>
                    <a:lnTo>
                      <a:pt x="6" y="95"/>
                    </a:lnTo>
                    <a:lnTo>
                      <a:pt x="5" y="95"/>
                    </a:lnTo>
                    <a:lnTo>
                      <a:pt x="5" y="188"/>
                    </a:lnTo>
                    <a:lnTo>
                      <a:pt x="3" y="188"/>
                    </a:lnTo>
                    <a:lnTo>
                      <a:pt x="3" y="279"/>
                    </a:lnTo>
                    <a:lnTo>
                      <a:pt x="1" y="279"/>
                    </a:lnTo>
                    <a:lnTo>
                      <a:pt x="1" y="399"/>
                    </a:lnTo>
                    <a:lnTo>
                      <a:pt x="0" y="399"/>
                    </a:lnTo>
                    <a:lnTo>
                      <a:pt x="0" y="596"/>
                    </a:lnTo>
                    <a:lnTo>
                      <a:pt x="30" y="596"/>
                    </a:lnTo>
                    <a:lnTo>
                      <a:pt x="30" y="399"/>
                    </a:lnTo>
                    <a:lnTo>
                      <a:pt x="28" y="399"/>
                    </a:lnTo>
                    <a:lnTo>
                      <a:pt x="28" y="279"/>
                    </a:lnTo>
                    <a:lnTo>
                      <a:pt x="26" y="279"/>
                    </a:lnTo>
                    <a:lnTo>
                      <a:pt x="26" y="188"/>
                    </a:lnTo>
                    <a:lnTo>
                      <a:pt x="25" y="188"/>
                    </a:lnTo>
                    <a:lnTo>
                      <a:pt x="25" y="95"/>
                    </a:lnTo>
                    <a:lnTo>
                      <a:pt x="23" y="95"/>
                    </a:lnTo>
                    <a:lnTo>
                      <a:pt x="23" y="0"/>
                    </a:lnTo>
                    <a:lnTo>
                      <a:pt x="6" y="0"/>
                    </a:lnTo>
                    <a:close/>
                  </a:path>
                </a:pathLst>
              </a:custGeom>
              <a:solidFill>
                <a:srgbClr val="8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grpSp>
          <p:nvGrpSpPr>
            <p:cNvPr id="1078" name=""/>
            <p:cNvGrpSpPr/>
            <p:nvPr/>
          </p:nvGrpSpPr>
          <p:grpSpPr>
            <a:xfrm>
              <a:off x="7616160" y="5689080"/>
              <a:ext cx="174960" cy="145440"/>
              <a:chOff x="7616160" y="5689080"/>
              <a:chExt cx="174960" cy="145440"/>
            </a:xfrm>
          </p:grpSpPr>
          <p:grpSp>
            <p:nvGrpSpPr>
              <p:cNvPr id="1079" name=""/>
              <p:cNvGrpSpPr/>
              <p:nvPr/>
            </p:nvGrpSpPr>
            <p:grpSpPr>
              <a:xfrm>
                <a:off x="7616160" y="5689080"/>
                <a:ext cx="174960" cy="145440"/>
                <a:chOff x="7616160" y="5689080"/>
                <a:chExt cx="174960" cy="145440"/>
              </a:xfrm>
            </p:grpSpPr>
            <p:grpSp>
              <p:nvGrpSpPr>
                <p:cNvPr id="1080" name=""/>
                <p:cNvGrpSpPr/>
                <p:nvPr/>
              </p:nvGrpSpPr>
              <p:grpSpPr>
                <a:xfrm>
                  <a:off x="7659360" y="5689080"/>
                  <a:ext cx="49680" cy="69120"/>
                  <a:chOff x="7659360" y="5689080"/>
                  <a:chExt cx="49680" cy="69120"/>
                </a:xfrm>
              </p:grpSpPr>
              <p:sp>
                <p:nvSpPr>
                  <p:cNvPr id="1081" name=""/>
                  <p:cNvSpPr/>
                  <p:nvPr/>
                </p:nvSpPr>
                <p:spPr>
                  <a:xfrm>
                    <a:off x="7668360" y="5689080"/>
                    <a:ext cx="32760" cy="14400"/>
                  </a:xfrm>
                  <a:prstGeom prst="rect">
                    <a:avLst/>
                  </a:prstGeom>
                  <a:solidFill>
                    <a:srgbClr val="808080"/>
                  </a:solidFill>
                  <a:ln w="324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1082" name=""/>
                  <p:cNvSpPr/>
                  <p:nvPr/>
                </p:nvSpPr>
                <p:spPr>
                  <a:xfrm>
                    <a:off x="7659360" y="5700240"/>
                    <a:ext cx="49680" cy="57960"/>
                  </a:xfrm>
                  <a:prstGeom prst="rect">
                    <a:avLst/>
                  </a:prstGeom>
                  <a:solidFill>
                    <a:srgbClr val="808080"/>
                  </a:solidFill>
                  <a:ln w="3240">
                    <a:solidFill>
                      <a:srgbClr val="000000"/>
                    </a:solidFill>
                    <a:miter/>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Frutiger 45 Light"/>
                    </a:endParaRPr>
                  </a:p>
                </p:txBody>
              </p:sp>
            </p:grpSp>
            <p:grpSp>
              <p:nvGrpSpPr>
                <p:cNvPr id="1083" name=""/>
                <p:cNvGrpSpPr/>
                <p:nvPr/>
              </p:nvGrpSpPr>
              <p:grpSpPr>
                <a:xfrm>
                  <a:off x="7616160" y="5754960"/>
                  <a:ext cx="174960" cy="79560"/>
                  <a:chOff x="7616160" y="5754960"/>
                  <a:chExt cx="174960" cy="79560"/>
                </a:xfrm>
              </p:grpSpPr>
              <p:sp>
                <p:nvSpPr>
                  <p:cNvPr id="1084" name=""/>
                  <p:cNvSpPr/>
                  <p:nvPr/>
                </p:nvSpPr>
                <p:spPr>
                  <a:xfrm>
                    <a:off x="7622640" y="5763960"/>
                    <a:ext cx="161640" cy="70560"/>
                  </a:xfrm>
                  <a:prstGeom prst="rect">
                    <a:avLst/>
                  </a:prstGeom>
                  <a:solidFill>
                    <a:srgbClr val="808080"/>
                  </a:solidFill>
                  <a:ln w="324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1085" name=""/>
                  <p:cNvSpPr/>
                  <p:nvPr/>
                </p:nvSpPr>
                <p:spPr>
                  <a:xfrm>
                    <a:off x="7616160" y="5754960"/>
                    <a:ext cx="174960" cy="11160"/>
                  </a:xfrm>
                  <a:prstGeom prst="rect">
                    <a:avLst/>
                  </a:prstGeom>
                  <a:solidFill>
                    <a:srgbClr val="c0c0c0"/>
                  </a:solidFill>
                  <a:ln w="324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Frutiger 45 Light"/>
                    </a:endParaRPr>
                  </a:p>
                </p:txBody>
              </p:sp>
            </p:grpSp>
          </p:grpSp>
          <p:grpSp>
            <p:nvGrpSpPr>
              <p:cNvPr id="1086" name=""/>
              <p:cNvGrpSpPr/>
              <p:nvPr/>
            </p:nvGrpSpPr>
            <p:grpSpPr>
              <a:xfrm>
                <a:off x="7635600" y="5775840"/>
                <a:ext cx="131400" cy="45360"/>
                <a:chOff x="7635600" y="5775840"/>
                <a:chExt cx="131400" cy="45360"/>
              </a:xfrm>
            </p:grpSpPr>
            <p:sp>
              <p:nvSpPr>
                <p:cNvPr id="1087" name=""/>
                <p:cNvSpPr/>
                <p:nvPr/>
              </p:nvSpPr>
              <p:spPr>
                <a:xfrm>
                  <a:off x="7635600" y="5775840"/>
                  <a:ext cx="3132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1088" name=""/>
                <p:cNvSpPr/>
                <p:nvPr/>
              </p:nvSpPr>
              <p:spPr>
                <a:xfrm>
                  <a:off x="7734240" y="5775840"/>
                  <a:ext cx="3276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1089" name=""/>
                <p:cNvSpPr/>
                <p:nvPr/>
              </p:nvSpPr>
              <p:spPr>
                <a:xfrm>
                  <a:off x="7683840" y="5775840"/>
                  <a:ext cx="3420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grpSp>
        </p:grpSp>
        <p:grpSp>
          <p:nvGrpSpPr>
            <p:cNvPr id="1090" name=""/>
            <p:cNvGrpSpPr/>
            <p:nvPr/>
          </p:nvGrpSpPr>
          <p:grpSpPr>
            <a:xfrm>
              <a:off x="6786720" y="5731200"/>
              <a:ext cx="175680" cy="103320"/>
              <a:chOff x="6786720" y="5731200"/>
              <a:chExt cx="175680" cy="103320"/>
            </a:xfrm>
          </p:grpSpPr>
          <p:grpSp>
            <p:nvGrpSpPr>
              <p:cNvPr id="1091" name=""/>
              <p:cNvGrpSpPr/>
              <p:nvPr/>
            </p:nvGrpSpPr>
            <p:grpSpPr>
              <a:xfrm>
                <a:off x="6786720" y="5731200"/>
                <a:ext cx="175680" cy="103320"/>
                <a:chOff x="6786720" y="5731200"/>
                <a:chExt cx="175680" cy="103320"/>
              </a:xfrm>
            </p:grpSpPr>
            <p:sp>
              <p:nvSpPr>
                <p:cNvPr id="1092" name=""/>
                <p:cNvSpPr/>
                <p:nvPr/>
              </p:nvSpPr>
              <p:spPr>
                <a:xfrm>
                  <a:off x="6890040" y="5731200"/>
                  <a:ext cx="52200" cy="27360"/>
                </a:xfrm>
                <a:prstGeom prst="rect">
                  <a:avLst/>
                </a:prstGeom>
                <a:solidFill>
                  <a:srgbClr val="808080"/>
                </a:solidFill>
                <a:ln w="3240">
                  <a:solidFill>
                    <a:srgbClr val="000000"/>
                  </a:solidFill>
                  <a:miter/>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grpSp>
              <p:nvGrpSpPr>
                <p:cNvPr id="1093" name=""/>
                <p:cNvGrpSpPr/>
                <p:nvPr/>
              </p:nvGrpSpPr>
              <p:grpSpPr>
                <a:xfrm>
                  <a:off x="6786720" y="5754960"/>
                  <a:ext cx="175680" cy="79560"/>
                  <a:chOff x="6786720" y="5754960"/>
                  <a:chExt cx="175680" cy="79560"/>
                </a:xfrm>
              </p:grpSpPr>
              <p:sp>
                <p:nvSpPr>
                  <p:cNvPr id="1094" name=""/>
                  <p:cNvSpPr/>
                  <p:nvPr/>
                </p:nvSpPr>
                <p:spPr>
                  <a:xfrm>
                    <a:off x="6793200" y="5763960"/>
                    <a:ext cx="163800" cy="70560"/>
                  </a:xfrm>
                  <a:prstGeom prst="rect">
                    <a:avLst/>
                  </a:prstGeom>
                  <a:solidFill>
                    <a:srgbClr val="808080"/>
                  </a:solidFill>
                  <a:ln w="3240">
                    <a:solidFill>
                      <a:srgbClr val="000000"/>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1095" name=""/>
                  <p:cNvSpPr/>
                  <p:nvPr/>
                </p:nvSpPr>
                <p:spPr>
                  <a:xfrm>
                    <a:off x="6786720" y="5754960"/>
                    <a:ext cx="175680" cy="11160"/>
                  </a:xfrm>
                  <a:prstGeom prst="rect">
                    <a:avLst/>
                  </a:prstGeom>
                  <a:solidFill>
                    <a:srgbClr val="c0c0c0"/>
                  </a:solidFill>
                  <a:ln w="3240">
                    <a:solidFill>
                      <a:srgbClr val="000000"/>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Frutiger 45 Light"/>
                    </a:endParaRPr>
                  </a:p>
                </p:txBody>
              </p:sp>
            </p:grpSp>
          </p:grpSp>
          <p:grpSp>
            <p:nvGrpSpPr>
              <p:cNvPr id="1096" name=""/>
              <p:cNvGrpSpPr/>
              <p:nvPr/>
            </p:nvGrpSpPr>
            <p:grpSpPr>
              <a:xfrm>
                <a:off x="6803640" y="5775840"/>
                <a:ext cx="138600" cy="45360"/>
                <a:chOff x="6803640" y="5775840"/>
                <a:chExt cx="138600" cy="45360"/>
              </a:xfrm>
            </p:grpSpPr>
            <p:sp>
              <p:nvSpPr>
                <p:cNvPr id="1097" name=""/>
                <p:cNvSpPr/>
                <p:nvPr/>
              </p:nvSpPr>
              <p:spPr>
                <a:xfrm>
                  <a:off x="6905880" y="5775840"/>
                  <a:ext cx="3636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1098" name=""/>
                <p:cNvSpPr/>
                <p:nvPr/>
              </p:nvSpPr>
              <p:spPr>
                <a:xfrm>
                  <a:off x="6803640" y="5775840"/>
                  <a:ext cx="3924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sp>
              <p:nvSpPr>
                <p:cNvPr id="1099" name=""/>
                <p:cNvSpPr/>
                <p:nvPr/>
              </p:nvSpPr>
              <p:spPr>
                <a:xfrm>
                  <a:off x="6854760" y="5775840"/>
                  <a:ext cx="39240" cy="45360"/>
                </a:xfrm>
                <a:prstGeom prst="rect">
                  <a:avLst/>
                </a:prstGeom>
                <a:solidFill>
                  <a:srgbClr val="c0c0c0"/>
                </a:solidFill>
                <a:ln w="3240">
                  <a:solidFill>
                    <a:srgbClr val="000000"/>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Frutiger 45 Light"/>
                  </a:endParaRPr>
                </a:p>
              </p:txBody>
            </p:sp>
          </p:grpSp>
        </p:grpSp>
        <p:grpSp>
          <p:nvGrpSpPr>
            <p:cNvPr id="1100" name=""/>
            <p:cNvGrpSpPr/>
            <p:nvPr/>
          </p:nvGrpSpPr>
          <p:grpSpPr>
            <a:xfrm>
              <a:off x="6940440" y="5598360"/>
              <a:ext cx="692640" cy="249120"/>
              <a:chOff x="6940440" y="5598360"/>
              <a:chExt cx="692640" cy="249120"/>
            </a:xfrm>
          </p:grpSpPr>
          <p:grpSp>
            <p:nvGrpSpPr>
              <p:cNvPr id="1101" name=""/>
              <p:cNvGrpSpPr/>
              <p:nvPr/>
            </p:nvGrpSpPr>
            <p:grpSpPr>
              <a:xfrm>
                <a:off x="6940440" y="5598360"/>
                <a:ext cx="692640" cy="249120"/>
                <a:chOff x="6940440" y="5598360"/>
                <a:chExt cx="692640" cy="249120"/>
              </a:xfrm>
            </p:grpSpPr>
            <p:sp>
              <p:nvSpPr>
                <p:cNvPr id="1102" name=""/>
                <p:cNvSpPr/>
                <p:nvPr/>
              </p:nvSpPr>
              <p:spPr>
                <a:xfrm>
                  <a:off x="6951960" y="5639400"/>
                  <a:ext cx="669240" cy="208080"/>
                </a:xfrm>
                <a:prstGeom prst="rect">
                  <a:avLst/>
                </a:prstGeom>
                <a:solidFill>
                  <a:srgbClr val="c0c0c0"/>
                </a:solid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03" name=""/>
                <p:cNvSpPr/>
                <p:nvPr/>
              </p:nvSpPr>
              <p:spPr>
                <a:xfrm>
                  <a:off x="7117560" y="5605200"/>
                  <a:ext cx="48600" cy="23760"/>
                </a:xfrm>
                <a:prstGeom prst="rect">
                  <a:avLst/>
                </a:prstGeom>
                <a:solidFill>
                  <a:srgbClr val="808080"/>
                </a:solidFill>
                <a:ln w="324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Frutiger 45 Light"/>
                  </a:endParaRPr>
                </a:p>
              </p:txBody>
            </p:sp>
            <p:sp>
              <p:nvSpPr>
                <p:cNvPr id="1104" name=""/>
                <p:cNvSpPr/>
                <p:nvPr/>
              </p:nvSpPr>
              <p:spPr>
                <a:xfrm>
                  <a:off x="7241040" y="5598360"/>
                  <a:ext cx="64080" cy="34200"/>
                </a:xfrm>
                <a:prstGeom prst="rect">
                  <a:avLst/>
                </a:prstGeom>
                <a:solidFill>
                  <a:srgbClr val="808080"/>
                </a:solidFill>
                <a:ln w="3240">
                  <a:solidFill>
                    <a:srgbClr val="000000"/>
                  </a:solidFill>
                  <a:miter/>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Frutiger 45 Light"/>
                  </a:endParaRPr>
                </a:p>
              </p:txBody>
            </p:sp>
            <p:sp>
              <p:nvSpPr>
                <p:cNvPr id="1105" name=""/>
                <p:cNvSpPr/>
                <p:nvPr/>
              </p:nvSpPr>
              <p:spPr>
                <a:xfrm>
                  <a:off x="6940440" y="5626800"/>
                  <a:ext cx="692640" cy="15840"/>
                </a:xfrm>
                <a:prstGeom prst="rect">
                  <a:avLst/>
                </a:prstGeom>
                <a:solidFill>
                  <a:srgbClr val="c0c0c0"/>
                </a:solidFill>
                <a:ln w="324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Frutiger 45 Light"/>
                  </a:endParaRPr>
                </a:p>
              </p:txBody>
            </p:sp>
            <p:sp>
              <p:nvSpPr>
                <p:cNvPr id="1106" name=""/>
                <p:cNvSpPr/>
                <p:nvPr/>
              </p:nvSpPr>
              <p:spPr>
                <a:xfrm>
                  <a:off x="6951960" y="5741280"/>
                  <a:ext cx="669240" cy="5400"/>
                </a:xfrm>
                <a:prstGeom prst="rect">
                  <a:avLst/>
                </a:prstGeom>
                <a:solidFill>
                  <a:srgbClr val="808080"/>
                </a:solidFill>
                <a:ln w="3240">
                  <a:solidFill>
                    <a:srgbClr val="000000"/>
                  </a:solidFill>
                  <a:miter/>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Frutiger 45 Light"/>
                  </a:endParaRPr>
                </a:p>
              </p:txBody>
            </p:sp>
          </p:grpSp>
          <p:grpSp>
            <p:nvGrpSpPr>
              <p:cNvPr id="1107" name=""/>
              <p:cNvGrpSpPr/>
              <p:nvPr/>
            </p:nvGrpSpPr>
            <p:grpSpPr>
              <a:xfrm>
                <a:off x="6962400" y="5657760"/>
                <a:ext cx="637200" cy="168480"/>
                <a:chOff x="6962400" y="5657760"/>
                <a:chExt cx="637200" cy="168480"/>
              </a:xfrm>
            </p:grpSpPr>
            <p:grpSp>
              <p:nvGrpSpPr>
                <p:cNvPr id="1108" name=""/>
                <p:cNvGrpSpPr/>
                <p:nvPr/>
              </p:nvGrpSpPr>
              <p:grpSpPr>
                <a:xfrm>
                  <a:off x="7056000" y="5759280"/>
                  <a:ext cx="81360" cy="66960"/>
                  <a:chOff x="7056000" y="5759280"/>
                  <a:chExt cx="81360" cy="66960"/>
                </a:xfrm>
              </p:grpSpPr>
              <p:sp>
                <p:nvSpPr>
                  <p:cNvPr id="1109" name=""/>
                  <p:cNvSpPr/>
                  <p:nvPr/>
                </p:nvSpPr>
                <p:spPr>
                  <a:xfrm>
                    <a:off x="7061040" y="5760000"/>
                    <a:ext cx="723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10" name=""/>
                  <p:cNvSpPr/>
                  <p:nvPr/>
                </p:nvSpPr>
                <p:spPr>
                  <a:xfrm>
                    <a:off x="7056000" y="582300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11" name=""/>
                  <p:cNvSpPr/>
                  <p:nvPr/>
                </p:nvSpPr>
                <p:spPr>
                  <a:xfrm>
                    <a:off x="7096320" y="575928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12" name=""/>
                  <p:cNvSpPr/>
                  <p:nvPr/>
                </p:nvSpPr>
                <p:spPr>
                  <a:xfrm>
                    <a:off x="7059600" y="5789880"/>
                    <a:ext cx="7452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13" name=""/>
                <p:cNvGrpSpPr/>
                <p:nvPr/>
              </p:nvGrpSpPr>
              <p:grpSpPr>
                <a:xfrm>
                  <a:off x="7149240" y="5759280"/>
                  <a:ext cx="81360" cy="66960"/>
                  <a:chOff x="7149240" y="5759280"/>
                  <a:chExt cx="81360" cy="66960"/>
                </a:xfrm>
              </p:grpSpPr>
              <p:sp>
                <p:nvSpPr>
                  <p:cNvPr id="1114" name=""/>
                  <p:cNvSpPr/>
                  <p:nvPr/>
                </p:nvSpPr>
                <p:spPr>
                  <a:xfrm>
                    <a:off x="7152840" y="5760000"/>
                    <a:ext cx="7200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15" name=""/>
                  <p:cNvSpPr/>
                  <p:nvPr/>
                </p:nvSpPr>
                <p:spPr>
                  <a:xfrm>
                    <a:off x="7149240" y="582300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16" name=""/>
                  <p:cNvSpPr/>
                  <p:nvPr/>
                </p:nvSpPr>
                <p:spPr>
                  <a:xfrm>
                    <a:off x="7189560" y="575928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17" name=""/>
                  <p:cNvSpPr/>
                  <p:nvPr/>
                </p:nvSpPr>
                <p:spPr>
                  <a:xfrm>
                    <a:off x="7151400" y="578988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18" name=""/>
                <p:cNvGrpSpPr/>
                <p:nvPr/>
              </p:nvGrpSpPr>
              <p:grpSpPr>
                <a:xfrm>
                  <a:off x="7516800" y="5759280"/>
                  <a:ext cx="82800" cy="66960"/>
                  <a:chOff x="7516800" y="5759280"/>
                  <a:chExt cx="82800" cy="66960"/>
                </a:xfrm>
              </p:grpSpPr>
              <p:sp>
                <p:nvSpPr>
                  <p:cNvPr id="1119" name=""/>
                  <p:cNvSpPr/>
                  <p:nvPr/>
                </p:nvSpPr>
                <p:spPr>
                  <a:xfrm>
                    <a:off x="7518240" y="5760000"/>
                    <a:ext cx="759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20" name=""/>
                  <p:cNvSpPr/>
                  <p:nvPr/>
                </p:nvSpPr>
                <p:spPr>
                  <a:xfrm>
                    <a:off x="7516800" y="5823000"/>
                    <a:ext cx="8280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21" name=""/>
                  <p:cNvSpPr/>
                  <p:nvPr/>
                </p:nvSpPr>
                <p:spPr>
                  <a:xfrm>
                    <a:off x="7558560" y="575928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22" name=""/>
                  <p:cNvSpPr/>
                  <p:nvPr/>
                </p:nvSpPr>
                <p:spPr>
                  <a:xfrm>
                    <a:off x="7519320" y="5789880"/>
                    <a:ext cx="7344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23" name=""/>
                <p:cNvGrpSpPr/>
                <p:nvPr/>
              </p:nvGrpSpPr>
              <p:grpSpPr>
                <a:xfrm>
                  <a:off x="6962400" y="5759280"/>
                  <a:ext cx="82800" cy="66960"/>
                  <a:chOff x="6962400" y="5759280"/>
                  <a:chExt cx="82800" cy="66960"/>
                </a:xfrm>
              </p:grpSpPr>
              <p:sp>
                <p:nvSpPr>
                  <p:cNvPr id="1124" name=""/>
                  <p:cNvSpPr/>
                  <p:nvPr/>
                </p:nvSpPr>
                <p:spPr>
                  <a:xfrm>
                    <a:off x="6966360" y="5760000"/>
                    <a:ext cx="7596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25" name=""/>
                  <p:cNvSpPr/>
                  <p:nvPr/>
                </p:nvSpPr>
                <p:spPr>
                  <a:xfrm>
                    <a:off x="6962400" y="5823000"/>
                    <a:ext cx="8280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26" name=""/>
                  <p:cNvSpPr/>
                  <p:nvPr/>
                </p:nvSpPr>
                <p:spPr>
                  <a:xfrm>
                    <a:off x="7003080" y="575928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27" name=""/>
                  <p:cNvSpPr/>
                  <p:nvPr/>
                </p:nvSpPr>
                <p:spPr>
                  <a:xfrm>
                    <a:off x="6964920" y="578988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28" name=""/>
                <p:cNvGrpSpPr/>
                <p:nvPr/>
              </p:nvGrpSpPr>
              <p:grpSpPr>
                <a:xfrm>
                  <a:off x="7243560" y="5657760"/>
                  <a:ext cx="81360" cy="67320"/>
                  <a:chOff x="7243560" y="5657760"/>
                  <a:chExt cx="81360" cy="67320"/>
                </a:xfrm>
              </p:grpSpPr>
              <p:sp>
                <p:nvSpPr>
                  <p:cNvPr id="1129" name=""/>
                  <p:cNvSpPr/>
                  <p:nvPr/>
                </p:nvSpPr>
                <p:spPr>
                  <a:xfrm>
                    <a:off x="7246080" y="5658480"/>
                    <a:ext cx="730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30" name=""/>
                  <p:cNvSpPr/>
                  <p:nvPr/>
                </p:nvSpPr>
                <p:spPr>
                  <a:xfrm>
                    <a:off x="7243560" y="5721480"/>
                    <a:ext cx="8136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31" name=""/>
                  <p:cNvSpPr/>
                  <p:nvPr/>
                </p:nvSpPr>
                <p:spPr>
                  <a:xfrm>
                    <a:off x="7281360" y="565776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32" name=""/>
                  <p:cNvSpPr/>
                  <p:nvPr/>
                </p:nvSpPr>
                <p:spPr>
                  <a:xfrm>
                    <a:off x="7246080" y="5688360"/>
                    <a:ext cx="730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33" name=""/>
                <p:cNvGrpSpPr/>
                <p:nvPr/>
              </p:nvGrpSpPr>
              <p:grpSpPr>
                <a:xfrm>
                  <a:off x="7331760" y="5759280"/>
                  <a:ext cx="81360" cy="66960"/>
                  <a:chOff x="7331760" y="5759280"/>
                  <a:chExt cx="81360" cy="66960"/>
                </a:xfrm>
              </p:grpSpPr>
              <p:sp>
                <p:nvSpPr>
                  <p:cNvPr id="1134" name=""/>
                  <p:cNvSpPr/>
                  <p:nvPr/>
                </p:nvSpPr>
                <p:spPr>
                  <a:xfrm>
                    <a:off x="7335360" y="5760000"/>
                    <a:ext cx="7452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35" name=""/>
                  <p:cNvSpPr/>
                  <p:nvPr/>
                </p:nvSpPr>
                <p:spPr>
                  <a:xfrm>
                    <a:off x="7331760" y="582300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36" name=""/>
                  <p:cNvSpPr/>
                  <p:nvPr/>
                </p:nvSpPr>
                <p:spPr>
                  <a:xfrm>
                    <a:off x="7372080" y="5759280"/>
                    <a:ext cx="144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37" name=""/>
                  <p:cNvSpPr/>
                  <p:nvPr/>
                </p:nvSpPr>
                <p:spPr>
                  <a:xfrm>
                    <a:off x="7333920" y="5789880"/>
                    <a:ext cx="748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38" name=""/>
                <p:cNvGrpSpPr/>
                <p:nvPr/>
              </p:nvGrpSpPr>
              <p:grpSpPr>
                <a:xfrm>
                  <a:off x="7423560" y="5759280"/>
                  <a:ext cx="81360" cy="66960"/>
                  <a:chOff x="7423560" y="5759280"/>
                  <a:chExt cx="81360" cy="66960"/>
                </a:xfrm>
              </p:grpSpPr>
              <p:sp>
                <p:nvSpPr>
                  <p:cNvPr id="1139" name=""/>
                  <p:cNvSpPr/>
                  <p:nvPr/>
                </p:nvSpPr>
                <p:spPr>
                  <a:xfrm>
                    <a:off x="7428600" y="5760000"/>
                    <a:ext cx="7164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40" name=""/>
                  <p:cNvSpPr/>
                  <p:nvPr/>
                </p:nvSpPr>
                <p:spPr>
                  <a:xfrm>
                    <a:off x="7423560" y="5823000"/>
                    <a:ext cx="81360" cy="3240"/>
                  </a:xfrm>
                  <a:prstGeom prst="rect">
                    <a:avLst/>
                  </a:prstGeom>
                  <a:solidFill>
                    <a:srgbClr val="808080"/>
                  </a:solidFill>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141" name=""/>
                  <p:cNvSpPr/>
                  <p:nvPr/>
                </p:nvSpPr>
                <p:spPr>
                  <a:xfrm>
                    <a:off x="7464240" y="5759280"/>
                    <a:ext cx="1080" cy="60480"/>
                  </a:xfrm>
                  <a:prstGeom prst="line">
                    <a:avLst/>
                  </a:prstGeom>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42" name=""/>
                  <p:cNvSpPr/>
                  <p:nvPr/>
                </p:nvSpPr>
                <p:spPr>
                  <a:xfrm>
                    <a:off x="7427520" y="5789880"/>
                    <a:ext cx="7452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43" name=""/>
                <p:cNvGrpSpPr/>
                <p:nvPr/>
              </p:nvGrpSpPr>
              <p:grpSpPr>
                <a:xfrm>
                  <a:off x="7058160" y="5657760"/>
                  <a:ext cx="81360" cy="67320"/>
                  <a:chOff x="7058160" y="5657760"/>
                  <a:chExt cx="81360" cy="67320"/>
                </a:xfrm>
              </p:grpSpPr>
              <p:sp>
                <p:nvSpPr>
                  <p:cNvPr id="1144" name=""/>
                  <p:cNvSpPr/>
                  <p:nvPr/>
                </p:nvSpPr>
                <p:spPr>
                  <a:xfrm>
                    <a:off x="7060680" y="5658480"/>
                    <a:ext cx="748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45" name=""/>
                  <p:cNvSpPr/>
                  <p:nvPr/>
                </p:nvSpPr>
                <p:spPr>
                  <a:xfrm>
                    <a:off x="7058160" y="5721480"/>
                    <a:ext cx="8136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46" name=""/>
                  <p:cNvSpPr/>
                  <p:nvPr/>
                </p:nvSpPr>
                <p:spPr>
                  <a:xfrm>
                    <a:off x="7095960" y="565776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47" name=""/>
                  <p:cNvSpPr/>
                  <p:nvPr/>
                </p:nvSpPr>
                <p:spPr>
                  <a:xfrm>
                    <a:off x="7062120" y="5688360"/>
                    <a:ext cx="7164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48" name=""/>
                <p:cNvGrpSpPr/>
                <p:nvPr/>
              </p:nvGrpSpPr>
              <p:grpSpPr>
                <a:xfrm>
                  <a:off x="7151400" y="5657760"/>
                  <a:ext cx="79920" cy="67320"/>
                  <a:chOff x="7151400" y="5657760"/>
                  <a:chExt cx="79920" cy="67320"/>
                </a:xfrm>
              </p:grpSpPr>
              <p:sp>
                <p:nvSpPr>
                  <p:cNvPr id="1149" name=""/>
                  <p:cNvSpPr/>
                  <p:nvPr/>
                </p:nvSpPr>
                <p:spPr>
                  <a:xfrm>
                    <a:off x="7152840" y="5658480"/>
                    <a:ext cx="7452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50" name=""/>
                  <p:cNvSpPr/>
                  <p:nvPr/>
                </p:nvSpPr>
                <p:spPr>
                  <a:xfrm>
                    <a:off x="7151400" y="5721480"/>
                    <a:ext cx="799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51" name=""/>
                  <p:cNvSpPr/>
                  <p:nvPr/>
                </p:nvSpPr>
                <p:spPr>
                  <a:xfrm>
                    <a:off x="7190640" y="565776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52" name=""/>
                  <p:cNvSpPr/>
                  <p:nvPr/>
                </p:nvSpPr>
                <p:spPr>
                  <a:xfrm>
                    <a:off x="7153920" y="5688360"/>
                    <a:ext cx="7200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53" name=""/>
                <p:cNvGrpSpPr/>
                <p:nvPr/>
              </p:nvGrpSpPr>
              <p:grpSpPr>
                <a:xfrm>
                  <a:off x="7516800" y="5657760"/>
                  <a:ext cx="82800" cy="67320"/>
                  <a:chOff x="7516800" y="5657760"/>
                  <a:chExt cx="82800" cy="67320"/>
                </a:xfrm>
              </p:grpSpPr>
              <p:sp>
                <p:nvSpPr>
                  <p:cNvPr id="1154" name=""/>
                  <p:cNvSpPr/>
                  <p:nvPr/>
                </p:nvSpPr>
                <p:spPr>
                  <a:xfrm>
                    <a:off x="7520760" y="5658480"/>
                    <a:ext cx="7344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55" name=""/>
                  <p:cNvSpPr/>
                  <p:nvPr/>
                </p:nvSpPr>
                <p:spPr>
                  <a:xfrm>
                    <a:off x="7516800" y="5721480"/>
                    <a:ext cx="8280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56" name=""/>
                  <p:cNvSpPr/>
                  <p:nvPr/>
                </p:nvSpPr>
                <p:spPr>
                  <a:xfrm>
                    <a:off x="7558560" y="565776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57" name=""/>
                  <p:cNvSpPr/>
                  <p:nvPr/>
                </p:nvSpPr>
                <p:spPr>
                  <a:xfrm>
                    <a:off x="7519320" y="5688360"/>
                    <a:ext cx="7596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58" name=""/>
                <p:cNvGrpSpPr/>
                <p:nvPr/>
              </p:nvGrpSpPr>
              <p:grpSpPr>
                <a:xfrm>
                  <a:off x="6964920" y="5657760"/>
                  <a:ext cx="81360" cy="67320"/>
                  <a:chOff x="6964920" y="5657760"/>
                  <a:chExt cx="81360" cy="67320"/>
                </a:xfrm>
              </p:grpSpPr>
              <p:sp>
                <p:nvSpPr>
                  <p:cNvPr id="1159" name=""/>
                  <p:cNvSpPr/>
                  <p:nvPr/>
                </p:nvSpPr>
                <p:spPr>
                  <a:xfrm>
                    <a:off x="6966360" y="5658480"/>
                    <a:ext cx="7560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60" name=""/>
                  <p:cNvSpPr/>
                  <p:nvPr/>
                </p:nvSpPr>
                <p:spPr>
                  <a:xfrm>
                    <a:off x="6964920" y="5721480"/>
                    <a:ext cx="8136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61" name=""/>
                  <p:cNvSpPr/>
                  <p:nvPr/>
                </p:nvSpPr>
                <p:spPr>
                  <a:xfrm>
                    <a:off x="7002720" y="565776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62" name=""/>
                  <p:cNvSpPr/>
                  <p:nvPr/>
                </p:nvSpPr>
                <p:spPr>
                  <a:xfrm>
                    <a:off x="6967440" y="5688360"/>
                    <a:ext cx="7200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63" name=""/>
                <p:cNvGrpSpPr/>
                <p:nvPr/>
              </p:nvGrpSpPr>
              <p:grpSpPr>
                <a:xfrm>
                  <a:off x="7334280" y="5657760"/>
                  <a:ext cx="79920" cy="67320"/>
                  <a:chOff x="7334280" y="5657760"/>
                  <a:chExt cx="79920" cy="67320"/>
                </a:xfrm>
              </p:grpSpPr>
              <p:sp>
                <p:nvSpPr>
                  <p:cNvPr id="1164" name=""/>
                  <p:cNvSpPr/>
                  <p:nvPr/>
                </p:nvSpPr>
                <p:spPr>
                  <a:xfrm>
                    <a:off x="7335720" y="5658480"/>
                    <a:ext cx="7452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65" name=""/>
                  <p:cNvSpPr/>
                  <p:nvPr/>
                </p:nvSpPr>
                <p:spPr>
                  <a:xfrm>
                    <a:off x="7334280" y="5721480"/>
                    <a:ext cx="7992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66" name=""/>
                  <p:cNvSpPr/>
                  <p:nvPr/>
                </p:nvSpPr>
                <p:spPr>
                  <a:xfrm>
                    <a:off x="7374960" y="5657760"/>
                    <a:ext cx="144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67" name=""/>
                  <p:cNvSpPr/>
                  <p:nvPr/>
                </p:nvSpPr>
                <p:spPr>
                  <a:xfrm>
                    <a:off x="7336800" y="5688360"/>
                    <a:ext cx="7200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nvGrpSpPr>
                <p:cNvPr id="1168" name=""/>
                <p:cNvGrpSpPr/>
                <p:nvPr/>
              </p:nvGrpSpPr>
              <p:grpSpPr>
                <a:xfrm>
                  <a:off x="7423560" y="5657760"/>
                  <a:ext cx="81360" cy="67320"/>
                  <a:chOff x="7423560" y="5657760"/>
                  <a:chExt cx="81360" cy="67320"/>
                </a:xfrm>
              </p:grpSpPr>
              <p:sp>
                <p:nvSpPr>
                  <p:cNvPr id="1169" name=""/>
                  <p:cNvSpPr/>
                  <p:nvPr/>
                </p:nvSpPr>
                <p:spPr>
                  <a:xfrm>
                    <a:off x="7428600" y="5658480"/>
                    <a:ext cx="73080" cy="60480"/>
                  </a:xfrm>
                  <a:prstGeom prst="rect">
                    <a:avLst/>
                  </a:prstGeom>
                  <a:solidFill>
                    <a:srgbClr val="808080"/>
                  </a:solidFill>
                  <a:ln w="3240">
                    <a:solidFill>
                      <a:srgbClr val="000000"/>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Frutiger 45 Light"/>
                    </a:endParaRPr>
                  </a:p>
                </p:txBody>
              </p:sp>
              <p:sp>
                <p:nvSpPr>
                  <p:cNvPr id="1170" name=""/>
                  <p:cNvSpPr/>
                  <p:nvPr/>
                </p:nvSpPr>
                <p:spPr>
                  <a:xfrm>
                    <a:off x="7423560" y="5721480"/>
                    <a:ext cx="81360" cy="3600"/>
                  </a:xfrm>
                  <a:prstGeom prst="rect">
                    <a:avLst/>
                  </a:prstGeom>
                  <a:solidFill>
                    <a:srgbClr val="808080"/>
                  </a:solidFill>
                  <a:ln w="3240">
                    <a:solidFill>
                      <a:srgbClr val="000000"/>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171" name=""/>
                  <p:cNvSpPr/>
                  <p:nvPr/>
                </p:nvSpPr>
                <p:spPr>
                  <a:xfrm>
                    <a:off x="7464240" y="5657760"/>
                    <a:ext cx="1080" cy="60120"/>
                  </a:xfrm>
                  <a:prstGeom prst="line">
                    <a:avLst/>
                  </a:prstGeom>
                  <a:ln w="3240">
                    <a:solidFill>
                      <a:srgbClr val="000000"/>
                    </a:solidFill>
                    <a:miter/>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Frutiger 45 Light"/>
                    </a:endParaRPr>
                  </a:p>
                </p:txBody>
              </p:sp>
              <p:sp>
                <p:nvSpPr>
                  <p:cNvPr id="1172" name=""/>
                  <p:cNvSpPr/>
                  <p:nvPr/>
                </p:nvSpPr>
                <p:spPr>
                  <a:xfrm>
                    <a:off x="7428600" y="5688360"/>
                    <a:ext cx="73080" cy="720"/>
                  </a:xfrm>
                  <a:prstGeom prst="line">
                    <a:avLst/>
                  </a:prstGeom>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grpSp>
            <p:nvGrpSpPr>
              <p:cNvPr id="1173" name=""/>
              <p:cNvGrpSpPr/>
              <p:nvPr/>
            </p:nvGrpSpPr>
            <p:grpSpPr>
              <a:xfrm>
                <a:off x="7243920" y="5752800"/>
                <a:ext cx="76320" cy="94680"/>
                <a:chOff x="7243920" y="5752800"/>
                <a:chExt cx="76320" cy="94680"/>
              </a:xfrm>
            </p:grpSpPr>
            <p:sp>
              <p:nvSpPr>
                <p:cNvPr id="1174" name=""/>
                <p:cNvSpPr/>
                <p:nvPr/>
              </p:nvSpPr>
              <p:spPr>
                <a:xfrm>
                  <a:off x="7243920" y="5752800"/>
                  <a:ext cx="76320" cy="94680"/>
                </a:xfrm>
                <a:prstGeom prst="rect">
                  <a:avLst/>
                </a:prstGeom>
                <a:solidFill>
                  <a:srgbClr val="808080"/>
                </a:solid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75" name=""/>
                <p:cNvSpPr/>
                <p:nvPr/>
              </p:nvSpPr>
              <p:spPr>
                <a:xfrm>
                  <a:off x="7252920" y="5763960"/>
                  <a:ext cx="59040" cy="77400"/>
                </a:xfrm>
                <a:prstGeom prst="rect">
                  <a:avLst/>
                </a:prstGeom>
                <a:solidFill>
                  <a:srgbClr val="808080"/>
                </a:solidFill>
                <a:ln w="3240">
                  <a:solidFill>
                    <a:srgbClr val="000000"/>
                  </a:solidFill>
                  <a:miter/>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Frutiger 45 Light"/>
                  </a:endParaRPr>
                </a:p>
              </p:txBody>
            </p:sp>
            <p:sp>
              <p:nvSpPr>
                <p:cNvPr id="1176" name=""/>
                <p:cNvSpPr/>
                <p:nvPr/>
              </p:nvSpPr>
              <p:spPr>
                <a:xfrm>
                  <a:off x="7301520" y="5803920"/>
                  <a:ext cx="1440" cy="720"/>
                </a:xfrm>
                <a:prstGeom prst="ellipse">
                  <a:avLst/>
                </a:prstGeom>
                <a:solidFill>
                  <a:srgbClr val="c0c0c0"/>
                </a:solidFill>
                <a:ln w="3240">
                  <a:solidFill>
                    <a:srgbClr val="000000"/>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grpSp>
        </p:grpSp>
      </p:grpSp>
      <p:grpSp>
        <p:nvGrpSpPr>
          <p:cNvPr id="1177" name=""/>
          <p:cNvGrpSpPr/>
          <p:nvPr/>
        </p:nvGrpSpPr>
        <p:grpSpPr>
          <a:xfrm>
            <a:off x="8318520" y="5572080"/>
            <a:ext cx="511200" cy="85680"/>
            <a:chOff x="8318520" y="5572080"/>
            <a:chExt cx="511200" cy="85680"/>
          </a:xfrm>
        </p:grpSpPr>
        <p:sp>
          <p:nvSpPr>
            <p:cNvPr id="1178" name=""/>
            <p:cNvSpPr/>
            <p:nvPr/>
          </p:nvSpPr>
          <p:spPr>
            <a:xfrm>
              <a:off x="8318520" y="5576040"/>
              <a:ext cx="511200" cy="81720"/>
            </a:xfrm>
            <a:custGeom>
              <a:avLst/>
              <a:gdLst/>
              <a:ahLst/>
              <a:rect l="l" t="t" r="r" b="b"/>
              <a:pathLst>
                <a:path w="1034" h="102">
                  <a:moveTo>
                    <a:pt x="0" y="45"/>
                  </a:moveTo>
                  <a:lnTo>
                    <a:pt x="242" y="0"/>
                  </a:lnTo>
                  <a:lnTo>
                    <a:pt x="1033" y="101"/>
                  </a:lnTo>
                </a:path>
              </a:pathLst>
            </a:custGeom>
            <a:noFill/>
            <a:ln cap="rnd" w="12600">
              <a:solidFill>
                <a:srgbClr val="a0a0a0"/>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179" name=""/>
            <p:cNvSpPr/>
            <p:nvPr/>
          </p:nvSpPr>
          <p:spPr>
            <a:xfrm>
              <a:off x="8318520" y="5591160"/>
              <a:ext cx="511200" cy="57600"/>
            </a:xfrm>
            <a:custGeom>
              <a:avLst/>
              <a:gdLst/>
              <a:ahLst/>
              <a:rect l="l" t="t" r="r" b="b"/>
              <a:pathLst>
                <a:path w="1034" h="72">
                  <a:moveTo>
                    <a:pt x="0" y="47"/>
                  </a:moveTo>
                  <a:lnTo>
                    <a:pt x="242" y="0"/>
                  </a:lnTo>
                  <a:lnTo>
                    <a:pt x="379" y="21"/>
                  </a:lnTo>
                  <a:lnTo>
                    <a:pt x="1033" y="71"/>
                  </a:lnTo>
                </a:path>
              </a:pathLst>
            </a:custGeom>
            <a:noFill/>
            <a:ln cap="rnd" w="12600">
              <a:solidFill>
                <a:srgbClr val="a0a0a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180" name=""/>
            <p:cNvSpPr/>
            <p:nvPr/>
          </p:nvSpPr>
          <p:spPr>
            <a:xfrm>
              <a:off x="8318520" y="5572080"/>
              <a:ext cx="511200" cy="64800"/>
            </a:xfrm>
            <a:custGeom>
              <a:avLst/>
              <a:gdLst/>
              <a:ahLst/>
              <a:rect l="l" t="t" r="r" b="b"/>
              <a:pathLst>
                <a:path w="1034" h="81">
                  <a:moveTo>
                    <a:pt x="1033" y="45"/>
                  </a:moveTo>
                  <a:lnTo>
                    <a:pt x="755" y="0"/>
                  </a:lnTo>
                  <a:lnTo>
                    <a:pt x="0" y="80"/>
                  </a:lnTo>
                </a:path>
              </a:pathLst>
            </a:custGeom>
            <a:noFill/>
            <a:ln cap="rnd" w="12600">
              <a:solidFill>
                <a:srgbClr val="a0a0a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1181" name=""/>
            <p:cNvSpPr/>
            <p:nvPr/>
          </p:nvSpPr>
          <p:spPr>
            <a:xfrm>
              <a:off x="8318520" y="5584680"/>
              <a:ext cx="511200" cy="64080"/>
            </a:xfrm>
            <a:custGeom>
              <a:avLst/>
              <a:gdLst/>
              <a:ahLst/>
              <a:rect l="l" t="t" r="r" b="b"/>
              <a:pathLst>
                <a:path w="1034" h="80">
                  <a:moveTo>
                    <a:pt x="1033" y="40"/>
                  </a:moveTo>
                  <a:lnTo>
                    <a:pt x="758" y="0"/>
                  </a:lnTo>
                  <a:lnTo>
                    <a:pt x="358" y="40"/>
                  </a:lnTo>
                  <a:lnTo>
                    <a:pt x="0" y="79"/>
                  </a:lnTo>
                </a:path>
              </a:pathLst>
            </a:custGeom>
            <a:noFill/>
            <a:ln cap="rnd" w="12600">
              <a:solidFill>
                <a:srgbClr val="a0a0a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1182" name=""/>
            <p:cNvSpPr/>
            <p:nvPr/>
          </p:nvSpPr>
          <p:spPr>
            <a:xfrm>
              <a:off x="8318520" y="5595840"/>
              <a:ext cx="511200" cy="59040"/>
            </a:xfrm>
            <a:custGeom>
              <a:avLst/>
              <a:gdLst/>
              <a:ahLst/>
              <a:rect l="l" t="t" r="r" b="b"/>
              <a:pathLst>
                <a:path w="1034" h="74">
                  <a:moveTo>
                    <a:pt x="0" y="73"/>
                  </a:moveTo>
                  <a:lnTo>
                    <a:pt x="498" y="0"/>
                  </a:lnTo>
                  <a:lnTo>
                    <a:pt x="641" y="26"/>
                  </a:lnTo>
                  <a:lnTo>
                    <a:pt x="1033" y="47"/>
                  </a:lnTo>
                </a:path>
              </a:pathLst>
            </a:custGeom>
            <a:noFill/>
            <a:ln cap="rnd" w="12600">
              <a:solidFill>
                <a:srgbClr val="a0a0a0"/>
              </a:solidFill>
              <a:round/>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Frutiger 45 Light"/>
              </a:endParaRPr>
            </a:p>
          </p:txBody>
        </p:sp>
        <p:sp>
          <p:nvSpPr>
            <p:cNvPr id="1183" name=""/>
            <p:cNvSpPr/>
            <p:nvPr/>
          </p:nvSpPr>
          <p:spPr>
            <a:xfrm>
              <a:off x="8318520" y="5580720"/>
              <a:ext cx="511200" cy="64080"/>
            </a:xfrm>
            <a:custGeom>
              <a:avLst/>
              <a:gdLst/>
              <a:ahLst/>
              <a:rect l="l" t="t" r="r" b="b"/>
              <a:pathLst>
                <a:path w="1034" h="80">
                  <a:moveTo>
                    <a:pt x="0" y="74"/>
                  </a:moveTo>
                  <a:lnTo>
                    <a:pt x="358" y="29"/>
                  </a:lnTo>
                  <a:lnTo>
                    <a:pt x="495" y="0"/>
                  </a:lnTo>
                  <a:lnTo>
                    <a:pt x="645" y="29"/>
                  </a:lnTo>
                  <a:lnTo>
                    <a:pt x="1033" y="79"/>
                  </a:lnTo>
                </a:path>
              </a:pathLst>
            </a:custGeom>
            <a:noFill/>
            <a:ln cap="rnd" w="12600">
              <a:solidFill>
                <a:srgbClr val="a0a0a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grpSp>
      <p:grpSp>
        <p:nvGrpSpPr>
          <p:cNvPr id="1184" name=""/>
          <p:cNvGrpSpPr/>
          <p:nvPr/>
        </p:nvGrpSpPr>
        <p:grpSpPr>
          <a:xfrm>
            <a:off x="8373960" y="5421240"/>
            <a:ext cx="374760" cy="504000"/>
            <a:chOff x="8373960" y="5421240"/>
            <a:chExt cx="374760" cy="504000"/>
          </a:xfrm>
        </p:grpSpPr>
        <p:grpSp>
          <p:nvGrpSpPr>
            <p:cNvPr id="1185" name=""/>
            <p:cNvGrpSpPr/>
            <p:nvPr/>
          </p:nvGrpSpPr>
          <p:grpSpPr>
            <a:xfrm>
              <a:off x="8514720" y="5725800"/>
              <a:ext cx="108000" cy="101520"/>
              <a:chOff x="8514720" y="5725800"/>
              <a:chExt cx="108000" cy="101520"/>
            </a:xfrm>
          </p:grpSpPr>
          <p:sp>
            <p:nvSpPr>
              <p:cNvPr id="1186" name=""/>
              <p:cNvSpPr/>
              <p:nvPr/>
            </p:nvSpPr>
            <p:spPr>
              <a:xfrm>
                <a:off x="8514720" y="5814000"/>
                <a:ext cx="108000" cy="13320"/>
              </a:xfrm>
              <a:custGeom>
                <a:avLst/>
                <a:gdLst/>
                <a:ahLst/>
                <a:rect l="l" t="t" r="r" b="b"/>
                <a:pathLst>
                  <a:path w="219" h="17">
                    <a:moveTo>
                      <a:pt x="0" y="0"/>
                    </a:moveTo>
                    <a:lnTo>
                      <a:pt x="218" y="0"/>
                    </a:lnTo>
                    <a:lnTo>
                      <a:pt x="162" y="16"/>
                    </a:lnTo>
                    <a:lnTo>
                      <a:pt x="60" y="16"/>
                    </a:lnTo>
                    <a:lnTo>
                      <a:pt x="0" y="0"/>
                    </a:lnTo>
                  </a:path>
                </a:pathLst>
              </a:custGeom>
              <a:noFill/>
              <a:ln cap="rnd" w="12600">
                <a:solidFill>
                  <a:srgbClr val="60606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1187" name=""/>
              <p:cNvSpPr/>
              <p:nvPr/>
            </p:nvSpPr>
            <p:spPr>
              <a:xfrm>
                <a:off x="8523360" y="5725800"/>
                <a:ext cx="85680" cy="13320"/>
              </a:xfrm>
              <a:custGeom>
                <a:avLst/>
                <a:gdLst/>
                <a:ahLst/>
                <a:rect l="l" t="t" r="r" b="b"/>
                <a:pathLst>
                  <a:path w="174" h="17">
                    <a:moveTo>
                      <a:pt x="0" y="16"/>
                    </a:moveTo>
                    <a:lnTo>
                      <a:pt x="42" y="0"/>
                    </a:lnTo>
                    <a:lnTo>
                      <a:pt x="173" y="0"/>
                    </a:lnTo>
                    <a:lnTo>
                      <a:pt x="131" y="16"/>
                    </a:lnTo>
                    <a:lnTo>
                      <a:pt x="0" y="16"/>
                    </a:lnTo>
                  </a:path>
                </a:pathLst>
              </a:custGeom>
              <a:noFill/>
              <a:ln cap="rnd" w="12600">
                <a:solidFill>
                  <a:srgbClr val="606060"/>
                </a:solidFill>
                <a:round/>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grpSp>
        <p:grpSp>
          <p:nvGrpSpPr>
            <p:cNvPr id="1188" name=""/>
            <p:cNvGrpSpPr/>
            <p:nvPr/>
          </p:nvGrpSpPr>
          <p:grpSpPr>
            <a:xfrm>
              <a:off x="8505720" y="5725800"/>
              <a:ext cx="131760" cy="199440"/>
              <a:chOff x="8505720" y="5725800"/>
              <a:chExt cx="131760" cy="199440"/>
            </a:xfrm>
          </p:grpSpPr>
          <p:sp>
            <p:nvSpPr>
              <p:cNvPr id="1189" name=""/>
              <p:cNvSpPr/>
              <p:nvPr/>
            </p:nvSpPr>
            <p:spPr>
              <a:xfrm>
                <a:off x="8505720" y="5731200"/>
                <a:ext cx="18000" cy="184320"/>
              </a:xfrm>
              <a:custGeom>
                <a:avLst/>
                <a:gdLst/>
                <a:ahLst/>
                <a:rect l="l" t="t" r="r" b="b"/>
                <a:pathLst>
                  <a:path w="37" h="230">
                    <a:moveTo>
                      <a:pt x="36" y="0"/>
                    </a:moveTo>
                    <a:lnTo>
                      <a:pt x="0" y="229"/>
                    </a:lnTo>
                    <a:lnTo>
                      <a:pt x="36"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90" name=""/>
              <p:cNvSpPr/>
              <p:nvPr/>
            </p:nvSpPr>
            <p:spPr>
              <a:xfrm>
                <a:off x="8535600" y="5731200"/>
                <a:ext cx="8640" cy="184320"/>
              </a:xfrm>
              <a:custGeom>
                <a:avLst/>
                <a:gdLst/>
                <a:ahLst/>
                <a:rect l="l" t="t" r="r" b="b"/>
                <a:pathLst>
                  <a:path w="18" h="230">
                    <a:moveTo>
                      <a:pt x="17" y="0"/>
                    </a:moveTo>
                    <a:lnTo>
                      <a:pt x="0" y="229"/>
                    </a:lnTo>
                    <a:lnTo>
                      <a:pt x="17"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91" name=""/>
              <p:cNvSpPr/>
              <p:nvPr/>
            </p:nvSpPr>
            <p:spPr>
              <a:xfrm>
                <a:off x="8588880" y="5731200"/>
                <a:ext cx="15120" cy="194040"/>
              </a:xfrm>
              <a:custGeom>
                <a:avLst/>
                <a:gdLst/>
                <a:ahLst/>
                <a:rect l="l" t="t" r="r" b="b"/>
                <a:pathLst>
                  <a:path w="31" h="242">
                    <a:moveTo>
                      <a:pt x="0" y="0"/>
                    </a:moveTo>
                    <a:lnTo>
                      <a:pt x="30" y="241"/>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92" name=""/>
              <p:cNvSpPr/>
              <p:nvPr/>
            </p:nvSpPr>
            <p:spPr>
              <a:xfrm>
                <a:off x="8609040" y="5725800"/>
                <a:ext cx="28440" cy="194760"/>
              </a:xfrm>
              <a:custGeom>
                <a:avLst/>
                <a:gdLst/>
                <a:ahLst/>
                <a:rect l="l" t="t" r="r" b="b"/>
                <a:pathLst>
                  <a:path w="58" h="243">
                    <a:moveTo>
                      <a:pt x="0" y="0"/>
                    </a:moveTo>
                    <a:lnTo>
                      <a:pt x="57" y="242"/>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grpSp>
        <p:sp>
          <p:nvSpPr>
            <p:cNvPr id="1193" name=""/>
            <p:cNvSpPr/>
            <p:nvPr/>
          </p:nvSpPr>
          <p:spPr>
            <a:xfrm>
              <a:off x="8541360" y="5731560"/>
              <a:ext cx="50760" cy="83160"/>
            </a:xfrm>
            <a:custGeom>
              <a:avLst/>
              <a:gdLst/>
              <a:ahLst/>
              <a:rect l="l" t="t" r="r" b="b"/>
              <a:pathLst>
                <a:path w="103" h="104">
                  <a:moveTo>
                    <a:pt x="102" y="0"/>
                  </a:moveTo>
                  <a:lnTo>
                    <a:pt x="0" y="103"/>
                  </a:lnTo>
                  <a:lnTo>
                    <a:pt x="102" y="0"/>
                  </a:lnTo>
                </a:path>
              </a:pathLst>
            </a:custGeom>
            <a:noFill/>
            <a:ln cap="rnd" w="12600">
              <a:solidFill>
                <a:srgbClr val="606060"/>
              </a:solidFill>
              <a:round/>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Frutiger 45 Light"/>
              </a:endParaRPr>
            </a:p>
          </p:txBody>
        </p:sp>
        <p:sp>
          <p:nvSpPr>
            <p:cNvPr id="1194" name=""/>
            <p:cNvSpPr/>
            <p:nvPr/>
          </p:nvSpPr>
          <p:spPr>
            <a:xfrm>
              <a:off x="8544240" y="5725800"/>
              <a:ext cx="78480" cy="190440"/>
            </a:xfrm>
            <a:custGeom>
              <a:avLst/>
              <a:gdLst/>
              <a:ahLst/>
              <a:rect l="l" t="t" r="r" b="b"/>
              <a:pathLst>
                <a:path w="159" h="237">
                  <a:moveTo>
                    <a:pt x="0" y="37"/>
                  </a:moveTo>
                  <a:lnTo>
                    <a:pt x="32" y="0"/>
                  </a:lnTo>
                  <a:lnTo>
                    <a:pt x="158" y="109"/>
                  </a:lnTo>
                  <a:lnTo>
                    <a:pt x="108" y="159"/>
                  </a:lnTo>
                  <a:lnTo>
                    <a:pt x="68" y="236"/>
                  </a:lnTo>
                  <a:lnTo>
                    <a:pt x="32" y="16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95" name=""/>
            <p:cNvSpPr/>
            <p:nvPr/>
          </p:nvSpPr>
          <p:spPr>
            <a:xfrm>
              <a:off x="8544240" y="5859360"/>
              <a:ext cx="34560" cy="56880"/>
            </a:xfrm>
            <a:custGeom>
              <a:avLst/>
              <a:gdLst/>
              <a:ahLst/>
              <a:rect l="l" t="t" r="r" b="b"/>
              <a:pathLst>
                <a:path w="70" h="71">
                  <a:moveTo>
                    <a:pt x="0" y="0"/>
                  </a:moveTo>
                  <a:lnTo>
                    <a:pt x="33" y="70"/>
                  </a:lnTo>
                  <a:lnTo>
                    <a:pt x="69" y="0"/>
                  </a:lnTo>
                </a:path>
              </a:pathLst>
            </a:custGeom>
            <a:noFill/>
            <a:ln cap="rnd" w="12600">
              <a:solidFill>
                <a:srgbClr val="60606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Frutiger 45 Light"/>
              </a:endParaRPr>
            </a:p>
          </p:txBody>
        </p:sp>
        <p:sp>
          <p:nvSpPr>
            <p:cNvPr id="1196" name=""/>
            <p:cNvSpPr/>
            <p:nvPr/>
          </p:nvSpPr>
          <p:spPr>
            <a:xfrm>
              <a:off x="8510760" y="5731560"/>
              <a:ext cx="79920" cy="182160"/>
            </a:xfrm>
            <a:custGeom>
              <a:avLst/>
              <a:gdLst/>
              <a:ahLst/>
              <a:rect l="l" t="t" r="r" b="b"/>
              <a:pathLst>
                <a:path w="162" h="227">
                  <a:moveTo>
                    <a:pt x="21" y="226"/>
                  </a:moveTo>
                  <a:lnTo>
                    <a:pt x="0" y="170"/>
                  </a:lnTo>
                  <a:lnTo>
                    <a:pt x="38" y="133"/>
                  </a:lnTo>
                  <a:lnTo>
                    <a:pt x="9" y="104"/>
                  </a:lnTo>
                  <a:lnTo>
                    <a:pt x="125" y="0"/>
                  </a:lnTo>
                  <a:lnTo>
                    <a:pt x="161" y="32"/>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197" name=""/>
            <p:cNvSpPr/>
            <p:nvPr/>
          </p:nvSpPr>
          <p:spPr>
            <a:xfrm>
              <a:off x="8511480" y="5859360"/>
              <a:ext cx="117360" cy="720"/>
            </a:xfrm>
            <a:custGeom>
              <a:avLst/>
              <a:gdLst/>
              <a:ahLst/>
              <a:rect l="l" t="t" r="r" b="b"/>
              <a:pathLst>
                <a:path w="238" h="1">
                  <a:moveTo>
                    <a:pt x="0" y="0"/>
                  </a:moveTo>
                  <a:lnTo>
                    <a:pt x="237"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198" name=""/>
            <p:cNvSpPr/>
            <p:nvPr/>
          </p:nvSpPr>
          <p:spPr>
            <a:xfrm>
              <a:off x="8535960" y="5783760"/>
              <a:ext cx="24480" cy="720"/>
            </a:xfrm>
            <a:custGeom>
              <a:avLst/>
              <a:gdLst/>
              <a:ahLst/>
              <a:rect l="l" t="t" r="r" b="b"/>
              <a:pathLst>
                <a:path w="50" h="1">
                  <a:moveTo>
                    <a:pt x="0" y="0"/>
                  </a:moveTo>
                  <a:lnTo>
                    <a:pt x="49"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199" name=""/>
            <p:cNvSpPr/>
            <p:nvPr/>
          </p:nvSpPr>
          <p:spPr>
            <a:xfrm>
              <a:off x="8575200" y="5783760"/>
              <a:ext cx="18720" cy="720"/>
            </a:xfrm>
            <a:custGeom>
              <a:avLst/>
              <a:gdLst/>
              <a:ahLst/>
              <a:rect l="l" t="t" r="r" b="b"/>
              <a:pathLst>
                <a:path w="38" h="1">
                  <a:moveTo>
                    <a:pt x="0" y="0"/>
                  </a:moveTo>
                  <a:lnTo>
                    <a:pt x="37"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200" name=""/>
            <p:cNvSpPr/>
            <p:nvPr/>
          </p:nvSpPr>
          <p:spPr>
            <a:xfrm>
              <a:off x="8505720" y="5886720"/>
              <a:ext cx="21960" cy="29520"/>
            </a:xfrm>
            <a:custGeom>
              <a:avLst/>
              <a:gdLst/>
              <a:ahLst/>
              <a:rect l="l" t="t" r="r" b="b"/>
              <a:pathLst>
                <a:path w="45" h="37">
                  <a:moveTo>
                    <a:pt x="7" y="0"/>
                  </a:moveTo>
                  <a:lnTo>
                    <a:pt x="44" y="0"/>
                  </a:lnTo>
                  <a:lnTo>
                    <a:pt x="0" y="36"/>
                  </a:lnTo>
                </a:path>
              </a:pathLst>
            </a:custGeom>
            <a:noFill/>
            <a:ln cap="rnd" w="12600">
              <a:solidFill>
                <a:srgbClr val="606060"/>
              </a:solidFill>
              <a:round/>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Frutiger 45 Light"/>
              </a:endParaRPr>
            </a:p>
          </p:txBody>
        </p:sp>
        <p:sp>
          <p:nvSpPr>
            <p:cNvPr id="1201" name=""/>
            <p:cNvSpPr/>
            <p:nvPr/>
          </p:nvSpPr>
          <p:spPr>
            <a:xfrm>
              <a:off x="8594640" y="5862240"/>
              <a:ext cx="34560" cy="51480"/>
            </a:xfrm>
            <a:custGeom>
              <a:avLst/>
              <a:gdLst/>
              <a:ahLst/>
              <a:rect l="l" t="t" r="r" b="b"/>
              <a:pathLst>
                <a:path w="70" h="64">
                  <a:moveTo>
                    <a:pt x="0" y="3"/>
                  </a:moveTo>
                  <a:lnTo>
                    <a:pt x="45" y="63"/>
                  </a:lnTo>
                  <a:lnTo>
                    <a:pt x="69" y="0"/>
                  </a:lnTo>
                </a:path>
              </a:pathLst>
            </a:custGeom>
            <a:noFill/>
            <a:ln cap="rnd" w="12600">
              <a:solidFill>
                <a:srgbClr val="606060"/>
              </a:solidFill>
              <a:round/>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Frutiger 45 Light"/>
              </a:endParaRPr>
            </a:p>
          </p:txBody>
        </p:sp>
        <p:sp>
          <p:nvSpPr>
            <p:cNvPr id="1202" name=""/>
            <p:cNvSpPr/>
            <p:nvPr/>
          </p:nvSpPr>
          <p:spPr>
            <a:xfrm>
              <a:off x="8549280" y="5818320"/>
              <a:ext cx="20160" cy="41400"/>
            </a:xfrm>
            <a:custGeom>
              <a:avLst/>
              <a:gdLst/>
              <a:ahLst/>
              <a:rect l="l" t="t" r="r" b="b"/>
              <a:pathLst>
                <a:path w="41" h="52">
                  <a:moveTo>
                    <a:pt x="0" y="0"/>
                  </a:moveTo>
                  <a:lnTo>
                    <a:pt x="40"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1203" name=""/>
            <p:cNvSpPr/>
            <p:nvPr/>
          </p:nvSpPr>
          <p:spPr>
            <a:xfrm>
              <a:off x="8573040" y="5818320"/>
              <a:ext cx="21960" cy="41400"/>
            </a:xfrm>
            <a:custGeom>
              <a:avLst/>
              <a:gdLst/>
              <a:ahLst/>
              <a:rect l="l" t="t" r="r" b="b"/>
              <a:pathLst>
                <a:path w="45" h="52">
                  <a:moveTo>
                    <a:pt x="44" y="0"/>
                  </a:moveTo>
                  <a:lnTo>
                    <a:pt x="0"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1204" name=""/>
            <p:cNvSpPr/>
            <p:nvPr/>
          </p:nvSpPr>
          <p:spPr>
            <a:xfrm>
              <a:off x="8527320" y="5818320"/>
              <a:ext cx="11160" cy="45000"/>
            </a:xfrm>
            <a:custGeom>
              <a:avLst/>
              <a:gdLst/>
              <a:ahLst/>
              <a:rect l="l" t="t" r="r" b="b"/>
              <a:pathLst>
                <a:path w="23" h="56">
                  <a:moveTo>
                    <a:pt x="22" y="0"/>
                  </a:moveTo>
                  <a:lnTo>
                    <a:pt x="0" y="55"/>
                  </a:lnTo>
                </a:path>
              </a:pathLst>
            </a:custGeom>
            <a:noFill/>
            <a:ln cap="rnd" w="12600">
              <a:solidFill>
                <a:srgbClr val="606060"/>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Frutiger 45 Light"/>
              </a:endParaRPr>
            </a:p>
          </p:txBody>
        </p:sp>
        <p:sp>
          <p:nvSpPr>
            <p:cNvPr id="1205" name=""/>
            <p:cNvSpPr/>
            <p:nvPr/>
          </p:nvSpPr>
          <p:spPr>
            <a:xfrm>
              <a:off x="8594640" y="5818320"/>
              <a:ext cx="12240" cy="41400"/>
            </a:xfrm>
            <a:custGeom>
              <a:avLst/>
              <a:gdLst/>
              <a:ahLst/>
              <a:rect l="l" t="t" r="r" b="b"/>
              <a:pathLst>
                <a:path w="25" h="52">
                  <a:moveTo>
                    <a:pt x="0" y="0"/>
                  </a:moveTo>
                  <a:lnTo>
                    <a:pt x="24"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1206" name=""/>
            <p:cNvSpPr/>
            <p:nvPr/>
          </p:nvSpPr>
          <p:spPr>
            <a:xfrm>
              <a:off x="8604000" y="5814360"/>
              <a:ext cx="25200" cy="109080"/>
            </a:xfrm>
            <a:custGeom>
              <a:avLst/>
              <a:gdLst/>
              <a:ahLst/>
              <a:rect l="l" t="t" r="r" b="b"/>
              <a:pathLst>
                <a:path w="51" h="136">
                  <a:moveTo>
                    <a:pt x="0" y="135"/>
                  </a:moveTo>
                  <a:lnTo>
                    <a:pt x="6" y="0"/>
                  </a:lnTo>
                  <a:lnTo>
                    <a:pt x="50" y="127"/>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07" name=""/>
            <p:cNvSpPr/>
            <p:nvPr/>
          </p:nvSpPr>
          <p:spPr>
            <a:xfrm>
              <a:off x="8511480" y="5815800"/>
              <a:ext cx="16200" cy="97920"/>
            </a:xfrm>
            <a:custGeom>
              <a:avLst/>
              <a:gdLst/>
              <a:ahLst/>
              <a:rect l="l" t="t" r="r" b="b"/>
              <a:pathLst>
                <a:path w="33" h="122">
                  <a:moveTo>
                    <a:pt x="0" y="121"/>
                  </a:moveTo>
                  <a:lnTo>
                    <a:pt x="32" y="0"/>
                  </a:lnTo>
                  <a:lnTo>
                    <a:pt x="32" y="12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08" name=""/>
            <p:cNvSpPr/>
            <p:nvPr/>
          </p:nvSpPr>
          <p:spPr>
            <a:xfrm>
              <a:off x="8518680" y="5731560"/>
              <a:ext cx="41760" cy="78480"/>
            </a:xfrm>
            <a:custGeom>
              <a:avLst/>
              <a:gdLst/>
              <a:ahLst/>
              <a:rect l="l" t="t" r="r" b="b"/>
              <a:pathLst>
                <a:path w="85" h="98">
                  <a:moveTo>
                    <a:pt x="0" y="97"/>
                  </a:moveTo>
                  <a:lnTo>
                    <a:pt x="40" y="0"/>
                  </a:lnTo>
                  <a:lnTo>
                    <a:pt x="53" y="31"/>
                  </a:lnTo>
                  <a:lnTo>
                    <a:pt x="84" y="71"/>
                  </a:lnTo>
                  <a:lnTo>
                    <a:pt x="78" y="71"/>
                  </a:lnTo>
                </a:path>
              </a:pathLst>
            </a:custGeom>
            <a:noFill/>
            <a:ln cap="rnd" w="12600">
              <a:solidFill>
                <a:srgbClr val="606060"/>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Frutiger 45 Light"/>
              </a:endParaRPr>
            </a:p>
          </p:txBody>
        </p:sp>
        <p:sp>
          <p:nvSpPr>
            <p:cNvPr id="1209" name=""/>
            <p:cNvSpPr/>
            <p:nvPr/>
          </p:nvSpPr>
          <p:spPr>
            <a:xfrm>
              <a:off x="8518680" y="5731560"/>
              <a:ext cx="104040" cy="131760"/>
            </a:xfrm>
            <a:custGeom>
              <a:avLst/>
              <a:gdLst/>
              <a:ahLst/>
              <a:rect l="l" t="t" r="r" b="b"/>
              <a:pathLst>
                <a:path w="211" h="164">
                  <a:moveTo>
                    <a:pt x="0" y="71"/>
                  </a:moveTo>
                  <a:lnTo>
                    <a:pt x="12" y="71"/>
                  </a:lnTo>
                  <a:lnTo>
                    <a:pt x="6" y="34"/>
                  </a:lnTo>
                  <a:lnTo>
                    <a:pt x="24" y="0"/>
                  </a:lnTo>
                  <a:lnTo>
                    <a:pt x="47" y="103"/>
                  </a:lnTo>
                  <a:lnTo>
                    <a:pt x="148" y="0"/>
                  </a:lnTo>
                  <a:lnTo>
                    <a:pt x="210" y="103"/>
                  </a:lnTo>
                  <a:lnTo>
                    <a:pt x="198" y="163"/>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10" name=""/>
            <p:cNvSpPr/>
            <p:nvPr/>
          </p:nvSpPr>
          <p:spPr>
            <a:xfrm>
              <a:off x="8575200" y="5757120"/>
              <a:ext cx="22680" cy="32040"/>
            </a:xfrm>
            <a:custGeom>
              <a:avLst/>
              <a:gdLst/>
              <a:ahLst/>
              <a:rect l="l" t="t" r="r" b="b"/>
              <a:pathLst>
                <a:path w="46" h="40">
                  <a:moveTo>
                    <a:pt x="36" y="39"/>
                  </a:moveTo>
                  <a:lnTo>
                    <a:pt x="45" y="39"/>
                  </a:lnTo>
                  <a:lnTo>
                    <a:pt x="30" y="0"/>
                  </a:lnTo>
                  <a:lnTo>
                    <a:pt x="0" y="34"/>
                  </a:lnTo>
                </a:path>
              </a:pathLst>
            </a:custGeom>
            <a:noFill/>
            <a:ln cap="rnd" w="12600">
              <a:solidFill>
                <a:srgbClr val="60606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Frutiger 45 Light"/>
              </a:endParaRPr>
            </a:p>
          </p:txBody>
        </p:sp>
        <p:sp>
          <p:nvSpPr>
            <p:cNvPr id="1211" name=""/>
            <p:cNvSpPr/>
            <p:nvPr/>
          </p:nvSpPr>
          <p:spPr>
            <a:xfrm>
              <a:off x="8536680" y="5890680"/>
              <a:ext cx="16920" cy="25560"/>
            </a:xfrm>
            <a:custGeom>
              <a:avLst/>
              <a:gdLst/>
              <a:ahLst/>
              <a:rect l="l" t="t" r="r" b="b"/>
              <a:pathLst>
                <a:path w="35" h="32">
                  <a:moveTo>
                    <a:pt x="0" y="0"/>
                  </a:moveTo>
                  <a:lnTo>
                    <a:pt x="34" y="0"/>
                  </a:lnTo>
                  <a:lnTo>
                    <a:pt x="6" y="31"/>
                  </a:lnTo>
                </a:path>
              </a:pathLst>
            </a:custGeom>
            <a:noFill/>
            <a:ln cap="rnd" w="12600">
              <a:solidFill>
                <a:srgbClr val="60606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Frutiger 45 Light"/>
              </a:endParaRPr>
            </a:p>
          </p:txBody>
        </p:sp>
        <p:sp>
          <p:nvSpPr>
            <p:cNvPr id="1212" name=""/>
            <p:cNvSpPr/>
            <p:nvPr/>
          </p:nvSpPr>
          <p:spPr>
            <a:xfrm>
              <a:off x="8587080" y="5888160"/>
              <a:ext cx="16920" cy="31320"/>
            </a:xfrm>
            <a:custGeom>
              <a:avLst/>
              <a:gdLst/>
              <a:ahLst/>
              <a:rect l="l" t="t" r="r" b="b"/>
              <a:pathLst>
                <a:path w="35" h="39">
                  <a:moveTo>
                    <a:pt x="28" y="3"/>
                  </a:moveTo>
                  <a:lnTo>
                    <a:pt x="0" y="0"/>
                  </a:lnTo>
                  <a:lnTo>
                    <a:pt x="34" y="38"/>
                  </a:lnTo>
                </a:path>
              </a:pathLst>
            </a:custGeom>
            <a:noFill/>
            <a:ln cap="rnd" w="12600">
              <a:solidFill>
                <a:srgbClr val="606060"/>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Frutiger 45 Light"/>
              </a:endParaRPr>
            </a:p>
          </p:txBody>
        </p:sp>
        <p:sp>
          <p:nvSpPr>
            <p:cNvPr id="1213" name=""/>
            <p:cNvSpPr/>
            <p:nvPr/>
          </p:nvSpPr>
          <p:spPr>
            <a:xfrm>
              <a:off x="8549280" y="5818320"/>
              <a:ext cx="40320" cy="41400"/>
            </a:xfrm>
            <a:custGeom>
              <a:avLst/>
              <a:gdLst/>
              <a:ahLst/>
              <a:rect l="l" t="t" r="r" b="b"/>
              <a:pathLst>
                <a:path w="82" h="52">
                  <a:moveTo>
                    <a:pt x="0" y="51"/>
                  </a:moveTo>
                  <a:lnTo>
                    <a:pt x="42" y="0"/>
                  </a:lnTo>
                  <a:lnTo>
                    <a:pt x="81" y="51"/>
                  </a:lnTo>
                </a:path>
              </a:pathLst>
            </a:custGeom>
            <a:noFill/>
            <a:ln cap="rnd" w="12600">
              <a:solidFill>
                <a:srgbClr val="60606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Frutiger 45 Light"/>
              </a:endParaRPr>
            </a:p>
          </p:txBody>
        </p:sp>
        <p:sp>
          <p:nvSpPr>
            <p:cNvPr id="1214" name=""/>
            <p:cNvSpPr/>
            <p:nvPr/>
          </p:nvSpPr>
          <p:spPr>
            <a:xfrm>
              <a:off x="8514720" y="5814360"/>
              <a:ext cx="24120" cy="36720"/>
            </a:xfrm>
            <a:custGeom>
              <a:avLst/>
              <a:gdLst/>
              <a:ahLst/>
              <a:rect l="l" t="t" r="r" b="b"/>
              <a:pathLst>
                <a:path w="49" h="46">
                  <a:moveTo>
                    <a:pt x="48" y="45"/>
                  </a:moveTo>
                  <a:lnTo>
                    <a:pt x="0" y="0"/>
                  </a:lnTo>
                </a:path>
              </a:pathLst>
            </a:custGeom>
            <a:noFill/>
            <a:ln cap="rnd" w="12600">
              <a:solidFill>
                <a:srgbClr val="60606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Frutiger 45 Light"/>
              </a:endParaRPr>
            </a:p>
          </p:txBody>
        </p:sp>
        <p:sp>
          <p:nvSpPr>
            <p:cNvPr id="1215" name=""/>
            <p:cNvSpPr/>
            <p:nvPr/>
          </p:nvSpPr>
          <p:spPr>
            <a:xfrm>
              <a:off x="8514720" y="5824440"/>
              <a:ext cx="13320" cy="62640"/>
            </a:xfrm>
            <a:custGeom>
              <a:avLst/>
              <a:gdLst/>
              <a:ahLst/>
              <a:rect l="l" t="t" r="r" b="b"/>
              <a:pathLst>
                <a:path w="27" h="78">
                  <a:moveTo>
                    <a:pt x="0" y="0"/>
                  </a:moveTo>
                  <a:lnTo>
                    <a:pt x="26" y="77"/>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1216" name=""/>
            <p:cNvSpPr/>
            <p:nvPr/>
          </p:nvSpPr>
          <p:spPr>
            <a:xfrm>
              <a:off x="8622360" y="5886720"/>
              <a:ext cx="9360" cy="720"/>
            </a:xfrm>
            <a:custGeom>
              <a:avLst/>
              <a:gdLst/>
              <a:ahLst/>
              <a:rect l="l" t="t" r="r" b="b"/>
              <a:pathLst>
                <a:path w="19" h="1">
                  <a:moveTo>
                    <a:pt x="0" y="0"/>
                  </a:moveTo>
                  <a:lnTo>
                    <a:pt x="18"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217" name=""/>
            <p:cNvSpPr/>
            <p:nvPr/>
          </p:nvSpPr>
          <p:spPr>
            <a:xfrm>
              <a:off x="8606520" y="5837400"/>
              <a:ext cx="22680" cy="25560"/>
            </a:xfrm>
            <a:custGeom>
              <a:avLst/>
              <a:gdLst/>
              <a:ahLst/>
              <a:rect l="l" t="t" r="r" b="b"/>
              <a:pathLst>
                <a:path w="46" h="32">
                  <a:moveTo>
                    <a:pt x="45" y="31"/>
                  </a:moveTo>
                  <a:lnTo>
                    <a:pt x="0" y="0"/>
                  </a:lnTo>
                </a:path>
              </a:pathLst>
            </a:custGeom>
            <a:noFill/>
            <a:ln cap="rnd" w="12600">
              <a:solidFill>
                <a:srgbClr val="60606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Frutiger 45 Light"/>
              </a:endParaRPr>
            </a:p>
          </p:txBody>
        </p:sp>
        <p:sp>
          <p:nvSpPr>
            <p:cNvPr id="1218" name=""/>
            <p:cNvSpPr/>
            <p:nvPr/>
          </p:nvSpPr>
          <p:spPr>
            <a:xfrm>
              <a:off x="8511480" y="5841720"/>
              <a:ext cx="16200" cy="720"/>
            </a:xfrm>
            <a:custGeom>
              <a:avLst/>
              <a:gdLst/>
              <a:ahLst/>
              <a:rect l="l" t="t" r="r" b="b"/>
              <a:pathLst>
                <a:path w="33" h="1">
                  <a:moveTo>
                    <a:pt x="0" y="0"/>
                  </a:moveTo>
                  <a:lnTo>
                    <a:pt x="32"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219" name=""/>
            <p:cNvSpPr/>
            <p:nvPr/>
          </p:nvSpPr>
          <p:spPr>
            <a:xfrm>
              <a:off x="8622360" y="5886720"/>
              <a:ext cx="13680" cy="27000"/>
            </a:xfrm>
            <a:custGeom>
              <a:avLst/>
              <a:gdLst/>
              <a:ahLst/>
              <a:rect l="l" t="t" r="r" b="b"/>
              <a:pathLst>
                <a:path w="28" h="34">
                  <a:moveTo>
                    <a:pt x="0" y="0"/>
                  </a:moveTo>
                  <a:lnTo>
                    <a:pt x="27" y="33"/>
                  </a:lnTo>
                </a:path>
              </a:pathLst>
            </a:custGeom>
            <a:noFill/>
            <a:ln cap="rnd" w="12600">
              <a:solidFill>
                <a:srgbClr val="60606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Frutiger 45 Light"/>
              </a:endParaRPr>
            </a:p>
          </p:txBody>
        </p:sp>
        <p:sp>
          <p:nvSpPr>
            <p:cNvPr id="1220" name=""/>
            <p:cNvSpPr/>
            <p:nvPr/>
          </p:nvSpPr>
          <p:spPr>
            <a:xfrm>
              <a:off x="8544240" y="5738760"/>
              <a:ext cx="47880" cy="76320"/>
            </a:xfrm>
            <a:custGeom>
              <a:avLst/>
              <a:gdLst/>
              <a:ahLst/>
              <a:rect l="l" t="t" r="r" b="b"/>
              <a:pathLst>
                <a:path w="97" h="95">
                  <a:moveTo>
                    <a:pt x="0" y="0"/>
                  </a:moveTo>
                  <a:lnTo>
                    <a:pt x="96" y="94"/>
                  </a:lnTo>
                </a:path>
              </a:pathLst>
            </a:custGeom>
            <a:noFill/>
            <a:ln cap="rnd" w="12600">
              <a:solidFill>
                <a:srgbClr val="60606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Frutiger 45 Light"/>
              </a:endParaRPr>
            </a:p>
          </p:txBody>
        </p:sp>
        <p:sp>
          <p:nvSpPr>
            <p:cNvPr id="1221" name=""/>
            <p:cNvSpPr/>
            <p:nvPr/>
          </p:nvSpPr>
          <p:spPr>
            <a:xfrm>
              <a:off x="8594640" y="5725800"/>
              <a:ext cx="12240" cy="125280"/>
            </a:xfrm>
            <a:custGeom>
              <a:avLst/>
              <a:gdLst/>
              <a:ahLst/>
              <a:rect l="l" t="t" r="r" b="b"/>
              <a:pathLst>
                <a:path w="25" h="156">
                  <a:moveTo>
                    <a:pt x="0" y="104"/>
                  </a:moveTo>
                  <a:lnTo>
                    <a:pt x="24" y="0"/>
                  </a:lnTo>
                  <a:lnTo>
                    <a:pt x="6" y="15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22" name=""/>
            <p:cNvSpPr/>
            <p:nvPr/>
          </p:nvSpPr>
          <p:spPr>
            <a:xfrm>
              <a:off x="8595720" y="5728320"/>
              <a:ext cx="22680" cy="56160"/>
            </a:xfrm>
            <a:custGeom>
              <a:avLst/>
              <a:gdLst/>
              <a:ahLst/>
              <a:rect l="l" t="t" r="r" b="b"/>
              <a:pathLst>
                <a:path w="46" h="70">
                  <a:moveTo>
                    <a:pt x="0" y="0"/>
                  </a:moveTo>
                  <a:lnTo>
                    <a:pt x="33" y="29"/>
                  </a:lnTo>
                  <a:lnTo>
                    <a:pt x="9" y="69"/>
                  </a:lnTo>
                  <a:lnTo>
                    <a:pt x="45" y="69"/>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223" name=""/>
            <p:cNvSpPr/>
            <p:nvPr/>
          </p:nvSpPr>
          <p:spPr>
            <a:xfrm>
              <a:off x="8602560" y="5728320"/>
              <a:ext cx="10080" cy="56160"/>
            </a:xfrm>
            <a:custGeom>
              <a:avLst/>
              <a:gdLst/>
              <a:ahLst/>
              <a:rect l="l" t="t" r="r" b="b"/>
              <a:pathLst>
                <a:path w="21" h="70">
                  <a:moveTo>
                    <a:pt x="0" y="0"/>
                  </a:moveTo>
                  <a:lnTo>
                    <a:pt x="20" y="29"/>
                  </a:lnTo>
                  <a:lnTo>
                    <a:pt x="17" y="69"/>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224" name=""/>
            <p:cNvSpPr/>
            <p:nvPr/>
          </p:nvSpPr>
          <p:spPr>
            <a:xfrm>
              <a:off x="8521560" y="5731560"/>
              <a:ext cx="17280" cy="57600"/>
            </a:xfrm>
            <a:custGeom>
              <a:avLst/>
              <a:gdLst/>
              <a:ahLst/>
              <a:rect l="l" t="t" r="r" b="b"/>
              <a:pathLst>
                <a:path w="35" h="72">
                  <a:moveTo>
                    <a:pt x="34" y="0"/>
                  </a:moveTo>
                  <a:lnTo>
                    <a:pt x="0" y="39"/>
                  </a:lnTo>
                  <a:lnTo>
                    <a:pt x="23" y="71"/>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25" name=""/>
            <p:cNvSpPr/>
            <p:nvPr/>
          </p:nvSpPr>
          <p:spPr>
            <a:xfrm>
              <a:off x="8541360" y="5668920"/>
              <a:ext cx="68040" cy="57600"/>
            </a:xfrm>
            <a:custGeom>
              <a:avLst/>
              <a:gdLst/>
              <a:ahLst/>
              <a:rect l="l" t="t" r="r" b="b"/>
              <a:pathLst>
                <a:path w="138" h="72">
                  <a:moveTo>
                    <a:pt x="137" y="71"/>
                  </a:move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26" name=""/>
            <p:cNvSpPr/>
            <p:nvPr/>
          </p:nvSpPr>
          <p:spPr>
            <a:xfrm>
              <a:off x="8523360" y="5668920"/>
              <a:ext cx="99000" cy="63360"/>
            </a:xfrm>
            <a:custGeom>
              <a:avLst/>
              <a:gdLst/>
              <a:ahLst/>
              <a:rect l="l" t="t" r="r" b="b"/>
              <a:pathLst>
                <a:path w="201" h="79">
                  <a:moveTo>
                    <a:pt x="0" y="78"/>
                  </a:moveTo>
                  <a:lnTo>
                    <a:pt x="131" y="5"/>
                  </a:lnTo>
                  <a:lnTo>
                    <a:pt x="161" y="0"/>
                  </a:lnTo>
                  <a:lnTo>
                    <a:pt x="200" y="0"/>
                  </a:lnTo>
                  <a:lnTo>
                    <a:pt x="173" y="73"/>
                  </a:lnTo>
                </a:path>
              </a:pathLst>
            </a:custGeom>
            <a:noFill/>
            <a:ln cap="rnd" w="12600">
              <a:solidFill>
                <a:srgbClr val="60606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Frutiger 45 Light"/>
              </a:endParaRPr>
            </a:p>
          </p:txBody>
        </p:sp>
        <p:sp>
          <p:nvSpPr>
            <p:cNvPr id="1227" name=""/>
            <p:cNvSpPr/>
            <p:nvPr/>
          </p:nvSpPr>
          <p:spPr>
            <a:xfrm>
              <a:off x="8472600" y="5496840"/>
              <a:ext cx="72000" cy="229680"/>
            </a:xfrm>
            <a:custGeom>
              <a:avLst/>
              <a:gdLst/>
              <a:ahLst/>
              <a:rect l="l" t="t" r="r" b="b"/>
              <a:pathLst>
                <a:path w="146" h="286">
                  <a:moveTo>
                    <a:pt x="145" y="285"/>
                  </a:move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28" name=""/>
            <p:cNvSpPr/>
            <p:nvPr/>
          </p:nvSpPr>
          <p:spPr>
            <a:xfrm>
              <a:off x="8459280" y="5425200"/>
              <a:ext cx="64440" cy="306720"/>
            </a:xfrm>
            <a:custGeom>
              <a:avLst/>
              <a:gdLst/>
              <a:ahLst/>
              <a:rect l="l" t="t" r="r" b="b"/>
              <a:pathLst>
                <a:path w="131" h="382">
                  <a:moveTo>
                    <a:pt x="0" y="0"/>
                  </a:moveTo>
                  <a:lnTo>
                    <a:pt x="12" y="88"/>
                  </a:lnTo>
                  <a:lnTo>
                    <a:pt x="130" y="381"/>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29" name=""/>
            <p:cNvSpPr/>
            <p:nvPr/>
          </p:nvSpPr>
          <p:spPr>
            <a:xfrm>
              <a:off x="8511480" y="5646960"/>
              <a:ext cx="18000" cy="84960"/>
            </a:xfrm>
            <a:custGeom>
              <a:avLst/>
              <a:gdLst/>
              <a:ahLst/>
              <a:rect l="l" t="t" r="r" b="b"/>
              <a:pathLst>
                <a:path w="37" h="106">
                  <a:moveTo>
                    <a:pt x="24" y="105"/>
                  </a:moveTo>
                  <a:lnTo>
                    <a:pt x="36" y="54"/>
                  </a:lnTo>
                  <a:lnTo>
                    <a:pt x="0" y="43"/>
                  </a:lnTo>
                  <a:lnTo>
                    <a:pt x="6" y="0"/>
                  </a:lnTo>
                </a:path>
              </a:pathLst>
            </a:custGeom>
            <a:noFill/>
            <a:ln cap="rnd" w="12600">
              <a:solidFill>
                <a:srgbClr val="606060"/>
              </a:solidFill>
              <a:round/>
            </a:ln>
          </p:spPr>
          <p:style>
            <a:lnRef idx="0"/>
            <a:fillRef idx="0"/>
            <a:effectRef idx="0"/>
            <a:fontRef idx="minor"/>
          </p:style>
          <p:txBody>
            <a:bodyPr lIns="90000" rIns="90000" tIns="38160" bIns="38160" anchor="t">
              <a:noAutofit/>
            </a:bodyPr>
            <a:p>
              <a:endParaRPr b="0" lang="en-US" sz="2400" strike="noStrike" u="none">
                <a:solidFill>
                  <a:srgbClr val="000000"/>
                </a:solidFill>
                <a:effectLst/>
                <a:uFillTx/>
                <a:latin typeface="Frutiger 45 Light"/>
              </a:endParaRPr>
            </a:p>
          </p:txBody>
        </p:sp>
        <p:sp>
          <p:nvSpPr>
            <p:cNvPr id="1230" name=""/>
            <p:cNvSpPr/>
            <p:nvPr/>
          </p:nvSpPr>
          <p:spPr>
            <a:xfrm>
              <a:off x="8573040" y="5671080"/>
              <a:ext cx="23040" cy="27720"/>
            </a:xfrm>
            <a:custGeom>
              <a:avLst/>
              <a:gdLst/>
              <a:ahLst/>
              <a:rect l="l" t="t" r="r" b="b"/>
              <a:pathLst>
                <a:path w="47" h="35">
                  <a:moveTo>
                    <a:pt x="3" y="18"/>
                  </a:moveTo>
                  <a:lnTo>
                    <a:pt x="46" y="0"/>
                  </a:lnTo>
                  <a:lnTo>
                    <a:pt x="0" y="34"/>
                  </a:lnTo>
                </a:path>
              </a:pathLst>
            </a:custGeom>
            <a:noFill/>
            <a:ln cap="rnd" w="12600">
              <a:solidFill>
                <a:srgbClr val="606060"/>
              </a:solidFill>
              <a:round/>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Frutiger 45 Light"/>
              </a:endParaRPr>
            </a:p>
          </p:txBody>
        </p:sp>
        <p:sp>
          <p:nvSpPr>
            <p:cNvPr id="1231" name=""/>
            <p:cNvSpPr/>
            <p:nvPr/>
          </p:nvSpPr>
          <p:spPr>
            <a:xfrm>
              <a:off x="8544240" y="5668920"/>
              <a:ext cx="62640" cy="57600"/>
            </a:xfrm>
            <a:custGeom>
              <a:avLst/>
              <a:gdLst/>
              <a:ahLst/>
              <a:rect l="l" t="t" r="r" b="b"/>
              <a:pathLst>
                <a:path w="127" h="72">
                  <a:moveTo>
                    <a:pt x="0" y="71"/>
                  </a:moveTo>
                  <a:lnTo>
                    <a:pt x="126"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32" name=""/>
            <p:cNvSpPr/>
            <p:nvPr/>
          </p:nvSpPr>
          <p:spPr>
            <a:xfrm>
              <a:off x="8492760" y="5483880"/>
              <a:ext cx="88560" cy="242640"/>
            </a:xfrm>
            <a:custGeom>
              <a:avLst/>
              <a:gdLst/>
              <a:ahLst/>
              <a:rect l="l" t="t" r="r" b="b"/>
              <a:pathLst>
                <a:path w="180" h="302">
                  <a:moveTo>
                    <a:pt x="179" y="301"/>
                  </a:moveTo>
                  <a:lnTo>
                    <a:pt x="51" y="227"/>
                  </a:lnTo>
                  <a:lnTo>
                    <a:pt x="3" y="158"/>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3" name=""/>
            <p:cNvSpPr/>
            <p:nvPr/>
          </p:nvSpPr>
          <p:spPr>
            <a:xfrm>
              <a:off x="8499240" y="5496840"/>
              <a:ext cx="50400" cy="229680"/>
            </a:xfrm>
            <a:custGeom>
              <a:avLst/>
              <a:gdLst/>
              <a:ahLst/>
              <a:rect l="l" t="t" r="r" b="b"/>
              <a:pathLst>
                <a:path w="102" h="286">
                  <a:moveTo>
                    <a:pt x="0" y="0"/>
                  </a:moveTo>
                  <a:lnTo>
                    <a:pt x="12" y="193"/>
                  </a:lnTo>
                  <a:lnTo>
                    <a:pt x="101" y="28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4" name=""/>
            <p:cNvSpPr/>
            <p:nvPr/>
          </p:nvSpPr>
          <p:spPr>
            <a:xfrm>
              <a:off x="8518680" y="5675040"/>
              <a:ext cx="20160" cy="28800"/>
            </a:xfrm>
            <a:custGeom>
              <a:avLst/>
              <a:gdLst/>
              <a:ahLst/>
              <a:rect l="l" t="t" r="r" b="b"/>
              <a:pathLst>
                <a:path w="41" h="36">
                  <a:moveTo>
                    <a:pt x="20" y="0"/>
                  </a:moveTo>
                  <a:lnTo>
                    <a:pt x="0" y="35"/>
                  </a:lnTo>
                  <a:lnTo>
                    <a:pt x="40" y="35"/>
                  </a:lnTo>
                </a:path>
              </a:pathLst>
            </a:custGeom>
            <a:noFill/>
            <a:ln cap="rnd" w="12600">
              <a:solidFill>
                <a:srgbClr val="60606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1235" name=""/>
            <p:cNvSpPr/>
            <p:nvPr/>
          </p:nvSpPr>
          <p:spPr>
            <a:xfrm>
              <a:off x="8615520" y="5425200"/>
              <a:ext cx="50760" cy="249120"/>
            </a:xfrm>
            <a:custGeom>
              <a:avLst/>
              <a:gdLst/>
              <a:ahLst/>
              <a:rect l="l" t="t" r="r" b="b"/>
              <a:pathLst>
                <a:path w="103" h="310">
                  <a:moveTo>
                    <a:pt x="102" y="0"/>
                  </a:moveTo>
                  <a:lnTo>
                    <a:pt x="93" y="93"/>
                  </a:lnTo>
                  <a:lnTo>
                    <a:pt x="15" y="309"/>
                  </a:lnTo>
                  <a:lnTo>
                    <a:pt x="0" y="280"/>
                  </a:lnTo>
                  <a:lnTo>
                    <a:pt x="27" y="274"/>
                  </a:lnTo>
                  <a:lnTo>
                    <a:pt x="27" y="248"/>
                  </a:lnTo>
                  <a:lnTo>
                    <a:pt x="39" y="248"/>
                  </a:lnTo>
                  <a:lnTo>
                    <a:pt x="33" y="237"/>
                  </a:lnTo>
                  <a:lnTo>
                    <a:pt x="21" y="237"/>
                  </a:lnTo>
                  <a:lnTo>
                    <a:pt x="21" y="226"/>
                  </a:lnTo>
                  <a:lnTo>
                    <a:pt x="57" y="192"/>
                  </a:lnTo>
                  <a:lnTo>
                    <a:pt x="52" y="160"/>
                  </a:lnTo>
                  <a:lnTo>
                    <a:pt x="87" y="115"/>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6" name=""/>
            <p:cNvSpPr/>
            <p:nvPr/>
          </p:nvSpPr>
          <p:spPr>
            <a:xfrm>
              <a:off x="8589240" y="5425200"/>
              <a:ext cx="77040" cy="300960"/>
            </a:xfrm>
            <a:custGeom>
              <a:avLst/>
              <a:gdLst/>
              <a:ahLst/>
              <a:rect l="l" t="t" r="r" b="b"/>
              <a:pathLst>
                <a:path w="156" h="375">
                  <a:moveTo>
                    <a:pt x="155" y="0"/>
                  </a:moveTo>
                  <a:lnTo>
                    <a:pt x="134" y="93"/>
                  </a:lnTo>
                  <a:lnTo>
                    <a:pt x="0" y="374"/>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7" name=""/>
            <p:cNvSpPr/>
            <p:nvPr/>
          </p:nvSpPr>
          <p:spPr>
            <a:xfrm>
              <a:off x="8589240" y="5425200"/>
              <a:ext cx="77040" cy="300960"/>
            </a:xfrm>
            <a:custGeom>
              <a:avLst/>
              <a:gdLst/>
              <a:ahLst/>
              <a:rect l="l" t="t" r="r" b="b"/>
              <a:pathLst>
                <a:path w="156" h="375">
                  <a:moveTo>
                    <a:pt x="0" y="374"/>
                  </a:moveTo>
                  <a:lnTo>
                    <a:pt x="74" y="276"/>
                  </a:lnTo>
                  <a:lnTo>
                    <a:pt x="81" y="93"/>
                  </a:lnTo>
                  <a:lnTo>
                    <a:pt x="155"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8" name=""/>
            <p:cNvSpPr/>
            <p:nvPr/>
          </p:nvSpPr>
          <p:spPr>
            <a:xfrm>
              <a:off x="8634240" y="5425200"/>
              <a:ext cx="32040" cy="174240"/>
            </a:xfrm>
            <a:custGeom>
              <a:avLst/>
              <a:gdLst/>
              <a:ahLst/>
              <a:rect l="l" t="t" r="r" b="b"/>
              <a:pathLst>
                <a:path w="65" h="217">
                  <a:moveTo>
                    <a:pt x="64" y="0"/>
                  </a:moveTo>
                  <a:lnTo>
                    <a:pt x="0" y="93"/>
                  </a:lnTo>
                  <a:lnTo>
                    <a:pt x="9" y="216"/>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39" name=""/>
            <p:cNvSpPr/>
            <p:nvPr/>
          </p:nvSpPr>
          <p:spPr>
            <a:xfrm>
              <a:off x="8628840" y="5512680"/>
              <a:ext cx="8640" cy="62640"/>
            </a:xfrm>
            <a:custGeom>
              <a:avLst/>
              <a:gdLst/>
              <a:ahLst/>
              <a:rect l="l" t="t" r="r" b="b"/>
              <a:pathLst>
                <a:path w="18" h="78">
                  <a:moveTo>
                    <a:pt x="0" y="0"/>
                  </a:moveTo>
                  <a:lnTo>
                    <a:pt x="17" y="16"/>
                  </a:lnTo>
                  <a:lnTo>
                    <a:pt x="0" y="16"/>
                  </a:lnTo>
                  <a:lnTo>
                    <a:pt x="17" y="50"/>
                  </a:lnTo>
                  <a:lnTo>
                    <a:pt x="0" y="77"/>
                  </a:lnTo>
                </a:path>
              </a:pathLst>
            </a:custGeom>
            <a:noFill/>
            <a:ln cap="rnd" w="12600">
              <a:solidFill>
                <a:srgbClr val="606060"/>
              </a:solidFill>
              <a:round/>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Frutiger 45 Light"/>
              </a:endParaRPr>
            </a:p>
          </p:txBody>
        </p:sp>
        <p:sp>
          <p:nvSpPr>
            <p:cNvPr id="1240" name=""/>
            <p:cNvSpPr/>
            <p:nvPr/>
          </p:nvSpPr>
          <p:spPr>
            <a:xfrm>
              <a:off x="8488440" y="5504760"/>
              <a:ext cx="13320" cy="70560"/>
            </a:xfrm>
            <a:custGeom>
              <a:avLst/>
              <a:gdLst/>
              <a:ahLst/>
              <a:rect l="l" t="t" r="r" b="b"/>
              <a:pathLst>
                <a:path w="27" h="88">
                  <a:moveTo>
                    <a:pt x="0" y="0"/>
                  </a:moveTo>
                  <a:lnTo>
                    <a:pt x="23" y="21"/>
                  </a:lnTo>
                  <a:lnTo>
                    <a:pt x="6" y="21"/>
                  </a:lnTo>
                  <a:lnTo>
                    <a:pt x="23" y="50"/>
                  </a:lnTo>
                  <a:lnTo>
                    <a:pt x="6" y="50"/>
                  </a:lnTo>
                  <a:lnTo>
                    <a:pt x="26" y="87"/>
                  </a:lnTo>
                  <a:lnTo>
                    <a:pt x="6" y="87"/>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1241" name=""/>
            <p:cNvSpPr/>
            <p:nvPr/>
          </p:nvSpPr>
          <p:spPr>
            <a:xfrm>
              <a:off x="8487000" y="5545080"/>
              <a:ext cx="19080" cy="57600"/>
            </a:xfrm>
            <a:custGeom>
              <a:avLst/>
              <a:gdLst/>
              <a:ahLst/>
              <a:rect l="l" t="t" r="r" b="b"/>
              <a:pathLst>
                <a:path w="39" h="72">
                  <a:moveTo>
                    <a:pt x="38" y="71"/>
                  </a:moveTo>
                  <a:lnTo>
                    <a:pt x="0" y="26"/>
                  </a:ln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42" name=""/>
            <p:cNvSpPr/>
            <p:nvPr/>
          </p:nvSpPr>
          <p:spPr>
            <a:xfrm>
              <a:off x="8553600" y="5684040"/>
              <a:ext cx="8280" cy="21600"/>
            </a:xfrm>
            <a:custGeom>
              <a:avLst/>
              <a:gdLst/>
              <a:ahLst/>
              <a:rect l="l" t="t" r="r" b="b"/>
              <a:pathLst>
                <a:path w="17" h="27">
                  <a:moveTo>
                    <a:pt x="0" y="26"/>
                  </a:moveTo>
                  <a:lnTo>
                    <a:pt x="16" y="0"/>
                  </a:lnTo>
                </a:path>
              </a:pathLst>
            </a:custGeom>
            <a:noFill/>
            <a:ln cap="rnd" w="12600">
              <a:solidFill>
                <a:srgbClr val="606060"/>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Frutiger 45 Light"/>
              </a:endParaRPr>
            </a:p>
          </p:txBody>
        </p:sp>
        <p:sp>
          <p:nvSpPr>
            <p:cNvPr id="1243" name=""/>
            <p:cNvSpPr/>
            <p:nvPr/>
          </p:nvSpPr>
          <p:spPr>
            <a:xfrm>
              <a:off x="8508960" y="5610960"/>
              <a:ext cx="45720" cy="88200"/>
            </a:xfrm>
            <a:custGeom>
              <a:avLst/>
              <a:gdLst/>
              <a:ahLst/>
              <a:rect l="l" t="t" r="r" b="b"/>
              <a:pathLst>
                <a:path w="93" h="110">
                  <a:moveTo>
                    <a:pt x="92" y="109"/>
                  </a:moveTo>
                  <a:lnTo>
                    <a:pt x="65" y="72"/>
                  </a:lnTo>
                  <a:lnTo>
                    <a:pt x="29" y="27"/>
                  </a:lnTo>
                  <a:lnTo>
                    <a:pt x="0" y="0"/>
                  </a:lnTo>
                </a:path>
              </a:pathLst>
            </a:custGeom>
            <a:noFill/>
            <a:ln cap="rnd" w="12600">
              <a:solidFill>
                <a:srgbClr val="606060"/>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Frutiger 45 Light"/>
              </a:endParaRPr>
            </a:p>
          </p:txBody>
        </p:sp>
        <p:sp>
          <p:nvSpPr>
            <p:cNvPr id="1244" name=""/>
            <p:cNvSpPr/>
            <p:nvPr/>
          </p:nvSpPr>
          <p:spPr>
            <a:xfrm>
              <a:off x="8492760" y="5607720"/>
              <a:ext cx="36720" cy="70560"/>
            </a:xfrm>
            <a:custGeom>
              <a:avLst/>
              <a:gdLst/>
              <a:ahLst/>
              <a:rect l="l" t="t" r="r" b="b"/>
              <a:pathLst>
                <a:path w="75" h="88">
                  <a:moveTo>
                    <a:pt x="0" y="0"/>
                  </a:moveTo>
                  <a:lnTo>
                    <a:pt x="74" y="87"/>
                  </a:lnTo>
                </a:path>
              </a:pathLst>
            </a:custGeom>
            <a:noFill/>
            <a:ln cap="rnd" w="12600">
              <a:solidFill>
                <a:srgbClr val="606060"/>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Frutiger 45 Light"/>
              </a:endParaRPr>
            </a:p>
          </p:txBody>
        </p:sp>
        <p:sp>
          <p:nvSpPr>
            <p:cNvPr id="1245" name=""/>
            <p:cNvSpPr/>
            <p:nvPr/>
          </p:nvSpPr>
          <p:spPr>
            <a:xfrm>
              <a:off x="8503920" y="5615640"/>
              <a:ext cx="25920" cy="53640"/>
            </a:xfrm>
            <a:custGeom>
              <a:avLst/>
              <a:gdLst/>
              <a:ahLst/>
              <a:rect l="l" t="t" r="r" b="b"/>
              <a:pathLst>
                <a:path w="53" h="67">
                  <a:moveTo>
                    <a:pt x="52" y="37"/>
                  </a:moveTo>
                  <a:lnTo>
                    <a:pt x="46" y="66"/>
                  </a:lnTo>
                  <a:lnTo>
                    <a:pt x="41" y="26"/>
                  </a:lnTo>
                  <a:lnTo>
                    <a:pt x="0" y="0"/>
                  </a:lnTo>
                </a:path>
              </a:pathLst>
            </a:custGeom>
            <a:noFill/>
            <a:ln cap="rnd" w="12600">
              <a:solidFill>
                <a:srgbClr val="60606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Frutiger 45 Light"/>
              </a:endParaRPr>
            </a:p>
          </p:txBody>
        </p:sp>
        <p:sp>
          <p:nvSpPr>
            <p:cNvPr id="1246" name=""/>
            <p:cNvSpPr/>
            <p:nvPr/>
          </p:nvSpPr>
          <p:spPr>
            <a:xfrm>
              <a:off x="8589240" y="5610960"/>
              <a:ext cx="33480" cy="63360"/>
            </a:xfrm>
            <a:custGeom>
              <a:avLst/>
              <a:gdLst/>
              <a:ahLst/>
              <a:rect l="l" t="t" r="r" b="b"/>
              <a:pathLst>
                <a:path w="68" h="79">
                  <a:moveTo>
                    <a:pt x="0" y="78"/>
                  </a:moveTo>
                  <a:lnTo>
                    <a:pt x="67" y="0"/>
                  </a:lnTo>
                </a:path>
              </a:pathLst>
            </a:custGeom>
            <a:noFill/>
            <a:ln cap="rnd" w="12600">
              <a:solidFill>
                <a:srgbClr val="60606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Frutiger 45 Light"/>
              </a:endParaRPr>
            </a:p>
          </p:txBody>
        </p:sp>
        <p:sp>
          <p:nvSpPr>
            <p:cNvPr id="1247" name=""/>
            <p:cNvSpPr/>
            <p:nvPr/>
          </p:nvSpPr>
          <p:spPr>
            <a:xfrm>
              <a:off x="8589240" y="5628600"/>
              <a:ext cx="37080" cy="45720"/>
            </a:xfrm>
            <a:custGeom>
              <a:avLst/>
              <a:gdLst/>
              <a:ahLst/>
              <a:rect l="l" t="t" r="r" b="b"/>
              <a:pathLst>
                <a:path w="75" h="57">
                  <a:moveTo>
                    <a:pt x="0" y="56"/>
                  </a:moveTo>
                  <a:lnTo>
                    <a:pt x="47" y="21"/>
                  </a:lnTo>
                  <a:lnTo>
                    <a:pt x="47" y="0"/>
                  </a:lnTo>
                  <a:lnTo>
                    <a:pt x="74" y="0"/>
                  </a:lnTo>
                </a:path>
              </a:pathLst>
            </a:custGeom>
            <a:noFill/>
            <a:ln cap="rnd" w="12600">
              <a:solidFill>
                <a:srgbClr val="60606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Frutiger 45 Light"/>
              </a:endParaRPr>
            </a:p>
          </p:txBody>
        </p:sp>
        <p:sp>
          <p:nvSpPr>
            <p:cNvPr id="1248" name=""/>
            <p:cNvSpPr/>
            <p:nvPr/>
          </p:nvSpPr>
          <p:spPr>
            <a:xfrm>
              <a:off x="8604000" y="5632560"/>
              <a:ext cx="11520" cy="66600"/>
            </a:xfrm>
            <a:custGeom>
              <a:avLst/>
              <a:gdLst/>
              <a:ahLst/>
              <a:rect l="l" t="t" r="r" b="b"/>
              <a:pathLst>
                <a:path w="24" h="83">
                  <a:moveTo>
                    <a:pt x="23" y="0"/>
                  </a:moveTo>
                  <a:lnTo>
                    <a:pt x="6" y="13"/>
                  </a:lnTo>
                  <a:lnTo>
                    <a:pt x="0" y="45"/>
                  </a:lnTo>
                  <a:lnTo>
                    <a:pt x="23" y="82"/>
                  </a:lnTo>
                </a:path>
              </a:pathLst>
            </a:custGeom>
            <a:noFill/>
            <a:ln cap="rnd" w="12600">
              <a:solidFill>
                <a:srgbClr val="60606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Frutiger 45 Light"/>
              </a:endParaRPr>
            </a:p>
          </p:txBody>
        </p:sp>
        <p:sp>
          <p:nvSpPr>
            <p:cNvPr id="1249" name=""/>
            <p:cNvSpPr/>
            <p:nvPr/>
          </p:nvSpPr>
          <p:spPr>
            <a:xfrm>
              <a:off x="8606520" y="5628600"/>
              <a:ext cx="8280" cy="97920"/>
            </a:xfrm>
            <a:custGeom>
              <a:avLst/>
              <a:gdLst/>
              <a:ahLst/>
              <a:rect l="l" t="t" r="r" b="b"/>
              <a:pathLst>
                <a:path w="17" h="122">
                  <a:moveTo>
                    <a:pt x="0" y="121"/>
                  </a:moveTo>
                  <a:lnTo>
                    <a:pt x="16"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50" name=""/>
            <p:cNvSpPr/>
            <p:nvPr/>
          </p:nvSpPr>
          <p:spPr>
            <a:xfrm>
              <a:off x="8629560" y="5490360"/>
              <a:ext cx="25560" cy="36000"/>
            </a:xfrm>
            <a:custGeom>
              <a:avLst/>
              <a:gdLst/>
              <a:ahLst/>
              <a:rect l="l" t="t" r="r" b="b"/>
              <a:pathLst>
                <a:path w="52" h="45">
                  <a:moveTo>
                    <a:pt x="51" y="44"/>
                  </a:moveTo>
                  <a:lnTo>
                    <a:pt x="0" y="0"/>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51" name=""/>
            <p:cNvSpPr/>
            <p:nvPr/>
          </p:nvSpPr>
          <p:spPr>
            <a:xfrm>
              <a:off x="8459280" y="5421240"/>
              <a:ext cx="33840" cy="105120"/>
            </a:xfrm>
            <a:custGeom>
              <a:avLst/>
              <a:gdLst/>
              <a:ahLst/>
              <a:rect l="l" t="t" r="r" b="b"/>
              <a:pathLst>
                <a:path w="69" h="131">
                  <a:moveTo>
                    <a:pt x="30" y="130"/>
                  </a:moveTo>
                  <a:lnTo>
                    <a:pt x="68" y="93"/>
                  </a:lnTo>
                  <a:lnTo>
                    <a:pt x="0" y="0"/>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52" name=""/>
            <p:cNvSpPr/>
            <p:nvPr/>
          </p:nvSpPr>
          <p:spPr>
            <a:xfrm>
              <a:off x="8459280" y="5421240"/>
              <a:ext cx="68400" cy="120600"/>
            </a:xfrm>
            <a:custGeom>
              <a:avLst/>
              <a:gdLst/>
              <a:ahLst/>
              <a:rect l="l" t="t" r="r" b="b"/>
              <a:pathLst>
                <a:path w="139" h="150">
                  <a:moveTo>
                    <a:pt x="0" y="0"/>
                  </a:moveTo>
                  <a:lnTo>
                    <a:pt x="81" y="93"/>
                  </a:lnTo>
                  <a:lnTo>
                    <a:pt x="138" y="149"/>
                  </a:lnTo>
                </a:path>
              </a:pathLst>
            </a:custGeom>
            <a:noFill/>
            <a:ln cap="rnd" w="12600">
              <a:solidFill>
                <a:srgbClr val="60606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53" name=""/>
            <p:cNvSpPr/>
            <p:nvPr/>
          </p:nvSpPr>
          <p:spPr>
            <a:xfrm>
              <a:off x="8600040" y="5500800"/>
              <a:ext cx="29160" cy="40680"/>
            </a:xfrm>
            <a:custGeom>
              <a:avLst/>
              <a:gdLst/>
              <a:ahLst/>
              <a:rect l="l" t="t" r="r" b="b"/>
              <a:pathLst>
                <a:path w="59" h="51">
                  <a:moveTo>
                    <a:pt x="0" y="50"/>
                  </a:moveTo>
                  <a:lnTo>
                    <a:pt x="58" y="0"/>
                  </a:lnTo>
                </a:path>
              </a:pathLst>
            </a:custGeom>
            <a:noFill/>
            <a:ln cap="rnd" w="12600">
              <a:solidFill>
                <a:srgbClr val="606060"/>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254" name=""/>
            <p:cNvSpPr/>
            <p:nvPr/>
          </p:nvSpPr>
          <p:spPr>
            <a:xfrm>
              <a:off x="8373960" y="5496840"/>
              <a:ext cx="28080" cy="39960"/>
            </a:xfrm>
            <a:custGeom>
              <a:avLst/>
              <a:gdLst/>
              <a:ahLst/>
              <a:rect l="l" t="t" r="r" b="b"/>
              <a:pathLst>
                <a:path w="57" h="50">
                  <a:moveTo>
                    <a:pt x="56" y="49"/>
                  </a:moveTo>
                  <a:lnTo>
                    <a:pt x="0" y="0"/>
                  </a:lnTo>
                </a:path>
              </a:pathLst>
            </a:custGeom>
            <a:noFill/>
            <a:ln cap="rnd" w="12600">
              <a:solidFill>
                <a:srgbClr val="60606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Frutiger 45 Light"/>
              </a:endParaRPr>
            </a:p>
          </p:txBody>
        </p:sp>
        <p:sp>
          <p:nvSpPr>
            <p:cNvPr id="1255" name=""/>
            <p:cNvSpPr/>
            <p:nvPr/>
          </p:nvSpPr>
          <p:spPr>
            <a:xfrm>
              <a:off x="8373960" y="5496840"/>
              <a:ext cx="374760" cy="720"/>
            </a:xfrm>
            <a:custGeom>
              <a:avLst/>
              <a:gdLst/>
              <a:ahLst/>
              <a:rect l="l" t="t" r="r" b="b"/>
              <a:pathLst>
                <a:path w="759" h="1">
                  <a:moveTo>
                    <a:pt x="0" y="0"/>
                  </a:moveTo>
                  <a:lnTo>
                    <a:pt x="758" y="0"/>
                  </a:lnTo>
                </a:path>
              </a:pathLst>
            </a:custGeom>
            <a:noFill/>
            <a:ln cap="rnd" w="12600">
              <a:solidFill>
                <a:srgbClr val="606060"/>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Frutiger 45 Light"/>
              </a:endParaRPr>
            </a:p>
          </p:txBody>
        </p:sp>
        <p:sp>
          <p:nvSpPr>
            <p:cNvPr id="1256" name=""/>
            <p:cNvSpPr/>
            <p:nvPr/>
          </p:nvSpPr>
          <p:spPr>
            <a:xfrm>
              <a:off x="8723160" y="5496840"/>
              <a:ext cx="25560" cy="36000"/>
            </a:xfrm>
            <a:custGeom>
              <a:avLst/>
              <a:gdLst/>
              <a:ahLst/>
              <a:rect l="l" t="t" r="r" b="b"/>
              <a:pathLst>
                <a:path w="52" h="45">
                  <a:moveTo>
                    <a:pt x="51" y="0"/>
                  </a:moveTo>
                  <a:lnTo>
                    <a:pt x="0" y="44"/>
                  </a:lnTo>
                </a:path>
              </a:pathLst>
            </a:custGeom>
            <a:noFill/>
            <a:ln cap="rnd" w="12600">
              <a:solidFill>
                <a:srgbClr val="606060"/>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57" name=""/>
            <p:cNvSpPr/>
            <p:nvPr/>
          </p:nvSpPr>
          <p:spPr>
            <a:xfrm>
              <a:off x="8373960" y="5459760"/>
              <a:ext cx="374760" cy="37440"/>
            </a:xfrm>
            <a:custGeom>
              <a:avLst/>
              <a:gdLst/>
              <a:ahLst/>
              <a:rect l="l" t="t" r="r" b="b"/>
              <a:pathLst>
                <a:path w="759" h="47">
                  <a:moveTo>
                    <a:pt x="758" y="46"/>
                  </a:moveTo>
                  <a:lnTo>
                    <a:pt x="591" y="5"/>
                  </a:lnTo>
                  <a:lnTo>
                    <a:pt x="552" y="19"/>
                  </a:lnTo>
                  <a:lnTo>
                    <a:pt x="235" y="19"/>
                  </a:lnTo>
                  <a:lnTo>
                    <a:pt x="185" y="0"/>
                  </a:lnTo>
                  <a:lnTo>
                    <a:pt x="0" y="46"/>
                  </a:lnTo>
                </a:path>
              </a:pathLst>
            </a:custGeom>
            <a:noFill/>
            <a:ln cap="rnd" w="12600">
              <a:solidFill>
                <a:srgbClr val="606060"/>
              </a:solidFill>
              <a:round/>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Frutiger 45 Light"/>
              </a:endParaRPr>
            </a:p>
          </p:txBody>
        </p:sp>
        <p:sp>
          <p:nvSpPr>
            <p:cNvPr id="1258" name=""/>
            <p:cNvSpPr/>
            <p:nvPr/>
          </p:nvSpPr>
          <p:spPr>
            <a:xfrm>
              <a:off x="8459280" y="5421240"/>
              <a:ext cx="13680" cy="76320"/>
            </a:xfrm>
            <a:custGeom>
              <a:avLst/>
              <a:gdLst/>
              <a:ahLst/>
              <a:rect l="l" t="t" r="r" b="b"/>
              <a:pathLst>
                <a:path w="28" h="95">
                  <a:moveTo>
                    <a:pt x="27" y="94"/>
                  </a:moveTo>
                  <a:lnTo>
                    <a:pt x="0" y="0"/>
                  </a:lnTo>
                </a:path>
              </a:pathLst>
            </a:custGeom>
            <a:noFill/>
            <a:ln cap="rnd" w="12600">
              <a:solidFill>
                <a:srgbClr val="60606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Frutiger 45 Light"/>
              </a:endParaRPr>
            </a:p>
          </p:txBody>
        </p:sp>
        <p:sp>
          <p:nvSpPr>
            <p:cNvPr id="1259" name=""/>
            <p:cNvSpPr/>
            <p:nvPr/>
          </p:nvSpPr>
          <p:spPr>
            <a:xfrm>
              <a:off x="8393040" y="5470920"/>
              <a:ext cx="336240" cy="26280"/>
            </a:xfrm>
            <a:custGeom>
              <a:avLst/>
              <a:gdLst/>
              <a:ahLst/>
              <a:rect l="l" t="t" r="r" b="b"/>
              <a:pathLst>
                <a:path w="681" h="33">
                  <a:moveTo>
                    <a:pt x="0" y="32"/>
                  </a:moveTo>
                  <a:lnTo>
                    <a:pt x="6" y="21"/>
                  </a:lnTo>
                  <a:lnTo>
                    <a:pt x="30" y="32"/>
                  </a:lnTo>
                  <a:lnTo>
                    <a:pt x="30" y="21"/>
                  </a:lnTo>
                  <a:lnTo>
                    <a:pt x="54" y="27"/>
                  </a:lnTo>
                  <a:lnTo>
                    <a:pt x="54" y="11"/>
                  </a:lnTo>
                  <a:lnTo>
                    <a:pt x="87" y="27"/>
                  </a:lnTo>
                  <a:lnTo>
                    <a:pt x="65" y="5"/>
                  </a:lnTo>
                  <a:lnTo>
                    <a:pt x="116" y="32"/>
                  </a:lnTo>
                  <a:lnTo>
                    <a:pt x="105" y="0"/>
                  </a:lnTo>
                  <a:lnTo>
                    <a:pt x="161" y="32"/>
                  </a:lnTo>
                  <a:lnTo>
                    <a:pt x="202" y="5"/>
                  </a:lnTo>
                  <a:lnTo>
                    <a:pt x="220" y="32"/>
                  </a:lnTo>
                  <a:lnTo>
                    <a:pt x="247" y="5"/>
                  </a:lnTo>
                  <a:lnTo>
                    <a:pt x="265" y="32"/>
                  </a:lnTo>
                  <a:lnTo>
                    <a:pt x="289" y="5"/>
                  </a:lnTo>
                  <a:lnTo>
                    <a:pt x="316" y="32"/>
                  </a:lnTo>
                  <a:lnTo>
                    <a:pt x="334" y="5"/>
                  </a:lnTo>
                  <a:lnTo>
                    <a:pt x="357" y="32"/>
                  </a:lnTo>
                  <a:lnTo>
                    <a:pt x="382" y="5"/>
                  </a:lnTo>
                  <a:lnTo>
                    <a:pt x="402" y="32"/>
                  </a:lnTo>
                  <a:lnTo>
                    <a:pt x="426" y="5"/>
                  </a:lnTo>
                  <a:lnTo>
                    <a:pt x="444" y="32"/>
                  </a:lnTo>
                  <a:lnTo>
                    <a:pt x="471" y="5"/>
                  </a:lnTo>
                  <a:lnTo>
                    <a:pt x="495" y="32"/>
                  </a:lnTo>
                  <a:lnTo>
                    <a:pt x="513" y="5"/>
                  </a:lnTo>
                  <a:lnTo>
                    <a:pt x="543" y="32"/>
                  </a:lnTo>
                  <a:lnTo>
                    <a:pt x="617" y="11"/>
                  </a:lnTo>
                  <a:lnTo>
                    <a:pt x="617" y="32"/>
                  </a:lnTo>
                  <a:lnTo>
                    <a:pt x="650" y="16"/>
                  </a:lnTo>
                  <a:lnTo>
                    <a:pt x="650" y="32"/>
                  </a:lnTo>
                  <a:lnTo>
                    <a:pt x="662" y="19"/>
                  </a:lnTo>
                  <a:lnTo>
                    <a:pt x="668" y="32"/>
                  </a:lnTo>
                  <a:lnTo>
                    <a:pt x="680" y="24"/>
                  </a:lnTo>
                </a:path>
              </a:pathLst>
            </a:custGeom>
            <a:noFill/>
            <a:ln cap="rnd" w="12600">
              <a:solidFill>
                <a:srgbClr val="606060"/>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1260" name=""/>
            <p:cNvSpPr/>
            <p:nvPr/>
          </p:nvSpPr>
          <p:spPr>
            <a:xfrm>
              <a:off x="8399160" y="5468760"/>
              <a:ext cx="339120" cy="28440"/>
            </a:xfrm>
            <a:custGeom>
              <a:avLst/>
              <a:gdLst/>
              <a:ahLst/>
              <a:rect l="l" t="t" r="r" b="b"/>
              <a:pathLst>
                <a:path w="687" h="36">
                  <a:moveTo>
                    <a:pt x="686" y="35"/>
                  </a:moveTo>
                  <a:lnTo>
                    <a:pt x="683" y="30"/>
                  </a:lnTo>
                  <a:lnTo>
                    <a:pt x="656" y="35"/>
                  </a:lnTo>
                  <a:lnTo>
                    <a:pt x="656" y="24"/>
                  </a:lnTo>
                  <a:lnTo>
                    <a:pt x="626" y="35"/>
                  </a:lnTo>
                  <a:lnTo>
                    <a:pt x="632" y="19"/>
                  </a:lnTo>
                  <a:lnTo>
                    <a:pt x="594" y="35"/>
                  </a:lnTo>
                  <a:lnTo>
                    <a:pt x="617" y="13"/>
                  </a:lnTo>
                  <a:lnTo>
                    <a:pt x="570" y="35"/>
                  </a:lnTo>
                  <a:lnTo>
                    <a:pt x="576" y="5"/>
                  </a:lnTo>
                  <a:lnTo>
                    <a:pt x="525" y="35"/>
                  </a:lnTo>
                  <a:lnTo>
                    <a:pt x="484" y="8"/>
                  </a:lnTo>
                  <a:lnTo>
                    <a:pt x="466" y="35"/>
                  </a:lnTo>
                  <a:lnTo>
                    <a:pt x="439" y="8"/>
                  </a:lnTo>
                  <a:lnTo>
                    <a:pt x="421" y="35"/>
                  </a:lnTo>
                  <a:lnTo>
                    <a:pt x="397" y="8"/>
                  </a:lnTo>
                  <a:lnTo>
                    <a:pt x="370" y="35"/>
                  </a:lnTo>
                  <a:lnTo>
                    <a:pt x="352" y="8"/>
                  </a:lnTo>
                  <a:lnTo>
                    <a:pt x="328" y="35"/>
                  </a:lnTo>
                  <a:lnTo>
                    <a:pt x="305" y="8"/>
                  </a:lnTo>
                  <a:lnTo>
                    <a:pt x="283" y="35"/>
                  </a:lnTo>
                  <a:lnTo>
                    <a:pt x="260" y="8"/>
                  </a:lnTo>
                  <a:lnTo>
                    <a:pt x="242" y="35"/>
                  </a:lnTo>
                  <a:lnTo>
                    <a:pt x="218" y="8"/>
                  </a:lnTo>
                  <a:lnTo>
                    <a:pt x="191" y="35"/>
                  </a:lnTo>
                  <a:lnTo>
                    <a:pt x="168" y="0"/>
                  </a:lnTo>
                  <a:lnTo>
                    <a:pt x="132" y="30"/>
                  </a:lnTo>
                  <a:lnTo>
                    <a:pt x="69" y="13"/>
                  </a:lnTo>
                  <a:lnTo>
                    <a:pt x="69" y="35"/>
                  </a:lnTo>
                  <a:lnTo>
                    <a:pt x="36" y="19"/>
                  </a:lnTo>
                  <a:lnTo>
                    <a:pt x="36" y="35"/>
                  </a:lnTo>
                  <a:lnTo>
                    <a:pt x="30" y="30"/>
                  </a:lnTo>
                  <a:lnTo>
                    <a:pt x="24" y="24"/>
                  </a:lnTo>
                  <a:lnTo>
                    <a:pt x="18" y="35"/>
                  </a:lnTo>
                  <a:lnTo>
                    <a:pt x="0" y="30"/>
                  </a:lnTo>
                </a:path>
              </a:pathLst>
            </a:custGeom>
            <a:noFill/>
            <a:ln cap="rnd" w="12600">
              <a:solidFill>
                <a:srgbClr val="60606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Frutiger 45 Light"/>
              </a:endParaRPr>
            </a:p>
          </p:txBody>
        </p:sp>
        <p:grpSp>
          <p:nvGrpSpPr>
            <p:cNvPr id="1261" name=""/>
            <p:cNvGrpSpPr/>
            <p:nvPr/>
          </p:nvGrpSpPr>
          <p:grpSpPr>
            <a:xfrm>
              <a:off x="8399160" y="5528880"/>
              <a:ext cx="326520" cy="55080"/>
              <a:chOff x="8399160" y="5528880"/>
              <a:chExt cx="326520" cy="55080"/>
            </a:xfrm>
          </p:grpSpPr>
          <p:grpSp>
            <p:nvGrpSpPr>
              <p:cNvPr id="1262" name=""/>
              <p:cNvGrpSpPr/>
              <p:nvPr/>
            </p:nvGrpSpPr>
            <p:grpSpPr>
              <a:xfrm>
                <a:off x="8399160" y="5528880"/>
                <a:ext cx="72000" cy="45000"/>
                <a:chOff x="8399160" y="5528880"/>
                <a:chExt cx="72000" cy="45000"/>
              </a:xfrm>
            </p:grpSpPr>
            <p:sp>
              <p:nvSpPr>
                <p:cNvPr id="1263" name=""/>
                <p:cNvSpPr/>
                <p:nvPr/>
              </p:nvSpPr>
              <p:spPr>
                <a:xfrm>
                  <a:off x="8399160" y="5532120"/>
                  <a:ext cx="36360" cy="41760"/>
                </a:xfrm>
                <a:custGeom>
                  <a:avLst/>
                  <a:gdLst/>
                  <a:ahLst/>
                  <a:rect l="l" t="t" r="r" b="b"/>
                  <a:pathLst>
                    <a:path w="74" h="52">
                      <a:moveTo>
                        <a:pt x="0" y="3"/>
                      </a:moveTo>
                      <a:lnTo>
                        <a:pt x="70" y="51"/>
                      </a:lnTo>
                      <a:lnTo>
                        <a:pt x="73" y="46"/>
                      </a:lnTo>
                      <a:lnTo>
                        <a:pt x="6"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Frutiger 45 Light"/>
                  </a:endParaRPr>
                </a:p>
              </p:txBody>
            </p:sp>
            <p:sp>
              <p:nvSpPr>
                <p:cNvPr id="1264" name=""/>
                <p:cNvSpPr/>
                <p:nvPr/>
              </p:nvSpPr>
              <p:spPr>
                <a:xfrm>
                  <a:off x="8436960" y="5528880"/>
                  <a:ext cx="34200" cy="42480"/>
                </a:xfrm>
                <a:custGeom>
                  <a:avLst/>
                  <a:gdLst/>
                  <a:ahLst/>
                  <a:rect l="l" t="t" r="r" b="b"/>
                  <a:pathLst>
                    <a:path w="69" h="53">
                      <a:moveTo>
                        <a:pt x="68" y="3"/>
                      </a:moveTo>
                      <a:lnTo>
                        <a:pt x="3" y="52"/>
                      </a:lnTo>
                      <a:lnTo>
                        <a:pt x="0" y="49"/>
                      </a:lnTo>
                      <a:lnTo>
                        <a:pt x="62" y="0"/>
                      </a:lnTo>
                      <a:lnTo>
                        <a:pt x="68" y="3"/>
                      </a:lnTo>
                    </a:path>
                  </a:pathLst>
                </a:custGeom>
                <a:solidFill>
                  <a:srgbClr val="20202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Frutiger 45 Light"/>
                  </a:endParaRPr>
                </a:p>
              </p:txBody>
            </p:sp>
          </p:grpSp>
          <p:grpSp>
            <p:nvGrpSpPr>
              <p:cNvPr id="1265" name=""/>
              <p:cNvGrpSpPr/>
              <p:nvPr/>
            </p:nvGrpSpPr>
            <p:grpSpPr>
              <a:xfrm>
                <a:off x="8524800" y="5536080"/>
                <a:ext cx="75600" cy="47880"/>
                <a:chOff x="8524800" y="5536080"/>
                <a:chExt cx="75600" cy="47880"/>
              </a:xfrm>
            </p:grpSpPr>
            <p:sp>
              <p:nvSpPr>
                <p:cNvPr id="1266" name=""/>
                <p:cNvSpPr/>
                <p:nvPr/>
              </p:nvSpPr>
              <p:spPr>
                <a:xfrm>
                  <a:off x="8524800" y="5540760"/>
                  <a:ext cx="38160" cy="43200"/>
                </a:xfrm>
                <a:custGeom>
                  <a:avLst/>
                  <a:gdLst/>
                  <a:ahLst/>
                  <a:rect l="l" t="t" r="r" b="b"/>
                  <a:pathLst>
                    <a:path w="77" h="54">
                      <a:moveTo>
                        <a:pt x="0" y="3"/>
                      </a:moveTo>
                      <a:lnTo>
                        <a:pt x="73" y="53"/>
                      </a:lnTo>
                      <a:lnTo>
                        <a:pt x="76" y="48"/>
                      </a:lnTo>
                      <a:lnTo>
                        <a:pt x="6"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1267" name=""/>
                <p:cNvSpPr/>
                <p:nvPr/>
              </p:nvSpPr>
              <p:spPr>
                <a:xfrm>
                  <a:off x="8568360" y="5536080"/>
                  <a:ext cx="32040" cy="44280"/>
                </a:xfrm>
                <a:custGeom>
                  <a:avLst/>
                  <a:gdLst/>
                  <a:ahLst/>
                  <a:rect l="l" t="t" r="r" b="b"/>
                  <a:pathLst>
                    <a:path w="65" h="55">
                      <a:moveTo>
                        <a:pt x="64" y="3"/>
                      </a:moveTo>
                      <a:lnTo>
                        <a:pt x="3" y="54"/>
                      </a:lnTo>
                      <a:lnTo>
                        <a:pt x="0" y="51"/>
                      </a:lnTo>
                      <a:lnTo>
                        <a:pt x="61" y="0"/>
                      </a:lnTo>
                      <a:lnTo>
                        <a:pt x="64" y="3"/>
                      </a:lnTo>
                    </a:path>
                  </a:pathLst>
                </a:custGeom>
                <a:solidFill>
                  <a:srgbClr val="202020"/>
                </a:solid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grpSp>
          <p:grpSp>
            <p:nvGrpSpPr>
              <p:cNvPr id="1268" name=""/>
              <p:cNvGrpSpPr/>
              <p:nvPr/>
            </p:nvGrpSpPr>
            <p:grpSpPr>
              <a:xfrm>
                <a:off x="8654760" y="5528880"/>
                <a:ext cx="70920" cy="45000"/>
                <a:chOff x="8654760" y="5528880"/>
                <a:chExt cx="70920" cy="45000"/>
              </a:xfrm>
            </p:grpSpPr>
            <p:sp>
              <p:nvSpPr>
                <p:cNvPr id="1269" name=""/>
                <p:cNvSpPr/>
                <p:nvPr/>
              </p:nvSpPr>
              <p:spPr>
                <a:xfrm>
                  <a:off x="8654760" y="5528880"/>
                  <a:ext cx="36000" cy="45000"/>
                </a:xfrm>
                <a:custGeom>
                  <a:avLst/>
                  <a:gdLst/>
                  <a:ahLst/>
                  <a:rect l="l" t="t" r="r" b="b"/>
                  <a:pathLst>
                    <a:path w="73" h="56">
                      <a:moveTo>
                        <a:pt x="0" y="3"/>
                      </a:moveTo>
                      <a:lnTo>
                        <a:pt x="69" y="55"/>
                      </a:lnTo>
                      <a:lnTo>
                        <a:pt x="72" y="50"/>
                      </a:lnTo>
                      <a:lnTo>
                        <a:pt x="3" y="0"/>
                      </a:lnTo>
                      <a:lnTo>
                        <a:pt x="0" y="3"/>
                      </a:lnTo>
                    </a:path>
                  </a:pathLst>
                </a:custGeom>
                <a:solidFill>
                  <a:srgbClr val="202020"/>
                </a:solidFill>
                <a:ln cap="rnd" w="12600">
                  <a:solidFill>
                    <a:srgbClr val="000000"/>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Frutiger 45 Light"/>
                  </a:endParaRPr>
                </a:p>
              </p:txBody>
            </p:sp>
            <p:sp>
              <p:nvSpPr>
                <p:cNvPr id="1270" name=""/>
                <p:cNvSpPr/>
                <p:nvPr/>
              </p:nvSpPr>
              <p:spPr>
                <a:xfrm>
                  <a:off x="8691480" y="5528880"/>
                  <a:ext cx="34200" cy="42480"/>
                </a:xfrm>
                <a:custGeom>
                  <a:avLst/>
                  <a:gdLst/>
                  <a:ahLst/>
                  <a:rect l="l" t="t" r="r" b="b"/>
                  <a:pathLst>
                    <a:path w="70" h="53">
                      <a:moveTo>
                        <a:pt x="69" y="3"/>
                      </a:moveTo>
                      <a:lnTo>
                        <a:pt x="3" y="52"/>
                      </a:lnTo>
                      <a:lnTo>
                        <a:pt x="0" y="49"/>
                      </a:lnTo>
                      <a:lnTo>
                        <a:pt x="63" y="0"/>
                      </a:lnTo>
                      <a:lnTo>
                        <a:pt x="69" y="3"/>
                      </a:lnTo>
                    </a:path>
                  </a:pathLst>
                </a:custGeom>
                <a:solidFill>
                  <a:srgbClr val="202020"/>
                </a:solidFill>
                <a:ln cap="rnd" w="1260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Frutiger 45 Light"/>
                  </a:endParaRPr>
                </a:p>
              </p:txBody>
            </p:sp>
          </p:grpSp>
        </p:grpSp>
        <p:sp>
          <p:nvSpPr>
            <p:cNvPr id="1271" name=""/>
            <p:cNvSpPr/>
            <p:nvPr/>
          </p:nvSpPr>
          <p:spPr>
            <a:xfrm>
              <a:off x="8665920" y="5465520"/>
              <a:ext cx="8640" cy="32040"/>
            </a:xfrm>
            <a:custGeom>
              <a:avLst/>
              <a:gdLst/>
              <a:ahLst/>
              <a:rect l="l" t="t" r="r" b="b"/>
              <a:pathLst>
                <a:path w="18" h="40">
                  <a:moveTo>
                    <a:pt x="0" y="0"/>
                  </a:moveTo>
                  <a:lnTo>
                    <a:pt x="17" y="39"/>
                  </a:lnTo>
                  <a:lnTo>
                    <a:pt x="0" y="0"/>
                  </a:lnTo>
                </a:path>
              </a:pathLst>
            </a:custGeom>
            <a:noFill/>
            <a:ln cap="rnd" w="12600">
              <a:solidFill>
                <a:srgbClr val="60606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Frutiger 45 Light"/>
              </a:endParaRPr>
            </a:p>
          </p:txBody>
        </p:sp>
      </p:grpSp>
      <p:grpSp>
        <p:nvGrpSpPr>
          <p:cNvPr id="1272" name=""/>
          <p:cNvGrpSpPr/>
          <p:nvPr/>
        </p:nvGrpSpPr>
        <p:grpSpPr>
          <a:xfrm>
            <a:off x="8751960" y="6134040"/>
            <a:ext cx="868320" cy="447840"/>
            <a:chOff x="8751960" y="6134040"/>
            <a:chExt cx="868320" cy="447840"/>
          </a:xfrm>
        </p:grpSpPr>
        <p:grpSp>
          <p:nvGrpSpPr>
            <p:cNvPr id="1273" name=""/>
            <p:cNvGrpSpPr/>
            <p:nvPr/>
          </p:nvGrpSpPr>
          <p:grpSpPr>
            <a:xfrm>
              <a:off x="8751960" y="6134040"/>
              <a:ext cx="868320" cy="447840"/>
              <a:chOff x="8751960" y="6134040"/>
              <a:chExt cx="868320" cy="447840"/>
            </a:xfrm>
          </p:grpSpPr>
          <p:sp>
            <p:nvSpPr>
              <p:cNvPr id="1274" name=""/>
              <p:cNvSpPr/>
              <p:nvPr/>
            </p:nvSpPr>
            <p:spPr>
              <a:xfrm>
                <a:off x="8751960" y="6134040"/>
                <a:ext cx="868320" cy="447840"/>
              </a:xfrm>
              <a:custGeom>
                <a:avLst/>
                <a:gdLst/>
                <a:ahLst/>
                <a:rect l="l" t="t" r="r" b="b"/>
                <a:pathLst>
                  <a:path w="2903" h="3356">
                    <a:moveTo>
                      <a:pt x="2876" y="217"/>
                    </a:moveTo>
                    <a:lnTo>
                      <a:pt x="2886" y="2680"/>
                    </a:lnTo>
                    <a:lnTo>
                      <a:pt x="2903" y="2694"/>
                    </a:lnTo>
                    <a:lnTo>
                      <a:pt x="2876" y="2705"/>
                    </a:lnTo>
                    <a:lnTo>
                      <a:pt x="2864" y="2725"/>
                    </a:lnTo>
                    <a:lnTo>
                      <a:pt x="2862" y="2751"/>
                    </a:lnTo>
                    <a:lnTo>
                      <a:pt x="2864" y="2778"/>
                    </a:lnTo>
                    <a:lnTo>
                      <a:pt x="2863" y="2803"/>
                    </a:lnTo>
                    <a:lnTo>
                      <a:pt x="2855" y="2822"/>
                    </a:lnTo>
                    <a:lnTo>
                      <a:pt x="2833" y="2832"/>
                    </a:lnTo>
                    <a:lnTo>
                      <a:pt x="2791" y="2829"/>
                    </a:lnTo>
                    <a:lnTo>
                      <a:pt x="2791" y="2864"/>
                    </a:lnTo>
                    <a:lnTo>
                      <a:pt x="2772" y="2870"/>
                    </a:lnTo>
                    <a:lnTo>
                      <a:pt x="2752" y="2876"/>
                    </a:lnTo>
                    <a:lnTo>
                      <a:pt x="2731" y="2882"/>
                    </a:lnTo>
                    <a:lnTo>
                      <a:pt x="2711" y="2889"/>
                    </a:lnTo>
                    <a:lnTo>
                      <a:pt x="2690" y="2894"/>
                    </a:lnTo>
                    <a:lnTo>
                      <a:pt x="2670" y="2900"/>
                    </a:lnTo>
                    <a:lnTo>
                      <a:pt x="2650" y="2905"/>
                    </a:lnTo>
                    <a:lnTo>
                      <a:pt x="2629" y="2911"/>
                    </a:lnTo>
                    <a:lnTo>
                      <a:pt x="2608" y="2917"/>
                    </a:lnTo>
                    <a:lnTo>
                      <a:pt x="2588" y="2923"/>
                    </a:lnTo>
                    <a:lnTo>
                      <a:pt x="2568" y="2929"/>
                    </a:lnTo>
                    <a:lnTo>
                      <a:pt x="2548" y="2934"/>
                    </a:lnTo>
                    <a:lnTo>
                      <a:pt x="2528" y="2940"/>
                    </a:lnTo>
                    <a:lnTo>
                      <a:pt x="2507" y="2948"/>
                    </a:lnTo>
                    <a:lnTo>
                      <a:pt x="2489" y="2954"/>
                    </a:lnTo>
                    <a:lnTo>
                      <a:pt x="2469" y="2961"/>
                    </a:lnTo>
                    <a:lnTo>
                      <a:pt x="2481" y="2962"/>
                    </a:lnTo>
                    <a:lnTo>
                      <a:pt x="2493" y="2962"/>
                    </a:lnTo>
                    <a:lnTo>
                      <a:pt x="2505" y="2962"/>
                    </a:lnTo>
                    <a:lnTo>
                      <a:pt x="2518" y="2962"/>
                    </a:lnTo>
                    <a:lnTo>
                      <a:pt x="2530" y="2962"/>
                    </a:lnTo>
                    <a:lnTo>
                      <a:pt x="2543" y="2961"/>
                    </a:lnTo>
                    <a:lnTo>
                      <a:pt x="2556" y="2960"/>
                    </a:lnTo>
                    <a:lnTo>
                      <a:pt x="2569" y="2958"/>
                    </a:lnTo>
                    <a:lnTo>
                      <a:pt x="2581" y="2957"/>
                    </a:lnTo>
                    <a:lnTo>
                      <a:pt x="2594" y="2956"/>
                    </a:lnTo>
                    <a:lnTo>
                      <a:pt x="2607" y="2955"/>
                    </a:lnTo>
                    <a:lnTo>
                      <a:pt x="2621" y="2953"/>
                    </a:lnTo>
                    <a:lnTo>
                      <a:pt x="2634" y="2952"/>
                    </a:lnTo>
                    <a:lnTo>
                      <a:pt x="2646" y="2951"/>
                    </a:lnTo>
                    <a:lnTo>
                      <a:pt x="2660" y="2951"/>
                    </a:lnTo>
                    <a:lnTo>
                      <a:pt x="2673" y="2950"/>
                    </a:lnTo>
                    <a:lnTo>
                      <a:pt x="2635" y="2957"/>
                    </a:lnTo>
                    <a:lnTo>
                      <a:pt x="2595" y="2963"/>
                    </a:lnTo>
                    <a:lnTo>
                      <a:pt x="2557" y="2970"/>
                    </a:lnTo>
                    <a:lnTo>
                      <a:pt x="2518" y="2978"/>
                    </a:lnTo>
                    <a:lnTo>
                      <a:pt x="2479" y="2985"/>
                    </a:lnTo>
                    <a:lnTo>
                      <a:pt x="2440" y="2991"/>
                    </a:lnTo>
                    <a:lnTo>
                      <a:pt x="2402" y="2998"/>
                    </a:lnTo>
                    <a:lnTo>
                      <a:pt x="2362" y="3006"/>
                    </a:lnTo>
                    <a:lnTo>
                      <a:pt x="2323" y="3013"/>
                    </a:lnTo>
                    <a:lnTo>
                      <a:pt x="2285" y="3020"/>
                    </a:lnTo>
                    <a:lnTo>
                      <a:pt x="2245" y="3027"/>
                    </a:lnTo>
                    <a:lnTo>
                      <a:pt x="2206" y="3035"/>
                    </a:lnTo>
                    <a:lnTo>
                      <a:pt x="2166" y="3042"/>
                    </a:lnTo>
                    <a:lnTo>
                      <a:pt x="2128" y="3050"/>
                    </a:lnTo>
                    <a:lnTo>
                      <a:pt x="2089" y="3057"/>
                    </a:lnTo>
                    <a:lnTo>
                      <a:pt x="2049" y="3066"/>
                    </a:lnTo>
                    <a:lnTo>
                      <a:pt x="2011" y="3073"/>
                    </a:lnTo>
                    <a:lnTo>
                      <a:pt x="1972" y="3081"/>
                    </a:lnTo>
                    <a:lnTo>
                      <a:pt x="1933" y="3089"/>
                    </a:lnTo>
                    <a:lnTo>
                      <a:pt x="1894" y="3098"/>
                    </a:lnTo>
                    <a:lnTo>
                      <a:pt x="1856" y="3107"/>
                    </a:lnTo>
                    <a:lnTo>
                      <a:pt x="1816" y="3115"/>
                    </a:lnTo>
                    <a:lnTo>
                      <a:pt x="1778" y="3125"/>
                    </a:lnTo>
                    <a:lnTo>
                      <a:pt x="1740" y="3134"/>
                    </a:lnTo>
                    <a:lnTo>
                      <a:pt x="1702" y="3143"/>
                    </a:lnTo>
                    <a:lnTo>
                      <a:pt x="1663" y="3153"/>
                    </a:lnTo>
                    <a:lnTo>
                      <a:pt x="1625" y="3163"/>
                    </a:lnTo>
                    <a:lnTo>
                      <a:pt x="1587" y="3172"/>
                    </a:lnTo>
                    <a:lnTo>
                      <a:pt x="1549" y="3183"/>
                    </a:lnTo>
                    <a:lnTo>
                      <a:pt x="1511" y="3194"/>
                    </a:lnTo>
                    <a:lnTo>
                      <a:pt x="1473" y="3204"/>
                    </a:lnTo>
                    <a:lnTo>
                      <a:pt x="1436" y="3216"/>
                    </a:lnTo>
                    <a:lnTo>
                      <a:pt x="1419" y="3196"/>
                    </a:lnTo>
                    <a:lnTo>
                      <a:pt x="1496" y="3172"/>
                    </a:lnTo>
                    <a:lnTo>
                      <a:pt x="1484" y="3166"/>
                    </a:lnTo>
                    <a:lnTo>
                      <a:pt x="1471" y="3163"/>
                    </a:lnTo>
                    <a:lnTo>
                      <a:pt x="1458" y="3160"/>
                    </a:lnTo>
                    <a:lnTo>
                      <a:pt x="1444" y="3159"/>
                    </a:lnTo>
                    <a:lnTo>
                      <a:pt x="1430" y="3159"/>
                    </a:lnTo>
                    <a:lnTo>
                      <a:pt x="1416" y="3160"/>
                    </a:lnTo>
                    <a:lnTo>
                      <a:pt x="1401" y="3162"/>
                    </a:lnTo>
                    <a:lnTo>
                      <a:pt x="1387" y="3165"/>
                    </a:lnTo>
                    <a:lnTo>
                      <a:pt x="1372" y="3168"/>
                    </a:lnTo>
                    <a:lnTo>
                      <a:pt x="1357" y="3172"/>
                    </a:lnTo>
                    <a:lnTo>
                      <a:pt x="1342" y="3176"/>
                    </a:lnTo>
                    <a:lnTo>
                      <a:pt x="1328" y="3181"/>
                    </a:lnTo>
                    <a:lnTo>
                      <a:pt x="1313" y="3185"/>
                    </a:lnTo>
                    <a:lnTo>
                      <a:pt x="1299" y="3189"/>
                    </a:lnTo>
                    <a:lnTo>
                      <a:pt x="1285" y="3193"/>
                    </a:lnTo>
                    <a:lnTo>
                      <a:pt x="1271" y="3196"/>
                    </a:lnTo>
                    <a:lnTo>
                      <a:pt x="1255" y="3243"/>
                    </a:lnTo>
                    <a:lnTo>
                      <a:pt x="1239" y="3234"/>
                    </a:lnTo>
                    <a:lnTo>
                      <a:pt x="1223" y="3227"/>
                    </a:lnTo>
                    <a:lnTo>
                      <a:pt x="1207" y="3220"/>
                    </a:lnTo>
                    <a:lnTo>
                      <a:pt x="1189" y="3214"/>
                    </a:lnTo>
                    <a:lnTo>
                      <a:pt x="1172" y="3207"/>
                    </a:lnTo>
                    <a:lnTo>
                      <a:pt x="1154" y="3202"/>
                    </a:lnTo>
                    <a:lnTo>
                      <a:pt x="1136" y="3197"/>
                    </a:lnTo>
                    <a:lnTo>
                      <a:pt x="1118" y="3192"/>
                    </a:lnTo>
                    <a:lnTo>
                      <a:pt x="1100" y="3188"/>
                    </a:lnTo>
                    <a:lnTo>
                      <a:pt x="1082" y="3184"/>
                    </a:lnTo>
                    <a:lnTo>
                      <a:pt x="1064" y="3179"/>
                    </a:lnTo>
                    <a:lnTo>
                      <a:pt x="1047" y="3175"/>
                    </a:lnTo>
                    <a:lnTo>
                      <a:pt x="1029" y="3172"/>
                    </a:lnTo>
                    <a:lnTo>
                      <a:pt x="1012" y="3168"/>
                    </a:lnTo>
                    <a:lnTo>
                      <a:pt x="996" y="3165"/>
                    </a:lnTo>
                    <a:lnTo>
                      <a:pt x="979" y="3161"/>
                    </a:lnTo>
                    <a:lnTo>
                      <a:pt x="1295" y="3337"/>
                    </a:lnTo>
                    <a:lnTo>
                      <a:pt x="1295" y="3356"/>
                    </a:lnTo>
                    <a:lnTo>
                      <a:pt x="1260" y="3348"/>
                    </a:lnTo>
                    <a:lnTo>
                      <a:pt x="1225" y="3338"/>
                    </a:lnTo>
                    <a:lnTo>
                      <a:pt x="1191" y="3328"/>
                    </a:lnTo>
                    <a:lnTo>
                      <a:pt x="1158" y="3316"/>
                    </a:lnTo>
                    <a:lnTo>
                      <a:pt x="1124" y="3304"/>
                    </a:lnTo>
                    <a:lnTo>
                      <a:pt x="1091" y="3292"/>
                    </a:lnTo>
                    <a:lnTo>
                      <a:pt x="1057" y="3280"/>
                    </a:lnTo>
                    <a:lnTo>
                      <a:pt x="1023" y="3267"/>
                    </a:lnTo>
                    <a:lnTo>
                      <a:pt x="990" y="3256"/>
                    </a:lnTo>
                    <a:lnTo>
                      <a:pt x="956" y="3246"/>
                    </a:lnTo>
                    <a:lnTo>
                      <a:pt x="921" y="3235"/>
                    </a:lnTo>
                    <a:lnTo>
                      <a:pt x="888" y="3225"/>
                    </a:lnTo>
                    <a:lnTo>
                      <a:pt x="852" y="3217"/>
                    </a:lnTo>
                    <a:lnTo>
                      <a:pt x="816" y="3211"/>
                    </a:lnTo>
                    <a:lnTo>
                      <a:pt x="780" y="3205"/>
                    </a:lnTo>
                    <a:lnTo>
                      <a:pt x="743" y="3201"/>
                    </a:lnTo>
                    <a:lnTo>
                      <a:pt x="739" y="3192"/>
                    </a:lnTo>
                    <a:lnTo>
                      <a:pt x="740" y="3185"/>
                    </a:lnTo>
                    <a:lnTo>
                      <a:pt x="744" y="3178"/>
                    </a:lnTo>
                    <a:lnTo>
                      <a:pt x="749" y="3173"/>
                    </a:lnTo>
                    <a:lnTo>
                      <a:pt x="756" y="3168"/>
                    </a:lnTo>
                    <a:lnTo>
                      <a:pt x="763" y="3163"/>
                    </a:lnTo>
                    <a:lnTo>
                      <a:pt x="769" y="3158"/>
                    </a:lnTo>
                    <a:lnTo>
                      <a:pt x="775" y="3152"/>
                    </a:lnTo>
                    <a:lnTo>
                      <a:pt x="789" y="3150"/>
                    </a:lnTo>
                    <a:lnTo>
                      <a:pt x="804" y="3153"/>
                    </a:lnTo>
                    <a:lnTo>
                      <a:pt x="818" y="3155"/>
                    </a:lnTo>
                    <a:lnTo>
                      <a:pt x="832" y="3159"/>
                    </a:lnTo>
                    <a:lnTo>
                      <a:pt x="847" y="3164"/>
                    </a:lnTo>
                    <a:lnTo>
                      <a:pt x="861" y="3170"/>
                    </a:lnTo>
                    <a:lnTo>
                      <a:pt x="876" y="3176"/>
                    </a:lnTo>
                    <a:lnTo>
                      <a:pt x="891" y="3183"/>
                    </a:lnTo>
                    <a:lnTo>
                      <a:pt x="906" y="3190"/>
                    </a:lnTo>
                    <a:lnTo>
                      <a:pt x="920" y="3196"/>
                    </a:lnTo>
                    <a:lnTo>
                      <a:pt x="935" y="3202"/>
                    </a:lnTo>
                    <a:lnTo>
                      <a:pt x="950" y="3207"/>
                    </a:lnTo>
                    <a:lnTo>
                      <a:pt x="965" y="3212"/>
                    </a:lnTo>
                    <a:lnTo>
                      <a:pt x="982" y="3215"/>
                    </a:lnTo>
                    <a:lnTo>
                      <a:pt x="997" y="3216"/>
                    </a:lnTo>
                    <a:lnTo>
                      <a:pt x="1012" y="3216"/>
                    </a:lnTo>
                    <a:lnTo>
                      <a:pt x="989" y="3204"/>
                    </a:lnTo>
                    <a:lnTo>
                      <a:pt x="965" y="3192"/>
                    </a:lnTo>
                    <a:lnTo>
                      <a:pt x="942" y="3181"/>
                    </a:lnTo>
                    <a:lnTo>
                      <a:pt x="919" y="3169"/>
                    </a:lnTo>
                    <a:lnTo>
                      <a:pt x="896" y="3158"/>
                    </a:lnTo>
                    <a:lnTo>
                      <a:pt x="873" y="3145"/>
                    </a:lnTo>
                    <a:lnTo>
                      <a:pt x="849" y="3134"/>
                    </a:lnTo>
                    <a:lnTo>
                      <a:pt x="826" y="3123"/>
                    </a:lnTo>
                    <a:lnTo>
                      <a:pt x="803" y="3111"/>
                    </a:lnTo>
                    <a:lnTo>
                      <a:pt x="779" y="3100"/>
                    </a:lnTo>
                    <a:lnTo>
                      <a:pt x="756" y="3088"/>
                    </a:lnTo>
                    <a:lnTo>
                      <a:pt x="732" y="3078"/>
                    </a:lnTo>
                    <a:lnTo>
                      <a:pt x="708" y="3067"/>
                    </a:lnTo>
                    <a:lnTo>
                      <a:pt x="685" y="3055"/>
                    </a:lnTo>
                    <a:lnTo>
                      <a:pt x="660" y="3045"/>
                    </a:lnTo>
                    <a:lnTo>
                      <a:pt x="637" y="3035"/>
                    </a:lnTo>
                    <a:lnTo>
                      <a:pt x="613" y="3023"/>
                    </a:lnTo>
                    <a:lnTo>
                      <a:pt x="590" y="3013"/>
                    </a:lnTo>
                    <a:lnTo>
                      <a:pt x="565" y="3002"/>
                    </a:lnTo>
                    <a:lnTo>
                      <a:pt x="542" y="2993"/>
                    </a:lnTo>
                    <a:lnTo>
                      <a:pt x="518" y="2983"/>
                    </a:lnTo>
                    <a:lnTo>
                      <a:pt x="494" y="2972"/>
                    </a:lnTo>
                    <a:lnTo>
                      <a:pt x="470" y="2963"/>
                    </a:lnTo>
                    <a:lnTo>
                      <a:pt x="446" y="2954"/>
                    </a:lnTo>
                    <a:lnTo>
                      <a:pt x="422" y="2944"/>
                    </a:lnTo>
                    <a:lnTo>
                      <a:pt x="397" y="2935"/>
                    </a:lnTo>
                    <a:lnTo>
                      <a:pt x="374" y="2926"/>
                    </a:lnTo>
                    <a:lnTo>
                      <a:pt x="350" y="2918"/>
                    </a:lnTo>
                    <a:lnTo>
                      <a:pt x="325" y="2908"/>
                    </a:lnTo>
                    <a:lnTo>
                      <a:pt x="301" y="2900"/>
                    </a:lnTo>
                    <a:lnTo>
                      <a:pt x="277" y="2893"/>
                    </a:lnTo>
                    <a:lnTo>
                      <a:pt x="252" y="2884"/>
                    </a:lnTo>
                    <a:lnTo>
                      <a:pt x="255" y="2878"/>
                    </a:lnTo>
                    <a:lnTo>
                      <a:pt x="258" y="2873"/>
                    </a:lnTo>
                    <a:lnTo>
                      <a:pt x="262" y="2870"/>
                    </a:lnTo>
                    <a:lnTo>
                      <a:pt x="266" y="2867"/>
                    </a:lnTo>
                    <a:lnTo>
                      <a:pt x="271" y="2865"/>
                    </a:lnTo>
                    <a:lnTo>
                      <a:pt x="278" y="2864"/>
                    </a:lnTo>
                    <a:lnTo>
                      <a:pt x="284" y="2864"/>
                    </a:lnTo>
                    <a:lnTo>
                      <a:pt x="292" y="2864"/>
                    </a:lnTo>
                    <a:lnTo>
                      <a:pt x="302" y="2870"/>
                    </a:lnTo>
                    <a:lnTo>
                      <a:pt x="303" y="2853"/>
                    </a:lnTo>
                    <a:lnTo>
                      <a:pt x="306" y="2833"/>
                    </a:lnTo>
                    <a:lnTo>
                      <a:pt x="310" y="2811"/>
                    </a:lnTo>
                    <a:lnTo>
                      <a:pt x="313" y="2789"/>
                    </a:lnTo>
                    <a:lnTo>
                      <a:pt x="310" y="2770"/>
                    </a:lnTo>
                    <a:lnTo>
                      <a:pt x="303" y="2754"/>
                    </a:lnTo>
                    <a:lnTo>
                      <a:pt x="288" y="2745"/>
                    </a:lnTo>
                    <a:lnTo>
                      <a:pt x="263" y="2744"/>
                    </a:lnTo>
                    <a:lnTo>
                      <a:pt x="263" y="2617"/>
                    </a:lnTo>
                    <a:lnTo>
                      <a:pt x="244" y="2611"/>
                    </a:lnTo>
                    <a:lnTo>
                      <a:pt x="227" y="2602"/>
                    </a:lnTo>
                    <a:lnTo>
                      <a:pt x="210" y="2593"/>
                    </a:lnTo>
                    <a:lnTo>
                      <a:pt x="193" y="2583"/>
                    </a:lnTo>
                    <a:lnTo>
                      <a:pt x="176" y="2575"/>
                    </a:lnTo>
                    <a:lnTo>
                      <a:pt x="159" y="2568"/>
                    </a:lnTo>
                    <a:lnTo>
                      <a:pt x="139" y="2564"/>
                    </a:lnTo>
                    <a:lnTo>
                      <a:pt x="118" y="2563"/>
                    </a:lnTo>
                    <a:lnTo>
                      <a:pt x="124" y="2551"/>
                    </a:lnTo>
                    <a:lnTo>
                      <a:pt x="132" y="2542"/>
                    </a:lnTo>
                    <a:lnTo>
                      <a:pt x="141" y="2535"/>
                    </a:lnTo>
                    <a:lnTo>
                      <a:pt x="152" y="2527"/>
                    </a:lnTo>
                    <a:lnTo>
                      <a:pt x="143" y="2515"/>
                    </a:lnTo>
                    <a:lnTo>
                      <a:pt x="132" y="2508"/>
                    </a:lnTo>
                    <a:lnTo>
                      <a:pt x="118" y="2505"/>
                    </a:lnTo>
                    <a:lnTo>
                      <a:pt x="104" y="2502"/>
                    </a:lnTo>
                    <a:lnTo>
                      <a:pt x="91" y="2499"/>
                    </a:lnTo>
                    <a:lnTo>
                      <a:pt x="81" y="2494"/>
                    </a:lnTo>
                    <a:lnTo>
                      <a:pt x="74" y="2484"/>
                    </a:lnTo>
                    <a:lnTo>
                      <a:pt x="73" y="2468"/>
                    </a:lnTo>
                    <a:lnTo>
                      <a:pt x="39" y="1519"/>
                    </a:lnTo>
                    <a:lnTo>
                      <a:pt x="23" y="1513"/>
                    </a:lnTo>
                    <a:lnTo>
                      <a:pt x="11" y="1506"/>
                    </a:lnTo>
                    <a:lnTo>
                      <a:pt x="4" y="1495"/>
                    </a:lnTo>
                    <a:lnTo>
                      <a:pt x="1" y="1484"/>
                    </a:lnTo>
                    <a:lnTo>
                      <a:pt x="0" y="1471"/>
                    </a:lnTo>
                    <a:lnTo>
                      <a:pt x="0" y="1458"/>
                    </a:lnTo>
                    <a:lnTo>
                      <a:pt x="0" y="1444"/>
                    </a:lnTo>
                    <a:lnTo>
                      <a:pt x="0" y="1428"/>
                    </a:lnTo>
                    <a:lnTo>
                      <a:pt x="17" y="1423"/>
                    </a:lnTo>
                    <a:lnTo>
                      <a:pt x="34" y="1419"/>
                    </a:lnTo>
                    <a:lnTo>
                      <a:pt x="53" y="1415"/>
                    </a:lnTo>
                    <a:lnTo>
                      <a:pt x="72" y="1411"/>
                    </a:lnTo>
                    <a:lnTo>
                      <a:pt x="90" y="1408"/>
                    </a:lnTo>
                    <a:lnTo>
                      <a:pt x="110" y="1405"/>
                    </a:lnTo>
                    <a:lnTo>
                      <a:pt x="130" y="1403"/>
                    </a:lnTo>
                    <a:lnTo>
                      <a:pt x="149" y="1401"/>
                    </a:lnTo>
                    <a:lnTo>
                      <a:pt x="170" y="1399"/>
                    </a:lnTo>
                    <a:lnTo>
                      <a:pt x="190" y="1398"/>
                    </a:lnTo>
                    <a:lnTo>
                      <a:pt x="211" y="1396"/>
                    </a:lnTo>
                    <a:lnTo>
                      <a:pt x="230" y="1394"/>
                    </a:lnTo>
                    <a:lnTo>
                      <a:pt x="250" y="1393"/>
                    </a:lnTo>
                    <a:lnTo>
                      <a:pt x="270" y="1391"/>
                    </a:lnTo>
                    <a:lnTo>
                      <a:pt x="290" y="1389"/>
                    </a:lnTo>
                    <a:lnTo>
                      <a:pt x="309" y="1387"/>
                    </a:lnTo>
                    <a:lnTo>
                      <a:pt x="309" y="175"/>
                    </a:lnTo>
                    <a:lnTo>
                      <a:pt x="349" y="155"/>
                    </a:lnTo>
                    <a:lnTo>
                      <a:pt x="1750" y="14"/>
                    </a:lnTo>
                    <a:lnTo>
                      <a:pt x="1766" y="0"/>
                    </a:lnTo>
                    <a:lnTo>
                      <a:pt x="1800" y="7"/>
                    </a:lnTo>
                    <a:lnTo>
                      <a:pt x="1835" y="15"/>
                    </a:lnTo>
                    <a:lnTo>
                      <a:pt x="1870" y="22"/>
                    </a:lnTo>
                    <a:lnTo>
                      <a:pt x="1904" y="30"/>
                    </a:lnTo>
                    <a:lnTo>
                      <a:pt x="1939" y="37"/>
                    </a:lnTo>
                    <a:lnTo>
                      <a:pt x="1974" y="44"/>
                    </a:lnTo>
                    <a:lnTo>
                      <a:pt x="2009" y="51"/>
                    </a:lnTo>
                    <a:lnTo>
                      <a:pt x="2044" y="59"/>
                    </a:lnTo>
                    <a:lnTo>
                      <a:pt x="2078" y="65"/>
                    </a:lnTo>
                    <a:lnTo>
                      <a:pt x="2113" y="72"/>
                    </a:lnTo>
                    <a:lnTo>
                      <a:pt x="2148" y="79"/>
                    </a:lnTo>
                    <a:lnTo>
                      <a:pt x="2184" y="85"/>
                    </a:lnTo>
                    <a:lnTo>
                      <a:pt x="2219" y="93"/>
                    </a:lnTo>
                    <a:lnTo>
                      <a:pt x="2253" y="99"/>
                    </a:lnTo>
                    <a:lnTo>
                      <a:pt x="2288" y="106"/>
                    </a:lnTo>
                    <a:lnTo>
                      <a:pt x="2324" y="112"/>
                    </a:lnTo>
                    <a:lnTo>
                      <a:pt x="2359" y="120"/>
                    </a:lnTo>
                    <a:lnTo>
                      <a:pt x="2394" y="126"/>
                    </a:lnTo>
                    <a:lnTo>
                      <a:pt x="2428" y="132"/>
                    </a:lnTo>
                    <a:lnTo>
                      <a:pt x="2464" y="139"/>
                    </a:lnTo>
                    <a:lnTo>
                      <a:pt x="2499" y="145"/>
                    </a:lnTo>
                    <a:lnTo>
                      <a:pt x="2534" y="152"/>
                    </a:lnTo>
                    <a:lnTo>
                      <a:pt x="2569" y="158"/>
                    </a:lnTo>
                    <a:lnTo>
                      <a:pt x="2604" y="165"/>
                    </a:lnTo>
                    <a:lnTo>
                      <a:pt x="2638" y="171"/>
                    </a:lnTo>
                    <a:lnTo>
                      <a:pt x="2672" y="178"/>
                    </a:lnTo>
                    <a:lnTo>
                      <a:pt x="2707" y="184"/>
                    </a:lnTo>
                    <a:lnTo>
                      <a:pt x="2740" y="191"/>
                    </a:lnTo>
                    <a:lnTo>
                      <a:pt x="2775" y="197"/>
                    </a:lnTo>
                    <a:lnTo>
                      <a:pt x="2809" y="203"/>
                    </a:lnTo>
                    <a:lnTo>
                      <a:pt x="2842" y="211"/>
                    </a:lnTo>
                    <a:lnTo>
                      <a:pt x="2876" y="2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75" name=""/>
              <p:cNvSpPr/>
              <p:nvPr/>
            </p:nvSpPr>
            <p:spPr>
              <a:xfrm>
                <a:off x="9254160" y="6140880"/>
                <a:ext cx="10440" cy="38160"/>
              </a:xfrm>
              <a:custGeom>
                <a:avLst/>
                <a:gdLst/>
                <a:ahLst/>
                <a:rect l="l" t="t" r="r" b="b"/>
                <a:pathLst>
                  <a:path w="38" h="296">
                    <a:moveTo>
                      <a:pt x="38" y="296"/>
                    </a:moveTo>
                    <a:lnTo>
                      <a:pt x="30" y="243"/>
                    </a:lnTo>
                    <a:lnTo>
                      <a:pt x="29" y="187"/>
                    </a:lnTo>
                    <a:lnTo>
                      <a:pt x="29" y="131"/>
                    </a:lnTo>
                    <a:lnTo>
                      <a:pt x="23" y="78"/>
                    </a:lnTo>
                    <a:lnTo>
                      <a:pt x="13" y="296"/>
                    </a:lnTo>
                    <a:lnTo>
                      <a:pt x="0" y="296"/>
                    </a:lnTo>
                    <a:lnTo>
                      <a:pt x="0" y="9"/>
                    </a:lnTo>
                    <a:lnTo>
                      <a:pt x="7" y="9"/>
                    </a:lnTo>
                    <a:lnTo>
                      <a:pt x="13" y="49"/>
                    </a:lnTo>
                    <a:lnTo>
                      <a:pt x="23" y="41"/>
                    </a:lnTo>
                    <a:lnTo>
                      <a:pt x="28" y="28"/>
                    </a:lnTo>
                    <a:lnTo>
                      <a:pt x="32" y="14"/>
                    </a:lnTo>
                    <a:lnTo>
                      <a:pt x="38" y="0"/>
                    </a:lnTo>
                    <a:lnTo>
                      <a:pt x="38" y="79"/>
                    </a:lnTo>
                    <a:lnTo>
                      <a:pt x="38" y="153"/>
                    </a:lnTo>
                    <a:lnTo>
                      <a:pt x="38" y="224"/>
                    </a:lnTo>
                    <a:lnTo>
                      <a:pt x="38" y="296"/>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1276" name=""/>
              <p:cNvSpPr/>
              <p:nvPr/>
            </p:nvSpPr>
            <p:spPr>
              <a:xfrm>
                <a:off x="9272160" y="6140880"/>
                <a:ext cx="1080" cy="38160"/>
              </a:xfrm>
              <a:prstGeom prst="rect">
                <a:avLst/>
              </a:pr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1277" name=""/>
              <p:cNvSpPr/>
              <p:nvPr/>
            </p:nvSpPr>
            <p:spPr>
              <a:xfrm>
                <a:off x="9277920" y="6140880"/>
                <a:ext cx="14040" cy="38160"/>
              </a:xfrm>
              <a:custGeom>
                <a:avLst/>
                <a:gdLst/>
                <a:ahLst/>
                <a:rect l="l" t="t" r="r" b="b"/>
                <a:pathLst>
                  <a:path w="45" h="290">
                    <a:moveTo>
                      <a:pt x="16" y="112"/>
                    </a:moveTo>
                    <a:lnTo>
                      <a:pt x="22" y="85"/>
                    </a:lnTo>
                    <a:lnTo>
                      <a:pt x="23" y="57"/>
                    </a:lnTo>
                    <a:lnTo>
                      <a:pt x="22" y="28"/>
                    </a:lnTo>
                    <a:lnTo>
                      <a:pt x="23" y="0"/>
                    </a:lnTo>
                    <a:lnTo>
                      <a:pt x="39" y="0"/>
                    </a:lnTo>
                    <a:lnTo>
                      <a:pt x="45" y="285"/>
                    </a:lnTo>
                    <a:lnTo>
                      <a:pt x="32" y="285"/>
                    </a:lnTo>
                    <a:lnTo>
                      <a:pt x="31" y="254"/>
                    </a:lnTo>
                    <a:lnTo>
                      <a:pt x="32" y="224"/>
                    </a:lnTo>
                    <a:lnTo>
                      <a:pt x="31" y="194"/>
                    </a:lnTo>
                    <a:lnTo>
                      <a:pt x="23" y="167"/>
                    </a:lnTo>
                    <a:lnTo>
                      <a:pt x="17" y="199"/>
                    </a:lnTo>
                    <a:lnTo>
                      <a:pt x="16" y="227"/>
                    </a:lnTo>
                    <a:lnTo>
                      <a:pt x="17" y="257"/>
                    </a:lnTo>
                    <a:lnTo>
                      <a:pt x="16" y="290"/>
                    </a:lnTo>
                    <a:lnTo>
                      <a:pt x="0" y="290"/>
                    </a:lnTo>
                    <a:lnTo>
                      <a:pt x="0" y="0"/>
                    </a:lnTo>
                    <a:lnTo>
                      <a:pt x="16" y="112"/>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Frutiger 45 Light"/>
                </a:endParaRPr>
              </a:p>
            </p:txBody>
          </p:sp>
          <p:sp>
            <p:nvSpPr>
              <p:cNvPr id="1278" name=""/>
              <p:cNvSpPr/>
              <p:nvPr/>
            </p:nvSpPr>
            <p:spPr>
              <a:xfrm>
                <a:off x="9297000" y="6142320"/>
                <a:ext cx="36000" cy="36000"/>
              </a:xfrm>
              <a:custGeom>
                <a:avLst/>
                <a:gdLst/>
                <a:ahLst/>
                <a:rect l="l" t="t" r="r" b="b"/>
                <a:pathLst>
                  <a:path w="121" h="276">
                    <a:moveTo>
                      <a:pt x="23" y="6"/>
                    </a:moveTo>
                    <a:lnTo>
                      <a:pt x="21" y="14"/>
                    </a:lnTo>
                    <a:lnTo>
                      <a:pt x="22" y="26"/>
                    </a:lnTo>
                    <a:lnTo>
                      <a:pt x="26" y="37"/>
                    </a:lnTo>
                    <a:lnTo>
                      <a:pt x="33" y="45"/>
                    </a:lnTo>
                    <a:lnTo>
                      <a:pt x="38" y="38"/>
                    </a:lnTo>
                    <a:lnTo>
                      <a:pt x="40" y="28"/>
                    </a:lnTo>
                    <a:lnTo>
                      <a:pt x="38" y="16"/>
                    </a:lnTo>
                    <a:lnTo>
                      <a:pt x="38" y="6"/>
                    </a:lnTo>
                    <a:lnTo>
                      <a:pt x="81" y="13"/>
                    </a:lnTo>
                    <a:lnTo>
                      <a:pt x="107" y="34"/>
                    </a:lnTo>
                    <a:lnTo>
                      <a:pt x="118" y="64"/>
                    </a:lnTo>
                    <a:lnTo>
                      <a:pt x="121" y="101"/>
                    </a:lnTo>
                    <a:lnTo>
                      <a:pt x="118" y="143"/>
                    </a:lnTo>
                    <a:lnTo>
                      <a:pt x="114" y="185"/>
                    </a:lnTo>
                    <a:lnTo>
                      <a:pt x="111" y="225"/>
                    </a:lnTo>
                    <a:lnTo>
                      <a:pt x="116" y="262"/>
                    </a:lnTo>
                    <a:lnTo>
                      <a:pt x="38" y="276"/>
                    </a:lnTo>
                    <a:lnTo>
                      <a:pt x="38" y="252"/>
                    </a:lnTo>
                    <a:lnTo>
                      <a:pt x="40" y="227"/>
                    </a:lnTo>
                    <a:lnTo>
                      <a:pt x="38" y="205"/>
                    </a:lnTo>
                    <a:lnTo>
                      <a:pt x="33" y="184"/>
                    </a:lnTo>
                    <a:lnTo>
                      <a:pt x="24" y="205"/>
                    </a:lnTo>
                    <a:lnTo>
                      <a:pt x="23" y="227"/>
                    </a:lnTo>
                    <a:lnTo>
                      <a:pt x="23" y="252"/>
                    </a:lnTo>
                    <a:lnTo>
                      <a:pt x="23" y="276"/>
                    </a:lnTo>
                    <a:lnTo>
                      <a:pt x="9" y="276"/>
                    </a:lnTo>
                    <a:lnTo>
                      <a:pt x="0" y="0"/>
                    </a:lnTo>
                    <a:lnTo>
                      <a:pt x="6" y="4"/>
                    </a:lnTo>
                    <a:lnTo>
                      <a:pt x="12" y="6"/>
                    </a:lnTo>
                    <a:lnTo>
                      <a:pt x="18" y="6"/>
                    </a:lnTo>
                    <a:lnTo>
                      <a:pt x="23" y="6"/>
                    </a:lnTo>
                    <a:close/>
                  </a:path>
                </a:pathLst>
              </a:custGeom>
              <a:solidFill>
                <a:srgbClr val="ffffff"/>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Frutiger 45 Light"/>
                </a:endParaRPr>
              </a:p>
            </p:txBody>
          </p:sp>
          <p:sp>
            <p:nvSpPr>
              <p:cNvPr id="1279" name=""/>
              <p:cNvSpPr/>
              <p:nvPr/>
            </p:nvSpPr>
            <p:spPr>
              <a:xfrm>
                <a:off x="8885520" y="6142320"/>
                <a:ext cx="362520" cy="42840"/>
              </a:xfrm>
              <a:custGeom>
                <a:avLst/>
                <a:gdLst/>
                <a:ahLst/>
                <a:rect l="l" t="t" r="r" b="b"/>
                <a:pathLst>
                  <a:path w="1213" h="321">
                    <a:moveTo>
                      <a:pt x="1213" y="290"/>
                    </a:moveTo>
                    <a:lnTo>
                      <a:pt x="1172" y="299"/>
                    </a:lnTo>
                    <a:lnTo>
                      <a:pt x="1132" y="307"/>
                    </a:lnTo>
                    <a:lnTo>
                      <a:pt x="1092" y="312"/>
                    </a:lnTo>
                    <a:lnTo>
                      <a:pt x="1053" y="317"/>
                    </a:lnTo>
                    <a:lnTo>
                      <a:pt x="1014" y="320"/>
                    </a:lnTo>
                    <a:lnTo>
                      <a:pt x="975" y="321"/>
                    </a:lnTo>
                    <a:lnTo>
                      <a:pt x="936" y="321"/>
                    </a:lnTo>
                    <a:lnTo>
                      <a:pt x="898" y="320"/>
                    </a:lnTo>
                    <a:lnTo>
                      <a:pt x="859" y="317"/>
                    </a:lnTo>
                    <a:lnTo>
                      <a:pt x="821" y="312"/>
                    </a:lnTo>
                    <a:lnTo>
                      <a:pt x="783" y="308"/>
                    </a:lnTo>
                    <a:lnTo>
                      <a:pt x="746" y="302"/>
                    </a:lnTo>
                    <a:lnTo>
                      <a:pt x="709" y="296"/>
                    </a:lnTo>
                    <a:lnTo>
                      <a:pt x="670" y="289"/>
                    </a:lnTo>
                    <a:lnTo>
                      <a:pt x="633" y="280"/>
                    </a:lnTo>
                    <a:lnTo>
                      <a:pt x="596" y="272"/>
                    </a:lnTo>
                    <a:lnTo>
                      <a:pt x="559" y="263"/>
                    </a:lnTo>
                    <a:lnTo>
                      <a:pt x="522" y="253"/>
                    </a:lnTo>
                    <a:lnTo>
                      <a:pt x="485" y="243"/>
                    </a:lnTo>
                    <a:lnTo>
                      <a:pt x="448" y="234"/>
                    </a:lnTo>
                    <a:lnTo>
                      <a:pt x="411" y="223"/>
                    </a:lnTo>
                    <a:lnTo>
                      <a:pt x="374" y="213"/>
                    </a:lnTo>
                    <a:lnTo>
                      <a:pt x="337" y="204"/>
                    </a:lnTo>
                    <a:lnTo>
                      <a:pt x="301" y="193"/>
                    </a:lnTo>
                    <a:lnTo>
                      <a:pt x="264" y="184"/>
                    </a:lnTo>
                    <a:lnTo>
                      <a:pt x="225" y="175"/>
                    </a:lnTo>
                    <a:lnTo>
                      <a:pt x="188" y="165"/>
                    </a:lnTo>
                    <a:lnTo>
                      <a:pt x="151" y="157"/>
                    </a:lnTo>
                    <a:lnTo>
                      <a:pt x="114" y="150"/>
                    </a:lnTo>
                    <a:lnTo>
                      <a:pt x="76" y="143"/>
                    </a:lnTo>
                    <a:lnTo>
                      <a:pt x="39" y="137"/>
                    </a:lnTo>
                    <a:lnTo>
                      <a:pt x="0" y="131"/>
                    </a:lnTo>
                    <a:lnTo>
                      <a:pt x="37" y="126"/>
                    </a:lnTo>
                    <a:lnTo>
                      <a:pt x="73" y="121"/>
                    </a:lnTo>
                    <a:lnTo>
                      <a:pt x="110" y="117"/>
                    </a:lnTo>
                    <a:lnTo>
                      <a:pt x="148" y="112"/>
                    </a:lnTo>
                    <a:lnTo>
                      <a:pt x="185" y="108"/>
                    </a:lnTo>
                    <a:lnTo>
                      <a:pt x="222" y="102"/>
                    </a:lnTo>
                    <a:lnTo>
                      <a:pt x="259" y="98"/>
                    </a:lnTo>
                    <a:lnTo>
                      <a:pt x="297" y="94"/>
                    </a:lnTo>
                    <a:lnTo>
                      <a:pt x="334" y="90"/>
                    </a:lnTo>
                    <a:lnTo>
                      <a:pt x="371" y="86"/>
                    </a:lnTo>
                    <a:lnTo>
                      <a:pt x="410" y="82"/>
                    </a:lnTo>
                    <a:lnTo>
                      <a:pt x="447" y="78"/>
                    </a:lnTo>
                    <a:lnTo>
                      <a:pt x="485" y="73"/>
                    </a:lnTo>
                    <a:lnTo>
                      <a:pt x="523" y="69"/>
                    </a:lnTo>
                    <a:lnTo>
                      <a:pt x="560" y="65"/>
                    </a:lnTo>
                    <a:lnTo>
                      <a:pt x="599" y="61"/>
                    </a:lnTo>
                    <a:lnTo>
                      <a:pt x="637" y="58"/>
                    </a:lnTo>
                    <a:lnTo>
                      <a:pt x="674" y="54"/>
                    </a:lnTo>
                    <a:lnTo>
                      <a:pt x="712" y="50"/>
                    </a:lnTo>
                    <a:lnTo>
                      <a:pt x="750" y="45"/>
                    </a:lnTo>
                    <a:lnTo>
                      <a:pt x="789" y="42"/>
                    </a:lnTo>
                    <a:lnTo>
                      <a:pt x="826" y="38"/>
                    </a:lnTo>
                    <a:lnTo>
                      <a:pt x="864" y="34"/>
                    </a:lnTo>
                    <a:lnTo>
                      <a:pt x="902" y="31"/>
                    </a:lnTo>
                    <a:lnTo>
                      <a:pt x="941" y="27"/>
                    </a:lnTo>
                    <a:lnTo>
                      <a:pt x="978" y="23"/>
                    </a:lnTo>
                    <a:lnTo>
                      <a:pt x="1016" y="20"/>
                    </a:lnTo>
                    <a:lnTo>
                      <a:pt x="1053" y="15"/>
                    </a:lnTo>
                    <a:lnTo>
                      <a:pt x="1091" y="11"/>
                    </a:lnTo>
                    <a:lnTo>
                      <a:pt x="1128" y="8"/>
                    </a:lnTo>
                    <a:lnTo>
                      <a:pt x="1167" y="4"/>
                    </a:lnTo>
                    <a:lnTo>
                      <a:pt x="1204" y="0"/>
                    </a:lnTo>
                    <a:lnTo>
                      <a:pt x="1213" y="290"/>
                    </a:lnTo>
                    <a:close/>
                  </a:path>
                </a:pathLst>
              </a:custGeom>
              <a:solidFill>
                <a:srgbClr val="ffff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Frutiger 45 Light"/>
                </a:endParaRPr>
              </a:p>
            </p:txBody>
          </p:sp>
          <p:sp>
            <p:nvSpPr>
              <p:cNvPr id="1280" name=""/>
              <p:cNvSpPr/>
              <p:nvPr/>
            </p:nvSpPr>
            <p:spPr>
              <a:xfrm>
                <a:off x="9336600" y="6144480"/>
                <a:ext cx="4680" cy="32400"/>
              </a:xfrm>
              <a:prstGeom prst="rect">
                <a:avLst/>
              </a:prstGeom>
              <a:solidFill>
                <a:srgbClr val="ffffff"/>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Frutiger 45 Light"/>
                </a:endParaRPr>
              </a:p>
            </p:txBody>
          </p:sp>
          <p:sp>
            <p:nvSpPr>
              <p:cNvPr id="1281" name=""/>
              <p:cNvSpPr/>
              <p:nvPr/>
            </p:nvSpPr>
            <p:spPr>
              <a:xfrm>
                <a:off x="9347400" y="6145920"/>
                <a:ext cx="61920" cy="29880"/>
              </a:xfrm>
              <a:custGeom>
                <a:avLst/>
                <a:gdLst/>
                <a:ahLst/>
                <a:rect l="l" t="t" r="r" b="b"/>
                <a:pathLst>
                  <a:path w="206" h="218">
                    <a:moveTo>
                      <a:pt x="193" y="115"/>
                    </a:moveTo>
                    <a:lnTo>
                      <a:pt x="201" y="133"/>
                    </a:lnTo>
                    <a:lnTo>
                      <a:pt x="205" y="149"/>
                    </a:lnTo>
                    <a:lnTo>
                      <a:pt x="205" y="162"/>
                    </a:lnTo>
                    <a:lnTo>
                      <a:pt x="202" y="174"/>
                    </a:lnTo>
                    <a:lnTo>
                      <a:pt x="195" y="183"/>
                    </a:lnTo>
                    <a:lnTo>
                      <a:pt x="186" y="191"/>
                    </a:lnTo>
                    <a:lnTo>
                      <a:pt x="176" y="199"/>
                    </a:lnTo>
                    <a:lnTo>
                      <a:pt x="162" y="204"/>
                    </a:lnTo>
                    <a:lnTo>
                      <a:pt x="148" y="208"/>
                    </a:lnTo>
                    <a:lnTo>
                      <a:pt x="132" y="211"/>
                    </a:lnTo>
                    <a:lnTo>
                      <a:pt x="114" y="213"/>
                    </a:lnTo>
                    <a:lnTo>
                      <a:pt x="98" y="214"/>
                    </a:lnTo>
                    <a:lnTo>
                      <a:pt x="81" y="215"/>
                    </a:lnTo>
                    <a:lnTo>
                      <a:pt x="63" y="216"/>
                    </a:lnTo>
                    <a:lnTo>
                      <a:pt x="47" y="217"/>
                    </a:lnTo>
                    <a:lnTo>
                      <a:pt x="32" y="218"/>
                    </a:lnTo>
                    <a:lnTo>
                      <a:pt x="0" y="218"/>
                    </a:lnTo>
                    <a:lnTo>
                      <a:pt x="0" y="0"/>
                    </a:lnTo>
                    <a:lnTo>
                      <a:pt x="12" y="7"/>
                    </a:lnTo>
                    <a:lnTo>
                      <a:pt x="29" y="12"/>
                    </a:lnTo>
                    <a:lnTo>
                      <a:pt x="46" y="16"/>
                    </a:lnTo>
                    <a:lnTo>
                      <a:pt x="64" y="18"/>
                    </a:lnTo>
                    <a:lnTo>
                      <a:pt x="84" y="19"/>
                    </a:lnTo>
                    <a:lnTo>
                      <a:pt x="105" y="21"/>
                    </a:lnTo>
                    <a:lnTo>
                      <a:pt x="125" y="22"/>
                    </a:lnTo>
                    <a:lnTo>
                      <a:pt x="143" y="23"/>
                    </a:lnTo>
                    <a:lnTo>
                      <a:pt x="161" y="26"/>
                    </a:lnTo>
                    <a:lnTo>
                      <a:pt x="177" y="30"/>
                    </a:lnTo>
                    <a:lnTo>
                      <a:pt x="190" y="36"/>
                    </a:lnTo>
                    <a:lnTo>
                      <a:pt x="199" y="45"/>
                    </a:lnTo>
                    <a:lnTo>
                      <a:pt x="205" y="57"/>
                    </a:lnTo>
                    <a:lnTo>
                      <a:pt x="206" y="72"/>
                    </a:lnTo>
                    <a:lnTo>
                      <a:pt x="202" y="91"/>
                    </a:lnTo>
                    <a:lnTo>
                      <a:pt x="193" y="115"/>
                    </a:lnTo>
                    <a:close/>
                  </a:path>
                </a:pathLst>
              </a:custGeom>
              <a:solidFill>
                <a:srgbClr val="ffffff"/>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1282" name=""/>
              <p:cNvSpPr/>
              <p:nvPr/>
            </p:nvSpPr>
            <p:spPr>
              <a:xfrm>
                <a:off x="9410760" y="6152040"/>
                <a:ext cx="156600" cy="20160"/>
              </a:xfrm>
              <a:custGeom>
                <a:avLst/>
                <a:gdLst/>
                <a:ahLst/>
                <a:rect l="l" t="t" r="r" b="b"/>
                <a:pathLst>
                  <a:path w="526" h="159">
                    <a:moveTo>
                      <a:pt x="6" y="159"/>
                    </a:moveTo>
                    <a:lnTo>
                      <a:pt x="0" y="0"/>
                    </a:lnTo>
                    <a:lnTo>
                      <a:pt x="526" y="99"/>
                    </a:lnTo>
                    <a:lnTo>
                      <a:pt x="6" y="159"/>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1283" name=""/>
              <p:cNvSpPr/>
              <p:nvPr/>
            </p:nvSpPr>
            <p:spPr>
              <a:xfrm>
                <a:off x="9306720" y="6156360"/>
                <a:ext cx="10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284" name=""/>
              <p:cNvSpPr/>
              <p:nvPr/>
            </p:nvSpPr>
            <p:spPr>
              <a:xfrm>
                <a:off x="8858160" y="6161400"/>
                <a:ext cx="275040" cy="28800"/>
              </a:xfrm>
              <a:custGeom>
                <a:avLst/>
                <a:gdLst/>
                <a:ahLst/>
                <a:rect l="l" t="t" r="r" b="b"/>
                <a:pathLst>
                  <a:path w="922" h="221">
                    <a:moveTo>
                      <a:pt x="922" y="200"/>
                    </a:moveTo>
                    <a:lnTo>
                      <a:pt x="922" y="212"/>
                    </a:lnTo>
                    <a:lnTo>
                      <a:pt x="919" y="221"/>
                    </a:lnTo>
                    <a:lnTo>
                      <a:pt x="0" y="5"/>
                    </a:lnTo>
                    <a:lnTo>
                      <a:pt x="0" y="0"/>
                    </a:lnTo>
                    <a:lnTo>
                      <a:pt x="29" y="6"/>
                    </a:lnTo>
                    <a:lnTo>
                      <a:pt x="58" y="12"/>
                    </a:lnTo>
                    <a:lnTo>
                      <a:pt x="86" y="18"/>
                    </a:lnTo>
                    <a:lnTo>
                      <a:pt x="115" y="24"/>
                    </a:lnTo>
                    <a:lnTo>
                      <a:pt x="144" y="31"/>
                    </a:lnTo>
                    <a:lnTo>
                      <a:pt x="173" y="37"/>
                    </a:lnTo>
                    <a:lnTo>
                      <a:pt x="202" y="43"/>
                    </a:lnTo>
                    <a:lnTo>
                      <a:pt x="230" y="49"/>
                    </a:lnTo>
                    <a:lnTo>
                      <a:pt x="259" y="55"/>
                    </a:lnTo>
                    <a:lnTo>
                      <a:pt x="288" y="62"/>
                    </a:lnTo>
                    <a:lnTo>
                      <a:pt x="317" y="68"/>
                    </a:lnTo>
                    <a:lnTo>
                      <a:pt x="346" y="74"/>
                    </a:lnTo>
                    <a:lnTo>
                      <a:pt x="375" y="80"/>
                    </a:lnTo>
                    <a:lnTo>
                      <a:pt x="404" y="86"/>
                    </a:lnTo>
                    <a:lnTo>
                      <a:pt x="433" y="93"/>
                    </a:lnTo>
                    <a:lnTo>
                      <a:pt x="462" y="99"/>
                    </a:lnTo>
                    <a:lnTo>
                      <a:pt x="490" y="105"/>
                    </a:lnTo>
                    <a:lnTo>
                      <a:pt x="519" y="111"/>
                    </a:lnTo>
                    <a:lnTo>
                      <a:pt x="548" y="118"/>
                    </a:lnTo>
                    <a:lnTo>
                      <a:pt x="577" y="124"/>
                    </a:lnTo>
                    <a:lnTo>
                      <a:pt x="606" y="131"/>
                    </a:lnTo>
                    <a:lnTo>
                      <a:pt x="635" y="137"/>
                    </a:lnTo>
                    <a:lnTo>
                      <a:pt x="664" y="143"/>
                    </a:lnTo>
                    <a:lnTo>
                      <a:pt x="693" y="150"/>
                    </a:lnTo>
                    <a:lnTo>
                      <a:pt x="720" y="156"/>
                    </a:lnTo>
                    <a:lnTo>
                      <a:pt x="749" y="162"/>
                    </a:lnTo>
                    <a:lnTo>
                      <a:pt x="778" y="168"/>
                    </a:lnTo>
                    <a:lnTo>
                      <a:pt x="807" y="174"/>
                    </a:lnTo>
                    <a:lnTo>
                      <a:pt x="836" y="181"/>
                    </a:lnTo>
                    <a:lnTo>
                      <a:pt x="864" y="188"/>
                    </a:lnTo>
                    <a:lnTo>
                      <a:pt x="893" y="194"/>
                    </a:lnTo>
                    <a:lnTo>
                      <a:pt x="922" y="200"/>
                    </a:lnTo>
                    <a:close/>
                  </a:path>
                </a:pathLst>
              </a:custGeom>
              <a:solidFill>
                <a:srgbClr val="ffffff"/>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Frutiger 45 Light"/>
                </a:endParaRPr>
              </a:p>
            </p:txBody>
          </p:sp>
          <p:sp>
            <p:nvSpPr>
              <p:cNvPr id="1285" name=""/>
              <p:cNvSpPr/>
              <p:nvPr/>
            </p:nvSpPr>
            <p:spPr>
              <a:xfrm>
                <a:off x="9579600" y="6165000"/>
                <a:ext cx="9360" cy="2160"/>
              </a:xfrm>
              <a:custGeom>
                <a:avLst/>
                <a:gdLst/>
                <a:ahLst/>
                <a:rect l="l" t="t" r="r" b="b"/>
                <a:pathLst>
                  <a:path w="32" h="14">
                    <a:moveTo>
                      <a:pt x="0" y="6"/>
                    </a:moveTo>
                    <a:lnTo>
                      <a:pt x="3" y="0"/>
                    </a:lnTo>
                    <a:lnTo>
                      <a:pt x="32" y="6"/>
                    </a:lnTo>
                    <a:lnTo>
                      <a:pt x="32" y="14"/>
                    </a:lnTo>
                    <a:lnTo>
                      <a:pt x="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286" name=""/>
              <p:cNvSpPr/>
              <p:nvPr/>
            </p:nvSpPr>
            <p:spPr>
              <a:xfrm>
                <a:off x="9546120" y="6168960"/>
                <a:ext cx="21240" cy="1080"/>
              </a:xfrm>
              <a:custGeom>
                <a:avLst/>
                <a:gdLst/>
                <a:ahLst/>
                <a:rect l="l" t="t" r="r" b="b"/>
                <a:pathLst>
                  <a:path w="71" h="9">
                    <a:moveTo>
                      <a:pt x="0" y="9"/>
                    </a:moveTo>
                    <a:lnTo>
                      <a:pt x="31" y="0"/>
                    </a:lnTo>
                    <a:lnTo>
                      <a:pt x="71" y="0"/>
                    </a:lnTo>
                    <a:lnTo>
                      <a:pt x="0" y="9"/>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287" name=""/>
              <p:cNvSpPr/>
              <p:nvPr/>
            </p:nvSpPr>
            <p:spPr>
              <a:xfrm>
                <a:off x="9153720" y="6170040"/>
                <a:ext cx="439200" cy="26280"/>
              </a:xfrm>
              <a:custGeom>
                <a:avLst/>
                <a:gdLst/>
                <a:ahLst/>
                <a:rect l="l" t="t" r="r" b="b"/>
                <a:pathLst>
                  <a:path w="1468" h="198">
                    <a:moveTo>
                      <a:pt x="1385" y="60"/>
                    </a:moveTo>
                    <a:lnTo>
                      <a:pt x="1344" y="63"/>
                    </a:lnTo>
                    <a:lnTo>
                      <a:pt x="1303" y="67"/>
                    </a:lnTo>
                    <a:lnTo>
                      <a:pt x="1263" y="71"/>
                    </a:lnTo>
                    <a:lnTo>
                      <a:pt x="1222" y="74"/>
                    </a:lnTo>
                    <a:lnTo>
                      <a:pt x="1182" y="78"/>
                    </a:lnTo>
                    <a:lnTo>
                      <a:pt x="1141" y="82"/>
                    </a:lnTo>
                    <a:lnTo>
                      <a:pt x="1101" y="87"/>
                    </a:lnTo>
                    <a:lnTo>
                      <a:pt x="1060" y="91"/>
                    </a:lnTo>
                    <a:lnTo>
                      <a:pt x="1018" y="95"/>
                    </a:lnTo>
                    <a:lnTo>
                      <a:pt x="978" y="99"/>
                    </a:lnTo>
                    <a:lnTo>
                      <a:pt x="937" y="103"/>
                    </a:lnTo>
                    <a:lnTo>
                      <a:pt x="896" y="107"/>
                    </a:lnTo>
                    <a:lnTo>
                      <a:pt x="856" y="113"/>
                    </a:lnTo>
                    <a:lnTo>
                      <a:pt x="814" y="117"/>
                    </a:lnTo>
                    <a:lnTo>
                      <a:pt x="774" y="121"/>
                    </a:lnTo>
                    <a:lnTo>
                      <a:pt x="733" y="126"/>
                    </a:lnTo>
                    <a:lnTo>
                      <a:pt x="692" y="130"/>
                    </a:lnTo>
                    <a:lnTo>
                      <a:pt x="651" y="134"/>
                    </a:lnTo>
                    <a:lnTo>
                      <a:pt x="610" y="139"/>
                    </a:lnTo>
                    <a:lnTo>
                      <a:pt x="570" y="144"/>
                    </a:lnTo>
                    <a:lnTo>
                      <a:pt x="529" y="149"/>
                    </a:lnTo>
                    <a:lnTo>
                      <a:pt x="487" y="153"/>
                    </a:lnTo>
                    <a:lnTo>
                      <a:pt x="447" y="158"/>
                    </a:lnTo>
                    <a:lnTo>
                      <a:pt x="406" y="162"/>
                    </a:lnTo>
                    <a:lnTo>
                      <a:pt x="364" y="167"/>
                    </a:lnTo>
                    <a:lnTo>
                      <a:pt x="324" y="172"/>
                    </a:lnTo>
                    <a:lnTo>
                      <a:pt x="283" y="176"/>
                    </a:lnTo>
                    <a:lnTo>
                      <a:pt x="241" y="181"/>
                    </a:lnTo>
                    <a:lnTo>
                      <a:pt x="201" y="185"/>
                    </a:lnTo>
                    <a:lnTo>
                      <a:pt x="160" y="189"/>
                    </a:lnTo>
                    <a:lnTo>
                      <a:pt x="119" y="194"/>
                    </a:lnTo>
                    <a:lnTo>
                      <a:pt x="78" y="198"/>
                    </a:lnTo>
                    <a:lnTo>
                      <a:pt x="0" y="158"/>
                    </a:lnTo>
                    <a:lnTo>
                      <a:pt x="27" y="155"/>
                    </a:lnTo>
                    <a:lnTo>
                      <a:pt x="52" y="152"/>
                    </a:lnTo>
                    <a:lnTo>
                      <a:pt x="79" y="149"/>
                    </a:lnTo>
                    <a:lnTo>
                      <a:pt x="106" y="147"/>
                    </a:lnTo>
                    <a:lnTo>
                      <a:pt x="132" y="145"/>
                    </a:lnTo>
                    <a:lnTo>
                      <a:pt x="158" y="142"/>
                    </a:lnTo>
                    <a:lnTo>
                      <a:pt x="185" y="139"/>
                    </a:lnTo>
                    <a:lnTo>
                      <a:pt x="211" y="136"/>
                    </a:lnTo>
                    <a:lnTo>
                      <a:pt x="237" y="134"/>
                    </a:lnTo>
                    <a:lnTo>
                      <a:pt x="263" y="131"/>
                    </a:lnTo>
                    <a:lnTo>
                      <a:pt x="289" y="129"/>
                    </a:lnTo>
                    <a:lnTo>
                      <a:pt x="316" y="125"/>
                    </a:lnTo>
                    <a:lnTo>
                      <a:pt x="341" y="122"/>
                    </a:lnTo>
                    <a:lnTo>
                      <a:pt x="367" y="118"/>
                    </a:lnTo>
                    <a:lnTo>
                      <a:pt x="392" y="114"/>
                    </a:lnTo>
                    <a:lnTo>
                      <a:pt x="418" y="109"/>
                    </a:lnTo>
                    <a:lnTo>
                      <a:pt x="280" y="109"/>
                    </a:lnTo>
                    <a:lnTo>
                      <a:pt x="495" y="89"/>
                    </a:lnTo>
                    <a:lnTo>
                      <a:pt x="485" y="91"/>
                    </a:lnTo>
                    <a:lnTo>
                      <a:pt x="474" y="93"/>
                    </a:lnTo>
                    <a:lnTo>
                      <a:pt x="464" y="94"/>
                    </a:lnTo>
                    <a:lnTo>
                      <a:pt x="452" y="95"/>
                    </a:lnTo>
                    <a:lnTo>
                      <a:pt x="441" y="96"/>
                    </a:lnTo>
                    <a:lnTo>
                      <a:pt x="430" y="97"/>
                    </a:lnTo>
                    <a:lnTo>
                      <a:pt x="421" y="100"/>
                    </a:lnTo>
                    <a:lnTo>
                      <a:pt x="412" y="103"/>
                    </a:lnTo>
                    <a:lnTo>
                      <a:pt x="444" y="102"/>
                    </a:lnTo>
                    <a:lnTo>
                      <a:pt x="478" y="100"/>
                    </a:lnTo>
                    <a:lnTo>
                      <a:pt x="510" y="98"/>
                    </a:lnTo>
                    <a:lnTo>
                      <a:pt x="544" y="96"/>
                    </a:lnTo>
                    <a:lnTo>
                      <a:pt x="577" y="93"/>
                    </a:lnTo>
                    <a:lnTo>
                      <a:pt x="609" y="90"/>
                    </a:lnTo>
                    <a:lnTo>
                      <a:pt x="643" y="88"/>
                    </a:lnTo>
                    <a:lnTo>
                      <a:pt x="675" y="85"/>
                    </a:lnTo>
                    <a:lnTo>
                      <a:pt x="708" y="80"/>
                    </a:lnTo>
                    <a:lnTo>
                      <a:pt x="741" y="77"/>
                    </a:lnTo>
                    <a:lnTo>
                      <a:pt x="774" y="74"/>
                    </a:lnTo>
                    <a:lnTo>
                      <a:pt x="806" y="70"/>
                    </a:lnTo>
                    <a:lnTo>
                      <a:pt x="840" y="66"/>
                    </a:lnTo>
                    <a:lnTo>
                      <a:pt x="872" y="63"/>
                    </a:lnTo>
                    <a:lnTo>
                      <a:pt x="905" y="59"/>
                    </a:lnTo>
                    <a:lnTo>
                      <a:pt x="938" y="55"/>
                    </a:lnTo>
                    <a:lnTo>
                      <a:pt x="971" y="50"/>
                    </a:lnTo>
                    <a:lnTo>
                      <a:pt x="1003" y="46"/>
                    </a:lnTo>
                    <a:lnTo>
                      <a:pt x="1037" y="42"/>
                    </a:lnTo>
                    <a:lnTo>
                      <a:pt x="1069" y="39"/>
                    </a:lnTo>
                    <a:lnTo>
                      <a:pt x="1103" y="35"/>
                    </a:lnTo>
                    <a:lnTo>
                      <a:pt x="1135" y="31"/>
                    </a:lnTo>
                    <a:lnTo>
                      <a:pt x="1169" y="27"/>
                    </a:lnTo>
                    <a:lnTo>
                      <a:pt x="1201" y="23"/>
                    </a:lnTo>
                    <a:lnTo>
                      <a:pt x="1235" y="20"/>
                    </a:lnTo>
                    <a:lnTo>
                      <a:pt x="1269" y="16"/>
                    </a:lnTo>
                    <a:lnTo>
                      <a:pt x="1301" y="13"/>
                    </a:lnTo>
                    <a:lnTo>
                      <a:pt x="1335" y="10"/>
                    </a:lnTo>
                    <a:lnTo>
                      <a:pt x="1368" y="7"/>
                    </a:lnTo>
                    <a:lnTo>
                      <a:pt x="1401" y="5"/>
                    </a:lnTo>
                    <a:lnTo>
                      <a:pt x="1434" y="2"/>
                    </a:lnTo>
                    <a:lnTo>
                      <a:pt x="1468" y="0"/>
                    </a:lnTo>
                    <a:lnTo>
                      <a:pt x="1385" y="60"/>
                    </a:lnTo>
                    <a:close/>
                  </a:path>
                </a:pathLst>
              </a:custGeom>
              <a:solidFill>
                <a:srgbClr val="ffffff"/>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Frutiger 45 Light"/>
                </a:endParaRPr>
              </a:p>
            </p:txBody>
          </p:sp>
          <p:sp>
            <p:nvSpPr>
              <p:cNvPr id="1288" name=""/>
              <p:cNvSpPr/>
              <p:nvPr/>
            </p:nvSpPr>
            <p:spPr>
              <a:xfrm>
                <a:off x="9520920" y="6170040"/>
                <a:ext cx="1404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289" name=""/>
              <p:cNvSpPr/>
              <p:nvPr/>
            </p:nvSpPr>
            <p:spPr>
              <a:xfrm>
                <a:off x="8853120" y="6171120"/>
                <a:ext cx="7200" cy="336960"/>
              </a:xfrm>
              <a:custGeom>
                <a:avLst/>
                <a:gdLst/>
                <a:ahLst/>
                <a:rect l="l" t="t" r="r" b="b"/>
                <a:pathLst>
                  <a:path w="26" h="2518">
                    <a:moveTo>
                      <a:pt x="26" y="2518"/>
                    </a:moveTo>
                    <a:lnTo>
                      <a:pt x="10" y="2518"/>
                    </a:lnTo>
                    <a:lnTo>
                      <a:pt x="0" y="2518"/>
                    </a:lnTo>
                    <a:lnTo>
                      <a:pt x="0" y="0"/>
                    </a:lnTo>
                    <a:lnTo>
                      <a:pt x="10" y="0"/>
                    </a:lnTo>
                    <a:lnTo>
                      <a:pt x="26" y="1857"/>
                    </a:lnTo>
                    <a:lnTo>
                      <a:pt x="26" y="251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90" name=""/>
              <p:cNvSpPr/>
              <p:nvPr/>
            </p:nvSpPr>
            <p:spPr>
              <a:xfrm>
                <a:off x="9488520" y="6171120"/>
                <a:ext cx="26280" cy="1080"/>
              </a:xfrm>
              <a:custGeom>
                <a:avLst/>
                <a:gdLst/>
                <a:ahLst/>
                <a:rect l="l" t="t" r="r" b="b"/>
                <a:pathLst>
                  <a:path w="87" h="8">
                    <a:moveTo>
                      <a:pt x="0" y="8"/>
                    </a:moveTo>
                    <a:lnTo>
                      <a:pt x="26" y="0"/>
                    </a:lnTo>
                    <a:lnTo>
                      <a:pt x="87" y="0"/>
                    </a:lnTo>
                    <a:lnTo>
                      <a:pt x="0" y="8"/>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291" name=""/>
              <p:cNvSpPr/>
              <p:nvPr/>
            </p:nvSpPr>
            <p:spPr>
              <a:xfrm>
                <a:off x="9142920" y="6172200"/>
                <a:ext cx="454320" cy="381600"/>
              </a:xfrm>
              <a:custGeom>
                <a:avLst/>
                <a:gdLst/>
                <a:ahLst/>
                <a:rect l="l" t="t" r="r" b="b"/>
                <a:pathLst>
                  <a:path w="1522" h="2855">
                    <a:moveTo>
                      <a:pt x="1522" y="2395"/>
                    </a:moveTo>
                    <a:lnTo>
                      <a:pt x="1515" y="2389"/>
                    </a:lnTo>
                    <a:lnTo>
                      <a:pt x="1507" y="2386"/>
                    </a:lnTo>
                    <a:lnTo>
                      <a:pt x="1499" y="2387"/>
                    </a:lnTo>
                    <a:lnTo>
                      <a:pt x="1492" y="2389"/>
                    </a:lnTo>
                    <a:lnTo>
                      <a:pt x="1484" y="2393"/>
                    </a:lnTo>
                    <a:lnTo>
                      <a:pt x="1476" y="2396"/>
                    </a:lnTo>
                    <a:lnTo>
                      <a:pt x="1468" y="2399"/>
                    </a:lnTo>
                    <a:lnTo>
                      <a:pt x="1461" y="2401"/>
                    </a:lnTo>
                    <a:lnTo>
                      <a:pt x="1460" y="2387"/>
                    </a:lnTo>
                    <a:lnTo>
                      <a:pt x="1461" y="2374"/>
                    </a:lnTo>
                    <a:lnTo>
                      <a:pt x="1461" y="2363"/>
                    </a:lnTo>
                    <a:lnTo>
                      <a:pt x="1454" y="2352"/>
                    </a:lnTo>
                    <a:lnTo>
                      <a:pt x="1447" y="2359"/>
                    </a:lnTo>
                    <a:lnTo>
                      <a:pt x="1445" y="2368"/>
                    </a:lnTo>
                    <a:lnTo>
                      <a:pt x="1446" y="2377"/>
                    </a:lnTo>
                    <a:lnTo>
                      <a:pt x="1445" y="2386"/>
                    </a:lnTo>
                    <a:lnTo>
                      <a:pt x="1445" y="2338"/>
                    </a:lnTo>
                    <a:lnTo>
                      <a:pt x="1454" y="2338"/>
                    </a:lnTo>
                    <a:lnTo>
                      <a:pt x="1445" y="2338"/>
                    </a:lnTo>
                    <a:lnTo>
                      <a:pt x="1445" y="1621"/>
                    </a:lnTo>
                    <a:lnTo>
                      <a:pt x="1454" y="1621"/>
                    </a:lnTo>
                    <a:lnTo>
                      <a:pt x="1445" y="2070"/>
                    </a:lnTo>
                    <a:lnTo>
                      <a:pt x="1428" y="2042"/>
                    </a:lnTo>
                    <a:lnTo>
                      <a:pt x="1428" y="1215"/>
                    </a:lnTo>
                    <a:lnTo>
                      <a:pt x="1423" y="1278"/>
                    </a:lnTo>
                    <a:lnTo>
                      <a:pt x="1421" y="1344"/>
                    </a:lnTo>
                    <a:lnTo>
                      <a:pt x="1423" y="1409"/>
                    </a:lnTo>
                    <a:lnTo>
                      <a:pt x="1423" y="1474"/>
                    </a:lnTo>
                    <a:lnTo>
                      <a:pt x="1421" y="1420"/>
                    </a:lnTo>
                    <a:lnTo>
                      <a:pt x="1423" y="1365"/>
                    </a:lnTo>
                    <a:lnTo>
                      <a:pt x="1421" y="1310"/>
                    </a:lnTo>
                    <a:lnTo>
                      <a:pt x="1416" y="1257"/>
                    </a:lnTo>
                    <a:lnTo>
                      <a:pt x="1416" y="2061"/>
                    </a:lnTo>
                    <a:lnTo>
                      <a:pt x="1403" y="1830"/>
                    </a:lnTo>
                    <a:lnTo>
                      <a:pt x="1395" y="1600"/>
                    </a:lnTo>
                    <a:lnTo>
                      <a:pt x="1390" y="1371"/>
                    </a:lnTo>
                    <a:lnTo>
                      <a:pt x="1390" y="1145"/>
                    </a:lnTo>
                    <a:lnTo>
                      <a:pt x="1391" y="1215"/>
                    </a:lnTo>
                    <a:lnTo>
                      <a:pt x="1390" y="1285"/>
                    </a:lnTo>
                    <a:lnTo>
                      <a:pt x="1391" y="1354"/>
                    </a:lnTo>
                    <a:lnTo>
                      <a:pt x="1399" y="1421"/>
                    </a:lnTo>
                    <a:lnTo>
                      <a:pt x="1406" y="1293"/>
                    </a:lnTo>
                    <a:lnTo>
                      <a:pt x="1405" y="1159"/>
                    </a:lnTo>
                    <a:lnTo>
                      <a:pt x="1403" y="1035"/>
                    </a:lnTo>
                    <a:lnTo>
                      <a:pt x="1406" y="938"/>
                    </a:lnTo>
                    <a:lnTo>
                      <a:pt x="1416" y="919"/>
                    </a:lnTo>
                    <a:lnTo>
                      <a:pt x="1399" y="912"/>
                    </a:lnTo>
                    <a:lnTo>
                      <a:pt x="1406" y="912"/>
                    </a:lnTo>
                    <a:lnTo>
                      <a:pt x="1412" y="903"/>
                    </a:lnTo>
                    <a:lnTo>
                      <a:pt x="1413" y="891"/>
                    </a:lnTo>
                    <a:lnTo>
                      <a:pt x="1411" y="874"/>
                    </a:lnTo>
                    <a:lnTo>
                      <a:pt x="1407" y="856"/>
                    </a:lnTo>
                    <a:lnTo>
                      <a:pt x="1404" y="839"/>
                    </a:lnTo>
                    <a:lnTo>
                      <a:pt x="1403" y="821"/>
                    </a:lnTo>
                    <a:lnTo>
                      <a:pt x="1406" y="806"/>
                    </a:lnTo>
                    <a:lnTo>
                      <a:pt x="1416" y="794"/>
                    </a:lnTo>
                    <a:lnTo>
                      <a:pt x="1409" y="780"/>
                    </a:lnTo>
                    <a:lnTo>
                      <a:pt x="1406" y="766"/>
                    </a:lnTo>
                    <a:lnTo>
                      <a:pt x="1409" y="752"/>
                    </a:lnTo>
                    <a:lnTo>
                      <a:pt x="1411" y="737"/>
                    </a:lnTo>
                    <a:lnTo>
                      <a:pt x="1414" y="723"/>
                    </a:lnTo>
                    <a:lnTo>
                      <a:pt x="1414" y="709"/>
                    </a:lnTo>
                    <a:lnTo>
                      <a:pt x="1410" y="696"/>
                    </a:lnTo>
                    <a:lnTo>
                      <a:pt x="1399" y="683"/>
                    </a:lnTo>
                    <a:lnTo>
                      <a:pt x="1406" y="691"/>
                    </a:lnTo>
                    <a:lnTo>
                      <a:pt x="1416" y="668"/>
                    </a:lnTo>
                    <a:lnTo>
                      <a:pt x="1412" y="646"/>
                    </a:lnTo>
                    <a:lnTo>
                      <a:pt x="1405" y="626"/>
                    </a:lnTo>
                    <a:lnTo>
                      <a:pt x="1399" y="608"/>
                    </a:lnTo>
                    <a:lnTo>
                      <a:pt x="1406" y="613"/>
                    </a:lnTo>
                    <a:lnTo>
                      <a:pt x="1416" y="455"/>
                    </a:lnTo>
                    <a:lnTo>
                      <a:pt x="1414" y="492"/>
                    </a:lnTo>
                    <a:lnTo>
                      <a:pt x="1414" y="529"/>
                    </a:lnTo>
                    <a:lnTo>
                      <a:pt x="1416" y="567"/>
                    </a:lnTo>
                    <a:lnTo>
                      <a:pt x="1423" y="602"/>
                    </a:lnTo>
                    <a:lnTo>
                      <a:pt x="1428" y="556"/>
                    </a:lnTo>
                    <a:lnTo>
                      <a:pt x="1431" y="509"/>
                    </a:lnTo>
                    <a:lnTo>
                      <a:pt x="1430" y="461"/>
                    </a:lnTo>
                    <a:lnTo>
                      <a:pt x="1428" y="414"/>
                    </a:lnTo>
                    <a:lnTo>
                      <a:pt x="1412" y="412"/>
                    </a:lnTo>
                    <a:lnTo>
                      <a:pt x="1396" y="406"/>
                    </a:lnTo>
                    <a:lnTo>
                      <a:pt x="1380" y="400"/>
                    </a:lnTo>
                    <a:lnTo>
                      <a:pt x="1365" y="393"/>
                    </a:lnTo>
                    <a:lnTo>
                      <a:pt x="1348" y="387"/>
                    </a:lnTo>
                    <a:lnTo>
                      <a:pt x="1332" y="386"/>
                    </a:lnTo>
                    <a:lnTo>
                      <a:pt x="1316" y="390"/>
                    </a:lnTo>
                    <a:lnTo>
                      <a:pt x="1300" y="401"/>
                    </a:lnTo>
                    <a:lnTo>
                      <a:pt x="1367" y="429"/>
                    </a:lnTo>
                    <a:lnTo>
                      <a:pt x="1390" y="2406"/>
                    </a:lnTo>
                    <a:lnTo>
                      <a:pt x="1352" y="2415"/>
                    </a:lnTo>
                    <a:lnTo>
                      <a:pt x="1338" y="421"/>
                    </a:lnTo>
                    <a:lnTo>
                      <a:pt x="1330" y="416"/>
                    </a:lnTo>
                    <a:lnTo>
                      <a:pt x="1321" y="415"/>
                    </a:lnTo>
                    <a:lnTo>
                      <a:pt x="1311" y="414"/>
                    </a:lnTo>
                    <a:lnTo>
                      <a:pt x="1301" y="415"/>
                    </a:lnTo>
                    <a:lnTo>
                      <a:pt x="1292" y="414"/>
                    </a:lnTo>
                    <a:lnTo>
                      <a:pt x="1283" y="413"/>
                    </a:lnTo>
                    <a:lnTo>
                      <a:pt x="1278" y="408"/>
                    </a:lnTo>
                    <a:lnTo>
                      <a:pt x="1274" y="401"/>
                    </a:lnTo>
                    <a:lnTo>
                      <a:pt x="1267" y="401"/>
                    </a:lnTo>
                    <a:lnTo>
                      <a:pt x="1258" y="401"/>
                    </a:lnTo>
                    <a:lnTo>
                      <a:pt x="1249" y="401"/>
                    </a:lnTo>
                    <a:lnTo>
                      <a:pt x="1238" y="400"/>
                    </a:lnTo>
                    <a:lnTo>
                      <a:pt x="1227" y="400"/>
                    </a:lnTo>
                    <a:lnTo>
                      <a:pt x="1216" y="401"/>
                    </a:lnTo>
                    <a:lnTo>
                      <a:pt x="1206" y="403"/>
                    </a:lnTo>
                    <a:lnTo>
                      <a:pt x="1196" y="406"/>
                    </a:lnTo>
                    <a:lnTo>
                      <a:pt x="1283" y="440"/>
                    </a:lnTo>
                    <a:lnTo>
                      <a:pt x="1285" y="668"/>
                    </a:lnTo>
                    <a:lnTo>
                      <a:pt x="1283" y="903"/>
                    </a:lnTo>
                    <a:lnTo>
                      <a:pt x="1285" y="1140"/>
                    </a:lnTo>
                    <a:lnTo>
                      <a:pt x="1290" y="1372"/>
                    </a:lnTo>
                    <a:lnTo>
                      <a:pt x="1300" y="1249"/>
                    </a:lnTo>
                    <a:lnTo>
                      <a:pt x="1299" y="1404"/>
                    </a:lnTo>
                    <a:lnTo>
                      <a:pt x="1303" y="1567"/>
                    </a:lnTo>
                    <a:lnTo>
                      <a:pt x="1308" y="1733"/>
                    </a:lnTo>
                    <a:lnTo>
                      <a:pt x="1312" y="1898"/>
                    </a:lnTo>
                    <a:lnTo>
                      <a:pt x="1323" y="1372"/>
                    </a:lnTo>
                    <a:lnTo>
                      <a:pt x="1327" y="1641"/>
                    </a:lnTo>
                    <a:lnTo>
                      <a:pt x="1334" y="1896"/>
                    </a:lnTo>
                    <a:lnTo>
                      <a:pt x="1339" y="2149"/>
                    </a:lnTo>
                    <a:lnTo>
                      <a:pt x="1338" y="2415"/>
                    </a:lnTo>
                    <a:lnTo>
                      <a:pt x="1323" y="1958"/>
                    </a:lnTo>
                    <a:lnTo>
                      <a:pt x="1315" y="2011"/>
                    </a:lnTo>
                    <a:lnTo>
                      <a:pt x="1312" y="2064"/>
                    </a:lnTo>
                    <a:lnTo>
                      <a:pt x="1314" y="2119"/>
                    </a:lnTo>
                    <a:lnTo>
                      <a:pt x="1312" y="2173"/>
                    </a:lnTo>
                    <a:lnTo>
                      <a:pt x="1305" y="2077"/>
                    </a:lnTo>
                    <a:lnTo>
                      <a:pt x="1307" y="1980"/>
                    </a:lnTo>
                    <a:lnTo>
                      <a:pt x="1307" y="1881"/>
                    </a:lnTo>
                    <a:lnTo>
                      <a:pt x="1300" y="1785"/>
                    </a:lnTo>
                    <a:lnTo>
                      <a:pt x="1290" y="2435"/>
                    </a:lnTo>
                    <a:lnTo>
                      <a:pt x="1261" y="2441"/>
                    </a:lnTo>
                    <a:lnTo>
                      <a:pt x="1251" y="475"/>
                    </a:lnTo>
                    <a:lnTo>
                      <a:pt x="1252" y="466"/>
                    </a:lnTo>
                    <a:lnTo>
                      <a:pt x="1251" y="457"/>
                    </a:lnTo>
                    <a:lnTo>
                      <a:pt x="1253" y="449"/>
                    </a:lnTo>
                    <a:lnTo>
                      <a:pt x="1261" y="440"/>
                    </a:lnTo>
                    <a:lnTo>
                      <a:pt x="1245" y="432"/>
                    </a:lnTo>
                    <a:lnTo>
                      <a:pt x="1228" y="426"/>
                    </a:lnTo>
                    <a:lnTo>
                      <a:pt x="1209" y="421"/>
                    </a:lnTo>
                    <a:lnTo>
                      <a:pt x="1190" y="416"/>
                    </a:lnTo>
                    <a:lnTo>
                      <a:pt x="1170" y="414"/>
                    </a:lnTo>
                    <a:lnTo>
                      <a:pt x="1151" y="414"/>
                    </a:lnTo>
                    <a:lnTo>
                      <a:pt x="1132" y="416"/>
                    </a:lnTo>
                    <a:lnTo>
                      <a:pt x="1113" y="421"/>
                    </a:lnTo>
                    <a:lnTo>
                      <a:pt x="1127" y="431"/>
                    </a:lnTo>
                    <a:lnTo>
                      <a:pt x="1145" y="437"/>
                    </a:lnTo>
                    <a:lnTo>
                      <a:pt x="1165" y="442"/>
                    </a:lnTo>
                    <a:lnTo>
                      <a:pt x="1186" y="445"/>
                    </a:lnTo>
                    <a:lnTo>
                      <a:pt x="1203" y="450"/>
                    </a:lnTo>
                    <a:lnTo>
                      <a:pt x="1217" y="457"/>
                    </a:lnTo>
                    <a:lnTo>
                      <a:pt x="1224" y="467"/>
                    </a:lnTo>
                    <a:lnTo>
                      <a:pt x="1222" y="484"/>
                    </a:lnTo>
                    <a:lnTo>
                      <a:pt x="1217" y="481"/>
                    </a:lnTo>
                    <a:lnTo>
                      <a:pt x="1213" y="477"/>
                    </a:lnTo>
                    <a:lnTo>
                      <a:pt x="1208" y="471"/>
                    </a:lnTo>
                    <a:lnTo>
                      <a:pt x="1205" y="467"/>
                    </a:lnTo>
                    <a:lnTo>
                      <a:pt x="1200" y="463"/>
                    </a:lnTo>
                    <a:lnTo>
                      <a:pt x="1195" y="460"/>
                    </a:lnTo>
                    <a:lnTo>
                      <a:pt x="1190" y="457"/>
                    </a:lnTo>
                    <a:lnTo>
                      <a:pt x="1184" y="455"/>
                    </a:lnTo>
                    <a:lnTo>
                      <a:pt x="1184" y="2464"/>
                    </a:lnTo>
                    <a:lnTo>
                      <a:pt x="1158" y="2464"/>
                    </a:lnTo>
                    <a:lnTo>
                      <a:pt x="1158" y="1372"/>
                    </a:lnTo>
                    <a:lnTo>
                      <a:pt x="1154" y="1375"/>
                    </a:lnTo>
                    <a:lnTo>
                      <a:pt x="1148" y="1377"/>
                    </a:lnTo>
                    <a:lnTo>
                      <a:pt x="1142" y="1378"/>
                    </a:lnTo>
                    <a:lnTo>
                      <a:pt x="1135" y="1379"/>
                    </a:lnTo>
                    <a:lnTo>
                      <a:pt x="1130" y="1381"/>
                    </a:lnTo>
                    <a:lnTo>
                      <a:pt x="1127" y="1385"/>
                    </a:lnTo>
                    <a:lnTo>
                      <a:pt x="1127" y="1394"/>
                    </a:lnTo>
                    <a:lnTo>
                      <a:pt x="1129" y="1406"/>
                    </a:lnTo>
                    <a:lnTo>
                      <a:pt x="1143" y="1635"/>
                    </a:lnTo>
                    <a:lnTo>
                      <a:pt x="1145" y="1867"/>
                    </a:lnTo>
                    <a:lnTo>
                      <a:pt x="1144" y="2100"/>
                    </a:lnTo>
                    <a:lnTo>
                      <a:pt x="1145" y="2331"/>
                    </a:lnTo>
                    <a:lnTo>
                      <a:pt x="1137" y="2202"/>
                    </a:lnTo>
                    <a:lnTo>
                      <a:pt x="1136" y="2070"/>
                    </a:lnTo>
                    <a:lnTo>
                      <a:pt x="1136" y="1938"/>
                    </a:lnTo>
                    <a:lnTo>
                      <a:pt x="1129" y="1809"/>
                    </a:lnTo>
                    <a:lnTo>
                      <a:pt x="1121" y="1936"/>
                    </a:lnTo>
                    <a:lnTo>
                      <a:pt x="1120" y="2065"/>
                    </a:lnTo>
                    <a:lnTo>
                      <a:pt x="1120" y="2196"/>
                    </a:lnTo>
                    <a:lnTo>
                      <a:pt x="1120" y="2326"/>
                    </a:lnTo>
                    <a:lnTo>
                      <a:pt x="1113" y="2326"/>
                    </a:lnTo>
                    <a:lnTo>
                      <a:pt x="1106" y="1532"/>
                    </a:lnTo>
                    <a:lnTo>
                      <a:pt x="1113" y="1532"/>
                    </a:lnTo>
                    <a:lnTo>
                      <a:pt x="1114" y="1557"/>
                    </a:lnTo>
                    <a:lnTo>
                      <a:pt x="1113" y="1581"/>
                    </a:lnTo>
                    <a:lnTo>
                      <a:pt x="1113" y="1605"/>
                    </a:lnTo>
                    <a:lnTo>
                      <a:pt x="1120" y="1628"/>
                    </a:lnTo>
                    <a:lnTo>
                      <a:pt x="1127" y="1410"/>
                    </a:lnTo>
                    <a:lnTo>
                      <a:pt x="1129" y="1213"/>
                    </a:lnTo>
                    <a:lnTo>
                      <a:pt x="1127" y="1016"/>
                    </a:lnTo>
                    <a:lnTo>
                      <a:pt x="1120" y="801"/>
                    </a:lnTo>
                    <a:lnTo>
                      <a:pt x="1113" y="865"/>
                    </a:lnTo>
                    <a:lnTo>
                      <a:pt x="1113" y="931"/>
                    </a:lnTo>
                    <a:lnTo>
                      <a:pt x="1113" y="997"/>
                    </a:lnTo>
                    <a:lnTo>
                      <a:pt x="1106" y="1061"/>
                    </a:lnTo>
                    <a:lnTo>
                      <a:pt x="1097" y="2484"/>
                    </a:lnTo>
                    <a:lnTo>
                      <a:pt x="1091" y="2484"/>
                    </a:lnTo>
                    <a:lnTo>
                      <a:pt x="1084" y="2484"/>
                    </a:lnTo>
                    <a:lnTo>
                      <a:pt x="1078" y="2486"/>
                    </a:lnTo>
                    <a:lnTo>
                      <a:pt x="1075" y="2490"/>
                    </a:lnTo>
                    <a:lnTo>
                      <a:pt x="1100" y="2492"/>
                    </a:lnTo>
                    <a:lnTo>
                      <a:pt x="1126" y="2491"/>
                    </a:lnTo>
                    <a:lnTo>
                      <a:pt x="1149" y="2490"/>
                    </a:lnTo>
                    <a:lnTo>
                      <a:pt x="1172" y="2486"/>
                    </a:lnTo>
                    <a:lnTo>
                      <a:pt x="1194" y="2482"/>
                    </a:lnTo>
                    <a:lnTo>
                      <a:pt x="1216" y="2476"/>
                    </a:lnTo>
                    <a:lnTo>
                      <a:pt x="1238" y="2469"/>
                    </a:lnTo>
                    <a:lnTo>
                      <a:pt x="1260" y="2462"/>
                    </a:lnTo>
                    <a:lnTo>
                      <a:pt x="1281" y="2455"/>
                    </a:lnTo>
                    <a:lnTo>
                      <a:pt x="1303" y="2446"/>
                    </a:lnTo>
                    <a:lnTo>
                      <a:pt x="1325" y="2439"/>
                    </a:lnTo>
                    <a:lnTo>
                      <a:pt x="1347" y="2431"/>
                    </a:lnTo>
                    <a:lnTo>
                      <a:pt x="1370" y="2424"/>
                    </a:lnTo>
                    <a:lnTo>
                      <a:pt x="1394" y="2417"/>
                    </a:lnTo>
                    <a:lnTo>
                      <a:pt x="1419" y="2411"/>
                    </a:lnTo>
                    <a:lnTo>
                      <a:pt x="1445" y="2406"/>
                    </a:lnTo>
                    <a:lnTo>
                      <a:pt x="1442" y="2410"/>
                    </a:lnTo>
                    <a:lnTo>
                      <a:pt x="1439" y="2413"/>
                    </a:lnTo>
                    <a:lnTo>
                      <a:pt x="1438" y="2417"/>
                    </a:lnTo>
                    <a:lnTo>
                      <a:pt x="1439" y="2421"/>
                    </a:lnTo>
                    <a:lnTo>
                      <a:pt x="1515" y="2406"/>
                    </a:lnTo>
                    <a:lnTo>
                      <a:pt x="1499" y="2498"/>
                    </a:lnTo>
                    <a:lnTo>
                      <a:pt x="0" y="2855"/>
                    </a:lnTo>
                    <a:lnTo>
                      <a:pt x="0" y="366"/>
                    </a:lnTo>
                    <a:lnTo>
                      <a:pt x="9" y="351"/>
                    </a:lnTo>
                    <a:lnTo>
                      <a:pt x="9" y="2844"/>
                    </a:lnTo>
                    <a:lnTo>
                      <a:pt x="16" y="2849"/>
                    </a:lnTo>
                    <a:lnTo>
                      <a:pt x="24" y="2828"/>
                    </a:lnTo>
                    <a:lnTo>
                      <a:pt x="26" y="2806"/>
                    </a:lnTo>
                    <a:lnTo>
                      <a:pt x="24" y="2783"/>
                    </a:lnTo>
                    <a:lnTo>
                      <a:pt x="26" y="2760"/>
                    </a:lnTo>
                    <a:lnTo>
                      <a:pt x="385" y="2663"/>
                    </a:lnTo>
                    <a:lnTo>
                      <a:pt x="379" y="2657"/>
                    </a:lnTo>
                    <a:lnTo>
                      <a:pt x="390" y="2661"/>
                    </a:lnTo>
                    <a:lnTo>
                      <a:pt x="404" y="2661"/>
                    </a:lnTo>
                    <a:lnTo>
                      <a:pt x="420" y="2660"/>
                    </a:lnTo>
                    <a:lnTo>
                      <a:pt x="437" y="2657"/>
                    </a:lnTo>
                    <a:lnTo>
                      <a:pt x="457" y="2652"/>
                    </a:lnTo>
                    <a:lnTo>
                      <a:pt x="475" y="2647"/>
                    </a:lnTo>
                    <a:lnTo>
                      <a:pt x="494" y="2642"/>
                    </a:lnTo>
                    <a:lnTo>
                      <a:pt x="511" y="2637"/>
                    </a:lnTo>
                    <a:lnTo>
                      <a:pt x="495" y="579"/>
                    </a:lnTo>
                    <a:lnTo>
                      <a:pt x="495" y="553"/>
                    </a:lnTo>
                    <a:lnTo>
                      <a:pt x="502" y="553"/>
                    </a:lnTo>
                    <a:lnTo>
                      <a:pt x="508" y="552"/>
                    </a:lnTo>
                    <a:lnTo>
                      <a:pt x="514" y="549"/>
                    </a:lnTo>
                    <a:lnTo>
                      <a:pt x="517" y="544"/>
                    </a:lnTo>
                    <a:lnTo>
                      <a:pt x="495" y="537"/>
                    </a:lnTo>
                    <a:lnTo>
                      <a:pt x="475" y="529"/>
                    </a:lnTo>
                    <a:lnTo>
                      <a:pt x="457" y="521"/>
                    </a:lnTo>
                    <a:lnTo>
                      <a:pt x="439" y="515"/>
                    </a:lnTo>
                    <a:lnTo>
                      <a:pt x="421" y="511"/>
                    </a:lnTo>
                    <a:lnTo>
                      <a:pt x="402" y="511"/>
                    </a:lnTo>
                    <a:lnTo>
                      <a:pt x="380" y="515"/>
                    </a:lnTo>
                    <a:lnTo>
                      <a:pt x="356" y="524"/>
                    </a:lnTo>
                    <a:lnTo>
                      <a:pt x="434" y="553"/>
                    </a:lnTo>
                    <a:lnTo>
                      <a:pt x="434" y="2637"/>
                    </a:lnTo>
                    <a:lnTo>
                      <a:pt x="434" y="2642"/>
                    </a:lnTo>
                    <a:lnTo>
                      <a:pt x="417" y="2642"/>
                    </a:lnTo>
                    <a:lnTo>
                      <a:pt x="419" y="2584"/>
                    </a:lnTo>
                    <a:lnTo>
                      <a:pt x="416" y="2525"/>
                    </a:lnTo>
                    <a:lnTo>
                      <a:pt x="414" y="2466"/>
                    </a:lnTo>
                    <a:lnTo>
                      <a:pt x="410" y="2406"/>
                    </a:lnTo>
                    <a:lnTo>
                      <a:pt x="397" y="2433"/>
                    </a:lnTo>
                    <a:lnTo>
                      <a:pt x="393" y="2463"/>
                    </a:lnTo>
                    <a:lnTo>
                      <a:pt x="394" y="2494"/>
                    </a:lnTo>
                    <a:lnTo>
                      <a:pt x="395" y="2524"/>
                    </a:lnTo>
                    <a:lnTo>
                      <a:pt x="394" y="2469"/>
                    </a:lnTo>
                    <a:lnTo>
                      <a:pt x="395" y="2413"/>
                    </a:lnTo>
                    <a:lnTo>
                      <a:pt x="393" y="2357"/>
                    </a:lnTo>
                    <a:lnTo>
                      <a:pt x="385" y="2303"/>
                    </a:lnTo>
                    <a:lnTo>
                      <a:pt x="379" y="2519"/>
                    </a:lnTo>
                    <a:lnTo>
                      <a:pt x="372" y="2265"/>
                    </a:lnTo>
                    <a:lnTo>
                      <a:pt x="371" y="2006"/>
                    </a:lnTo>
                    <a:lnTo>
                      <a:pt x="370" y="1747"/>
                    </a:lnTo>
                    <a:lnTo>
                      <a:pt x="363" y="1489"/>
                    </a:lnTo>
                    <a:lnTo>
                      <a:pt x="356" y="2657"/>
                    </a:lnTo>
                    <a:lnTo>
                      <a:pt x="334" y="2663"/>
                    </a:lnTo>
                    <a:lnTo>
                      <a:pt x="333" y="2595"/>
                    </a:lnTo>
                    <a:lnTo>
                      <a:pt x="334" y="2527"/>
                    </a:lnTo>
                    <a:lnTo>
                      <a:pt x="332" y="2460"/>
                    </a:lnTo>
                    <a:lnTo>
                      <a:pt x="324" y="2395"/>
                    </a:lnTo>
                    <a:lnTo>
                      <a:pt x="318" y="2545"/>
                    </a:lnTo>
                    <a:lnTo>
                      <a:pt x="319" y="2456"/>
                    </a:lnTo>
                    <a:lnTo>
                      <a:pt x="314" y="2371"/>
                    </a:lnTo>
                    <a:lnTo>
                      <a:pt x="307" y="2283"/>
                    </a:lnTo>
                    <a:lnTo>
                      <a:pt x="301" y="2188"/>
                    </a:lnTo>
                    <a:lnTo>
                      <a:pt x="295" y="2539"/>
                    </a:lnTo>
                    <a:lnTo>
                      <a:pt x="285" y="2539"/>
                    </a:lnTo>
                    <a:lnTo>
                      <a:pt x="285" y="2006"/>
                    </a:lnTo>
                    <a:lnTo>
                      <a:pt x="295" y="2006"/>
                    </a:lnTo>
                    <a:lnTo>
                      <a:pt x="293" y="2052"/>
                    </a:lnTo>
                    <a:lnTo>
                      <a:pt x="293" y="2099"/>
                    </a:lnTo>
                    <a:lnTo>
                      <a:pt x="295" y="2144"/>
                    </a:lnTo>
                    <a:lnTo>
                      <a:pt x="301" y="2188"/>
                    </a:lnTo>
                    <a:lnTo>
                      <a:pt x="301" y="1484"/>
                    </a:lnTo>
                    <a:lnTo>
                      <a:pt x="291" y="1475"/>
                    </a:lnTo>
                    <a:lnTo>
                      <a:pt x="286" y="1465"/>
                    </a:lnTo>
                    <a:lnTo>
                      <a:pt x="285" y="1453"/>
                    </a:lnTo>
                    <a:lnTo>
                      <a:pt x="285" y="1440"/>
                    </a:lnTo>
                    <a:lnTo>
                      <a:pt x="295" y="1440"/>
                    </a:lnTo>
                    <a:lnTo>
                      <a:pt x="296" y="1350"/>
                    </a:lnTo>
                    <a:lnTo>
                      <a:pt x="290" y="1231"/>
                    </a:lnTo>
                    <a:lnTo>
                      <a:pt x="286" y="1105"/>
                    </a:lnTo>
                    <a:lnTo>
                      <a:pt x="295" y="993"/>
                    </a:lnTo>
                    <a:lnTo>
                      <a:pt x="307" y="1218"/>
                    </a:lnTo>
                    <a:lnTo>
                      <a:pt x="310" y="1446"/>
                    </a:lnTo>
                    <a:lnTo>
                      <a:pt x="310" y="1676"/>
                    </a:lnTo>
                    <a:lnTo>
                      <a:pt x="318" y="1903"/>
                    </a:lnTo>
                    <a:lnTo>
                      <a:pt x="324" y="1903"/>
                    </a:lnTo>
                    <a:lnTo>
                      <a:pt x="324" y="568"/>
                    </a:lnTo>
                    <a:lnTo>
                      <a:pt x="307" y="561"/>
                    </a:lnTo>
                    <a:lnTo>
                      <a:pt x="293" y="555"/>
                    </a:lnTo>
                    <a:lnTo>
                      <a:pt x="279" y="548"/>
                    </a:lnTo>
                    <a:lnTo>
                      <a:pt x="266" y="541"/>
                    </a:lnTo>
                    <a:lnTo>
                      <a:pt x="253" y="533"/>
                    </a:lnTo>
                    <a:lnTo>
                      <a:pt x="239" y="527"/>
                    </a:lnTo>
                    <a:lnTo>
                      <a:pt x="224" y="522"/>
                    </a:lnTo>
                    <a:lnTo>
                      <a:pt x="208" y="518"/>
                    </a:lnTo>
                    <a:lnTo>
                      <a:pt x="199" y="519"/>
                    </a:lnTo>
                    <a:lnTo>
                      <a:pt x="191" y="518"/>
                    </a:lnTo>
                    <a:lnTo>
                      <a:pt x="183" y="519"/>
                    </a:lnTo>
                    <a:lnTo>
                      <a:pt x="179" y="524"/>
                    </a:lnTo>
                    <a:lnTo>
                      <a:pt x="182" y="528"/>
                    </a:lnTo>
                    <a:lnTo>
                      <a:pt x="186" y="531"/>
                    </a:lnTo>
                    <a:lnTo>
                      <a:pt x="190" y="532"/>
                    </a:lnTo>
                    <a:lnTo>
                      <a:pt x="196" y="532"/>
                    </a:lnTo>
                    <a:lnTo>
                      <a:pt x="202" y="532"/>
                    </a:lnTo>
                    <a:lnTo>
                      <a:pt x="208" y="532"/>
                    </a:lnTo>
                    <a:lnTo>
                      <a:pt x="213" y="532"/>
                    </a:lnTo>
                    <a:lnTo>
                      <a:pt x="218" y="532"/>
                    </a:lnTo>
                    <a:lnTo>
                      <a:pt x="209" y="531"/>
                    </a:lnTo>
                    <a:lnTo>
                      <a:pt x="199" y="531"/>
                    </a:lnTo>
                    <a:lnTo>
                      <a:pt x="191" y="532"/>
                    </a:lnTo>
                    <a:lnTo>
                      <a:pt x="186" y="539"/>
                    </a:lnTo>
                    <a:lnTo>
                      <a:pt x="263" y="579"/>
                    </a:lnTo>
                    <a:lnTo>
                      <a:pt x="269" y="2677"/>
                    </a:lnTo>
                    <a:lnTo>
                      <a:pt x="264" y="2677"/>
                    </a:lnTo>
                    <a:lnTo>
                      <a:pt x="259" y="2676"/>
                    </a:lnTo>
                    <a:lnTo>
                      <a:pt x="252" y="2678"/>
                    </a:lnTo>
                    <a:lnTo>
                      <a:pt x="247" y="2682"/>
                    </a:lnTo>
                    <a:lnTo>
                      <a:pt x="240" y="1105"/>
                    </a:lnTo>
                    <a:lnTo>
                      <a:pt x="241" y="974"/>
                    </a:lnTo>
                    <a:lnTo>
                      <a:pt x="240" y="840"/>
                    </a:lnTo>
                    <a:lnTo>
                      <a:pt x="241" y="705"/>
                    </a:lnTo>
                    <a:lnTo>
                      <a:pt x="247" y="573"/>
                    </a:lnTo>
                    <a:lnTo>
                      <a:pt x="147" y="539"/>
                    </a:lnTo>
                    <a:lnTo>
                      <a:pt x="153" y="538"/>
                    </a:lnTo>
                    <a:lnTo>
                      <a:pt x="160" y="539"/>
                    </a:lnTo>
                    <a:lnTo>
                      <a:pt x="167" y="541"/>
                    </a:lnTo>
                    <a:lnTo>
                      <a:pt x="173" y="543"/>
                    </a:lnTo>
                    <a:lnTo>
                      <a:pt x="177" y="545"/>
                    </a:lnTo>
                    <a:lnTo>
                      <a:pt x="182" y="545"/>
                    </a:lnTo>
                    <a:lnTo>
                      <a:pt x="184" y="541"/>
                    </a:lnTo>
                    <a:lnTo>
                      <a:pt x="186" y="532"/>
                    </a:lnTo>
                    <a:lnTo>
                      <a:pt x="177" y="528"/>
                    </a:lnTo>
                    <a:lnTo>
                      <a:pt x="170" y="525"/>
                    </a:lnTo>
                    <a:lnTo>
                      <a:pt x="161" y="524"/>
                    </a:lnTo>
                    <a:lnTo>
                      <a:pt x="153" y="524"/>
                    </a:lnTo>
                    <a:lnTo>
                      <a:pt x="144" y="524"/>
                    </a:lnTo>
                    <a:lnTo>
                      <a:pt x="135" y="525"/>
                    </a:lnTo>
                    <a:lnTo>
                      <a:pt x="125" y="525"/>
                    </a:lnTo>
                    <a:lnTo>
                      <a:pt x="116" y="524"/>
                    </a:lnTo>
                    <a:lnTo>
                      <a:pt x="131" y="518"/>
                    </a:lnTo>
                    <a:lnTo>
                      <a:pt x="148" y="514"/>
                    </a:lnTo>
                    <a:lnTo>
                      <a:pt x="167" y="511"/>
                    </a:lnTo>
                    <a:lnTo>
                      <a:pt x="187" y="509"/>
                    </a:lnTo>
                    <a:lnTo>
                      <a:pt x="206" y="506"/>
                    </a:lnTo>
                    <a:lnTo>
                      <a:pt x="226" y="502"/>
                    </a:lnTo>
                    <a:lnTo>
                      <a:pt x="246" y="497"/>
                    </a:lnTo>
                    <a:lnTo>
                      <a:pt x="263" y="490"/>
                    </a:lnTo>
                    <a:lnTo>
                      <a:pt x="245" y="485"/>
                    </a:lnTo>
                    <a:lnTo>
                      <a:pt x="226" y="484"/>
                    </a:lnTo>
                    <a:lnTo>
                      <a:pt x="209" y="484"/>
                    </a:lnTo>
                    <a:lnTo>
                      <a:pt x="190" y="486"/>
                    </a:lnTo>
                    <a:lnTo>
                      <a:pt x="172" y="490"/>
                    </a:lnTo>
                    <a:lnTo>
                      <a:pt x="153" y="493"/>
                    </a:lnTo>
                    <a:lnTo>
                      <a:pt x="135" y="496"/>
                    </a:lnTo>
                    <a:lnTo>
                      <a:pt x="116" y="498"/>
                    </a:lnTo>
                    <a:lnTo>
                      <a:pt x="208" y="469"/>
                    </a:lnTo>
                    <a:lnTo>
                      <a:pt x="116" y="464"/>
                    </a:lnTo>
                    <a:lnTo>
                      <a:pt x="130" y="461"/>
                    </a:lnTo>
                    <a:lnTo>
                      <a:pt x="145" y="459"/>
                    </a:lnTo>
                    <a:lnTo>
                      <a:pt x="159" y="456"/>
                    </a:lnTo>
                    <a:lnTo>
                      <a:pt x="173" y="453"/>
                    </a:lnTo>
                    <a:lnTo>
                      <a:pt x="187" y="451"/>
                    </a:lnTo>
                    <a:lnTo>
                      <a:pt x="201" y="448"/>
                    </a:lnTo>
                    <a:lnTo>
                      <a:pt x="215" y="445"/>
                    </a:lnTo>
                    <a:lnTo>
                      <a:pt x="228" y="442"/>
                    </a:lnTo>
                    <a:lnTo>
                      <a:pt x="242" y="439"/>
                    </a:lnTo>
                    <a:lnTo>
                      <a:pt x="256" y="437"/>
                    </a:lnTo>
                    <a:lnTo>
                      <a:pt x="270" y="434"/>
                    </a:lnTo>
                    <a:lnTo>
                      <a:pt x="284" y="431"/>
                    </a:lnTo>
                    <a:lnTo>
                      <a:pt x="298" y="429"/>
                    </a:lnTo>
                    <a:lnTo>
                      <a:pt x="312" y="426"/>
                    </a:lnTo>
                    <a:lnTo>
                      <a:pt x="326" y="424"/>
                    </a:lnTo>
                    <a:lnTo>
                      <a:pt x="340" y="421"/>
                    </a:lnTo>
                    <a:lnTo>
                      <a:pt x="326" y="419"/>
                    </a:lnTo>
                    <a:lnTo>
                      <a:pt x="312" y="418"/>
                    </a:lnTo>
                    <a:lnTo>
                      <a:pt x="298" y="418"/>
                    </a:lnTo>
                    <a:lnTo>
                      <a:pt x="284" y="419"/>
                    </a:lnTo>
                    <a:lnTo>
                      <a:pt x="271" y="420"/>
                    </a:lnTo>
                    <a:lnTo>
                      <a:pt x="257" y="422"/>
                    </a:lnTo>
                    <a:lnTo>
                      <a:pt x="244" y="425"/>
                    </a:lnTo>
                    <a:lnTo>
                      <a:pt x="230" y="427"/>
                    </a:lnTo>
                    <a:lnTo>
                      <a:pt x="216" y="430"/>
                    </a:lnTo>
                    <a:lnTo>
                      <a:pt x="202" y="433"/>
                    </a:lnTo>
                    <a:lnTo>
                      <a:pt x="188" y="435"/>
                    </a:lnTo>
                    <a:lnTo>
                      <a:pt x="174" y="438"/>
                    </a:lnTo>
                    <a:lnTo>
                      <a:pt x="160" y="439"/>
                    </a:lnTo>
                    <a:lnTo>
                      <a:pt x="145" y="440"/>
                    </a:lnTo>
                    <a:lnTo>
                      <a:pt x="131" y="441"/>
                    </a:lnTo>
                    <a:lnTo>
                      <a:pt x="116" y="440"/>
                    </a:lnTo>
                    <a:lnTo>
                      <a:pt x="116" y="429"/>
                    </a:lnTo>
                    <a:lnTo>
                      <a:pt x="130" y="425"/>
                    </a:lnTo>
                    <a:lnTo>
                      <a:pt x="144" y="423"/>
                    </a:lnTo>
                    <a:lnTo>
                      <a:pt x="159" y="422"/>
                    </a:lnTo>
                    <a:lnTo>
                      <a:pt x="175" y="421"/>
                    </a:lnTo>
                    <a:lnTo>
                      <a:pt x="190" y="420"/>
                    </a:lnTo>
                    <a:lnTo>
                      <a:pt x="205" y="418"/>
                    </a:lnTo>
                    <a:lnTo>
                      <a:pt x="219" y="413"/>
                    </a:lnTo>
                    <a:lnTo>
                      <a:pt x="231" y="406"/>
                    </a:lnTo>
                    <a:lnTo>
                      <a:pt x="217" y="401"/>
                    </a:lnTo>
                    <a:lnTo>
                      <a:pt x="202" y="400"/>
                    </a:lnTo>
                    <a:lnTo>
                      <a:pt x="188" y="401"/>
                    </a:lnTo>
                    <a:lnTo>
                      <a:pt x="173" y="403"/>
                    </a:lnTo>
                    <a:lnTo>
                      <a:pt x="159" y="406"/>
                    </a:lnTo>
                    <a:lnTo>
                      <a:pt x="144" y="410"/>
                    </a:lnTo>
                    <a:lnTo>
                      <a:pt x="130" y="412"/>
                    </a:lnTo>
                    <a:lnTo>
                      <a:pt x="116" y="414"/>
                    </a:lnTo>
                    <a:lnTo>
                      <a:pt x="116" y="401"/>
                    </a:lnTo>
                    <a:lnTo>
                      <a:pt x="126" y="401"/>
                    </a:lnTo>
                    <a:lnTo>
                      <a:pt x="136" y="401"/>
                    </a:lnTo>
                    <a:lnTo>
                      <a:pt x="145" y="400"/>
                    </a:lnTo>
                    <a:lnTo>
                      <a:pt x="153" y="398"/>
                    </a:lnTo>
                    <a:lnTo>
                      <a:pt x="161" y="395"/>
                    </a:lnTo>
                    <a:lnTo>
                      <a:pt x="169" y="393"/>
                    </a:lnTo>
                    <a:lnTo>
                      <a:pt x="177" y="390"/>
                    </a:lnTo>
                    <a:lnTo>
                      <a:pt x="186" y="386"/>
                    </a:lnTo>
                    <a:lnTo>
                      <a:pt x="177" y="383"/>
                    </a:lnTo>
                    <a:lnTo>
                      <a:pt x="170" y="381"/>
                    </a:lnTo>
                    <a:lnTo>
                      <a:pt x="161" y="380"/>
                    </a:lnTo>
                    <a:lnTo>
                      <a:pt x="153" y="380"/>
                    </a:lnTo>
                    <a:lnTo>
                      <a:pt x="144" y="380"/>
                    </a:lnTo>
                    <a:lnTo>
                      <a:pt x="135" y="381"/>
                    </a:lnTo>
                    <a:lnTo>
                      <a:pt x="125" y="381"/>
                    </a:lnTo>
                    <a:lnTo>
                      <a:pt x="116" y="380"/>
                    </a:lnTo>
                    <a:lnTo>
                      <a:pt x="208" y="361"/>
                    </a:lnTo>
                    <a:lnTo>
                      <a:pt x="116" y="351"/>
                    </a:lnTo>
                    <a:lnTo>
                      <a:pt x="114" y="344"/>
                    </a:lnTo>
                    <a:lnTo>
                      <a:pt x="115" y="338"/>
                    </a:lnTo>
                    <a:lnTo>
                      <a:pt x="118" y="333"/>
                    </a:lnTo>
                    <a:lnTo>
                      <a:pt x="125" y="328"/>
                    </a:lnTo>
                    <a:lnTo>
                      <a:pt x="133" y="326"/>
                    </a:lnTo>
                    <a:lnTo>
                      <a:pt x="144" y="324"/>
                    </a:lnTo>
                    <a:lnTo>
                      <a:pt x="153" y="324"/>
                    </a:lnTo>
                    <a:lnTo>
                      <a:pt x="164" y="325"/>
                    </a:lnTo>
                    <a:lnTo>
                      <a:pt x="169" y="317"/>
                    </a:lnTo>
                    <a:lnTo>
                      <a:pt x="165" y="314"/>
                    </a:lnTo>
                    <a:lnTo>
                      <a:pt x="159" y="312"/>
                    </a:lnTo>
                    <a:lnTo>
                      <a:pt x="152" y="311"/>
                    </a:lnTo>
                    <a:lnTo>
                      <a:pt x="145" y="311"/>
                    </a:lnTo>
                    <a:lnTo>
                      <a:pt x="138" y="311"/>
                    </a:lnTo>
                    <a:lnTo>
                      <a:pt x="131" y="312"/>
                    </a:lnTo>
                    <a:lnTo>
                      <a:pt x="123" y="312"/>
                    </a:lnTo>
                    <a:lnTo>
                      <a:pt x="116" y="311"/>
                    </a:lnTo>
                    <a:lnTo>
                      <a:pt x="128" y="302"/>
                    </a:lnTo>
                    <a:lnTo>
                      <a:pt x="142" y="297"/>
                    </a:lnTo>
                    <a:lnTo>
                      <a:pt x="158" y="296"/>
                    </a:lnTo>
                    <a:lnTo>
                      <a:pt x="175" y="296"/>
                    </a:lnTo>
                    <a:lnTo>
                      <a:pt x="194" y="297"/>
                    </a:lnTo>
                    <a:lnTo>
                      <a:pt x="211" y="296"/>
                    </a:lnTo>
                    <a:lnTo>
                      <a:pt x="226" y="292"/>
                    </a:lnTo>
                    <a:lnTo>
                      <a:pt x="240" y="283"/>
                    </a:lnTo>
                    <a:lnTo>
                      <a:pt x="226" y="278"/>
                    </a:lnTo>
                    <a:lnTo>
                      <a:pt x="211" y="277"/>
                    </a:lnTo>
                    <a:lnTo>
                      <a:pt x="197" y="277"/>
                    </a:lnTo>
                    <a:lnTo>
                      <a:pt x="183" y="279"/>
                    </a:lnTo>
                    <a:lnTo>
                      <a:pt x="168" y="283"/>
                    </a:lnTo>
                    <a:lnTo>
                      <a:pt x="154" y="286"/>
                    </a:lnTo>
                    <a:lnTo>
                      <a:pt x="139" y="289"/>
                    </a:lnTo>
                    <a:lnTo>
                      <a:pt x="125" y="291"/>
                    </a:lnTo>
                    <a:lnTo>
                      <a:pt x="116" y="283"/>
                    </a:lnTo>
                    <a:lnTo>
                      <a:pt x="218" y="262"/>
                    </a:lnTo>
                    <a:lnTo>
                      <a:pt x="125" y="257"/>
                    </a:lnTo>
                    <a:lnTo>
                      <a:pt x="140" y="254"/>
                    </a:lnTo>
                    <a:lnTo>
                      <a:pt x="157" y="251"/>
                    </a:lnTo>
                    <a:lnTo>
                      <a:pt x="173" y="248"/>
                    </a:lnTo>
                    <a:lnTo>
                      <a:pt x="189" y="245"/>
                    </a:lnTo>
                    <a:lnTo>
                      <a:pt x="205" y="243"/>
                    </a:lnTo>
                    <a:lnTo>
                      <a:pt x="223" y="239"/>
                    </a:lnTo>
                    <a:lnTo>
                      <a:pt x="239" y="236"/>
                    </a:lnTo>
                    <a:lnTo>
                      <a:pt x="256" y="233"/>
                    </a:lnTo>
                    <a:lnTo>
                      <a:pt x="239" y="229"/>
                    </a:lnTo>
                    <a:lnTo>
                      <a:pt x="223" y="227"/>
                    </a:lnTo>
                    <a:lnTo>
                      <a:pt x="205" y="228"/>
                    </a:lnTo>
                    <a:lnTo>
                      <a:pt x="189" y="230"/>
                    </a:lnTo>
                    <a:lnTo>
                      <a:pt x="173" y="234"/>
                    </a:lnTo>
                    <a:lnTo>
                      <a:pt x="157" y="237"/>
                    </a:lnTo>
                    <a:lnTo>
                      <a:pt x="140" y="241"/>
                    </a:lnTo>
                    <a:lnTo>
                      <a:pt x="125" y="243"/>
                    </a:lnTo>
                    <a:lnTo>
                      <a:pt x="125" y="228"/>
                    </a:lnTo>
                    <a:lnTo>
                      <a:pt x="135" y="226"/>
                    </a:lnTo>
                    <a:lnTo>
                      <a:pt x="145" y="224"/>
                    </a:lnTo>
                    <a:lnTo>
                      <a:pt x="155" y="223"/>
                    </a:lnTo>
                    <a:lnTo>
                      <a:pt x="166" y="222"/>
                    </a:lnTo>
                    <a:lnTo>
                      <a:pt x="176" y="221"/>
                    </a:lnTo>
                    <a:lnTo>
                      <a:pt x="188" y="220"/>
                    </a:lnTo>
                    <a:lnTo>
                      <a:pt x="197" y="217"/>
                    </a:lnTo>
                    <a:lnTo>
                      <a:pt x="208" y="214"/>
                    </a:lnTo>
                    <a:lnTo>
                      <a:pt x="125" y="207"/>
                    </a:lnTo>
                    <a:lnTo>
                      <a:pt x="122" y="199"/>
                    </a:lnTo>
                    <a:lnTo>
                      <a:pt x="1390" y="55"/>
                    </a:lnTo>
                    <a:lnTo>
                      <a:pt x="1390" y="61"/>
                    </a:lnTo>
                    <a:lnTo>
                      <a:pt x="1359" y="66"/>
                    </a:lnTo>
                    <a:lnTo>
                      <a:pt x="1329" y="70"/>
                    </a:lnTo>
                    <a:lnTo>
                      <a:pt x="1297" y="74"/>
                    </a:lnTo>
                    <a:lnTo>
                      <a:pt x="1267" y="78"/>
                    </a:lnTo>
                    <a:lnTo>
                      <a:pt x="1236" y="82"/>
                    </a:lnTo>
                    <a:lnTo>
                      <a:pt x="1206" y="86"/>
                    </a:lnTo>
                    <a:lnTo>
                      <a:pt x="1174" y="89"/>
                    </a:lnTo>
                    <a:lnTo>
                      <a:pt x="1144" y="94"/>
                    </a:lnTo>
                    <a:lnTo>
                      <a:pt x="1113" y="98"/>
                    </a:lnTo>
                    <a:lnTo>
                      <a:pt x="1082" y="102"/>
                    </a:lnTo>
                    <a:lnTo>
                      <a:pt x="1052" y="105"/>
                    </a:lnTo>
                    <a:lnTo>
                      <a:pt x="1020" y="109"/>
                    </a:lnTo>
                    <a:lnTo>
                      <a:pt x="990" y="113"/>
                    </a:lnTo>
                    <a:lnTo>
                      <a:pt x="959" y="117"/>
                    </a:lnTo>
                    <a:lnTo>
                      <a:pt x="929" y="120"/>
                    </a:lnTo>
                    <a:lnTo>
                      <a:pt x="897" y="125"/>
                    </a:lnTo>
                    <a:lnTo>
                      <a:pt x="943" y="139"/>
                    </a:lnTo>
                    <a:lnTo>
                      <a:pt x="932" y="141"/>
                    </a:lnTo>
                    <a:lnTo>
                      <a:pt x="923" y="143"/>
                    </a:lnTo>
                    <a:lnTo>
                      <a:pt x="911" y="144"/>
                    </a:lnTo>
                    <a:lnTo>
                      <a:pt x="901" y="145"/>
                    </a:lnTo>
                    <a:lnTo>
                      <a:pt x="890" y="146"/>
                    </a:lnTo>
                    <a:lnTo>
                      <a:pt x="879" y="147"/>
                    </a:lnTo>
                    <a:lnTo>
                      <a:pt x="870" y="150"/>
                    </a:lnTo>
                    <a:lnTo>
                      <a:pt x="859" y="154"/>
                    </a:lnTo>
                    <a:lnTo>
                      <a:pt x="936" y="159"/>
                    </a:lnTo>
                    <a:lnTo>
                      <a:pt x="914" y="162"/>
                    </a:lnTo>
                    <a:lnTo>
                      <a:pt x="892" y="164"/>
                    </a:lnTo>
                    <a:lnTo>
                      <a:pt x="870" y="167"/>
                    </a:lnTo>
                    <a:lnTo>
                      <a:pt x="848" y="169"/>
                    </a:lnTo>
                    <a:lnTo>
                      <a:pt x="827" y="172"/>
                    </a:lnTo>
                    <a:lnTo>
                      <a:pt x="806" y="176"/>
                    </a:lnTo>
                    <a:lnTo>
                      <a:pt x="785" y="182"/>
                    </a:lnTo>
                    <a:lnTo>
                      <a:pt x="765" y="188"/>
                    </a:lnTo>
                    <a:lnTo>
                      <a:pt x="786" y="194"/>
                    </a:lnTo>
                    <a:lnTo>
                      <a:pt x="808" y="195"/>
                    </a:lnTo>
                    <a:lnTo>
                      <a:pt x="829" y="194"/>
                    </a:lnTo>
                    <a:lnTo>
                      <a:pt x="849" y="190"/>
                    </a:lnTo>
                    <a:lnTo>
                      <a:pt x="870" y="186"/>
                    </a:lnTo>
                    <a:lnTo>
                      <a:pt x="892" y="182"/>
                    </a:lnTo>
                    <a:lnTo>
                      <a:pt x="914" y="179"/>
                    </a:lnTo>
                    <a:lnTo>
                      <a:pt x="936" y="179"/>
                    </a:lnTo>
                    <a:lnTo>
                      <a:pt x="874" y="194"/>
                    </a:lnTo>
                    <a:lnTo>
                      <a:pt x="881" y="197"/>
                    </a:lnTo>
                    <a:lnTo>
                      <a:pt x="888" y="199"/>
                    </a:lnTo>
                    <a:lnTo>
                      <a:pt x="895" y="200"/>
                    </a:lnTo>
                    <a:lnTo>
                      <a:pt x="903" y="201"/>
                    </a:lnTo>
                    <a:lnTo>
                      <a:pt x="911" y="200"/>
                    </a:lnTo>
                    <a:lnTo>
                      <a:pt x="919" y="200"/>
                    </a:lnTo>
                    <a:lnTo>
                      <a:pt x="928" y="199"/>
                    </a:lnTo>
                    <a:lnTo>
                      <a:pt x="936" y="199"/>
                    </a:lnTo>
                    <a:lnTo>
                      <a:pt x="810" y="228"/>
                    </a:lnTo>
                    <a:lnTo>
                      <a:pt x="827" y="233"/>
                    </a:lnTo>
                    <a:lnTo>
                      <a:pt x="842" y="234"/>
                    </a:lnTo>
                    <a:lnTo>
                      <a:pt x="858" y="234"/>
                    </a:lnTo>
                    <a:lnTo>
                      <a:pt x="873" y="231"/>
                    </a:lnTo>
                    <a:lnTo>
                      <a:pt x="889" y="228"/>
                    </a:lnTo>
                    <a:lnTo>
                      <a:pt x="904" y="225"/>
                    </a:lnTo>
                    <a:lnTo>
                      <a:pt x="921" y="223"/>
                    </a:lnTo>
                    <a:lnTo>
                      <a:pt x="936" y="222"/>
                    </a:lnTo>
                    <a:lnTo>
                      <a:pt x="820" y="248"/>
                    </a:lnTo>
                    <a:lnTo>
                      <a:pt x="835" y="254"/>
                    </a:lnTo>
                    <a:lnTo>
                      <a:pt x="849" y="256"/>
                    </a:lnTo>
                    <a:lnTo>
                      <a:pt x="864" y="256"/>
                    </a:lnTo>
                    <a:lnTo>
                      <a:pt x="878" y="254"/>
                    </a:lnTo>
                    <a:lnTo>
                      <a:pt x="893" y="251"/>
                    </a:lnTo>
                    <a:lnTo>
                      <a:pt x="907" y="248"/>
                    </a:lnTo>
                    <a:lnTo>
                      <a:pt x="922" y="245"/>
                    </a:lnTo>
                    <a:lnTo>
                      <a:pt x="936" y="243"/>
                    </a:lnTo>
                    <a:lnTo>
                      <a:pt x="827" y="268"/>
                    </a:lnTo>
                    <a:lnTo>
                      <a:pt x="839" y="274"/>
                    </a:lnTo>
                    <a:lnTo>
                      <a:pt x="853" y="276"/>
                    </a:lnTo>
                    <a:lnTo>
                      <a:pt x="867" y="276"/>
                    </a:lnTo>
                    <a:lnTo>
                      <a:pt x="881" y="274"/>
                    </a:lnTo>
                    <a:lnTo>
                      <a:pt x="895" y="271"/>
                    </a:lnTo>
                    <a:lnTo>
                      <a:pt x="909" y="267"/>
                    </a:lnTo>
                    <a:lnTo>
                      <a:pt x="923" y="264"/>
                    </a:lnTo>
                    <a:lnTo>
                      <a:pt x="936" y="262"/>
                    </a:lnTo>
                    <a:lnTo>
                      <a:pt x="921" y="267"/>
                    </a:lnTo>
                    <a:lnTo>
                      <a:pt x="904" y="273"/>
                    </a:lnTo>
                    <a:lnTo>
                      <a:pt x="887" y="278"/>
                    </a:lnTo>
                    <a:lnTo>
                      <a:pt x="870" y="282"/>
                    </a:lnTo>
                    <a:lnTo>
                      <a:pt x="851" y="286"/>
                    </a:lnTo>
                    <a:lnTo>
                      <a:pt x="832" y="290"/>
                    </a:lnTo>
                    <a:lnTo>
                      <a:pt x="815" y="294"/>
                    </a:lnTo>
                    <a:lnTo>
                      <a:pt x="798" y="297"/>
                    </a:lnTo>
                    <a:lnTo>
                      <a:pt x="815" y="302"/>
                    </a:lnTo>
                    <a:lnTo>
                      <a:pt x="831" y="304"/>
                    </a:lnTo>
                    <a:lnTo>
                      <a:pt x="849" y="303"/>
                    </a:lnTo>
                    <a:lnTo>
                      <a:pt x="866" y="301"/>
                    </a:lnTo>
                    <a:lnTo>
                      <a:pt x="883" y="297"/>
                    </a:lnTo>
                    <a:lnTo>
                      <a:pt x="901" y="294"/>
                    </a:lnTo>
                    <a:lnTo>
                      <a:pt x="918" y="292"/>
                    </a:lnTo>
                    <a:lnTo>
                      <a:pt x="936" y="291"/>
                    </a:lnTo>
                    <a:lnTo>
                      <a:pt x="836" y="317"/>
                    </a:lnTo>
                    <a:lnTo>
                      <a:pt x="936" y="325"/>
                    </a:lnTo>
                    <a:lnTo>
                      <a:pt x="888" y="337"/>
                    </a:lnTo>
                    <a:lnTo>
                      <a:pt x="893" y="341"/>
                    </a:lnTo>
                    <a:lnTo>
                      <a:pt x="899" y="344"/>
                    </a:lnTo>
                    <a:lnTo>
                      <a:pt x="904" y="345"/>
                    </a:lnTo>
                    <a:lnTo>
                      <a:pt x="910" y="346"/>
                    </a:lnTo>
                    <a:lnTo>
                      <a:pt x="917" y="346"/>
                    </a:lnTo>
                    <a:lnTo>
                      <a:pt x="923" y="345"/>
                    </a:lnTo>
                    <a:lnTo>
                      <a:pt x="930" y="345"/>
                    </a:lnTo>
                    <a:lnTo>
                      <a:pt x="936" y="346"/>
                    </a:lnTo>
                    <a:lnTo>
                      <a:pt x="936" y="361"/>
                    </a:lnTo>
                    <a:lnTo>
                      <a:pt x="924" y="360"/>
                    </a:lnTo>
                    <a:lnTo>
                      <a:pt x="914" y="360"/>
                    </a:lnTo>
                    <a:lnTo>
                      <a:pt x="904" y="361"/>
                    </a:lnTo>
                    <a:lnTo>
                      <a:pt x="895" y="363"/>
                    </a:lnTo>
                    <a:lnTo>
                      <a:pt x="886" y="366"/>
                    </a:lnTo>
                    <a:lnTo>
                      <a:pt x="878" y="368"/>
                    </a:lnTo>
                    <a:lnTo>
                      <a:pt x="868" y="370"/>
                    </a:lnTo>
                    <a:lnTo>
                      <a:pt x="859" y="372"/>
                    </a:lnTo>
                    <a:lnTo>
                      <a:pt x="936" y="380"/>
                    </a:lnTo>
                    <a:lnTo>
                      <a:pt x="914" y="395"/>
                    </a:lnTo>
                    <a:lnTo>
                      <a:pt x="925" y="400"/>
                    </a:lnTo>
                    <a:lnTo>
                      <a:pt x="938" y="405"/>
                    </a:lnTo>
                    <a:lnTo>
                      <a:pt x="951" y="409"/>
                    </a:lnTo>
                    <a:lnTo>
                      <a:pt x="965" y="412"/>
                    </a:lnTo>
                    <a:lnTo>
                      <a:pt x="979" y="414"/>
                    </a:lnTo>
                    <a:lnTo>
                      <a:pt x="992" y="413"/>
                    </a:lnTo>
                    <a:lnTo>
                      <a:pt x="1006" y="411"/>
                    </a:lnTo>
                    <a:lnTo>
                      <a:pt x="1019" y="406"/>
                    </a:lnTo>
                    <a:lnTo>
                      <a:pt x="1021" y="407"/>
                    </a:lnTo>
                    <a:lnTo>
                      <a:pt x="1021" y="407"/>
                    </a:lnTo>
                    <a:lnTo>
                      <a:pt x="1017" y="406"/>
                    </a:lnTo>
                    <a:lnTo>
                      <a:pt x="1011" y="406"/>
                    </a:lnTo>
                    <a:lnTo>
                      <a:pt x="1004" y="407"/>
                    </a:lnTo>
                    <a:lnTo>
                      <a:pt x="998" y="408"/>
                    </a:lnTo>
                    <a:lnTo>
                      <a:pt x="992" y="410"/>
                    </a:lnTo>
                    <a:lnTo>
                      <a:pt x="990" y="414"/>
                    </a:lnTo>
                    <a:lnTo>
                      <a:pt x="1002" y="420"/>
                    </a:lnTo>
                    <a:lnTo>
                      <a:pt x="1012" y="421"/>
                    </a:lnTo>
                    <a:lnTo>
                      <a:pt x="1024" y="421"/>
                    </a:lnTo>
                    <a:lnTo>
                      <a:pt x="1035" y="418"/>
                    </a:lnTo>
                    <a:lnTo>
                      <a:pt x="1047" y="414"/>
                    </a:lnTo>
                    <a:lnTo>
                      <a:pt x="1059" y="411"/>
                    </a:lnTo>
                    <a:lnTo>
                      <a:pt x="1069" y="408"/>
                    </a:lnTo>
                    <a:lnTo>
                      <a:pt x="1081" y="406"/>
                    </a:lnTo>
                    <a:lnTo>
                      <a:pt x="1078" y="403"/>
                    </a:lnTo>
                    <a:lnTo>
                      <a:pt x="1074" y="401"/>
                    </a:lnTo>
                    <a:lnTo>
                      <a:pt x="1069" y="400"/>
                    </a:lnTo>
                    <a:lnTo>
                      <a:pt x="1064" y="400"/>
                    </a:lnTo>
                    <a:lnTo>
                      <a:pt x="1059" y="401"/>
                    </a:lnTo>
                    <a:lnTo>
                      <a:pt x="1053" y="401"/>
                    </a:lnTo>
                    <a:lnTo>
                      <a:pt x="1047" y="401"/>
                    </a:lnTo>
                    <a:lnTo>
                      <a:pt x="1042" y="401"/>
                    </a:lnTo>
                    <a:lnTo>
                      <a:pt x="1055" y="398"/>
                    </a:lnTo>
                    <a:lnTo>
                      <a:pt x="1067" y="399"/>
                    </a:lnTo>
                    <a:lnTo>
                      <a:pt x="1077" y="401"/>
                    </a:lnTo>
                    <a:lnTo>
                      <a:pt x="1088" y="404"/>
                    </a:lnTo>
                    <a:lnTo>
                      <a:pt x="1098" y="406"/>
                    </a:lnTo>
                    <a:lnTo>
                      <a:pt x="1108" y="407"/>
                    </a:lnTo>
                    <a:lnTo>
                      <a:pt x="1119" y="406"/>
                    </a:lnTo>
                    <a:lnTo>
                      <a:pt x="1129" y="401"/>
                    </a:lnTo>
                    <a:lnTo>
                      <a:pt x="1120" y="395"/>
                    </a:lnTo>
                    <a:lnTo>
                      <a:pt x="1120" y="400"/>
                    </a:lnTo>
                    <a:lnTo>
                      <a:pt x="1128" y="401"/>
                    </a:lnTo>
                    <a:lnTo>
                      <a:pt x="1141" y="400"/>
                    </a:lnTo>
                    <a:lnTo>
                      <a:pt x="1157" y="398"/>
                    </a:lnTo>
                    <a:lnTo>
                      <a:pt x="1176" y="395"/>
                    </a:lnTo>
                    <a:lnTo>
                      <a:pt x="1195" y="391"/>
                    </a:lnTo>
                    <a:lnTo>
                      <a:pt x="1214" y="389"/>
                    </a:lnTo>
                    <a:lnTo>
                      <a:pt x="1229" y="386"/>
                    </a:lnTo>
                    <a:lnTo>
                      <a:pt x="1222" y="380"/>
                    </a:lnTo>
                    <a:lnTo>
                      <a:pt x="1229" y="383"/>
                    </a:lnTo>
                    <a:lnTo>
                      <a:pt x="1237" y="384"/>
                    </a:lnTo>
                    <a:lnTo>
                      <a:pt x="1245" y="386"/>
                    </a:lnTo>
                    <a:lnTo>
                      <a:pt x="1254" y="386"/>
                    </a:lnTo>
                    <a:lnTo>
                      <a:pt x="1265" y="386"/>
                    </a:lnTo>
                    <a:lnTo>
                      <a:pt x="1274" y="384"/>
                    </a:lnTo>
                    <a:lnTo>
                      <a:pt x="1282" y="383"/>
                    </a:lnTo>
                    <a:lnTo>
                      <a:pt x="1290" y="380"/>
                    </a:lnTo>
                    <a:lnTo>
                      <a:pt x="1287" y="376"/>
                    </a:lnTo>
                    <a:lnTo>
                      <a:pt x="1283" y="373"/>
                    </a:lnTo>
                    <a:lnTo>
                      <a:pt x="1279" y="372"/>
                    </a:lnTo>
                    <a:lnTo>
                      <a:pt x="1273" y="372"/>
                    </a:lnTo>
                    <a:lnTo>
                      <a:pt x="1267" y="372"/>
                    </a:lnTo>
                    <a:lnTo>
                      <a:pt x="1263" y="373"/>
                    </a:lnTo>
                    <a:lnTo>
                      <a:pt x="1257" y="373"/>
                    </a:lnTo>
                    <a:lnTo>
                      <a:pt x="1251" y="372"/>
                    </a:lnTo>
                    <a:lnTo>
                      <a:pt x="1323" y="366"/>
                    </a:lnTo>
                    <a:lnTo>
                      <a:pt x="1315" y="367"/>
                    </a:lnTo>
                    <a:lnTo>
                      <a:pt x="1305" y="366"/>
                    </a:lnTo>
                    <a:lnTo>
                      <a:pt x="1296" y="367"/>
                    </a:lnTo>
                    <a:lnTo>
                      <a:pt x="1290" y="372"/>
                    </a:lnTo>
                    <a:lnTo>
                      <a:pt x="1302" y="377"/>
                    </a:lnTo>
                    <a:lnTo>
                      <a:pt x="1315" y="379"/>
                    </a:lnTo>
                    <a:lnTo>
                      <a:pt x="1325" y="379"/>
                    </a:lnTo>
                    <a:lnTo>
                      <a:pt x="1337" y="377"/>
                    </a:lnTo>
                    <a:lnTo>
                      <a:pt x="1348" y="374"/>
                    </a:lnTo>
                    <a:lnTo>
                      <a:pt x="1360" y="371"/>
                    </a:lnTo>
                    <a:lnTo>
                      <a:pt x="1372" y="368"/>
                    </a:lnTo>
                    <a:lnTo>
                      <a:pt x="1383" y="366"/>
                    </a:lnTo>
                    <a:lnTo>
                      <a:pt x="1377" y="361"/>
                    </a:lnTo>
                    <a:lnTo>
                      <a:pt x="1370" y="359"/>
                    </a:lnTo>
                    <a:lnTo>
                      <a:pt x="1361" y="360"/>
                    </a:lnTo>
                    <a:lnTo>
                      <a:pt x="1352" y="361"/>
                    </a:lnTo>
                    <a:lnTo>
                      <a:pt x="1362" y="360"/>
                    </a:lnTo>
                    <a:lnTo>
                      <a:pt x="1372" y="360"/>
                    </a:lnTo>
                    <a:lnTo>
                      <a:pt x="1380" y="362"/>
                    </a:lnTo>
                    <a:lnTo>
                      <a:pt x="1388" y="363"/>
                    </a:lnTo>
                    <a:lnTo>
                      <a:pt x="1395" y="365"/>
                    </a:lnTo>
                    <a:lnTo>
                      <a:pt x="1403" y="367"/>
                    </a:lnTo>
                    <a:lnTo>
                      <a:pt x="1412" y="367"/>
                    </a:lnTo>
                    <a:lnTo>
                      <a:pt x="1423" y="366"/>
                    </a:lnTo>
                    <a:lnTo>
                      <a:pt x="1428" y="355"/>
                    </a:lnTo>
                    <a:lnTo>
                      <a:pt x="1431" y="344"/>
                    </a:lnTo>
                    <a:lnTo>
                      <a:pt x="1430" y="331"/>
                    </a:lnTo>
                    <a:lnTo>
                      <a:pt x="1428" y="317"/>
                    </a:lnTo>
                    <a:lnTo>
                      <a:pt x="1428" y="380"/>
                    </a:lnTo>
                    <a:lnTo>
                      <a:pt x="1424" y="373"/>
                    </a:lnTo>
                    <a:lnTo>
                      <a:pt x="1417" y="372"/>
                    </a:lnTo>
                    <a:lnTo>
                      <a:pt x="1407" y="373"/>
                    </a:lnTo>
                    <a:lnTo>
                      <a:pt x="1399" y="372"/>
                    </a:lnTo>
                    <a:lnTo>
                      <a:pt x="1390" y="380"/>
                    </a:lnTo>
                    <a:lnTo>
                      <a:pt x="1395" y="386"/>
                    </a:lnTo>
                    <a:lnTo>
                      <a:pt x="1399" y="391"/>
                    </a:lnTo>
                    <a:lnTo>
                      <a:pt x="1406" y="392"/>
                    </a:lnTo>
                    <a:lnTo>
                      <a:pt x="1413" y="393"/>
                    </a:lnTo>
                    <a:lnTo>
                      <a:pt x="1420" y="394"/>
                    </a:lnTo>
                    <a:lnTo>
                      <a:pt x="1427" y="395"/>
                    </a:lnTo>
                    <a:lnTo>
                      <a:pt x="1433" y="397"/>
                    </a:lnTo>
                    <a:lnTo>
                      <a:pt x="1439" y="401"/>
                    </a:lnTo>
                    <a:lnTo>
                      <a:pt x="1445" y="308"/>
                    </a:lnTo>
                    <a:lnTo>
                      <a:pt x="1446" y="220"/>
                    </a:lnTo>
                    <a:lnTo>
                      <a:pt x="1445" y="135"/>
                    </a:lnTo>
                    <a:lnTo>
                      <a:pt x="1445" y="50"/>
                    </a:lnTo>
                    <a:lnTo>
                      <a:pt x="1506" y="0"/>
                    </a:lnTo>
                    <a:lnTo>
                      <a:pt x="1522" y="239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92" name=""/>
              <p:cNvSpPr/>
              <p:nvPr/>
            </p:nvSpPr>
            <p:spPr>
              <a:xfrm>
                <a:off x="9473040" y="6172200"/>
                <a:ext cx="792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293" name=""/>
              <p:cNvSpPr/>
              <p:nvPr/>
            </p:nvSpPr>
            <p:spPr>
              <a:xfrm>
                <a:off x="8862840" y="6173640"/>
                <a:ext cx="94320" cy="351720"/>
              </a:xfrm>
              <a:custGeom>
                <a:avLst/>
                <a:gdLst/>
                <a:ahLst/>
                <a:rect l="l" t="t" r="r" b="b"/>
                <a:pathLst>
                  <a:path w="316" h="2622">
                    <a:moveTo>
                      <a:pt x="23" y="509"/>
                    </a:moveTo>
                    <a:lnTo>
                      <a:pt x="39" y="489"/>
                    </a:lnTo>
                    <a:lnTo>
                      <a:pt x="32" y="26"/>
                    </a:lnTo>
                    <a:lnTo>
                      <a:pt x="39" y="26"/>
                    </a:lnTo>
                    <a:lnTo>
                      <a:pt x="55" y="1681"/>
                    </a:lnTo>
                    <a:lnTo>
                      <a:pt x="61" y="1690"/>
                    </a:lnTo>
                    <a:lnTo>
                      <a:pt x="70" y="81"/>
                    </a:lnTo>
                    <a:lnTo>
                      <a:pt x="61" y="81"/>
                    </a:lnTo>
                    <a:lnTo>
                      <a:pt x="61" y="55"/>
                    </a:lnTo>
                    <a:lnTo>
                      <a:pt x="70" y="55"/>
                    </a:lnTo>
                    <a:lnTo>
                      <a:pt x="76" y="403"/>
                    </a:lnTo>
                    <a:lnTo>
                      <a:pt x="81" y="731"/>
                    </a:lnTo>
                    <a:lnTo>
                      <a:pt x="87" y="1058"/>
                    </a:lnTo>
                    <a:lnTo>
                      <a:pt x="94" y="1406"/>
                    </a:lnTo>
                    <a:lnTo>
                      <a:pt x="99" y="89"/>
                    </a:lnTo>
                    <a:lnTo>
                      <a:pt x="110" y="179"/>
                    </a:lnTo>
                    <a:lnTo>
                      <a:pt x="123" y="1868"/>
                    </a:lnTo>
                    <a:lnTo>
                      <a:pt x="126" y="1957"/>
                    </a:lnTo>
                    <a:lnTo>
                      <a:pt x="126" y="2045"/>
                    </a:lnTo>
                    <a:lnTo>
                      <a:pt x="123" y="2131"/>
                    </a:lnTo>
                    <a:lnTo>
                      <a:pt x="119" y="2216"/>
                    </a:lnTo>
                    <a:lnTo>
                      <a:pt x="117" y="2301"/>
                    </a:lnTo>
                    <a:lnTo>
                      <a:pt x="117" y="2385"/>
                    </a:lnTo>
                    <a:lnTo>
                      <a:pt x="121" y="2469"/>
                    </a:lnTo>
                    <a:lnTo>
                      <a:pt x="132" y="2553"/>
                    </a:lnTo>
                    <a:lnTo>
                      <a:pt x="123" y="2553"/>
                    </a:lnTo>
                    <a:lnTo>
                      <a:pt x="123" y="110"/>
                    </a:lnTo>
                    <a:lnTo>
                      <a:pt x="132" y="110"/>
                    </a:lnTo>
                    <a:lnTo>
                      <a:pt x="155" y="1331"/>
                    </a:lnTo>
                    <a:lnTo>
                      <a:pt x="161" y="139"/>
                    </a:lnTo>
                    <a:lnTo>
                      <a:pt x="171" y="139"/>
                    </a:lnTo>
                    <a:lnTo>
                      <a:pt x="186" y="978"/>
                    </a:lnTo>
                    <a:lnTo>
                      <a:pt x="200" y="957"/>
                    </a:lnTo>
                    <a:lnTo>
                      <a:pt x="193" y="158"/>
                    </a:lnTo>
                    <a:lnTo>
                      <a:pt x="210" y="179"/>
                    </a:lnTo>
                    <a:lnTo>
                      <a:pt x="215" y="179"/>
                    </a:lnTo>
                    <a:lnTo>
                      <a:pt x="232" y="1690"/>
                    </a:lnTo>
                    <a:lnTo>
                      <a:pt x="226" y="1690"/>
                    </a:lnTo>
                    <a:lnTo>
                      <a:pt x="232" y="192"/>
                    </a:lnTo>
                    <a:lnTo>
                      <a:pt x="255" y="1268"/>
                    </a:lnTo>
                    <a:lnTo>
                      <a:pt x="264" y="218"/>
                    </a:lnTo>
                    <a:lnTo>
                      <a:pt x="271" y="450"/>
                    </a:lnTo>
                    <a:lnTo>
                      <a:pt x="271" y="670"/>
                    </a:lnTo>
                    <a:lnTo>
                      <a:pt x="272" y="888"/>
                    </a:lnTo>
                    <a:lnTo>
                      <a:pt x="287" y="1116"/>
                    </a:lnTo>
                    <a:lnTo>
                      <a:pt x="293" y="247"/>
                    </a:lnTo>
                    <a:lnTo>
                      <a:pt x="316" y="2041"/>
                    </a:lnTo>
                    <a:lnTo>
                      <a:pt x="316" y="2622"/>
                    </a:lnTo>
                    <a:lnTo>
                      <a:pt x="309" y="2613"/>
                    </a:lnTo>
                    <a:lnTo>
                      <a:pt x="302" y="2363"/>
                    </a:lnTo>
                    <a:lnTo>
                      <a:pt x="301" y="2108"/>
                    </a:lnTo>
                    <a:lnTo>
                      <a:pt x="300" y="1853"/>
                    </a:lnTo>
                    <a:lnTo>
                      <a:pt x="293" y="1598"/>
                    </a:lnTo>
                    <a:lnTo>
                      <a:pt x="286" y="1851"/>
                    </a:lnTo>
                    <a:lnTo>
                      <a:pt x="286" y="2105"/>
                    </a:lnTo>
                    <a:lnTo>
                      <a:pt x="285" y="2359"/>
                    </a:lnTo>
                    <a:lnTo>
                      <a:pt x="277" y="2607"/>
                    </a:lnTo>
                    <a:lnTo>
                      <a:pt x="232" y="2587"/>
                    </a:lnTo>
                    <a:lnTo>
                      <a:pt x="232" y="2527"/>
                    </a:lnTo>
                    <a:lnTo>
                      <a:pt x="233" y="2468"/>
                    </a:lnTo>
                    <a:lnTo>
                      <a:pt x="232" y="2409"/>
                    </a:lnTo>
                    <a:lnTo>
                      <a:pt x="226" y="2352"/>
                    </a:lnTo>
                    <a:lnTo>
                      <a:pt x="215" y="2578"/>
                    </a:lnTo>
                    <a:lnTo>
                      <a:pt x="200" y="2578"/>
                    </a:lnTo>
                    <a:lnTo>
                      <a:pt x="200" y="1041"/>
                    </a:lnTo>
                    <a:lnTo>
                      <a:pt x="193" y="1035"/>
                    </a:lnTo>
                    <a:lnTo>
                      <a:pt x="186" y="2564"/>
                    </a:lnTo>
                    <a:lnTo>
                      <a:pt x="70" y="2530"/>
                    </a:lnTo>
                    <a:lnTo>
                      <a:pt x="70" y="2427"/>
                    </a:lnTo>
                    <a:lnTo>
                      <a:pt x="72" y="2326"/>
                    </a:lnTo>
                    <a:lnTo>
                      <a:pt x="69" y="2224"/>
                    </a:lnTo>
                    <a:lnTo>
                      <a:pt x="61" y="2124"/>
                    </a:lnTo>
                    <a:lnTo>
                      <a:pt x="55" y="2518"/>
                    </a:lnTo>
                    <a:lnTo>
                      <a:pt x="39" y="2509"/>
                    </a:lnTo>
                    <a:lnTo>
                      <a:pt x="39" y="1061"/>
                    </a:lnTo>
                    <a:lnTo>
                      <a:pt x="32" y="1056"/>
                    </a:lnTo>
                    <a:lnTo>
                      <a:pt x="23" y="2509"/>
                    </a:lnTo>
                    <a:lnTo>
                      <a:pt x="7" y="2509"/>
                    </a:lnTo>
                    <a:lnTo>
                      <a:pt x="0" y="2509"/>
                    </a:lnTo>
                    <a:lnTo>
                      <a:pt x="0" y="0"/>
                    </a:lnTo>
                    <a:lnTo>
                      <a:pt x="7" y="0"/>
                    </a:lnTo>
                    <a:lnTo>
                      <a:pt x="15" y="123"/>
                    </a:lnTo>
                    <a:lnTo>
                      <a:pt x="16" y="251"/>
                    </a:lnTo>
                    <a:lnTo>
                      <a:pt x="16" y="382"/>
                    </a:lnTo>
                    <a:lnTo>
                      <a:pt x="23" y="509"/>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294" name=""/>
              <p:cNvSpPr/>
              <p:nvPr/>
            </p:nvSpPr>
            <p:spPr>
              <a:xfrm>
                <a:off x="9410760" y="6174720"/>
                <a:ext cx="1296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295" name=""/>
              <p:cNvSpPr/>
              <p:nvPr/>
            </p:nvSpPr>
            <p:spPr>
              <a:xfrm>
                <a:off x="9349560" y="6176880"/>
                <a:ext cx="1656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296" name=""/>
              <p:cNvSpPr/>
              <p:nvPr/>
            </p:nvSpPr>
            <p:spPr>
              <a:xfrm>
                <a:off x="9562680" y="6179400"/>
                <a:ext cx="4680" cy="2160"/>
              </a:xfrm>
              <a:custGeom>
                <a:avLst/>
                <a:gdLst/>
                <a:ahLst/>
                <a:rect l="l" t="t" r="r" b="b"/>
                <a:pathLst>
                  <a:path w="17" h="22">
                    <a:moveTo>
                      <a:pt x="17" y="7"/>
                    </a:moveTo>
                    <a:lnTo>
                      <a:pt x="17" y="22"/>
                    </a:lnTo>
                    <a:lnTo>
                      <a:pt x="0" y="1"/>
                    </a:lnTo>
                    <a:lnTo>
                      <a:pt x="5" y="0"/>
                    </a:lnTo>
                    <a:lnTo>
                      <a:pt x="10" y="2"/>
                    </a:lnTo>
                    <a:lnTo>
                      <a:pt x="13" y="4"/>
                    </a:lnTo>
                    <a:lnTo>
                      <a:pt x="17" y="7"/>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297" name=""/>
              <p:cNvSpPr/>
              <p:nvPr/>
            </p:nvSpPr>
            <p:spPr>
              <a:xfrm>
                <a:off x="9428760" y="6181920"/>
                <a:ext cx="135360" cy="43200"/>
              </a:xfrm>
              <a:custGeom>
                <a:avLst/>
                <a:gdLst/>
                <a:ahLst/>
                <a:rect l="l" t="t" r="r" b="b"/>
                <a:pathLst>
                  <a:path w="451" h="319">
                    <a:moveTo>
                      <a:pt x="441" y="256"/>
                    </a:moveTo>
                    <a:lnTo>
                      <a:pt x="416" y="262"/>
                    </a:lnTo>
                    <a:lnTo>
                      <a:pt x="389" y="267"/>
                    </a:lnTo>
                    <a:lnTo>
                      <a:pt x="364" y="272"/>
                    </a:lnTo>
                    <a:lnTo>
                      <a:pt x="337" y="277"/>
                    </a:lnTo>
                    <a:lnTo>
                      <a:pt x="312" y="281"/>
                    </a:lnTo>
                    <a:lnTo>
                      <a:pt x="285" y="287"/>
                    </a:lnTo>
                    <a:lnTo>
                      <a:pt x="258" y="291"/>
                    </a:lnTo>
                    <a:lnTo>
                      <a:pt x="232" y="295"/>
                    </a:lnTo>
                    <a:lnTo>
                      <a:pt x="205" y="298"/>
                    </a:lnTo>
                    <a:lnTo>
                      <a:pt x="178" y="302"/>
                    </a:lnTo>
                    <a:lnTo>
                      <a:pt x="152" y="305"/>
                    </a:lnTo>
                    <a:lnTo>
                      <a:pt x="125" y="308"/>
                    </a:lnTo>
                    <a:lnTo>
                      <a:pt x="98" y="311"/>
                    </a:lnTo>
                    <a:lnTo>
                      <a:pt x="72" y="314"/>
                    </a:lnTo>
                    <a:lnTo>
                      <a:pt x="44" y="317"/>
                    </a:lnTo>
                    <a:lnTo>
                      <a:pt x="17" y="319"/>
                    </a:lnTo>
                    <a:lnTo>
                      <a:pt x="4" y="255"/>
                    </a:lnTo>
                    <a:lnTo>
                      <a:pt x="0" y="186"/>
                    </a:lnTo>
                    <a:lnTo>
                      <a:pt x="4" y="118"/>
                    </a:lnTo>
                    <a:lnTo>
                      <a:pt x="17" y="54"/>
                    </a:lnTo>
                    <a:lnTo>
                      <a:pt x="425" y="0"/>
                    </a:lnTo>
                    <a:lnTo>
                      <a:pt x="438" y="26"/>
                    </a:lnTo>
                    <a:lnTo>
                      <a:pt x="445" y="56"/>
                    </a:lnTo>
                    <a:lnTo>
                      <a:pt x="449" y="90"/>
                    </a:lnTo>
                    <a:lnTo>
                      <a:pt x="451" y="124"/>
                    </a:lnTo>
                    <a:lnTo>
                      <a:pt x="449" y="159"/>
                    </a:lnTo>
                    <a:lnTo>
                      <a:pt x="447" y="193"/>
                    </a:lnTo>
                    <a:lnTo>
                      <a:pt x="445" y="227"/>
                    </a:lnTo>
                    <a:lnTo>
                      <a:pt x="441" y="256"/>
                    </a:lnTo>
                    <a:close/>
                  </a:path>
                </a:pathLst>
              </a:custGeom>
              <a:solidFill>
                <a:srgbClr val="ffffff"/>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1298" name=""/>
              <p:cNvSpPr/>
              <p:nvPr/>
            </p:nvSpPr>
            <p:spPr>
              <a:xfrm>
                <a:off x="9435960" y="6184440"/>
                <a:ext cx="120600" cy="37080"/>
              </a:xfrm>
              <a:custGeom>
                <a:avLst/>
                <a:gdLst/>
                <a:ahLst/>
                <a:rect l="l" t="t" r="r" b="b"/>
                <a:pathLst>
                  <a:path w="404" h="282">
                    <a:moveTo>
                      <a:pt x="402" y="117"/>
                    </a:moveTo>
                    <a:lnTo>
                      <a:pt x="396" y="112"/>
                    </a:lnTo>
                    <a:lnTo>
                      <a:pt x="391" y="109"/>
                    </a:lnTo>
                    <a:lnTo>
                      <a:pt x="385" y="110"/>
                    </a:lnTo>
                    <a:lnTo>
                      <a:pt x="379" y="112"/>
                    </a:lnTo>
                    <a:lnTo>
                      <a:pt x="373" y="115"/>
                    </a:lnTo>
                    <a:lnTo>
                      <a:pt x="367" y="118"/>
                    </a:lnTo>
                    <a:lnTo>
                      <a:pt x="363" y="122"/>
                    </a:lnTo>
                    <a:lnTo>
                      <a:pt x="357" y="124"/>
                    </a:lnTo>
                    <a:lnTo>
                      <a:pt x="357" y="130"/>
                    </a:lnTo>
                    <a:lnTo>
                      <a:pt x="357" y="136"/>
                    </a:lnTo>
                    <a:lnTo>
                      <a:pt x="359" y="140"/>
                    </a:lnTo>
                    <a:lnTo>
                      <a:pt x="364" y="143"/>
                    </a:lnTo>
                    <a:lnTo>
                      <a:pt x="396" y="132"/>
                    </a:lnTo>
                    <a:lnTo>
                      <a:pt x="399" y="143"/>
                    </a:lnTo>
                    <a:lnTo>
                      <a:pt x="402" y="157"/>
                    </a:lnTo>
                    <a:lnTo>
                      <a:pt x="403" y="172"/>
                    </a:lnTo>
                    <a:lnTo>
                      <a:pt x="404" y="188"/>
                    </a:lnTo>
                    <a:lnTo>
                      <a:pt x="403" y="203"/>
                    </a:lnTo>
                    <a:lnTo>
                      <a:pt x="400" y="219"/>
                    </a:lnTo>
                    <a:lnTo>
                      <a:pt x="392" y="231"/>
                    </a:lnTo>
                    <a:lnTo>
                      <a:pt x="380" y="242"/>
                    </a:lnTo>
                    <a:lnTo>
                      <a:pt x="9" y="282"/>
                    </a:lnTo>
                    <a:lnTo>
                      <a:pt x="2" y="226"/>
                    </a:lnTo>
                    <a:lnTo>
                      <a:pt x="0" y="168"/>
                    </a:lnTo>
                    <a:lnTo>
                      <a:pt x="2" y="110"/>
                    </a:lnTo>
                    <a:lnTo>
                      <a:pt x="9" y="54"/>
                    </a:lnTo>
                    <a:lnTo>
                      <a:pt x="31" y="50"/>
                    </a:lnTo>
                    <a:lnTo>
                      <a:pt x="53" y="46"/>
                    </a:lnTo>
                    <a:lnTo>
                      <a:pt x="76" y="42"/>
                    </a:lnTo>
                    <a:lnTo>
                      <a:pt x="100" y="39"/>
                    </a:lnTo>
                    <a:lnTo>
                      <a:pt x="124" y="36"/>
                    </a:lnTo>
                    <a:lnTo>
                      <a:pt x="147" y="34"/>
                    </a:lnTo>
                    <a:lnTo>
                      <a:pt x="171" y="30"/>
                    </a:lnTo>
                    <a:lnTo>
                      <a:pt x="196" y="28"/>
                    </a:lnTo>
                    <a:lnTo>
                      <a:pt x="220" y="25"/>
                    </a:lnTo>
                    <a:lnTo>
                      <a:pt x="243" y="23"/>
                    </a:lnTo>
                    <a:lnTo>
                      <a:pt x="268" y="20"/>
                    </a:lnTo>
                    <a:lnTo>
                      <a:pt x="292" y="17"/>
                    </a:lnTo>
                    <a:lnTo>
                      <a:pt x="316" y="14"/>
                    </a:lnTo>
                    <a:lnTo>
                      <a:pt x="340" y="10"/>
                    </a:lnTo>
                    <a:lnTo>
                      <a:pt x="363" y="6"/>
                    </a:lnTo>
                    <a:lnTo>
                      <a:pt x="386" y="0"/>
                    </a:lnTo>
                    <a:lnTo>
                      <a:pt x="400" y="26"/>
                    </a:lnTo>
                    <a:lnTo>
                      <a:pt x="403" y="55"/>
                    </a:lnTo>
                    <a:lnTo>
                      <a:pt x="401" y="87"/>
                    </a:lnTo>
                    <a:lnTo>
                      <a:pt x="402" y="117"/>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Frutiger 45 Light"/>
                </a:endParaRPr>
              </a:p>
            </p:txBody>
          </p:sp>
          <p:sp>
            <p:nvSpPr>
              <p:cNvPr id="1299" name=""/>
              <p:cNvSpPr/>
              <p:nvPr/>
            </p:nvSpPr>
            <p:spPr>
              <a:xfrm>
                <a:off x="9533880" y="6186960"/>
                <a:ext cx="8280" cy="2160"/>
              </a:xfrm>
              <a:custGeom>
                <a:avLst/>
                <a:gdLst/>
                <a:ahLst/>
                <a:rect l="l" t="t" r="r" b="b"/>
                <a:pathLst>
                  <a:path w="29" h="16">
                    <a:moveTo>
                      <a:pt x="29" y="16"/>
                    </a:moveTo>
                    <a:lnTo>
                      <a:pt x="3" y="16"/>
                    </a:lnTo>
                    <a:lnTo>
                      <a:pt x="0" y="12"/>
                    </a:lnTo>
                    <a:lnTo>
                      <a:pt x="0" y="9"/>
                    </a:lnTo>
                    <a:lnTo>
                      <a:pt x="2" y="6"/>
                    </a:lnTo>
                    <a:lnTo>
                      <a:pt x="7" y="3"/>
                    </a:lnTo>
                    <a:lnTo>
                      <a:pt x="12" y="1"/>
                    </a:lnTo>
                    <a:lnTo>
                      <a:pt x="17" y="0"/>
                    </a:lnTo>
                    <a:lnTo>
                      <a:pt x="23" y="0"/>
                    </a:lnTo>
                    <a:lnTo>
                      <a:pt x="29" y="1"/>
                    </a:lnTo>
                    <a:lnTo>
                      <a:pt x="29" y="1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300" name=""/>
              <p:cNvSpPr/>
              <p:nvPr/>
            </p:nvSpPr>
            <p:spPr>
              <a:xfrm>
                <a:off x="8980200" y="6188040"/>
                <a:ext cx="4320" cy="4680"/>
              </a:xfrm>
              <a:custGeom>
                <a:avLst/>
                <a:gdLst/>
                <a:ahLst/>
                <a:rect l="l" t="t" r="r" b="b"/>
                <a:pathLst>
                  <a:path w="16" h="36">
                    <a:moveTo>
                      <a:pt x="16" y="36"/>
                    </a:moveTo>
                    <a:lnTo>
                      <a:pt x="4" y="30"/>
                    </a:lnTo>
                    <a:lnTo>
                      <a:pt x="1" y="22"/>
                    </a:lnTo>
                    <a:lnTo>
                      <a:pt x="1" y="12"/>
                    </a:lnTo>
                    <a:lnTo>
                      <a:pt x="0" y="0"/>
                    </a:lnTo>
                    <a:lnTo>
                      <a:pt x="5" y="5"/>
                    </a:lnTo>
                    <a:lnTo>
                      <a:pt x="11" y="13"/>
                    </a:lnTo>
                    <a:lnTo>
                      <a:pt x="16" y="23"/>
                    </a:lnTo>
                    <a:lnTo>
                      <a:pt x="16" y="36"/>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301" name=""/>
              <p:cNvSpPr/>
              <p:nvPr/>
            </p:nvSpPr>
            <p:spPr>
              <a:xfrm>
                <a:off x="9480240" y="6188040"/>
                <a:ext cx="40680" cy="5760"/>
              </a:xfrm>
              <a:custGeom>
                <a:avLst/>
                <a:gdLst/>
                <a:ahLst/>
                <a:rect l="l" t="t" r="r" b="b"/>
                <a:pathLst>
                  <a:path w="138" h="47">
                    <a:moveTo>
                      <a:pt x="132" y="0"/>
                    </a:moveTo>
                    <a:lnTo>
                      <a:pt x="131" y="5"/>
                    </a:lnTo>
                    <a:lnTo>
                      <a:pt x="134" y="8"/>
                    </a:lnTo>
                    <a:lnTo>
                      <a:pt x="136" y="10"/>
                    </a:lnTo>
                    <a:lnTo>
                      <a:pt x="138" y="12"/>
                    </a:lnTo>
                    <a:lnTo>
                      <a:pt x="118" y="7"/>
                    </a:lnTo>
                    <a:lnTo>
                      <a:pt x="99" y="9"/>
                    </a:lnTo>
                    <a:lnTo>
                      <a:pt x="80" y="16"/>
                    </a:lnTo>
                    <a:lnTo>
                      <a:pt x="62" y="26"/>
                    </a:lnTo>
                    <a:lnTo>
                      <a:pt x="44" y="37"/>
                    </a:lnTo>
                    <a:lnTo>
                      <a:pt x="29" y="45"/>
                    </a:lnTo>
                    <a:lnTo>
                      <a:pt x="14" y="47"/>
                    </a:lnTo>
                    <a:lnTo>
                      <a:pt x="0" y="41"/>
                    </a:lnTo>
                    <a:lnTo>
                      <a:pt x="4" y="39"/>
                    </a:lnTo>
                    <a:lnTo>
                      <a:pt x="8" y="37"/>
                    </a:lnTo>
                    <a:lnTo>
                      <a:pt x="14" y="36"/>
                    </a:lnTo>
                    <a:lnTo>
                      <a:pt x="20" y="35"/>
                    </a:lnTo>
                    <a:lnTo>
                      <a:pt x="25" y="33"/>
                    </a:lnTo>
                    <a:lnTo>
                      <a:pt x="30" y="32"/>
                    </a:lnTo>
                    <a:lnTo>
                      <a:pt x="35" y="29"/>
                    </a:lnTo>
                    <a:lnTo>
                      <a:pt x="39" y="26"/>
                    </a:lnTo>
                    <a:lnTo>
                      <a:pt x="0" y="12"/>
                    </a:lnTo>
                    <a:lnTo>
                      <a:pt x="18" y="13"/>
                    </a:lnTo>
                    <a:lnTo>
                      <a:pt x="35" y="13"/>
                    </a:lnTo>
                    <a:lnTo>
                      <a:pt x="51" y="12"/>
                    </a:lnTo>
                    <a:lnTo>
                      <a:pt x="67" y="10"/>
                    </a:lnTo>
                    <a:lnTo>
                      <a:pt x="84" y="7"/>
                    </a:lnTo>
                    <a:lnTo>
                      <a:pt x="100" y="5"/>
                    </a:lnTo>
                    <a:lnTo>
                      <a:pt x="116" y="2"/>
                    </a:lnTo>
                    <a:lnTo>
                      <a:pt x="132" y="0"/>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302" name=""/>
              <p:cNvSpPr/>
              <p:nvPr/>
            </p:nvSpPr>
            <p:spPr>
              <a:xfrm>
                <a:off x="8989560" y="6189480"/>
                <a:ext cx="4680" cy="4320"/>
              </a:xfrm>
              <a:custGeom>
                <a:avLst/>
                <a:gdLst/>
                <a:ahLst/>
                <a:rect l="l" t="t" r="r" b="b"/>
                <a:pathLst>
                  <a:path w="16" h="40">
                    <a:moveTo>
                      <a:pt x="0" y="40"/>
                    </a:moveTo>
                    <a:lnTo>
                      <a:pt x="0" y="0"/>
                    </a:lnTo>
                    <a:lnTo>
                      <a:pt x="16" y="40"/>
                    </a:lnTo>
                    <a:lnTo>
                      <a:pt x="0" y="40"/>
                    </a:lnTo>
                    <a:close/>
                  </a:path>
                </a:pathLst>
              </a:cu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1303" name=""/>
              <p:cNvSpPr/>
              <p:nvPr/>
            </p:nvSpPr>
            <p:spPr>
              <a:xfrm>
                <a:off x="9001800" y="6189480"/>
                <a:ext cx="2160" cy="7920"/>
              </a:xfrm>
              <a:custGeom>
                <a:avLst/>
                <a:gdLst/>
                <a:ahLst/>
                <a:rect l="l" t="t" r="r" b="b"/>
                <a:pathLst>
                  <a:path w="7" h="58">
                    <a:moveTo>
                      <a:pt x="7" y="58"/>
                    </a:moveTo>
                    <a:lnTo>
                      <a:pt x="0" y="0"/>
                    </a:lnTo>
                    <a:lnTo>
                      <a:pt x="7" y="35"/>
                    </a:lnTo>
                    <a:lnTo>
                      <a:pt x="7" y="58"/>
                    </a:lnTo>
                    <a:close/>
                  </a:path>
                </a:pathLst>
              </a:cu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Frutiger 45 Light"/>
                </a:endParaRPr>
              </a:p>
            </p:txBody>
          </p:sp>
          <p:sp>
            <p:nvSpPr>
              <p:cNvPr id="1304" name=""/>
              <p:cNvSpPr/>
              <p:nvPr/>
            </p:nvSpPr>
            <p:spPr>
              <a:xfrm>
                <a:off x="9140400" y="6189480"/>
                <a:ext cx="4320" cy="27360"/>
              </a:xfrm>
              <a:custGeom>
                <a:avLst/>
                <a:gdLst/>
                <a:ahLst/>
                <a:rect l="l" t="t" r="r" b="b"/>
                <a:pathLst>
                  <a:path w="16" h="202">
                    <a:moveTo>
                      <a:pt x="16" y="202"/>
                    </a:moveTo>
                    <a:lnTo>
                      <a:pt x="0" y="0"/>
                    </a:lnTo>
                    <a:lnTo>
                      <a:pt x="16" y="0"/>
                    </a:lnTo>
                    <a:lnTo>
                      <a:pt x="16" y="202"/>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305" name=""/>
              <p:cNvSpPr/>
              <p:nvPr/>
            </p:nvSpPr>
            <p:spPr>
              <a:xfrm>
                <a:off x="9396360" y="618948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06" name=""/>
              <p:cNvSpPr/>
              <p:nvPr/>
            </p:nvSpPr>
            <p:spPr>
              <a:xfrm>
                <a:off x="9011160" y="6190560"/>
                <a:ext cx="3600" cy="9360"/>
              </a:xfrm>
              <a:custGeom>
                <a:avLst/>
                <a:gdLst/>
                <a:ahLst/>
                <a:rect l="l" t="t" r="r" b="b"/>
                <a:pathLst>
                  <a:path w="13" h="68">
                    <a:moveTo>
                      <a:pt x="0" y="0"/>
                    </a:moveTo>
                    <a:lnTo>
                      <a:pt x="7" y="0"/>
                    </a:lnTo>
                    <a:lnTo>
                      <a:pt x="13" y="68"/>
                    </a:lnTo>
                    <a:lnTo>
                      <a:pt x="7" y="68"/>
                    </a:lnTo>
                    <a:lnTo>
                      <a:pt x="0"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1307" name=""/>
              <p:cNvSpPr/>
              <p:nvPr/>
            </p:nvSpPr>
            <p:spPr>
              <a:xfrm>
                <a:off x="9363960" y="6190560"/>
                <a:ext cx="29880" cy="1080"/>
              </a:xfrm>
              <a:custGeom>
                <a:avLst/>
                <a:gdLst/>
                <a:ahLst/>
                <a:rect l="l" t="t" r="r" b="b"/>
                <a:pathLst>
                  <a:path w="100" h="5">
                    <a:moveTo>
                      <a:pt x="0" y="5"/>
                    </a:moveTo>
                    <a:lnTo>
                      <a:pt x="38" y="0"/>
                    </a:lnTo>
                    <a:lnTo>
                      <a:pt x="100"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08" name=""/>
              <p:cNvSpPr/>
              <p:nvPr/>
            </p:nvSpPr>
            <p:spPr>
              <a:xfrm>
                <a:off x="9530280" y="6190560"/>
                <a:ext cx="19080" cy="6840"/>
              </a:xfrm>
              <a:custGeom>
                <a:avLst/>
                <a:gdLst/>
                <a:ahLst/>
                <a:rect l="l" t="t" r="r" b="b"/>
                <a:pathLst>
                  <a:path w="61" h="49">
                    <a:moveTo>
                      <a:pt x="29" y="0"/>
                    </a:moveTo>
                    <a:lnTo>
                      <a:pt x="26" y="2"/>
                    </a:lnTo>
                    <a:lnTo>
                      <a:pt x="23" y="5"/>
                    </a:lnTo>
                    <a:lnTo>
                      <a:pt x="22" y="8"/>
                    </a:lnTo>
                    <a:lnTo>
                      <a:pt x="23" y="15"/>
                    </a:lnTo>
                    <a:lnTo>
                      <a:pt x="61" y="5"/>
                    </a:lnTo>
                    <a:lnTo>
                      <a:pt x="53" y="6"/>
                    </a:lnTo>
                    <a:lnTo>
                      <a:pt x="45" y="9"/>
                    </a:lnTo>
                    <a:lnTo>
                      <a:pt x="39" y="15"/>
                    </a:lnTo>
                    <a:lnTo>
                      <a:pt x="34" y="21"/>
                    </a:lnTo>
                    <a:lnTo>
                      <a:pt x="31" y="27"/>
                    </a:lnTo>
                    <a:lnTo>
                      <a:pt x="31" y="34"/>
                    </a:lnTo>
                    <a:lnTo>
                      <a:pt x="32" y="41"/>
                    </a:lnTo>
                    <a:lnTo>
                      <a:pt x="38" y="49"/>
                    </a:lnTo>
                    <a:lnTo>
                      <a:pt x="0" y="0"/>
                    </a:lnTo>
                    <a:lnTo>
                      <a:pt x="29" y="0"/>
                    </a:lnTo>
                    <a:close/>
                  </a:path>
                </a:pathLst>
              </a:custGeom>
              <a:solidFill>
                <a:srgbClr val="ffffff"/>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1309" name=""/>
              <p:cNvSpPr/>
              <p:nvPr/>
            </p:nvSpPr>
            <p:spPr>
              <a:xfrm>
                <a:off x="9019440" y="6191640"/>
                <a:ext cx="3600" cy="9720"/>
              </a:xfrm>
              <a:custGeom>
                <a:avLst/>
                <a:gdLst/>
                <a:ahLst/>
                <a:rect l="l" t="t" r="r" b="b"/>
                <a:pathLst>
                  <a:path w="9" h="78">
                    <a:moveTo>
                      <a:pt x="9" y="78"/>
                    </a:moveTo>
                    <a:lnTo>
                      <a:pt x="0" y="0"/>
                    </a:lnTo>
                    <a:lnTo>
                      <a:pt x="9" y="55"/>
                    </a:lnTo>
                    <a:lnTo>
                      <a:pt x="9" y="78"/>
                    </a:lnTo>
                    <a:close/>
                  </a:path>
                </a:pathLst>
              </a:custGeom>
              <a:solidFill>
                <a:srgbClr val="ffffff"/>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Frutiger 45 Light"/>
                </a:endParaRPr>
              </a:p>
            </p:txBody>
          </p:sp>
          <p:sp>
            <p:nvSpPr>
              <p:cNvPr id="1310" name=""/>
              <p:cNvSpPr/>
              <p:nvPr/>
            </p:nvSpPr>
            <p:spPr>
              <a:xfrm>
                <a:off x="9029160" y="6192720"/>
                <a:ext cx="4320" cy="11880"/>
              </a:xfrm>
              <a:custGeom>
                <a:avLst/>
                <a:gdLst/>
                <a:ahLst/>
                <a:rect l="l" t="t" r="r" b="b"/>
                <a:pathLst>
                  <a:path w="17" h="94">
                    <a:moveTo>
                      <a:pt x="17" y="94"/>
                    </a:moveTo>
                    <a:lnTo>
                      <a:pt x="6" y="70"/>
                    </a:lnTo>
                    <a:lnTo>
                      <a:pt x="1" y="49"/>
                    </a:lnTo>
                    <a:lnTo>
                      <a:pt x="0" y="29"/>
                    </a:lnTo>
                    <a:lnTo>
                      <a:pt x="0" y="0"/>
                    </a:lnTo>
                    <a:lnTo>
                      <a:pt x="6" y="0"/>
                    </a:lnTo>
                    <a:lnTo>
                      <a:pt x="17" y="94"/>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311" name=""/>
              <p:cNvSpPr/>
              <p:nvPr/>
            </p:nvSpPr>
            <p:spPr>
              <a:xfrm>
                <a:off x="9100800" y="6192720"/>
                <a:ext cx="14040" cy="74520"/>
              </a:xfrm>
              <a:custGeom>
                <a:avLst/>
                <a:gdLst/>
                <a:ahLst/>
                <a:rect l="l" t="t" r="r" b="b"/>
                <a:pathLst>
                  <a:path w="49" h="557">
                    <a:moveTo>
                      <a:pt x="32" y="74"/>
                    </a:moveTo>
                    <a:lnTo>
                      <a:pt x="31" y="63"/>
                    </a:lnTo>
                    <a:lnTo>
                      <a:pt x="32" y="51"/>
                    </a:lnTo>
                    <a:lnTo>
                      <a:pt x="31" y="41"/>
                    </a:lnTo>
                    <a:lnTo>
                      <a:pt x="23" y="34"/>
                    </a:lnTo>
                    <a:lnTo>
                      <a:pt x="10" y="148"/>
                    </a:lnTo>
                    <a:lnTo>
                      <a:pt x="6" y="267"/>
                    </a:lnTo>
                    <a:lnTo>
                      <a:pt x="10" y="385"/>
                    </a:lnTo>
                    <a:lnTo>
                      <a:pt x="23" y="493"/>
                    </a:lnTo>
                    <a:lnTo>
                      <a:pt x="39" y="183"/>
                    </a:lnTo>
                    <a:lnTo>
                      <a:pt x="49" y="557"/>
                    </a:lnTo>
                    <a:lnTo>
                      <a:pt x="0" y="517"/>
                    </a:lnTo>
                    <a:lnTo>
                      <a:pt x="0" y="25"/>
                    </a:lnTo>
                    <a:lnTo>
                      <a:pt x="10" y="34"/>
                    </a:lnTo>
                    <a:lnTo>
                      <a:pt x="23" y="0"/>
                    </a:lnTo>
                    <a:lnTo>
                      <a:pt x="32" y="74"/>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1312" name=""/>
              <p:cNvSpPr/>
              <p:nvPr/>
            </p:nvSpPr>
            <p:spPr>
              <a:xfrm>
                <a:off x="9341640" y="6191640"/>
                <a:ext cx="162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13" name=""/>
              <p:cNvSpPr/>
              <p:nvPr/>
            </p:nvSpPr>
            <p:spPr>
              <a:xfrm>
                <a:off x="9510120" y="6191640"/>
                <a:ext cx="9720" cy="1080"/>
              </a:xfrm>
              <a:prstGeom prst="rect">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14" name=""/>
              <p:cNvSpPr/>
              <p:nvPr/>
            </p:nvSpPr>
            <p:spPr>
              <a:xfrm>
                <a:off x="9153720" y="6192720"/>
                <a:ext cx="48960" cy="345240"/>
              </a:xfrm>
              <a:custGeom>
                <a:avLst/>
                <a:gdLst/>
                <a:ahLst/>
                <a:rect l="l" t="t" r="r" b="b"/>
                <a:pathLst>
                  <a:path w="164" h="2581">
                    <a:moveTo>
                      <a:pt x="65" y="63"/>
                    </a:moveTo>
                    <a:lnTo>
                      <a:pt x="65" y="151"/>
                    </a:lnTo>
                    <a:lnTo>
                      <a:pt x="63" y="239"/>
                    </a:lnTo>
                    <a:lnTo>
                      <a:pt x="65" y="326"/>
                    </a:lnTo>
                    <a:lnTo>
                      <a:pt x="78" y="409"/>
                    </a:lnTo>
                    <a:lnTo>
                      <a:pt x="85" y="403"/>
                    </a:lnTo>
                    <a:lnTo>
                      <a:pt x="92" y="402"/>
                    </a:lnTo>
                    <a:lnTo>
                      <a:pt x="99" y="403"/>
                    </a:lnTo>
                    <a:lnTo>
                      <a:pt x="105" y="408"/>
                    </a:lnTo>
                    <a:lnTo>
                      <a:pt x="110" y="413"/>
                    </a:lnTo>
                    <a:lnTo>
                      <a:pt x="117" y="417"/>
                    </a:lnTo>
                    <a:lnTo>
                      <a:pt x="124" y="420"/>
                    </a:lnTo>
                    <a:lnTo>
                      <a:pt x="131" y="420"/>
                    </a:lnTo>
                    <a:lnTo>
                      <a:pt x="155" y="1580"/>
                    </a:lnTo>
                    <a:lnTo>
                      <a:pt x="160" y="1575"/>
                    </a:lnTo>
                    <a:lnTo>
                      <a:pt x="163" y="1570"/>
                    </a:lnTo>
                    <a:lnTo>
                      <a:pt x="164" y="1564"/>
                    </a:lnTo>
                    <a:lnTo>
                      <a:pt x="164" y="1558"/>
                    </a:lnTo>
                    <a:lnTo>
                      <a:pt x="148" y="1600"/>
                    </a:lnTo>
                    <a:lnTo>
                      <a:pt x="155" y="1826"/>
                    </a:lnTo>
                    <a:lnTo>
                      <a:pt x="157" y="2063"/>
                    </a:lnTo>
                    <a:lnTo>
                      <a:pt x="155" y="2303"/>
                    </a:lnTo>
                    <a:lnTo>
                      <a:pt x="148" y="2538"/>
                    </a:lnTo>
                    <a:lnTo>
                      <a:pt x="135" y="2538"/>
                    </a:lnTo>
                    <a:lnTo>
                      <a:pt x="127" y="2533"/>
                    </a:lnTo>
                    <a:lnTo>
                      <a:pt x="124" y="2525"/>
                    </a:lnTo>
                    <a:lnTo>
                      <a:pt x="123" y="2515"/>
                    </a:lnTo>
                    <a:lnTo>
                      <a:pt x="124" y="2505"/>
                    </a:lnTo>
                    <a:lnTo>
                      <a:pt x="123" y="2494"/>
                    </a:lnTo>
                    <a:lnTo>
                      <a:pt x="121" y="2485"/>
                    </a:lnTo>
                    <a:lnTo>
                      <a:pt x="115" y="2478"/>
                    </a:lnTo>
                    <a:lnTo>
                      <a:pt x="126" y="1787"/>
                    </a:lnTo>
                    <a:lnTo>
                      <a:pt x="109" y="1787"/>
                    </a:lnTo>
                    <a:lnTo>
                      <a:pt x="109" y="1276"/>
                    </a:lnTo>
                    <a:lnTo>
                      <a:pt x="120" y="1268"/>
                    </a:lnTo>
                    <a:lnTo>
                      <a:pt x="124" y="1257"/>
                    </a:lnTo>
                    <a:lnTo>
                      <a:pt x="126" y="1247"/>
                    </a:lnTo>
                    <a:lnTo>
                      <a:pt x="126" y="1236"/>
                    </a:lnTo>
                    <a:lnTo>
                      <a:pt x="115" y="1227"/>
                    </a:lnTo>
                    <a:lnTo>
                      <a:pt x="109" y="1233"/>
                    </a:lnTo>
                    <a:lnTo>
                      <a:pt x="109" y="1240"/>
                    </a:lnTo>
                    <a:lnTo>
                      <a:pt x="109" y="1248"/>
                    </a:lnTo>
                    <a:lnTo>
                      <a:pt x="109" y="1255"/>
                    </a:lnTo>
                    <a:lnTo>
                      <a:pt x="104" y="1255"/>
                    </a:lnTo>
                    <a:lnTo>
                      <a:pt x="104" y="1174"/>
                    </a:lnTo>
                    <a:lnTo>
                      <a:pt x="109" y="1174"/>
                    </a:lnTo>
                    <a:lnTo>
                      <a:pt x="108" y="1177"/>
                    </a:lnTo>
                    <a:lnTo>
                      <a:pt x="109" y="1180"/>
                    </a:lnTo>
                    <a:lnTo>
                      <a:pt x="113" y="1184"/>
                    </a:lnTo>
                    <a:lnTo>
                      <a:pt x="115" y="1187"/>
                    </a:lnTo>
                    <a:lnTo>
                      <a:pt x="123" y="1180"/>
                    </a:lnTo>
                    <a:lnTo>
                      <a:pt x="126" y="1172"/>
                    </a:lnTo>
                    <a:lnTo>
                      <a:pt x="124" y="1162"/>
                    </a:lnTo>
                    <a:lnTo>
                      <a:pt x="126" y="1153"/>
                    </a:lnTo>
                    <a:lnTo>
                      <a:pt x="109" y="1153"/>
                    </a:lnTo>
                    <a:lnTo>
                      <a:pt x="104" y="1153"/>
                    </a:lnTo>
                    <a:lnTo>
                      <a:pt x="104" y="1109"/>
                    </a:lnTo>
                    <a:lnTo>
                      <a:pt x="109" y="1109"/>
                    </a:lnTo>
                    <a:lnTo>
                      <a:pt x="108" y="1116"/>
                    </a:lnTo>
                    <a:lnTo>
                      <a:pt x="109" y="1120"/>
                    </a:lnTo>
                    <a:lnTo>
                      <a:pt x="113" y="1122"/>
                    </a:lnTo>
                    <a:lnTo>
                      <a:pt x="115" y="1124"/>
                    </a:lnTo>
                    <a:lnTo>
                      <a:pt x="116" y="958"/>
                    </a:lnTo>
                    <a:lnTo>
                      <a:pt x="115" y="770"/>
                    </a:lnTo>
                    <a:lnTo>
                      <a:pt x="117" y="585"/>
                    </a:lnTo>
                    <a:lnTo>
                      <a:pt x="126" y="428"/>
                    </a:lnTo>
                    <a:lnTo>
                      <a:pt x="119" y="423"/>
                    </a:lnTo>
                    <a:lnTo>
                      <a:pt x="114" y="418"/>
                    </a:lnTo>
                    <a:lnTo>
                      <a:pt x="109" y="414"/>
                    </a:lnTo>
                    <a:lnTo>
                      <a:pt x="104" y="414"/>
                    </a:lnTo>
                    <a:lnTo>
                      <a:pt x="87" y="434"/>
                    </a:lnTo>
                    <a:lnTo>
                      <a:pt x="87" y="2153"/>
                    </a:lnTo>
                    <a:lnTo>
                      <a:pt x="94" y="2158"/>
                    </a:lnTo>
                    <a:lnTo>
                      <a:pt x="104" y="2054"/>
                    </a:lnTo>
                    <a:lnTo>
                      <a:pt x="109" y="2054"/>
                    </a:lnTo>
                    <a:lnTo>
                      <a:pt x="109" y="2365"/>
                    </a:lnTo>
                    <a:lnTo>
                      <a:pt x="104" y="2365"/>
                    </a:lnTo>
                    <a:lnTo>
                      <a:pt x="102" y="2313"/>
                    </a:lnTo>
                    <a:lnTo>
                      <a:pt x="104" y="2260"/>
                    </a:lnTo>
                    <a:lnTo>
                      <a:pt x="101" y="2209"/>
                    </a:lnTo>
                    <a:lnTo>
                      <a:pt x="94" y="2158"/>
                    </a:lnTo>
                    <a:lnTo>
                      <a:pt x="88" y="2205"/>
                    </a:lnTo>
                    <a:lnTo>
                      <a:pt x="87" y="2253"/>
                    </a:lnTo>
                    <a:lnTo>
                      <a:pt x="88" y="2302"/>
                    </a:lnTo>
                    <a:lnTo>
                      <a:pt x="87" y="2351"/>
                    </a:lnTo>
                    <a:lnTo>
                      <a:pt x="87" y="414"/>
                    </a:lnTo>
                    <a:lnTo>
                      <a:pt x="84" y="412"/>
                    </a:lnTo>
                    <a:lnTo>
                      <a:pt x="79" y="409"/>
                    </a:lnTo>
                    <a:lnTo>
                      <a:pt x="76" y="408"/>
                    </a:lnTo>
                    <a:lnTo>
                      <a:pt x="71" y="409"/>
                    </a:lnTo>
                    <a:lnTo>
                      <a:pt x="65" y="2567"/>
                    </a:lnTo>
                    <a:lnTo>
                      <a:pt x="0" y="2581"/>
                    </a:lnTo>
                    <a:lnTo>
                      <a:pt x="0" y="0"/>
                    </a:lnTo>
                    <a:lnTo>
                      <a:pt x="12" y="5"/>
                    </a:lnTo>
                    <a:lnTo>
                      <a:pt x="24" y="10"/>
                    </a:lnTo>
                    <a:lnTo>
                      <a:pt x="34" y="16"/>
                    </a:lnTo>
                    <a:lnTo>
                      <a:pt x="46" y="23"/>
                    </a:lnTo>
                    <a:lnTo>
                      <a:pt x="54" y="31"/>
                    </a:lnTo>
                    <a:lnTo>
                      <a:pt x="61" y="39"/>
                    </a:lnTo>
                    <a:lnTo>
                      <a:pt x="64" y="50"/>
                    </a:lnTo>
                    <a:lnTo>
                      <a:pt x="65" y="6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315" name=""/>
              <p:cNvSpPr/>
              <p:nvPr/>
            </p:nvSpPr>
            <p:spPr>
              <a:xfrm>
                <a:off x="9207720" y="6192720"/>
                <a:ext cx="131400" cy="6840"/>
              </a:xfrm>
              <a:custGeom>
                <a:avLst/>
                <a:gdLst/>
                <a:ahLst/>
                <a:rect l="l" t="t" r="r" b="b"/>
                <a:pathLst>
                  <a:path w="438" h="48">
                    <a:moveTo>
                      <a:pt x="0" y="48"/>
                    </a:moveTo>
                    <a:lnTo>
                      <a:pt x="386" y="0"/>
                    </a:lnTo>
                    <a:lnTo>
                      <a:pt x="438" y="0"/>
                    </a:lnTo>
                    <a:lnTo>
                      <a:pt x="0" y="48"/>
                    </a:lnTo>
                    <a:close/>
                  </a:path>
                </a:pathLst>
              </a:cu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1316" name=""/>
              <p:cNvSpPr/>
              <p:nvPr/>
            </p:nvSpPr>
            <p:spPr>
              <a:xfrm>
                <a:off x="9371520" y="6192720"/>
                <a:ext cx="27360" cy="1080"/>
              </a:xfrm>
              <a:custGeom>
                <a:avLst/>
                <a:gdLst/>
                <a:ahLst/>
                <a:rect l="l" t="t" r="r" b="b"/>
                <a:pathLst>
                  <a:path w="94" h="10">
                    <a:moveTo>
                      <a:pt x="94" y="2"/>
                    </a:moveTo>
                    <a:lnTo>
                      <a:pt x="81" y="1"/>
                    </a:lnTo>
                    <a:lnTo>
                      <a:pt x="70" y="2"/>
                    </a:lnTo>
                    <a:lnTo>
                      <a:pt x="58" y="4"/>
                    </a:lnTo>
                    <a:lnTo>
                      <a:pt x="48" y="6"/>
                    </a:lnTo>
                    <a:lnTo>
                      <a:pt x="36" y="8"/>
                    </a:lnTo>
                    <a:lnTo>
                      <a:pt x="25" y="10"/>
                    </a:lnTo>
                    <a:lnTo>
                      <a:pt x="13" y="10"/>
                    </a:lnTo>
                    <a:lnTo>
                      <a:pt x="0" y="8"/>
                    </a:lnTo>
                    <a:lnTo>
                      <a:pt x="13" y="10"/>
                    </a:lnTo>
                    <a:lnTo>
                      <a:pt x="25" y="9"/>
                    </a:lnTo>
                    <a:lnTo>
                      <a:pt x="36" y="8"/>
                    </a:lnTo>
                    <a:lnTo>
                      <a:pt x="48" y="5"/>
                    </a:lnTo>
                    <a:lnTo>
                      <a:pt x="58" y="2"/>
                    </a:lnTo>
                    <a:lnTo>
                      <a:pt x="70" y="1"/>
                    </a:lnTo>
                    <a:lnTo>
                      <a:pt x="81" y="0"/>
                    </a:lnTo>
                    <a:lnTo>
                      <a:pt x="9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17" name=""/>
              <p:cNvSpPr/>
              <p:nvPr/>
            </p:nvSpPr>
            <p:spPr>
              <a:xfrm>
                <a:off x="9491040" y="6192720"/>
                <a:ext cx="16200" cy="19080"/>
              </a:xfrm>
              <a:custGeom>
                <a:avLst/>
                <a:gdLst/>
                <a:ahLst/>
                <a:rect l="l" t="t" r="r" b="b"/>
                <a:pathLst>
                  <a:path w="57" h="138">
                    <a:moveTo>
                      <a:pt x="19" y="103"/>
                    </a:moveTo>
                    <a:lnTo>
                      <a:pt x="57" y="138"/>
                    </a:lnTo>
                    <a:lnTo>
                      <a:pt x="54" y="136"/>
                    </a:lnTo>
                    <a:lnTo>
                      <a:pt x="47" y="133"/>
                    </a:lnTo>
                    <a:lnTo>
                      <a:pt x="37" y="129"/>
                    </a:lnTo>
                    <a:lnTo>
                      <a:pt x="28" y="123"/>
                    </a:lnTo>
                    <a:lnTo>
                      <a:pt x="18" y="117"/>
                    </a:lnTo>
                    <a:lnTo>
                      <a:pt x="9" y="108"/>
                    </a:lnTo>
                    <a:lnTo>
                      <a:pt x="4" y="99"/>
                    </a:lnTo>
                    <a:lnTo>
                      <a:pt x="3" y="89"/>
                    </a:lnTo>
                    <a:lnTo>
                      <a:pt x="0" y="75"/>
                    </a:lnTo>
                    <a:lnTo>
                      <a:pt x="0" y="61"/>
                    </a:lnTo>
                    <a:lnTo>
                      <a:pt x="3" y="48"/>
                    </a:lnTo>
                    <a:lnTo>
                      <a:pt x="7" y="36"/>
                    </a:lnTo>
                    <a:lnTo>
                      <a:pt x="14" y="25"/>
                    </a:lnTo>
                    <a:lnTo>
                      <a:pt x="23" y="14"/>
                    </a:lnTo>
                    <a:lnTo>
                      <a:pt x="35" y="6"/>
                    </a:lnTo>
                    <a:lnTo>
                      <a:pt x="48" y="0"/>
                    </a:lnTo>
                    <a:lnTo>
                      <a:pt x="41" y="8"/>
                    </a:lnTo>
                    <a:lnTo>
                      <a:pt x="33" y="17"/>
                    </a:lnTo>
                    <a:lnTo>
                      <a:pt x="23" y="30"/>
                    </a:lnTo>
                    <a:lnTo>
                      <a:pt x="16" y="43"/>
                    </a:lnTo>
                    <a:lnTo>
                      <a:pt x="11" y="58"/>
                    </a:lnTo>
                    <a:lnTo>
                      <a:pt x="8" y="72"/>
                    </a:lnTo>
                    <a:lnTo>
                      <a:pt x="11" y="88"/>
                    </a:lnTo>
                    <a:lnTo>
                      <a:pt x="19" y="103"/>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1318" name=""/>
              <p:cNvSpPr/>
              <p:nvPr/>
            </p:nvSpPr>
            <p:spPr>
              <a:xfrm>
                <a:off x="9038880" y="6193800"/>
                <a:ext cx="4320" cy="11880"/>
              </a:xfrm>
              <a:custGeom>
                <a:avLst/>
                <a:gdLst/>
                <a:ahLst/>
                <a:rect l="l" t="t" r="r" b="b"/>
                <a:pathLst>
                  <a:path w="17" h="92">
                    <a:moveTo>
                      <a:pt x="17" y="92"/>
                    </a:moveTo>
                    <a:lnTo>
                      <a:pt x="10" y="92"/>
                    </a:lnTo>
                    <a:lnTo>
                      <a:pt x="0" y="0"/>
                    </a:lnTo>
                    <a:lnTo>
                      <a:pt x="17" y="0"/>
                    </a:lnTo>
                    <a:lnTo>
                      <a:pt x="17" y="92"/>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319" name=""/>
              <p:cNvSpPr/>
              <p:nvPr/>
            </p:nvSpPr>
            <p:spPr>
              <a:xfrm>
                <a:off x="8942040" y="6195240"/>
                <a:ext cx="2160" cy="3240"/>
              </a:xfrm>
              <a:custGeom>
                <a:avLst/>
                <a:gdLst/>
                <a:ahLst/>
                <a:rect l="l" t="t" r="r" b="b"/>
                <a:pathLst>
                  <a:path w="7" h="26">
                    <a:moveTo>
                      <a:pt x="7" y="26"/>
                    </a:moveTo>
                    <a:lnTo>
                      <a:pt x="0" y="0"/>
                    </a:lnTo>
                    <a:lnTo>
                      <a:pt x="7" y="0"/>
                    </a:lnTo>
                    <a:lnTo>
                      <a:pt x="7" y="26"/>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320" name=""/>
              <p:cNvSpPr/>
              <p:nvPr/>
            </p:nvSpPr>
            <p:spPr>
              <a:xfrm>
                <a:off x="9049680" y="6195240"/>
                <a:ext cx="4320" cy="12960"/>
              </a:xfrm>
              <a:custGeom>
                <a:avLst/>
                <a:gdLst/>
                <a:ahLst/>
                <a:rect l="l" t="t" r="r" b="b"/>
                <a:pathLst>
                  <a:path w="16" h="104">
                    <a:moveTo>
                      <a:pt x="0" y="0"/>
                    </a:moveTo>
                    <a:lnTo>
                      <a:pt x="10" y="0"/>
                    </a:lnTo>
                    <a:lnTo>
                      <a:pt x="16" y="104"/>
                    </a:lnTo>
                    <a:lnTo>
                      <a:pt x="10" y="104"/>
                    </a:lnTo>
                    <a:lnTo>
                      <a:pt x="0" y="0"/>
                    </a:lnTo>
                    <a:close/>
                  </a:path>
                </a:pathLst>
              </a:custGeom>
              <a:solidFill>
                <a:srgbClr val="ffffff"/>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Frutiger 45 Light"/>
                </a:endParaRPr>
              </a:p>
            </p:txBody>
          </p:sp>
          <p:sp>
            <p:nvSpPr>
              <p:cNvPr id="1321" name=""/>
              <p:cNvSpPr/>
              <p:nvPr/>
            </p:nvSpPr>
            <p:spPr>
              <a:xfrm>
                <a:off x="9352080" y="619380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22" name=""/>
              <p:cNvSpPr/>
              <p:nvPr/>
            </p:nvSpPr>
            <p:spPr>
              <a:xfrm>
                <a:off x="9507600" y="6195240"/>
                <a:ext cx="16560" cy="9360"/>
              </a:xfrm>
              <a:custGeom>
                <a:avLst/>
                <a:gdLst/>
                <a:ahLst/>
                <a:rect l="l" t="t" r="r" b="b"/>
                <a:pathLst>
                  <a:path w="58" h="73">
                    <a:moveTo>
                      <a:pt x="52" y="0"/>
                    </a:moveTo>
                    <a:lnTo>
                      <a:pt x="58" y="3"/>
                    </a:lnTo>
                    <a:lnTo>
                      <a:pt x="7" y="73"/>
                    </a:lnTo>
                    <a:lnTo>
                      <a:pt x="0" y="70"/>
                    </a:lnTo>
                    <a:lnTo>
                      <a:pt x="52"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1323" name=""/>
              <p:cNvSpPr/>
              <p:nvPr/>
            </p:nvSpPr>
            <p:spPr>
              <a:xfrm>
                <a:off x="9059040" y="6196320"/>
                <a:ext cx="2160" cy="15480"/>
              </a:xfrm>
              <a:custGeom>
                <a:avLst/>
                <a:gdLst/>
                <a:ahLst/>
                <a:rect l="l" t="t" r="r" b="b"/>
                <a:pathLst>
                  <a:path w="7" h="118">
                    <a:moveTo>
                      <a:pt x="7" y="118"/>
                    </a:moveTo>
                    <a:lnTo>
                      <a:pt x="0" y="0"/>
                    </a:lnTo>
                    <a:lnTo>
                      <a:pt x="7" y="89"/>
                    </a:lnTo>
                    <a:lnTo>
                      <a:pt x="7" y="118"/>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324" name=""/>
              <p:cNvSpPr/>
              <p:nvPr/>
            </p:nvSpPr>
            <p:spPr>
              <a:xfrm>
                <a:off x="9320040" y="6196320"/>
                <a:ext cx="26280" cy="1080"/>
              </a:xfrm>
              <a:custGeom>
                <a:avLst/>
                <a:gdLst/>
                <a:ahLst/>
                <a:rect l="l" t="t" r="r" b="b"/>
                <a:pathLst>
                  <a:path w="87" h="9">
                    <a:moveTo>
                      <a:pt x="0" y="9"/>
                    </a:moveTo>
                    <a:lnTo>
                      <a:pt x="38" y="0"/>
                    </a:lnTo>
                    <a:lnTo>
                      <a:pt x="87" y="0"/>
                    </a:lnTo>
                    <a:lnTo>
                      <a:pt x="0" y="9"/>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25" name=""/>
              <p:cNvSpPr/>
              <p:nvPr/>
            </p:nvSpPr>
            <p:spPr>
              <a:xfrm>
                <a:off x="8950320" y="6197400"/>
                <a:ext cx="3240" cy="4680"/>
              </a:xfrm>
              <a:custGeom>
                <a:avLst/>
                <a:gdLst/>
                <a:ahLst/>
                <a:rect l="l" t="t" r="r" b="b"/>
                <a:pathLst>
                  <a:path w="9" h="34">
                    <a:moveTo>
                      <a:pt x="9" y="34"/>
                    </a:moveTo>
                    <a:lnTo>
                      <a:pt x="0" y="0"/>
                    </a:lnTo>
                    <a:lnTo>
                      <a:pt x="9" y="5"/>
                    </a:lnTo>
                    <a:lnTo>
                      <a:pt x="9" y="34"/>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326" name=""/>
              <p:cNvSpPr/>
              <p:nvPr/>
            </p:nvSpPr>
            <p:spPr>
              <a:xfrm>
                <a:off x="9068760" y="6197400"/>
                <a:ext cx="4680" cy="15840"/>
              </a:xfrm>
              <a:custGeom>
                <a:avLst/>
                <a:gdLst/>
                <a:ahLst/>
                <a:rect l="l" t="t" r="r" b="b"/>
                <a:pathLst>
                  <a:path w="13" h="117">
                    <a:moveTo>
                      <a:pt x="6" y="117"/>
                    </a:moveTo>
                    <a:lnTo>
                      <a:pt x="0" y="0"/>
                    </a:lnTo>
                    <a:lnTo>
                      <a:pt x="13" y="20"/>
                    </a:lnTo>
                    <a:lnTo>
                      <a:pt x="6" y="117"/>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Frutiger 45 Light"/>
                </a:endParaRPr>
              </a:p>
            </p:txBody>
          </p:sp>
          <p:sp>
            <p:nvSpPr>
              <p:cNvPr id="1327" name=""/>
              <p:cNvSpPr/>
              <p:nvPr/>
            </p:nvSpPr>
            <p:spPr>
              <a:xfrm>
                <a:off x="9299520" y="619740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28" name=""/>
              <p:cNvSpPr/>
              <p:nvPr/>
            </p:nvSpPr>
            <p:spPr>
              <a:xfrm>
                <a:off x="9358200" y="619740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29" name=""/>
              <p:cNvSpPr/>
              <p:nvPr/>
            </p:nvSpPr>
            <p:spPr>
              <a:xfrm>
                <a:off x="9458640" y="6197400"/>
                <a:ext cx="11880" cy="5760"/>
              </a:xfrm>
              <a:custGeom>
                <a:avLst/>
                <a:gdLst/>
                <a:ahLst/>
                <a:rect l="l" t="t" r="r" b="b"/>
                <a:pathLst>
                  <a:path w="41" h="45">
                    <a:moveTo>
                      <a:pt x="41" y="14"/>
                    </a:moveTo>
                    <a:lnTo>
                      <a:pt x="40" y="22"/>
                    </a:lnTo>
                    <a:lnTo>
                      <a:pt x="38" y="29"/>
                    </a:lnTo>
                    <a:lnTo>
                      <a:pt x="35" y="35"/>
                    </a:lnTo>
                    <a:lnTo>
                      <a:pt x="30" y="40"/>
                    </a:lnTo>
                    <a:lnTo>
                      <a:pt x="25" y="44"/>
                    </a:lnTo>
                    <a:lnTo>
                      <a:pt x="18" y="45"/>
                    </a:lnTo>
                    <a:lnTo>
                      <a:pt x="11" y="44"/>
                    </a:lnTo>
                    <a:lnTo>
                      <a:pt x="3" y="40"/>
                    </a:lnTo>
                    <a:lnTo>
                      <a:pt x="0" y="32"/>
                    </a:lnTo>
                    <a:lnTo>
                      <a:pt x="1" y="23"/>
                    </a:lnTo>
                    <a:lnTo>
                      <a:pt x="5" y="13"/>
                    </a:lnTo>
                    <a:lnTo>
                      <a:pt x="11" y="6"/>
                    </a:lnTo>
                    <a:lnTo>
                      <a:pt x="19" y="1"/>
                    </a:lnTo>
                    <a:lnTo>
                      <a:pt x="26" y="0"/>
                    </a:lnTo>
                    <a:lnTo>
                      <a:pt x="34" y="4"/>
                    </a:lnTo>
                    <a:lnTo>
                      <a:pt x="41" y="14"/>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330" name=""/>
              <p:cNvSpPr/>
              <p:nvPr/>
            </p:nvSpPr>
            <p:spPr>
              <a:xfrm>
                <a:off x="9480240" y="6197400"/>
                <a:ext cx="4680" cy="2160"/>
              </a:xfrm>
              <a:prstGeom prst="rect">
                <a:avLst/>
              </a:pr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331" name=""/>
              <p:cNvSpPr/>
              <p:nvPr/>
            </p:nvSpPr>
            <p:spPr>
              <a:xfrm>
                <a:off x="9078120" y="6198840"/>
                <a:ext cx="5760" cy="18000"/>
              </a:xfrm>
              <a:custGeom>
                <a:avLst/>
                <a:gdLst/>
                <a:ahLst/>
                <a:rect l="l" t="t" r="r" b="b"/>
                <a:pathLst>
                  <a:path w="22" h="133">
                    <a:moveTo>
                      <a:pt x="22" y="133"/>
                    </a:moveTo>
                    <a:lnTo>
                      <a:pt x="17" y="133"/>
                    </a:lnTo>
                    <a:lnTo>
                      <a:pt x="0" y="0"/>
                    </a:lnTo>
                    <a:lnTo>
                      <a:pt x="22" y="0"/>
                    </a:lnTo>
                    <a:lnTo>
                      <a:pt x="22" y="133"/>
                    </a:lnTo>
                    <a:close/>
                  </a:path>
                </a:pathLst>
              </a:custGeom>
              <a:solidFill>
                <a:srgbClr val="ffffff"/>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Frutiger 45 Light"/>
                </a:endParaRPr>
              </a:p>
            </p:txBody>
          </p:sp>
          <p:sp>
            <p:nvSpPr>
              <p:cNvPr id="1332" name=""/>
              <p:cNvSpPr/>
              <p:nvPr/>
            </p:nvSpPr>
            <p:spPr>
              <a:xfrm>
                <a:off x="9267120" y="6198840"/>
                <a:ext cx="27360" cy="1080"/>
              </a:xfrm>
              <a:custGeom>
                <a:avLst/>
                <a:gdLst/>
                <a:ahLst/>
                <a:rect l="l" t="t" r="r" b="b"/>
                <a:pathLst>
                  <a:path w="94" h="11">
                    <a:moveTo>
                      <a:pt x="94" y="1"/>
                    </a:moveTo>
                    <a:lnTo>
                      <a:pt x="82" y="0"/>
                    </a:lnTo>
                    <a:lnTo>
                      <a:pt x="70" y="1"/>
                    </a:lnTo>
                    <a:lnTo>
                      <a:pt x="58" y="3"/>
                    </a:lnTo>
                    <a:lnTo>
                      <a:pt x="48" y="5"/>
                    </a:lnTo>
                    <a:lnTo>
                      <a:pt x="36" y="8"/>
                    </a:lnTo>
                    <a:lnTo>
                      <a:pt x="25" y="10"/>
                    </a:lnTo>
                    <a:lnTo>
                      <a:pt x="13" y="10"/>
                    </a:lnTo>
                    <a:lnTo>
                      <a:pt x="0" y="9"/>
                    </a:lnTo>
                    <a:lnTo>
                      <a:pt x="13" y="11"/>
                    </a:lnTo>
                    <a:lnTo>
                      <a:pt x="25" y="11"/>
                    </a:lnTo>
                    <a:lnTo>
                      <a:pt x="36" y="9"/>
                    </a:lnTo>
                    <a:lnTo>
                      <a:pt x="48" y="6"/>
                    </a:lnTo>
                    <a:lnTo>
                      <a:pt x="58" y="4"/>
                    </a:lnTo>
                    <a:lnTo>
                      <a:pt x="70" y="1"/>
                    </a:lnTo>
                    <a:lnTo>
                      <a:pt x="82" y="0"/>
                    </a:lnTo>
                    <a:lnTo>
                      <a:pt x="94"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33" name=""/>
              <p:cNvSpPr/>
              <p:nvPr/>
            </p:nvSpPr>
            <p:spPr>
              <a:xfrm>
                <a:off x="9327240" y="6198840"/>
                <a:ext cx="24840" cy="1080"/>
              </a:xfrm>
              <a:custGeom>
                <a:avLst/>
                <a:gdLst/>
                <a:ahLst/>
                <a:rect l="l" t="t" r="r" b="b"/>
                <a:pathLst>
                  <a:path w="87" h="8">
                    <a:moveTo>
                      <a:pt x="0" y="8"/>
                    </a:moveTo>
                    <a:lnTo>
                      <a:pt x="32"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34" name=""/>
              <p:cNvSpPr/>
              <p:nvPr/>
            </p:nvSpPr>
            <p:spPr>
              <a:xfrm>
                <a:off x="9359640" y="6198840"/>
                <a:ext cx="43920" cy="2160"/>
              </a:xfrm>
              <a:custGeom>
                <a:avLst/>
                <a:gdLst/>
                <a:ahLst/>
                <a:rect l="l" t="t" r="r" b="b"/>
                <a:pathLst>
                  <a:path w="147" h="17">
                    <a:moveTo>
                      <a:pt x="147" y="0"/>
                    </a:moveTo>
                    <a:lnTo>
                      <a:pt x="129" y="3"/>
                    </a:lnTo>
                    <a:lnTo>
                      <a:pt x="110" y="6"/>
                    </a:lnTo>
                    <a:lnTo>
                      <a:pt x="93" y="9"/>
                    </a:lnTo>
                    <a:lnTo>
                      <a:pt x="75" y="11"/>
                    </a:lnTo>
                    <a:lnTo>
                      <a:pt x="57" y="15"/>
                    </a:lnTo>
                    <a:lnTo>
                      <a:pt x="38" y="16"/>
                    </a:lnTo>
                    <a:lnTo>
                      <a:pt x="20" y="16"/>
                    </a:lnTo>
                    <a:lnTo>
                      <a:pt x="0" y="15"/>
                    </a:lnTo>
                    <a:lnTo>
                      <a:pt x="21" y="17"/>
                    </a:lnTo>
                    <a:lnTo>
                      <a:pt x="39" y="17"/>
                    </a:lnTo>
                    <a:lnTo>
                      <a:pt x="58" y="14"/>
                    </a:lnTo>
                    <a:lnTo>
                      <a:pt x="75" y="9"/>
                    </a:lnTo>
                    <a:lnTo>
                      <a:pt x="92" y="5"/>
                    </a:lnTo>
                    <a:lnTo>
                      <a:pt x="109" y="2"/>
                    </a:lnTo>
                    <a:lnTo>
                      <a:pt x="127" y="0"/>
                    </a:lnTo>
                    <a:lnTo>
                      <a:pt x="147" y="0"/>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335" name=""/>
              <p:cNvSpPr/>
              <p:nvPr/>
            </p:nvSpPr>
            <p:spPr>
              <a:xfrm>
                <a:off x="9088920" y="6199920"/>
                <a:ext cx="4680" cy="19080"/>
              </a:xfrm>
              <a:custGeom>
                <a:avLst/>
                <a:gdLst/>
                <a:ahLst/>
                <a:rect l="l" t="t" r="r" b="b"/>
                <a:pathLst>
                  <a:path w="17" h="144">
                    <a:moveTo>
                      <a:pt x="17" y="144"/>
                    </a:moveTo>
                    <a:lnTo>
                      <a:pt x="3" y="110"/>
                    </a:lnTo>
                    <a:lnTo>
                      <a:pt x="0" y="73"/>
                    </a:lnTo>
                    <a:lnTo>
                      <a:pt x="5" y="36"/>
                    </a:lnTo>
                    <a:lnTo>
                      <a:pt x="17" y="0"/>
                    </a:lnTo>
                    <a:lnTo>
                      <a:pt x="17" y="144"/>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1336" name=""/>
              <p:cNvSpPr/>
              <p:nvPr/>
            </p:nvSpPr>
            <p:spPr>
              <a:xfrm>
                <a:off x="8962200" y="6199920"/>
                <a:ext cx="2160" cy="5760"/>
              </a:xfrm>
              <a:custGeom>
                <a:avLst/>
                <a:gdLst/>
                <a:ahLst/>
                <a:rect l="l" t="t" r="r" b="b"/>
                <a:pathLst>
                  <a:path w="11" h="43">
                    <a:moveTo>
                      <a:pt x="11" y="43"/>
                    </a:moveTo>
                    <a:lnTo>
                      <a:pt x="0" y="0"/>
                    </a:lnTo>
                    <a:lnTo>
                      <a:pt x="11" y="19"/>
                    </a:lnTo>
                    <a:lnTo>
                      <a:pt x="11" y="43"/>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337" name=""/>
              <p:cNvSpPr/>
              <p:nvPr/>
            </p:nvSpPr>
            <p:spPr>
              <a:xfrm>
                <a:off x="9248400" y="619992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38" name=""/>
              <p:cNvSpPr/>
              <p:nvPr/>
            </p:nvSpPr>
            <p:spPr>
              <a:xfrm>
                <a:off x="9306720" y="6199920"/>
                <a:ext cx="1296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39" name=""/>
              <p:cNvSpPr/>
              <p:nvPr/>
            </p:nvSpPr>
            <p:spPr>
              <a:xfrm>
                <a:off x="9515880" y="6199920"/>
                <a:ext cx="22680" cy="10800"/>
              </a:xfrm>
              <a:custGeom>
                <a:avLst/>
                <a:gdLst/>
                <a:ahLst/>
                <a:rect l="l" t="t" r="r" b="b"/>
                <a:pathLst>
                  <a:path w="74" h="77">
                    <a:moveTo>
                      <a:pt x="16" y="77"/>
                    </a:moveTo>
                    <a:lnTo>
                      <a:pt x="0" y="77"/>
                    </a:lnTo>
                    <a:lnTo>
                      <a:pt x="72" y="0"/>
                    </a:lnTo>
                    <a:lnTo>
                      <a:pt x="74" y="11"/>
                    </a:lnTo>
                    <a:lnTo>
                      <a:pt x="74" y="23"/>
                    </a:lnTo>
                    <a:lnTo>
                      <a:pt x="71" y="35"/>
                    </a:lnTo>
                    <a:lnTo>
                      <a:pt x="64" y="47"/>
                    </a:lnTo>
                    <a:lnTo>
                      <a:pt x="54" y="58"/>
                    </a:lnTo>
                    <a:lnTo>
                      <a:pt x="43" y="67"/>
                    </a:lnTo>
                    <a:lnTo>
                      <a:pt x="30" y="73"/>
                    </a:lnTo>
                    <a:lnTo>
                      <a:pt x="16" y="77"/>
                    </a:lnTo>
                    <a:close/>
                  </a:path>
                </a:pathLst>
              </a:custGeom>
              <a:solidFill>
                <a:srgbClr val="ffffff"/>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340" name=""/>
              <p:cNvSpPr/>
              <p:nvPr/>
            </p:nvSpPr>
            <p:spPr>
              <a:xfrm>
                <a:off x="9219600" y="6201360"/>
                <a:ext cx="23760" cy="1080"/>
              </a:xfrm>
              <a:custGeom>
                <a:avLst/>
                <a:gdLst/>
                <a:ahLst/>
                <a:rect l="l" t="t" r="r" b="b"/>
                <a:pathLst>
                  <a:path w="84" h="10">
                    <a:moveTo>
                      <a:pt x="84" y="2"/>
                    </a:moveTo>
                    <a:lnTo>
                      <a:pt x="73" y="3"/>
                    </a:lnTo>
                    <a:lnTo>
                      <a:pt x="63" y="5"/>
                    </a:lnTo>
                    <a:lnTo>
                      <a:pt x="52" y="6"/>
                    </a:lnTo>
                    <a:lnTo>
                      <a:pt x="42" y="7"/>
                    </a:lnTo>
                    <a:lnTo>
                      <a:pt x="32" y="8"/>
                    </a:lnTo>
                    <a:lnTo>
                      <a:pt x="21" y="9"/>
                    </a:lnTo>
                    <a:lnTo>
                      <a:pt x="11" y="9"/>
                    </a:lnTo>
                    <a:lnTo>
                      <a:pt x="0" y="8"/>
                    </a:lnTo>
                    <a:lnTo>
                      <a:pt x="12" y="10"/>
                    </a:lnTo>
                    <a:lnTo>
                      <a:pt x="22" y="9"/>
                    </a:lnTo>
                    <a:lnTo>
                      <a:pt x="33" y="8"/>
                    </a:lnTo>
                    <a:lnTo>
                      <a:pt x="42" y="5"/>
                    </a:lnTo>
                    <a:lnTo>
                      <a:pt x="52" y="2"/>
                    </a:lnTo>
                    <a:lnTo>
                      <a:pt x="62" y="1"/>
                    </a:lnTo>
                    <a:lnTo>
                      <a:pt x="72" y="0"/>
                    </a:lnTo>
                    <a:lnTo>
                      <a:pt x="8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1" name=""/>
              <p:cNvSpPr/>
              <p:nvPr/>
            </p:nvSpPr>
            <p:spPr>
              <a:xfrm>
                <a:off x="9277920" y="6201360"/>
                <a:ext cx="26280" cy="1080"/>
              </a:xfrm>
              <a:custGeom>
                <a:avLst/>
                <a:gdLst/>
                <a:ahLst/>
                <a:rect l="l" t="t" r="r" b="b"/>
                <a:pathLst>
                  <a:path w="84" h="6">
                    <a:moveTo>
                      <a:pt x="0" y="6"/>
                    </a:moveTo>
                    <a:lnTo>
                      <a:pt x="32" y="0"/>
                    </a:lnTo>
                    <a:lnTo>
                      <a:pt x="84"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2" name=""/>
              <p:cNvSpPr/>
              <p:nvPr/>
            </p:nvSpPr>
            <p:spPr>
              <a:xfrm>
                <a:off x="9331920" y="6201360"/>
                <a:ext cx="20160" cy="1080"/>
              </a:xfrm>
              <a:custGeom>
                <a:avLst/>
                <a:gdLst/>
                <a:ahLst/>
                <a:rect l="l" t="t" r="r" b="b"/>
                <a:pathLst>
                  <a:path w="71" h="6">
                    <a:moveTo>
                      <a:pt x="0" y="6"/>
                    </a:moveTo>
                    <a:lnTo>
                      <a:pt x="33" y="0"/>
                    </a:lnTo>
                    <a:lnTo>
                      <a:pt x="71"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3" name=""/>
              <p:cNvSpPr/>
              <p:nvPr/>
            </p:nvSpPr>
            <p:spPr>
              <a:xfrm>
                <a:off x="8971920" y="6203520"/>
                <a:ext cx="4680" cy="6120"/>
              </a:xfrm>
              <a:custGeom>
                <a:avLst/>
                <a:gdLst/>
                <a:ahLst/>
                <a:rect l="l" t="t" r="r" b="b"/>
                <a:pathLst>
                  <a:path w="16" h="50">
                    <a:moveTo>
                      <a:pt x="0" y="0"/>
                    </a:moveTo>
                    <a:lnTo>
                      <a:pt x="7" y="0"/>
                    </a:lnTo>
                    <a:lnTo>
                      <a:pt x="16" y="50"/>
                    </a:lnTo>
                    <a:lnTo>
                      <a:pt x="7" y="50"/>
                    </a:lnTo>
                    <a:lnTo>
                      <a:pt x="0" y="0"/>
                    </a:lnTo>
                    <a:close/>
                  </a:path>
                </a:pathLst>
              </a:custGeom>
              <a:solidFill>
                <a:srgbClr val="ffffff"/>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Frutiger 45 Light"/>
                </a:endParaRPr>
              </a:p>
            </p:txBody>
          </p:sp>
          <p:sp>
            <p:nvSpPr>
              <p:cNvPr id="1344" name=""/>
              <p:cNvSpPr/>
              <p:nvPr/>
            </p:nvSpPr>
            <p:spPr>
              <a:xfrm>
                <a:off x="9257760" y="620244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5" name=""/>
              <p:cNvSpPr/>
              <p:nvPr/>
            </p:nvSpPr>
            <p:spPr>
              <a:xfrm>
                <a:off x="9307800" y="6202440"/>
                <a:ext cx="1512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6" name=""/>
              <p:cNvSpPr/>
              <p:nvPr/>
            </p:nvSpPr>
            <p:spPr>
              <a:xfrm>
                <a:off x="9369000" y="620244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7" name=""/>
              <p:cNvSpPr/>
              <p:nvPr/>
            </p:nvSpPr>
            <p:spPr>
              <a:xfrm>
                <a:off x="9207720" y="6204960"/>
                <a:ext cx="42840" cy="1080"/>
              </a:xfrm>
              <a:custGeom>
                <a:avLst/>
                <a:gdLst/>
                <a:ahLst/>
                <a:rect l="l" t="t" r="r" b="b"/>
                <a:pathLst>
                  <a:path w="145" h="15">
                    <a:moveTo>
                      <a:pt x="145" y="0"/>
                    </a:moveTo>
                    <a:lnTo>
                      <a:pt x="126" y="2"/>
                    </a:lnTo>
                    <a:lnTo>
                      <a:pt x="109" y="4"/>
                    </a:lnTo>
                    <a:lnTo>
                      <a:pt x="92" y="7"/>
                    </a:lnTo>
                    <a:lnTo>
                      <a:pt x="73" y="10"/>
                    </a:lnTo>
                    <a:lnTo>
                      <a:pt x="56" y="13"/>
                    </a:lnTo>
                    <a:lnTo>
                      <a:pt x="37" y="14"/>
                    </a:lnTo>
                    <a:lnTo>
                      <a:pt x="19" y="15"/>
                    </a:lnTo>
                    <a:lnTo>
                      <a:pt x="0" y="14"/>
                    </a:lnTo>
                    <a:lnTo>
                      <a:pt x="19" y="15"/>
                    </a:lnTo>
                    <a:lnTo>
                      <a:pt x="37" y="14"/>
                    </a:lnTo>
                    <a:lnTo>
                      <a:pt x="56" y="13"/>
                    </a:lnTo>
                    <a:lnTo>
                      <a:pt x="73" y="10"/>
                    </a:lnTo>
                    <a:lnTo>
                      <a:pt x="92" y="7"/>
                    </a:lnTo>
                    <a:lnTo>
                      <a:pt x="109" y="4"/>
                    </a:lnTo>
                    <a:lnTo>
                      <a:pt x="126" y="2"/>
                    </a:lnTo>
                    <a:lnTo>
                      <a:pt x="145" y="0"/>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8" name=""/>
              <p:cNvSpPr/>
              <p:nvPr/>
            </p:nvSpPr>
            <p:spPr>
              <a:xfrm>
                <a:off x="9282600" y="6204960"/>
                <a:ext cx="21600" cy="1080"/>
              </a:xfrm>
              <a:custGeom>
                <a:avLst/>
                <a:gdLst/>
                <a:ahLst/>
                <a:rect l="l" t="t" r="r" b="b"/>
                <a:pathLst>
                  <a:path w="68" h="5">
                    <a:moveTo>
                      <a:pt x="0" y="5"/>
                    </a:moveTo>
                    <a:lnTo>
                      <a:pt x="29" y="0"/>
                    </a:lnTo>
                    <a:lnTo>
                      <a:pt x="68"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49" name=""/>
              <p:cNvSpPr/>
              <p:nvPr/>
            </p:nvSpPr>
            <p:spPr>
              <a:xfrm>
                <a:off x="9341640" y="6204960"/>
                <a:ext cx="19800" cy="1080"/>
              </a:xfrm>
              <a:custGeom>
                <a:avLst/>
                <a:gdLst/>
                <a:ahLst/>
                <a:rect l="l" t="t" r="r" b="b"/>
                <a:pathLst>
                  <a:path w="67" h="5">
                    <a:moveTo>
                      <a:pt x="0" y="5"/>
                    </a:moveTo>
                    <a:lnTo>
                      <a:pt x="29" y="0"/>
                    </a:lnTo>
                    <a:lnTo>
                      <a:pt x="6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0" name=""/>
              <p:cNvSpPr/>
              <p:nvPr/>
            </p:nvSpPr>
            <p:spPr>
              <a:xfrm>
                <a:off x="8980200" y="6206040"/>
                <a:ext cx="5760" cy="8280"/>
              </a:xfrm>
              <a:custGeom>
                <a:avLst/>
                <a:gdLst/>
                <a:ahLst/>
                <a:rect l="l" t="t" r="r" b="b"/>
                <a:pathLst>
                  <a:path w="17" h="60">
                    <a:moveTo>
                      <a:pt x="10" y="0"/>
                    </a:moveTo>
                    <a:lnTo>
                      <a:pt x="16" y="12"/>
                    </a:lnTo>
                    <a:lnTo>
                      <a:pt x="17" y="28"/>
                    </a:lnTo>
                    <a:lnTo>
                      <a:pt x="16" y="45"/>
                    </a:lnTo>
                    <a:lnTo>
                      <a:pt x="16" y="60"/>
                    </a:lnTo>
                    <a:lnTo>
                      <a:pt x="10" y="60"/>
                    </a:lnTo>
                    <a:lnTo>
                      <a:pt x="0" y="0"/>
                    </a:lnTo>
                    <a:lnTo>
                      <a:pt x="10" y="0"/>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351" name=""/>
              <p:cNvSpPr/>
              <p:nvPr/>
            </p:nvSpPr>
            <p:spPr>
              <a:xfrm>
                <a:off x="9260280" y="620496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2" name=""/>
              <p:cNvSpPr/>
              <p:nvPr/>
            </p:nvSpPr>
            <p:spPr>
              <a:xfrm>
                <a:off x="9320040" y="620496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3" name=""/>
              <p:cNvSpPr/>
              <p:nvPr/>
            </p:nvSpPr>
            <p:spPr>
              <a:xfrm>
                <a:off x="9371520" y="620496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4" name=""/>
              <p:cNvSpPr/>
              <p:nvPr/>
            </p:nvSpPr>
            <p:spPr>
              <a:xfrm>
                <a:off x="9505440" y="6206040"/>
                <a:ext cx="4320" cy="3600"/>
              </a:xfrm>
              <a:custGeom>
                <a:avLst/>
                <a:gdLst/>
                <a:ahLst/>
                <a:rect l="l" t="t" r="r" b="b"/>
                <a:pathLst>
                  <a:path w="16" h="26">
                    <a:moveTo>
                      <a:pt x="16" y="26"/>
                    </a:moveTo>
                    <a:lnTo>
                      <a:pt x="0" y="0"/>
                    </a:lnTo>
                    <a:lnTo>
                      <a:pt x="0" y="11"/>
                    </a:lnTo>
                    <a:lnTo>
                      <a:pt x="16" y="26"/>
                    </a:lnTo>
                    <a:close/>
                  </a:path>
                </a:pathLst>
              </a:cu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355" name=""/>
              <p:cNvSpPr/>
              <p:nvPr/>
            </p:nvSpPr>
            <p:spPr>
              <a:xfrm>
                <a:off x="9237240" y="620748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6" name=""/>
              <p:cNvSpPr/>
              <p:nvPr/>
            </p:nvSpPr>
            <p:spPr>
              <a:xfrm>
                <a:off x="9290160" y="6207480"/>
                <a:ext cx="22680" cy="1080"/>
              </a:xfrm>
              <a:custGeom>
                <a:avLst/>
                <a:gdLst/>
                <a:ahLst/>
                <a:rect l="l" t="t" r="r" b="b"/>
                <a:pathLst>
                  <a:path w="77" h="11">
                    <a:moveTo>
                      <a:pt x="77" y="2"/>
                    </a:moveTo>
                    <a:lnTo>
                      <a:pt x="67" y="2"/>
                    </a:lnTo>
                    <a:lnTo>
                      <a:pt x="58" y="4"/>
                    </a:lnTo>
                    <a:lnTo>
                      <a:pt x="49" y="5"/>
                    </a:lnTo>
                    <a:lnTo>
                      <a:pt x="40" y="7"/>
                    </a:lnTo>
                    <a:lnTo>
                      <a:pt x="30" y="8"/>
                    </a:lnTo>
                    <a:lnTo>
                      <a:pt x="21" y="9"/>
                    </a:lnTo>
                    <a:lnTo>
                      <a:pt x="11" y="9"/>
                    </a:lnTo>
                    <a:lnTo>
                      <a:pt x="0" y="8"/>
                    </a:lnTo>
                    <a:lnTo>
                      <a:pt x="11" y="11"/>
                    </a:lnTo>
                    <a:lnTo>
                      <a:pt x="20" y="9"/>
                    </a:lnTo>
                    <a:lnTo>
                      <a:pt x="29" y="8"/>
                    </a:lnTo>
                    <a:lnTo>
                      <a:pt x="38" y="5"/>
                    </a:lnTo>
                    <a:lnTo>
                      <a:pt x="48" y="2"/>
                    </a:lnTo>
                    <a:lnTo>
                      <a:pt x="57" y="1"/>
                    </a:lnTo>
                    <a:lnTo>
                      <a:pt x="66" y="0"/>
                    </a:lnTo>
                    <a:lnTo>
                      <a:pt x="77"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7" name=""/>
              <p:cNvSpPr/>
              <p:nvPr/>
            </p:nvSpPr>
            <p:spPr>
              <a:xfrm>
                <a:off x="9341640" y="6207480"/>
                <a:ext cx="24840" cy="1080"/>
              </a:xfrm>
              <a:custGeom>
                <a:avLst/>
                <a:gdLst/>
                <a:ahLst/>
                <a:rect l="l" t="t" r="r" b="b"/>
                <a:pathLst>
                  <a:path w="83" h="6">
                    <a:moveTo>
                      <a:pt x="0" y="6"/>
                    </a:moveTo>
                    <a:lnTo>
                      <a:pt x="29" y="0"/>
                    </a:lnTo>
                    <a:lnTo>
                      <a:pt x="83"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8" name=""/>
              <p:cNvSpPr/>
              <p:nvPr/>
            </p:nvSpPr>
            <p:spPr>
              <a:xfrm>
                <a:off x="9540000" y="6207480"/>
                <a:ext cx="10440" cy="1080"/>
              </a:xfrm>
              <a:custGeom>
                <a:avLst/>
                <a:gdLst/>
                <a:ahLst/>
                <a:rect l="l" t="t" r="r" b="b"/>
                <a:pathLst>
                  <a:path w="38" h="7">
                    <a:moveTo>
                      <a:pt x="38" y="0"/>
                    </a:moveTo>
                    <a:lnTo>
                      <a:pt x="36" y="3"/>
                    </a:lnTo>
                    <a:lnTo>
                      <a:pt x="31" y="6"/>
                    </a:lnTo>
                    <a:lnTo>
                      <a:pt x="26" y="7"/>
                    </a:lnTo>
                    <a:lnTo>
                      <a:pt x="22" y="7"/>
                    </a:lnTo>
                    <a:lnTo>
                      <a:pt x="16" y="7"/>
                    </a:lnTo>
                    <a:lnTo>
                      <a:pt x="10" y="7"/>
                    </a:lnTo>
                    <a:lnTo>
                      <a:pt x="4" y="6"/>
                    </a:lnTo>
                    <a:lnTo>
                      <a:pt x="0" y="6"/>
                    </a:lnTo>
                    <a:lnTo>
                      <a:pt x="3" y="3"/>
                    </a:lnTo>
                    <a:lnTo>
                      <a:pt x="8" y="1"/>
                    </a:lnTo>
                    <a:lnTo>
                      <a:pt x="12" y="0"/>
                    </a:lnTo>
                    <a:lnTo>
                      <a:pt x="17" y="0"/>
                    </a:lnTo>
                    <a:lnTo>
                      <a:pt x="23" y="0"/>
                    </a:lnTo>
                    <a:lnTo>
                      <a:pt x="27" y="1"/>
                    </a:lnTo>
                    <a:lnTo>
                      <a:pt x="33" y="1"/>
                    </a:lnTo>
                    <a:lnTo>
                      <a:pt x="38" y="0"/>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59" name=""/>
              <p:cNvSpPr/>
              <p:nvPr/>
            </p:nvSpPr>
            <p:spPr>
              <a:xfrm>
                <a:off x="9468360" y="6208560"/>
                <a:ext cx="12960" cy="1080"/>
              </a:xfrm>
              <a:custGeom>
                <a:avLst/>
                <a:gdLst/>
                <a:ahLst/>
                <a:rect l="l" t="t" r="r" b="b"/>
                <a:pathLst>
                  <a:path w="44" h="17">
                    <a:moveTo>
                      <a:pt x="44" y="8"/>
                    </a:moveTo>
                    <a:lnTo>
                      <a:pt x="42" y="11"/>
                    </a:lnTo>
                    <a:lnTo>
                      <a:pt x="38" y="13"/>
                    </a:lnTo>
                    <a:lnTo>
                      <a:pt x="34" y="14"/>
                    </a:lnTo>
                    <a:lnTo>
                      <a:pt x="27" y="14"/>
                    </a:lnTo>
                    <a:lnTo>
                      <a:pt x="20" y="14"/>
                    </a:lnTo>
                    <a:lnTo>
                      <a:pt x="13" y="13"/>
                    </a:lnTo>
                    <a:lnTo>
                      <a:pt x="6" y="13"/>
                    </a:lnTo>
                    <a:lnTo>
                      <a:pt x="0" y="14"/>
                    </a:lnTo>
                    <a:lnTo>
                      <a:pt x="9" y="17"/>
                    </a:lnTo>
                    <a:lnTo>
                      <a:pt x="16" y="16"/>
                    </a:lnTo>
                    <a:lnTo>
                      <a:pt x="21" y="13"/>
                    </a:lnTo>
                    <a:lnTo>
                      <a:pt x="24" y="8"/>
                    </a:lnTo>
                    <a:lnTo>
                      <a:pt x="28" y="3"/>
                    </a:lnTo>
                    <a:lnTo>
                      <a:pt x="32" y="0"/>
                    </a:lnTo>
                    <a:lnTo>
                      <a:pt x="37" y="2"/>
                    </a:lnTo>
                    <a:lnTo>
                      <a:pt x="44" y="8"/>
                    </a:lnTo>
                    <a:close/>
                  </a:path>
                </a:pathLst>
              </a:cu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0" name=""/>
              <p:cNvSpPr/>
              <p:nvPr/>
            </p:nvSpPr>
            <p:spPr>
              <a:xfrm>
                <a:off x="8989560" y="6208560"/>
                <a:ext cx="4680" cy="10800"/>
              </a:xfrm>
              <a:custGeom>
                <a:avLst/>
                <a:gdLst/>
                <a:ahLst/>
                <a:rect l="l" t="t" r="r" b="b"/>
                <a:pathLst>
                  <a:path w="16" h="74">
                    <a:moveTo>
                      <a:pt x="16" y="74"/>
                    </a:moveTo>
                    <a:lnTo>
                      <a:pt x="2" y="62"/>
                    </a:lnTo>
                    <a:lnTo>
                      <a:pt x="0" y="42"/>
                    </a:lnTo>
                    <a:lnTo>
                      <a:pt x="1" y="20"/>
                    </a:lnTo>
                    <a:lnTo>
                      <a:pt x="0" y="0"/>
                    </a:lnTo>
                    <a:lnTo>
                      <a:pt x="16" y="0"/>
                    </a:lnTo>
                    <a:lnTo>
                      <a:pt x="16" y="74"/>
                    </a:lnTo>
                    <a:close/>
                  </a:path>
                </a:pathLst>
              </a:custGeom>
              <a:solidFill>
                <a:srgbClr val="ffffff"/>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361" name=""/>
              <p:cNvSpPr/>
              <p:nvPr/>
            </p:nvSpPr>
            <p:spPr>
              <a:xfrm>
                <a:off x="9215640" y="620748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2" name=""/>
              <p:cNvSpPr/>
              <p:nvPr/>
            </p:nvSpPr>
            <p:spPr>
              <a:xfrm>
                <a:off x="9272160" y="620748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3" name=""/>
              <p:cNvSpPr/>
              <p:nvPr/>
            </p:nvSpPr>
            <p:spPr>
              <a:xfrm>
                <a:off x="9323280" y="620748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4" name=""/>
              <p:cNvSpPr/>
              <p:nvPr/>
            </p:nvSpPr>
            <p:spPr>
              <a:xfrm>
                <a:off x="9373680" y="620748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5" name=""/>
              <p:cNvSpPr/>
              <p:nvPr/>
            </p:nvSpPr>
            <p:spPr>
              <a:xfrm>
                <a:off x="9245880" y="6209640"/>
                <a:ext cx="21240" cy="1080"/>
              </a:xfrm>
              <a:custGeom>
                <a:avLst/>
                <a:gdLst/>
                <a:ahLst/>
                <a:rect l="l" t="t" r="r" b="b"/>
                <a:pathLst>
                  <a:path w="70" h="8">
                    <a:moveTo>
                      <a:pt x="0" y="8"/>
                    </a:moveTo>
                    <a:lnTo>
                      <a:pt x="25" y="0"/>
                    </a:lnTo>
                    <a:lnTo>
                      <a:pt x="70"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6" name=""/>
              <p:cNvSpPr/>
              <p:nvPr/>
            </p:nvSpPr>
            <p:spPr>
              <a:xfrm>
                <a:off x="9297000" y="6209640"/>
                <a:ext cx="20160" cy="1080"/>
              </a:xfrm>
              <a:custGeom>
                <a:avLst/>
                <a:gdLst/>
                <a:ahLst/>
                <a:rect l="l" t="t" r="r" b="b"/>
                <a:pathLst>
                  <a:path w="71" h="8">
                    <a:moveTo>
                      <a:pt x="0" y="8"/>
                    </a:moveTo>
                    <a:lnTo>
                      <a:pt x="33" y="0"/>
                    </a:lnTo>
                    <a:lnTo>
                      <a:pt x="71"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7" name=""/>
              <p:cNvSpPr/>
              <p:nvPr/>
            </p:nvSpPr>
            <p:spPr>
              <a:xfrm>
                <a:off x="9342720" y="6209640"/>
                <a:ext cx="26280" cy="1080"/>
              </a:xfrm>
              <a:custGeom>
                <a:avLst/>
                <a:gdLst/>
                <a:ahLst/>
                <a:rect l="l" t="t" r="r" b="b"/>
                <a:pathLst>
                  <a:path w="87" h="8">
                    <a:moveTo>
                      <a:pt x="0" y="8"/>
                    </a:moveTo>
                    <a:lnTo>
                      <a:pt x="40"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68" name=""/>
              <p:cNvSpPr/>
              <p:nvPr/>
            </p:nvSpPr>
            <p:spPr>
              <a:xfrm>
                <a:off x="9001800" y="6210720"/>
                <a:ext cx="2160" cy="11880"/>
              </a:xfrm>
              <a:custGeom>
                <a:avLst/>
                <a:gdLst/>
                <a:ahLst/>
                <a:rect l="l" t="t" r="r" b="b"/>
                <a:pathLst>
                  <a:path w="7" h="89">
                    <a:moveTo>
                      <a:pt x="7" y="89"/>
                    </a:moveTo>
                    <a:lnTo>
                      <a:pt x="0" y="0"/>
                    </a:lnTo>
                    <a:lnTo>
                      <a:pt x="7" y="60"/>
                    </a:lnTo>
                    <a:lnTo>
                      <a:pt x="7" y="89"/>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369" name=""/>
              <p:cNvSpPr/>
              <p:nvPr/>
            </p:nvSpPr>
            <p:spPr>
              <a:xfrm>
                <a:off x="9532800" y="6210720"/>
                <a:ext cx="17640" cy="2160"/>
              </a:xfrm>
              <a:custGeom>
                <a:avLst/>
                <a:gdLst/>
                <a:ahLst/>
                <a:rect l="l" t="t" r="r" b="b"/>
                <a:pathLst>
                  <a:path w="60" h="14">
                    <a:moveTo>
                      <a:pt x="60" y="6"/>
                    </a:moveTo>
                    <a:lnTo>
                      <a:pt x="51" y="4"/>
                    </a:lnTo>
                    <a:lnTo>
                      <a:pt x="44" y="4"/>
                    </a:lnTo>
                    <a:lnTo>
                      <a:pt x="37" y="6"/>
                    </a:lnTo>
                    <a:lnTo>
                      <a:pt x="30" y="9"/>
                    </a:lnTo>
                    <a:lnTo>
                      <a:pt x="23" y="12"/>
                    </a:lnTo>
                    <a:lnTo>
                      <a:pt x="16" y="13"/>
                    </a:lnTo>
                    <a:lnTo>
                      <a:pt x="9" y="14"/>
                    </a:lnTo>
                    <a:lnTo>
                      <a:pt x="0" y="12"/>
                    </a:lnTo>
                    <a:lnTo>
                      <a:pt x="5" y="11"/>
                    </a:lnTo>
                    <a:lnTo>
                      <a:pt x="12" y="9"/>
                    </a:lnTo>
                    <a:lnTo>
                      <a:pt x="19" y="5"/>
                    </a:lnTo>
                    <a:lnTo>
                      <a:pt x="27" y="2"/>
                    </a:lnTo>
                    <a:lnTo>
                      <a:pt x="36" y="0"/>
                    </a:lnTo>
                    <a:lnTo>
                      <a:pt x="45" y="0"/>
                    </a:lnTo>
                    <a:lnTo>
                      <a:pt x="53" y="1"/>
                    </a:lnTo>
                    <a:lnTo>
                      <a:pt x="6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370" name=""/>
              <p:cNvSpPr/>
              <p:nvPr/>
            </p:nvSpPr>
            <p:spPr>
              <a:xfrm>
                <a:off x="8960040" y="6211800"/>
                <a:ext cx="78840" cy="325080"/>
              </a:xfrm>
              <a:custGeom>
                <a:avLst/>
                <a:gdLst/>
                <a:ahLst/>
                <a:rect l="l" t="t" r="r" b="b"/>
                <a:pathLst>
                  <a:path w="261" h="2432">
                    <a:moveTo>
                      <a:pt x="29" y="2305"/>
                    </a:moveTo>
                    <a:lnTo>
                      <a:pt x="39" y="2311"/>
                    </a:lnTo>
                    <a:lnTo>
                      <a:pt x="39" y="143"/>
                    </a:lnTo>
                    <a:lnTo>
                      <a:pt x="29" y="143"/>
                    </a:lnTo>
                    <a:lnTo>
                      <a:pt x="29" y="20"/>
                    </a:lnTo>
                    <a:lnTo>
                      <a:pt x="39" y="20"/>
                    </a:lnTo>
                    <a:lnTo>
                      <a:pt x="46" y="249"/>
                    </a:lnTo>
                    <a:lnTo>
                      <a:pt x="50" y="482"/>
                    </a:lnTo>
                    <a:lnTo>
                      <a:pt x="55" y="707"/>
                    </a:lnTo>
                    <a:lnTo>
                      <a:pt x="62" y="918"/>
                    </a:lnTo>
                    <a:lnTo>
                      <a:pt x="68" y="918"/>
                    </a:lnTo>
                    <a:lnTo>
                      <a:pt x="68" y="49"/>
                    </a:lnTo>
                    <a:lnTo>
                      <a:pt x="84" y="69"/>
                    </a:lnTo>
                    <a:lnTo>
                      <a:pt x="93" y="69"/>
                    </a:lnTo>
                    <a:lnTo>
                      <a:pt x="107" y="1779"/>
                    </a:lnTo>
                    <a:lnTo>
                      <a:pt x="100" y="1779"/>
                    </a:lnTo>
                    <a:lnTo>
                      <a:pt x="107" y="83"/>
                    </a:lnTo>
                    <a:lnTo>
                      <a:pt x="133" y="1187"/>
                    </a:lnTo>
                    <a:lnTo>
                      <a:pt x="138" y="117"/>
                    </a:lnTo>
                    <a:lnTo>
                      <a:pt x="153" y="320"/>
                    </a:lnTo>
                    <a:lnTo>
                      <a:pt x="155" y="537"/>
                    </a:lnTo>
                    <a:lnTo>
                      <a:pt x="155" y="756"/>
                    </a:lnTo>
                    <a:lnTo>
                      <a:pt x="162" y="971"/>
                    </a:lnTo>
                    <a:lnTo>
                      <a:pt x="178" y="143"/>
                    </a:lnTo>
                    <a:lnTo>
                      <a:pt x="194" y="1572"/>
                    </a:lnTo>
                    <a:lnTo>
                      <a:pt x="193" y="1576"/>
                    </a:lnTo>
                    <a:lnTo>
                      <a:pt x="194" y="1580"/>
                    </a:lnTo>
                    <a:lnTo>
                      <a:pt x="198" y="1583"/>
                    </a:lnTo>
                    <a:lnTo>
                      <a:pt x="200" y="1586"/>
                    </a:lnTo>
                    <a:lnTo>
                      <a:pt x="200" y="172"/>
                    </a:lnTo>
                    <a:lnTo>
                      <a:pt x="215" y="233"/>
                    </a:lnTo>
                    <a:lnTo>
                      <a:pt x="216" y="300"/>
                    </a:lnTo>
                    <a:lnTo>
                      <a:pt x="216" y="365"/>
                    </a:lnTo>
                    <a:lnTo>
                      <a:pt x="223" y="428"/>
                    </a:lnTo>
                    <a:lnTo>
                      <a:pt x="230" y="373"/>
                    </a:lnTo>
                    <a:lnTo>
                      <a:pt x="232" y="316"/>
                    </a:lnTo>
                    <a:lnTo>
                      <a:pt x="231" y="258"/>
                    </a:lnTo>
                    <a:lnTo>
                      <a:pt x="232" y="201"/>
                    </a:lnTo>
                    <a:lnTo>
                      <a:pt x="249" y="221"/>
                    </a:lnTo>
                    <a:lnTo>
                      <a:pt x="261" y="2420"/>
                    </a:lnTo>
                    <a:lnTo>
                      <a:pt x="261" y="2429"/>
                    </a:lnTo>
                    <a:lnTo>
                      <a:pt x="254" y="2429"/>
                    </a:lnTo>
                    <a:lnTo>
                      <a:pt x="247" y="2384"/>
                    </a:lnTo>
                    <a:lnTo>
                      <a:pt x="246" y="2338"/>
                    </a:lnTo>
                    <a:lnTo>
                      <a:pt x="245" y="2292"/>
                    </a:lnTo>
                    <a:lnTo>
                      <a:pt x="238" y="2248"/>
                    </a:lnTo>
                    <a:lnTo>
                      <a:pt x="232" y="2292"/>
                    </a:lnTo>
                    <a:lnTo>
                      <a:pt x="232" y="2338"/>
                    </a:lnTo>
                    <a:lnTo>
                      <a:pt x="231" y="2384"/>
                    </a:lnTo>
                    <a:lnTo>
                      <a:pt x="223" y="2429"/>
                    </a:lnTo>
                    <a:lnTo>
                      <a:pt x="229" y="2431"/>
                    </a:lnTo>
                    <a:lnTo>
                      <a:pt x="229" y="2432"/>
                    </a:lnTo>
                    <a:lnTo>
                      <a:pt x="226" y="2432"/>
                    </a:lnTo>
                    <a:lnTo>
                      <a:pt x="223" y="2431"/>
                    </a:lnTo>
                    <a:lnTo>
                      <a:pt x="220" y="2429"/>
                    </a:lnTo>
                    <a:lnTo>
                      <a:pt x="218" y="2426"/>
                    </a:lnTo>
                    <a:lnTo>
                      <a:pt x="223" y="2423"/>
                    </a:lnTo>
                    <a:lnTo>
                      <a:pt x="232" y="2420"/>
                    </a:lnTo>
                    <a:lnTo>
                      <a:pt x="200" y="2420"/>
                    </a:lnTo>
                    <a:lnTo>
                      <a:pt x="209" y="2414"/>
                    </a:lnTo>
                    <a:lnTo>
                      <a:pt x="202" y="2408"/>
                    </a:lnTo>
                    <a:lnTo>
                      <a:pt x="195" y="2403"/>
                    </a:lnTo>
                    <a:lnTo>
                      <a:pt x="187" y="2400"/>
                    </a:lnTo>
                    <a:lnTo>
                      <a:pt x="178" y="2400"/>
                    </a:lnTo>
                    <a:lnTo>
                      <a:pt x="177" y="2201"/>
                    </a:lnTo>
                    <a:lnTo>
                      <a:pt x="178" y="1990"/>
                    </a:lnTo>
                    <a:lnTo>
                      <a:pt x="177" y="1776"/>
                    </a:lnTo>
                    <a:lnTo>
                      <a:pt x="171" y="1566"/>
                    </a:lnTo>
                    <a:lnTo>
                      <a:pt x="163" y="1726"/>
                    </a:lnTo>
                    <a:lnTo>
                      <a:pt x="162" y="1889"/>
                    </a:lnTo>
                    <a:lnTo>
                      <a:pt x="163" y="2051"/>
                    </a:lnTo>
                    <a:lnTo>
                      <a:pt x="162" y="2213"/>
                    </a:lnTo>
                    <a:lnTo>
                      <a:pt x="149" y="2188"/>
                    </a:lnTo>
                    <a:lnTo>
                      <a:pt x="147" y="2156"/>
                    </a:lnTo>
                    <a:lnTo>
                      <a:pt x="147" y="2120"/>
                    </a:lnTo>
                    <a:lnTo>
                      <a:pt x="138" y="2089"/>
                    </a:lnTo>
                    <a:lnTo>
                      <a:pt x="133" y="2207"/>
                    </a:lnTo>
                    <a:lnTo>
                      <a:pt x="107" y="2207"/>
                    </a:lnTo>
                    <a:lnTo>
                      <a:pt x="108" y="2099"/>
                    </a:lnTo>
                    <a:lnTo>
                      <a:pt x="108" y="1991"/>
                    </a:lnTo>
                    <a:lnTo>
                      <a:pt x="107" y="1883"/>
                    </a:lnTo>
                    <a:lnTo>
                      <a:pt x="100" y="1779"/>
                    </a:lnTo>
                    <a:lnTo>
                      <a:pt x="94" y="1840"/>
                    </a:lnTo>
                    <a:lnTo>
                      <a:pt x="92" y="1903"/>
                    </a:lnTo>
                    <a:lnTo>
                      <a:pt x="92" y="1967"/>
                    </a:lnTo>
                    <a:lnTo>
                      <a:pt x="93" y="2030"/>
                    </a:lnTo>
                    <a:lnTo>
                      <a:pt x="92" y="2095"/>
                    </a:lnTo>
                    <a:lnTo>
                      <a:pt x="89" y="2157"/>
                    </a:lnTo>
                    <a:lnTo>
                      <a:pt x="82" y="2218"/>
                    </a:lnTo>
                    <a:lnTo>
                      <a:pt x="68" y="2277"/>
                    </a:lnTo>
                    <a:lnTo>
                      <a:pt x="78" y="2282"/>
                    </a:lnTo>
                    <a:lnTo>
                      <a:pt x="83" y="2276"/>
                    </a:lnTo>
                    <a:lnTo>
                      <a:pt x="86" y="2269"/>
                    </a:lnTo>
                    <a:lnTo>
                      <a:pt x="90" y="2263"/>
                    </a:lnTo>
                    <a:lnTo>
                      <a:pt x="94" y="2256"/>
                    </a:lnTo>
                    <a:lnTo>
                      <a:pt x="99" y="2251"/>
                    </a:lnTo>
                    <a:lnTo>
                      <a:pt x="105" y="2246"/>
                    </a:lnTo>
                    <a:lnTo>
                      <a:pt x="113" y="2243"/>
                    </a:lnTo>
                    <a:lnTo>
                      <a:pt x="122" y="2242"/>
                    </a:lnTo>
                    <a:lnTo>
                      <a:pt x="130" y="2250"/>
                    </a:lnTo>
                    <a:lnTo>
                      <a:pt x="133" y="2261"/>
                    </a:lnTo>
                    <a:lnTo>
                      <a:pt x="131" y="2273"/>
                    </a:lnTo>
                    <a:lnTo>
                      <a:pt x="133" y="2282"/>
                    </a:lnTo>
                    <a:lnTo>
                      <a:pt x="122" y="2277"/>
                    </a:lnTo>
                    <a:lnTo>
                      <a:pt x="116" y="2287"/>
                    </a:lnTo>
                    <a:lnTo>
                      <a:pt x="109" y="2298"/>
                    </a:lnTo>
                    <a:lnTo>
                      <a:pt x="102" y="2310"/>
                    </a:lnTo>
                    <a:lnTo>
                      <a:pt x="97" y="2323"/>
                    </a:lnTo>
                    <a:lnTo>
                      <a:pt x="91" y="2337"/>
                    </a:lnTo>
                    <a:lnTo>
                      <a:pt x="86" y="2350"/>
                    </a:lnTo>
                    <a:lnTo>
                      <a:pt x="84" y="2366"/>
                    </a:lnTo>
                    <a:lnTo>
                      <a:pt x="84" y="2380"/>
                    </a:lnTo>
                    <a:lnTo>
                      <a:pt x="100" y="2394"/>
                    </a:lnTo>
                    <a:lnTo>
                      <a:pt x="101" y="2394"/>
                    </a:lnTo>
                    <a:lnTo>
                      <a:pt x="98" y="2395"/>
                    </a:lnTo>
                    <a:lnTo>
                      <a:pt x="93" y="2396"/>
                    </a:lnTo>
                    <a:lnTo>
                      <a:pt x="86" y="2396"/>
                    </a:lnTo>
                    <a:lnTo>
                      <a:pt x="78" y="2395"/>
                    </a:lnTo>
                    <a:lnTo>
                      <a:pt x="70" y="2392"/>
                    </a:lnTo>
                    <a:lnTo>
                      <a:pt x="62" y="2387"/>
                    </a:lnTo>
                    <a:lnTo>
                      <a:pt x="55" y="2380"/>
                    </a:lnTo>
                    <a:lnTo>
                      <a:pt x="58" y="2363"/>
                    </a:lnTo>
                    <a:lnTo>
                      <a:pt x="65" y="2345"/>
                    </a:lnTo>
                    <a:lnTo>
                      <a:pt x="69" y="2328"/>
                    </a:lnTo>
                    <a:lnTo>
                      <a:pt x="62" y="2311"/>
                    </a:lnTo>
                    <a:lnTo>
                      <a:pt x="54" y="2316"/>
                    </a:lnTo>
                    <a:lnTo>
                      <a:pt x="50" y="2323"/>
                    </a:lnTo>
                    <a:lnTo>
                      <a:pt x="49" y="2332"/>
                    </a:lnTo>
                    <a:lnTo>
                      <a:pt x="48" y="2340"/>
                    </a:lnTo>
                    <a:lnTo>
                      <a:pt x="47" y="2348"/>
                    </a:lnTo>
                    <a:lnTo>
                      <a:pt x="42" y="2353"/>
                    </a:lnTo>
                    <a:lnTo>
                      <a:pt x="35" y="2354"/>
                    </a:lnTo>
                    <a:lnTo>
                      <a:pt x="22" y="2351"/>
                    </a:lnTo>
                    <a:lnTo>
                      <a:pt x="6" y="2331"/>
                    </a:lnTo>
                    <a:lnTo>
                      <a:pt x="0" y="0"/>
                    </a:lnTo>
                    <a:lnTo>
                      <a:pt x="17" y="0"/>
                    </a:lnTo>
                    <a:lnTo>
                      <a:pt x="29" y="230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371" name=""/>
              <p:cNvSpPr/>
              <p:nvPr/>
            </p:nvSpPr>
            <p:spPr>
              <a:xfrm>
                <a:off x="9222840" y="621072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2" name=""/>
              <p:cNvSpPr/>
              <p:nvPr/>
            </p:nvSpPr>
            <p:spPr>
              <a:xfrm>
                <a:off x="9273240" y="621072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3" name=""/>
              <p:cNvSpPr/>
              <p:nvPr/>
            </p:nvSpPr>
            <p:spPr>
              <a:xfrm>
                <a:off x="9324720" y="621072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4" name=""/>
              <p:cNvSpPr/>
              <p:nvPr/>
            </p:nvSpPr>
            <p:spPr>
              <a:xfrm>
                <a:off x="9011160" y="6211800"/>
                <a:ext cx="3600" cy="13320"/>
              </a:xfrm>
              <a:custGeom>
                <a:avLst/>
                <a:gdLst/>
                <a:ahLst/>
                <a:rect l="l" t="t" r="r" b="b"/>
                <a:pathLst>
                  <a:path w="13" h="98">
                    <a:moveTo>
                      <a:pt x="7" y="0"/>
                    </a:moveTo>
                    <a:lnTo>
                      <a:pt x="13" y="3"/>
                    </a:lnTo>
                    <a:lnTo>
                      <a:pt x="7" y="98"/>
                    </a:lnTo>
                    <a:lnTo>
                      <a:pt x="0" y="98"/>
                    </a:lnTo>
                    <a:lnTo>
                      <a:pt x="7" y="0"/>
                    </a:lnTo>
                    <a:close/>
                  </a:path>
                </a:pathLst>
              </a:custGeom>
              <a:solidFill>
                <a:srgbClr val="ffffff"/>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1375" name=""/>
              <p:cNvSpPr/>
              <p:nvPr/>
            </p:nvSpPr>
            <p:spPr>
              <a:xfrm>
                <a:off x="9193320" y="6211800"/>
                <a:ext cx="26280" cy="1080"/>
              </a:xfrm>
              <a:custGeom>
                <a:avLst/>
                <a:gdLst/>
                <a:ahLst/>
                <a:rect l="l" t="t" r="r" b="b"/>
                <a:pathLst>
                  <a:path w="87" h="11">
                    <a:moveTo>
                      <a:pt x="87" y="1"/>
                    </a:moveTo>
                    <a:lnTo>
                      <a:pt x="77" y="3"/>
                    </a:lnTo>
                    <a:lnTo>
                      <a:pt x="66" y="5"/>
                    </a:lnTo>
                    <a:lnTo>
                      <a:pt x="56" y="7"/>
                    </a:lnTo>
                    <a:lnTo>
                      <a:pt x="46" y="8"/>
                    </a:lnTo>
                    <a:lnTo>
                      <a:pt x="34" y="9"/>
                    </a:lnTo>
                    <a:lnTo>
                      <a:pt x="24" y="10"/>
                    </a:lnTo>
                    <a:lnTo>
                      <a:pt x="12" y="10"/>
                    </a:lnTo>
                    <a:lnTo>
                      <a:pt x="0" y="9"/>
                    </a:lnTo>
                    <a:lnTo>
                      <a:pt x="12" y="11"/>
                    </a:lnTo>
                    <a:lnTo>
                      <a:pt x="22" y="11"/>
                    </a:lnTo>
                    <a:lnTo>
                      <a:pt x="33" y="9"/>
                    </a:lnTo>
                    <a:lnTo>
                      <a:pt x="43" y="6"/>
                    </a:lnTo>
                    <a:lnTo>
                      <a:pt x="53" y="4"/>
                    </a:lnTo>
                    <a:lnTo>
                      <a:pt x="64" y="1"/>
                    </a:lnTo>
                    <a:lnTo>
                      <a:pt x="75" y="0"/>
                    </a:lnTo>
                    <a:lnTo>
                      <a:pt x="8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6" name=""/>
              <p:cNvSpPr/>
              <p:nvPr/>
            </p:nvSpPr>
            <p:spPr>
              <a:xfrm>
                <a:off x="9254160" y="6211800"/>
                <a:ext cx="15120" cy="1080"/>
              </a:xfrm>
              <a:custGeom>
                <a:avLst/>
                <a:gdLst/>
                <a:ahLst/>
                <a:rect l="l" t="t" r="r" b="b"/>
                <a:pathLst>
                  <a:path w="52" h="8">
                    <a:moveTo>
                      <a:pt x="0" y="8"/>
                    </a:moveTo>
                    <a:lnTo>
                      <a:pt x="13" y="0"/>
                    </a:lnTo>
                    <a:lnTo>
                      <a:pt x="52"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7" name=""/>
              <p:cNvSpPr/>
              <p:nvPr/>
            </p:nvSpPr>
            <p:spPr>
              <a:xfrm>
                <a:off x="9299520" y="6211800"/>
                <a:ext cx="23760" cy="1080"/>
              </a:xfrm>
              <a:custGeom>
                <a:avLst/>
                <a:gdLst/>
                <a:ahLst/>
                <a:rect l="l" t="t" r="r" b="b"/>
                <a:pathLst>
                  <a:path w="78" h="10">
                    <a:moveTo>
                      <a:pt x="78" y="1"/>
                    </a:moveTo>
                    <a:lnTo>
                      <a:pt x="68" y="1"/>
                    </a:lnTo>
                    <a:lnTo>
                      <a:pt x="58" y="3"/>
                    </a:lnTo>
                    <a:lnTo>
                      <a:pt x="48" y="4"/>
                    </a:lnTo>
                    <a:lnTo>
                      <a:pt x="40" y="6"/>
                    </a:lnTo>
                    <a:lnTo>
                      <a:pt x="31" y="8"/>
                    </a:lnTo>
                    <a:lnTo>
                      <a:pt x="21" y="9"/>
                    </a:lnTo>
                    <a:lnTo>
                      <a:pt x="11" y="10"/>
                    </a:lnTo>
                    <a:lnTo>
                      <a:pt x="0" y="9"/>
                    </a:lnTo>
                    <a:lnTo>
                      <a:pt x="10" y="9"/>
                    </a:lnTo>
                    <a:lnTo>
                      <a:pt x="20" y="7"/>
                    </a:lnTo>
                    <a:lnTo>
                      <a:pt x="29" y="6"/>
                    </a:lnTo>
                    <a:lnTo>
                      <a:pt x="39" y="4"/>
                    </a:lnTo>
                    <a:lnTo>
                      <a:pt x="48" y="2"/>
                    </a:lnTo>
                    <a:lnTo>
                      <a:pt x="57" y="1"/>
                    </a:lnTo>
                    <a:lnTo>
                      <a:pt x="68" y="0"/>
                    </a:lnTo>
                    <a:lnTo>
                      <a:pt x="78"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8" name=""/>
              <p:cNvSpPr/>
              <p:nvPr/>
            </p:nvSpPr>
            <p:spPr>
              <a:xfrm>
                <a:off x="9354600" y="6211800"/>
                <a:ext cx="26280" cy="1080"/>
              </a:xfrm>
              <a:custGeom>
                <a:avLst/>
                <a:gdLst/>
                <a:ahLst/>
                <a:rect l="l" t="t" r="r" b="b"/>
                <a:pathLst>
                  <a:path w="87" h="8">
                    <a:moveTo>
                      <a:pt x="0" y="8"/>
                    </a:moveTo>
                    <a:lnTo>
                      <a:pt x="32" y="0"/>
                    </a:lnTo>
                    <a:lnTo>
                      <a:pt x="87" y="0"/>
                    </a:lnTo>
                    <a:lnTo>
                      <a:pt x="0" y="8"/>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79" name=""/>
              <p:cNvSpPr/>
              <p:nvPr/>
            </p:nvSpPr>
            <p:spPr>
              <a:xfrm>
                <a:off x="9475200" y="6213240"/>
                <a:ext cx="18000" cy="3240"/>
              </a:xfrm>
              <a:custGeom>
                <a:avLst/>
                <a:gdLst/>
                <a:ahLst/>
                <a:rect l="l" t="t" r="r" b="b"/>
                <a:pathLst>
                  <a:path w="61" h="26">
                    <a:moveTo>
                      <a:pt x="61" y="26"/>
                    </a:moveTo>
                    <a:lnTo>
                      <a:pt x="55" y="23"/>
                    </a:lnTo>
                    <a:lnTo>
                      <a:pt x="48" y="21"/>
                    </a:lnTo>
                    <a:lnTo>
                      <a:pt x="41" y="20"/>
                    </a:lnTo>
                    <a:lnTo>
                      <a:pt x="32" y="20"/>
                    </a:lnTo>
                    <a:lnTo>
                      <a:pt x="24" y="21"/>
                    </a:lnTo>
                    <a:lnTo>
                      <a:pt x="15" y="21"/>
                    </a:lnTo>
                    <a:lnTo>
                      <a:pt x="8" y="22"/>
                    </a:lnTo>
                    <a:lnTo>
                      <a:pt x="0" y="21"/>
                    </a:lnTo>
                    <a:lnTo>
                      <a:pt x="45" y="0"/>
                    </a:lnTo>
                    <a:lnTo>
                      <a:pt x="61" y="26"/>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380" name=""/>
              <p:cNvSpPr/>
              <p:nvPr/>
            </p:nvSpPr>
            <p:spPr>
              <a:xfrm>
                <a:off x="9230040" y="621324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1" name=""/>
              <p:cNvSpPr/>
              <p:nvPr/>
            </p:nvSpPr>
            <p:spPr>
              <a:xfrm>
                <a:off x="9280440" y="621324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2" name=""/>
              <p:cNvSpPr/>
              <p:nvPr/>
            </p:nvSpPr>
            <p:spPr>
              <a:xfrm>
                <a:off x="9336600" y="621324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3" name=""/>
              <p:cNvSpPr/>
              <p:nvPr/>
            </p:nvSpPr>
            <p:spPr>
              <a:xfrm>
                <a:off x="9023400" y="6215760"/>
                <a:ext cx="1080" cy="14040"/>
              </a:xfrm>
              <a:prstGeom prst="rect">
                <a:avLst/>
              </a:prstGeom>
              <a:solidFill>
                <a:srgbClr val="ffffff"/>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Frutiger 45 Light"/>
                </a:endParaRPr>
              </a:p>
            </p:txBody>
          </p:sp>
          <p:sp>
            <p:nvSpPr>
              <p:cNvPr id="1384" name=""/>
              <p:cNvSpPr/>
              <p:nvPr/>
            </p:nvSpPr>
            <p:spPr>
              <a:xfrm>
                <a:off x="9184680" y="6215760"/>
                <a:ext cx="42840" cy="1080"/>
              </a:xfrm>
              <a:custGeom>
                <a:avLst/>
                <a:gdLst/>
                <a:ahLst/>
                <a:rect l="l" t="t" r="r" b="b"/>
                <a:pathLst>
                  <a:path w="143" h="12">
                    <a:moveTo>
                      <a:pt x="0" y="12"/>
                    </a:moveTo>
                    <a:lnTo>
                      <a:pt x="89" y="0"/>
                    </a:lnTo>
                    <a:lnTo>
                      <a:pt x="143" y="0"/>
                    </a:lnTo>
                    <a:lnTo>
                      <a:pt x="0" y="1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5" name=""/>
              <p:cNvSpPr/>
              <p:nvPr/>
            </p:nvSpPr>
            <p:spPr>
              <a:xfrm>
                <a:off x="9238320" y="6215760"/>
                <a:ext cx="38160" cy="1080"/>
              </a:xfrm>
              <a:custGeom>
                <a:avLst/>
                <a:gdLst/>
                <a:ahLst/>
                <a:rect l="l" t="t" r="r" b="b"/>
                <a:pathLst>
                  <a:path w="126" h="12">
                    <a:moveTo>
                      <a:pt x="0" y="12"/>
                    </a:moveTo>
                    <a:lnTo>
                      <a:pt x="77" y="0"/>
                    </a:lnTo>
                    <a:lnTo>
                      <a:pt x="126" y="0"/>
                    </a:lnTo>
                    <a:lnTo>
                      <a:pt x="0" y="1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6" name=""/>
              <p:cNvSpPr/>
              <p:nvPr/>
            </p:nvSpPr>
            <p:spPr>
              <a:xfrm>
                <a:off x="9311400" y="6215760"/>
                <a:ext cx="20160" cy="1080"/>
              </a:xfrm>
              <a:custGeom>
                <a:avLst/>
                <a:gdLst/>
                <a:ahLst/>
                <a:rect l="l" t="t" r="r" b="b"/>
                <a:pathLst>
                  <a:path w="67" h="7">
                    <a:moveTo>
                      <a:pt x="0" y="7"/>
                    </a:moveTo>
                    <a:lnTo>
                      <a:pt x="29" y="0"/>
                    </a:lnTo>
                    <a:lnTo>
                      <a:pt x="67" y="0"/>
                    </a:lnTo>
                    <a:lnTo>
                      <a:pt x="0" y="7"/>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7" name=""/>
              <p:cNvSpPr/>
              <p:nvPr/>
            </p:nvSpPr>
            <p:spPr>
              <a:xfrm>
                <a:off x="9363960" y="6215760"/>
                <a:ext cx="25200" cy="1080"/>
              </a:xfrm>
              <a:custGeom>
                <a:avLst/>
                <a:gdLst/>
                <a:ahLst/>
                <a:rect l="l" t="t" r="r" b="b"/>
                <a:pathLst>
                  <a:path w="84" h="11">
                    <a:moveTo>
                      <a:pt x="84" y="2"/>
                    </a:moveTo>
                    <a:lnTo>
                      <a:pt x="74" y="3"/>
                    </a:lnTo>
                    <a:lnTo>
                      <a:pt x="64" y="5"/>
                    </a:lnTo>
                    <a:lnTo>
                      <a:pt x="54" y="7"/>
                    </a:lnTo>
                    <a:lnTo>
                      <a:pt x="43" y="8"/>
                    </a:lnTo>
                    <a:lnTo>
                      <a:pt x="33" y="9"/>
                    </a:lnTo>
                    <a:lnTo>
                      <a:pt x="22" y="10"/>
                    </a:lnTo>
                    <a:lnTo>
                      <a:pt x="11" y="10"/>
                    </a:lnTo>
                    <a:lnTo>
                      <a:pt x="0" y="9"/>
                    </a:lnTo>
                    <a:lnTo>
                      <a:pt x="12" y="11"/>
                    </a:lnTo>
                    <a:lnTo>
                      <a:pt x="22" y="10"/>
                    </a:lnTo>
                    <a:lnTo>
                      <a:pt x="31" y="9"/>
                    </a:lnTo>
                    <a:lnTo>
                      <a:pt x="42" y="5"/>
                    </a:lnTo>
                    <a:lnTo>
                      <a:pt x="51" y="2"/>
                    </a:lnTo>
                    <a:lnTo>
                      <a:pt x="62" y="1"/>
                    </a:lnTo>
                    <a:lnTo>
                      <a:pt x="72" y="0"/>
                    </a:lnTo>
                    <a:lnTo>
                      <a:pt x="84" y="2"/>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88" name=""/>
              <p:cNvSpPr/>
              <p:nvPr/>
            </p:nvSpPr>
            <p:spPr>
              <a:xfrm>
                <a:off x="9292320" y="621684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89" name=""/>
              <p:cNvSpPr/>
              <p:nvPr/>
            </p:nvSpPr>
            <p:spPr>
              <a:xfrm>
                <a:off x="9347400" y="621684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90" name=""/>
              <p:cNvSpPr/>
              <p:nvPr/>
            </p:nvSpPr>
            <p:spPr>
              <a:xfrm>
                <a:off x="9498240" y="6216840"/>
                <a:ext cx="11880" cy="360"/>
              </a:xfrm>
              <a:prstGeom prst="rect">
                <a:avLst/>
              </a:prstGeom>
              <a:solidFill>
                <a:srgbClr val="ffffff"/>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391" name=""/>
              <p:cNvSpPr/>
              <p:nvPr/>
            </p:nvSpPr>
            <p:spPr>
              <a:xfrm>
                <a:off x="9031320" y="6217920"/>
                <a:ext cx="2160" cy="15840"/>
              </a:xfrm>
              <a:custGeom>
                <a:avLst/>
                <a:gdLst/>
                <a:ahLst/>
                <a:rect l="l" t="t" r="r" b="b"/>
                <a:pathLst>
                  <a:path w="11" h="118">
                    <a:moveTo>
                      <a:pt x="0" y="118"/>
                    </a:moveTo>
                    <a:lnTo>
                      <a:pt x="0" y="0"/>
                    </a:lnTo>
                    <a:lnTo>
                      <a:pt x="11" y="118"/>
                    </a:lnTo>
                    <a:lnTo>
                      <a:pt x="0" y="118"/>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Frutiger 45 Light"/>
                </a:endParaRPr>
              </a:p>
            </p:txBody>
          </p:sp>
          <p:sp>
            <p:nvSpPr>
              <p:cNvPr id="1392" name=""/>
              <p:cNvSpPr/>
              <p:nvPr/>
            </p:nvSpPr>
            <p:spPr>
              <a:xfrm>
                <a:off x="9207720" y="6217920"/>
                <a:ext cx="22320" cy="1080"/>
              </a:xfrm>
              <a:custGeom>
                <a:avLst/>
                <a:gdLst/>
                <a:ahLst/>
                <a:rect l="l" t="t" r="r" b="b"/>
                <a:pathLst>
                  <a:path w="77" h="7">
                    <a:moveTo>
                      <a:pt x="77" y="1"/>
                    </a:moveTo>
                    <a:lnTo>
                      <a:pt x="66" y="1"/>
                    </a:lnTo>
                    <a:lnTo>
                      <a:pt x="57" y="1"/>
                    </a:lnTo>
                    <a:lnTo>
                      <a:pt x="48" y="3"/>
                    </a:lnTo>
                    <a:lnTo>
                      <a:pt x="38" y="5"/>
                    </a:lnTo>
                    <a:lnTo>
                      <a:pt x="29" y="6"/>
                    </a:lnTo>
                    <a:lnTo>
                      <a:pt x="20" y="7"/>
                    </a:lnTo>
                    <a:lnTo>
                      <a:pt x="10" y="7"/>
                    </a:lnTo>
                    <a:lnTo>
                      <a:pt x="0" y="6"/>
                    </a:lnTo>
                    <a:lnTo>
                      <a:pt x="9" y="6"/>
                    </a:lnTo>
                    <a:lnTo>
                      <a:pt x="19" y="6"/>
                    </a:lnTo>
                    <a:lnTo>
                      <a:pt x="28" y="4"/>
                    </a:lnTo>
                    <a:lnTo>
                      <a:pt x="37" y="2"/>
                    </a:lnTo>
                    <a:lnTo>
                      <a:pt x="46" y="1"/>
                    </a:lnTo>
                    <a:lnTo>
                      <a:pt x="56" y="0"/>
                    </a:lnTo>
                    <a:lnTo>
                      <a:pt x="66" y="0"/>
                    </a:lnTo>
                    <a:lnTo>
                      <a:pt x="7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93" name=""/>
              <p:cNvSpPr/>
              <p:nvPr/>
            </p:nvSpPr>
            <p:spPr>
              <a:xfrm>
                <a:off x="9267120" y="6217920"/>
                <a:ext cx="21240" cy="1080"/>
              </a:xfrm>
              <a:custGeom>
                <a:avLst/>
                <a:gdLst/>
                <a:ahLst/>
                <a:rect l="l" t="t" r="r" b="b"/>
                <a:pathLst>
                  <a:path w="71" h="5">
                    <a:moveTo>
                      <a:pt x="0" y="5"/>
                    </a:moveTo>
                    <a:lnTo>
                      <a:pt x="22" y="0"/>
                    </a:lnTo>
                    <a:lnTo>
                      <a:pt x="71"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94" name=""/>
              <p:cNvSpPr/>
              <p:nvPr/>
            </p:nvSpPr>
            <p:spPr>
              <a:xfrm>
                <a:off x="9323280" y="6217920"/>
                <a:ext cx="19080" cy="1080"/>
              </a:xfrm>
              <a:custGeom>
                <a:avLst/>
                <a:gdLst/>
                <a:ahLst/>
                <a:rect l="l" t="t" r="r" b="b"/>
                <a:pathLst>
                  <a:path w="67" h="5">
                    <a:moveTo>
                      <a:pt x="0" y="5"/>
                    </a:moveTo>
                    <a:lnTo>
                      <a:pt x="23" y="0"/>
                    </a:lnTo>
                    <a:lnTo>
                      <a:pt x="6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95" name=""/>
              <p:cNvSpPr/>
              <p:nvPr/>
            </p:nvSpPr>
            <p:spPr>
              <a:xfrm>
                <a:off x="9243360" y="6217920"/>
                <a:ext cx="164880" cy="9720"/>
              </a:xfrm>
              <a:custGeom>
                <a:avLst/>
                <a:gdLst/>
                <a:ahLst/>
                <a:rect l="l" t="t" r="r" b="b"/>
                <a:pathLst>
                  <a:path w="548" h="68">
                    <a:moveTo>
                      <a:pt x="0" y="68"/>
                    </a:moveTo>
                    <a:lnTo>
                      <a:pt x="496" y="0"/>
                    </a:lnTo>
                    <a:lnTo>
                      <a:pt x="548" y="0"/>
                    </a:lnTo>
                    <a:lnTo>
                      <a:pt x="0" y="68"/>
                    </a:lnTo>
                    <a:close/>
                  </a:path>
                </a:pathLst>
              </a:cu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Frutiger 45 Light"/>
                </a:endParaRPr>
              </a:p>
            </p:txBody>
          </p:sp>
          <p:sp>
            <p:nvSpPr>
              <p:cNvPr id="1396" name=""/>
              <p:cNvSpPr/>
              <p:nvPr/>
            </p:nvSpPr>
            <p:spPr>
              <a:xfrm>
                <a:off x="9118800" y="6219360"/>
                <a:ext cx="7200" cy="52920"/>
              </a:xfrm>
              <a:custGeom>
                <a:avLst/>
                <a:gdLst/>
                <a:ahLst/>
                <a:rect l="l" t="t" r="r" b="b"/>
                <a:pathLst>
                  <a:path w="26" h="395">
                    <a:moveTo>
                      <a:pt x="0" y="374"/>
                    </a:moveTo>
                    <a:lnTo>
                      <a:pt x="11" y="0"/>
                    </a:lnTo>
                    <a:lnTo>
                      <a:pt x="26" y="395"/>
                    </a:lnTo>
                    <a:lnTo>
                      <a:pt x="0" y="374"/>
                    </a:lnTo>
                    <a:close/>
                  </a:path>
                </a:pathLst>
              </a:custGeom>
              <a:solidFill>
                <a:srgbClr val="ffffff"/>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397" name=""/>
              <p:cNvSpPr/>
              <p:nvPr/>
            </p:nvSpPr>
            <p:spPr>
              <a:xfrm>
                <a:off x="9130680" y="6220440"/>
                <a:ext cx="4680" cy="52920"/>
              </a:xfrm>
              <a:custGeom>
                <a:avLst/>
                <a:gdLst/>
                <a:ahLst/>
                <a:rect l="l" t="t" r="r" b="b"/>
                <a:pathLst>
                  <a:path w="15" h="399">
                    <a:moveTo>
                      <a:pt x="0" y="0"/>
                    </a:moveTo>
                    <a:lnTo>
                      <a:pt x="9" y="0"/>
                    </a:lnTo>
                    <a:lnTo>
                      <a:pt x="15" y="399"/>
                    </a:lnTo>
                    <a:lnTo>
                      <a:pt x="9" y="399"/>
                    </a:lnTo>
                    <a:lnTo>
                      <a:pt x="0" y="0"/>
                    </a:lnTo>
                    <a:close/>
                  </a:path>
                </a:pathLst>
              </a:custGeom>
              <a:solidFill>
                <a:srgbClr val="ffffff"/>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398" name=""/>
              <p:cNvSpPr/>
              <p:nvPr/>
            </p:nvSpPr>
            <p:spPr>
              <a:xfrm>
                <a:off x="9245880" y="621936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399" name=""/>
              <p:cNvSpPr/>
              <p:nvPr/>
            </p:nvSpPr>
            <p:spPr>
              <a:xfrm>
                <a:off x="9304560" y="621936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0" name=""/>
              <p:cNvSpPr/>
              <p:nvPr/>
            </p:nvSpPr>
            <p:spPr>
              <a:xfrm>
                <a:off x="9038880" y="6220440"/>
                <a:ext cx="4320" cy="16920"/>
              </a:xfrm>
              <a:custGeom>
                <a:avLst/>
                <a:gdLst/>
                <a:ahLst/>
                <a:rect l="l" t="t" r="r" b="b"/>
                <a:pathLst>
                  <a:path w="17" h="124">
                    <a:moveTo>
                      <a:pt x="17" y="124"/>
                    </a:moveTo>
                    <a:lnTo>
                      <a:pt x="3" y="105"/>
                    </a:lnTo>
                    <a:lnTo>
                      <a:pt x="0" y="72"/>
                    </a:lnTo>
                    <a:lnTo>
                      <a:pt x="1" y="35"/>
                    </a:lnTo>
                    <a:lnTo>
                      <a:pt x="0" y="0"/>
                    </a:lnTo>
                    <a:lnTo>
                      <a:pt x="10" y="0"/>
                    </a:lnTo>
                    <a:lnTo>
                      <a:pt x="17" y="124"/>
                    </a:lnTo>
                    <a:close/>
                  </a:path>
                </a:pathLst>
              </a:custGeom>
              <a:solidFill>
                <a:srgbClr val="ffffff"/>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Frutiger 45 Light"/>
                </a:endParaRPr>
              </a:p>
            </p:txBody>
          </p:sp>
          <p:sp>
            <p:nvSpPr>
              <p:cNvPr id="1401" name=""/>
              <p:cNvSpPr/>
              <p:nvPr/>
            </p:nvSpPr>
            <p:spPr>
              <a:xfrm>
                <a:off x="9220680" y="6220440"/>
                <a:ext cx="21600" cy="1080"/>
              </a:xfrm>
              <a:custGeom>
                <a:avLst/>
                <a:gdLst/>
                <a:ahLst/>
                <a:rect l="l" t="t" r="r" b="b"/>
                <a:pathLst>
                  <a:path w="71" h="6">
                    <a:moveTo>
                      <a:pt x="0" y="6"/>
                    </a:moveTo>
                    <a:lnTo>
                      <a:pt x="32" y="0"/>
                    </a:lnTo>
                    <a:lnTo>
                      <a:pt x="71"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2" name=""/>
              <p:cNvSpPr/>
              <p:nvPr/>
            </p:nvSpPr>
            <p:spPr>
              <a:xfrm>
                <a:off x="9276840" y="622044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3" name=""/>
              <p:cNvSpPr/>
              <p:nvPr/>
            </p:nvSpPr>
            <p:spPr>
              <a:xfrm>
                <a:off x="9090000" y="6221880"/>
                <a:ext cx="3600" cy="37080"/>
              </a:xfrm>
              <a:custGeom>
                <a:avLst/>
                <a:gdLst/>
                <a:ahLst/>
                <a:rect l="l" t="t" r="r" b="b"/>
                <a:pathLst>
                  <a:path w="12" h="275">
                    <a:moveTo>
                      <a:pt x="12" y="275"/>
                    </a:moveTo>
                    <a:lnTo>
                      <a:pt x="7" y="206"/>
                    </a:lnTo>
                    <a:lnTo>
                      <a:pt x="1" y="135"/>
                    </a:lnTo>
                    <a:lnTo>
                      <a:pt x="0" y="65"/>
                    </a:lnTo>
                    <a:lnTo>
                      <a:pt x="12" y="0"/>
                    </a:lnTo>
                    <a:lnTo>
                      <a:pt x="12" y="275"/>
                    </a:lnTo>
                    <a:close/>
                  </a:path>
                </a:pathLst>
              </a:custGeom>
              <a:solidFill>
                <a:srgbClr val="ffffff"/>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Frutiger 45 Light"/>
                </a:endParaRPr>
              </a:p>
            </p:txBody>
          </p:sp>
          <p:sp>
            <p:nvSpPr>
              <p:cNvPr id="1404" name=""/>
              <p:cNvSpPr/>
              <p:nvPr/>
            </p:nvSpPr>
            <p:spPr>
              <a:xfrm>
                <a:off x="9200160" y="622188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5" name=""/>
              <p:cNvSpPr/>
              <p:nvPr/>
            </p:nvSpPr>
            <p:spPr>
              <a:xfrm>
                <a:off x="9255240" y="622188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6" name=""/>
              <p:cNvSpPr/>
              <p:nvPr/>
            </p:nvSpPr>
            <p:spPr>
              <a:xfrm>
                <a:off x="9384480" y="6221880"/>
                <a:ext cx="1404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7" name=""/>
              <p:cNvSpPr/>
              <p:nvPr/>
            </p:nvSpPr>
            <p:spPr>
              <a:xfrm>
                <a:off x="9049680" y="6224040"/>
                <a:ext cx="4320" cy="18000"/>
              </a:xfrm>
              <a:custGeom>
                <a:avLst/>
                <a:gdLst/>
                <a:ahLst/>
                <a:rect l="l" t="t" r="r" b="b"/>
                <a:pathLst>
                  <a:path w="16" h="138">
                    <a:moveTo>
                      <a:pt x="10" y="138"/>
                    </a:moveTo>
                    <a:lnTo>
                      <a:pt x="0" y="0"/>
                    </a:lnTo>
                    <a:lnTo>
                      <a:pt x="16" y="138"/>
                    </a:lnTo>
                    <a:lnTo>
                      <a:pt x="10" y="138"/>
                    </a:lnTo>
                    <a:close/>
                  </a:path>
                </a:pathLst>
              </a:custGeom>
              <a:solidFill>
                <a:srgbClr val="ffffff"/>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Frutiger 45 Light"/>
                </a:endParaRPr>
              </a:p>
            </p:txBody>
          </p:sp>
          <p:sp>
            <p:nvSpPr>
              <p:cNvPr id="1408" name=""/>
              <p:cNvSpPr/>
              <p:nvPr/>
            </p:nvSpPr>
            <p:spPr>
              <a:xfrm>
                <a:off x="9210960" y="6224040"/>
                <a:ext cx="39240" cy="1080"/>
              </a:xfrm>
              <a:custGeom>
                <a:avLst/>
                <a:gdLst/>
                <a:ahLst/>
                <a:rect l="l" t="t" r="r" b="b"/>
                <a:pathLst>
                  <a:path w="132" h="17">
                    <a:moveTo>
                      <a:pt x="132" y="0"/>
                    </a:moveTo>
                    <a:lnTo>
                      <a:pt x="116" y="3"/>
                    </a:lnTo>
                    <a:lnTo>
                      <a:pt x="101" y="6"/>
                    </a:lnTo>
                    <a:lnTo>
                      <a:pt x="84" y="9"/>
                    </a:lnTo>
                    <a:lnTo>
                      <a:pt x="68" y="12"/>
                    </a:lnTo>
                    <a:lnTo>
                      <a:pt x="52" y="14"/>
                    </a:lnTo>
                    <a:lnTo>
                      <a:pt x="35" y="16"/>
                    </a:lnTo>
                    <a:lnTo>
                      <a:pt x="17" y="16"/>
                    </a:lnTo>
                    <a:lnTo>
                      <a:pt x="0" y="15"/>
                    </a:lnTo>
                    <a:lnTo>
                      <a:pt x="18" y="17"/>
                    </a:lnTo>
                    <a:lnTo>
                      <a:pt x="36" y="16"/>
                    </a:lnTo>
                    <a:lnTo>
                      <a:pt x="52" y="13"/>
                    </a:lnTo>
                    <a:lnTo>
                      <a:pt x="68" y="10"/>
                    </a:lnTo>
                    <a:lnTo>
                      <a:pt x="83" y="6"/>
                    </a:lnTo>
                    <a:lnTo>
                      <a:pt x="99" y="3"/>
                    </a:lnTo>
                    <a:lnTo>
                      <a:pt x="116" y="0"/>
                    </a:lnTo>
                    <a:lnTo>
                      <a:pt x="132" y="0"/>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09" name=""/>
              <p:cNvSpPr/>
              <p:nvPr/>
            </p:nvSpPr>
            <p:spPr>
              <a:xfrm>
                <a:off x="9341640" y="6224040"/>
                <a:ext cx="40320" cy="1080"/>
              </a:xfrm>
              <a:custGeom>
                <a:avLst/>
                <a:gdLst/>
                <a:ahLst/>
                <a:rect l="l" t="t" r="r" b="b"/>
                <a:pathLst>
                  <a:path w="137" h="15">
                    <a:moveTo>
                      <a:pt x="0" y="15"/>
                    </a:moveTo>
                    <a:lnTo>
                      <a:pt x="83" y="0"/>
                    </a:lnTo>
                    <a:lnTo>
                      <a:pt x="137" y="0"/>
                    </a:lnTo>
                    <a:lnTo>
                      <a:pt x="0" y="1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10" name=""/>
              <p:cNvSpPr/>
              <p:nvPr/>
            </p:nvSpPr>
            <p:spPr>
              <a:xfrm>
                <a:off x="9401400" y="6225480"/>
                <a:ext cx="1404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411" name=""/>
              <p:cNvSpPr/>
              <p:nvPr/>
            </p:nvSpPr>
            <p:spPr>
              <a:xfrm>
                <a:off x="9059040" y="6226560"/>
                <a:ext cx="4320" cy="19080"/>
              </a:xfrm>
              <a:custGeom>
                <a:avLst/>
                <a:gdLst/>
                <a:ahLst/>
                <a:rect l="l" t="t" r="r" b="b"/>
                <a:pathLst>
                  <a:path w="16" h="147">
                    <a:moveTo>
                      <a:pt x="16" y="147"/>
                    </a:moveTo>
                    <a:lnTo>
                      <a:pt x="2" y="115"/>
                    </a:lnTo>
                    <a:lnTo>
                      <a:pt x="0" y="76"/>
                    </a:lnTo>
                    <a:lnTo>
                      <a:pt x="1" y="35"/>
                    </a:lnTo>
                    <a:lnTo>
                      <a:pt x="0" y="0"/>
                    </a:lnTo>
                    <a:lnTo>
                      <a:pt x="14" y="30"/>
                    </a:lnTo>
                    <a:lnTo>
                      <a:pt x="16" y="68"/>
                    </a:lnTo>
                    <a:lnTo>
                      <a:pt x="15" y="109"/>
                    </a:lnTo>
                    <a:lnTo>
                      <a:pt x="16" y="147"/>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1412" name=""/>
              <p:cNvSpPr/>
              <p:nvPr/>
            </p:nvSpPr>
            <p:spPr>
              <a:xfrm>
                <a:off x="9203760" y="6226560"/>
                <a:ext cx="130320" cy="7200"/>
              </a:xfrm>
              <a:custGeom>
                <a:avLst/>
                <a:gdLst/>
                <a:ahLst/>
                <a:rect l="l" t="t" r="r" b="b"/>
                <a:pathLst>
                  <a:path w="434" h="58">
                    <a:moveTo>
                      <a:pt x="0" y="58"/>
                    </a:moveTo>
                    <a:lnTo>
                      <a:pt x="387" y="0"/>
                    </a:lnTo>
                    <a:lnTo>
                      <a:pt x="434" y="0"/>
                    </a:lnTo>
                    <a:lnTo>
                      <a:pt x="0" y="58"/>
                    </a:lnTo>
                    <a:close/>
                  </a:path>
                </a:pathLst>
              </a:custGeom>
              <a:solidFill>
                <a:srgbClr val="000000"/>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1413" name=""/>
              <p:cNvSpPr/>
              <p:nvPr/>
            </p:nvSpPr>
            <p:spPr>
              <a:xfrm>
                <a:off x="9354600" y="6226560"/>
                <a:ext cx="41760" cy="2160"/>
              </a:xfrm>
              <a:custGeom>
                <a:avLst/>
                <a:gdLst/>
                <a:ahLst/>
                <a:rect l="l" t="t" r="r" b="b"/>
                <a:pathLst>
                  <a:path w="138" h="16">
                    <a:moveTo>
                      <a:pt x="138" y="0"/>
                    </a:moveTo>
                    <a:lnTo>
                      <a:pt x="120" y="3"/>
                    </a:lnTo>
                    <a:lnTo>
                      <a:pt x="104" y="6"/>
                    </a:lnTo>
                    <a:lnTo>
                      <a:pt x="88" y="9"/>
                    </a:lnTo>
                    <a:lnTo>
                      <a:pt x="70" y="12"/>
                    </a:lnTo>
                    <a:lnTo>
                      <a:pt x="54" y="14"/>
                    </a:lnTo>
                    <a:lnTo>
                      <a:pt x="37" y="15"/>
                    </a:lnTo>
                    <a:lnTo>
                      <a:pt x="18" y="16"/>
                    </a:lnTo>
                    <a:lnTo>
                      <a:pt x="0" y="15"/>
                    </a:lnTo>
                    <a:lnTo>
                      <a:pt x="18" y="16"/>
                    </a:lnTo>
                    <a:lnTo>
                      <a:pt x="37" y="15"/>
                    </a:lnTo>
                    <a:lnTo>
                      <a:pt x="54" y="13"/>
                    </a:lnTo>
                    <a:lnTo>
                      <a:pt x="70" y="10"/>
                    </a:lnTo>
                    <a:lnTo>
                      <a:pt x="88" y="8"/>
                    </a:lnTo>
                    <a:lnTo>
                      <a:pt x="104" y="5"/>
                    </a:lnTo>
                    <a:lnTo>
                      <a:pt x="120" y="2"/>
                    </a:lnTo>
                    <a:lnTo>
                      <a:pt x="138" y="0"/>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414" name=""/>
              <p:cNvSpPr/>
              <p:nvPr/>
            </p:nvSpPr>
            <p:spPr>
              <a:xfrm>
                <a:off x="9079560" y="6227640"/>
                <a:ext cx="4320" cy="27360"/>
              </a:xfrm>
              <a:custGeom>
                <a:avLst/>
                <a:gdLst/>
                <a:ahLst/>
                <a:rect l="l" t="t" r="r" b="b"/>
                <a:pathLst>
                  <a:path w="16" h="207">
                    <a:moveTo>
                      <a:pt x="16" y="207"/>
                    </a:moveTo>
                    <a:lnTo>
                      <a:pt x="4" y="159"/>
                    </a:lnTo>
                    <a:lnTo>
                      <a:pt x="0" y="104"/>
                    </a:lnTo>
                    <a:lnTo>
                      <a:pt x="4" y="50"/>
                    </a:lnTo>
                    <a:lnTo>
                      <a:pt x="16" y="0"/>
                    </a:lnTo>
                    <a:lnTo>
                      <a:pt x="16"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415" name=""/>
              <p:cNvSpPr/>
              <p:nvPr/>
            </p:nvSpPr>
            <p:spPr>
              <a:xfrm>
                <a:off x="9424080" y="6227640"/>
                <a:ext cx="11880" cy="360"/>
              </a:xfrm>
              <a:prstGeom prst="rect">
                <a:avLst/>
              </a:prstGeom>
              <a:solidFill>
                <a:srgbClr val="0000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Frutiger 45 Light"/>
                </a:endParaRPr>
              </a:p>
            </p:txBody>
          </p:sp>
          <p:sp>
            <p:nvSpPr>
              <p:cNvPr id="1416" name=""/>
              <p:cNvSpPr/>
              <p:nvPr/>
            </p:nvSpPr>
            <p:spPr>
              <a:xfrm>
                <a:off x="9572400" y="6227640"/>
                <a:ext cx="4320" cy="122400"/>
              </a:xfrm>
              <a:custGeom>
                <a:avLst/>
                <a:gdLst/>
                <a:ahLst/>
                <a:rect l="l" t="t" r="r" b="b"/>
                <a:pathLst>
                  <a:path w="15" h="912">
                    <a:moveTo>
                      <a:pt x="0" y="0"/>
                    </a:moveTo>
                    <a:lnTo>
                      <a:pt x="6" y="0"/>
                    </a:lnTo>
                    <a:lnTo>
                      <a:pt x="15" y="912"/>
                    </a:lnTo>
                    <a:lnTo>
                      <a:pt x="6" y="912"/>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17" name=""/>
              <p:cNvSpPr/>
              <p:nvPr/>
            </p:nvSpPr>
            <p:spPr>
              <a:xfrm>
                <a:off x="9068760" y="6229080"/>
                <a:ext cx="4680" cy="20160"/>
              </a:xfrm>
              <a:custGeom>
                <a:avLst/>
                <a:gdLst/>
                <a:ahLst/>
                <a:rect l="l" t="t" r="r" b="b"/>
                <a:pathLst>
                  <a:path w="14" h="150">
                    <a:moveTo>
                      <a:pt x="14" y="150"/>
                    </a:moveTo>
                    <a:lnTo>
                      <a:pt x="11" y="113"/>
                    </a:lnTo>
                    <a:lnTo>
                      <a:pt x="4" y="78"/>
                    </a:lnTo>
                    <a:lnTo>
                      <a:pt x="0" y="40"/>
                    </a:lnTo>
                    <a:lnTo>
                      <a:pt x="7" y="0"/>
                    </a:lnTo>
                    <a:lnTo>
                      <a:pt x="14" y="150"/>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1418" name=""/>
              <p:cNvSpPr/>
              <p:nvPr/>
            </p:nvSpPr>
            <p:spPr>
              <a:xfrm>
                <a:off x="9329400" y="6229080"/>
                <a:ext cx="20160" cy="1080"/>
              </a:xfrm>
              <a:custGeom>
                <a:avLst/>
                <a:gdLst/>
                <a:ahLst/>
                <a:rect l="l" t="t" r="r" b="b"/>
                <a:pathLst>
                  <a:path w="68" h="6">
                    <a:moveTo>
                      <a:pt x="0" y="6"/>
                    </a:moveTo>
                    <a:lnTo>
                      <a:pt x="22" y="0"/>
                    </a:lnTo>
                    <a:lnTo>
                      <a:pt x="68"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19" name=""/>
              <p:cNvSpPr/>
              <p:nvPr/>
            </p:nvSpPr>
            <p:spPr>
              <a:xfrm>
                <a:off x="9398880" y="6229080"/>
                <a:ext cx="20160" cy="1080"/>
              </a:xfrm>
              <a:custGeom>
                <a:avLst/>
                <a:gdLst/>
                <a:ahLst/>
                <a:rect l="l" t="t" r="r" b="b"/>
                <a:pathLst>
                  <a:path w="67" h="6">
                    <a:moveTo>
                      <a:pt x="0" y="6"/>
                    </a:moveTo>
                    <a:lnTo>
                      <a:pt x="29"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0" name=""/>
              <p:cNvSpPr/>
              <p:nvPr/>
            </p:nvSpPr>
            <p:spPr>
              <a:xfrm>
                <a:off x="9446760" y="6229080"/>
                <a:ext cx="41760" cy="126360"/>
              </a:xfrm>
              <a:custGeom>
                <a:avLst/>
                <a:gdLst/>
                <a:ahLst/>
                <a:rect l="l" t="t" r="r" b="b"/>
                <a:pathLst>
                  <a:path w="139" h="938">
                    <a:moveTo>
                      <a:pt x="139" y="26"/>
                    </a:moveTo>
                    <a:lnTo>
                      <a:pt x="132" y="26"/>
                    </a:lnTo>
                    <a:lnTo>
                      <a:pt x="139" y="26"/>
                    </a:lnTo>
                    <a:lnTo>
                      <a:pt x="132" y="938"/>
                    </a:lnTo>
                    <a:lnTo>
                      <a:pt x="126" y="938"/>
                    </a:lnTo>
                    <a:lnTo>
                      <a:pt x="122" y="758"/>
                    </a:lnTo>
                    <a:lnTo>
                      <a:pt x="124" y="555"/>
                    </a:lnTo>
                    <a:lnTo>
                      <a:pt x="124" y="345"/>
                    </a:lnTo>
                    <a:lnTo>
                      <a:pt x="116" y="139"/>
                    </a:lnTo>
                    <a:lnTo>
                      <a:pt x="102" y="154"/>
                    </a:lnTo>
                    <a:lnTo>
                      <a:pt x="100" y="175"/>
                    </a:lnTo>
                    <a:lnTo>
                      <a:pt x="102" y="198"/>
                    </a:lnTo>
                    <a:lnTo>
                      <a:pt x="101" y="218"/>
                    </a:lnTo>
                    <a:lnTo>
                      <a:pt x="99" y="216"/>
                    </a:lnTo>
                    <a:lnTo>
                      <a:pt x="95" y="214"/>
                    </a:lnTo>
                    <a:lnTo>
                      <a:pt x="92" y="212"/>
                    </a:lnTo>
                    <a:lnTo>
                      <a:pt x="87" y="213"/>
                    </a:lnTo>
                    <a:lnTo>
                      <a:pt x="80" y="230"/>
                    </a:lnTo>
                    <a:lnTo>
                      <a:pt x="78" y="247"/>
                    </a:lnTo>
                    <a:lnTo>
                      <a:pt x="80" y="266"/>
                    </a:lnTo>
                    <a:lnTo>
                      <a:pt x="87" y="282"/>
                    </a:lnTo>
                    <a:lnTo>
                      <a:pt x="94" y="272"/>
                    </a:lnTo>
                    <a:lnTo>
                      <a:pt x="94" y="260"/>
                    </a:lnTo>
                    <a:lnTo>
                      <a:pt x="93" y="246"/>
                    </a:lnTo>
                    <a:lnTo>
                      <a:pt x="94" y="233"/>
                    </a:lnTo>
                    <a:lnTo>
                      <a:pt x="101" y="245"/>
                    </a:lnTo>
                    <a:lnTo>
                      <a:pt x="102" y="259"/>
                    </a:lnTo>
                    <a:lnTo>
                      <a:pt x="102" y="274"/>
                    </a:lnTo>
                    <a:lnTo>
                      <a:pt x="101" y="288"/>
                    </a:lnTo>
                    <a:lnTo>
                      <a:pt x="78" y="302"/>
                    </a:lnTo>
                    <a:lnTo>
                      <a:pt x="87" y="302"/>
                    </a:lnTo>
                    <a:lnTo>
                      <a:pt x="94" y="627"/>
                    </a:lnTo>
                    <a:lnTo>
                      <a:pt x="87" y="627"/>
                    </a:lnTo>
                    <a:lnTo>
                      <a:pt x="72" y="26"/>
                    </a:lnTo>
                    <a:lnTo>
                      <a:pt x="0" y="11"/>
                    </a:lnTo>
                    <a:lnTo>
                      <a:pt x="12" y="4"/>
                    </a:lnTo>
                    <a:lnTo>
                      <a:pt x="24" y="1"/>
                    </a:lnTo>
                    <a:lnTo>
                      <a:pt x="37" y="0"/>
                    </a:lnTo>
                    <a:lnTo>
                      <a:pt x="51" y="1"/>
                    </a:lnTo>
                    <a:lnTo>
                      <a:pt x="64" y="3"/>
                    </a:lnTo>
                    <a:lnTo>
                      <a:pt x="77" y="6"/>
                    </a:lnTo>
                    <a:lnTo>
                      <a:pt x="89" y="9"/>
                    </a:lnTo>
                    <a:lnTo>
                      <a:pt x="101" y="11"/>
                    </a:lnTo>
                    <a:lnTo>
                      <a:pt x="103" y="22"/>
                    </a:lnTo>
                    <a:lnTo>
                      <a:pt x="106" y="26"/>
                    </a:lnTo>
                    <a:lnTo>
                      <a:pt x="110" y="26"/>
                    </a:lnTo>
                    <a:lnTo>
                      <a:pt x="116" y="23"/>
                    </a:lnTo>
                    <a:lnTo>
                      <a:pt x="122" y="20"/>
                    </a:lnTo>
                    <a:lnTo>
                      <a:pt x="128" y="18"/>
                    </a:lnTo>
                    <a:lnTo>
                      <a:pt x="135" y="20"/>
                    </a:lnTo>
                    <a:lnTo>
                      <a:pt x="139" y="2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21" name=""/>
              <p:cNvSpPr/>
              <p:nvPr/>
            </p:nvSpPr>
            <p:spPr>
              <a:xfrm>
                <a:off x="9307800" y="6230160"/>
                <a:ext cx="1512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2" name=""/>
              <p:cNvSpPr/>
              <p:nvPr/>
            </p:nvSpPr>
            <p:spPr>
              <a:xfrm>
                <a:off x="9380880" y="6230160"/>
                <a:ext cx="1080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3" name=""/>
              <p:cNvSpPr/>
              <p:nvPr/>
            </p:nvSpPr>
            <p:spPr>
              <a:xfrm>
                <a:off x="9416880" y="6231240"/>
                <a:ext cx="46440" cy="276840"/>
              </a:xfrm>
              <a:custGeom>
                <a:avLst/>
                <a:gdLst/>
                <a:ahLst/>
                <a:rect l="l" t="t" r="r" b="b"/>
                <a:pathLst>
                  <a:path w="156" h="2070">
                    <a:moveTo>
                      <a:pt x="149" y="2050"/>
                    </a:moveTo>
                    <a:lnTo>
                      <a:pt x="156" y="2058"/>
                    </a:lnTo>
                    <a:lnTo>
                      <a:pt x="94" y="2070"/>
                    </a:lnTo>
                    <a:lnTo>
                      <a:pt x="78" y="35"/>
                    </a:lnTo>
                    <a:lnTo>
                      <a:pt x="0" y="10"/>
                    </a:lnTo>
                    <a:lnTo>
                      <a:pt x="9" y="1"/>
                    </a:lnTo>
                    <a:lnTo>
                      <a:pt x="22" y="0"/>
                    </a:lnTo>
                    <a:lnTo>
                      <a:pt x="41" y="4"/>
                    </a:lnTo>
                    <a:lnTo>
                      <a:pt x="63" y="11"/>
                    </a:lnTo>
                    <a:lnTo>
                      <a:pt x="85" y="19"/>
                    </a:lnTo>
                    <a:lnTo>
                      <a:pt x="107" y="25"/>
                    </a:lnTo>
                    <a:lnTo>
                      <a:pt x="126" y="29"/>
                    </a:lnTo>
                    <a:lnTo>
                      <a:pt x="140" y="29"/>
                    </a:lnTo>
                    <a:lnTo>
                      <a:pt x="149" y="20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24" name=""/>
              <p:cNvSpPr/>
              <p:nvPr/>
            </p:nvSpPr>
            <p:spPr>
              <a:xfrm>
                <a:off x="9530280" y="6231240"/>
                <a:ext cx="4680" cy="93600"/>
              </a:xfrm>
              <a:custGeom>
                <a:avLst/>
                <a:gdLst/>
                <a:ahLst/>
                <a:rect l="l" t="t" r="r" b="b"/>
                <a:pathLst>
                  <a:path w="12" h="705">
                    <a:moveTo>
                      <a:pt x="7" y="705"/>
                    </a:moveTo>
                    <a:lnTo>
                      <a:pt x="0" y="705"/>
                    </a:lnTo>
                    <a:lnTo>
                      <a:pt x="7" y="0"/>
                    </a:lnTo>
                    <a:lnTo>
                      <a:pt x="12" y="0"/>
                    </a:lnTo>
                    <a:lnTo>
                      <a:pt x="12" y="699"/>
                    </a:lnTo>
                    <a:lnTo>
                      <a:pt x="7" y="70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25" name=""/>
              <p:cNvSpPr/>
              <p:nvPr/>
            </p:nvSpPr>
            <p:spPr>
              <a:xfrm>
                <a:off x="9280440" y="6232320"/>
                <a:ext cx="26280" cy="1080"/>
              </a:xfrm>
              <a:custGeom>
                <a:avLst/>
                <a:gdLst/>
                <a:ahLst/>
                <a:rect l="l" t="t" r="r" b="b"/>
                <a:pathLst>
                  <a:path w="87" h="5">
                    <a:moveTo>
                      <a:pt x="0" y="5"/>
                    </a:moveTo>
                    <a:lnTo>
                      <a:pt x="38" y="0"/>
                    </a:lnTo>
                    <a:lnTo>
                      <a:pt x="8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6" name=""/>
              <p:cNvSpPr/>
              <p:nvPr/>
            </p:nvSpPr>
            <p:spPr>
              <a:xfrm>
                <a:off x="9352080" y="6232320"/>
                <a:ext cx="23760" cy="1080"/>
              </a:xfrm>
              <a:custGeom>
                <a:avLst/>
                <a:gdLst/>
                <a:ahLst/>
                <a:rect l="l" t="t" r="r" b="b"/>
                <a:pathLst>
                  <a:path w="77" h="5">
                    <a:moveTo>
                      <a:pt x="0" y="5"/>
                    </a:moveTo>
                    <a:lnTo>
                      <a:pt x="29" y="0"/>
                    </a:lnTo>
                    <a:lnTo>
                      <a:pt x="77" y="0"/>
                    </a:lnTo>
                    <a:lnTo>
                      <a:pt x="0" y="5"/>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7" name=""/>
              <p:cNvSpPr/>
              <p:nvPr/>
            </p:nvSpPr>
            <p:spPr>
              <a:xfrm>
                <a:off x="9280440" y="6232320"/>
                <a:ext cx="157680" cy="291240"/>
              </a:xfrm>
              <a:custGeom>
                <a:avLst/>
                <a:gdLst/>
                <a:ahLst/>
                <a:rect l="l" t="t" r="r" b="b"/>
                <a:pathLst>
                  <a:path w="527" h="2173">
                    <a:moveTo>
                      <a:pt x="496" y="29"/>
                    </a:moveTo>
                    <a:lnTo>
                      <a:pt x="496" y="1606"/>
                    </a:lnTo>
                    <a:lnTo>
                      <a:pt x="512" y="2064"/>
                    </a:lnTo>
                    <a:lnTo>
                      <a:pt x="527" y="2064"/>
                    </a:lnTo>
                    <a:lnTo>
                      <a:pt x="63" y="2173"/>
                    </a:lnTo>
                    <a:lnTo>
                      <a:pt x="70" y="98"/>
                    </a:lnTo>
                    <a:lnTo>
                      <a:pt x="77" y="89"/>
                    </a:lnTo>
                    <a:lnTo>
                      <a:pt x="0" y="55"/>
                    </a:lnTo>
                    <a:lnTo>
                      <a:pt x="11" y="47"/>
                    </a:lnTo>
                    <a:lnTo>
                      <a:pt x="26" y="46"/>
                    </a:lnTo>
                    <a:lnTo>
                      <a:pt x="41" y="51"/>
                    </a:lnTo>
                    <a:lnTo>
                      <a:pt x="59" y="58"/>
                    </a:lnTo>
                    <a:lnTo>
                      <a:pt x="76" y="66"/>
                    </a:lnTo>
                    <a:lnTo>
                      <a:pt x="94" y="74"/>
                    </a:lnTo>
                    <a:lnTo>
                      <a:pt x="110" y="82"/>
                    </a:lnTo>
                    <a:lnTo>
                      <a:pt x="125" y="84"/>
                    </a:lnTo>
                    <a:lnTo>
                      <a:pt x="125" y="2147"/>
                    </a:lnTo>
                    <a:lnTo>
                      <a:pt x="131" y="2152"/>
                    </a:lnTo>
                    <a:lnTo>
                      <a:pt x="139" y="2153"/>
                    </a:lnTo>
                    <a:lnTo>
                      <a:pt x="147" y="2152"/>
                    </a:lnTo>
                    <a:lnTo>
                      <a:pt x="154" y="2153"/>
                    </a:lnTo>
                    <a:lnTo>
                      <a:pt x="164" y="1978"/>
                    </a:lnTo>
                    <a:lnTo>
                      <a:pt x="169" y="1799"/>
                    </a:lnTo>
                    <a:lnTo>
                      <a:pt x="169" y="1615"/>
                    </a:lnTo>
                    <a:lnTo>
                      <a:pt x="168" y="1427"/>
                    </a:lnTo>
                    <a:lnTo>
                      <a:pt x="164" y="1238"/>
                    </a:lnTo>
                    <a:lnTo>
                      <a:pt x="162" y="1047"/>
                    </a:lnTo>
                    <a:lnTo>
                      <a:pt x="161" y="856"/>
                    </a:lnTo>
                    <a:lnTo>
                      <a:pt x="164" y="664"/>
                    </a:lnTo>
                    <a:lnTo>
                      <a:pt x="163" y="1020"/>
                    </a:lnTo>
                    <a:lnTo>
                      <a:pt x="167" y="1351"/>
                    </a:lnTo>
                    <a:lnTo>
                      <a:pt x="174" y="1681"/>
                    </a:lnTo>
                    <a:lnTo>
                      <a:pt x="179" y="2035"/>
                    </a:lnTo>
                    <a:lnTo>
                      <a:pt x="186" y="2035"/>
                    </a:lnTo>
                    <a:lnTo>
                      <a:pt x="179" y="2035"/>
                    </a:lnTo>
                    <a:lnTo>
                      <a:pt x="179" y="1276"/>
                    </a:lnTo>
                    <a:lnTo>
                      <a:pt x="186" y="1276"/>
                    </a:lnTo>
                    <a:lnTo>
                      <a:pt x="185" y="1480"/>
                    </a:lnTo>
                    <a:lnTo>
                      <a:pt x="190" y="1667"/>
                    </a:lnTo>
                    <a:lnTo>
                      <a:pt x="196" y="1854"/>
                    </a:lnTo>
                    <a:lnTo>
                      <a:pt x="203" y="2055"/>
                    </a:lnTo>
                    <a:lnTo>
                      <a:pt x="208" y="1851"/>
                    </a:lnTo>
                    <a:lnTo>
                      <a:pt x="211" y="1644"/>
                    </a:lnTo>
                    <a:lnTo>
                      <a:pt x="207" y="1438"/>
                    </a:lnTo>
                    <a:lnTo>
                      <a:pt x="193" y="1236"/>
                    </a:lnTo>
                    <a:lnTo>
                      <a:pt x="194" y="1166"/>
                    </a:lnTo>
                    <a:lnTo>
                      <a:pt x="194" y="1091"/>
                    </a:lnTo>
                    <a:lnTo>
                      <a:pt x="193" y="1013"/>
                    </a:lnTo>
                    <a:lnTo>
                      <a:pt x="186" y="940"/>
                    </a:lnTo>
                    <a:lnTo>
                      <a:pt x="179" y="960"/>
                    </a:lnTo>
                    <a:lnTo>
                      <a:pt x="178" y="982"/>
                    </a:lnTo>
                    <a:lnTo>
                      <a:pt x="178" y="1005"/>
                    </a:lnTo>
                    <a:lnTo>
                      <a:pt x="179" y="1029"/>
                    </a:lnTo>
                    <a:lnTo>
                      <a:pt x="179" y="877"/>
                    </a:lnTo>
                    <a:lnTo>
                      <a:pt x="180" y="724"/>
                    </a:lnTo>
                    <a:lnTo>
                      <a:pt x="178" y="572"/>
                    </a:lnTo>
                    <a:lnTo>
                      <a:pt x="170" y="423"/>
                    </a:lnTo>
                    <a:lnTo>
                      <a:pt x="164" y="478"/>
                    </a:lnTo>
                    <a:lnTo>
                      <a:pt x="163" y="534"/>
                    </a:lnTo>
                    <a:lnTo>
                      <a:pt x="164" y="592"/>
                    </a:lnTo>
                    <a:lnTo>
                      <a:pt x="164" y="650"/>
                    </a:lnTo>
                    <a:lnTo>
                      <a:pt x="164" y="89"/>
                    </a:lnTo>
                    <a:lnTo>
                      <a:pt x="163" y="125"/>
                    </a:lnTo>
                    <a:lnTo>
                      <a:pt x="162" y="161"/>
                    </a:lnTo>
                    <a:lnTo>
                      <a:pt x="165" y="196"/>
                    </a:lnTo>
                    <a:lnTo>
                      <a:pt x="179" y="228"/>
                    </a:lnTo>
                    <a:lnTo>
                      <a:pt x="186" y="223"/>
                    </a:lnTo>
                    <a:lnTo>
                      <a:pt x="186" y="216"/>
                    </a:lnTo>
                    <a:lnTo>
                      <a:pt x="185" y="209"/>
                    </a:lnTo>
                    <a:lnTo>
                      <a:pt x="186" y="202"/>
                    </a:lnTo>
                    <a:lnTo>
                      <a:pt x="185" y="205"/>
                    </a:lnTo>
                    <a:lnTo>
                      <a:pt x="187" y="209"/>
                    </a:lnTo>
                    <a:lnTo>
                      <a:pt x="190" y="212"/>
                    </a:lnTo>
                    <a:lnTo>
                      <a:pt x="193" y="216"/>
                    </a:lnTo>
                    <a:lnTo>
                      <a:pt x="207" y="183"/>
                    </a:lnTo>
                    <a:lnTo>
                      <a:pt x="211" y="145"/>
                    </a:lnTo>
                    <a:lnTo>
                      <a:pt x="208" y="107"/>
                    </a:lnTo>
                    <a:lnTo>
                      <a:pt x="203" y="77"/>
                    </a:lnTo>
                    <a:lnTo>
                      <a:pt x="186" y="76"/>
                    </a:lnTo>
                    <a:lnTo>
                      <a:pt x="170" y="73"/>
                    </a:lnTo>
                    <a:lnTo>
                      <a:pt x="154" y="69"/>
                    </a:lnTo>
                    <a:lnTo>
                      <a:pt x="139" y="65"/>
                    </a:lnTo>
                    <a:lnTo>
                      <a:pt x="124" y="60"/>
                    </a:lnTo>
                    <a:lnTo>
                      <a:pt x="109" y="55"/>
                    </a:lnTo>
                    <a:lnTo>
                      <a:pt x="92" y="48"/>
                    </a:lnTo>
                    <a:lnTo>
                      <a:pt x="77" y="43"/>
                    </a:lnTo>
                    <a:lnTo>
                      <a:pt x="95" y="36"/>
                    </a:lnTo>
                    <a:lnTo>
                      <a:pt x="112" y="34"/>
                    </a:lnTo>
                    <a:lnTo>
                      <a:pt x="128" y="36"/>
                    </a:lnTo>
                    <a:lnTo>
                      <a:pt x="145" y="40"/>
                    </a:lnTo>
                    <a:lnTo>
                      <a:pt x="161" y="46"/>
                    </a:lnTo>
                    <a:lnTo>
                      <a:pt x="177" y="53"/>
                    </a:lnTo>
                    <a:lnTo>
                      <a:pt x="192" y="59"/>
                    </a:lnTo>
                    <a:lnTo>
                      <a:pt x="208" y="63"/>
                    </a:lnTo>
                    <a:lnTo>
                      <a:pt x="219" y="2124"/>
                    </a:lnTo>
                    <a:lnTo>
                      <a:pt x="222" y="2129"/>
                    </a:lnTo>
                    <a:lnTo>
                      <a:pt x="228" y="2131"/>
                    </a:lnTo>
                    <a:lnTo>
                      <a:pt x="234" y="2132"/>
                    </a:lnTo>
                    <a:lnTo>
                      <a:pt x="241" y="2132"/>
                    </a:lnTo>
                    <a:lnTo>
                      <a:pt x="257" y="2113"/>
                    </a:lnTo>
                    <a:lnTo>
                      <a:pt x="257" y="55"/>
                    </a:lnTo>
                    <a:lnTo>
                      <a:pt x="179" y="29"/>
                    </a:lnTo>
                    <a:lnTo>
                      <a:pt x="198" y="27"/>
                    </a:lnTo>
                    <a:lnTo>
                      <a:pt x="216" y="28"/>
                    </a:lnTo>
                    <a:lnTo>
                      <a:pt x="233" y="30"/>
                    </a:lnTo>
                    <a:lnTo>
                      <a:pt x="249" y="33"/>
                    </a:lnTo>
                    <a:lnTo>
                      <a:pt x="264" y="38"/>
                    </a:lnTo>
                    <a:lnTo>
                      <a:pt x="279" y="43"/>
                    </a:lnTo>
                    <a:lnTo>
                      <a:pt x="294" y="49"/>
                    </a:lnTo>
                    <a:lnTo>
                      <a:pt x="309" y="55"/>
                    </a:lnTo>
                    <a:lnTo>
                      <a:pt x="309" y="2104"/>
                    </a:lnTo>
                    <a:lnTo>
                      <a:pt x="347" y="2104"/>
                    </a:lnTo>
                    <a:lnTo>
                      <a:pt x="357" y="2043"/>
                    </a:lnTo>
                    <a:lnTo>
                      <a:pt x="347" y="43"/>
                    </a:lnTo>
                    <a:lnTo>
                      <a:pt x="248" y="14"/>
                    </a:lnTo>
                    <a:lnTo>
                      <a:pt x="271" y="7"/>
                    </a:lnTo>
                    <a:lnTo>
                      <a:pt x="292" y="6"/>
                    </a:lnTo>
                    <a:lnTo>
                      <a:pt x="311" y="10"/>
                    </a:lnTo>
                    <a:lnTo>
                      <a:pt x="331" y="17"/>
                    </a:lnTo>
                    <a:lnTo>
                      <a:pt x="350" y="26"/>
                    </a:lnTo>
                    <a:lnTo>
                      <a:pt x="369" y="34"/>
                    </a:lnTo>
                    <a:lnTo>
                      <a:pt x="389" y="41"/>
                    </a:lnTo>
                    <a:lnTo>
                      <a:pt x="411" y="43"/>
                    </a:lnTo>
                    <a:lnTo>
                      <a:pt x="411" y="1615"/>
                    </a:lnTo>
                    <a:lnTo>
                      <a:pt x="404" y="1574"/>
                    </a:lnTo>
                    <a:lnTo>
                      <a:pt x="402" y="1527"/>
                    </a:lnTo>
                    <a:lnTo>
                      <a:pt x="403" y="1477"/>
                    </a:lnTo>
                    <a:lnTo>
                      <a:pt x="402" y="1428"/>
                    </a:lnTo>
                    <a:lnTo>
                      <a:pt x="380" y="1428"/>
                    </a:lnTo>
                    <a:lnTo>
                      <a:pt x="366" y="1577"/>
                    </a:lnTo>
                    <a:lnTo>
                      <a:pt x="363" y="1720"/>
                    </a:lnTo>
                    <a:lnTo>
                      <a:pt x="366" y="1865"/>
                    </a:lnTo>
                    <a:lnTo>
                      <a:pt x="373" y="2020"/>
                    </a:lnTo>
                    <a:lnTo>
                      <a:pt x="380" y="2020"/>
                    </a:lnTo>
                    <a:lnTo>
                      <a:pt x="386" y="1966"/>
                    </a:lnTo>
                    <a:lnTo>
                      <a:pt x="388" y="1910"/>
                    </a:lnTo>
                    <a:lnTo>
                      <a:pt x="387" y="1852"/>
                    </a:lnTo>
                    <a:lnTo>
                      <a:pt x="386" y="1794"/>
                    </a:lnTo>
                    <a:lnTo>
                      <a:pt x="387" y="1855"/>
                    </a:lnTo>
                    <a:lnTo>
                      <a:pt x="386" y="1917"/>
                    </a:lnTo>
                    <a:lnTo>
                      <a:pt x="388" y="1978"/>
                    </a:lnTo>
                    <a:lnTo>
                      <a:pt x="402" y="2035"/>
                    </a:lnTo>
                    <a:lnTo>
                      <a:pt x="411" y="1640"/>
                    </a:lnTo>
                    <a:lnTo>
                      <a:pt x="411" y="2084"/>
                    </a:lnTo>
                    <a:lnTo>
                      <a:pt x="451" y="2084"/>
                    </a:lnTo>
                    <a:lnTo>
                      <a:pt x="440" y="55"/>
                    </a:lnTo>
                    <a:lnTo>
                      <a:pt x="451" y="236"/>
                    </a:lnTo>
                    <a:lnTo>
                      <a:pt x="471" y="220"/>
                    </a:lnTo>
                    <a:lnTo>
                      <a:pt x="484" y="200"/>
                    </a:lnTo>
                    <a:lnTo>
                      <a:pt x="490" y="175"/>
                    </a:lnTo>
                    <a:lnTo>
                      <a:pt x="491" y="148"/>
                    </a:lnTo>
                    <a:lnTo>
                      <a:pt x="490" y="119"/>
                    </a:lnTo>
                    <a:lnTo>
                      <a:pt x="488" y="90"/>
                    </a:lnTo>
                    <a:lnTo>
                      <a:pt x="487" y="61"/>
                    </a:lnTo>
                    <a:lnTo>
                      <a:pt x="489" y="35"/>
                    </a:lnTo>
                    <a:lnTo>
                      <a:pt x="364" y="9"/>
                    </a:lnTo>
                    <a:lnTo>
                      <a:pt x="383" y="2"/>
                    </a:lnTo>
                    <a:lnTo>
                      <a:pt x="402" y="0"/>
                    </a:lnTo>
                    <a:lnTo>
                      <a:pt x="417" y="2"/>
                    </a:lnTo>
                    <a:lnTo>
                      <a:pt x="432" y="7"/>
                    </a:lnTo>
                    <a:lnTo>
                      <a:pt x="446" y="13"/>
                    </a:lnTo>
                    <a:lnTo>
                      <a:pt x="461" y="20"/>
                    </a:lnTo>
                    <a:lnTo>
                      <a:pt x="477" y="26"/>
                    </a:lnTo>
                    <a:lnTo>
                      <a:pt x="496" y="2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28" name=""/>
              <p:cNvSpPr/>
              <p:nvPr/>
            </p:nvSpPr>
            <p:spPr>
              <a:xfrm>
                <a:off x="9264960" y="623232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29" name=""/>
              <p:cNvSpPr/>
              <p:nvPr/>
            </p:nvSpPr>
            <p:spPr>
              <a:xfrm>
                <a:off x="9334080" y="623232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30" name=""/>
              <p:cNvSpPr/>
              <p:nvPr/>
            </p:nvSpPr>
            <p:spPr>
              <a:xfrm>
                <a:off x="9242280" y="6234840"/>
                <a:ext cx="19800" cy="1080"/>
              </a:xfrm>
              <a:custGeom>
                <a:avLst/>
                <a:gdLst/>
                <a:ahLst/>
                <a:rect l="l" t="t" r="r" b="b"/>
                <a:pathLst>
                  <a:path w="67" h="6">
                    <a:moveTo>
                      <a:pt x="0" y="6"/>
                    </a:moveTo>
                    <a:lnTo>
                      <a:pt x="22" y="0"/>
                    </a:lnTo>
                    <a:lnTo>
                      <a:pt x="67"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31" name=""/>
              <p:cNvSpPr/>
              <p:nvPr/>
            </p:nvSpPr>
            <p:spPr>
              <a:xfrm>
                <a:off x="9306720" y="6234840"/>
                <a:ext cx="24840" cy="1080"/>
              </a:xfrm>
              <a:custGeom>
                <a:avLst/>
                <a:gdLst/>
                <a:ahLst/>
                <a:rect l="l" t="t" r="r" b="b"/>
                <a:pathLst>
                  <a:path w="83" h="6">
                    <a:moveTo>
                      <a:pt x="0" y="6"/>
                    </a:moveTo>
                    <a:lnTo>
                      <a:pt x="29" y="0"/>
                    </a:lnTo>
                    <a:lnTo>
                      <a:pt x="83" y="0"/>
                    </a:lnTo>
                    <a:lnTo>
                      <a:pt x="0" y="6"/>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32" name=""/>
              <p:cNvSpPr/>
              <p:nvPr/>
            </p:nvSpPr>
            <p:spPr>
              <a:xfrm>
                <a:off x="9473040" y="6234840"/>
                <a:ext cx="6840" cy="8280"/>
              </a:xfrm>
              <a:custGeom>
                <a:avLst/>
                <a:gdLst/>
                <a:ahLst/>
                <a:rect l="l" t="t" r="r" b="b"/>
                <a:pathLst>
                  <a:path w="23" h="63">
                    <a:moveTo>
                      <a:pt x="14" y="63"/>
                    </a:moveTo>
                    <a:lnTo>
                      <a:pt x="0" y="63"/>
                    </a:lnTo>
                    <a:lnTo>
                      <a:pt x="0" y="0"/>
                    </a:lnTo>
                    <a:lnTo>
                      <a:pt x="23" y="0"/>
                    </a:lnTo>
                    <a:lnTo>
                      <a:pt x="14" y="63"/>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433" name=""/>
              <p:cNvSpPr/>
              <p:nvPr/>
            </p:nvSpPr>
            <p:spPr>
              <a:xfrm>
                <a:off x="9220680" y="6234840"/>
                <a:ext cx="1188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34" name=""/>
              <p:cNvSpPr/>
              <p:nvPr/>
            </p:nvSpPr>
            <p:spPr>
              <a:xfrm>
                <a:off x="9288720" y="6234840"/>
                <a:ext cx="12960" cy="1080"/>
              </a:xfrm>
              <a:prstGeom prst="rect">
                <a:avLst/>
              </a:pr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35" name=""/>
              <p:cNvSpPr/>
              <p:nvPr/>
            </p:nvSpPr>
            <p:spPr>
              <a:xfrm>
                <a:off x="9445320" y="6236280"/>
                <a:ext cx="8280" cy="21240"/>
              </a:xfrm>
              <a:custGeom>
                <a:avLst/>
                <a:gdLst/>
                <a:ahLst/>
                <a:rect l="l" t="t" r="r" b="b"/>
                <a:pathLst>
                  <a:path w="29" h="158">
                    <a:moveTo>
                      <a:pt x="29" y="158"/>
                    </a:moveTo>
                    <a:lnTo>
                      <a:pt x="29" y="118"/>
                    </a:lnTo>
                    <a:lnTo>
                      <a:pt x="23" y="112"/>
                    </a:lnTo>
                    <a:lnTo>
                      <a:pt x="15" y="113"/>
                    </a:lnTo>
                    <a:lnTo>
                      <a:pt x="7" y="119"/>
                    </a:lnTo>
                    <a:lnTo>
                      <a:pt x="0" y="124"/>
                    </a:lnTo>
                    <a:lnTo>
                      <a:pt x="6" y="124"/>
                    </a:lnTo>
                    <a:lnTo>
                      <a:pt x="6" y="137"/>
                    </a:lnTo>
                    <a:lnTo>
                      <a:pt x="0" y="137"/>
                    </a:lnTo>
                    <a:lnTo>
                      <a:pt x="0" y="0"/>
                    </a:lnTo>
                    <a:lnTo>
                      <a:pt x="22" y="0"/>
                    </a:lnTo>
                    <a:lnTo>
                      <a:pt x="29" y="158"/>
                    </a:lnTo>
                    <a:close/>
                  </a:path>
                </a:pathLst>
              </a:custGeom>
              <a:solidFill>
                <a:srgbClr val="ffffff"/>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Frutiger 45 Light"/>
                </a:endParaRPr>
              </a:p>
            </p:txBody>
          </p:sp>
          <p:sp>
            <p:nvSpPr>
              <p:cNvPr id="1436" name=""/>
              <p:cNvSpPr/>
              <p:nvPr/>
            </p:nvSpPr>
            <p:spPr>
              <a:xfrm>
                <a:off x="9248400" y="6237360"/>
                <a:ext cx="36720" cy="2160"/>
              </a:xfrm>
              <a:custGeom>
                <a:avLst/>
                <a:gdLst/>
                <a:ahLst/>
                <a:rect l="l" t="t" r="r" b="b"/>
                <a:pathLst>
                  <a:path w="123" h="14">
                    <a:moveTo>
                      <a:pt x="0" y="14"/>
                    </a:moveTo>
                    <a:lnTo>
                      <a:pt x="78" y="0"/>
                    </a:lnTo>
                    <a:lnTo>
                      <a:pt x="123" y="0"/>
                    </a:lnTo>
                    <a:lnTo>
                      <a:pt x="0" y="14"/>
                    </a:lnTo>
                    <a:close/>
                  </a:path>
                </a:pathLst>
              </a:custGeom>
              <a:solidFill>
                <a:srgbClr val="000000"/>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437" name=""/>
              <p:cNvSpPr/>
              <p:nvPr/>
            </p:nvSpPr>
            <p:spPr>
              <a:xfrm>
                <a:off x="9389160" y="6239880"/>
                <a:ext cx="6840" cy="29880"/>
              </a:xfrm>
              <a:custGeom>
                <a:avLst/>
                <a:gdLst/>
                <a:ahLst/>
                <a:rect l="l" t="t" r="r" b="b"/>
                <a:pathLst>
                  <a:path w="24" h="227">
                    <a:moveTo>
                      <a:pt x="16" y="227"/>
                    </a:moveTo>
                    <a:lnTo>
                      <a:pt x="0" y="227"/>
                    </a:lnTo>
                    <a:lnTo>
                      <a:pt x="0" y="6"/>
                    </a:lnTo>
                    <a:lnTo>
                      <a:pt x="22" y="0"/>
                    </a:lnTo>
                    <a:lnTo>
                      <a:pt x="23" y="57"/>
                    </a:lnTo>
                    <a:lnTo>
                      <a:pt x="24" y="115"/>
                    </a:lnTo>
                    <a:lnTo>
                      <a:pt x="22" y="172"/>
                    </a:lnTo>
                    <a:lnTo>
                      <a:pt x="16" y="227"/>
                    </a:lnTo>
                    <a:close/>
                  </a:path>
                </a:pathLst>
              </a:custGeom>
              <a:solidFill>
                <a:srgbClr val="ffffff"/>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Frutiger 45 Light"/>
                </a:endParaRPr>
              </a:p>
            </p:txBody>
          </p:sp>
          <p:sp>
            <p:nvSpPr>
              <p:cNvPr id="1438" name=""/>
              <p:cNvSpPr/>
              <p:nvPr/>
            </p:nvSpPr>
            <p:spPr>
              <a:xfrm>
                <a:off x="9500400" y="6239880"/>
                <a:ext cx="10800" cy="240840"/>
              </a:xfrm>
              <a:custGeom>
                <a:avLst/>
                <a:gdLst/>
                <a:ahLst/>
                <a:rect l="l" t="t" r="r" b="b"/>
                <a:pathLst>
                  <a:path w="40" h="1799">
                    <a:moveTo>
                      <a:pt x="40" y="1799"/>
                    </a:moveTo>
                    <a:lnTo>
                      <a:pt x="33" y="1676"/>
                    </a:lnTo>
                    <a:lnTo>
                      <a:pt x="33" y="1551"/>
                    </a:lnTo>
                    <a:lnTo>
                      <a:pt x="33" y="1427"/>
                    </a:lnTo>
                    <a:lnTo>
                      <a:pt x="26" y="1305"/>
                    </a:lnTo>
                    <a:lnTo>
                      <a:pt x="18" y="1417"/>
                    </a:lnTo>
                    <a:lnTo>
                      <a:pt x="17" y="1531"/>
                    </a:lnTo>
                    <a:lnTo>
                      <a:pt x="17" y="1646"/>
                    </a:lnTo>
                    <a:lnTo>
                      <a:pt x="11" y="1759"/>
                    </a:lnTo>
                    <a:lnTo>
                      <a:pt x="0" y="1759"/>
                    </a:lnTo>
                    <a:lnTo>
                      <a:pt x="0" y="1138"/>
                    </a:lnTo>
                    <a:lnTo>
                      <a:pt x="11" y="1138"/>
                    </a:lnTo>
                    <a:lnTo>
                      <a:pt x="11" y="1145"/>
                    </a:lnTo>
                    <a:lnTo>
                      <a:pt x="10" y="1154"/>
                    </a:lnTo>
                    <a:lnTo>
                      <a:pt x="11" y="1161"/>
                    </a:lnTo>
                    <a:lnTo>
                      <a:pt x="17" y="1166"/>
                    </a:lnTo>
                    <a:lnTo>
                      <a:pt x="24" y="872"/>
                    </a:lnTo>
                    <a:lnTo>
                      <a:pt x="31" y="591"/>
                    </a:lnTo>
                    <a:lnTo>
                      <a:pt x="34" y="306"/>
                    </a:lnTo>
                    <a:lnTo>
                      <a:pt x="33" y="0"/>
                    </a:lnTo>
                    <a:lnTo>
                      <a:pt x="40" y="1799"/>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39" name=""/>
              <p:cNvSpPr/>
              <p:nvPr/>
            </p:nvSpPr>
            <p:spPr>
              <a:xfrm>
                <a:off x="9215640" y="6239880"/>
                <a:ext cx="22680" cy="1080"/>
              </a:xfrm>
              <a:custGeom>
                <a:avLst/>
                <a:gdLst/>
                <a:ahLst/>
                <a:rect l="l" t="t" r="r" b="b"/>
                <a:pathLst>
                  <a:path w="77" h="11">
                    <a:moveTo>
                      <a:pt x="77" y="1"/>
                    </a:moveTo>
                    <a:lnTo>
                      <a:pt x="67" y="1"/>
                    </a:lnTo>
                    <a:lnTo>
                      <a:pt x="58" y="3"/>
                    </a:lnTo>
                    <a:lnTo>
                      <a:pt x="49" y="4"/>
                    </a:lnTo>
                    <a:lnTo>
                      <a:pt x="39" y="6"/>
                    </a:lnTo>
                    <a:lnTo>
                      <a:pt x="30" y="8"/>
                    </a:lnTo>
                    <a:lnTo>
                      <a:pt x="21" y="9"/>
                    </a:lnTo>
                    <a:lnTo>
                      <a:pt x="10" y="10"/>
                    </a:lnTo>
                    <a:lnTo>
                      <a:pt x="0" y="9"/>
                    </a:lnTo>
                    <a:lnTo>
                      <a:pt x="12" y="11"/>
                    </a:lnTo>
                    <a:lnTo>
                      <a:pt x="22" y="11"/>
                    </a:lnTo>
                    <a:lnTo>
                      <a:pt x="31" y="9"/>
                    </a:lnTo>
                    <a:lnTo>
                      <a:pt x="39" y="6"/>
                    </a:lnTo>
                    <a:lnTo>
                      <a:pt x="49" y="4"/>
                    </a:lnTo>
                    <a:lnTo>
                      <a:pt x="57" y="1"/>
                    </a:lnTo>
                    <a:lnTo>
                      <a:pt x="66" y="0"/>
                    </a:lnTo>
                    <a:lnTo>
                      <a:pt x="77" y="1"/>
                    </a:lnTo>
                    <a:close/>
                  </a:path>
                </a:pathLst>
              </a:custGeom>
              <a:solidFill>
                <a:srgbClr val="000000"/>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Frutiger 45 Light"/>
                </a:endParaRPr>
              </a:p>
            </p:txBody>
          </p:sp>
          <p:sp>
            <p:nvSpPr>
              <p:cNvPr id="1440" name=""/>
              <p:cNvSpPr/>
              <p:nvPr/>
            </p:nvSpPr>
            <p:spPr>
              <a:xfrm>
                <a:off x="9222840" y="6242400"/>
                <a:ext cx="39240" cy="211680"/>
              </a:xfrm>
              <a:custGeom>
                <a:avLst/>
                <a:gdLst/>
                <a:ahLst/>
                <a:rect l="l" t="t" r="r" b="b"/>
                <a:pathLst>
                  <a:path w="133" h="1583">
                    <a:moveTo>
                      <a:pt x="132" y="1583"/>
                    </a:moveTo>
                    <a:lnTo>
                      <a:pt x="133" y="1300"/>
                    </a:lnTo>
                    <a:lnTo>
                      <a:pt x="130" y="1016"/>
                    </a:lnTo>
                    <a:lnTo>
                      <a:pt x="123" y="738"/>
                    </a:lnTo>
                    <a:lnTo>
                      <a:pt x="116" y="471"/>
                    </a:lnTo>
                    <a:lnTo>
                      <a:pt x="103" y="578"/>
                    </a:lnTo>
                    <a:lnTo>
                      <a:pt x="101" y="688"/>
                    </a:lnTo>
                    <a:lnTo>
                      <a:pt x="101" y="799"/>
                    </a:lnTo>
                    <a:lnTo>
                      <a:pt x="94" y="907"/>
                    </a:lnTo>
                    <a:lnTo>
                      <a:pt x="87" y="597"/>
                    </a:lnTo>
                    <a:lnTo>
                      <a:pt x="94" y="604"/>
                    </a:lnTo>
                    <a:lnTo>
                      <a:pt x="102" y="596"/>
                    </a:lnTo>
                    <a:lnTo>
                      <a:pt x="99" y="587"/>
                    </a:lnTo>
                    <a:lnTo>
                      <a:pt x="92" y="580"/>
                    </a:lnTo>
                    <a:lnTo>
                      <a:pt x="87" y="575"/>
                    </a:lnTo>
                    <a:lnTo>
                      <a:pt x="94" y="583"/>
                    </a:lnTo>
                    <a:lnTo>
                      <a:pt x="101" y="558"/>
                    </a:lnTo>
                    <a:lnTo>
                      <a:pt x="103" y="530"/>
                    </a:lnTo>
                    <a:lnTo>
                      <a:pt x="101" y="503"/>
                    </a:lnTo>
                    <a:lnTo>
                      <a:pt x="94" y="479"/>
                    </a:lnTo>
                    <a:lnTo>
                      <a:pt x="88" y="496"/>
                    </a:lnTo>
                    <a:lnTo>
                      <a:pt x="87" y="515"/>
                    </a:lnTo>
                    <a:lnTo>
                      <a:pt x="88" y="534"/>
                    </a:lnTo>
                    <a:lnTo>
                      <a:pt x="87" y="554"/>
                    </a:lnTo>
                    <a:lnTo>
                      <a:pt x="87" y="46"/>
                    </a:lnTo>
                    <a:lnTo>
                      <a:pt x="0" y="10"/>
                    </a:lnTo>
                    <a:lnTo>
                      <a:pt x="20" y="2"/>
                    </a:lnTo>
                    <a:lnTo>
                      <a:pt x="38" y="0"/>
                    </a:lnTo>
                    <a:lnTo>
                      <a:pt x="55" y="4"/>
                    </a:lnTo>
                    <a:lnTo>
                      <a:pt x="71" y="11"/>
                    </a:lnTo>
                    <a:lnTo>
                      <a:pt x="87" y="21"/>
                    </a:lnTo>
                    <a:lnTo>
                      <a:pt x="102" y="29"/>
                    </a:lnTo>
                    <a:lnTo>
                      <a:pt x="117" y="34"/>
                    </a:lnTo>
                    <a:lnTo>
                      <a:pt x="132" y="36"/>
                    </a:lnTo>
                    <a:lnTo>
                      <a:pt x="132" y="15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41" name=""/>
              <p:cNvSpPr/>
              <p:nvPr/>
            </p:nvSpPr>
            <p:spPr>
              <a:xfrm>
                <a:off x="9359640" y="6242400"/>
                <a:ext cx="9360" cy="27360"/>
              </a:xfrm>
              <a:custGeom>
                <a:avLst/>
                <a:gdLst/>
                <a:ahLst/>
                <a:rect l="l" t="t" r="r" b="b"/>
                <a:pathLst>
                  <a:path w="31" h="207">
                    <a:moveTo>
                      <a:pt x="22" y="207"/>
                    </a:moveTo>
                    <a:lnTo>
                      <a:pt x="0" y="201"/>
                    </a:lnTo>
                    <a:lnTo>
                      <a:pt x="0" y="0"/>
                    </a:lnTo>
                    <a:lnTo>
                      <a:pt x="31" y="0"/>
                    </a:lnTo>
                    <a:lnTo>
                      <a:pt x="22"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442" name=""/>
              <p:cNvSpPr/>
              <p:nvPr/>
            </p:nvSpPr>
            <p:spPr>
              <a:xfrm>
                <a:off x="8867520" y="6243480"/>
                <a:ext cx="4680" cy="70920"/>
              </a:xfrm>
              <a:custGeom>
                <a:avLst/>
                <a:gdLst/>
                <a:ahLst/>
                <a:rect l="l" t="t" r="r" b="b"/>
                <a:pathLst>
                  <a:path w="16" h="529">
                    <a:moveTo>
                      <a:pt x="16" y="529"/>
                    </a:moveTo>
                    <a:lnTo>
                      <a:pt x="7" y="529"/>
                    </a:lnTo>
                    <a:lnTo>
                      <a:pt x="0" y="0"/>
                    </a:lnTo>
                    <a:lnTo>
                      <a:pt x="7" y="0"/>
                    </a:lnTo>
                    <a:lnTo>
                      <a:pt x="16" y="510"/>
                    </a:lnTo>
                    <a:lnTo>
                      <a:pt x="16" y="529"/>
                    </a:lnTo>
                    <a:close/>
                  </a:path>
                </a:pathLst>
              </a:cu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Frutiger 45 Light"/>
                </a:endParaRPr>
              </a:p>
            </p:txBody>
          </p:sp>
          <p:sp>
            <p:nvSpPr>
              <p:cNvPr id="1443" name=""/>
              <p:cNvSpPr/>
              <p:nvPr/>
            </p:nvSpPr>
            <p:spPr>
              <a:xfrm>
                <a:off x="9038880" y="6243480"/>
                <a:ext cx="94320" cy="309240"/>
              </a:xfrm>
              <a:custGeom>
                <a:avLst/>
                <a:gdLst/>
                <a:ahLst/>
                <a:rect l="l" t="t" r="r" b="b"/>
                <a:pathLst>
                  <a:path w="319" h="2312">
                    <a:moveTo>
                      <a:pt x="10" y="0"/>
                    </a:moveTo>
                    <a:lnTo>
                      <a:pt x="22" y="120"/>
                    </a:lnTo>
                    <a:lnTo>
                      <a:pt x="25" y="246"/>
                    </a:lnTo>
                    <a:lnTo>
                      <a:pt x="25" y="372"/>
                    </a:lnTo>
                    <a:lnTo>
                      <a:pt x="33" y="495"/>
                    </a:lnTo>
                    <a:lnTo>
                      <a:pt x="39" y="380"/>
                    </a:lnTo>
                    <a:lnTo>
                      <a:pt x="41" y="263"/>
                    </a:lnTo>
                    <a:lnTo>
                      <a:pt x="40" y="145"/>
                    </a:lnTo>
                    <a:lnTo>
                      <a:pt x="39" y="26"/>
                    </a:lnTo>
                    <a:lnTo>
                      <a:pt x="55" y="47"/>
                    </a:lnTo>
                    <a:lnTo>
                      <a:pt x="56" y="239"/>
                    </a:lnTo>
                    <a:lnTo>
                      <a:pt x="55" y="433"/>
                    </a:lnTo>
                    <a:lnTo>
                      <a:pt x="57" y="622"/>
                    </a:lnTo>
                    <a:lnTo>
                      <a:pt x="71" y="794"/>
                    </a:lnTo>
                    <a:lnTo>
                      <a:pt x="71" y="55"/>
                    </a:lnTo>
                    <a:lnTo>
                      <a:pt x="87" y="76"/>
                    </a:lnTo>
                    <a:lnTo>
                      <a:pt x="86" y="324"/>
                    </a:lnTo>
                    <a:lnTo>
                      <a:pt x="91" y="567"/>
                    </a:lnTo>
                    <a:lnTo>
                      <a:pt x="97" y="808"/>
                    </a:lnTo>
                    <a:lnTo>
                      <a:pt x="103" y="1055"/>
                    </a:lnTo>
                    <a:lnTo>
                      <a:pt x="109" y="96"/>
                    </a:lnTo>
                    <a:lnTo>
                      <a:pt x="125" y="139"/>
                    </a:lnTo>
                    <a:lnTo>
                      <a:pt x="132" y="2070"/>
                    </a:lnTo>
                    <a:lnTo>
                      <a:pt x="136" y="2073"/>
                    </a:lnTo>
                    <a:lnTo>
                      <a:pt x="141" y="2075"/>
                    </a:lnTo>
                    <a:lnTo>
                      <a:pt x="144" y="2077"/>
                    </a:lnTo>
                    <a:lnTo>
                      <a:pt x="149" y="2076"/>
                    </a:lnTo>
                    <a:lnTo>
                      <a:pt x="142" y="2076"/>
                    </a:lnTo>
                    <a:lnTo>
                      <a:pt x="142" y="125"/>
                    </a:lnTo>
                    <a:lnTo>
                      <a:pt x="149" y="125"/>
                    </a:lnTo>
                    <a:lnTo>
                      <a:pt x="153" y="349"/>
                    </a:lnTo>
                    <a:lnTo>
                      <a:pt x="160" y="573"/>
                    </a:lnTo>
                    <a:lnTo>
                      <a:pt x="166" y="796"/>
                    </a:lnTo>
                    <a:lnTo>
                      <a:pt x="171" y="1020"/>
                    </a:lnTo>
                    <a:lnTo>
                      <a:pt x="180" y="159"/>
                    </a:lnTo>
                    <a:lnTo>
                      <a:pt x="194" y="179"/>
                    </a:lnTo>
                    <a:lnTo>
                      <a:pt x="194" y="363"/>
                    </a:lnTo>
                    <a:lnTo>
                      <a:pt x="194" y="547"/>
                    </a:lnTo>
                    <a:lnTo>
                      <a:pt x="195" y="729"/>
                    </a:lnTo>
                    <a:lnTo>
                      <a:pt x="203" y="908"/>
                    </a:lnTo>
                    <a:lnTo>
                      <a:pt x="209" y="730"/>
                    </a:lnTo>
                    <a:lnTo>
                      <a:pt x="210" y="549"/>
                    </a:lnTo>
                    <a:lnTo>
                      <a:pt x="209" y="367"/>
                    </a:lnTo>
                    <a:lnTo>
                      <a:pt x="209" y="185"/>
                    </a:lnTo>
                    <a:lnTo>
                      <a:pt x="224" y="198"/>
                    </a:lnTo>
                    <a:lnTo>
                      <a:pt x="225" y="216"/>
                    </a:lnTo>
                    <a:lnTo>
                      <a:pt x="225" y="233"/>
                    </a:lnTo>
                    <a:lnTo>
                      <a:pt x="232" y="248"/>
                    </a:lnTo>
                    <a:lnTo>
                      <a:pt x="240" y="241"/>
                    </a:lnTo>
                    <a:lnTo>
                      <a:pt x="241" y="232"/>
                    </a:lnTo>
                    <a:lnTo>
                      <a:pt x="240" y="223"/>
                    </a:lnTo>
                    <a:lnTo>
                      <a:pt x="241" y="214"/>
                    </a:lnTo>
                    <a:lnTo>
                      <a:pt x="254" y="247"/>
                    </a:lnTo>
                    <a:lnTo>
                      <a:pt x="256" y="284"/>
                    </a:lnTo>
                    <a:lnTo>
                      <a:pt x="256" y="322"/>
                    </a:lnTo>
                    <a:lnTo>
                      <a:pt x="265" y="358"/>
                    </a:lnTo>
                    <a:lnTo>
                      <a:pt x="270" y="243"/>
                    </a:lnTo>
                    <a:lnTo>
                      <a:pt x="296" y="262"/>
                    </a:lnTo>
                    <a:lnTo>
                      <a:pt x="303" y="1060"/>
                    </a:lnTo>
                    <a:lnTo>
                      <a:pt x="310" y="1060"/>
                    </a:lnTo>
                    <a:lnTo>
                      <a:pt x="303" y="1060"/>
                    </a:lnTo>
                    <a:lnTo>
                      <a:pt x="303" y="262"/>
                    </a:lnTo>
                    <a:lnTo>
                      <a:pt x="310" y="262"/>
                    </a:lnTo>
                    <a:lnTo>
                      <a:pt x="317" y="762"/>
                    </a:lnTo>
                    <a:lnTo>
                      <a:pt x="319" y="1276"/>
                    </a:lnTo>
                    <a:lnTo>
                      <a:pt x="318" y="1795"/>
                    </a:lnTo>
                    <a:lnTo>
                      <a:pt x="319" y="2312"/>
                    </a:lnTo>
                    <a:lnTo>
                      <a:pt x="318" y="2046"/>
                    </a:lnTo>
                    <a:lnTo>
                      <a:pt x="319" y="1781"/>
                    </a:lnTo>
                    <a:lnTo>
                      <a:pt x="317" y="1516"/>
                    </a:lnTo>
                    <a:lnTo>
                      <a:pt x="310" y="1253"/>
                    </a:lnTo>
                    <a:lnTo>
                      <a:pt x="296" y="1277"/>
                    </a:lnTo>
                    <a:lnTo>
                      <a:pt x="303" y="2303"/>
                    </a:lnTo>
                    <a:lnTo>
                      <a:pt x="296" y="2303"/>
                    </a:lnTo>
                    <a:lnTo>
                      <a:pt x="288" y="2207"/>
                    </a:lnTo>
                    <a:lnTo>
                      <a:pt x="287" y="2114"/>
                    </a:lnTo>
                    <a:lnTo>
                      <a:pt x="287" y="2023"/>
                    </a:lnTo>
                    <a:lnTo>
                      <a:pt x="281" y="1938"/>
                    </a:lnTo>
                    <a:lnTo>
                      <a:pt x="270" y="2288"/>
                    </a:lnTo>
                    <a:lnTo>
                      <a:pt x="258" y="2288"/>
                    </a:lnTo>
                    <a:lnTo>
                      <a:pt x="250" y="2257"/>
                    </a:lnTo>
                    <a:lnTo>
                      <a:pt x="248" y="2209"/>
                    </a:lnTo>
                    <a:lnTo>
                      <a:pt x="248" y="2158"/>
                    </a:lnTo>
                    <a:lnTo>
                      <a:pt x="241" y="2110"/>
                    </a:lnTo>
                    <a:lnTo>
                      <a:pt x="232" y="2277"/>
                    </a:lnTo>
                    <a:lnTo>
                      <a:pt x="225" y="2147"/>
                    </a:lnTo>
                    <a:lnTo>
                      <a:pt x="226" y="2013"/>
                    </a:lnTo>
                    <a:lnTo>
                      <a:pt x="226" y="1877"/>
                    </a:lnTo>
                    <a:lnTo>
                      <a:pt x="219" y="1745"/>
                    </a:lnTo>
                    <a:lnTo>
                      <a:pt x="211" y="1873"/>
                    </a:lnTo>
                    <a:lnTo>
                      <a:pt x="209" y="2004"/>
                    </a:lnTo>
                    <a:lnTo>
                      <a:pt x="210" y="2137"/>
                    </a:lnTo>
                    <a:lnTo>
                      <a:pt x="209" y="2268"/>
                    </a:lnTo>
                    <a:lnTo>
                      <a:pt x="205" y="2264"/>
                    </a:lnTo>
                    <a:lnTo>
                      <a:pt x="201" y="2262"/>
                    </a:lnTo>
                    <a:lnTo>
                      <a:pt x="194" y="2262"/>
                    </a:lnTo>
                    <a:lnTo>
                      <a:pt x="187" y="2262"/>
                    </a:lnTo>
                    <a:lnTo>
                      <a:pt x="180" y="2268"/>
                    </a:lnTo>
                    <a:lnTo>
                      <a:pt x="203" y="2283"/>
                    </a:lnTo>
                    <a:lnTo>
                      <a:pt x="116" y="2249"/>
                    </a:lnTo>
                    <a:lnTo>
                      <a:pt x="117" y="2113"/>
                    </a:lnTo>
                    <a:lnTo>
                      <a:pt x="117" y="1974"/>
                    </a:lnTo>
                    <a:lnTo>
                      <a:pt x="116" y="1834"/>
                    </a:lnTo>
                    <a:lnTo>
                      <a:pt x="109" y="1696"/>
                    </a:lnTo>
                    <a:lnTo>
                      <a:pt x="103" y="2228"/>
                    </a:lnTo>
                    <a:lnTo>
                      <a:pt x="87" y="2228"/>
                    </a:lnTo>
                    <a:lnTo>
                      <a:pt x="87" y="2243"/>
                    </a:lnTo>
                    <a:lnTo>
                      <a:pt x="78" y="2234"/>
                    </a:lnTo>
                    <a:lnTo>
                      <a:pt x="78" y="801"/>
                    </a:lnTo>
                    <a:lnTo>
                      <a:pt x="71" y="794"/>
                    </a:lnTo>
                    <a:lnTo>
                      <a:pt x="55" y="814"/>
                    </a:lnTo>
                    <a:lnTo>
                      <a:pt x="64" y="814"/>
                    </a:lnTo>
                    <a:lnTo>
                      <a:pt x="71" y="2220"/>
                    </a:lnTo>
                    <a:lnTo>
                      <a:pt x="64" y="2220"/>
                    </a:lnTo>
                    <a:lnTo>
                      <a:pt x="61" y="2226"/>
                    </a:lnTo>
                    <a:lnTo>
                      <a:pt x="54" y="2219"/>
                    </a:lnTo>
                    <a:lnTo>
                      <a:pt x="45" y="2204"/>
                    </a:lnTo>
                    <a:lnTo>
                      <a:pt x="39" y="2185"/>
                    </a:lnTo>
                    <a:lnTo>
                      <a:pt x="33" y="2194"/>
                    </a:lnTo>
                    <a:lnTo>
                      <a:pt x="29" y="2202"/>
                    </a:lnTo>
                    <a:lnTo>
                      <a:pt x="26" y="2208"/>
                    </a:lnTo>
                    <a:lnTo>
                      <a:pt x="17" y="2214"/>
                    </a:lnTo>
                    <a:lnTo>
                      <a:pt x="0" y="0"/>
                    </a:lnTo>
                    <a:lnTo>
                      <a:pt x="1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44" name=""/>
              <p:cNvSpPr/>
              <p:nvPr/>
            </p:nvSpPr>
            <p:spPr>
              <a:xfrm>
                <a:off x="9560160" y="6243480"/>
                <a:ext cx="2160" cy="4680"/>
              </a:xfrm>
              <a:prstGeom prst="rect">
                <a:avLst/>
              </a:pr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445" name=""/>
              <p:cNvSpPr/>
              <p:nvPr/>
            </p:nvSpPr>
            <p:spPr>
              <a:xfrm>
                <a:off x="9305640" y="6244560"/>
                <a:ext cx="8280" cy="7200"/>
              </a:xfrm>
              <a:custGeom>
                <a:avLst/>
                <a:gdLst/>
                <a:ahLst/>
                <a:rect l="l" t="t" r="r" b="b"/>
                <a:pathLst>
                  <a:path w="26" h="49">
                    <a:moveTo>
                      <a:pt x="25" y="0"/>
                    </a:moveTo>
                    <a:lnTo>
                      <a:pt x="25" y="13"/>
                    </a:lnTo>
                    <a:lnTo>
                      <a:pt x="26" y="27"/>
                    </a:lnTo>
                    <a:lnTo>
                      <a:pt x="25" y="39"/>
                    </a:lnTo>
                    <a:lnTo>
                      <a:pt x="19" y="49"/>
                    </a:lnTo>
                    <a:lnTo>
                      <a:pt x="13" y="32"/>
                    </a:lnTo>
                    <a:lnTo>
                      <a:pt x="6" y="27"/>
                    </a:lnTo>
                    <a:lnTo>
                      <a:pt x="0" y="21"/>
                    </a:lnTo>
                    <a:lnTo>
                      <a:pt x="3" y="0"/>
                    </a:lnTo>
                    <a:lnTo>
                      <a:pt x="25" y="0"/>
                    </a:lnTo>
                    <a:close/>
                  </a:path>
                </a:pathLst>
              </a:cu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1446" name=""/>
              <p:cNvSpPr/>
              <p:nvPr/>
            </p:nvSpPr>
            <p:spPr>
              <a:xfrm>
                <a:off x="9502920" y="6251760"/>
                <a:ext cx="2160" cy="73440"/>
              </a:xfrm>
              <a:prstGeom prst="rect">
                <a:avLst/>
              </a:pr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1447" name=""/>
              <p:cNvSpPr/>
              <p:nvPr/>
            </p:nvSpPr>
            <p:spPr>
              <a:xfrm>
                <a:off x="9567720" y="6252840"/>
                <a:ext cx="216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448" name=""/>
              <p:cNvSpPr/>
              <p:nvPr/>
            </p:nvSpPr>
            <p:spPr>
              <a:xfrm>
                <a:off x="9282600" y="6258960"/>
                <a:ext cx="2160" cy="49320"/>
              </a:xfrm>
              <a:custGeom>
                <a:avLst/>
                <a:gdLst/>
                <a:ahLst/>
                <a:rect l="l" t="t" r="r" b="b"/>
                <a:pathLst>
                  <a:path w="7" h="375">
                    <a:moveTo>
                      <a:pt x="0" y="375"/>
                    </a:moveTo>
                    <a:lnTo>
                      <a:pt x="7" y="0"/>
                    </a:lnTo>
                    <a:lnTo>
                      <a:pt x="6" y="96"/>
                    </a:lnTo>
                    <a:lnTo>
                      <a:pt x="7" y="190"/>
                    </a:lnTo>
                    <a:lnTo>
                      <a:pt x="6" y="283"/>
                    </a:lnTo>
                    <a:lnTo>
                      <a:pt x="0" y="375"/>
                    </a:lnTo>
                    <a:close/>
                  </a:path>
                </a:pathLst>
              </a:custGeom>
              <a:solidFill>
                <a:srgbClr val="ffff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Frutiger 45 Light"/>
                </a:endParaRPr>
              </a:p>
            </p:txBody>
          </p:sp>
          <p:sp>
            <p:nvSpPr>
              <p:cNvPr id="1449" name=""/>
              <p:cNvSpPr/>
              <p:nvPr/>
            </p:nvSpPr>
            <p:spPr>
              <a:xfrm>
                <a:off x="9306720" y="6258960"/>
                <a:ext cx="108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50" name=""/>
              <p:cNvSpPr/>
              <p:nvPr/>
            </p:nvSpPr>
            <p:spPr>
              <a:xfrm>
                <a:off x="9567720" y="626400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51" name=""/>
              <p:cNvSpPr/>
              <p:nvPr/>
            </p:nvSpPr>
            <p:spPr>
              <a:xfrm>
                <a:off x="9334080" y="6264000"/>
                <a:ext cx="216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52" name=""/>
              <p:cNvSpPr/>
              <p:nvPr/>
            </p:nvSpPr>
            <p:spPr>
              <a:xfrm>
                <a:off x="9445320" y="6265080"/>
                <a:ext cx="11880" cy="231120"/>
              </a:xfrm>
              <a:custGeom>
                <a:avLst/>
                <a:gdLst/>
                <a:ahLst/>
                <a:rect l="l" t="t" r="r" b="b"/>
                <a:pathLst>
                  <a:path w="40" h="1724">
                    <a:moveTo>
                      <a:pt x="22" y="118"/>
                    </a:moveTo>
                    <a:lnTo>
                      <a:pt x="29" y="20"/>
                    </a:lnTo>
                    <a:lnTo>
                      <a:pt x="29" y="172"/>
                    </a:lnTo>
                    <a:lnTo>
                      <a:pt x="22" y="172"/>
                    </a:lnTo>
                    <a:lnTo>
                      <a:pt x="36" y="547"/>
                    </a:lnTo>
                    <a:lnTo>
                      <a:pt x="40" y="936"/>
                    </a:lnTo>
                    <a:lnTo>
                      <a:pt x="37" y="1331"/>
                    </a:lnTo>
                    <a:lnTo>
                      <a:pt x="39" y="1724"/>
                    </a:lnTo>
                    <a:lnTo>
                      <a:pt x="37" y="1696"/>
                    </a:lnTo>
                    <a:lnTo>
                      <a:pt x="39" y="1667"/>
                    </a:lnTo>
                    <a:lnTo>
                      <a:pt x="37" y="1640"/>
                    </a:lnTo>
                    <a:lnTo>
                      <a:pt x="29" y="1615"/>
                    </a:lnTo>
                    <a:lnTo>
                      <a:pt x="23" y="1629"/>
                    </a:lnTo>
                    <a:lnTo>
                      <a:pt x="22" y="1647"/>
                    </a:lnTo>
                    <a:lnTo>
                      <a:pt x="23" y="1666"/>
                    </a:lnTo>
                    <a:lnTo>
                      <a:pt x="22" y="1683"/>
                    </a:lnTo>
                    <a:lnTo>
                      <a:pt x="17" y="1675"/>
                    </a:lnTo>
                    <a:lnTo>
                      <a:pt x="6" y="1411"/>
                    </a:lnTo>
                    <a:lnTo>
                      <a:pt x="0" y="1138"/>
                    </a:lnTo>
                    <a:lnTo>
                      <a:pt x="0" y="870"/>
                    </a:lnTo>
                    <a:lnTo>
                      <a:pt x="6" y="621"/>
                    </a:lnTo>
                    <a:lnTo>
                      <a:pt x="6" y="1008"/>
                    </a:lnTo>
                    <a:lnTo>
                      <a:pt x="13" y="991"/>
                    </a:lnTo>
                    <a:lnTo>
                      <a:pt x="20" y="974"/>
                    </a:lnTo>
                    <a:lnTo>
                      <a:pt x="23" y="959"/>
                    </a:lnTo>
                    <a:lnTo>
                      <a:pt x="22" y="945"/>
                    </a:lnTo>
                    <a:lnTo>
                      <a:pt x="39" y="931"/>
                    </a:lnTo>
                    <a:lnTo>
                      <a:pt x="37" y="773"/>
                    </a:lnTo>
                    <a:lnTo>
                      <a:pt x="40" y="611"/>
                    </a:lnTo>
                    <a:lnTo>
                      <a:pt x="36" y="451"/>
                    </a:lnTo>
                    <a:lnTo>
                      <a:pt x="22" y="304"/>
                    </a:lnTo>
                    <a:lnTo>
                      <a:pt x="17" y="312"/>
                    </a:lnTo>
                    <a:lnTo>
                      <a:pt x="14" y="322"/>
                    </a:lnTo>
                    <a:lnTo>
                      <a:pt x="15" y="333"/>
                    </a:lnTo>
                    <a:lnTo>
                      <a:pt x="17" y="345"/>
                    </a:lnTo>
                    <a:lnTo>
                      <a:pt x="6" y="345"/>
                    </a:lnTo>
                    <a:lnTo>
                      <a:pt x="6" y="0"/>
                    </a:lnTo>
                    <a:lnTo>
                      <a:pt x="17" y="0"/>
                    </a:lnTo>
                    <a:lnTo>
                      <a:pt x="15" y="30"/>
                    </a:lnTo>
                    <a:lnTo>
                      <a:pt x="14" y="61"/>
                    </a:lnTo>
                    <a:lnTo>
                      <a:pt x="17" y="90"/>
                    </a:lnTo>
                    <a:lnTo>
                      <a:pt x="22" y="11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53" name=""/>
              <p:cNvSpPr/>
              <p:nvPr/>
            </p:nvSpPr>
            <p:spPr>
              <a:xfrm>
                <a:off x="9029160" y="6268680"/>
                <a:ext cx="2160" cy="11880"/>
              </a:xfrm>
              <a:prstGeom prst="rect">
                <a:avLst/>
              </a:prstGeom>
              <a:solidFill>
                <a:srgbClr val="000000"/>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454" name=""/>
              <p:cNvSpPr/>
              <p:nvPr/>
            </p:nvSpPr>
            <p:spPr>
              <a:xfrm>
                <a:off x="9339120" y="6269760"/>
                <a:ext cx="3240" cy="79200"/>
              </a:xfrm>
              <a:custGeom>
                <a:avLst/>
                <a:gdLst/>
                <a:ahLst/>
                <a:rect l="l" t="t" r="r" b="b"/>
                <a:pathLst>
                  <a:path w="15" h="595">
                    <a:moveTo>
                      <a:pt x="10" y="0"/>
                    </a:moveTo>
                    <a:lnTo>
                      <a:pt x="15" y="0"/>
                    </a:lnTo>
                    <a:lnTo>
                      <a:pt x="10" y="595"/>
                    </a:lnTo>
                    <a:lnTo>
                      <a:pt x="0" y="595"/>
                    </a:lnTo>
                    <a:lnTo>
                      <a:pt x="10" y="0"/>
                    </a:lnTo>
                    <a:close/>
                  </a:path>
                </a:pathLst>
              </a:custGeom>
              <a:solidFill>
                <a:srgbClr val="ffffff"/>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1455" name=""/>
              <p:cNvSpPr/>
              <p:nvPr/>
            </p:nvSpPr>
            <p:spPr>
              <a:xfrm>
                <a:off x="9475200" y="6270840"/>
                <a:ext cx="4680" cy="5760"/>
              </a:xfrm>
              <a:custGeom>
                <a:avLst/>
                <a:gdLst/>
                <a:ahLst/>
                <a:rect l="l" t="t" r="r" b="b"/>
                <a:pathLst>
                  <a:path w="16" h="49">
                    <a:moveTo>
                      <a:pt x="0" y="2"/>
                    </a:moveTo>
                    <a:lnTo>
                      <a:pt x="7" y="0"/>
                    </a:lnTo>
                    <a:lnTo>
                      <a:pt x="16" y="49"/>
                    </a:lnTo>
                    <a:lnTo>
                      <a:pt x="7" y="49"/>
                    </a:lnTo>
                    <a:lnTo>
                      <a:pt x="0" y="2"/>
                    </a:lnTo>
                    <a:close/>
                  </a:path>
                </a:pathLst>
              </a:cu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56" name=""/>
              <p:cNvSpPr/>
              <p:nvPr/>
            </p:nvSpPr>
            <p:spPr>
              <a:xfrm>
                <a:off x="9306720" y="6272280"/>
                <a:ext cx="1080" cy="4320"/>
              </a:xfrm>
              <a:prstGeom prst="rect">
                <a:avLst/>
              </a:pr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1457" name=""/>
              <p:cNvSpPr/>
              <p:nvPr/>
            </p:nvSpPr>
            <p:spPr>
              <a:xfrm>
                <a:off x="9567720" y="627336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58" name=""/>
              <p:cNvSpPr/>
              <p:nvPr/>
            </p:nvSpPr>
            <p:spPr>
              <a:xfrm>
                <a:off x="9312840" y="6275880"/>
                <a:ext cx="216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59" name=""/>
              <p:cNvSpPr/>
              <p:nvPr/>
            </p:nvSpPr>
            <p:spPr>
              <a:xfrm>
                <a:off x="9331920" y="6275880"/>
                <a:ext cx="2160" cy="7200"/>
              </a:xfrm>
              <a:prstGeom prst="rect">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1460" name=""/>
              <p:cNvSpPr/>
              <p:nvPr/>
            </p:nvSpPr>
            <p:spPr>
              <a:xfrm>
                <a:off x="9304560" y="6279480"/>
                <a:ext cx="11880" cy="226080"/>
              </a:xfrm>
              <a:custGeom>
                <a:avLst/>
                <a:gdLst/>
                <a:ahLst/>
                <a:rect l="l" t="t" r="r" b="b"/>
                <a:pathLst>
                  <a:path w="41" h="1697">
                    <a:moveTo>
                      <a:pt x="10" y="1171"/>
                    </a:moveTo>
                    <a:lnTo>
                      <a:pt x="26" y="1186"/>
                    </a:lnTo>
                    <a:lnTo>
                      <a:pt x="26" y="801"/>
                    </a:lnTo>
                    <a:lnTo>
                      <a:pt x="39" y="1021"/>
                    </a:lnTo>
                    <a:lnTo>
                      <a:pt x="41" y="1246"/>
                    </a:lnTo>
                    <a:lnTo>
                      <a:pt x="39" y="1471"/>
                    </a:lnTo>
                    <a:lnTo>
                      <a:pt x="39" y="1697"/>
                    </a:lnTo>
                    <a:lnTo>
                      <a:pt x="10" y="1674"/>
                    </a:lnTo>
                    <a:lnTo>
                      <a:pt x="0" y="1674"/>
                    </a:lnTo>
                    <a:lnTo>
                      <a:pt x="0" y="571"/>
                    </a:lnTo>
                    <a:lnTo>
                      <a:pt x="10" y="571"/>
                    </a:lnTo>
                    <a:lnTo>
                      <a:pt x="10" y="578"/>
                    </a:lnTo>
                    <a:lnTo>
                      <a:pt x="10" y="583"/>
                    </a:lnTo>
                    <a:lnTo>
                      <a:pt x="11" y="590"/>
                    </a:lnTo>
                    <a:lnTo>
                      <a:pt x="15" y="594"/>
                    </a:lnTo>
                    <a:lnTo>
                      <a:pt x="10" y="594"/>
                    </a:lnTo>
                    <a:lnTo>
                      <a:pt x="0" y="0"/>
                    </a:lnTo>
                    <a:lnTo>
                      <a:pt x="10" y="0"/>
                    </a:lnTo>
                    <a:lnTo>
                      <a:pt x="20" y="135"/>
                    </a:lnTo>
                    <a:lnTo>
                      <a:pt x="25" y="273"/>
                    </a:lnTo>
                    <a:lnTo>
                      <a:pt x="25" y="415"/>
                    </a:lnTo>
                    <a:lnTo>
                      <a:pt x="22" y="560"/>
                    </a:lnTo>
                    <a:lnTo>
                      <a:pt x="19" y="708"/>
                    </a:lnTo>
                    <a:lnTo>
                      <a:pt x="14" y="859"/>
                    </a:lnTo>
                    <a:lnTo>
                      <a:pt x="11" y="1013"/>
                    </a:lnTo>
                    <a:lnTo>
                      <a:pt x="10" y="117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61" name=""/>
              <p:cNvSpPr/>
              <p:nvPr/>
            </p:nvSpPr>
            <p:spPr>
              <a:xfrm>
                <a:off x="9108360" y="6283440"/>
                <a:ext cx="4320" cy="156240"/>
              </a:xfrm>
              <a:custGeom>
                <a:avLst/>
                <a:gdLst/>
                <a:ahLst/>
                <a:rect l="l" t="t" r="r" b="b"/>
                <a:pathLst>
                  <a:path w="16" h="1173">
                    <a:moveTo>
                      <a:pt x="0" y="0"/>
                    </a:moveTo>
                    <a:lnTo>
                      <a:pt x="9" y="0"/>
                    </a:lnTo>
                    <a:lnTo>
                      <a:pt x="16" y="1173"/>
                    </a:lnTo>
                    <a:lnTo>
                      <a:pt x="9" y="117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62" name=""/>
              <p:cNvSpPr/>
              <p:nvPr/>
            </p:nvSpPr>
            <p:spPr>
              <a:xfrm>
                <a:off x="9567720" y="6285600"/>
                <a:ext cx="216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463" name=""/>
              <p:cNvSpPr/>
              <p:nvPr/>
            </p:nvSpPr>
            <p:spPr>
              <a:xfrm>
                <a:off x="9029160" y="6289200"/>
                <a:ext cx="216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64" name=""/>
              <p:cNvSpPr/>
              <p:nvPr/>
            </p:nvSpPr>
            <p:spPr>
              <a:xfrm>
                <a:off x="9391680" y="6290280"/>
                <a:ext cx="216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65" name=""/>
              <p:cNvSpPr/>
              <p:nvPr/>
            </p:nvSpPr>
            <p:spPr>
              <a:xfrm>
                <a:off x="9029160" y="6295320"/>
                <a:ext cx="2160" cy="12852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66" name=""/>
              <p:cNvSpPr/>
              <p:nvPr/>
            </p:nvSpPr>
            <p:spPr>
              <a:xfrm>
                <a:off x="9387000" y="6295320"/>
                <a:ext cx="14040" cy="123840"/>
              </a:xfrm>
              <a:custGeom>
                <a:avLst/>
                <a:gdLst/>
                <a:ahLst/>
                <a:rect l="l" t="t" r="r" b="b"/>
                <a:pathLst>
                  <a:path w="45" h="925">
                    <a:moveTo>
                      <a:pt x="7" y="414"/>
                    </a:moveTo>
                    <a:lnTo>
                      <a:pt x="10" y="418"/>
                    </a:lnTo>
                    <a:lnTo>
                      <a:pt x="15" y="421"/>
                    </a:lnTo>
                    <a:lnTo>
                      <a:pt x="18" y="423"/>
                    </a:lnTo>
                    <a:lnTo>
                      <a:pt x="23" y="422"/>
                    </a:lnTo>
                    <a:lnTo>
                      <a:pt x="29" y="207"/>
                    </a:lnTo>
                    <a:lnTo>
                      <a:pt x="39" y="207"/>
                    </a:lnTo>
                    <a:lnTo>
                      <a:pt x="45" y="925"/>
                    </a:lnTo>
                    <a:lnTo>
                      <a:pt x="39" y="925"/>
                    </a:lnTo>
                    <a:lnTo>
                      <a:pt x="23" y="476"/>
                    </a:lnTo>
                    <a:lnTo>
                      <a:pt x="7" y="476"/>
                    </a:lnTo>
                    <a:lnTo>
                      <a:pt x="29" y="437"/>
                    </a:lnTo>
                    <a:lnTo>
                      <a:pt x="7" y="428"/>
                    </a:lnTo>
                    <a:lnTo>
                      <a:pt x="0" y="428"/>
                    </a:lnTo>
                    <a:lnTo>
                      <a:pt x="7" y="0"/>
                    </a:lnTo>
                    <a:lnTo>
                      <a:pt x="16" y="0"/>
                    </a:lnTo>
                    <a:lnTo>
                      <a:pt x="15" y="104"/>
                    </a:lnTo>
                    <a:lnTo>
                      <a:pt x="16" y="209"/>
                    </a:lnTo>
                    <a:lnTo>
                      <a:pt x="15" y="312"/>
                    </a:lnTo>
                    <a:lnTo>
                      <a:pt x="7" y="41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67" name=""/>
              <p:cNvSpPr/>
              <p:nvPr/>
            </p:nvSpPr>
            <p:spPr>
              <a:xfrm>
                <a:off x="9540000" y="6300000"/>
                <a:ext cx="216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68" name=""/>
              <p:cNvSpPr/>
              <p:nvPr/>
            </p:nvSpPr>
            <p:spPr>
              <a:xfrm>
                <a:off x="8920080" y="6304680"/>
                <a:ext cx="2160" cy="5760"/>
              </a:xfrm>
              <a:prstGeom prst="rect">
                <a:avLst/>
              </a:pr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69" name=""/>
              <p:cNvSpPr/>
              <p:nvPr/>
            </p:nvSpPr>
            <p:spPr>
              <a:xfrm>
                <a:off x="9540000" y="6308280"/>
                <a:ext cx="2160" cy="15480"/>
              </a:xfrm>
              <a:prstGeom prst="rect">
                <a:avLst/>
              </a:pr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470" name=""/>
              <p:cNvSpPr/>
              <p:nvPr/>
            </p:nvSpPr>
            <p:spPr>
              <a:xfrm>
                <a:off x="9363960" y="6308280"/>
                <a:ext cx="2160" cy="7200"/>
              </a:xfrm>
              <a:prstGeom prst="rect">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1471" name=""/>
              <p:cNvSpPr/>
              <p:nvPr/>
            </p:nvSpPr>
            <p:spPr>
              <a:xfrm>
                <a:off x="9203760" y="6309720"/>
                <a:ext cx="7200" cy="203400"/>
              </a:xfrm>
              <a:custGeom>
                <a:avLst/>
                <a:gdLst/>
                <a:ahLst/>
                <a:rect l="l" t="t" r="r" b="b"/>
                <a:pathLst>
                  <a:path w="24" h="1526">
                    <a:moveTo>
                      <a:pt x="23" y="1526"/>
                    </a:moveTo>
                    <a:lnTo>
                      <a:pt x="10" y="1196"/>
                    </a:lnTo>
                    <a:lnTo>
                      <a:pt x="0" y="1196"/>
                    </a:lnTo>
                    <a:lnTo>
                      <a:pt x="16" y="1181"/>
                    </a:lnTo>
                    <a:lnTo>
                      <a:pt x="12" y="1019"/>
                    </a:lnTo>
                    <a:lnTo>
                      <a:pt x="11" y="867"/>
                    </a:lnTo>
                    <a:lnTo>
                      <a:pt x="14" y="722"/>
                    </a:lnTo>
                    <a:lnTo>
                      <a:pt x="15" y="581"/>
                    </a:lnTo>
                    <a:lnTo>
                      <a:pt x="16" y="442"/>
                    </a:lnTo>
                    <a:lnTo>
                      <a:pt x="15" y="300"/>
                    </a:lnTo>
                    <a:lnTo>
                      <a:pt x="10" y="154"/>
                    </a:lnTo>
                    <a:lnTo>
                      <a:pt x="0" y="0"/>
                    </a:lnTo>
                    <a:lnTo>
                      <a:pt x="12" y="380"/>
                    </a:lnTo>
                    <a:lnTo>
                      <a:pt x="20" y="761"/>
                    </a:lnTo>
                    <a:lnTo>
                      <a:pt x="24" y="1143"/>
                    </a:lnTo>
                    <a:lnTo>
                      <a:pt x="23" y="152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72" name=""/>
              <p:cNvSpPr/>
              <p:nvPr/>
            </p:nvSpPr>
            <p:spPr>
              <a:xfrm>
                <a:off x="9048240" y="631080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473" name=""/>
              <p:cNvSpPr/>
              <p:nvPr/>
            </p:nvSpPr>
            <p:spPr>
              <a:xfrm>
                <a:off x="9450360" y="6313320"/>
                <a:ext cx="1080" cy="3240"/>
              </a:xfrm>
              <a:prstGeom prst="rect">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grpSp>
        <p:sp>
          <p:nvSpPr>
            <p:cNvPr id="1474" name=""/>
            <p:cNvSpPr/>
            <p:nvPr/>
          </p:nvSpPr>
          <p:spPr>
            <a:xfrm>
              <a:off x="9277920" y="6315840"/>
              <a:ext cx="8280" cy="191160"/>
            </a:xfrm>
            <a:custGeom>
              <a:avLst/>
              <a:gdLst/>
              <a:ahLst/>
              <a:rect l="l" t="t" r="r" b="b"/>
              <a:pathLst>
                <a:path w="28" h="1428">
                  <a:moveTo>
                    <a:pt x="26" y="1428"/>
                  </a:moveTo>
                  <a:lnTo>
                    <a:pt x="25" y="1385"/>
                  </a:lnTo>
                  <a:lnTo>
                    <a:pt x="26" y="1340"/>
                  </a:lnTo>
                  <a:lnTo>
                    <a:pt x="25" y="1298"/>
                  </a:lnTo>
                  <a:lnTo>
                    <a:pt x="19" y="1255"/>
                  </a:lnTo>
                  <a:lnTo>
                    <a:pt x="10" y="1414"/>
                  </a:lnTo>
                  <a:lnTo>
                    <a:pt x="6" y="1239"/>
                  </a:lnTo>
                  <a:lnTo>
                    <a:pt x="4" y="1061"/>
                  </a:lnTo>
                  <a:lnTo>
                    <a:pt x="2" y="881"/>
                  </a:lnTo>
                  <a:lnTo>
                    <a:pt x="0" y="701"/>
                  </a:lnTo>
                  <a:lnTo>
                    <a:pt x="2" y="521"/>
                  </a:lnTo>
                  <a:lnTo>
                    <a:pt x="6" y="343"/>
                  </a:lnTo>
                  <a:lnTo>
                    <a:pt x="13" y="169"/>
                  </a:lnTo>
                  <a:lnTo>
                    <a:pt x="26" y="0"/>
                  </a:lnTo>
                  <a:lnTo>
                    <a:pt x="20" y="178"/>
                  </a:lnTo>
                  <a:lnTo>
                    <a:pt x="18" y="355"/>
                  </a:lnTo>
                  <a:lnTo>
                    <a:pt x="19" y="532"/>
                  </a:lnTo>
                  <a:lnTo>
                    <a:pt x="22" y="709"/>
                  </a:lnTo>
                  <a:lnTo>
                    <a:pt x="26" y="887"/>
                  </a:lnTo>
                  <a:lnTo>
                    <a:pt x="28" y="1066"/>
                  </a:lnTo>
                  <a:lnTo>
                    <a:pt x="28" y="1246"/>
                  </a:lnTo>
                  <a:lnTo>
                    <a:pt x="26" y="142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75" name=""/>
            <p:cNvSpPr/>
            <p:nvPr/>
          </p:nvSpPr>
          <p:spPr>
            <a:xfrm>
              <a:off x="9118800" y="6319440"/>
              <a:ext cx="4680" cy="127440"/>
            </a:xfrm>
            <a:custGeom>
              <a:avLst/>
              <a:gdLst/>
              <a:ahLst/>
              <a:rect l="l" t="t" r="r" b="b"/>
              <a:pathLst>
                <a:path w="17" h="959">
                  <a:moveTo>
                    <a:pt x="0" y="0"/>
                  </a:moveTo>
                  <a:lnTo>
                    <a:pt x="11" y="0"/>
                  </a:lnTo>
                  <a:lnTo>
                    <a:pt x="17" y="959"/>
                  </a:lnTo>
                  <a:lnTo>
                    <a:pt x="11" y="95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76" name=""/>
            <p:cNvSpPr/>
            <p:nvPr/>
          </p:nvSpPr>
          <p:spPr>
            <a:xfrm>
              <a:off x="8766000" y="6321600"/>
              <a:ext cx="84960" cy="21240"/>
            </a:xfrm>
            <a:custGeom>
              <a:avLst/>
              <a:gdLst/>
              <a:ahLst/>
              <a:rect l="l" t="t" r="r" b="b"/>
              <a:pathLst>
                <a:path w="286" h="164">
                  <a:moveTo>
                    <a:pt x="286" y="20"/>
                  </a:moveTo>
                  <a:lnTo>
                    <a:pt x="277" y="22"/>
                  </a:lnTo>
                  <a:lnTo>
                    <a:pt x="266" y="24"/>
                  </a:lnTo>
                  <a:lnTo>
                    <a:pt x="254" y="25"/>
                  </a:lnTo>
                  <a:lnTo>
                    <a:pt x="241" y="26"/>
                  </a:lnTo>
                  <a:lnTo>
                    <a:pt x="228" y="27"/>
                  </a:lnTo>
                  <a:lnTo>
                    <a:pt x="215" y="28"/>
                  </a:lnTo>
                  <a:lnTo>
                    <a:pt x="201" y="28"/>
                  </a:lnTo>
                  <a:lnTo>
                    <a:pt x="187" y="29"/>
                  </a:lnTo>
                  <a:lnTo>
                    <a:pt x="173" y="31"/>
                  </a:lnTo>
                  <a:lnTo>
                    <a:pt x="160" y="32"/>
                  </a:lnTo>
                  <a:lnTo>
                    <a:pt x="146" y="36"/>
                  </a:lnTo>
                  <a:lnTo>
                    <a:pt x="133" y="39"/>
                  </a:lnTo>
                  <a:lnTo>
                    <a:pt x="122" y="42"/>
                  </a:lnTo>
                  <a:lnTo>
                    <a:pt x="111" y="47"/>
                  </a:lnTo>
                  <a:lnTo>
                    <a:pt x="101" y="53"/>
                  </a:lnTo>
                  <a:lnTo>
                    <a:pt x="93" y="60"/>
                  </a:lnTo>
                  <a:lnTo>
                    <a:pt x="279" y="124"/>
                  </a:lnTo>
                  <a:lnTo>
                    <a:pt x="278" y="135"/>
                  </a:lnTo>
                  <a:lnTo>
                    <a:pt x="278" y="146"/>
                  </a:lnTo>
                  <a:lnTo>
                    <a:pt x="279" y="156"/>
                  </a:lnTo>
                  <a:lnTo>
                    <a:pt x="286" y="164"/>
                  </a:lnTo>
                  <a:lnTo>
                    <a:pt x="269" y="163"/>
                  </a:lnTo>
                  <a:lnTo>
                    <a:pt x="252" y="162"/>
                  </a:lnTo>
                  <a:lnTo>
                    <a:pt x="233" y="159"/>
                  </a:lnTo>
                  <a:lnTo>
                    <a:pt x="216" y="156"/>
                  </a:lnTo>
                  <a:lnTo>
                    <a:pt x="198" y="153"/>
                  </a:lnTo>
                  <a:lnTo>
                    <a:pt x="181" y="148"/>
                  </a:lnTo>
                  <a:lnTo>
                    <a:pt x="162" y="143"/>
                  </a:lnTo>
                  <a:lnTo>
                    <a:pt x="145" y="138"/>
                  </a:lnTo>
                  <a:lnTo>
                    <a:pt x="128" y="133"/>
                  </a:lnTo>
                  <a:lnTo>
                    <a:pt x="110" y="127"/>
                  </a:lnTo>
                  <a:lnTo>
                    <a:pt x="93" y="120"/>
                  </a:lnTo>
                  <a:lnTo>
                    <a:pt x="77" y="114"/>
                  </a:lnTo>
                  <a:lnTo>
                    <a:pt x="59" y="108"/>
                  </a:lnTo>
                  <a:lnTo>
                    <a:pt x="42" y="102"/>
                  </a:lnTo>
                  <a:lnTo>
                    <a:pt x="26" y="96"/>
                  </a:lnTo>
                  <a:lnTo>
                    <a:pt x="9" y="89"/>
                  </a:lnTo>
                  <a:lnTo>
                    <a:pt x="1" y="77"/>
                  </a:lnTo>
                  <a:lnTo>
                    <a:pt x="0" y="63"/>
                  </a:lnTo>
                  <a:lnTo>
                    <a:pt x="1" y="48"/>
                  </a:lnTo>
                  <a:lnTo>
                    <a:pt x="0" y="35"/>
                  </a:lnTo>
                  <a:lnTo>
                    <a:pt x="270" y="0"/>
                  </a:lnTo>
                  <a:lnTo>
                    <a:pt x="286" y="20"/>
                  </a:lnTo>
                  <a:close/>
                </a:path>
              </a:pathLst>
            </a:custGeom>
            <a:solidFill>
              <a:srgbClr val="ffffff"/>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Frutiger 45 Light"/>
              </a:endParaRPr>
            </a:p>
          </p:txBody>
        </p:sp>
        <p:sp>
          <p:nvSpPr>
            <p:cNvPr id="1477" name=""/>
            <p:cNvSpPr/>
            <p:nvPr/>
          </p:nvSpPr>
          <p:spPr>
            <a:xfrm>
              <a:off x="9048240" y="6323040"/>
              <a:ext cx="4680" cy="105840"/>
            </a:xfrm>
            <a:custGeom>
              <a:avLst/>
              <a:gdLst/>
              <a:ahLst/>
              <a:rect l="l" t="t" r="r" b="b"/>
              <a:pathLst>
                <a:path w="16" h="786">
                  <a:moveTo>
                    <a:pt x="0" y="0"/>
                  </a:moveTo>
                  <a:lnTo>
                    <a:pt x="6" y="0"/>
                  </a:lnTo>
                  <a:lnTo>
                    <a:pt x="16" y="786"/>
                  </a:lnTo>
                  <a:lnTo>
                    <a:pt x="6" y="786"/>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78" name=""/>
            <p:cNvSpPr/>
            <p:nvPr/>
          </p:nvSpPr>
          <p:spPr>
            <a:xfrm>
              <a:off x="8948880" y="6326280"/>
              <a:ext cx="4680" cy="4680"/>
            </a:xfrm>
            <a:custGeom>
              <a:avLst/>
              <a:gdLst/>
              <a:ahLst/>
              <a:rect l="l" t="t" r="r" b="b"/>
              <a:pathLst>
                <a:path w="15" h="40">
                  <a:moveTo>
                    <a:pt x="6" y="0"/>
                  </a:moveTo>
                  <a:lnTo>
                    <a:pt x="15" y="0"/>
                  </a:lnTo>
                  <a:lnTo>
                    <a:pt x="6" y="40"/>
                  </a:lnTo>
                  <a:lnTo>
                    <a:pt x="0" y="40"/>
                  </a:lnTo>
                  <a:lnTo>
                    <a:pt x="6" y="0"/>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479" name=""/>
            <p:cNvSpPr/>
            <p:nvPr/>
          </p:nvSpPr>
          <p:spPr>
            <a:xfrm>
              <a:off x="9530280" y="6327720"/>
              <a:ext cx="2160" cy="4320"/>
            </a:xfrm>
            <a:prstGeom prst="rect">
              <a:avLst/>
            </a:pr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1480" name=""/>
            <p:cNvSpPr/>
            <p:nvPr/>
          </p:nvSpPr>
          <p:spPr>
            <a:xfrm>
              <a:off x="9500400" y="6328800"/>
              <a:ext cx="4680" cy="9360"/>
            </a:xfrm>
            <a:custGeom>
              <a:avLst/>
              <a:gdLst/>
              <a:ahLst/>
              <a:rect l="l" t="t" r="r" b="b"/>
              <a:pathLst>
                <a:path w="17" h="69">
                  <a:moveTo>
                    <a:pt x="11" y="0"/>
                  </a:moveTo>
                  <a:lnTo>
                    <a:pt x="17" y="0"/>
                  </a:lnTo>
                  <a:lnTo>
                    <a:pt x="11" y="69"/>
                  </a:lnTo>
                  <a:lnTo>
                    <a:pt x="0" y="69"/>
                  </a:lnTo>
                  <a:lnTo>
                    <a:pt x="11"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Frutiger 45 Light"/>
              </a:endParaRPr>
            </a:p>
          </p:txBody>
        </p:sp>
        <p:sp>
          <p:nvSpPr>
            <p:cNvPr id="1481" name=""/>
            <p:cNvSpPr/>
            <p:nvPr/>
          </p:nvSpPr>
          <p:spPr>
            <a:xfrm>
              <a:off x="9419040" y="6329880"/>
              <a:ext cx="4680" cy="12240"/>
            </a:xfrm>
            <a:custGeom>
              <a:avLst/>
              <a:gdLst/>
              <a:ahLst/>
              <a:rect l="l" t="t" r="r" b="b"/>
              <a:pathLst>
                <a:path w="14" h="89">
                  <a:moveTo>
                    <a:pt x="10" y="89"/>
                  </a:moveTo>
                  <a:lnTo>
                    <a:pt x="2" y="76"/>
                  </a:lnTo>
                  <a:lnTo>
                    <a:pt x="2" y="54"/>
                  </a:lnTo>
                  <a:lnTo>
                    <a:pt x="3" y="28"/>
                  </a:lnTo>
                  <a:lnTo>
                    <a:pt x="0" y="0"/>
                  </a:lnTo>
                  <a:lnTo>
                    <a:pt x="14" y="19"/>
                  </a:lnTo>
                  <a:lnTo>
                    <a:pt x="14" y="41"/>
                  </a:lnTo>
                  <a:lnTo>
                    <a:pt x="8" y="65"/>
                  </a:lnTo>
                  <a:lnTo>
                    <a:pt x="10" y="89"/>
                  </a:lnTo>
                  <a:close/>
                </a:path>
              </a:pathLst>
            </a:custGeom>
            <a:solidFill>
              <a:srgbClr val="ffffff"/>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Frutiger 45 Light"/>
              </a:endParaRPr>
            </a:p>
          </p:txBody>
        </p:sp>
        <p:sp>
          <p:nvSpPr>
            <p:cNvPr id="1482" name=""/>
            <p:cNvSpPr/>
            <p:nvPr/>
          </p:nvSpPr>
          <p:spPr>
            <a:xfrm>
              <a:off x="8823240" y="6331320"/>
              <a:ext cx="26280" cy="3240"/>
            </a:xfrm>
            <a:custGeom>
              <a:avLst/>
              <a:gdLst/>
              <a:ahLst/>
              <a:rect l="l" t="t" r="r" b="b"/>
              <a:pathLst>
                <a:path w="86" h="22">
                  <a:moveTo>
                    <a:pt x="86" y="21"/>
                  </a:moveTo>
                  <a:lnTo>
                    <a:pt x="78" y="22"/>
                  </a:lnTo>
                  <a:lnTo>
                    <a:pt x="69" y="22"/>
                  </a:lnTo>
                  <a:lnTo>
                    <a:pt x="57" y="21"/>
                  </a:lnTo>
                  <a:lnTo>
                    <a:pt x="46" y="17"/>
                  </a:lnTo>
                  <a:lnTo>
                    <a:pt x="34" y="14"/>
                  </a:lnTo>
                  <a:lnTo>
                    <a:pt x="22" y="10"/>
                  </a:lnTo>
                  <a:lnTo>
                    <a:pt x="10" y="5"/>
                  </a:lnTo>
                  <a:lnTo>
                    <a:pt x="0" y="0"/>
                  </a:lnTo>
                  <a:lnTo>
                    <a:pt x="86" y="21"/>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483" name=""/>
            <p:cNvSpPr/>
            <p:nvPr/>
          </p:nvSpPr>
          <p:spPr>
            <a:xfrm>
              <a:off x="8948880" y="6334920"/>
              <a:ext cx="4680" cy="8280"/>
            </a:xfrm>
            <a:custGeom>
              <a:avLst/>
              <a:gdLst/>
              <a:ahLst/>
              <a:rect l="l" t="t" r="r" b="b"/>
              <a:pathLst>
                <a:path w="15" h="68">
                  <a:moveTo>
                    <a:pt x="0" y="0"/>
                  </a:moveTo>
                  <a:lnTo>
                    <a:pt x="6" y="0"/>
                  </a:lnTo>
                  <a:lnTo>
                    <a:pt x="15" y="68"/>
                  </a:lnTo>
                  <a:lnTo>
                    <a:pt x="6" y="68"/>
                  </a:lnTo>
                  <a:lnTo>
                    <a:pt x="0" y="0"/>
                  </a:lnTo>
                  <a:close/>
                </a:path>
              </a:pathLst>
            </a:custGeom>
            <a:solidFill>
              <a:srgbClr val="000000"/>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484" name=""/>
            <p:cNvSpPr/>
            <p:nvPr/>
          </p:nvSpPr>
          <p:spPr>
            <a:xfrm>
              <a:off x="8978760" y="6336360"/>
              <a:ext cx="4680" cy="168480"/>
            </a:xfrm>
            <a:custGeom>
              <a:avLst/>
              <a:gdLst/>
              <a:ahLst/>
              <a:rect l="l" t="t" r="r" b="b"/>
              <a:pathLst>
                <a:path w="16" h="1267">
                  <a:moveTo>
                    <a:pt x="0" y="0"/>
                  </a:moveTo>
                  <a:lnTo>
                    <a:pt x="6" y="0"/>
                  </a:lnTo>
                  <a:lnTo>
                    <a:pt x="16" y="1267"/>
                  </a:lnTo>
                  <a:lnTo>
                    <a:pt x="6" y="1267"/>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85" name=""/>
            <p:cNvSpPr/>
            <p:nvPr/>
          </p:nvSpPr>
          <p:spPr>
            <a:xfrm>
              <a:off x="9366480" y="6336360"/>
              <a:ext cx="4680" cy="50400"/>
            </a:xfrm>
            <a:custGeom>
              <a:avLst/>
              <a:gdLst/>
              <a:ahLst/>
              <a:rect l="l" t="t" r="r" b="b"/>
              <a:pathLst>
                <a:path w="16" h="384">
                  <a:moveTo>
                    <a:pt x="9" y="0"/>
                  </a:moveTo>
                  <a:lnTo>
                    <a:pt x="16" y="0"/>
                  </a:lnTo>
                  <a:lnTo>
                    <a:pt x="9" y="384"/>
                  </a:lnTo>
                  <a:lnTo>
                    <a:pt x="0" y="384"/>
                  </a:lnTo>
                  <a:lnTo>
                    <a:pt x="9" y="0"/>
                  </a:lnTo>
                  <a:close/>
                </a:path>
              </a:pathLst>
            </a:custGeom>
            <a:solidFill>
              <a:srgbClr val="ffffff"/>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Frutiger 45 Light"/>
              </a:endParaRPr>
            </a:p>
          </p:txBody>
        </p:sp>
        <p:sp>
          <p:nvSpPr>
            <p:cNvPr id="1486" name=""/>
            <p:cNvSpPr/>
            <p:nvPr/>
          </p:nvSpPr>
          <p:spPr>
            <a:xfrm>
              <a:off x="8775720" y="6337440"/>
              <a:ext cx="73800" cy="135720"/>
            </a:xfrm>
            <a:custGeom>
              <a:avLst/>
              <a:gdLst/>
              <a:ahLst/>
              <a:rect l="l" t="t" r="r" b="b"/>
              <a:pathLst>
                <a:path w="249" h="1015">
                  <a:moveTo>
                    <a:pt x="5" y="0"/>
                  </a:moveTo>
                  <a:lnTo>
                    <a:pt x="12" y="93"/>
                  </a:lnTo>
                  <a:lnTo>
                    <a:pt x="18" y="191"/>
                  </a:lnTo>
                  <a:lnTo>
                    <a:pt x="23" y="289"/>
                  </a:lnTo>
                  <a:lnTo>
                    <a:pt x="29" y="387"/>
                  </a:lnTo>
                  <a:lnTo>
                    <a:pt x="29" y="23"/>
                  </a:lnTo>
                  <a:lnTo>
                    <a:pt x="35" y="104"/>
                  </a:lnTo>
                  <a:lnTo>
                    <a:pt x="41" y="177"/>
                  </a:lnTo>
                  <a:lnTo>
                    <a:pt x="47" y="253"/>
                  </a:lnTo>
                  <a:lnTo>
                    <a:pt x="54" y="339"/>
                  </a:lnTo>
                  <a:lnTo>
                    <a:pt x="60" y="34"/>
                  </a:lnTo>
                  <a:lnTo>
                    <a:pt x="76" y="324"/>
                  </a:lnTo>
                  <a:lnTo>
                    <a:pt x="83" y="63"/>
                  </a:lnTo>
                  <a:lnTo>
                    <a:pt x="99" y="63"/>
                  </a:lnTo>
                  <a:lnTo>
                    <a:pt x="99" y="85"/>
                  </a:lnTo>
                  <a:lnTo>
                    <a:pt x="98" y="108"/>
                  </a:lnTo>
                  <a:lnTo>
                    <a:pt x="99" y="129"/>
                  </a:lnTo>
                  <a:lnTo>
                    <a:pt x="105" y="147"/>
                  </a:lnTo>
                  <a:lnTo>
                    <a:pt x="113" y="131"/>
                  </a:lnTo>
                  <a:lnTo>
                    <a:pt x="115" y="113"/>
                  </a:lnTo>
                  <a:lnTo>
                    <a:pt x="114" y="95"/>
                  </a:lnTo>
                  <a:lnTo>
                    <a:pt x="115" y="78"/>
                  </a:lnTo>
                  <a:lnTo>
                    <a:pt x="121" y="134"/>
                  </a:lnTo>
                  <a:lnTo>
                    <a:pt x="121" y="191"/>
                  </a:lnTo>
                  <a:lnTo>
                    <a:pt x="122" y="249"/>
                  </a:lnTo>
                  <a:lnTo>
                    <a:pt x="131" y="305"/>
                  </a:lnTo>
                  <a:lnTo>
                    <a:pt x="137" y="99"/>
                  </a:lnTo>
                  <a:lnTo>
                    <a:pt x="153" y="304"/>
                  </a:lnTo>
                  <a:lnTo>
                    <a:pt x="154" y="517"/>
                  </a:lnTo>
                  <a:lnTo>
                    <a:pt x="153" y="733"/>
                  </a:lnTo>
                  <a:lnTo>
                    <a:pt x="160" y="945"/>
                  </a:lnTo>
                  <a:lnTo>
                    <a:pt x="176" y="127"/>
                  </a:lnTo>
                  <a:lnTo>
                    <a:pt x="192" y="422"/>
                  </a:lnTo>
                  <a:lnTo>
                    <a:pt x="199" y="147"/>
                  </a:lnTo>
                  <a:lnTo>
                    <a:pt x="206" y="197"/>
                  </a:lnTo>
                  <a:lnTo>
                    <a:pt x="207" y="257"/>
                  </a:lnTo>
                  <a:lnTo>
                    <a:pt x="208" y="320"/>
                  </a:lnTo>
                  <a:lnTo>
                    <a:pt x="215" y="379"/>
                  </a:lnTo>
                  <a:lnTo>
                    <a:pt x="222" y="321"/>
                  </a:lnTo>
                  <a:lnTo>
                    <a:pt x="223" y="259"/>
                  </a:lnTo>
                  <a:lnTo>
                    <a:pt x="224" y="197"/>
                  </a:lnTo>
                  <a:lnTo>
                    <a:pt x="231" y="138"/>
                  </a:lnTo>
                  <a:lnTo>
                    <a:pt x="245" y="338"/>
                  </a:lnTo>
                  <a:lnTo>
                    <a:pt x="249" y="548"/>
                  </a:lnTo>
                  <a:lnTo>
                    <a:pt x="248" y="770"/>
                  </a:lnTo>
                  <a:lnTo>
                    <a:pt x="246" y="1008"/>
                  </a:lnTo>
                  <a:lnTo>
                    <a:pt x="246" y="961"/>
                  </a:lnTo>
                  <a:lnTo>
                    <a:pt x="248" y="913"/>
                  </a:lnTo>
                  <a:lnTo>
                    <a:pt x="245" y="867"/>
                  </a:lnTo>
                  <a:lnTo>
                    <a:pt x="237" y="822"/>
                  </a:lnTo>
                  <a:lnTo>
                    <a:pt x="231" y="869"/>
                  </a:lnTo>
                  <a:lnTo>
                    <a:pt x="230" y="917"/>
                  </a:lnTo>
                  <a:lnTo>
                    <a:pt x="231" y="966"/>
                  </a:lnTo>
                  <a:lnTo>
                    <a:pt x="231" y="1015"/>
                  </a:lnTo>
                  <a:lnTo>
                    <a:pt x="219" y="1008"/>
                  </a:lnTo>
                  <a:lnTo>
                    <a:pt x="206" y="1003"/>
                  </a:lnTo>
                  <a:lnTo>
                    <a:pt x="193" y="999"/>
                  </a:lnTo>
                  <a:lnTo>
                    <a:pt x="180" y="994"/>
                  </a:lnTo>
                  <a:lnTo>
                    <a:pt x="166" y="990"/>
                  </a:lnTo>
                  <a:lnTo>
                    <a:pt x="154" y="985"/>
                  </a:lnTo>
                  <a:lnTo>
                    <a:pt x="140" y="981"/>
                  </a:lnTo>
                  <a:lnTo>
                    <a:pt x="127" y="975"/>
                  </a:lnTo>
                  <a:lnTo>
                    <a:pt x="114" y="970"/>
                  </a:lnTo>
                  <a:lnTo>
                    <a:pt x="102" y="965"/>
                  </a:lnTo>
                  <a:lnTo>
                    <a:pt x="90" y="960"/>
                  </a:lnTo>
                  <a:lnTo>
                    <a:pt x="78" y="953"/>
                  </a:lnTo>
                  <a:lnTo>
                    <a:pt x="67" y="946"/>
                  </a:lnTo>
                  <a:lnTo>
                    <a:pt x="56" y="938"/>
                  </a:lnTo>
                  <a:lnTo>
                    <a:pt x="47" y="929"/>
                  </a:lnTo>
                  <a:lnTo>
                    <a:pt x="38" y="919"/>
                  </a:lnTo>
                  <a:lnTo>
                    <a:pt x="0" y="0"/>
                  </a:lnTo>
                  <a:lnTo>
                    <a:pt x="5"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87" name=""/>
            <p:cNvSpPr/>
            <p:nvPr/>
          </p:nvSpPr>
          <p:spPr>
            <a:xfrm>
              <a:off x="9339120" y="6350400"/>
              <a:ext cx="2160" cy="4680"/>
            </a:xfrm>
            <a:prstGeom prst="rect">
              <a:avLst/>
            </a:pr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488" name=""/>
            <p:cNvSpPr/>
            <p:nvPr/>
          </p:nvSpPr>
          <p:spPr>
            <a:xfrm>
              <a:off x="9250560" y="6364800"/>
              <a:ext cx="3600" cy="5760"/>
            </a:xfrm>
            <a:prstGeom prst="rect">
              <a:avLst/>
            </a:pr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489" name=""/>
            <p:cNvSpPr/>
            <p:nvPr/>
          </p:nvSpPr>
          <p:spPr>
            <a:xfrm>
              <a:off x="9481320" y="6364800"/>
              <a:ext cx="3600" cy="16920"/>
            </a:xfrm>
            <a:prstGeom prst="rect">
              <a:avLst/>
            </a:prstGeom>
            <a:solidFill>
              <a:srgbClr val="000000"/>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Frutiger 45 Light"/>
              </a:endParaRPr>
            </a:p>
          </p:txBody>
        </p:sp>
        <p:sp>
          <p:nvSpPr>
            <p:cNvPr id="1490" name=""/>
            <p:cNvSpPr/>
            <p:nvPr/>
          </p:nvSpPr>
          <p:spPr>
            <a:xfrm>
              <a:off x="8948880" y="6375960"/>
              <a:ext cx="4680" cy="10800"/>
            </a:xfrm>
            <a:custGeom>
              <a:avLst/>
              <a:gdLst/>
              <a:ahLst/>
              <a:rect l="l" t="t" r="r" b="b"/>
              <a:pathLst>
                <a:path w="15" h="83">
                  <a:moveTo>
                    <a:pt x="0" y="0"/>
                  </a:moveTo>
                  <a:lnTo>
                    <a:pt x="6" y="0"/>
                  </a:lnTo>
                  <a:lnTo>
                    <a:pt x="15" y="83"/>
                  </a:lnTo>
                  <a:lnTo>
                    <a:pt x="6" y="83"/>
                  </a:lnTo>
                  <a:lnTo>
                    <a:pt x="0" y="0"/>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491" name=""/>
            <p:cNvSpPr/>
            <p:nvPr/>
          </p:nvSpPr>
          <p:spPr>
            <a:xfrm>
              <a:off x="9100800" y="6375960"/>
              <a:ext cx="4680" cy="82800"/>
            </a:xfrm>
            <a:custGeom>
              <a:avLst/>
              <a:gdLst/>
              <a:ahLst/>
              <a:rect l="l" t="t" r="r" b="b"/>
              <a:pathLst>
                <a:path w="16" h="621">
                  <a:moveTo>
                    <a:pt x="0" y="0"/>
                  </a:moveTo>
                  <a:lnTo>
                    <a:pt x="10" y="0"/>
                  </a:lnTo>
                  <a:lnTo>
                    <a:pt x="16" y="621"/>
                  </a:lnTo>
                  <a:lnTo>
                    <a:pt x="10" y="621"/>
                  </a:lnTo>
                  <a:lnTo>
                    <a:pt x="0" y="0"/>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492" name=""/>
            <p:cNvSpPr/>
            <p:nvPr/>
          </p:nvSpPr>
          <p:spPr>
            <a:xfrm>
              <a:off x="8800560" y="6390360"/>
              <a:ext cx="2160" cy="27360"/>
            </a:xfrm>
            <a:prstGeom prst="rect">
              <a:avLst/>
            </a:prstGeom>
            <a:solidFill>
              <a:srgbClr val="0000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493" name=""/>
            <p:cNvSpPr/>
            <p:nvPr/>
          </p:nvSpPr>
          <p:spPr>
            <a:xfrm>
              <a:off x="8840160" y="639396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494" name=""/>
            <p:cNvSpPr/>
            <p:nvPr/>
          </p:nvSpPr>
          <p:spPr>
            <a:xfrm>
              <a:off x="9416880" y="6393960"/>
              <a:ext cx="10800" cy="105840"/>
            </a:xfrm>
            <a:custGeom>
              <a:avLst/>
              <a:gdLst/>
              <a:ahLst/>
              <a:rect l="l" t="t" r="r" b="b"/>
              <a:pathLst>
                <a:path w="34" h="788">
                  <a:moveTo>
                    <a:pt x="33" y="788"/>
                  </a:moveTo>
                  <a:lnTo>
                    <a:pt x="17" y="773"/>
                  </a:lnTo>
                  <a:lnTo>
                    <a:pt x="0" y="123"/>
                  </a:lnTo>
                  <a:lnTo>
                    <a:pt x="2" y="150"/>
                  </a:lnTo>
                  <a:lnTo>
                    <a:pt x="0" y="178"/>
                  </a:lnTo>
                  <a:lnTo>
                    <a:pt x="2" y="204"/>
                  </a:lnTo>
                  <a:lnTo>
                    <a:pt x="7" y="226"/>
                  </a:lnTo>
                  <a:lnTo>
                    <a:pt x="14" y="178"/>
                  </a:lnTo>
                  <a:lnTo>
                    <a:pt x="18" y="126"/>
                  </a:lnTo>
                  <a:lnTo>
                    <a:pt x="14" y="75"/>
                  </a:lnTo>
                  <a:lnTo>
                    <a:pt x="0" y="29"/>
                  </a:lnTo>
                  <a:lnTo>
                    <a:pt x="0" y="32"/>
                  </a:lnTo>
                  <a:lnTo>
                    <a:pt x="2" y="36"/>
                  </a:lnTo>
                  <a:lnTo>
                    <a:pt x="5" y="39"/>
                  </a:lnTo>
                  <a:lnTo>
                    <a:pt x="7" y="43"/>
                  </a:lnTo>
                  <a:lnTo>
                    <a:pt x="17" y="0"/>
                  </a:lnTo>
                  <a:lnTo>
                    <a:pt x="31" y="192"/>
                  </a:lnTo>
                  <a:lnTo>
                    <a:pt x="34" y="390"/>
                  </a:lnTo>
                  <a:lnTo>
                    <a:pt x="32" y="590"/>
                  </a:lnTo>
                  <a:lnTo>
                    <a:pt x="33" y="78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95" name=""/>
            <p:cNvSpPr/>
            <p:nvPr/>
          </p:nvSpPr>
          <p:spPr>
            <a:xfrm>
              <a:off x="8793720" y="6395400"/>
              <a:ext cx="2160" cy="19080"/>
            </a:xfrm>
            <a:prstGeom prst="rect">
              <a:avLst/>
            </a:pr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Frutiger 45 Light"/>
              </a:endParaRPr>
            </a:p>
          </p:txBody>
        </p:sp>
        <p:sp>
          <p:nvSpPr>
            <p:cNvPr id="1496" name=""/>
            <p:cNvSpPr/>
            <p:nvPr/>
          </p:nvSpPr>
          <p:spPr>
            <a:xfrm>
              <a:off x="9280440" y="6398640"/>
              <a:ext cx="2160" cy="6840"/>
            </a:xfrm>
            <a:prstGeom prst="rect">
              <a:avLst/>
            </a:prstGeom>
            <a:solidFill>
              <a:srgbClr val="000000"/>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Frutiger 45 Light"/>
              </a:endParaRPr>
            </a:p>
          </p:txBody>
        </p:sp>
        <p:sp>
          <p:nvSpPr>
            <p:cNvPr id="1497" name=""/>
            <p:cNvSpPr/>
            <p:nvPr/>
          </p:nvSpPr>
          <p:spPr>
            <a:xfrm>
              <a:off x="9361800" y="6398640"/>
              <a:ext cx="9720" cy="113040"/>
            </a:xfrm>
            <a:custGeom>
              <a:avLst/>
              <a:gdLst/>
              <a:ahLst/>
              <a:rect l="l" t="t" r="r" b="b"/>
              <a:pathLst>
                <a:path w="32" h="849">
                  <a:moveTo>
                    <a:pt x="32" y="132"/>
                  </a:moveTo>
                  <a:lnTo>
                    <a:pt x="32" y="788"/>
                  </a:lnTo>
                  <a:lnTo>
                    <a:pt x="10" y="774"/>
                  </a:lnTo>
                  <a:lnTo>
                    <a:pt x="0" y="849"/>
                  </a:lnTo>
                  <a:lnTo>
                    <a:pt x="0" y="0"/>
                  </a:lnTo>
                  <a:lnTo>
                    <a:pt x="16" y="774"/>
                  </a:lnTo>
                  <a:lnTo>
                    <a:pt x="32" y="1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498" name=""/>
            <p:cNvSpPr/>
            <p:nvPr/>
          </p:nvSpPr>
          <p:spPr>
            <a:xfrm>
              <a:off x="9280440" y="6407280"/>
              <a:ext cx="2160" cy="72000"/>
            </a:xfrm>
            <a:prstGeom prst="rect">
              <a:avLst/>
            </a:prstGeom>
            <a:solidFill>
              <a:srgbClr val="000000"/>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Frutiger 45 Light"/>
              </a:endParaRPr>
            </a:p>
          </p:txBody>
        </p:sp>
        <p:sp>
          <p:nvSpPr>
            <p:cNvPr id="1499" name=""/>
            <p:cNvSpPr/>
            <p:nvPr/>
          </p:nvSpPr>
          <p:spPr>
            <a:xfrm>
              <a:off x="9451440" y="6409800"/>
              <a:ext cx="2160" cy="60840"/>
            </a:xfrm>
            <a:prstGeom prst="rect">
              <a:avLst/>
            </a:prstGeom>
            <a:solidFill>
              <a:srgbClr val="0000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Frutiger 45 Light"/>
              </a:endParaRPr>
            </a:p>
          </p:txBody>
        </p:sp>
        <p:sp>
          <p:nvSpPr>
            <p:cNvPr id="1500" name=""/>
            <p:cNvSpPr/>
            <p:nvPr/>
          </p:nvSpPr>
          <p:spPr>
            <a:xfrm>
              <a:off x="8840160" y="6418080"/>
              <a:ext cx="1080" cy="3600"/>
            </a:xfrm>
            <a:prstGeom prst="rect">
              <a:avLst/>
            </a:prstGeom>
            <a:solidFill>
              <a:srgbClr val="000000"/>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501" name=""/>
            <p:cNvSpPr/>
            <p:nvPr/>
          </p:nvSpPr>
          <p:spPr>
            <a:xfrm>
              <a:off x="9075960" y="6418080"/>
              <a:ext cx="15120" cy="127800"/>
            </a:xfrm>
            <a:custGeom>
              <a:avLst/>
              <a:gdLst/>
              <a:ahLst/>
              <a:rect l="l" t="t" r="r" b="b"/>
              <a:pathLst>
                <a:path w="55" h="959">
                  <a:moveTo>
                    <a:pt x="0" y="946"/>
                  </a:moveTo>
                  <a:lnTo>
                    <a:pt x="7" y="945"/>
                  </a:lnTo>
                  <a:lnTo>
                    <a:pt x="14" y="946"/>
                  </a:lnTo>
                  <a:lnTo>
                    <a:pt x="20" y="947"/>
                  </a:lnTo>
                  <a:lnTo>
                    <a:pt x="26" y="948"/>
                  </a:lnTo>
                  <a:lnTo>
                    <a:pt x="31" y="951"/>
                  </a:lnTo>
                  <a:lnTo>
                    <a:pt x="36" y="953"/>
                  </a:lnTo>
                  <a:lnTo>
                    <a:pt x="41" y="956"/>
                  </a:lnTo>
                  <a:lnTo>
                    <a:pt x="46" y="959"/>
                  </a:lnTo>
                  <a:lnTo>
                    <a:pt x="40" y="959"/>
                  </a:lnTo>
                  <a:lnTo>
                    <a:pt x="46" y="0"/>
                  </a:lnTo>
                  <a:lnTo>
                    <a:pt x="55" y="0"/>
                  </a:lnTo>
                  <a:lnTo>
                    <a:pt x="55" y="959"/>
                  </a:lnTo>
                  <a:lnTo>
                    <a:pt x="0" y="9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502" name=""/>
            <p:cNvSpPr/>
            <p:nvPr/>
          </p:nvSpPr>
          <p:spPr>
            <a:xfrm>
              <a:off x="8840160" y="6423840"/>
              <a:ext cx="10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Frutiger 45 Light"/>
              </a:endParaRPr>
            </a:p>
          </p:txBody>
        </p:sp>
        <p:sp>
          <p:nvSpPr>
            <p:cNvPr id="1503" name=""/>
            <p:cNvSpPr/>
            <p:nvPr/>
          </p:nvSpPr>
          <p:spPr>
            <a:xfrm>
              <a:off x="8840160" y="6431400"/>
              <a:ext cx="108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504" name=""/>
            <p:cNvSpPr/>
            <p:nvPr/>
          </p:nvSpPr>
          <p:spPr>
            <a:xfrm>
              <a:off x="9049680" y="6431400"/>
              <a:ext cx="3240" cy="14400"/>
            </a:xfrm>
            <a:prstGeom prst="rect">
              <a:avLst/>
            </a:pr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1505" name=""/>
            <p:cNvSpPr/>
            <p:nvPr/>
          </p:nvSpPr>
          <p:spPr>
            <a:xfrm>
              <a:off x="9203760" y="6433920"/>
              <a:ext cx="3600" cy="32400"/>
            </a:xfrm>
            <a:prstGeom prst="rect">
              <a:avLst/>
            </a:prstGeom>
            <a:solidFill>
              <a:srgbClr val="ffffff"/>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Frutiger 45 Light"/>
              </a:endParaRPr>
            </a:p>
          </p:txBody>
        </p:sp>
        <p:sp>
          <p:nvSpPr>
            <p:cNvPr id="1506" name=""/>
            <p:cNvSpPr/>
            <p:nvPr/>
          </p:nvSpPr>
          <p:spPr>
            <a:xfrm>
              <a:off x="9019440" y="6435000"/>
              <a:ext cx="3600" cy="10800"/>
            </a:xfrm>
            <a:prstGeom prst="rect">
              <a:avLst/>
            </a:pr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Frutiger 45 Light"/>
              </a:endParaRPr>
            </a:p>
          </p:txBody>
        </p:sp>
        <p:sp>
          <p:nvSpPr>
            <p:cNvPr id="1507" name=""/>
            <p:cNvSpPr/>
            <p:nvPr/>
          </p:nvSpPr>
          <p:spPr>
            <a:xfrm>
              <a:off x="8792280" y="6446880"/>
              <a:ext cx="1080" cy="13320"/>
            </a:xfrm>
            <a:prstGeom prst="rect">
              <a:avLst/>
            </a:prstGeom>
            <a:solidFill>
              <a:srgbClr val="000000"/>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1508" name=""/>
            <p:cNvSpPr/>
            <p:nvPr/>
          </p:nvSpPr>
          <p:spPr>
            <a:xfrm>
              <a:off x="9070920" y="6446880"/>
              <a:ext cx="2160" cy="22680"/>
            </a:xfrm>
            <a:prstGeom prst="rect">
              <a:avLst/>
            </a:prstGeom>
            <a:solidFill>
              <a:srgbClr val="000000"/>
            </a:solidFill>
            <a:ln w="0">
              <a:noFill/>
            </a:ln>
          </p:spPr>
          <p:style>
            <a:lnRef idx="0"/>
            <a:fillRef idx="0"/>
            <a:effectRef idx="0"/>
            <a:fontRef idx="minor"/>
          </p:style>
          <p:txBody>
            <a:bodyPr lIns="90000" rIns="90000" tIns="-24120" bIns="-24120" anchor="t">
              <a:noAutofit/>
            </a:bodyPr>
            <a:p>
              <a:endParaRPr b="0" lang="en-US" sz="2400" strike="noStrike" u="none">
                <a:solidFill>
                  <a:srgbClr val="000000"/>
                </a:solidFill>
                <a:effectLst/>
                <a:uFillTx/>
                <a:latin typeface="Frutiger 45 Light"/>
              </a:endParaRPr>
            </a:p>
          </p:txBody>
        </p:sp>
        <p:sp>
          <p:nvSpPr>
            <p:cNvPr id="1509" name=""/>
            <p:cNvSpPr/>
            <p:nvPr/>
          </p:nvSpPr>
          <p:spPr>
            <a:xfrm>
              <a:off x="8840160" y="6451920"/>
              <a:ext cx="1080" cy="15480"/>
            </a:xfrm>
            <a:prstGeom prst="rect">
              <a:avLst/>
            </a:prstGeom>
            <a:solidFill>
              <a:srgbClr val="000000"/>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510" name=""/>
            <p:cNvSpPr/>
            <p:nvPr/>
          </p:nvSpPr>
          <p:spPr>
            <a:xfrm>
              <a:off x="9100800" y="6461280"/>
              <a:ext cx="4680" cy="14400"/>
            </a:xfrm>
            <a:custGeom>
              <a:avLst/>
              <a:gdLst/>
              <a:ahLst/>
              <a:rect l="l" t="t" r="r" b="b"/>
              <a:pathLst>
                <a:path w="16" h="108">
                  <a:moveTo>
                    <a:pt x="0" y="0"/>
                  </a:moveTo>
                  <a:lnTo>
                    <a:pt x="10" y="0"/>
                  </a:lnTo>
                  <a:lnTo>
                    <a:pt x="16" y="108"/>
                  </a:lnTo>
                  <a:lnTo>
                    <a:pt x="10" y="108"/>
                  </a:lnTo>
                  <a:lnTo>
                    <a:pt x="0" y="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Frutiger 45 Light"/>
              </a:endParaRPr>
            </a:p>
          </p:txBody>
        </p:sp>
        <p:sp>
          <p:nvSpPr>
            <p:cNvPr id="1511" name=""/>
            <p:cNvSpPr/>
            <p:nvPr/>
          </p:nvSpPr>
          <p:spPr>
            <a:xfrm>
              <a:off x="9569880" y="6463800"/>
              <a:ext cx="4320" cy="27360"/>
            </a:xfrm>
            <a:custGeom>
              <a:avLst/>
              <a:gdLst/>
              <a:ahLst/>
              <a:rect l="l" t="t" r="r" b="b"/>
              <a:pathLst>
                <a:path w="18" h="207">
                  <a:moveTo>
                    <a:pt x="0" y="207"/>
                  </a:moveTo>
                  <a:lnTo>
                    <a:pt x="11" y="0"/>
                  </a:lnTo>
                  <a:lnTo>
                    <a:pt x="18" y="51"/>
                  </a:lnTo>
                  <a:lnTo>
                    <a:pt x="17" y="104"/>
                  </a:lnTo>
                  <a:lnTo>
                    <a:pt x="10" y="157"/>
                  </a:lnTo>
                  <a:lnTo>
                    <a:pt x="0" y="207"/>
                  </a:lnTo>
                  <a:close/>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512" name=""/>
            <p:cNvSpPr/>
            <p:nvPr/>
          </p:nvSpPr>
          <p:spPr>
            <a:xfrm>
              <a:off x="9262440" y="6466320"/>
              <a:ext cx="2160" cy="27360"/>
            </a:xfrm>
            <a:prstGeom prst="rect">
              <a:avLst/>
            </a:prstGeom>
            <a:solidFill>
              <a:srgbClr val="0000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Frutiger 45 Light"/>
              </a:endParaRPr>
            </a:p>
          </p:txBody>
        </p:sp>
        <p:sp>
          <p:nvSpPr>
            <p:cNvPr id="1513" name=""/>
            <p:cNvSpPr/>
            <p:nvPr/>
          </p:nvSpPr>
          <p:spPr>
            <a:xfrm>
              <a:off x="9532800" y="6473520"/>
              <a:ext cx="4680" cy="20160"/>
            </a:xfrm>
            <a:custGeom>
              <a:avLst/>
              <a:gdLst/>
              <a:ahLst/>
              <a:rect l="l" t="t" r="r" b="b"/>
              <a:pathLst>
                <a:path w="16" h="152">
                  <a:moveTo>
                    <a:pt x="0" y="3"/>
                  </a:moveTo>
                  <a:lnTo>
                    <a:pt x="5" y="0"/>
                  </a:lnTo>
                  <a:lnTo>
                    <a:pt x="16" y="152"/>
                  </a:lnTo>
                  <a:lnTo>
                    <a:pt x="5" y="152"/>
                  </a:lnTo>
                  <a:lnTo>
                    <a:pt x="0" y="3"/>
                  </a:lnTo>
                  <a:close/>
                </a:path>
              </a:pathLst>
            </a:custGeom>
            <a:solidFill>
              <a:srgbClr val="ffffff"/>
            </a:solidFill>
            <a:ln w="0">
              <a:noFill/>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Frutiger 45 Light"/>
              </a:endParaRPr>
            </a:p>
          </p:txBody>
        </p:sp>
        <p:sp>
          <p:nvSpPr>
            <p:cNvPr id="1514" name=""/>
            <p:cNvSpPr/>
            <p:nvPr/>
          </p:nvSpPr>
          <p:spPr>
            <a:xfrm>
              <a:off x="9023400" y="6480720"/>
              <a:ext cx="1080" cy="52920"/>
            </a:xfrm>
            <a:prstGeom prst="rect">
              <a:avLst/>
            </a:prstGeom>
            <a:solidFill>
              <a:srgbClr val="000000"/>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Frutiger 45 Light"/>
              </a:endParaRPr>
            </a:p>
          </p:txBody>
        </p:sp>
        <p:sp>
          <p:nvSpPr>
            <p:cNvPr id="1515" name=""/>
            <p:cNvSpPr/>
            <p:nvPr/>
          </p:nvSpPr>
          <p:spPr>
            <a:xfrm>
              <a:off x="9203760" y="648180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516" name=""/>
            <p:cNvSpPr/>
            <p:nvPr/>
          </p:nvSpPr>
          <p:spPr>
            <a:xfrm>
              <a:off x="9505440" y="6481800"/>
              <a:ext cx="2160" cy="15480"/>
            </a:xfrm>
            <a:custGeom>
              <a:avLst/>
              <a:gdLst/>
              <a:ahLst/>
              <a:rect l="l" t="t" r="r" b="b"/>
              <a:pathLst>
                <a:path w="9" h="118">
                  <a:moveTo>
                    <a:pt x="0" y="118"/>
                  </a:moveTo>
                  <a:lnTo>
                    <a:pt x="0" y="0"/>
                  </a:lnTo>
                  <a:lnTo>
                    <a:pt x="7" y="29"/>
                  </a:lnTo>
                  <a:lnTo>
                    <a:pt x="9" y="59"/>
                  </a:lnTo>
                  <a:lnTo>
                    <a:pt x="7" y="90"/>
                  </a:lnTo>
                  <a:lnTo>
                    <a:pt x="0" y="118"/>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517" name=""/>
            <p:cNvSpPr/>
            <p:nvPr/>
          </p:nvSpPr>
          <p:spPr>
            <a:xfrm>
              <a:off x="9511560" y="6483240"/>
              <a:ext cx="3240" cy="14040"/>
            </a:xfrm>
            <a:prstGeom prst="rect">
              <a:avLst/>
            </a:prstGeom>
            <a:solidFill>
              <a:srgbClr val="ffffff"/>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Frutiger 45 Light"/>
              </a:endParaRPr>
            </a:p>
          </p:txBody>
        </p:sp>
        <p:sp>
          <p:nvSpPr>
            <p:cNvPr id="1518" name=""/>
            <p:cNvSpPr/>
            <p:nvPr/>
          </p:nvSpPr>
          <p:spPr>
            <a:xfrm>
              <a:off x="9203760" y="6489360"/>
              <a:ext cx="3600" cy="22320"/>
            </a:xfrm>
            <a:prstGeom prst="rect">
              <a:avLst/>
            </a:prstGeom>
            <a:solidFill>
              <a:srgbClr val="ffffff"/>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Frutiger 45 Light"/>
              </a:endParaRPr>
            </a:p>
          </p:txBody>
        </p:sp>
        <p:sp>
          <p:nvSpPr>
            <p:cNvPr id="1519" name=""/>
            <p:cNvSpPr/>
            <p:nvPr/>
          </p:nvSpPr>
          <p:spPr>
            <a:xfrm>
              <a:off x="9475200" y="6491520"/>
              <a:ext cx="4680" cy="8280"/>
            </a:xfrm>
            <a:custGeom>
              <a:avLst/>
              <a:gdLst/>
              <a:ahLst/>
              <a:rect l="l" t="t" r="r" b="b"/>
              <a:pathLst>
                <a:path w="16" h="64">
                  <a:moveTo>
                    <a:pt x="16" y="0"/>
                  </a:moveTo>
                  <a:lnTo>
                    <a:pt x="8" y="17"/>
                  </a:lnTo>
                  <a:lnTo>
                    <a:pt x="7" y="30"/>
                  </a:lnTo>
                  <a:lnTo>
                    <a:pt x="7" y="45"/>
                  </a:lnTo>
                  <a:lnTo>
                    <a:pt x="7" y="64"/>
                  </a:lnTo>
                  <a:lnTo>
                    <a:pt x="0" y="0"/>
                  </a:lnTo>
                  <a:lnTo>
                    <a:pt x="16" y="0"/>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520" name=""/>
            <p:cNvSpPr/>
            <p:nvPr/>
          </p:nvSpPr>
          <p:spPr>
            <a:xfrm>
              <a:off x="8994600" y="6508440"/>
              <a:ext cx="14040" cy="11880"/>
            </a:xfrm>
            <a:custGeom>
              <a:avLst/>
              <a:gdLst/>
              <a:ahLst/>
              <a:rect l="l" t="t" r="r" b="b"/>
              <a:pathLst>
                <a:path w="47" h="84">
                  <a:moveTo>
                    <a:pt x="46" y="21"/>
                  </a:moveTo>
                  <a:lnTo>
                    <a:pt x="46" y="37"/>
                  </a:lnTo>
                  <a:lnTo>
                    <a:pt x="47" y="55"/>
                  </a:lnTo>
                  <a:lnTo>
                    <a:pt x="43" y="70"/>
                  </a:lnTo>
                  <a:lnTo>
                    <a:pt x="29" y="84"/>
                  </a:lnTo>
                  <a:lnTo>
                    <a:pt x="34" y="76"/>
                  </a:lnTo>
                  <a:lnTo>
                    <a:pt x="36" y="65"/>
                  </a:lnTo>
                  <a:lnTo>
                    <a:pt x="36" y="52"/>
                  </a:lnTo>
                  <a:lnTo>
                    <a:pt x="35" y="38"/>
                  </a:lnTo>
                  <a:lnTo>
                    <a:pt x="32" y="25"/>
                  </a:lnTo>
                  <a:lnTo>
                    <a:pt x="25" y="13"/>
                  </a:lnTo>
                  <a:lnTo>
                    <a:pt x="14" y="5"/>
                  </a:lnTo>
                  <a:lnTo>
                    <a:pt x="0" y="1"/>
                  </a:lnTo>
                  <a:lnTo>
                    <a:pt x="7" y="0"/>
                  </a:lnTo>
                  <a:lnTo>
                    <a:pt x="15" y="0"/>
                  </a:lnTo>
                  <a:lnTo>
                    <a:pt x="22" y="1"/>
                  </a:lnTo>
                  <a:lnTo>
                    <a:pt x="29" y="2"/>
                  </a:lnTo>
                  <a:lnTo>
                    <a:pt x="35" y="5"/>
                  </a:lnTo>
                  <a:lnTo>
                    <a:pt x="40" y="9"/>
                  </a:lnTo>
                  <a:lnTo>
                    <a:pt x="43" y="14"/>
                  </a:lnTo>
                  <a:lnTo>
                    <a:pt x="46" y="21"/>
                  </a:lnTo>
                  <a:close/>
                </a:path>
              </a:pathLst>
            </a:custGeom>
            <a:solidFill>
              <a:srgbClr val="ffffff"/>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Frutiger 45 Light"/>
              </a:endParaRPr>
            </a:p>
          </p:txBody>
        </p:sp>
        <p:sp>
          <p:nvSpPr>
            <p:cNvPr id="1521" name=""/>
            <p:cNvSpPr/>
            <p:nvPr/>
          </p:nvSpPr>
          <p:spPr>
            <a:xfrm>
              <a:off x="8853120" y="6512040"/>
              <a:ext cx="19080" cy="3600"/>
            </a:xfrm>
            <a:custGeom>
              <a:avLst/>
              <a:gdLst/>
              <a:ahLst/>
              <a:rect l="l" t="t" r="r" b="b"/>
              <a:pathLst>
                <a:path w="64" h="27">
                  <a:moveTo>
                    <a:pt x="64" y="6"/>
                  </a:moveTo>
                  <a:lnTo>
                    <a:pt x="57" y="14"/>
                  </a:lnTo>
                  <a:lnTo>
                    <a:pt x="51" y="20"/>
                  </a:lnTo>
                  <a:lnTo>
                    <a:pt x="46" y="24"/>
                  </a:lnTo>
                  <a:lnTo>
                    <a:pt x="41" y="26"/>
                  </a:lnTo>
                  <a:lnTo>
                    <a:pt x="34" y="27"/>
                  </a:lnTo>
                  <a:lnTo>
                    <a:pt x="28" y="26"/>
                  </a:lnTo>
                  <a:lnTo>
                    <a:pt x="20" y="24"/>
                  </a:lnTo>
                  <a:lnTo>
                    <a:pt x="10" y="20"/>
                  </a:lnTo>
                  <a:lnTo>
                    <a:pt x="0" y="0"/>
                  </a:lnTo>
                  <a:lnTo>
                    <a:pt x="10" y="0"/>
                  </a:lnTo>
                  <a:lnTo>
                    <a:pt x="18" y="3"/>
                  </a:lnTo>
                  <a:lnTo>
                    <a:pt x="26" y="6"/>
                  </a:lnTo>
                  <a:lnTo>
                    <a:pt x="34" y="10"/>
                  </a:lnTo>
                  <a:lnTo>
                    <a:pt x="41" y="13"/>
                  </a:lnTo>
                  <a:lnTo>
                    <a:pt x="48" y="14"/>
                  </a:lnTo>
                  <a:lnTo>
                    <a:pt x="56" y="12"/>
                  </a:lnTo>
                  <a:lnTo>
                    <a:pt x="64" y="6"/>
                  </a:lnTo>
                  <a:close/>
                </a:path>
              </a:pathLst>
            </a:cu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Frutiger 45 Light"/>
              </a:endParaRPr>
            </a:p>
          </p:txBody>
        </p:sp>
        <p:sp>
          <p:nvSpPr>
            <p:cNvPr id="1522" name=""/>
            <p:cNvSpPr/>
            <p:nvPr/>
          </p:nvSpPr>
          <p:spPr>
            <a:xfrm>
              <a:off x="9306720" y="6512040"/>
              <a:ext cx="10440" cy="8280"/>
            </a:xfrm>
            <a:custGeom>
              <a:avLst/>
              <a:gdLst/>
              <a:ahLst/>
              <a:rect l="l" t="t" r="r" b="b"/>
              <a:pathLst>
                <a:path w="38" h="63">
                  <a:moveTo>
                    <a:pt x="29" y="14"/>
                  </a:moveTo>
                  <a:lnTo>
                    <a:pt x="38" y="14"/>
                  </a:lnTo>
                  <a:lnTo>
                    <a:pt x="38" y="63"/>
                  </a:lnTo>
                  <a:lnTo>
                    <a:pt x="29" y="63"/>
                  </a:lnTo>
                  <a:lnTo>
                    <a:pt x="30" y="51"/>
                  </a:lnTo>
                  <a:lnTo>
                    <a:pt x="30" y="40"/>
                  </a:lnTo>
                  <a:lnTo>
                    <a:pt x="29" y="30"/>
                  </a:lnTo>
                  <a:lnTo>
                    <a:pt x="22" y="23"/>
                  </a:lnTo>
                  <a:lnTo>
                    <a:pt x="5" y="48"/>
                  </a:lnTo>
                  <a:lnTo>
                    <a:pt x="0" y="0"/>
                  </a:lnTo>
                  <a:lnTo>
                    <a:pt x="22" y="23"/>
                  </a:lnTo>
                  <a:lnTo>
                    <a:pt x="29" y="14"/>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523" name=""/>
            <p:cNvSpPr/>
            <p:nvPr/>
          </p:nvSpPr>
          <p:spPr>
            <a:xfrm>
              <a:off x="9203760" y="651420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524" name=""/>
            <p:cNvSpPr/>
            <p:nvPr/>
          </p:nvSpPr>
          <p:spPr>
            <a:xfrm>
              <a:off x="9361800" y="6514200"/>
              <a:ext cx="2160" cy="2160"/>
            </a:xfrm>
            <a:custGeom>
              <a:avLst/>
              <a:gdLst/>
              <a:ahLst/>
              <a:rect l="l" t="t" r="r" b="b"/>
              <a:pathLst>
                <a:path w="10" h="15">
                  <a:moveTo>
                    <a:pt x="10" y="9"/>
                  </a:moveTo>
                  <a:lnTo>
                    <a:pt x="0" y="15"/>
                  </a:lnTo>
                  <a:lnTo>
                    <a:pt x="0" y="0"/>
                  </a:lnTo>
                  <a:lnTo>
                    <a:pt x="10" y="9"/>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sp>
          <p:nvSpPr>
            <p:cNvPr id="1525" name=""/>
            <p:cNvSpPr/>
            <p:nvPr/>
          </p:nvSpPr>
          <p:spPr>
            <a:xfrm>
              <a:off x="9277920" y="6515640"/>
              <a:ext cx="4320" cy="5760"/>
            </a:xfrm>
            <a:custGeom>
              <a:avLst/>
              <a:gdLst/>
              <a:ahLst/>
              <a:rect l="l" t="t" r="r" b="b"/>
              <a:pathLst>
                <a:path w="16" h="49">
                  <a:moveTo>
                    <a:pt x="0" y="4"/>
                  </a:moveTo>
                  <a:lnTo>
                    <a:pt x="7" y="0"/>
                  </a:lnTo>
                  <a:lnTo>
                    <a:pt x="16" y="49"/>
                  </a:lnTo>
                  <a:lnTo>
                    <a:pt x="7" y="49"/>
                  </a:lnTo>
                  <a:lnTo>
                    <a:pt x="0" y="4"/>
                  </a:lnTo>
                  <a:close/>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526" name=""/>
            <p:cNvSpPr/>
            <p:nvPr/>
          </p:nvSpPr>
          <p:spPr>
            <a:xfrm>
              <a:off x="9177480" y="6516720"/>
              <a:ext cx="4680" cy="15480"/>
            </a:xfrm>
            <a:custGeom>
              <a:avLst/>
              <a:gdLst/>
              <a:ahLst/>
              <a:rect l="l" t="t" r="r" b="b"/>
              <a:pathLst>
                <a:path w="16" h="112">
                  <a:moveTo>
                    <a:pt x="0" y="0"/>
                  </a:moveTo>
                  <a:lnTo>
                    <a:pt x="9" y="0"/>
                  </a:lnTo>
                  <a:lnTo>
                    <a:pt x="16" y="112"/>
                  </a:lnTo>
                  <a:lnTo>
                    <a:pt x="9" y="112"/>
                  </a:lnTo>
                  <a:lnTo>
                    <a:pt x="0" y="0"/>
                  </a:lnTo>
                  <a:close/>
                </a:path>
              </a:pathLst>
            </a:custGeom>
            <a:solidFill>
              <a:srgbClr val="ffffff"/>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Frutiger 45 Light"/>
              </a:endParaRPr>
            </a:p>
          </p:txBody>
        </p:sp>
        <p:sp>
          <p:nvSpPr>
            <p:cNvPr id="1527" name=""/>
            <p:cNvSpPr/>
            <p:nvPr/>
          </p:nvSpPr>
          <p:spPr>
            <a:xfrm>
              <a:off x="9184680" y="6517800"/>
              <a:ext cx="1080" cy="13320"/>
            </a:xfrm>
            <a:prstGeom prst="rect">
              <a:avLst/>
            </a:prstGeom>
            <a:solidFill>
              <a:srgbClr val="ffffff"/>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Frutiger 45 Light"/>
              </a:endParaRPr>
            </a:p>
          </p:txBody>
        </p:sp>
        <p:sp>
          <p:nvSpPr>
            <p:cNvPr id="1528" name=""/>
            <p:cNvSpPr/>
            <p:nvPr/>
          </p:nvSpPr>
          <p:spPr>
            <a:xfrm>
              <a:off x="9080640" y="6521760"/>
              <a:ext cx="3240" cy="16560"/>
            </a:xfrm>
            <a:custGeom>
              <a:avLst/>
              <a:gdLst/>
              <a:ahLst/>
              <a:rect l="l" t="t" r="r" b="b"/>
              <a:pathLst>
                <a:path w="12" h="127">
                  <a:moveTo>
                    <a:pt x="0" y="0"/>
                  </a:moveTo>
                  <a:lnTo>
                    <a:pt x="7" y="0"/>
                  </a:lnTo>
                  <a:lnTo>
                    <a:pt x="12" y="124"/>
                  </a:lnTo>
                  <a:lnTo>
                    <a:pt x="7" y="127"/>
                  </a:lnTo>
                  <a:lnTo>
                    <a:pt x="0" y="0"/>
                  </a:lnTo>
                  <a:close/>
                </a:path>
              </a:pathLst>
            </a:custGeom>
            <a:solidFill>
              <a:srgbClr val="0000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Frutiger 45 Light"/>
              </a:endParaRPr>
            </a:p>
          </p:txBody>
        </p:sp>
        <p:sp>
          <p:nvSpPr>
            <p:cNvPr id="1529" name=""/>
            <p:cNvSpPr/>
            <p:nvPr/>
          </p:nvSpPr>
          <p:spPr>
            <a:xfrm>
              <a:off x="9203760" y="6522840"/>
              <a:ext cx="3600" cy="5760"/>
            </a:xfrm>
            <a:prstGeom prst="rect">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Frutiger 45 Light"/>
              </a:endParaRPr>
            </a:p>
          </p:txBody>
        </p:sp>
        <p:sp>
          <p:nvSpPr>
            <p:cNvPr id="1530" name=""/>
            <p:cNvSpPr/>
            <p:nvPr/>
          </p:nvSpPr>
          <p:spPr>
            <a:xfrm>
              <a:off x="9208800" y="6522840"/>
              <a:ext cx="2160" cy="7200"/>
            </a:xfrm>
            <a:custGeom>
              <a:avLst/>
              <a:gdLst/>
              <a:ahLst/>
              <a:rect l="l" t="t" r="r" b="b"/>
              <a:pathLst>
                <a:path w="7" h="55">
                  <a:moveTo>
                    <a:pt x="7" y="55"/>
                  </a:moveTo>
                  <a:lnTo>
                    <a:pt x="0" y="0"/>
                  </a:lnTo>
                  <a:lnTo>
                    <a:pt x="7" y="35"/>
                  </a:lnTo>
                  <a:lnTo>
                    <a:pt x="7" y="55"/>
                  </a:lnTo>
                  <a:close/>
                </a:path>
              </a:pathLst>
            </a:cu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Frutiger 45 Light"/>
              </a:endParaRPr>
            </a:p>
          </p:txBody>
        </p:sp>
        <p:sp>
          <p:nvSpPr>
            <p:cNvPr id="1531" name=""/>
            <p:cNvSpPr/>
            <p:nvPr/>
          </p:nvSpPr>
          <p:spPr>
            <a:xfrm>
              <a:off x="9000720" y="6523920"/>
              <a:ext cx="8280" cy="8280"/>
            </a:xfrm>
            <a:custGeom>
              <a:avLst/>
              <a:gdLst/>
              <a:ahLst/>
              <a:rect l="l" t="t" r="r" b="b"/>
              <a:pathLst>
                <a:path w="29" h="63">
                  <a:moveTo>
                    <a:pt x="27" y="63"/>
                  </a:moveTo>
                  <a:lnTo>
                    <a:pt x="7" y="58"/>
                  </a:lnTo>
                  <a:lnTo>
                    <a:pt x="0" y="52"/>
                  </a:lnTo>
                  <a:lnTo>
                    <a:pt x="0" y="46"/>
                  </a:lnTo>
                  <a:lnTo>
                    <a:pt x="7" y="39"/>
                  </a:lnTo>
                  <a:lnTo>
                    <a:pt x="16" y="31"/>
                  </a:lnTo>
                  <a:lnTo>
                    <a:pt x="24" y="21"/>
                  </a:lnTo>
                  <a:lnTo>
                    <a:pt x="29" y="11"/>
                  </a:lnTo>
                  <a:lnTo>
                    <a:pt x="27" y="0"/>
                  </a:lnTo>
                  <a:lnTo>
                    <a:pt x="27" y="63"/>
                  </a:lnTo>
                  <a:close/>
                </a:path>
              </a:pathLst>
            </a:custGeom>
            <a:solidFill>
              <a:srgbClr val="ffffff"/>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Frutiger 45 Light"/>
              </a:endParaRPr>
            </a:p>
          </p:txBody>
        </p:sp>
        <p:sp>
          <p:nvSpPr>
            <p:cNvPr id="1532" name=""/>
            <p:cNvSpPr/>
            <p:nvPr/>
          </p:nvSpPr>
          <p:spPr>
            <a:xfrm>
              <a:off x="9049680" y="6531120"/>
              <a:ext cx="3240" cy="3240"/>
            </a:xfrm>
            <a:prstGeom prst="rect">
              <a:avLst/>
            </a:prstGeom>
            <a:solidFill>
              <a:srgbClr val="000000"/>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Frutiger 45 Light"/>
              </a:endParaRPr>
            </a:p>
          </p:txBody>
        </p:sp>
        <p:sp>
          <p:nvSpPr>
            <p:cNvPr id="1533" name=""/>
            <p:cNvSpPr/>
            <p:nvPr/>
          </p:nvSpPr>
          <p:spPr>
            <a:xfrm>
              <a:off x="8962200" y="6533640"/>
              <a:ext cx="23760" cy="4320"/>
            </a:xfrm>
            <a:custGeom>
              <a:avLst/>
              <a:gdLst/>
              <a:ahLst/>
              <a:rect l="l" t="t" r="r" b="b"/>
              <a:pathLst>
                <a:path w="81" h="35">
                  <a:moveTo>
                    <a:pt x="0" y="6"/>
                  </a:moveTo>
                  <a:lnTo>
                    <a:pt x="4" y="0"/>
                  </a:lnTo>
                  <a:lnTo>
                    <a:pt x="81" y="26"/>
                  </a:lnTo>
                  <a:lnTo>
                    <a:pt x="78" y="35"/>
                  </a:lnTo>
                  <a:lnTo>
                    <a:pt x="0" y="6"/>
                  </a:lnTo>
                  <a:close/>
                </a:path>
              </a:pathLst>
            </a:custGeom>
            <a:solidFill>
              <a:srgbClr val="ffffff"/>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Frutiger 45 Light"/>
              </a:endParaRPr>
            </a:p>
          </p:txBody>
        </p:sp>
        <p:sp>
          <p:nvSpPr>
            <p:cNvPr id="1534" name=""/>
            <p:cNvSpPr/>
            <p:nvPr/>
          </p:nvSpPr>
          <p:spPr>
            <a:xfrm>
              <a:off x="9057960" y="6560280"/>
              <a:ext cx="10800" cy="2160"/>
            </a:xfrm>
            <a:custGeom>
              <a:avLst/>
              <a:gdLst/>
              <a:ahLst/>
              <a:rect l="l" t="t" r="r" b="b"/>
              <a:pathLst>
                <a:path w="39" h="20">
                  <a:moveTo>
                    <a:pt x="0" y="6"/>
                  </a:moveTo>
                  <a:lnTo>
                    <a:pt x="0" y="0"/>
                  </a:lnTo>
                  <a:lnTo>
                    <a:pt x="39" y="14"/>
                  </a:lnTo>
                  <a:lnTo>
                    <a:pt x="39" y="20"/>
                  </a:lnTo>
                  <a:lnTo>
                    <a:pt x="0" y="6"/>
                  </a:lnTo>
                  <a:close/>
                </a:path>
              </a:pathLst>
            </a:custGeom>
            <a:solidFill>
              <a:srgbClr val="ffffff"/>
            </a:solidFill>
            <a:ln w="0">
              <a:noFill/>
            </a:ln>
          </p:spPr>
          <p:style>
            <a:lnRef idx="0"/>
            <a:fillRef idx="0"/>
            <a:effectRef idx="0"/>
            <a:fontRef idx="minor"/>
          </p:style>
          <p:txBody>
            <a:bodyPr lIns="90000" rIns="90000" tIns="-44640" bIns="-44640" anchor="t">
              <a:noAutofit/>
            </a:bodyPr>
            <a:p>
              <a:endParaRPr b="0" lang="en-US" sz="2400" strike="noStrike" u="none">
                <a:solidFill>
                  <a:srgbClr val="000000"/>
                </a:solidFill>
                <a:effectLst/>
                <a:uFillTx/>
                <a:latin typeface="Frutiger 45 Light"/>
              </a:endParaRPr>
            </a:p>
          </p:txBody>
        </p:sp>
      </p:grpSp>
      <p:sp>
        <p:nvSpPr>
          <p:cNvPr id="1535" name=""/>
          <p:cNvSpPr/>
          <p:nvPr/>
        </p:nvSpPr>
        <p:spPr>
          <a:xfrm>
            <a:off x="6743880" y="2147760"/>
            <a:ext cx="304560" cy="36828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36" name=""/>
          <p:cNvSpPr/>
          <p:nvPr/>
        </p:nvSpPr>
        <p:spPr>
          <a:xfrm flipV="1">
            <a:off x="6908760" y="5805000"/>
            <a:ext cx="1460520" cy="48276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37" name=""/>
          <p:cNvSpPr/>
          <p:nvPr/>
        </p:nvSpPr>
        <p:spPr>
          <a:xfrm>
            <a:off x="447840" y="3987720"/>
            <a:ext cx="114120" cy="11448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Frutiger 45 Light"/>
            </a:endParaRPr>
          </a:p>
        </p:txBody>
      </p:sp>
      <p:sp>
        <p:nvSpPr>
          <p:cNvPr id="1538" name=""/>
          <p:cNvSpPr/>
          <p:nvPr/>
        </p:nvSpPr>
        <p:spPr>
          <a:xfrm>
            <a:off x="460440" y="1270080"/>
            <a:ext cx="114120" cy="114120"/>
          </a:xfrm>
          <a:prstGeom prst="ellipse">
            <a:avLst/>
          </a:prstGeom>
          <a:solidFill>
            <a:srgbClr val="ffe80f"/>
          </a:solidFill>
          <a:ln w="12600">
            <a:solidFill>
              <a:srgbClr val="000000"/>
            </a:solidFill>
            <a:miter/>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Frutiger 45 Light"/>
            </a:endParaRPr>
          </a:p>
        </p:txBody>
      </p:sp>
      <p:sp>
        <p:nvSpPr>
          <p:cNvPr id="1539" name=""/>
          <p:cNvSpPr/>
          <p:nvPr/>
        </p:nvSpPr>
        <p:spPr>
          <a:xfrm>
            <a:off x="7950240" y="2617920"/>
            <a:ext cx="571320" cy="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40" name=""/>
          <p:cNvSpPr/>
          <p:nvPr/>
        </p:nvSpPr>
        <p:spPr>
          <a:xfrm>
            <a:off x="8940960" y="2706840"/>
            <a:ext cx="241200" cy="24120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41" name=""/>
          <p:cNvSpPr/>
          <p:nvPr/>
        </p:nvSpPr>
        <p:spPr>
          <a:xfrm>
            <a:off x="8751960" y="5818320"/>
            <a:ext cx="290520" cy="291960"/>
          </a:xfrm>
          <a:prstGeom prst="line">
            <a:avLst/>
          </a:prstGeom>
          <a:ln w="1908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grpSp>
        <p:nvGrpSpPr>
          <p:cNvPr id="1542" name=""/>
          <p:cNvGrpSpPr/>
          <p:nvPr/>
        </p:nvGrpSpPr>
        <p:grpSpPr>
          <a:xfrm>
            <a:off x="5726160" y="1879560"/>
            <a:ext cx="1271520" cy="307440"/>
            <a:chOff x="5726160" y="1879560"/>
            <a:chExt cx="1271520" cy="307440"/>
          </a:xfrm>
        </p:grpSpPr>
        <p:sp>
          <p:nvSpPr>
            <p:cNvPr id="1543" name=""/>
            <p:cNvSpPr/>
            <p:nvPr/>
          </p:nvSpPr>
          <p:spPr>
            <a:xfrm>
              <a:off x="5726160" y="1906560"/>
              <a:ext cx="1271520" cy="266760"/>
            </a:xfrm>
            <a:prstGeom prst="rect">
              <a:avLst/>
            </a:prstGeom>
            <a:solidFill>
              <a:srgbClr val="00f008"/>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1544" name=""/>
            <p:cNvSpPr/>
            <p:nvPr/>
          </p:nvSpPr>
          <p:spPr>
            <a:xfrm>
              <a:off x="5747400" y="1879560"/>
              <a:ext cx="116172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Gas Supply</a:t>
              </a:r>
              <a:endParaRPr b="0" lang="en-US" sz="1400" strike="noStrike" u="none">
                <a:solidFill>
                  <a:srgbClr val="000000"/>
                </a:solidFill>
                <a:effectLst/>
                <a:uFillTx/>
                <a:latin typeface="Frutiger 45 Light"/>
              </a:endParaRPr>
            </a:p>
          </p:txBody>
        </p:sp>
      </p:grpSp>
      <p:sp>
        <p:nvSpPr>
          <p:cNvPr id="1545" name=""/>
          <p:cNvSpPr/>
          <p:nvPr/>
        </p:nvSpPr>
        <p:spPr>
          <a:xfrm>
            <a:off x="5791680" y="1639800"/>
            <a:ext cx="7358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$3/Mcf</a:t>
            </a:r>
            <a:endParaRPr b="0" lang="en-US" sz="1400" strike="noStrike" u="none">
              <a:solidFill>
                <a:srgbClr val="000000"/>
              </a:solidFill>
              <a:effectLst/>
              <a:uFillTx/>
              <a:latin typeface="Frutiger 45 Light"/>
            </a:endParaRPr>
          </a:p>
        </p:txBody>
      </p:sp>
      <p:sp>
        <p:nvSpPr>
          <p:cNvPr id="1546" name=""/>
          <p:cNvSpPr/>
          <p:nvPr/>
        </p:nvSpPr>
        <p:spPr>
          <a:xfrm>
            <a:off x="6968520" y="2833560"/>
            <a:ext cx="9536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$30/MWh</a:t>
            </a:r>
            <a:endParaRPr b="0" lang="en-US" sz="1400" strike="noStrike" u="none">
              <a:solidFill>
                <a:srgbClr val="000000"/>
              </a:solidFill>
              <a:effectLst/>
              <a:uFillTx/>
              <a:latin typeface="Frutiger 45 Light"/>
            </a:endParaRPr>
          </a:p>
        </p:txBody>
      </p:sp>
      <p:sp>
        <p:nvSpPr>
          <p:cNvPr id="1547" name=""/>
          <p:cNvSpPr/>
          <p:nvPr/>
        </p:nvSpPr>
        <p:spPr>
          <a:xfrm>
            <a:off x="8937000" y="2516040"/>
            <a:ext cx="9536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$30/MWh</a:t>
            </a:r>
            <a:endParaRPr b="0" lang="en-US" sz="1400" strike="noStrike" u="none">
              <a:solidFill>
                <a:srgbClr val="000000"/>
              </a:solidFill>
              <a:effectLst/>
              <a:uFillTx/>
              <a:latin typeface="Frutiger 45 Light"/>
            </a:endParaRPr>
          </a:p>
        </p:txBody>
      </p:sp>
      <p:sp>
        <p:nvSpPr>
          <p:cNvPr id="1548" name=""/>
          <p:cNvSpPr/>
          <p:nvPr/>
        </p:nvSpPr>
        <p:spPr>
          <a:xfrm>
            <a:off x="5727960" y="4675320"/>
            <a:ext cx="7358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$3/Mcf</a:t>
            </a:r>
            <a:endParaRPr b="0" lang="en-US" sz="1400" strike="noStrike" u="none">
              <a:solidFill>
                <a:srgbClr val="000000"/>
              </a:solidFill>
              <a:effectLst/>
              <a:uFillTx/>
              <a:latin typeface="Frutiger 45 Light"/>
            </a:endParaRPr>
          </a:p>
        </p:txBody>
      </p:sp>
      <p:sp>
        <p:nvSpPr>
          <p:cNvPr id="1549" name=""/>
          <p:cNvSpPr/>
          <p:nvPr/>
        </p:nvSpPr>
        <p:spPr>
          <a:xfrm>
            <a:off x="8699400" y="4662360"/>
            <a:ext cx="8348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$10/Mcf</a:t>
            </a:r>
            <a:endParaRPr b="0" lang="en-US" sz="1400" strike="noStrike" u="none">
              <a:solidFill>
                <a:srgbClr val="000000"/>
              </a:solidFill>
              <a:effectLst/>
              <a:uFillTx/>
              <a:latin typeface="Frutiger 45 Light"/>
            </a:endParaRPr>
          </a:p>
        </p:txBody>
      </p:sp>
      <p:sp>
        <p:nvSpPr>
          <p:cNvPr id="1550" name=""/>
          <p:cNvSpPr/>
          <p:nvPr/>
        </p:nvSpPr>
        <p:spPr>
          <a:xfrm>
            <a:off x="5762160" y="6364440"/>
            <a:ext cx="9536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$30/MWh</a:t>
            </a:r>
            <a:endParaRPr b="0" lang="en-US" sz="1400" strike="noStrike" u="none">
              <a:solidFill>
                <a:srgbClr val="000000"/>
              </a:solidFill>
              <a:effectLst/>
              <a:uFillTx/>
              <a:latin typeface="Frutiger 45 Light"/>
            </a:endParaRPr>
          </a:p>
        </p:txBody>
      </p:sp>
      <p:sp>
        <p:nvSpPr>
          <p:cNvPr id="1551" name=""/>
          <p:cNvSpPr/>
          <p:nvPr/>
        </p:nvSpPr>
        <p:spPr>
          <a:xfrm>
            <a:off x="8835480" y="5653080"/>
            <a:ext cx="95364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$30/MWh</a:t>
            </a:r>
            <a:endParaRPr b="0" lang="en-US" sz="1400" strike="noStrike" u="none">
              <a:solidFill>
                <a:srgbClr val="000000"/>
              </a:solidFill>
              <a:effectLst/>
              <a:uFillTx/>
              <a:latin typeface="Frutiger 45 Light"/>
            </a:endParaRPr>
          </a:p>
        </p:txBody>
      </p:sp>
      <p:sp>
        <p:nvSpPr>
          <p:cNvPr id="1552" name=""/>
          <p:cNvSpPr/>
          <p:nvPr/>
        </p:nvSpPr>
        <p:spPr>
          <a:xfrm>
            <a:off x="592200" y="6367320"/>
            <a:ext cx="3647880" cy="276480"/>
          </a:xfrm>
          <a:prstGeom prst="rect">
            <a:avLst/>
          </a:prstGeom>
          <a:noFill/>
          <a:ln w="936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3" name=""/>
          <p:cNvSpPr/>
          <p:nvPr/>
        </p:nvSpPr>
        <p:spPr>
          <a:xfrm>
            <a:off x="2136600" y="3745080"/>
            <a:ext cx="694080" cy="0"/>
          </a:xfrm>
          <a:prstGeom prst="line">
            <a:avLst/>
          </a:prstGeom>
          <a:ln w="1260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554" name=""/>
          <p:cNvSpPr/>
          <p:nvPr/>
        </p:nvSpPr>
        <p:spPr>
          <a:xfrm>
            <a:off x="3838680" y="3124080"/>
            <a:ext cx="693720" cy="0"/>
          </a:xfrm>
          <a:prstGeom prst="line">
            <a:avLst/>
          </a:prstGeom>
          <a:ln w="1260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555" name=""/>
          <p:cNvSpPr/>
          <p:nvPr/>
        </p:nvSpPr>
        <p:spPr>
          <a:xfrm>
            <a:off x="5533920" y="2571840"/>
            <a:ext cx="693720" cy="0"/>
          </a:xfrm>
          <a:prstGeom prst="line">
            <a:avLst/>
          </a:prstGeom>
          <a:ln w="1260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556" name=""/>
          <p:cNvSpPr/>
          <p:nvPr/>
        </p:nvSpPr>
        <p:spPr>
          <a:xfrm>
            <a:off x="7238880" y="1631880"/>
            <a:ext cx="693720" cy="0"/>
          </a:xfrm>
          <a:prstGeom prst="line">
            <a:avLst/>
          </a:prstGeom>
          <a:ln w="12600">
            <a:solidFill>
              <a:srgbClr val="000000"/>
            </a:solidFill>
            <a:prstDash val="lg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1557" name=""/>
          <p:cNvSpPr/>
          <p:nvPr/>
        </p:nvSpPr>
        <p:spPr>
          <a:xfrm>
            <a:off x="571680" y="28440"/>
            <a:ext cx="9144000" cy="6048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558" name=""/>
          <p:cNvSpPr/>
          <p:nvPr/>
        </p:nvSpPr>
        <p:spPr>
          <a:xfrm>
            <a:off x="573120" y="152280"/>
            <a:ext cx="914256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Upsell Potential (TCV)</a:t>
            </a:r>
            <a:endParaRPr b="0" lang="en-US" sz="3000" strike="noStrike" u="none">
              <a:solidFill>
                <a:srgbClr val="000000"/>
              </a:solidFill>
              <a:effectLst/>
              <a:uFillTx/>
              <a:latin typeface="Frutiger 45 Light"/>
            </a:endParaRPr>
          </a:p>
        </p:txBody>
      </p:sp>
      <p:graphicFrame>
        <p:nvGraphicFramePr>
          <p:cNvPr id="1559" name=""/>
          <p:cNvGraphicFramePr/>
          <p:nvPr/>
        </p:nvGraphicFramePr>
        <p:xfrm>
          <a:off x="635040" y="711360"/>
          <a:ext cx="9296280" cy="5740200"/>
        </p:xfrm>
        <a:graphic>
          <a:graphicData uri="http://schemas.openxmlformats.org/presentationml/2006/ole">
            <p:oleObj r:id="rId1" spid="">
              <p:embed/>
              <p:pic>
                <p:nvPicPr>
                  <p:cNvPr id="1560" name="" descr=""/>
                  <p:cNvPicPr/>
                  <p:nvPr/>
                </p:nvPicPr>
                <p:blipFill>
                  <a:blip r:embed="rId2"/>
                  <a:stretch/>
                </p:blipFill>
                <p:spPr>
                  <a:xfrm>
                    <a:off x="635040" y="711360"/>
                    <a:ext cx="9296280" cy="5740200"/>
                  </a:xfrm>
                  <a:prstGeom prst="rect">
                    <a:avLst/>
                  </a:prstGeom>
                  <a:noFill/>
                  <a:ln w="0">
                    <a:noFill/>
                  </a:ln>
                </p:spPr>
              </p:pic>
            </p:oleObj>
          </a:graphicData>
        </a:graphic>
      </p:graphicFrame>
      <p:sp>
        <p:nvSpPr>
          <p:cNvPr id="1561" name=""/>
          <p:cNvSpPr/>
          <p:nvPr/>
        </p:nvSpPr>
        <p:spPr>
          <a:xfrm>
            <a:off x="6068880" y="5673600"/>
            <a:ext cx="1251000" cy="4906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Frutiger 45 Light"/>
            </a:endParaRPr>
          </a:p>
        </p:txBody>
      </p:sp>
      <p:sp>
        <p:nvSpPr>
          <p:cNvPr id="1562" name=""/>
          <p:cNvSpPr/>
          <p:nvPr/>
        </p:nvSpPr>
        <p:spPr>
          <a:xfrm>
            <a:off x="6381720" y="5718240"/>
            <a:ext cx="72540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Client </a:t>
            </a:r>
            <a:endParaRPr b="0" lang="en-US" sz="1400" strike="noStrike" u="none">
              <a:solidFill>
                <a:srgbClr val="000000"/>
              </a:solidFill>
              <a:effectLst/>
              <a:uFillTx/>
              <a:latin typeface="Frutiger 45 Light"/>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M&amp;A</a:t>
            </a:r>
            <a:endParaRPr b="0" lang="en-US" sz="1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3" name=""/>
          <p:cNvSpPr/>
          <p:nvPr/>
        </p:nvSpPr>
        <p:spPr>
          <a:xfrm>
            <a:off x="4838760" y="1246320"/>
            <a:ext cx="3100320" cy="27468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64" name=""/>
          <p:cNvSpPr/>
          <p:nvPr/>
        </p:nvSpPr>
        <p:spPr>
          <a:xfrm>
            <a:off x="5754600" y="2932200"/>
            <a:ext cx="2622600" cy="27468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65" name=""/>
          <p:cNvSpPr/>
          <p:nvPr/>
        </p:nvSpPr>
        <p:spPr>
          <a:xfrm>
            <a:off x="6311880" y="4178160"/>
            <a:ext cx="3670200" cy="30168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66" name="PlaceHolder 1"/>
          <p:cNvSpPr>
            <a:spLocks noGrp="1"/>
          </p:cNvSpPr>
          <p:nvPr>
            <p:ph type="title"/>
          </p:nvPr>
        </p:nvSpPr>
        <p:spPr>
          <a:xfrm>
            <a:off x="1157040" y="195120"/>
            <a:ext cx="7972200" cy="457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Customer Execution Platform</a:t>
            </a:r>
            <a:endParaRPr b="1" lang="en-US" sz="3000" strike="noStrike" u="none">
              <a:solidFill>
                <a:srgbClr val="000000"/>
              </a:solidFill>
              <a:effectLst/>
              <a:uFillTx/>
              <a:latin typeface="Frutiger 55 Roman"/>
            </a:endParaRPr>
          </a:p>
        </p:txBody>
      </p:sp>
      <p:sp>
        <p:nvSpPr>
          <p:cNvPr id="1567" name=""/>
          <p:cNvSpPr/>
          <p:nvPr/>
        </p:nvSpPr>
        <p:spPr>
          <a:xfrm>
            <a:off x="2909880" y="1257480"/>
            <a:ext cx="2171880" cy="1752480"/>
          </a:xfrm>
          <a:prstGeom prst="triangle">
            <a:avLst>
              <a:gd name="adj" fmla="val 50000"/>
            </a:avLst>
          </a:prstGeom>
          <a:solidFill>
            <a:srgbClr val="ffe80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68" name=""/>
          <p:cNvSpPr/>
          <p:nvPr/>
        </p:nvSpPr>
        <p:spPr>
          <a:xfrm flipV="1">
            <a:off x="2198520" y="3009960"/>
            <a:ext cx="3594240" cy="1130400"/>
          </a:xfrm>
          <a:custGeom>
            <a:avLst/>
            <a:gdLst>
              <a:gd name="textAreaLeft" fmla="*/ 680760 w 3594240"/>
              <a:gd name="textAreaRight" fmla="*/ 2913480 w 3594240"/>
              <a:gd name="textAreaTop" fmla="*/ 214200 h 1130400"/>
              <a:gd name="textAreaBottom" fmla="*/ 916200 h 113040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7384" y="21600"/>
                </a:lnTo>
                <a:lnTo>
                  <a:pt x="4216" y="21600"/>
                </a:lnTo>
                <a:close/>
              </a:path>
            </a:pathLst>
          </a:custGeom>
          <a:solidFill>
            <a:srgbClr val="ff0000"/>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69" name=""/>
          <p:cNvSpPr/>
          <p:nvPr/>
        </p:nvSpPr>
        <p:spPr>
          <a:xfrm flipV="1">
            <a:off x="1447920" y="4139640"/>
            <a:ext cx="5072040" cy="1130040"/>
          </a:xfrm>
          <a:custGeom>
            <a:avLst/>
            <a:gdLst>
              <a:gd name="textAreaLeft" fmla="*/ 821520 w 5072040"/>
              <a:gd name="textAreaRight" fmla="*/ 4250520 w 5072040"/>
              <a:gd name="textAreaTop" fmla="*/ 182880 h 1130040"/>
              <a:gd name="textAreaBottom" fmla="*/ 947160 h 11300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8453" y="21600"/>
                </a:lnTo>
                <a:lnTo>
                  <a:pt x="3147" y="21600"/>
                </a:lnTo>
                <a:close/>
              </a:path>
            </a:pathLst>
          </a:cu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70" name=""/>
          <p:cNvSpPr/>
          <p:nvPr/>
        </p:nvSpPr>
        <p:spPr>
          <a:xfrm flipV="1">
            <a:off x="982800" y="5437800"/>
            <a:ext cx="6026040" cy="649080"/>
          </a:xfrm>
          <a:custGeom>
            <a:avLst/>
            <a:gdLst>
              <a:gd name="textAreaLeft" fmla="*/ 711720 w 6026040"/>
              <a:gd name="textAreaRight" fmla="*/ 5314320 w 6026040"/>
              <a:gd name="textAreaTop" fmla="*/ 76680 h 649080"/>
              <a:gd name="textAreaBottom" fmla="*/ 572400 h 64908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158" y="21600"/>
                </a:lnTo>
                <a:lnTo>
                  <a:pt x="1442" y="21600"/>
                </a:lnTo>
                <a:close/>
              </a:path>
            </a:pathLst>
          </a:custGeom>
          <a:solidFill>
            <a:srgbClr val="00f008"/>
          </a:solidFill>
          <a:ln w="0">
            <a:noFill/>
          </a:ln>
        </p:spPr>
        <p:style>
          <a:lnRef idx="0"/>
          <a:fillRef idx="0"/>
          <a:effectRef idx="0"/>
          <a:fontRef idx="minor"/>
        </p:style>
        <p:txBody>
          <a:bodyPr lIns="90000" rIns="90000" tIns="46800" bIns="46800" anchor="ctr" rot="10800000">
            <a:spAutoFit/>
          </a:bodyPr>
          <a:p>
            <a:pPr algn="ct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571" name=""/>
          <p:cNvSpPr/>
          <p:nvPr/>
        </p:nvSpPr>
        <p:spPr>
          <a:xfrm>
            <a:off x="1960560" y="5562720"/>
            <a:ext cx="4070520" cy="642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Extensive Asset and Labor Database</a:t>
            </a:r>
            <a:endParaRPr b="0" lang="en-US" sz="1800" strike="noStrike" u="none">
              <a:solidFill>
                <a:srgbClr val="000000"/>
              </a:solidFill>
              <a:effectLst/>
              <a:uFillTx/>
              <a:latin typeface="Frutiger 45 Light"/>
            </a:endParaRPr>
          </a:p>
        </p:txBody>
      </p:sp>
      <p:sp>
        <p:nvSpPr>
          <p:cNvPr id="1572" name=""/>
          <p:cNvSpPr/>
          <p:nvPr/>
        </p:nvSpPr>
        <p:spPr>
          <a:xfrm>
            <a:off x="2728800" y="4537080"/>
            <a:ext cx="2533680" cy="64260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Hartford Steam Boiler</a:t>
            </a:r>
            <a:endParaRPr b="0" lang="en-US" sz="1800" strike="noStrike" u="none">
              <a:solidFill>
                <a:srgbClr val="000000"/>
              </a:solidFill>
              <a:effectLst/>
              <a:uFillTx/>
              <a:latin typeface="Frutiger 45 Light"/>
            </a:endParaRPr>
          </a:p>
        </p:txBody>
      </p:sp>
      <p:sp>
        <p:nvSpPr>
          <p:cNvPr id="1573" name=""/>
          <p:cNvSpPr/>
          <p:nvPr/>
        </p:nvSpPr>
        <p:spPr>
          <a:xfrm>
            <a:off x="2716200" y="3444840"/>
            <a:ext cx="2559240" cy="64260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Enron Facility Services</a:t>
            </a:r>
            <a:endParaRPr b="0" lang="en-US" sz="1800" strike="noStrike" u="none">
              <a:solidFill>
                <a:srgbClr val="000000"/>
              </a:solidFill>
              <a:effectLst/>
              <a:uFillTx/>
              <a:latin typeface="Frutiger 45 Light"/>
            </a:endParaRPr>
          </a:p>
        </p:txBody>
      </p:sp>
      <p:sp>
        <p:nvSpPr>
          <p:cNvPr id="1574" name=""/>
          <p:cNvSpPr/>
          <p:nvPr/>
        </p:nvSpPr>
        <p:spPr>
          <a:xfrm>
            <a:off x="3376440" y="1778040"/>
            <a:ext cx="1238400" cy="146556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Enron</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District</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Execution</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Offices</a:t>
            </a:r>
            <a:endParaRPr b="0" lang="en-US" sz="1800" strike="noStrike" u="none">
              <a:solidFill>
                <a:srgbClr val="000000"/>
              </a:solidFill>
              <a:effectLst/>
              <a:uFillTx/>
              <a:latin typeface="Frutiger 45 Light"/>
            </a:endParaRPr>
          </a:p>
        </p:txBody>
      </p:sp>
      <p:sp>
        <p:nvSpPr>
          <p:cNvPr id="1575" name=""/>
          <p:cNvSpPr/>
          <p:nvPr/>
        </p:nvSpPr>
        <p:spPr>
          <a:xfrm>
            <a:off x="396720" y="2557440"/>
            <a:ext cx="1269360" cy="7038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In-House</a:t>
            </a:r>
            <a:endParaRPr b="0" lang="en-US" sz="20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Team</a:t>
            </a:r>
            <a:endParaRPr b="0" lang="en-US" sz="2000" strike="noStrike" u="none">
              <a:solidFill>
                <a:srgbClr val="000000"/>
              </a:solidFill>
              <a:effectLst/>
              <a:uFillTx/>
              <a:latin typeface="Frutiger 45 Light"/>
            </a:endParaRPr>
          </a:p>
        </p:txBody>
      </p:sp>
      <p:sp>
        <p:nvSpPr>
          <p:cNvPr id="1576" name=""/>
          <p:cNvSpPr/>
          <p:nvPr/>
        </p:nvSpPr>
        <p:spPr>
          <a:xfrm>
            <a:off x="353880" y="4500720"/>
            <a:ext cx="135396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Affiliation</a:t>
            </a:r>
            <a:endParaRPr b="0" lang="en-US" sz="2000" strike="noStrike" u="none">
              <a:solidFill>
                <a:srgbClr val="000000"/>
              </a:solidFill>
              <a:effectLst/>
              <a:uFillTx/>
              <a:latin typeface="Frutiger 45 Light"/>
            </a:endParaRPr>
          </a:p>
        </p:txBody>
      </p:sp>
      <p:sp>
        <p:nvSpPr>
          <p:cNvPr id="1577" name=""/>
          <p:cNvSpPr/>
          <p:nvPr/>
        </p:nvSpPr>
        <p:spPr>
          <a:xfrm>
            <a:off x="700200" y="4137120"/>
            <a:ext cx="6602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78" name=""/>
          <p:cNvSpPr/>
          <p:nvPr/>
        </p:nvSpPr>
        <p:spPr>
          <a:xfrm>
            <a:off x="1030320" y="4915080"/>
            <a:ext cx="0" cy="355320"/>
          </a:xfrm>
          <a:prstGeom prst="line">
            <a:avLst/>
          </a:prstGeom>
          <a:ln w="936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79" name=""/>
          <p:cNvSpPr/>
          <p:nvPr/>
        </p:nvSpPr>
        <p:spPr>
          <a:xfrm>
            <a:off x="1030320" y="4140360"/>
            <a:ext cx="0" cy="355320"/>
          </a:xfrm>
          <a:prstGeom prst="line">
            <a:avLst/>
          </a:prstGeom>
          <a:ln w="9360">
            <a:solidFill>
              <a:srgbClr val="000000"/>
            </a:solidFill>
            <a:prstDash val="dash"/>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80" name=""/>
          <p:cNvSpPr/>
          <p:nvPr/>
        </p:nvSpPr>
        <p:spPr>
          <a:xfrm>
            <a:off x="1030320" y="3225960"/>
            <a:ext cx="0" cy="901440"/>
          </a:xfrm>
          <a:prstGeom prst="line">
            <a:avLst/>
          </a:prstGeom>
          <a:ln w="936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81" name=""/>
          <p:cNvSpPr/>
          <p:nvPr/>
        </p:nvSpPr>
        <p:spPr>
          <a:xfrm>
            <a:off x="1030320" y="1282680"/>
            <a:ext cx="0" cy="1295280"/>
          </a:xfrm>
          <a:prstGeom prst="line">
            <a:avLst/>
          </a:prstGeom>
          <a:ln w="9360">
            <a:solidFill>
              <a:srgbClr val="000000"/>
            </a:solidFill>
            <a:prstDash val="dash"/>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82" name=""/>
          <p:cNvSpPr/>
          <p:nvPr/>
        </p:nvSpPr>
        <p:spPr>
          <a:xfrm>
            <a:off x="105480" y="906480"/>
            <a:ext cx="1849320" cy="398880"/>
          </a:xfrm>
          <a:prstGeom prst="rect">
            <a:avLst/>
          </a:prstGeom>
          <a:noFill/>
          <a:ln w="0">
            <a:noFill/>
          </a:ln>
        </p:spPr>
        <p:style>
          <a:lnRef idx="0"/>
          <a:fillRef idx="0"/>
          <a:effectRef idx="0"/>
          <a:fontRef idx="minor"/>
        </p:style>
        <p:txBody>
          <a:bodyPr wrap="none" lIns="90000" rIns="90000" tIns="46800" bIns="4680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Relationships</a:t>
            </a:r>
            <a:endParaRPr b="0" lang="en-US" sz="2000" strike="noStrike" u="none">
              <a:solidFill>
                <a:srgbClr val="000000"/>
              </a:solidFill>
              <a:effectLst/>
              <a:uFillTx/>
              <a:latin typeface="Frutiger 45 Light"/>
            </a:endParaRPr>
          </a:p>
        </p:txBody>
      </p:sp>
      <p:sp>
        <p:nvSpPr>
          <p:cNvPr id="1583" name=""/>
          <p:cNvSpPr/>
          <p:nvPr/>
        </p:nvSpPr>
        <p:spPr>
          <a:xfrm>
            <a:off x="700200" y="5254560"/>
            <a:ext cx="6602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584" name=""/>
          <p:cNvSpPr/>
          <p:nvPr/>
        </p:nvSpPr>
        <p:spPr>
          <a:xfrm>
            <a:off x="4772880" y="1230480"/>
            <a:ext cx="32626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8 District Offices / 250 Professionals</a:t>
            </a:r>
            <a:endParaRPr b="0" lang="en-US" sz="1400" strike="noStrike" u="none">
              <a:solidFill>
                <a:srgbClr val="000000"/>
              </a:solidFill>
              <a:effectLst/>
              <a:uFillTx/>
              <a:latin typeface="Frutiger 45 Light"/>
            </a:endParaRPr>
          </a:p>
        </p:txBody>
      </p:sp>
      <p:sp>
        <p:nvSpPr>
          <p:cNvPr id="1585" name=""/>
          <p:cNvSpPr/>
          <p:nvPr/>
        </p:nvSpPr>
        <p:spPr>
          <a:xfrm>
            <a:off x="4796640" y="1492200"/>
            <a:ext cx="3452760" cy="1161360"/>
          </a:xfrm>
          <a:prstGeom prst="rect">
            <a:avLst/>
          </a:prstGeom>
          <a:noFill/>
          <a:ln w="0">
            <a:noFill/>
          </a:ln>
        </p:spPr>
        <p:style>
          <a:lnRef idx="0"/>
          <a:fillRef idx="0"/>
          <a:effectRef idx="0"/>
          <a:fontRef idx="minor"/>
        </p:style>
        <p:txBody>
          <a:bodyPr wrap="none" lIns="90000" rIns="90000" tIns="46800" bIns="46800" anchor="t">
            <a:spAutoFit/>
          </a:bodyPr>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Development Engineering</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Architectural &amp; Engineering Services</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Construction / Project Management</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Facility / Workforce Management</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Account Management</a:t>
            </a:r>
            <a:endParaRPr b="0" lang="en-US" sz="1400" strike="noStrike" u="none">
              <a:solidFill>
                <a:srgbClr val="000000"/>
              </a:solidFill>
              <a:effectLst/>
              <a:uFillTx/>
              <a:latin typeface="Frutiger 45 Light"/>
            </a:endParaRPr>
          </a:p>
        </p:txBody>
      </p:sp>
      <p:sp>
        <p:nvSpPr>
          <p:cNvPr id="1586" name=""/>
          <p:cNvSpPr/>
          <p:nvPr/>
        </p:nvSpPr>
        <p:spPr>
          <a:xfrm>
            <a:off x="5744160" y="2909880"/>
            <a:ext cx="2688480" cy="307440"/>
          </a:xfrm>
          <a:prstGeom prst="rect">
            <a:avLst/>
          </a:prstGeom>
          <a:noFill/>
          <a:ln w="0">
            <a:noFill/>
          </a:ln>
        </p:spPr>
        <p:style>
          <a:lnRef idx="0"/>
          <a:fillRef idx="0"/>
          <a:effectRef idx="0"/>
          <a:fontRef idx="minor"/>
        </p:style>
        <p:txBody>
          <a:bodyPr wrap="none"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6,000 Sites / 4,500 Employees</a:t>
            </a:r>
            <a:endParaRPr b="0" lang="en-US" sz="1400" strike="noStrike" u="none">
              <a:solidFill>
                <a:srgbClr val="000000"/>
              </a:solidFill>
              <a:effectLst/>
              <a:uFillTx/>
              <a:latin typeface="Frutiger 45 Light"/>
            </a:endParaRPr>
          </a:p>
        </p:txBody>
      </p:sp>
      <p:sp>
        <p:nvSpPr>
          <p:cNvPr id="1587" name=""/>
          <p:cNvSpPr/>
          <p:nvPr/>
        </p:nvSpPr>
        <p:spPr>
          <a:xfrm>
            <a:off x="5718240" y="3176640"/>
            <a:ext cx="3373560" cy="947880"/>
          </a:xfrm>
          <a:prstGeom prst="rect">
            <a:avLst/>
          </a:prstGeom>
          <a:noFill/>
          <a:ln w="0">
            <a:noFill/>
          </a:ln>
        </p:spPr>
        <p:style>
          <a:lnRef idx="0"/>
          <a:fillRef idx="0"/>
          <a:effectRef idx="0"/>
          <a:fontRef idx="minor"/>
        </p:style>
        <p:txBody>
          <a:bodyPr wrap="none" lIns="90000" rIns="90000" tIns="46800" bIns="46800" anchor="t">
            <a:spAutoFit/>
          </a:bodyPr>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Mechanical / Electrical Construction</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HVAC Services</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HVAC Franchising</a:t>
            </a:r>
            <a:endParaRPr b="0" lang="en-US" sz="1400" strike="noStrike" u="none">
              <a:solidFill>
                <a:srgbClr val="000000"/>
              </a:solidFill>
              <a:effectLst/>
              <a:uFillTx/>
              <a:latin typeface="Frutiger 45 Light"/>
            </a:endParaRPr>
          </a:p>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Facility Management</a:t>
            </a:r>
            <a:endParaRPr b="0" lang="en-US" sz="1400" strike="noStrike" u="none">
              <a:solidFill>
                <a:srgbClr val="000000"/>
              </a:solidFill>
              <a:effectLst/>
              <a:uFillTx/>
              <a:latin typeface="Frutiger 45 Light"/>
            </a:endParaRPr>
          </a:p>
        </p:txBody>
      </p:sp>
      <p:sp>
        <p:nvSpPr>
          <p:cNvPr id="1588" name=""/>
          <p:cNvSpPr/>
          <p:nvPr/>
        </p:nvSpPr>
        <p:spPr>
          <a:xfrm>
            <a:off x="6267240" y="4165560"/>
            <a:ext cx="37677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3 MM Sites Insured / 1,700 Field Engineers</a:t>
            </a:r>
            <a:endParaRPr b="0" lang="en-US" sz="1400" strike="noStrike" u="none">
              <a:solidFill>
                <a:srgbClr val="000000"/>
              </a:solidFill>
              <a:effectLst/>
              <a:uFillTx/>
              <a:latin typeface="Frutiger 45 Light"/>
            </a:endParaRPr>
          </a:p>
        </p:txBody>
      </p:sp>
      <p:sp>
        <p:nvSpPr>
          <p:cNvPr id="1589" name=""/>
          <p:cNvSpPr/>
          <p:nvPr/>
        </p:nvSpPr>
        <p:spPr>
          <a:xfrm>
            <a:off x="6302160" y="4438800"/>
            <a:ext cx="2362680" cy="307440"/>
          </a:xfrm>
          <a:prstGeom prst="rect">
            <a:avLst/>
          </a:prstGeom>
          <a:noFill/>
          <a:ln w="0">
            <a:noFill/>
          </a:ln>
        </p:spPr>
        <p:style>
          <a:lnRef idx="0"/>
          <a:fillRef idx="0"/>
          <a:effectRef idx="0"/>
          <a:fontRef idx="minor"/>
        </p:style>
        <p:txBody>
          <a:bodyPr wrap="none" lIns="90000" rIns="90000" tIns="46800" bIns="46800" anchor="t">
            <a:spAutoFit/>
          </a:bodyPr>
          <a:p>
            <a:pPr>
              <a:buClr>
                <a:srgbClr val="000000"/>
              </a:buClr>
              <a:buSzPct val="8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Asset Risk Management</a:t>
            </a:r>
            <a:endParaRPr b="0" lang="en-US" sz="1400" strike="noStrike" u="none">
              <a:solidFill>
                <a:srgbClr val="000000"/>
              </a:solidFill>
              <a:effectLst/>
              <a:uFillTx/>
              <a:latin typeface="Frutiger 45 Light"/>
            </a:endParaRPr>
          </a:p>
        </p:txBody>
      </p:sp>
      <p:sp>
        <p:nvSpPr>
          <p:cNvPr id="1590" name=""/>
          <p:cNvSpPr/>
          <p:nvPr/>
        </p:nvSpPr>
        <p:spPr>
          <a:xfrm>
            <a:off x="7012080" y="5392800"/>
            <a:ext cx="2571480" cy="277920"/>
          </a:xfrm>
          <a:prstGeom prst="rect">
            <a:avLst/>
          </a:prstGeom>
          <a:solidFill>
            <a:srgbClr val="0091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91" name=""/>
          <p:cNvSpPr/>
          <p:nvPr/>
        </p:nvSpPr>
        <p:spPr>
          <a:xfrm>
            <a:off x="6975720" y="5380200"/>
            <a:ext cx="26283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Proprietary Energy Database</a:t>
            </a:r>
            <a:endParaRPr b="0" lang="en-US" sz="1400" strike="noStrike" u="none">
              <a:solidFill>
                <a:srgbClr val="000000"/>
              </a:solidFill>
              <a:effectLst/>
              <a:uFillTx/>
              <a:latin typeface="Frutiger 45 Light"/>
            </a:endParaRPr>
          </a:p>
        </p:txBody>
      </p:sp>
      <p:sp>
        <p:nvSpPr>
          <p:cNvPr id="1592" name=""/>
          <p:cNvSpPr/>
          <p:nvPr/>
        </p:nvSpPr>
        <p:spPr>
          <a:xfrm>
            <a:off x="7010280" y="5654520"/>
            <a:ext cx="2867040" cy="520920"/>
          </a:xfrm>
          <a:prstGeom prst="rect">
            <a:avLst/>
          </a:prstGeom>
          <a:noFill/>
          <a:ln w="0">
            <a:noFill/>
          </a:ln>
        </p:spPr>
        <p:style>
          <a:lnRef idx="0"/>
          <a:fillRef idx="0"/>
          <a:effectRef idx="0"/>
          <a:fontRef idx="minor"/>
        </p:style>
        <p:txBody>
          <a:bodyPr lIns="90000" rIns="90000" tIns="46800" bIns="46800" anchor="t">
            <a:spAutoFit/>
          </a:bodyPr>
          <a:p>
            <a:pPr>
              <a:buClr>
                <a:srgbClr val="000000"/>
              </a:buClr>
              <a:buSzPct val="80000"/>
              <a:buFont typeface="Monotype Sorts" charset="2"/>
              <a:buChar char=""/>
              <a:tabLst>
                <a:tab algn="l" pos="1461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 Foundation of Web-Enabled </a:t>
            </a:r>
            <a:r>
              <a:rPr b="1" lang="en-US" sz="1400" strike="noStrike" u="none">
                <a:solidFill>
                  <a:srgbClr val="000000"/>
                </a:solidFill>
                <a:effectLst/>
                <a:uFillTx/>
                <a:latin typeface="Frutiger 45 Light"/>
              </a:rPr>
              <a:t>	</a:t>
            </a:r>
            <a:r>
              <a:rPr b="1" lang="en-US" sz="1400" strike="noStrike" u="none">
                <a:solidFill>
                  <a:srgbClr val="000000"/>
                </a:solidFill>
                <a:effectLst/>
                <a:uFillTx/>
                <a:latin typeface="Frutiger 45 Light"/>
              </a:rPr>
              <a:t>Delivery System</a:t>
            </a:r>
            <a:endParaRPr b="0" lang="en-US" sz="1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3" name=""/>
          <p:cNvSpPr/>
          <p:nvPr/>
        </p:nvSpPr>
        <p:spPr>
          <a:xfrm>
            <a:off x="2171880" y="4013280"/>
            <a:ext cx="6375240" cy="1371600"/>
          </a:xfrm>
          <a:custGeom>
            <a:avLst/>
            <a:gdLst/>
            <a:ahLst/>
            <a:rect l="l" t="t" r="r" b="b"/>
            <a:pathLst>
              <a:path w="4016" h="864">
                <a:moveTo>
                  <a:pt x="0" y="864"/>
                </a:moveTo>
                <a:cubicBezTo>
                  <a:pt x="869" y="776"/>
                  <a:pt x="1739" y="688"/>
                  <a:pt x="2408" y="544"/>
                </a:cubicBezTo>
                <a:cubicBezTo>
                  <a:pt x="3077" y="400"/>
                  <a:pt x="3546" y="200"/>
                  <a:pt x="4016" y="0"/>
                </a:cubicBezTo>
              </a:path>
            </a:pathLst>
          </a:custGeom>
          <a:noFill/>
          <a:ln w="9360">
            <a:solidFill>
              <a:srgbClr val="000000"/>
            </a:solidFill>
            <a:prstDash val="dash"/>
            <a:round/>
          </a:ln>
        </p:spPr>
        <p:style>
          <a:lnRef idx="0"/>
          <a:fillRef idx="0"/>
          <a:effectRef idx="0"/>
          <a:fontRef idx="minor"/>
        </p:style>
        <p:txBody>
          <a:bodyPr wrap="none" anchor="ctr">
            <a:spAutoFit/>
          </a:bodyPr>
          <a:p>
            <a:endParaRPr b="0" lang="en-US" sz="2400" strike="noStrike" u="none">
              <a:solidFill>
                <a:srgbClr val="000000"/>
              </a:solidFill>
              <a:effectLst/>
              <a:uFillTx/>
              <a:latin typeface="Frutiger 45 Light"/>
            </a:endParaRPr>
          </a:p>
        </p:txBody>
      </p:sp>
      <p:sp>
        <p:nvSpPr>
          <p:cNvPr id="1594" name=""/>
          <p:cNvSpPr/>
          <p:nvPr/>
        </p:nvSpPr>
        <p:spPr>
          <a:xfrm>
            <a:off x="2184480" y="5397480"/>
            <a:ext cx="6375240" cy="507960"/>
          </a:xfrm>
          <a:prstGeom prst="rect">
            <a:avLst/>
          </a:prstGeom>
          <a:solidFill>
            <a:srgbClr val="00f008"/>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595" name=""/>
          <p:cNvSpPr/>
          <p:nvPr/>
        </p:nvSpPr>
        <p:spPr>
          <a:xfrm>
            <a:off x="571680" y="38160"/>
            <a:ext cx="9144000" cy="7873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Contract Structure:  Savings / Value Growth</a:t>
            </a:r>
            <a:endParaRPr b="0" lang="en-US" sz="3000" strike="noStrike" u="none">
              <a:solidFill>
                <a:srgbClr val="000000"/>
              </a:solidFill>
              <a:effectLst/>
              <a:uFillTx/>
              <a:latin typeface="Frutiger 45 Light"/>
            </a:endParaRPr>
          </a:p>
        </p:txBody>
      </p:sp>
      <p:sp>
        <p:nvSpPr>
          <p:cNvPr id="1596" name=""/>
          <p:cNvSpPr/>
          <p:nvPr/>
        </p:nvSpPr>
        <p:spPr>
          <a:xfrm>
            <a:off x="8543880" y="4948200"/>
            <a:ext cx="1189080" cy="9446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Known</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Savings</a:t>
            </a:r>
            <a:endParaRPr b="0" lang="en-US" sz="1200" strike="noStrike" u="none">
              <a:solidFill>
                <a:srgbClr val="000000"/>
              </a:solidFill>
              <a:effectLst/>
              <a:uFillTx/>
              <a:latin typeface="Frutiger 45 Light"/>
            </a:endParaRPr>
          </a:p>
        </p:txBody>
      </p:sp>
      <p:sp>
        <p:nvSpPr>
          <p:cNvPr id="1597" name=""/>
          <p:cNvSpPr/>
          <p:nvPr/>
        </p:nvSpPr>
        <p:spPr>
          <a:xfrm>
            <a:off x="993600" y="1262160"/>
            <a:ext cx="1189080" cy="464508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Baseline</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10-Year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Costs</a:t>
            </a:r>
            <a:endParaRPr b="0" lang="en-US" sz="1400" strike="noStrike" u="none">
              <a:solidFill>
                <a:srgbClr val="000000"/>
              </a:solidFill>
              <a:effectLst/>
              <a:uFillTx/>
              <a:latin typeface="Frutiger 45 Light"/>
            </a:endParaRPr>
          </a:p>
        </p:txBody>
      </p:sp>
      <p:sp>
        <p:nvSpPr>
          <p:cNvPr id="1598" name=""/>
          <p:cNvSpPr/>
          <p:nvPr/>
        </p:nvSpPr>
        <p:spPr>
          <a:xfrm>
            <a:off x="8542440" y="1266840"/>
            <a:ext cx="1189080" cy="273204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Optimized</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Economics</a:t>
            </a:r>
            <a:endParaRPr b="0" lang="en-US" sz="1400" strike="noStrike" u="none">
              <a:solidFill>
                <a:srgbClr val="000000"/>
              </a:solidFill>
              <a:effectLst/>
              <a:uFillTx/>
              <a:latin typeface="Frutiger 45 Light"/>
            </a:endParaRPr>
          </a:p>
        </p:txBody>
      </p:sp>
      <p:sp>
        <p:nvSpPr>
          <p:cNvPr id="1599" name=""/>
          <p:cNvSpPr/>
          <p:nvPr/>
        </p:nvSpPr>
        <p:spPr>
          <a:xfrm>
            <a:off x="8543880" y="3995640"/>
            <a:ext cx="1189080" cy="95256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Potential</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Savings</a:t>
            </a:r>
            <a:endParaRPr b="0" lang="en-US" sz="1400" strike="noStrike" u="none">
              <a:solidFill>
                <a:srgbClr val="000000"/>
              </a:solidFill>
              <a:effectLst/>
              <a:uFillTx/>
              <a:latin typeface="Frutiger 45 Light"/>
            </a:endParaRPr>
          </a:p>
        </p:txBody>
      </p:sp>
      <p:sp>
        <p:nvSpPr>
          <p:cNvPr id="1600" name=""/>
          <p:cNvSpPr/>
          <p:nvPr/>
        </p:nvSpPr>
        <p:spPr>
          <a:xfrm>
            <a:off x="838080" y="5892840"/>
            <a:ext cx="9004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01" name=""/>
          <p:cNvSpPr/>
          <p:nvPr/>
        </p:nvSpPr>
        <p:spPr>
          <a:xfrm>
            <a:off x="2171880" y="5384880"/>
            <a:ext cx="6375240" cy="0"/>
          </a:xfrm>
          <a:prstGeom prst="line">
            <a:avLst/>
          </a:prstGeom>
          <a:ln w="936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02" name=""/>
          <p:cNvSpPr/>
          <p:nvPr/>
        </p:nvSpPr>
        <p:spPr>
          <a:xfrm>
            <a:off x="4138560" y="5464080"/>
            <a:ext cx="2391120" cy="368280"/>
          </a:xfrm>
          <a:prstGeom prst="rect">
            <a:avLst/>
          </a:prstGeom>
          <a:noFill/>
          <a:ln w="0">
            <a:noFill/>
          </a:ln>
        </p:spPr>
        <p:style>
          <a:lnRef idx="0"/>
          <a:fillRef idx="0"/>
          <a:effectRef idx="0"/>
          <a:fontRef idx="minor"/>
        </p:style>
        <p:txBody>
          <a:bodyPr wrap="none"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Guaranteed Savings</a:t>
            </a:r>
            <a:endParaRPr b="0" lang="en-US" sz="1800" strike="noStrike" u="none">
              <a:solidFill>
                <a:srgbClr val="000000"/>
              </a:solidFill>
              <a:effectLst/>
              <a:uFillTx/>
              <a:latin typeface="Frutiger 45 Light"/>
            </a:endParaRPr>
          </a:p>
        </p:txBody>
      </p:sp>
      <p:sp>
        <p:nvSpPr>
          <p:cNvPr id="1603" name=""/>
          <p:cNvSpPr/>
          <p:nvPr/>
        </p:nvSpPr>
        <p:spPr>
          <a:xfrm flipV="1">
            <a:off x="825480" y="1143000"/>
            <a:ext cx="0" cy="4749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04" name=""/>
          <p:cNvSpPr/>
          <p:nvPr/>
        </p:nvSpPr>
        <p:spPr>
          <a:xfrm>
            <a:off x="529920" y="987480"/>
            <a:ext cx="322200" cy="398880"/>
          </a:xfrm>
          <a:prstGeom prst="rect">
            <a:avLst/>
          </a:prstGeom>
          <a:noFill/>
          <a:ln w="0">
            <a:noFill/>
          </a:ln>
        </p:spPr>
        <p:style>
          <a:lnRef idx="0"/>
          <a:fillRef idx="0"/>
          <a:effectRef idx="0"/>
          <a:fontRef idx="minor"/>
        </p:style>
        <p:txBody>
          <a:bodyPr wrap="none"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t>
            </a:r>
            <a:endParaRPr b="0" lang="en-US" sz="2000" strike="noStrike" u="none">
              <a:solidFill>
                <a:srgbClr val="000000"/>
              </a:solidFill>
              <a:effectLst/>
              <a:uFillTx/>
              <a:latin typeface="Frutiger 45 Light"/>
            </a:endParaRPr>
          </a:p>
        </p:txBody>
      </p:sp>
      <p:sp>
        <p:nvSpPr>
          <p:cNvPr id="1605" name=""/>
          <p:cNvSpPr/>
          <p:nvPr/>
        </p:nvSpPr>
        <p:spPr>
          <a:xfrm rot="4039200">
            <a:off x="8451720" y="3979800"/>
            <a:ext cx="98280" cy="95040"/>
          </a:xfrm>
          <a:prstGeom prst="triangle">
            <a:avLst>
              <a:gd name="adj" fmla="val 49056"/>
            </a:avLst>
          </a:prstGeom>
          <a:solidFill>
            <a:srgbClr val="000000"/>
          </a:solidFill>
          <a:ln w="0">
            <a:noFill/>
          </a:ln>
        </p:spPr>
        <p:style>
          <a:lnRef idx="0"/>
          <a:fillRef idx="0"/>
          <a:effectRef idx="0"/>
          <a:fontRef idx="minor"/>
        </p:style>
        <p:txBody>
          <a:bodyPr lIns="90000" rIns="90000" tIns="-15120" bIns="-15120" anchor="ctr">
            <a:sp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6" name=""/>
          <p:cNvSpPr/>
          <p:nvPr/>
        </p:nvSpPr>
        <p:spPr>
          <a:xfrm>
            <a:off x="2184480" y="5397480"/>
            <a:ext cx="6375240" cy="507960"/>
          </a:xfrm>
          <a:prstGeom prst="rect">
            <a:avLst/>
          </a:prstGeom>
          <a:solidFill>
            <a:srgbClr val="00f008"/>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Frutiger 45 Light"/>
            </a:endParaRPr>
          </a:p>
        </p:txBody>
      </p:sp>
      <p:sp>
        <p:nvSpPr>
          <p:cNvPr id="1607" name=""/>
          <p:cNvSpPr/>
          <p:nvPr/>
        </p:nvSpPr>
        <p:spPr>
          <a:xfrm>
            <a:off x="571680" y="38160"/>
            <a:ext cx="9144000" cy="7873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Contract Structure:  Savings / Value Growth</a:t>
            </a:r>
            <a:endParaRPr b="0" lang="en-US" sz="3000" strike="noStrike" u="none">
              <a:solidFill>
                <a:srgbClr val="000000"/>
              </a:solidFill>
              <a:effectLst/>
              <a:uFillTx/>
              <a:latin typeface="Frutiger 45 Light"/>
            </a:endParaRPr>
          </a:p>
        </p:txBody>
      </p:sp>
      <p:sp>
        <p:nvSpPr>
          <p:cNvPr id="1608" name=""/>
          <p:cNvSpPr/>
          <p:nvPr/>
        </p:nvSpPr>
        <p:spPr>
          <a:xfrm>
            <a:off x="8543880" y="4948200"/>
            <a:ext cx="1189080" cy="944640"/>
          </a:xfrm>
          <a:prstGeom prst="rect">
            <a:avLst/>
          </a:prstGeom>
          <a:solidFill>
            <a:srgbClr val="6100ba"/>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Known</a:t>
            </a:r>
            <a:endParaRPr b="0" lang="en-US" sz="12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Savings</a:t>
            </a:r>
            <a:endParaRPr b="0" lang="en-US" sz="1200" strike="noStrike" u="none">
              <a:solidFill>
                <a:srgbClr val="000000"/>
              </a:solidFill>
              <a:effectLst/>
              <a:uFillTx/>
              <a:latin typeface="Frutiger 45 Light"/>
            </a:endParaRPr>
          </a:p>
        </p:txBody>
      </p:sp>
      <p:sp>
        <p:nvSpPr>
          <p:cNvPr id="1609" name=""/>
          <p:cNvSpPr/>
          <p:nvPr/>
        </p:nvSpPr>
        <p:spPr>
          <a:xfrm>
            <a:off x="993600" y="1262160"/>
            <a:ext cx="1189080" cy="464508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Baseline</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10-Year</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Costs</a:t>
            </a:r>
            <a:endParaRPr b="0" lang="en-US" sz="1400" strike="noStrike" u="none">
              <a:solidFill>
                <a:srgbClr val="000000"/>
              </a:solidFill>
              <a:effectLst/>
              <a:uFillTx/>
              <a:latin typeface="Frutiger 45 Light"/>
            </a:endParaRPr>
          </a:p>
        </p:txBody>
      </p:sp>
      <p:sp>
        <p:nvSpPr>
          <p:cNvPr id="1610" name=""/>
          <p:cNvSpPr/>
          <p:nvPr/>
        </p:nvSpPr>
        <p:spPr>
          <a:xfrm>
            <a:off x="8542440" y="1266840"/>
            <a:ext cx="1189080" cy="2732040"/>
          </a:xfrm>
          <a:prstGeom prst="rect">
            <a:avLst/>
          </a:prstGeom>
          <a:solidFill>
            <a:srgbClr val="00468c"/>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Optimized</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Economics</a:t>
            </a:r>
            <a:endParaRPr b="0" lang="en-US" sz="1400" strike="noStrike" u="none">
              <a:solidFill>
                <a:srgbClr val="000000"/>
              </a:solidFill>
              <a:effectLst/>
              <a:uFillTx/>
              <a:latin typeface="Frutiger 45 Light"/>
            </a:endParaRPr>
          </a:p>
        </p:txBody>
      </p:sp>
      <p:sp>
        <p:nvSpPr>
          <p:cNvPr id="1611" name=""/>
          <p:cNvSpPr/>
          <p:nvPr/>
        </p:nvSpPr>
        <p:spPr>
          <a:xfrm>
            <a:off x="8543880" y="3995640"/>
            <a:ext cx="1189080" cy="95256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Potential</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Savings</a:t>
            </a:r>
            <a:endParaRPr b="0" lang="en-US" sz="1400" strike="noStrike" u="none">
              <a:solidFill>
                <a:srgbClr val="000000"/>
              </a:solidFill>
              <a:effectLst/>
              <a:uFillTx/>
              <a:latin typeface="Frutiger 45 Light"/>
            </a:endParaRPr>
          </a:p>
        </p:txBody>
      </p:sp>
      <p:sp>
        <p:nvSpPr>
          <p:cNvPr id="1612" name=""/>
          <p:cNvSpPr/>
          <p:nvPr/>
        </p:nvSpPr>
        <p:spPr>
          <a:xfrm>
            <a:off x="838080" y="5892840"/>
            <a:ext cx="90043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13" name=""/>
          <p:cNvSpPr/>
          <p:nvPr/>
        </p:nvSpPr>
        <p:spPr>
          <a:xfrm>
            <a:off x="2171880" y="5384880"/>
            <a:ext cx="6375240" cy="0"/>
          </a:xfrm>
          <a:prstGeom prst="line">
            <a:avLst/>
          </a:prstGeom>
          <a:ln w="9360">
            <a:solidFill>
              <a:srgbClr val="000000"/>
            </a:solidFill>
            <a:prstDash val="dash"/>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14" name=""/>
          <p:cNvSpPr/>
          <p:nvPr/>
        </p:nvSpPr>
        <p:spPr>
          <a:xfrm>
            <a:off x="4138560" y="5464080"/>
            <a:ext cx="2391120" cy="368280"/>
          </a:xfrm>
          <a:prstGeom prst="rect">
            <a:avLst/>
          </a:prstGeom>
          <a:noFill/>
          <a:ln w="0">
            <a:noFill/>
          </a:ln>
        </p:spPr>
        <p:style>
          <a:lnRef idx="0"/>
          <a:fillRef idx="0"/>
          <a:effectRef idx="0"/>
          <a:fontRef idx="minor"/>
        </p:style>
        <p:txBody>
          <a:bodyPr wrap="none"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Guaranteed Savings</a:t>
            </a:r>
            <a:endParaRPr b="0" lang="en-US" sz="1800" strike="noStrike" u="none">
              <a:solidFill>
                <a:srgbClr val="000000"/>
              </a:solidFill>
              <a:effectLst/>
              <a:uFillTx/>
              <a:latin typeface="Frutiger 45 Light"/>
            </a:endParaRPr>
          </a:p>
        </p:txBody>
      </p:sp>
      <p:sp>
        <p:nvSpPr>
          <p:cNvPr id="1615" name=""/>
          <p:cNvSpPr/>
          <p:nvPr/>
        </p:nvSpPr>
        <p:spPr>
          <a:xfrm flipV="1">
            <a:off x="825480" y="1143000"/>
            <a:ext cx="0" cy="4749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Frutiger 45 Light"/>
            </a:endParaRPr>
          </a:p>
        </p:txBody>
      </p:sp>
      <p:sp>
        <p:nvSpPr>
          <p:cNvPr id="1616" name=""/>
          <p:cNvSpPr/>
          <p:nvPr/>
        </p:nvSpPr>
        <p:spPr>
          <a:xfrm>
            <a:off x="529920" y="987480"/>
            <a:ext cx="322200" cy="398880"/>
          </a:xfrm>
          <a:prstGeom prst="rect">
            <a:avLst/>
          </a:prstGeom>
          <a:noFill/>
          <a:ln w="0">
            <a:noFill/>
          </a:ln>
        </p:spPr>
        <p:style>
          <a:lnRef idx="0"/>
          <a:fillRef idx="0"/>
          <a:effectRef idx="0"/>
          <a:fontRef idx="minor"/>
        </p:style>
        <p:txBody>
          <a:bodyPr wrap="none"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t>
            </a:r>
            <a:endParaRPr b="0"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pSp>
        <p:nvGrpSpPr>
          <p:cNvPr id="1617" name=""/>
          <p:cNvGrpSpPr/>
          <p:nvPr/>
        </p:nvGrpSpPr>
        <p:grpSpPr>
          <a:xfrm>
            <a:off x="3825720" y="1730520"/>
            <a:ext cx="2726640" cy="2644560"/>
            <a:chOff x="3825720" y="1730520"/>
            <a:chExt cx="2726640" cy="2644560"/>
          </a:xfrm>
        </p:grpSpPr>
        <p:pic>
          <p:nvPicPr>
            <p:cNvPr id="1618" name="ENE_C_WHI" descr=""/>
            <p:cNvPicPr/>
            <p:nvPr/>
          </p:nvPicPr>
          <p:blipFill>
            <a:blip r:embed="rId1"/>
            <a:stretch/>
          </p:blipFill>
          <p:spPr>
            <a:xfrm>
              <a:off x="3825720" y="1730520"/>
              <a:ext cx="2635200" cy="2644560"/>
            </a:xfrm>
            <a:prstGeom prst="rect">
              <a:avLst/>
            </a:prstGeom>
            <a:noFill/>
            <a:ln w="0">
              <a:noFill/>
            </a:ln>
          </p:spPr>
        </p:pic>
        <p:sp>
          <p:nvSpPr>
            <p:cNvPr id="1619" name=""/>
            <p:cNvSpPr/>
            <p:nvPr/>
          </p:nvSpPr>
          <p:spPr>
            <a:xfrm>
              <a:off x="6147000" y="3165120"/>
              <a:ext cx="4053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9bff"/>
                  </a:solidFill>
                  <a:effectLst/>
                  <a:uFillTx/>
                  <a:latin typeface="Frutiger 45 Light"/>
                </a:rPr>
                <a:t>®</a:t>
              </a:r>
              <a:endParaRPr b="0" lang="en-US" sz="2400" strike="noStrike" u="none">
                <a:solidFill>
                  <a:srgbClr val="000000"/>
                </a:solidFill>
                <a:effectLst/>
                <a:uFillTx/>
                <a:latin typeface="Frutiger 45 Light"/>
              </a:endParaRPr>
            </a:p>
          </p:txBody>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UI Statistics</a:t>
            </a:r>
            <a:endParaRPr b="1" lang="en-US" sz="3000" strike="noStrike" u="none">
              <a:solidFill>
                <a:srgbClr val="000000"/>
              </a:solidFill>
              <a:effectLst/>
              <a:uFillTx/>
              <a:latin typeface="Frutiger 55 Roman"/>
            </a:endParaRPr>
          </a:p>
        </p:txBody>
      </p:sp>
      <p:sp>
        <p:nvSpPr>
          <p:cNvPr id="30"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310,000 customers, 20% of Connecticut load, 5% of NEPOOL load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Summer peak of 1,200 MW with approx. 650 MW average load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Sales of 5.6 TWh/year</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Member of NEPOOL and ISO-New England which has installed capacity of 25,000 MW with 24,000 MW of announced projects for 22,000 MW of load</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Reasons for Entering into Transaction</a:t>
            </a:r>
            <a:endParaRPr b="1" lang="en-US" sz="3000" strike="noStrike" u="none">
              <a:solidFill>
                <a:srgbClr val="000000"/>
              </a:solidFill>
              <a:effectLst/>
              <a:uFillTx/>
              <a:latin typeface="Frutiger 55 Roman"/>
            </a:endParaRPr>
          </a:p>
        </p:txBody>
      </p:sp>
      <p:sp>
        <p:nvSpPr>
          <p:cNvPr id="32" name="PlaceHolder 2"/>
          <p:cNvSpPr>
            <a:spLocks noGrp="1"/>
          </p:cNvSpPr>
          <p:nvPr>
            <p:ph/>
          </p:nvPr>
        </p:nvSpPr>
        <p:spPr>
          <a:xfrm>
            <a:off x="762120" y="1981080"/>
            <a:ext cx="403848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Right Position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Right Location</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Right Power Pool</a:t>
            </a:r>
            <a:endParaRPr b="1" lang="en-US" sz="2000" strike="noStrike" u="none">
              <a:solidFill>
                <a:srgbClr val="000000"/>
              </a:solidFill>
              <a:effectLst/>
              <a:uFillTx/>
              <a:latin typeface="Frutiger 45 Light"/>
            </a:endParaRPr>
          </a:p>
        </p:txBody>
      </p:sp>
      <p:sp>
        <p:nvSpPr>
          <p:cNvPr id="33" name=""/>
          <p:cNvSpPr/>
          <p:nvPr/>
        </p:nvSpPr>
        <p:spPr>
          <a:xfrm>
            <a:off x="4952880" y="1981080"/>
            <a:ext cx="4038840" cy="3681360"/>
          </a:xfrm>
          <a:prstGeom prst="rect">
            <a:avLst/>
          </a:prstGeom>
          <a:noFill/>
          <a:ln w="0">
            <a:noFill/>
          </a:ln>
        </p:spPr>
        <p:style>
          <a:lnRef idx="0"/>
          <a:fillRef idx="0"/>
          <a:effectRef idx="0"/>
          <a:fontRef idx="minor"/>
        </p:style>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Short position in overbuilt market</a:t>
            </a:r>
            <a:endParaRPr b="0"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New England -- deregulating market with established ISO and power exchange</a:t>
            </a:r>
            <a:endParaRPr b="0"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ISO is responsible for generation dispatch, transmission system reliability and meeting pool load</a:t>
            </a:r>
            <a:endParaRPr b="0" lang="en-US" sz="2000" strike="noStrike" u="none">
              <a:solidFill>
                <a:srgbClr val="000000"/>
              </a:solidFill>
              <a:effectLst/>
              <a:uFillTx/>
              <a:latin typeface="Frutiger 45 Light"/>
            </a:endParaRPr>
          </a:p>
        </p:txBody>
      </p:sp>
      <p:sp>
        <p:nvSpPr>
          <p:cNvPr id="34" name=""/>
          <p:cNvSpPr/>
          <p:nvPr/>
        </p:nvSpPr>
        <p:spPr>
          <a:xfrm>
            <a:off x="718560" y="1676160"/>
            <a:ext cx="1061640" cy="3052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Reasons</a:t>
            </a:r>
            <a:endParaRPr b="0" lang="en-US" sz="2000" strike="noStrike" u="none">
              <a:solidFill>
                <a:srgbClr val="000000"/>
              </a:solidFill>
              <a:effectLst/>
              <a:uFillTx/>
              <a:latin typeface="Frutiger 45 Light"/>
            </a:endParaRPr>
          </a:p>
        </p:txBody>
      </p:sp>
      <p:sp>
        <p:nvSpPr>
          <p:cNvPr id="35" name=""/>
          <p:cNvSpPr/>
          <p:nvPr/>
        </p:nvSpPr>
        <p:spPr>
          <a:xfrm>
            <a:off x="4930200" y="1676160"/>
            <a:ext cx="1315800" cy="3052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Frutiger 45 Light"/>
              </a:rPr>
              <a:t>Comments</a:t>
            </a:r>
            <a:endParaRPr b="0" lang="en-US" sz="2000" strike="noStrike" u="none">
              <a:solidFill>
                <a:srgbClr val="000000"/>
              </a:solidFill>
              <a:effectLst/>
              <a:uFillTx/>
              <a:latin typeface="Frutiger 45 Light"/>
            </a:endParaRPr>
          </a:p>
        </p:txBody>
      </p:sp>
      <p:sp>
        <p:nvSpPr>
          <p:cNvPr id="36" name=""/>
          <p:cNvSpPr/>
          <p:nvPr/>
        </p:nvSpPr>
        <p:spPr>
          <a:xfrm>
            <a:off x="2255400" y="1190160"/>
            <a:ext cx="5622840" cy="3661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Right Side of Trade in the Right Market</a:t>
            </a:r>
            <a:endParaRPr b="0" lang="en-US" sz="2400" strike="noStrike" u="none">
              <a:solidFill>
                <a:srgbClr val="000000"/>
              </a:solidFill>
              <a:effectLst/>
              <a:uFillTx/>
              <a:latin typeface="Frutiger 45 Light"/>
            </a:endParaRPr>
          </a:p>
        </p:txBody>
      </p:sp>
      <p:sp>
        <p:nvSpPr>
          <p:cNvPr id="37" name=""/>
          <p:cNvSpPr/>
          <p:nvPr/>
        </p:nvSpPr>
        <p:spPr>
          <a:xfrm>
            <a:off x="1143000" y="5333040"/>
            <a:ext cx="7848720" cy="1097640"/>
          </a:xfrm>
          <a:prstGeom prst="rect">
            <a:avLst/>
          </a:prstGeom>
          <a:noFill/>
          <a:ln w="0">
            <a:noFill/>
          </a:ln>
        </p:spPr>
        <p:style>
          <a:lnRef idx="0"/>
          <a:fillRef idx="0"/>
          <a:effectRef idx="0"/>
          <a:fontRef idx="minor"/>
        </p:style>
        <p:txBody>
          <a:bodyPr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This transaction is a strategic business builder that allows ENA to continue developing the skill set necessary to excel in the power marketing business.</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761760" y="122040"/>
            <a:ext cx="8762760" cy="804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Texas</a:t>
            </a:r>
            <a:endParaRPr b="1" lang="en-US" sz="3000" strike="noStrike" u="none">
              <a:solidFill>
                <a:srgbClr val="000000"/>
              </a:solidFill>
              <a:effectLst/>
              <a:uFillTx/>
              <a:latin typeface="Frutiger 55 Roman"/>
            </a:endParaRPr>
          </a:p>
        </p:txBody>
      </p:sp>
      <p:sp>
        <p:nvSpPr>
          <p:cNvPr id="39" name="PlaceHolder 2"/>
          <p:cNvSpPr>
            <a:spLocks noGrp="1"/>
          </p:cNvSpPr>
          <p:nvPr>
            <p:ph/>
          </p:nvPr>
        </p:nvSpPr>
        <p:spPr>
          <a:xfrm>
            <a:off x="761760" y="1981080"/>
            <a:ext cx="8762760" cy="3681360"/>
          </a:xfrm>
          <a:prstGeom prst="rect">
            <a:avLst/>
          </a:prstGeom>
          <a:noFill/>
          <a:ln w="0">
            <a:noFill/>
          </a:ln>
        </p:spPr>
        <p:txBody>
          <a:bodyPr lIns="90000" rIns="90000" tIns="46800" bIns="46800" anchor="t">
            <a:normAutofit/>
          </a:bodyPr>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Legislation (Senate Bill 7) mandated elimination of  “merchant function” from vertically integrated investor-owned utilities. </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Customers less than 1000 kW assigned to utility marketing affiliate on first day of customer choice, at a rate 6% less than current rates through 2007.</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Competitive roadblocks arising from native load exception eliminated</a:t>
            </a:r>
            <a:endParaRPr b="1" lang="en-US" sz="2000" strike="noStrike" u="none">
              <a:solidFill>
                <a:srgbClr val="000000"/>
              </a:solidFill>
              <a:effectLst/>
              <a:uFillTx/>
              <a:latin typeface="Frutiger 45 Light"/>
            </a:endParaRPr>
          </a:p>
          <a:p>
            <a:pPr marL="343080" indent="-343080">
              <a:spcBef>
                <a:spcPts val="499"/>
              </a:spcBef>
              <a:buClr>
                <a:srgbClr val="e9ad17"/>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Cost subsidy issues between competitive and unregulated  services offerings by the utility eliminated</a:t>
            </a:r>
            <a:endParaRPr b="1"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8404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gloria</cp:lastModifiedBy>
  <cp:lastPrinted>2000-04-18T17:20:32Z</cp:lastPrinted>
  <dcterms:modified xsi:type="dcterms:W3CDTF">2000-05-15T13:42:38Z</dcterms:modified>
  <cp:revision>508</cp:revision>
  <dc:subject/>
  <dc:title>No Slide Title</dc:title>
</cp:coreProperties>
</file>