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4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40087F-D1E5-4D12-8456-7FD25B0EB28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4D24FF-36C6-4657-905C-E17E9E7C68D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F71DF8-B785-44CE-89D3-AA4AE0E484D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25F84C-47DA-4180-AAB3-252E77FC782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84B006-C7F2-4B2D-9F4C-0E389FD6F57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E609D1-DE75-438D-A04B-19ED2956F7B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1F9C144-D098-472E-82E4-3252547FBBB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440" y="3504960"/>
            <a:ext cx="3809880" cy="281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Master</a:t>
            </a:r>
            <a:br>
              <a:rPr sz="5900"/>
            </a:br>
            <a:r>
              <a:rPr b="0" lang="en-US" sz="5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</a:t>
            </a:r>
            <a:br>
              <a:rPr sz="5900"/>
            </a:br>
            <a:r>
              <a:rPr b="0" lang="en-US" sz="5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</a:t>
            </a:r>
            <a:br>
              <a:rPr sz="5900"/>
            </a:br>
            <a:r>
              <a:rPr b="0" lang="en-US" sz="5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</a:t>
            </a:r>
            <a:br>
              <a:rPr sz="5900"/>
            </a:br>
            <a:endParaRPr b="0" lang="en-US" sz="5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eei" descr=""/>
          <p:cNvPicPr/>
          <p:nvPr/>
        </p:nvPicPr>
        <p:blipFill>
          <a:blip r:embed="rId1"/>
          <a:stretch/>
        </p:blipFill>
        <p:spPr>
          <a:xfrm>
            <a:off x="762120" y="720720"/>
            <a:ext cx="3733560" cy="42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nema" descr=""/>
          <p:cNvPicPr/>
          <p:nvPr/>
        </p:nvPicPr>
        <p:blipFill>
          <a:blip r:embed="rId2"/>
          <a:stretch/>
        </p:blipFill>
        <p:spPr>
          <a:xfrm>
            <a:off x="5943600" y="304920"/>
            <a:ext cx="1523880" cy="1523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6418440" y="484200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638680" y="4267080"/>
            <a:ext cx="3200400" cy="192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Andrew S. Katz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Edison Electric Institute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of the Trader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Orleans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 14, 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spcAft>
                <a:spcPts val="14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Membership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EEI Member Utilities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Affiliated Power Marketers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Energy Marketers Association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Others - WSPP, ERCOT, ISDA Members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Participants in Developing Standardized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Master Wholesale Electric Contract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1225"/>
              </a:spcBef>
              <a:spcAft>
                <a:spcPts val="524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DRAFTING COMMITTEE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Constellation Power Source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Schiff Hardin &amp; Waite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American Electric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Entergy Power Marketing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Jones Day Reavis &amp; Pogue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Statoil Energy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Leboeuf Lamb Greene &amp; Macrae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Edison Electric Institute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Steering Committee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143000" y="1600200"/>
            <a:ext cx="3581280" cy="502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Indiana Public Service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Commonwealth Edison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Ameren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Duke Energy 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Enserch Energy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Virginia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Dynegy/Electric Clearinghouse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PPG&amp;E Energy 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Prebon Yamane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Company Energy Marketing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PSE&amp;G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Pepco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Consumers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Detroit Edison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Reliant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DTE Energy 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 Public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Consolidated Edison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Niagara Mohawk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Ontario Power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410080" y="1600200"/>
            <a:ext cx="3353040" cy="495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Midamerican Energy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GPU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Energy Corp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Resources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GPU Service, Inc.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Century Energies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England Electric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Superior Water, Light &amp;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Rochester Gas &amp; Electric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 City Power &amp; Light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TECO Energy Inc.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Conectiv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Illinova Energy Marketing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PECO Energy Power Team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Minnesota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Aquila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Midland Cogeneration Venture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Citizens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 Energy 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States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Indiana Power &amp; Light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Steel Manufacturers’ Association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Northeast Utilities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228240" y="609120"/>
            <a:ext cx="85345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Elements of Master Wholesale Electricity Contract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spcAft>
                <a:spcPts val="52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Facilitates Trading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Binding oral transactions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Recording permission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 confirmation process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 controls as between counterparties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15328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09480" y="1219320"/>
            <a:ext cx="792504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spcAft>
                <a:spcPts val="4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Elements of Master Wholesale Electric Contract (cont.)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Delineation of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Precise and consistent product definitions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does “firm” mean?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spcAft>
                <a:spcPts val="300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points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does “into” mean?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Identification of each party’s obligations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spcAft>
                <a:spcPts val="300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Responsibility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Seller to the Delivery Point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does “force majeure” mean?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spcAft>
                <a:spcPts val="300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Responsibility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Buyer from the Delivery Point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is payment due?  Is netting permissible?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Elements of Master Wholesale Electric Contract (cont.)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 methodology to calculate damages for failure to deliver or receive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 limitation of liability to actual direct damages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83808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Elements of Master Wholesale|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Contract (cont.)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Effective “Real Time” Credit Terms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Adequate assurances/credit thresholds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Clearly identified events of default (including creditworthiness events of default)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Remedies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Early termination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Liquidation and net out of all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 off rights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0" y="60912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Elements of Master Wholesale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Contract (cont.)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Standardized Terms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Billing and Payment (i.e. payment dates and billing disputes)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Reps and warranties - authority, enforceability, regulatory representations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Choice of Law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7621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Formation of a Trade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176640" y="2055960"/>
            <a:ext cx="3114720" cy="784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Oral Transaction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Binding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-Product                          -Writing not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-Price                                 unless stated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-Delivery                         -Time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169040" y="2211480"/>
            <a:ext cx="1198800" cy="4712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179360" y="2211480"/>
            <a:ext cx="1198800" cy="4712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378160" y="2448000"/>
            <a:ext cx="63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6449760" y="2448000"/>
            <a:ext cx="718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613400" y="2840040"/>
            <a:ext cx="0" cy="392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523880" y="327672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523880" y="3267000"/>
            <a:ext cx="0" cy="390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543800" y="3276720"/>
            <a:ext cx="0" cy="34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860400" y="3638520"/>
            <a:ext cx="1044720" cy="628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Seller Sends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613400" y="3232080"/>
            <a:ext cx="0" cy="392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613400" y="2055960"/>
            <a:ext cx="0" cy="784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929280" y="3703680"/>
            <a:ext cx="1438560" cy="627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Confirm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Sent or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419120" y="4253040"/>
            <a:ext cx="0" cy="469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81200" y="4802040"/>
            <a:ext cx="1357200" cy="5493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380880" y="5037120"/>
            <a:ext cx="400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380880" y="1584000"/>
            <a:ext cx="0" cy="3452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80880" y="1584360"/>
            <a:ext cx="3354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735360" y="1584360"/>
            <a:ext cx="0" cy="392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447920" y="4556160"/>
            <a:ext cx="2514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962520" y="45561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378160" y="4802040"/>
            <a:ext cx="1357200" cy="5493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 Doesn’t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791320" y="432756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010280" y="4784760"/>
            <a:ext cx="1357560" cy="5493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8686800" y="2117520"/>
            <a:ext cx="0" cy="2987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H="1">
            <a:off x="5411520" y="1584360"/>
            <a:ext cx="327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411880" y="1584360"/>
            <a:ext cx="0" cy="392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809880" y="432756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809880" y="4479840"/>
            <a:ext cx="1752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562720" y="4479840"/>
            <a:ext cx="0" cy="235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334120" y="4784760"/>
            <a:ext cx="1357200" cy="5493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Seller Doesn’t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809880" y="4784760"/>
            <a:ext cx="1438560" cy="5493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Recipient Signs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200400" y="5394240"/>
            <a:ext cx="0" cy="235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200400" y="562284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694400" y="5351400"/>
            <a:ext cx="0" cy="235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952880" y="5622840"/>
            <a:ext cx="0" cy="314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267080" y="6004080"/>
            <a:ext cx="1357560" cy="549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Binding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133720" y="3641760"/>
            <a:ext cx="990360" cy="609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Buyer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Sends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8381880" y="39466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048120" y="4556160"/>
            <a:ext cx="0" cy="168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8381880" y="5105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8686800" y="158436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H="1">
            <a:off x="8381880" y="39466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019920" y="5351400"/>
            <a:ext cx="0" cy="287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019920" y="4022640"/>
            <a:ext cx="99036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335400" y="3703680"/>
            <a:ext cx="2716200" cy="627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Seller      &amp;   Buyer Sends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             Confirm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743200" y="3260880"/>
            <a:ext cx="0" cy="396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H="1">
            <a:off x="1904760" y="39625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124080" y="39625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Non-firm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firm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reliability firm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with liquidated damages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Into delivery point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with no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force majeure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5486040" y="1981080"/>
            <a:ext cx="2514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Increasing performance obligations on both parties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648320" y="1752480"/>
            <a:ext cx="0" cy="3810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H="1">
            <a:off x="4343040" y="55627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343400" y="55627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H="1">
            <a:off x="4343040" y="49528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343400" y="49528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H="1">
            <a:off x="4343040" y="3962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343400" y="3962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4419360" y="33526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H="1">
            <a:off x="4343400" y="33526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343400" y="33526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H="1">
            <a:off x="4419360" y="28195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419720" y="2819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419720" y="2819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H="1">
            <a:off x="4343400" y="28195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343400" y="2819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H="1">
            <a:off x="4419360" y="21337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419720" y="21337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H="1">
            <a:off x="4343400" y="21337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343400" y="21337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0" y="380880"/>
            <a:ext cx="91440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</a:t>
            </a:r>
            <a:r>
              <a:rPr b="0" lang="en-US" sz="3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Contract Standardization?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9051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transaction has common commercial terms, e.g. 50MW on-peak, into Cinergy, for July-August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1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people treat transactions as identical, as “hedges” for one another Traders presume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“infrastructure” exists, as in other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4724280" y="2895480"/>
            <a:ext cx="3048120" cy="1219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209680" y="380880"/>
            <a:ext cx="48006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Non-Firm Product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572000" y="1371600"/>
            <a:ext cx="0" cy="11430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828800" y="2895480"/>
            <a:ext cx="251460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 and receive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H="1">
            <a:off x="3124080" y="251460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572000" y="251460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124080" y="25146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019920" y="25146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124080" y="2819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019920" y="2819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124080" y="3809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>
            <a:off x="1752480" y="411480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752480" y="4114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124080" y="4114800"/>
            <a:ext cx="1067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4191120" y="4114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838080" y="4648320"/>
            <a:ext cx="160020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Failure to 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429000" y="4572000"/>
            <a:ext cx="1447920" cy="9907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410080" y="4495680"/>
            <a:ext cx="3353040" cy="1143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Non-performance for any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reason or no reason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excused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752480" y="44956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191120" y="44956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095880" y="4114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095880" y="44197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667400" y="2911320"/>
            <a:ext cx="3009600" cy="13201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Fail to deliver or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receive for any reason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or no reason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"/>
          <p:cNvSpPr/>
          <p:nvPr/>
        </p:nvSpPr>
        <p:spPr>
          <a:xfrm>
            <a:off x="5985000" y="2851200"/>
            <a:ext cx="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025880" y="1392120"/>
            <a:ext cx="360" cy="12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438280" y="21337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419720" y="1371600"/>
            <a:ext cx="0" cy="609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flipH="1">
            <a:off x="2438280" y="1981080"/>
            <a:ext cx="1981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438280" y="1981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4419720" y="1981080"/>
            <a:ext cx="2133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1295280" y="2286000"/>
            <a:ext cx="2057400" cy="838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Generating unit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334120" y="2209680"/>
            <a:ext cx="198108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Generating unit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 operating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553080" y="1981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553080" y="21337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438280" y="31240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477120" y="31240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523880" y="35053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200400" y="34290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523880" y="3733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200400" y="3733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80880" y="3809880"/>
            <a:ext cx="190512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Liquidated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damages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362320" y="3809880"/>
            <a:ext cx="182880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 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343400" y="3809880"/>
            <a:ext cx="205740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Force majeure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flipH="1">
            <a:off x="1523880" y="34290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438280" y="3429000"/>
            <a:ext cx="2286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523880" y="34290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 flipH="1">
            <a:off x="5257800" y="342900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257800" y="34290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477120" y="3809880"/>
            <a:ext cx="2286000" cy="1295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 or partial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generating unit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467480" y="34290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257800" y="3733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467480" y="3733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200400" y="47242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flipH="1">
            <a:off x="2362320" y="510552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200400" y="510552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3623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03848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362320" y="54100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038480" y="54100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1676520" y="5486400"/>
            <a:ext cx="129528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Failure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pay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3352680" y="5486400"/>
            <a:ext cx="144792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5867280" y="47242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5486400" y="5486400"/>
            <a:ext cx="259092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excused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620120" y="51814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867280" y="5334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7620120" y="5334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620120" y="5105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flipV="1">
            <a:off x="7620120" y="4800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724280" y="34290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2895480" y="380880"/>
            <a:ext cx="35053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Firm Product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"/>
          <p:cNvSpPr/>
          <p:nvPr/>
        </p:nvSpPr>
        <p:spPr>
          <a:xfrm>
            <a:off x="7010280" y="3886200"/>
            <a:ext cx="180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752480" y="4191120"/>
            <a:ext cx="5257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715000" y="3886200"/>
            <a:ext cx="144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752480" y="38862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600200" y="152280"/>
            <a:ext cx="5410080" cy="990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</a:t>
            </a:r>
            <a:r>
              <a:rPr b="0" lang="en-US" sz="4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Product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4419720" y="13716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419720" y="1828800"/>
            <a:ext cx="1440" cy="142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752480" y="1981080"/>
            <a:ext cx="5334120" cy="3812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Identified System’s Generation and Purchased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191120" y="23623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57200" y="2666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752480" y="2666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124080" y="2666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715000" y="2666880"/>
            <a:ext cx="144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934320" y="2666880"/>
            <a:ext cx="144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8610480" y="26668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152280" y="2971800"/>
            <a:ext cx="114300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receive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1371600" y="2743200"/>
            <a:ext cx="838080" cy="1295280"/>
          </a:xfrm>
          <a:custGeom>
            <a:avLst/>
            <a:gdLst>
              <a:gd name="textAreaLeft" fmla="*/ 40680 w 838080"/>
              <a:gd name="textAreaRight" fmla="*/ 797400 w 838080"/>
              <a:gd name="textAreaTop" fmla="*/ 40680 h 1295280"/>
              <a:gd name="textAreaBottom" fmla="*/ 1254600 h 1295280"/>
            </a:gdLst>
            <a:ahLst/>
            <a:cxnLst/>
            <a:rect l="textAreaLeft" t="textAreaTop" r="textAreaRight" b="textAreaBottom"/>
            <a:pathLst>
              <a:path w="21600" h="33378">
                <a:moveTo>
                  <a:pt x="3600" y="0"/>
                </a:moveTo>
                <a:arcTo wR="3600" hR="3600" stAng="16200000" swAng="-5400000"/>
                <a:lnTo>
                  <a:pt x="0" y="29778"/>
                </a:lnTo>
                <a:arcTo wR="3600" hR="3600" stAng="10800000" swAng="-5400000"/>
                <a:lnTo>
                  <a:pt x="18000" y="3337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Seller’s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majeure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2362320" y="2971800"/>
            <a:ext cx="106668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party’s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default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581280" y="2971800"/>
            <a:ext cx="114300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Native load/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obligation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952880" y="2743200"/>
            <a:ext cx="1524240" cy="12952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Pre-existing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reliability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reserve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6629400" y="2743200"/>
            <a:ext cx="1066680" cy="1295280"/>
          </a:xfrm>
          <a:custGeom>
            <a:avLst/>
            <a:gdLst>
              <a:gd name="textAreaLeft" fmla="*/ 51840 w 1066680"/>
              <a:gd name="textAreaRight" fmla="*/ 1014840 w 1066680"/>
              <a:gd name="textAreaTop" fmla="*/ 51840 h 1295280"/>
              <a:gd name="textAreaBottom" fmla="*/ 1243440 h 1295280"/>
            </a:gdLst>
            <a:ahLst/>
            <a:cxnLst/>
            <a:rect l="textAreaLeft" t="textAreaTop" r="textAreaRight" b="textAreaBottom"/>
            <a:pathLst>
              <a:path w="21600" h="26228">
                <a:moveTo>
                  <a:pt x="3600" y="0"/>
                </a:moveTo>
                <a:arcTo wR="3600" hR="3600" stAng="16200000" swAng="-5400000"/>
                <a:lnTo>
                  <a:pt x="0" y="22628"/>
                </a:lnTo>
                <a:arcTo wR="3600" hR="3600" stAng="10800000" swAng="-5400000"/>
                <a:lnTo>
                  <a:pt x="18000" y="2622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integrity or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flipH="1">
            <a:off x="457200" y="2666880"/>
            <a:ext cx="3733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4191120" y="2666880"/>
            <a:ext cx="4419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124080" y="38862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41972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4419720" y="44956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3124080" y="4572000"/>
            <a:ext cx="2286000" cy="762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excused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without liability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848720" y="2743200"/>
            <a:ext cx="1143000" cy="1676520"/>
          </a:xfrm>
          <a:custGeom>
            <a:avLst/>
            <a:gdLst>
              <a:gd name="textAreaLeft" fmla="*/ 55800 w 1143000"/>
              <a:gd name="textAreaRight" fmla="*/ 1087200 w 1143000"/>
              <a:gd name="textAreaTop" fmla="*/ 55800 h 1676520"/>
              <a:gd name="textAreaBottom" fmla="*/ 1620720 h 1676520"/>
            </a:gdLst>
            <a:ahLst/>
            <a:cxnLst/>
            <a:rect l="textAreaLeft" t="textAreaTop" r="textAreaRight" b="textAreaBottom"/>
            <a:pathLst>
              <a:path w="21600" h="31679">
                <a:moveTo>
                  <a:pt x="3600" y="0"/>
                </a:moveTo>
                <a:arcTo wR="3600" hR="3600" stAng="16200000" swAng="-5400000"/>
                <a:lnTo>
                  <a:pt x="0" y="28079"/>
                </a:lnTo>
                <a:arcTo wR="3600" hR="3600" stAng="10800000" swAng="-5400000"/>
                <a:lnTo>
                  <a:pt x="18000" y="3167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Deliver/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identified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system’s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380880" y="38862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380880" y="48006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380880" y="5410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228600" y="5562720"/>
            <a:ext cx="914400" cy="761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pay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380880" y="51055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80880" y="52578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80880" y="502920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1752480" y="50292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175248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1600200" y="5562720"/>
            <a:ext cx="91440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6477120" y="4952880"/>
            <a:ext cx="1143000" cy="533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7772400" y="4952880"/>
            <a:ext cx="99072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pay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7543800" y="464832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7543800" y="4648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8001000" y="4419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4191120" y="2666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419720" y="38862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41972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4419720" y="38862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7543800" y="47242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8381880" y="46483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"/>
          <p:cNvSpPr/>
          <p:nvPr/>
        </p:nvSpPr>
        <p:spPr>
          <a:xfrm>
            <a:off x="4114800" y="914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 flipH="1">
            <a:off x="914040" y="1066680"/>
            <a:ext cx="3809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 flipH="1">
            <a:off x="761760" y="10666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62120" y="1066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3048120" y="1066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8001000" y="12193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762120" y="1447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3048120" y="1371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8001000" y="15238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304920" y="1523880"/>
            <a:ext cx="91440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590920" y="1447920"/>
            <a:ext cx="129528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Claimed Force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Majeure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7162920" y="1600200"/>
            <a:ext cx="160020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Seller’s Point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Delivery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4724280" y="1066680"/>
            <a:ext cx="3276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8001000" y="10666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762120" y="2438280"/>
            <a:ext cx="0" cy="2743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3048120" y="23623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8077320" y="25146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 flipH="1">
            <a:off x="4800600" y="2819520"/>
            <a:ext cx="3276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4800600" y="2819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4800600" y="31240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6324480" y="2819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7772400" y="2819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6324480" y="31240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7772400" y="31240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162920" y="3200400"/>
            <a:ext cx="129528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Curtailed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5791320" y="3200400"/>
            <a:ext cx="114300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Non-firm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Curtailed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267080" y="3200400"/>
            <a:ext cx="106704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400800" y="41148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4800600" y="41148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 flipH="1">
            <a:off x="4800240" y="44197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638680" y="4419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 flipH="1">
            <a:off x="4267080" y="464832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4267080" y="4648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809880" y="4876920"/>
            <a:ext cx="91440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Liquidated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Damages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4267080" y="4800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772400" y="41148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315200" y="4648320"/>
            <a:ext cx="129528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to Force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Majeure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7772400" y="45720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 flipH="1">
            <a:off x="4723920" y="5181480"/>
            <a:ext cx="2590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4724280" y="51814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7772400" y="55627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7772400" y="57150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7315200" y="5867280"/>
            <a:ext cx="1066680" cy="762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Plus 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2133720" y="3124080"/>
            <a:ext cx="175248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Excused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3048120" y="29718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 flipH="1">
            <a:off x="2971440" y="6172200"/>
            <a:ext cx="4343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 flipV="1">
            <a:off x="2971800" y="4190760"/>
            <a:ext cx="0" cy="1981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 flipV="1">
            <a:off x="2971800" y="4038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flipH="1">
            <a:off x="762120" y="518148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62120" y="5486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304920" y="5715000"/>
            <a:ext cx="914400" cy="762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pay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762120" y="56386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1828800" y="5715000"/>
            <a:ext cx="914400" cy="762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762120" y="54864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2286000" y="5486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1523880" y="5181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914400" y="0"/>
            <a:ext cx="746748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with Liquidated Damages Product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"/>
          <p:cNvSpPr/>
          <p:nvPr/>
        </p:nvSpPr>
        <p:spPr>
          <a:xfrm>
            <a:off x="4648320" y="137160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1219320" y="2590920"/>
            <a:ext cx="2286000" cy="12189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Delivered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6019920" y="2590920"/>
            <a:ext cx="198108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damages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 flipH="1">
            <a:off x="2286000" y="2209680"/>
            <a:ext cx="2362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4648320" y="2209680"/>
            <a:ext cx="2361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2286000" y="3809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1371600" y="4724280"/>
            <a:ext cx="182880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Failure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pay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2286000" y="4191120"/>
            <a:ext cx="2590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 flipH="1">
            <a:off x="4800600" y="4191120"/>
            <a:ext cx="2286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4648320" y="41911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3733920" y="4724280"/>
            <a:ext cx="1828800" cy="838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2286000" y="2209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2286000" y="2514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7010280" y="2209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7010280" y="2514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7086600" y="35053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4648320" y="46483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2286000" y="46483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286000" y="22860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2286000" y="24382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010280" y="2438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7010280" y="2362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914400" y="228600"/>
            <a:ext cx="6858000" cy="91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with No Force Majeure Product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"/>
          <p:cNvSpPr/>
          <p:nvPr/>
        </p:nvSpPr>
        <p:spPr>
          <a:xfrm>
            <a:off x="8001000" y="3276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3200400" y="838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5181480" y="838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4495680" y="1066680"/>
            <a:ext cx="1676520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Expires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4038480" y="838080"/>
            <a:ext cx="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3733920" y="1828800"/>
            <a:ext cx="2590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 flipH="1">
            <a:off x="838080" y="1828800"/>
            <a:ext cx="3733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2133720" y="1066680"/>
            <a:ext cx="1676160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Exercised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2895480" y="1523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838080" y="18288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4038480" y="1905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6324480" y="18288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152280" y="2057400"/>
            <a:ext cx="1600200" cy="609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Netting/Bookout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3124080" y="2057400"/>
            <a:ext cx="1676520" cy="533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3962520" y="25909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2743200" y="2895480"/>
            <a:ext cx="1981080" cy="533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Delivery &amp; Receipt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5715000" y="3733920"/>
            <a:ext cx="1676520" cy="838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-Exposure Amount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-Downgrade Event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-Security Interest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6629400" y="45720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6172200" y="4952880"/>
            <a:ext cx="1447920" cy="3812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Event of Default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3809880" y="34290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 flipH="1">
            <a:off x="2057400" y="38098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2362320" y="4114800"/>
            <a:ext cx="1447560" cy="380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Failure to Perform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457200" y="3886200"/>
            <a:ext cx="1752480" cy="3049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Delivered &amp; Received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457200" y="5029200"/>
            <a:ext cx="1219320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Claimed Force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Majeure Event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2057400" y="5029200"/>
            <a:ext cx="1447920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Party’s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Failure to Perform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 flipH="1" flipV="1">
            <a:off x="4800600" y="3352680"/>
            <a:ext cx="91440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 flipH="1">
            <a:off x="914400" y="4724280"/>
            <a:ext cx="1828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914400" y="47242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2743200" y="47242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1828800" y="47242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990720" y="5638680"/>
            <a:ext cx="1447560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Unexcused Failure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Perform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1676520" y="6095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1676520" y="624852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 flipV="1">
            <a:off x="3733920" y="52578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3733920" y="52578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4114800" y="4952880"/>
            <a:ext cx="1600200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Liquidated Damages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4876920" y="54100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4114800" y="5791320"/>
            <a:ext cx="1295280" cy="380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 flipH="1">
            <a:off x="380520" y="6553080"/>
            <a:ext cx="3962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5334120" y="61722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5334120" y="647712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 flipV="1">
            <a:off x="5943600" y="571464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5943600" y="571500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5943600" y="617220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6324480" y="5562720"/>
            <a:ext cx="1219320" cy="304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Made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6324480" y="6019920"/>
            <a:ext cx="1219320" cy="304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Failure to Pay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6172200" y="304812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7467480" y="2514600"/>
            <a:ext cx="1371600" cy="838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Suspend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of “any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 all”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(for up to 10 days)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6159600" y="2808360"/>
            <a:ext cx="1244520" cy="3063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notice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7467480" y="3505320"/>
            <a:ext cx="1219320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 flipH="1" flipV="1">
            <a:off x="4876920" y="3124080"/>
            <a:ext cx="259056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7543800" y="617220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 flipV="1">
            <a:off x="8915400" y="2361960"/>
            <a:ext cx="0" cy="380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 flipH="1">
            <a:off x="7162920" y="23623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3581280" y="19051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2514600" y="1828800"/>
            <a:ext cx="0" cy="1981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 flipH="1">
            <a:off x="1066680" y="380988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7543800" y="457200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7391520" y="457200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1066680" y="38098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 flipV="1">
            <a:off x="380880" y="2666520"/>
            <a:ext cx="0" cy="3886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2819520" y="3809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6172200" y="274320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 flipH="1">
            <a:off x="4952520" y="3352680"/>
            <a:ext cx="121932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4952880" y="4267080"/>
            <a:ext cx="1143000" cy="838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095880" y="5105520"/>
            <a:ext cx="7632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 flipV="1">
            <a:off x="4343400" y="6248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 flipV="1">
            <a:off x="4343400" y="61722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8839080" y="45720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373720" y="2018880"/>
            <a:ext cx="1825560" cy="880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Event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Default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(during cure periods)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1295280" y="0"/>
            <a:ext cx="60962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of a Transaction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2438280" y="4495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"/>
          <p:cNvSpPr/>
          <p:nvPr/>
        </p:nvSpPr>
        <p:spPr>
          <a:xfrm>
            <a:off x="4724280" y="91440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4724280" y="1143000"/>
            <a:ext cx="26672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 flipH="1">
            <a:off x="2209320" y="1143000"/>
            <a:ext cx="2514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2209680" y="1143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7391520" y="1143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1219320" y="1523880"/>
            <a:ext cx="2057400" cy="838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Seller’s Unexcused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 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6324480" y="1523880"/>
            <a:ext cx="2057400" cy="838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Buyer’s Unexcused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 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609480" y="2819520"/>
            <a:ext cx="335304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Replacement Price - Contract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positive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5867280" y="2819520"/>
            <a:ext cx="2971800" cy="609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Price - Sales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positive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2971800" y="35053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2971800" y="3733920"/>
            <a:ext cx="3581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 flipV="1">
            <a:off x="6553080" y="342864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4800600" y="3733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3733920" y="4191120"/>
            <a:ext cx="2133360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168120" y="4037040"/>
            <a:ext cx="1416240" cy="1735560"/>
          </a:xfrm>
          <a:custGeom>
            <a:avLst/>
            <a:gdLst>
              <a:gd name="textAreaLeft" fmla="*/ 69120 w 1416240"/>
              <a:gd name="textAreaRight" fmla="*/ 1347120 w 1416240"/>
              <a:gd name="textAreaTop" fmla="*/ 69120 h 1735560"/>
              <a:gd name="textAreaBottom" fmla="*/ 1666440 h 1735560"/>
            </a:gdLst>
            <a:ahLst/>
            <a:cxnLst/>
            <a:rect l="textAreaLeft" t="textAreaTop" r="textAreaRight" b="textAreaBottom"/>
            <a:pathLst>
              <a:path w="21600" h="26469">
                <a:moveTo>
                  <a:pt x="3600" y="0"/>
                </a:moveTo>
                <a:arcTo wR="3600" hR="3600" stAng="16200000" swAng="-5400000"/>
                <a:lnTo>
                  <a:pt x="0" y="22869"/>
                </a:lnTo>
                <a:arcTo wR="3600" hR="3600" stAng="10800000" swAng="-5400000"/>
                <a:lnTo>
                  <a:pt x="18000" y="2646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$ Amount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Specified in 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2133720" y="23623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2133720" y="26668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7391520" y="23623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7391520" y="26668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1295280" y="76320"/>
            <a:ext cx="6096240" cy="91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Liquidated Damages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1295280" y="35053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"/>
          <p:cNvSpPr/>
          <p:nvPr/>
        </p:nvSpPr>
        <p:spPr>
          <a:xfrm flipH="1">
            <a:off x="1371600" y="2479680"/>
            <a:ext cx="1440" cy="41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1295280" y="76320"/>
            <a:ext cx="60962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Claimed Force Majeure Events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4343400" y="9144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 flipH="1">
            <a:off x="1600200" y="1219320"/>
            <a:ext cx="27432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4343400" y="1219320"/>
            <a:ext cx="28954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1601640" y="12193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7238880" y="12193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4343400" y="1143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228600" y="1371600"/>
            <a:ext cx="3048120" cy="14479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Event that prevents performance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cannot be avoided 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overcome, not anticipated, not within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reasonable control or result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negligence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3429000" y="1447920"/>
            <a:ext cx="3200400" cy="1143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Excludes loss of Buyer’s markets,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uneconomic resale, loss of Seller’s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supply, ability to sell at higher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6858000" y="1447920"/>
            <a:ext cx="2057400" cy="838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Provider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Interruption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2514600" y="28954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1371600" y="3124080"/>
            <a:ext cx="213372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Definition can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Alter Affect of Event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2514600" y="38098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251460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3657600" y="4419720"/>
            <a:ext cx="167652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Unexcused Failure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Perform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1066680" y="4495680"/>
            <a:ext cx="236232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Force Majeure Event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Excusing Performance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7315200" y="22860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 flipH="1">
            <a:off x="5562720" y="28195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6553080" y="4572000"/>
            <a:ext cx="1752840" cy="609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Interruption due 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Force Majeure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7315200" y="28954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6248520" y="3352680"/>
            <a:ext cx="1981080" cy="762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Contracted for Firm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5562720" y="5562720"/>
            <a:ext cx="3047760" cy="9903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Factors and circumstances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performance was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prevented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1371600" y="2895480"/>
            <a:ext cx="114300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5562720" y="29718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5562720" y="2819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4572000" y="3048120"/>
            <a:ext cx="1523880" cy="9903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Non-Firm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4419720" y="2590920"/>
            <a:ext cx="0" cy="1676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46" name=""/>
          <p:cNvCxnSpPr>
            <a:stCxn id="445" idx="0"/>
          </p:cNvCxnSpPr>
          <p:nvPr/>
        </p:nvCxnSpPr>
        <p:spPr>
          <a:xfrm>
            <a:off x="4419360" y="4267080"/>
            <a:ext cx="1080" cy="766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47" name=""/>
          <p:cNvSpPr/>
          <p:nvPr/>
        </p:nvSpPr>
        <p:spPr>
          <a:xfrm>
            <a:off x="5486400" y="4724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5486400" y="4724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7315200" y="41911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7315200" y="41148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5486400" y="4724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 flipH="1">
            <a:off x="5410080" y="47242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5410080" y="4724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7315200" y="42670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5562720" y="40384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7315200" y="4343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7315200" y="44956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7315200" y="5181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7315200" y="5410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 flipH="1">
            <a:off x="2362320" y="6019920"/>
            <a:ext cx="3200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 flipV="1">
            <a:off x="2362320" y="525744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 flipV="1">
            <a:off x="2362320" y="51814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5410080" y="48769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5486400" y="48769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"/>
          <p:cNvSpPr/>
          <p:nvPr/>
        </p:nvSpPr>
        <p:spPr>
          <a:xfrm>
            <a:off x="4648320" y="28954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2819520" y="304920"/>
            <a:ext cx="3200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Process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648320" y="914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3581280" y="1143000"/>
            <a:ext cx="2210040" cy="609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Monthly Invoice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4648320" y="17524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2133720" y="1981080"/>
            <a:ext cx="5105160" cy="9907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on the later of 20th day or 10 days after invoice; exceptions:  accelerated LDs (if selected) and option premium due 2 days after invoice receipt;  12 months to challenge accuracy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4648320" y="3200400"/>
            <a:ext cx="3581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 flipH="1">
            <a:off x="1752120" y="3200400"/>
            <a:ext cx="3124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752480" y="32004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4648320" y="32004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8229600" y="32004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1066680" y="3581280"/>
            <a:ext cx="1676520" cy="762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Dispute of Invoice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3886200" y="3581280"/>
            <a:ext cx="1676520" cy="762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 to Pay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7238880" y="3581280"/>
            <a:ext cx="1676520" cy="762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 by Electronic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Funds Transfer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2743200" y="4572000"/>
            <a:ext cx="1676520" cy="609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Notice of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Dispute &amp; Reasons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457200" y="4572000"/>
            <a:ext cx="1447920" cy="609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 Undisputed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2209680" y="43434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 flipH="1">
            <a:off x="1905120" y="48769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2209680" y="48769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304920" y="5791320"/>
            <a:ext cx="1295280" cy="533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Litigation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914400" y="5181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914400" y="5486400"/>
            <a:ext cx="1828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914400" y="5410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2743200" y="5486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2133720" y="5791320"/>
            <a:ext cx="1447560" cy="533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Adjusted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1600200" y="609588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4800600" y="434340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4800600" y="495288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5562720" y="4648320"/>
            <a:ext cx="167616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Accrue Interest 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6477120" y="5334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5715000" y="5715000"/>
            <a:ext cx="160020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Event of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Default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 flipH="1">
            <a:off x="228240" y="48769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228600" y="4876920"/>
            <a:ext cx="0" cy="1752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228600" y="6629400"/>
            <a:ext cx="79246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 flipV="1">
            <a:off x="8153280" y="4343400"/>
            <a:ext cx="0" cy="22860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3581280" y="609588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 flipV="1">
            <a:off x="5105520" y="53341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 flipV="1">
            <a:off x="5105520" y="5028840"/>
            <a:ext cx="4572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 flipV="1">
            <a:off x="7238880" y="4343040"/>
            <a:ext cx="53352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3581280" y="51814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3581280" y="54100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 flipH="1">
            <a:off x="2742840" y="548640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3505320" y="54864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"/>
          <p:cNvSpPr/>
          <p:nvPr/>
        </p:nvSpPr>
        <p:spPr>
          <a:xfrm>
            <a:off x="4114800" y="2819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4114800" y="13716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4114800" y="1905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1676520" y="1981080"/>
            <a:ext cx="518148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Mutual debts and payments due on same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 flipH="1">
            <a:off x="2743200" y="320040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4114800" y="320040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2743200" y="32004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5486400" y="3200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2743200" y="35053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5486400" y="35053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990720" y="3657600"/>
            <a:ext cx="266688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mutual obligations--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 when due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3886200" y="3581280"/>
            <a:ext cx="4572000" cy="1295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Summation of mutual payments,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liquidated damages, option premiums,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interest, credits due--exclude performance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assurance and guaranty amounts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5562720" y="48769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5562720" y="5334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4191120" y="5410080"/>
            <a:ext cx="342900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Party owing greater amount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pays net amount when due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304920" y="5334120"/>
            <a:ext cx="3657600" cy="9903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event of default or notice given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writing, include in netting the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amount of performance assurance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 flipV="1">
            <a:off x="3276720" y="51051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3276720" y="51055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1295280" y="76320"/>
            <a:ext cx="6096240" cy="91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Netting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380880"/>
            <a:ext cx="91440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Wholesale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Contract Standardization?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76160"/>
            <a:ext cx="777240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1225"/>
              </a:spcBef>
              <a:spcAft>
                <a:spcPts val="1576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or differences in legal terms, “infra-structure,” only become critical in times of market stress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 June price spikes and market defaults focused discussion on lack of documents and credit concerns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market events focused discussion on tariff/ contract inconsistencies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"/>
          <p:cNvSpPr/>
          <p:nvPr/>
        </p:nvSpPr>
        <p:spPr>
          <a:xfrm>
            <a:off x="1447920" y="380880"/>
            <a:ext cx="6095880" cy="914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Meltdowns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1219320" y="1981080"/>
            <a:ext cx="7315200" cy="31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228600" indent="-228600">
              <a:lnSpc>
                <a:spcPct val="100000"/>
              </a:lnSpc>
              <a:spcBef>
                <a:spcPts val="1225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Events of default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225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Winding down trading relationships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225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Termination payments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225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Netout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225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Closeout setoff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PlaceHolder 1"/>
          <p:cNvSpPr>
            <a:spLocks noGrp="1"/>
          </p:cNvSpPr>
          <p:nvPr>
            <p:ph/>
          </p:nvPr>
        </p:nvSpPr>
        <p:spPr>
          <a:xfrm>
            <a:off x="304920" y="1523880"/>
            <a:ext cx="861048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563400"/>
                <a:tab algn="l" pos="1039680"/>
                <a:tab algn="l" pos="14940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Relevant Provisions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 Form 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563400"/>
                <a:tab algn="l" pos="1039680"/>
                <a:tab algn="l" pos="14940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874"/>
              </a:spcAft>
              <a:buNone/>
              <a:tabLst>
                <a:tab algn="l" pos="0"/>
                <a:tab algn="l" pos="563400"/>
                <a:tab algn="l" pos="1039680"/>
                <a:tab algn="l" pos="14940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Rights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874"/>
              </a:spcAft>
              <a:buNone/>
              <a:tabLst>
                <a:tab algn="l" pos="0"/>
                <a:tab algn="l" pos="563400"/>
                <a:tab algn="l" pos="1039680"/>
                <a:tab algn="l" pos="14940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I request (additional) collateral?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Article 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874"/>
              </a:spcAft>
              <a:buNone/>
              <a:tabLst>
                <a:tab algn="l" pos="0"/>
                <a:tab algn="l" pos="563400"/>
                <a:tab algn="l" pos="1039680"/>
                <a:tab algn="l" pos="14940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I discontinue further deliveries?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§ 5.7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874"/>
              </a:spcAft>
              <a:buNone/>
              <a:tabLst>
                <a:tab algn="l" pos="0"/>
                <a:tab algn="l" pos="563400"/>
                <a:tab algn="l" pos="1039680"/>
                <a:tab algn="l" pos="14940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I withhold payments?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§ 5.2(ii)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874"/>
              </a:spcAft>
              <a:buNone/>
              <a:tabLst>
                <a:tab algn="l" pos="0"/>
                <a:tab algn="l" pos="563400"/>
                <a:tab algn="l" pos="1039680"/>
                <a:tab algn="l" pos="14940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I net (absent default)?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§ 6.4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563400"/>
                <a:tab algn="l" pos="1039680"/>
                <a:tab algn="l" pos="14940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563400"/>
                <a:tab algn="l" pos="1039680"/>
                <a:tab algn="l" pos="14940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563400"/>
                <a:tab algn="l" pos="1039680"/>
                <a:tab algn="l" pos="14940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563400"/>
                <a:tab algn="l" pos="1039680"/>
                <a:tab algn="l" pos="14940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563400"/>
                <a:tab algn="l" pos="1039680"/>
                <a:tab algn="l" pos="14940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990720" y="304920"/>
            <a:ext cx="7010280" cy="91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Meltdowns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"/>
          <p:cNvSpPr/>
          <p:nvPr/>
        </p:nvSpPr>
        <p:spPr>
          <a:xfrm>
            <a:off x="304920" y="1309680"/>
            <a:ext cx="8839080" cy="540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spcBef>
                <a:spcPts val="751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Limitation of Remedies/Liability/Damages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Taxes — Seller liable before delivery point, buyer liable at and after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751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Representations and warranties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duly organized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authorizations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authority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legally enforceable obligations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pending bankruptcy or materially adverse legal proceeding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event of default or potential event of default has occurred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using own business judgment, no reliance on other party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contract merchant status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ability to make or take delivery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an option, party is merchant for business-related purposes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Provisions of Legal Importance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Wholesale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Electric Contract Standardization?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spcAft>
                <a:spcPts val="14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Variety of Trading Documentation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Cost-based tariffs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Market-based rate tariffs (and service agreements)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Unilateral contracts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Bilateral contracts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Pool-enabled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Wholesale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Electric Contract Standardization?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spcAft>
                <a:spcPts val="15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Documentation Issues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pricing flexibility in cost-based tariffs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 specific, unilateral provisions in tariffs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necessary terms (i.e. default and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remedy provisions, credit provisions) in most documents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Asymmetric terms - do terms of tariff or transaction govern?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spcAft>
                <a:spcPts val="12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requirements for wholesale electric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spcAft>
                <a:spcPts val="3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Facilitates trading of commonly understood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spcAft>
                <a:spcPts val="3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umbrella documentation for all transactions between each pair of trading counterparties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Permits flexibility--allows for changes in circumstances and transaction specifics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2361960"/>
            <a:ext cx="77724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spcAft>
                <a:spcPts val="15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requirements for wholesale electric contracts (cont.)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Permits the focus of trading to be upon price, quantity, duration and delivery point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80880" y="609120"/>
            <a:ext cx="83822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Initiated- Fall 1998 EEI Legal Committee Meeting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Progress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Kick-off meeting- January 29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effort defined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spcAft>
                <a:spcPts val="624"/>
              </a:spcAft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Drafting Group established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Drafting Group Product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 Identified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Standardized Terms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4568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Progress (Cont.)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Follow- up meetings - March, May, June 1999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spcAft>
                <a:spcPts val="3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Summer 1999 - intense Drafting Group meetings and calls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larger group - September 24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Input from expanded participation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 of Drafting Group efforts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spcAft>
                <a:spcPts val="249"/>
              </a:spcAft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Refinement of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 of Consensus Draft - mid-October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EEI/NEMA Workshop- November 17, 1999 in Washington D.C.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1999-11-29T13:20:59Z</dcterms:created>
  <dc:creator>Andrew S. Katz</dc:creator>
  <dc:description/>
  <dc:language>en-US</dc:language>
  <cp:lastModifiedBy>Type your name here</cp:lastModifiedBy>
  <cp:lastPrinted>1999-12-08T17:17:53Z</cp:lastPrinted>
  <dcterms:modified xsi:type="dcterms:W3CDTF">1999-12-09T11:42:05Z</dcterms:modified>
  <cp:revision>57</cp:revision>
  <dc:subject/>
  <dc:title>The Master Wholesale Electric Contract </dc:title>
</cp:coreProperties>
</file>