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jpeg" ContentType="image/jpeg"/>
  <Override PartName="/ppt/media/image5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9280525" cy="69913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0" y="0"/>
            <a:ext cx="9280800" cy="6991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body"/>
          </p:nvPr>
        </p:nvSpPr>
        <p:spPr>
          <a:xfrm>
            <a:off x="514080" y="3321000"/>
            <a:ext cx="8305560" cy="3144960"/>
          </a:xfrm>
          <a:prstGeom prst="rect">
            <a:avLst/>
          </a:prstGeom>
          <a:noFill/>
          <a:ln w="0">
            <a:noFill/>
          </a:ln>
        </p:spPr>
        <p:txBody>
          <a:bodyPr lIns="77400" rIns="77400" tIns="38520" bIns="38520" anchor="t">
            <a:noAutofit/>
          </a:bodyPr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7526160" y="6611760"/>
            <a:ext cx="87804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ldImg"/>
          </p:nvPr>
        </p:nvSpPr>
        <p:spPr>
          <a:xfrm>
            <a:off x="2903040" y="530280"/>
            <a:ext cx="3481560" cy="26114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r">
              <a:lnSpc>
                <a:spcPct val="89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e53511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200" strike="noStrike" u="none">
              <a:solidFill>
                <a:srgbClr val="e53511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090440" y="6608880"/>
            <a:ext cx="6575760" cy="14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sldImg"/>
          </p:nvPr>
        </p:nvSpPr>
        <p:spPr>
          <a:xfrm>
            <a:off x="3220920" y="290520"/>
            <a:ext cx="2783160" cy="2087640"/>
          </a:xfrm>
          <a:prstGeom prst="rect">
            <a:avLst/>
          </a:prstGeom>
          <a:ln w="0">
            <a:noFill/>
          </a:ln>
        </p:spPr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02840" y="2610000"/>
            <a:ext cx="8301240" cy="4001760"/>
          </a:xfrm>
          <a:prstGeom prst="rect">
            <a:avLst/>
          </a:prstGeom>
          <a:noFill/>
          <a:ln w="0">
            <a:noFill/>
          </a:ln>
        </p:spPr>
        <p:txBody>
          <a:bodyPr lIns="77400" rIns="77400" tIns="38520" bIns="38520" anchor="t">
            <a:noAutofit/>
          </a:bodyPr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1)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Commenced physical marketing and financial trading - complementary activities as markets converge.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First deal was city of Cuba, a one-year deal with margin $50K.  In two months we have reached approximately one-third of our 1999 target margin.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Looking for ways to incorporate the use of assets into the business - either from the regulated side or from outside the company.  Financial trading will complement our physical product offerings.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Gas supply arrangement with Proliance gets us started while we build the business and develop our capabilities:  cost-effective.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2)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Power Marketing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Several sales of excess capacity will net nearly $4 million that would not have been otherwise realized.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Structured Products (wholesale marketing) is developing customer contacts in the IOU as well as Muni/Coop markets - there are significant opportunities to market commodities and services in Illinois.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3)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February Results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Gross Margin just over $3.0 million - the best month since August 1998.  Combination of forward sales, short-term decisions (the first month where we had significant capability in both).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1Q results are gross margin of $5.7 MM, versus $1.17 MM in 1Q 1998.  Better market coverage, greater coal availability (coal conservation limited 1Q 98 results).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 indent="0">
              <a:lnSpc>
                <a:spcPct val="90000"/>
              </a:lnSpc>
              <a:spcBef>
                <a:spcPts val="649"/>
              </a:spcBef>
              <a:buNone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sldImg"/>
          </p:nvPr>
        </p:nvSpPr>
        <p:spPr>
          <a:xfrm>
            <a:off x="3220920" y="290520"/>
            <a:ext cx="2783160" cy="2087640"/>
          </a:xfrm>
          <a:prstGeom prst="rect">
            <a:avLst/>
          </a:prstGeom>
          <a:ln w="0">
            <a:noFill/>
          </a:ln>
        </p:spPr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02840" y="2610000"/>
            <a:ext cx="8301240" cy="4001760"/>
          </a:xfrm>
          <a:prstGeom prst="rect">
            <a:avLst/>
          </a:prstGeom>
          <a:noFill/>
          <a:ln w="0">
            <a:noFill/>
          </a:ln>
        </p:spPr>
        <p:txBody>
          <a:bodyPr lIns="77400" rIns="77400" tIns="38520" bIns="38520" anchor="t">
            <a:noAutofit/>
          </a:bodyPr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1)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Commenced physical marketing and financial trading - complementary activities as markets converge.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First deal was city of Cuba, a one-year deal with margin $50K.  In two months we have reached approximately one-third of our 1999 target margin.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Looking for ways to incorporate the use of assets into the business - either from the regulated side or from outside the company.  Financial trading will complement our physical product offerings.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Gas supply arrangement with Proliance gets us started while we build the business and develop our capabilities:  cost-effective.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2)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Power Marketing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Several sales of excess capacity will net nearly $4 million that would not have been otherwise realized.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Structured Products (wholesale marketing) is developing customer contacts in the IOU as well as Muni/Coop markets - there are significant opportunities to market commodities and services in Illinois.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3)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February Results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Gross Margin just over $3.0 million - the best month since August 1998.  Combination of forward sales, short-term decisions (the first month where we had significant capability in both).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1Q results are gross margin of $5.7 MM, versus $1.17 MM in 1Q 1998.  Better market coverage, greater coal availability (coal conservation limited 1Q 98 results).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 indent="0">
              <a:lnSpc>
                <a:spcPct val="90000"/>
              </a:lnSpc>
              <a:spcBef>
                <a:spcPts val="649"/>
              </a:spcBef>
              <a:buNone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sldImg"/>
          </p:nvPr>
        </p:nvSpPr>
        <p:spPr>
          <a:xfrm>
            <a:off x="3220920" y="290520"/>
            <a:ext cx="2783160" cy="2087640"/>
          </a:xfrm>
          <a:prstGeom prst="rect">
            <a:avLst/>
          </a:prstGeom>
          <a:ln w="0">
            <a:noFill/>
          </a:ln>
        </p:spPr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02840" y="2610000"/>
            <a:ext cx="8301240" cy="4001760"/>
          </a:xfrm>
          <a:prstGeom prst="rect">
            <a:avLst/>
          </a:prstGeom>
          <a:noFill/>
          <a:ln w="0">
            <a:noFill/>
          </a:ln>
        </p:spPr>
        <p:txBody>
          <a:bodyPr lIns="77400" rIns="77400" tIns="38520" bIns="38520" anchor="t">
            <a:noAutofit/>
          </a:bodyPr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1)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Commenced physical marketing and financial trading - complementary activities as markets converge.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First deal was city of Cuba, a one-year deal with margin $50K.  In two months we have reached approximately one-third of our 1999 target margin.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Looking for ways to incorporate the use of assets into the business - either from the regulated side or from outside the company.  Financial trading will complement our physical product offerings.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Gas supply arrangement with Proliance gets us started while we build the business and develop our capabilities:  cost-effective.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2)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Power Marketing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Several sales of excess capacity will net nearly $4 million that would not have been otherwise realized.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Structured Products (wholesale marketing) is developing customer contacts in the IOU as well as Muni/Coop markets - there are significant opportunities to market commodities and services in Illinois.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3)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February Results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Gross Margin just over $3.0 million - the best month since August 1998.  Combination of forward sales, short-term decisions (the first month where we had significant capability in both).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1Q results are gross margin of $5.7 MM, versus $1.17 MM in 1Q 1998.  Better market coverage, greater coal availability (coal conservation limited 1Q 98 results).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 indent="0">
              <a:lnSpc>
                <a:spcPct val="90000"/>
              </a:lnSpc>
              <a:spcBef>
                <a:spcPts val="649"/>
              </a:spcBef>
              <a:buNone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sldImg"/>
          </p:nvPr>
        </p:nvSpPr>
        <p:spPr>
          <a:xfrm>
            <a:off x="3220920" y="290520"/>
            <a:ext cx="2783160" cy="2087640"/>
          </a:xfrm>
          <a:prstGeom prst="rect">
            <a:avLst/>
          </a:prstGeom>
          <a:ln w="0">
            <a:noFill/>
          </a:ln>
        </p:spPr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02840" y="2610000"/>
            <a:ext cx="8301240" cy="4001760"/>
          </a:xfrm>
          <a:prstGeom prst="rect">
            <a:avLst/>
          </a:prstGeom>
          <a:noFill/>
          <a:ln w="0">
            <a:noFill/>
          </a:ln>
        </p:spPr>
        <p:txBody>
          <a:bodyPr lIns="77400" rIns="77400" tIns="38520" bIns="38520" anchor="t">
            <a:noAutofit/>
          </a:bodyPr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1)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Commenced physical marketing and financial trading - complementary activities as markets converge.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First deal was city of Cuba, a one-year deal with margin $50K.  In two months we have reached approximately one-third of our 1999 target margin.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Looking for ways to incorporate the use of assets into the business - either from the regulated side or from outside the company.  Financial trading will complement our physical product offerings.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Gas supply arrangement with Proliance gets us started while we build the business and develop our capabilities:  cost-effective.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2)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Power Marketing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Several sales of excess capacity will net nearly $4 million that would not have been otherwise realized.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Structured Products (wholesale marketing) is developing customer contacts in the IOU as well as Muni/Coop markets - there are significant opportunities to market commodities and services in Illinois.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3)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February Results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Gross Margin just over $3.0 million - the best month since August 1998.  Combination of forward sales, short-term decisions (the first month where we had significant capability in both).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1Q results are gross margin of $5.7 MM, versus $1.17 MM in 1Q 1998.  Better market coverage, greater coal availability (coal conservation limited 1Q 98 results).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 indent="0">
              <a:lnSpc>
                <a:spcPct val="90000"/>
              </a:lnSpc>
              <a:spcBef>
                <a:spcPts val="649"/>
              </a:spcBef>
              <a:buNone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ldImg"/>
          </p:nvPr>
        </p:nvSpPr>
        <p:spPr>
          <a:xfrm>
            <a:off x="3220920" y="290520"/>
            <a:ext cx="2783160" cy="2087640"/>
          </a:xfrm>
          <a:prstGeom prst="rect">
            <a:avLst/>
          </a:prstGeom>
          <a:ln w="0">
            <a:noFill/>
          </a:ln>
        </p:spPr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02840" y="2610000"/>
            <a:ext cx="8301240" cy="4001760"/>
          </a:xfrm>
          <a:prstGeom prst="rect">
            <a:avLst/>
          </a:prstGeom>
          <a:noFill/>
          <a:ln w="0">
            <a:noFill/>
          </a:ln>
        </p:spPr>
        <p:txBody>
          <a:bodyPr lIns="77400" rIns="77400" tIns="38520" bIns="38520" anchor="t">
            <a:noAutofit/>
          </a:bodyPr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1)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Commenced physical marketing and financial trading - complementary activities as markets converge.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First deal was city of Cuba, a one-year deal with margin $50K.  In two months we have reached approximately one-third of our 1999 target margin.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Looking for ways to incorporate the use of assets into the business - either from the regulated side or from outside the company.  Financial trading will complement our physical product offerings.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Gas supply arrangement with Proliance gets us started while we build the business and develop our capabilities:  cost-effective.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2)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Power Marketing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Several sales of excess capacity will net nearly $4 million that would not have been otherwise realized.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Structured Products (wholesale marketing) is developing customer contacts in the IOU as well as Muni/Coop markets - there are significant opportunities to market commodities and services in Illinois.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3)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February Results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Gross Margin just over $3.0 million - the best month since August 1998.  Combination of forward sales, short-term decisions (the first month where we had significant capability in both).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1Q results are gross margin of $5.7 MM, versus $1.17 MM in 1Q 1998.  Better market coverage, greater coal availability (coal conservation limited 1Q 98 results).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 indent="0">
              <a:lnSpc>
                <a:spcPct val="90000"/>
              </a:lnSpc>
              <a:spcBef>
                <a:spcPts val="649"/>
              </a:spcBef>
              <a:buNone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ldImg"/>
          </p:nvPr>
        </p:nvSpPr>
        <p:spPr>
          <a:xfrm>
            <a:off x="3220920" y="290520"/>
            <a:ext cx="2783160" cy="2087640"/>
          </a:xfrm>
          <a:prstGeom prst="rect">
            <a:avLst/>
          </a:prstGeom>
          <a:ln w="0">
            <a:noFill/>
          </a:ln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02840" y="2610000"/>
            <a:ext cx="8301240" cy="4001760"/>
          </a:xfrm>
          <a:prstGeom prst="rect">
            <a:avLst/>
          </a:prstGeom>
          <a:noFill/>
          <a:ln w="0">
            <a:noFill/>
          </a:ln>
        </p:spPr>
        <p:txBody>
          <a:bodyPr lIns="77400" rIns="77400" tIns="38520" bIns="38520" anchor="t">
            <a:noAutofit/>
          </a:bodyPr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1)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Commenced physical marketing and financial trading - complementary activities as markets converge.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First deal was city of Cuba, a one-year deal with margin $50K.  In two months we have reached approximately one-third of our 1999 target margin.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Looking for ways to incorporate the use of assets into the business - either from the regulated side or from outside the company.  Financial trading will complement our physical product offerings.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Gas supply arrangement with Proliance gets us started while we build the business and develop our capabilities:  cost-effective.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2)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Power Marketing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Several sales of excess capacity will net nearly $4 million that would not have been otherwise realized.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Structured Products (wholesale marketing) is developing customer contacts in the IOU as well as Muni/Coop markets - there are significant opportunities to market commodities and services in Illinois.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3)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February Results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Gross Margin just over $3.0 million - the best month since August 1998.  Combination of forward sales, short-term decisions (the first month where we had significant capability in both).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1Q results are gross margin of $5.7 MM, versus $1.17 MM in 1Q 1998.  Better market coverage, greater coal availability (coal conservation limited 1Q 98 results).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99960" indent="0">
              <a:lnSpc>
                <a:spcPct val="90000"/>
              </a:lnSpc>
              <a:spcBef>
                <a:spcPts val="649"/>
              </a:spcBef>
              <a:buNone/>
              <a:tabLst>
                <a:tab algn="l" pos="754200"/>
                <a:tab algn="l" pos="1508040"/>
                <a:tab algn="l" pos="2262240"/>
                <a:tab algn="l" pos="3016080"/>
                <a:tab algn="l" pos="3770280"/>
                <a:tab algn="l" pos="4524480"/>
                <a:tab algn="l" pos="5278320"/>
                <a:tab algn="l" pos="6032520"/>
                <a:tab algn="l" pos="6786720"/>
                <a:tab algn="l" pos="7540560"/>
                <a:tab algn="l" pos="8294760"/>
                <a:tab algn="l" pos="9048600"/>
                <a:tab algn="l" pos="9802800"/>
                <a:tab algn="l" pos="105570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r">
              <a:lnSpc>
                <a:spcPct val="89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200" strike="noStrike" u="none">
              <a:solidFill>
                <a:srgbClr val="e53511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533520" y="1249200"/>
            <a:ext cx="8229600" cy="4819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89000"/>
              </a:lnSpc>
              <a:spcBef>
                <a:spcPts val="1125"/>
              </a:spcBef>
              <a:buClr>
                <a:srgbClr val="e53511"/>
              </a:buClr>
              <a:buSzPct val="60000"/>
              <a:buFont typeface="Wingdings" charset="2"/>
              <a:buChar char="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89000"/>
              </a:lnSpc>
              <a:spcBef>
                <a:spcPts val="1125"/>
              </a:spcBef>
              <a:buClr>
                <a:srgbClr val="e53511"/>
              </a:buClr>
              <a:buSzPct val="70000"/>
              <a:buFont typeface="Wingdings" charset="2"/>
              <a:buChar char="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89000"/>
              </a:lnSpc>
              <a:spcBef>
                <a:spcPts val="1125"/>
              </a:spcBef>
              <a:buClr>
                <a:srgbClr val="000000"/>
              </a:buClr>
              <a:buSzPct val="7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542960" indent="-171360">
              <a:lnSpc>
                <a:spcPct val="89000"/>
              </a:lnSpc>
              <a:spcBef>
                <a:spcPts val="1125"/>
              </a:spcBef>
              <a:buClr>
                <a:srgbClr val="000000"/>
              </a:buClr>
              <a:buSzPct val="70000"/>
              <a:buFont typeface="Wingdings" charset="2"/>
              <a:buChar char="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00160" indent="-171360">
              <a:lnSpc>
                <a:spcPct val="89000"/>
              </a:lnSpc>
              <a:spcBef>
                <a:spcPts val="1125"/>
              </a:spcBef>
              <a:buClr>
                <a:srgbClr val="60c900"/>
              </a:buClr>
              <a:buSzPct val="75000"/>
              <a:buFont typeface="Monotype Sorts" charset="2"/>
              <a:buChar char="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00160" indent="-171360">
              <a:lnSpc>
                <a:spcPct val="89000"/>
              </a:lnSpc>
              <a:spcBef>
                <a:spcPts val="1125"/>
              </a:spcBef>
              <a:buClr>
                <a:srgbClr val="000000"/>
              </a:buClr>
              <a:buSzPct val="75000"/>
              <a:buFont typeface="Monotype Sorts" charset="2"/>
              <a:buChar char="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00160" indent="-171360">
              <a:lnSpc>
                <a:spcPct val="89000"/>
              </a:lnSpc>
              <a:spcBef>
                <a:spcPts val="1125"/>
              </a:spcBef>
              <a:buClr>
                <a:srgbClr val="000000"/>
              </a:buClr>
              <a:buSzPct val="75000"/>
              <a:buFont typeface="Monotype Sorts" charset="2"/>
              <a:buChar char="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8548560" y="6388200"/>
            <a:ext cx="46692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0" y="800280"/>
            <a:ext cx="9144000" cy="15840"/>
          </a:xfrm>
          <a:prstGeom prst="line">
            <a:avLst/>
          </a:prstGeom>
          <a:ln w="507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0" y="952560"/>
            <a:ext cx="9144000" cy="15840"/>
          </a:xfrm>
          <a:prstGeom prst="line">
            <a:avLst/>
          </a:prstGeom>
          <a:ln w="507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r">
              <a:lnSpc>
                <a:spcPct val="89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e53511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200" strike="noStrike" u="none">
              <a:solidFill>
                <a:srgbClr val="e53511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.jpeg"/><Relationship Id="rId3" Type="http://schemas.openxmlformats.org/officeDocument/2006/relationships/image" Target="../media/image1.jpeg"/><Relationship Id="rId4" Type="http://schemas.openxmlformats.org/officeDocument/2006/relationships/image" Target="../media/image1.jpeg"/><Relationship Id="rId5" Type="http://schemas.openxmlformats.org/officeDocument/2006/relationships/image" Target="../media/image1.jpeg"/><Relationship Id="rId6" Type="http://schemas.openxmlformats.org/officeDocument/2006/relationships/image" Target="../media/image1.jpe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187200" y="2338560"/>
            <a:ext cx="8718840" cy="246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89000"/>
              </a:lnSpc>
              <a:spcBef>
                <a:spcPts val="1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OWER </a:t>
            </a:r>
            <a:r>
              <a: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ARKETING </a:t>
            </a:r>
            <a:r>
              <a: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RANSACTIONS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9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9000"/>
              </a:lnSpc>
              <a:spcBef>
                <a:spcPts val="10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March 7,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9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Houston, Texas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9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9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9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9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9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Hopf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9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Vice President, Energy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/>
          </p:nvPr>
        </p:nvSpPr>
        <p:spPr>
          <a:xfrm>
            <a:off x="685800" y="1020240"/>
            <a:ext cx="8285040" cy="5256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100000"/>
              </a:lnSpc>
              <a:spcBef>
                <a:spcPts val="938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GENDA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6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4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What products will your organization trade?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4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Systems (Software)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4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Scheduling/Transmission Book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4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Overall Operations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4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Transmission Providers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0">
              <a:lnSpc>
                <a:spcPct val="119000"/>
              </a:lnSpc>
              <a:spcBef>
                <a:spcPts val="9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0" y="169920"/>
            <a:ext cx="9144000" cy="60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5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800" strike="noStrike" u="none">
                <a:solidFill>
                  <a:srgbClr val="e53511"/>
                </a:solidFill>
                <a:effectLst/>
                <a:uFillTx/>
                <a:latin typeface="Times New Roman"/>
              </a:rPr>
              <a:t>Managing Trading Operation Tariffs</a:t>
            </a:r>
            <a:endParaRPr b="0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11200" y="6226200"/>
            <a:ext cx="8229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Edison Electric Institute &amp; The National Energy Marketers Association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/>
          </p:nvPr>
        </p:nvSpPr>
        <p:spPr>
          <a:xfrm>
            <a:off x="0" y="1006560"/>
            <a:ext cx="9144000" cy="5256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747720" indent="-285840">
              <a:lnSpc>
                <a:spcPct val="100000"/>
              </a:lnSpc>
              <a:spcBef>
                <a:spcPts val="108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HAT PRODUCTS WILL YOUR ORGANIZATION TRADE</a:t>
            </a:r>
            <a:r>
              <a:rPr b="0" lang="en-US" sz="2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?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90440" indent="-228600">
              <a:lnSpc>
                <a:spcPct val="60000"/>
              </a:lnSpc>
              <a:spcBef>
                <a:spcPts val="7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0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Products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3520" indent="-228600">
              <a:lnSpc>
                <a:spcPct val="100000"/>
              </a:lnSpc>
              <a:spcBef>
                <a:spcPts val="751"/>
              </a:spcBef>
              <a:buClr>
                <a:srgbClr val="bc3700"/>
              </a:buClr>
              <a:buSzPct val="70000"/>
              <a:buFont typeface="Wingdings" charset="2"/>
              <a:buChar char="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3520" indent="-228600">
              <a:lnSpc>
                <a:spcPct val="100000"/>
              </a:lnSpc>
              <a:spcBef>
                <a:spcPts val="751"/>
              </a:spcBef>
              <a:buClr>
                <a:srgbClr val="bc3700"/>
              </a:buClr>
              <a:buSzPct val="70000"/>
              <a:buFont typeface="Wingdings" charset="2"/>
              <a:buChar char="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Place Decisions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3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Training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3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Risk Management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3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Producer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3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Load Serving Entity (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End Users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90440" indent="0">
              <a:lnSpc>
                <a:spcPct val="119000"/>
              </a:lnSpc>
              <a:spcBef>
                <a:spcPts val="975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057400" y="455760"/>
            <a:ext cx="7086600" cy="60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10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11200" y="6226200"/>
            <a:ext cx="8229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Edison Electric Institute &amp; The National Energy Marketers Association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 txBox="1"/>
          <p:nvPr/>
        </p:nvSpPr>
        <p:spPr>
          <a:xfrm rot="1458000">
            <a:off x="7426080" y="3989160"/>
            <a:ext cx="1160280" cy="80784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0" spc="3" strike="noStrike" u="none">
                <a:ln w="9360">
                  <a:solidFill>
                    <a:srgbClr val="008000"/>
                  </a:solidFill>
                  <a:miter/>
                </a:ln>
                <a:blipFill rotWithShape="0">
                  <a:blip r:embed="rId1"/>
                  <a:srcRect/>
                  <a:tile tx="0" ty="0" sx="100000" sy="100000" algn="ctr"/>
                </a:blipFill>
                <a:effectLst>
                  <a:outerShdw dist="153753" dir="2700000" blurRad="0" rotWithShape="0">
                    <a:srgbClr val="c7dfd3"/>
                  </a:outerShdw>
                </a:effectLst>
                <a:uFillTx/>
                <a:latin typeface="Times New Roman"/>
              </a:rPr>
              <a:t>?</a:t>
            </a:r>
            <a:endParaRPr b="0" lang="en-US" sz="6000" spc="3" strike="noStrike" u="none">
              <a:ln w="9360">
                <a:solidFill>
                  <a:srgbClr val="008000"/>
                </a:solidFill>
                <a:miter/>
              </a:ln>
              <a:blipFill rotWithShape="0">
                <a:blip r:embed="rId2"/>
                <a:srcRect/>
                <a:tile tx="0" ty="0" sx="100000" sy="100000" algn="ctr"/>
              </a:blipFill>
              <a:effectLst>
                <a:outerShdw dist="153753" dir="2700000" blurRad="0" rotWithShape="0">
                  <a:srgbClr val="c7dfd3"/>
                </a:outerShdw>
              </a:effectLst>
              <a:uFillTx/>
              <a:latin typeface="Times New Roman"/>
              <a:ea typeface="Times New Roman"/>
            </a:endParaRPr>
          </a:p>
        </p:txBody>
      </p:sp>
      <p:sp>
        <p:nvSpPr>
          <p:cNvPr id="19" name=""/>
          <p:cNvSpPr txBox="1"/>
          <p:nvPr/>
        </p:nvSpPr>
        <p:spPr>
          <a:xfrm rot="19663200">
            <a:off x="6850080" y="2779200"/>
            <a:ext cx="1066680" cy="8575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0" spc="3" strike="noStrike" u="none">
                <a:ln w="9360">
                  <a:solidFill>
                    <a:srgbClr val="008000"/>
                  </a:solidFill>
                  <a:miter/>
                </a:ln>
                <a:blipFill rotWithShape="0">
                  <a:blip r:embed="rId3"/>
                  <a:srcRect/>
                  <a:tile tx="0" ty="0" sx="100000" sy="100000" algn="ctr"/>
                </a:blipFill>
                <a:effectLst>
                  <a:outerShdw dist="153753" dir="2700000" blurRad="0" rotWithShape="0">
                    <a:srgbClr val="c7dfd3"/>
                  </a:outerShdw>
                </a:effectLst>
                <a:uFillTx/>
                <a:latin typeface="Times New Roman"/>
              </a:rPr>
              <a:t>?</a:t>
            </a:r>
            <a:endParaRPr b="0" lang="en-US" sz="6000" spc="3" strike="noStrike" u="none">
              <a:ln w="9360">
                <a:solidFill>
                  <a:srgbClr val="008000"/>
                </a:solidFill>
                <a:miter/>
              </a:ln>
              <a:blipFill rotWithShape="0">
                <a:blip r:embed="rId4"/>
                <a:srcRect/>
                <a:tile tx="0" ty="0" sx="100000" sy="100000" algn="ctr"/>
              </a:blipFill>
              <a:effectLst>
                <a:outerShdw dist="153753" dir="2700000" blurRad="0" rotWithShape="0">
                  <a:srgbClr val="c7dfd3"/>
                </a:outerShdw>
              </a:effectLst>
              <a:uFillTx/>
              <a:latin typeface="Times New Roman"/>
              <a:ea typeface="Times New Roman"/>
            </a:endParaRPr>
          </a:p>
        </p:txBody>
      </p:sp>
      <p:sp>
        <p:nvSpPr>
          <p:cNvPr id="20" name=""/>
          <p:cNvSpPr txBox="1"/>
          <p:nvPr/>
        </p:nvSpPr>
        <p:spPr>
          <a:xfrm rot="21428400">
            <a:off x="6431040" y="3848040"/>
            <a:ext cx="658800" cy="56520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0" spc="3" strike="noStrike" u="none">
                <a:ln w="9360">
                  <a:solidFill>
                    <a:srgbClr val="008000"/>
                  </a:solidFill>
                  <a:miter/>
                </a:ln>
                <a:blipFill rotWithShape="0">
                  <a:blip r:embed="rId5"/>
                  <a:srcRect/>
                  <a:tile tx="0" ty="0" sx="100000" sy="100000" algn="ctr"/>
                </a:blipFill>
                <a:effectLst>
                  <a:outerShdw dist="153753" dir="2700000" blurRad="0" rotWithShape="0">
                    <a:srgbClr val="c7dfd3"/>
                  </a:outerShdw>
                </a:effectLst>
                <a:uFillTx/>
                <a:latin typeface="Times New Roman"/>
              </a:rPr>
              <a:t>?</a:t>
            </a:r>
            <a:endParaRPr b="0" lang="en-US" sz="6000" spc="3" strike="noStrike" u="none">
              <a:ln w="9360">
                <a:solidFill>
                  <a:srgbClr val="008000"/>
                </a:solidFill>
                <a:miter/>
              </a:ln>
              <a:blipFill rotWithShape="0">
                <a:blip r:embed="rId6"/>
                <a:srcRect/>
                <a:tile tx="0" ty="0" sx="100000" sy="100000" algn="ctr"/>
              </a:blipFill>
              <a:effectLst>
                <a:outerShdw dist="153753" dir="2700000" blurRad="0" rotWithShape="0">
                  <a:srgbClr val="c7dfd3"/>
                </a:outerShdw>
              </a:effectLst>
              <a:uFillTx/>
              <a:latin typeface="Times New Roman"/>
              <a:ea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/>
          </p:nvPr>
        </p:nvSpPr>
        <p:spPr>
          <a:xfrm>
            <a:off x="0" y="1033560"/>
            <a:ext cx="9144000" cy="5256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747720" indent="-285840">
              <a:lnSpc>
                <a:spcPct val="100000"/>
              </a:lnSpc>
              <a:spcBef>
                <a:spcPts val="938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YSTEMS (SOFTWARE)?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0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Changes to existing system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3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New Product Types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3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Information Flow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3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Time Management (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tracking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90440" indent="0">
              <a:lnSpc>
                <a:spcPct val="119000"/>
              </a:lnSpc>
              <a:spcBef>
                <a:spcPts val="975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057400" y="455760"/>
            <a:ext cx="7086600" cy="60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10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11200" y="6226200"/>
            <a:ext cx="8229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Edison Electric Institute &amp; The National Energy Marketers Association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" name="" descr=""/>
          <p:cNvPicPr/>
          <p:nvPr/>
        </p:nvPicPr>
        <p:blipFill>
          <a:blip r:embed="rId1"/>
          <a:stretch/>
        </p:blipFill>
        <p:spPr>
          <a:xfrm>
            <a:off x="5853240" y="3778200"/>
            <a:ext cx="3004920" cy="2073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/>
          </p:nvPr>
        </p:nvSpPr>
        <p:spPr>
          <a:xfrm>
            <a:off x="0" y="1047240"/>
            <a:ext cx="9144000" cy="5256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747720" indent="-285840">
              <a:lnSpc>
                <a:spcPct val="100000"/>
              </a:lnSpc>
              <a:spcBef>
                <a:spcPts val="938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CHEDULING / </a:t>
            </a:r>
            <a:r>
              <a:rPr b="0" lang="en-US" sz="3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RANSMISSION BOOK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0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Time Management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3520" indent="-228600">
              <a:lnSpc>
                <a:spcPct val="100000"/>
              </a:lnSpc>
              <a:spcBef>
                <a:spcPts val="751"/>
              </a:spcBef>
              <a:buClr>
                <a:srgbClr val="bc3700"/>
              </a:buClr>
              <a:buSzPct val="70000"/>
              <a:buFont typeface="Wingdings" charset="2"/>
              <a:buChar char="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Dead Lines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3520" indent="-228600">
              <a:lnSpc>
                <a:spcPct val="100000"/>
              </a:lnSpc>
              <a:spcBef>
                <a:spcPts val="751"/>
              </a:spcBef>
              <a:buClr>
                <a:srgbClr val="bc3700"/>
              </a:buClr>
              <a:buSzPct val="70000"/>
              <a:buFont typeface="Wingdings" charset="2"/>
              <a:buChar char="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Tracking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3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Transmission Management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3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Staffing Levels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3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Transmission Positions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3520" indent="-228600">
              <a:lnSpc>
                <a:spcPct val="100000"/>
              </a:lnSpc>
              <a:spcBef>
                <a:spcPts val="751"/>
              </a:spcBef>
              <a:buClr>
                <a:srgbClr val="bc3700"/>
              </a:buClr>
              <a:buSzPct val="70000"/>
              <a:buFont typeface="Wingdings" charset="2"/>
              <a:buChar char="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Long Term Vs. Short Term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3520" indent="-228600">
              <a:lnSpc>
                <a:spcPct val="100000"/>
              </a:lnSpc>
              <a:spcBef>
                <a:spcPts val="751"/>
              </a:spcBef>
              <a:buClr>
                <a:srgbClr val="bc3700"/>
              </a:buClr>
              <a:buSzPct val="70000"/>
              <a:buFont typeface="Wingdings" charset="2"/>
              <a:buChar char="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Types of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90440" indent="0">
              <a:lnSpc>
                <a:spcPct val="119000"/>
              </a:lnSpc>
              <a:spcBef>
                <a:spcPts val="7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057400" y="455760"/>
            <a:ext cx="7086600" cy="60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10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11200" y="6226200"/>
            <a:ext cx="8229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Edison Electric Institute &amp; The National Energy Marketers Association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" descr=""/>
          <p:cNvPicPr/>
          <p:nvPr/>
        </p:nvPicPr>
        <p:blipFill>
          <a:blip r:embed="rId1"/>
          <a:stretch/>
        </p:blipFill>
        <p:spPr>
          <a:xfrm>
            <a:off x="5587920" y="2073240"/>
            <a:ext cx="2765520" cy="200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" name=""/>
          <p:cNvSpPr/>
          <p:nvPr/>
        </p:nvSpPr>
        <p:spPr>
          <a:xfrm rot="18351600">
            <a:off x="5172120" y="2934360"/>
            <a:ext cx="2327400" cy="346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spAutoFit/>
          </a:bodyPr>
          <a:p>
            <a:pPr algn="ctr">
              <a:lnSpc>
                <a:spcPct val="89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e53511"/>
                </a:solidFill>
                <a:effectLst/>
                <a:uFillTx/>
                <a:latin typeface="Times New Roman"/>
              </a:rPr>
              <a:t>Calendar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/>
          </p:nvPr>
        </p:nvSpPr>
        <p:spPr>
          <a:xfrm>
            <a:off x="0" y="1034640"/>
            <a:ext cx="9144000" cy="5256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747720" indent="-285840">
              <a:lnSpc>
                <a:spcPct val="100000"/>
              </a:lnSpc>
              <a:spcBef>
                <a:spcPts val="938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VERALL </a:t>
            </a:r>
            <a:r>
              <a:rPr b="0" lang="en-US" sz="3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PERATIONS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0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Transaction Flow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3520" indent="-228600">
              <a:lnSpc>
                <a:spcPct val="100000"/>
              </a:lnSpc>
              <a:spcBef>
                <a:spcPts val="751"/>
              </a:spcBef>
              <a:buClr>
                <a:srgbClr val="bc3700"/>
              </a:buClr>
              <a:buSzPct val="70000"/>
              <a:buFont typeface="Wingdings" charset="2"/>
              <a:buChar char="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Front to Back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3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Accurate Information Sharing (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systems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3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Real Time Trading and Operation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3520" indent="-228600">
              <a:lnSpc>
                <a:spcPct val="100000"/>
              </a:lnSpc>
              <a:spcBef>
                <a:spcPts val="751"/>
              </a:spcBef>
              <a:buClr>
                <a:srgbClr val="bc3700"/>
              </a:buClr>
              <a:buSzPct val="70000"/>
              <a:buFont typeface="Wingdings" charset="2"/>
              <a:buChar char="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Types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3520" indent="-228600">
              <a:lnSpc>
                <a:spcPct val="100000"/>
              </a:lnSpc>
              <a:spcBef>
                <a:spcPts val="751"/>
              </a:spcBef>
              <a:buClr>
                <a:srgbClr val="bc3700"/>
              </a:buClr>
              <a:buSzPct val="70000"/>
              <a:buFont typeface="Wingdings" charset="2"/>
              <a:buChar char="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 Types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3520" indent="-228600">
              <a:lnSpc>
                <a:spcPct val="100000"/>
              </a:lnSpc>
              <a:spcBef>
                <a:spcPts val="751"/>
              </a:spcBef>
              <a:buClr>
                <a:srgbClr val="bc3700"/>
              </a:buClr>
              <a:buSzPct val="70000"/>
              <a:buFont typeface="Wingdings" charset="2"/>
              <a:buChar char="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LD Vs. System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3520" indent="-228600">
              <a:lnSpc>
                <a:spcPct val="100000"/>
              </a:lnSpc>
              <a:spcBef>
                <a:spcPts val="751"/>
              </a:spcBef>
              <a:buClr>
                <a:srgbClr val="bc3700"/>
              </a:buClr>
              <a:buSzPct val="70000"/>
              <a:buFont typeface="Wingdings" charset="2"/>
              <a:buChar char="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Force Majeure Vs. No Force Majeure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90440" indent="0">
              <a:lnSpc>
                <a:spcPct val="119000"/>
              </a:lnSpc>
              <a:spcBef>
                <a:spcPts val="7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057400" y="455760"/>
            <a:ext cx="7086600" cy="60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10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11200" y="6226200"/>
            <a:ext cx="8229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Edison Electric Institute &amp; The National Energy Marketers Association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3" name="" descr=""/>
          <p:cNvPicPr/>
          <p:nvPr/>
        </p:nvPicPr>
        <p:blipFill>
          <a:blip r:embed="rId1"/>
          <a:stretch/>
        </p:blipFill>
        <p:spPr>
          <a:xfrm>
            <a:off x="6581880" y="1222200"/>
            <a:ext cx="2341440" cy="2345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/>
          </p:nvPr>
        </p:nvSpPr>
        <p:spPr>
          <a:xfrm>
            <a:off x="0" y="1006560"/>
            <a:ext cx="9144000" cy="5256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747720" indent="-285840">
              <a:lnSpc>
                <a:spcPct val="100000"/>
              </a:lnSpc>
              <a:spcBef>
                <a:spcPts val="938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RANSMISSION </a:t>
            </a:r>
            <a:r>
              <a:rPr b="0" lang="en-US" sz="3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ROVIDERS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0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Understanding Products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3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Time Management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3520" indent="-228600">
              <a:lnSpc>
                <a:spcPct val="130000"/>
              </a:lnSpc>
              <a:spcBef>
                <a:spcPts val="751"/>
              </a:spcBef>
              <a:buClr>
                <a:srgbClr val="bc3700"/>
              </a:buClr>
              <a:buSzPct val="70000"/>
              <a:buFont typeface="Wingdings" charset="2"/>
              <a:buChar char="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Standardized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3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ISO / RTO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7720" indent="-285840">
              <a:lnSpc>
                <a:spcPct val="130000"/>
              </a:lnSpc>
              <a:spcBef>
                <a:spcPts val="975"/>
              </a:spcBef>
              <a:buClr>
                <a:srgbClr val="bc37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What’s Going to Change?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057400" y="455760"/>
            <a:ext cx="7086600" cy="60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10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11200" y="6226200"/>
            <a:ext cx="8229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Edison Electric Institute &amp; The National Energy Marketers Association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5683320" y="1325520"/>
            <a:ext cx="3138480" cy="4397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7229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1998-05-11T10:42:46Z</dcterms:created>
  <dc:creator>David Hunt</dc:creator>
  <dc:description>
</dc:description>
  <dc:language>en-US</dc:language>
  <cp:lastModifiedBy>APrice</cp:lastModifiedBy>
  <cp:lastPrinted>1999-08-18T18:19:25Z</cp:lastPrinted>
  <dcterms:modified xsi:type="dcterms:W3CDTF">2000-03-02T18:07:14Z</dcterms:modified>
  <cp:revision>49</cp:revision>
  <dc:subject/>
  <dc:title>Ameren master back</dc:title>
</cp:coreProperties>
</file>