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_rels/presentation.xml.rels" ContentType="application/vnd.openxmlformats-package.relationships+xml"/>
  <Override PartName="/ppt/media/image1.jpeg" ContentType="image/jpeg"/>
  <Override PartName="/ppt/media/image5.wmf" ContentType="image/x-wmf"/>
  <Override PartName="/ppt/media/image6.png" ContentType="image/png"/>
  <Override PartName="/ppt/media/image2.jpeg" ContentType="image/jpeg"/>
  <Override PartName="/ppt/media/image3.wmf" ContentType="image/x-wmf"/>
  <Override PartName="/ppt/media/image4.wmf" ContentType="image/x-wmf"/>
  <Override PartName="/ppt/media/image7.png" ContentType="image/png"/>
  <Override PartName="/ppt/media/image10.wmf" ContentType="image/x-wmf"/>
  <Override PartName="/ppt/media/image11.png" ContentType="image/png"/>
  <Override PartName="/ppt/media/image8.png" ContentType="image/png"/>
  <Override PartName="/ppt/media/image12.png" ContentType="image/png"/>
  <Override PartName="/ppt/media/image9.png" ContentType="image/png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1.xlsx" ContentType="application/vnd.openxmlformats-officedocument.spreadsheetml.sheet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18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" descr=""/>
          <p:cNvPicPr/>
          <p:nvPr/>
        </p:nvPicPr>
        <p:blipFill>
          <a:blip r:embed="rId2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914040" y="0"/>
            <a:ext cx="8077320" cy="990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Click to edit the title text format</a:t>
            </a:r>
            <a:endParaRPr b="1" lang="en-US" sz="30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914040" y="1371240"/>
            <a:ext cx="7543800" cy="4724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>
              <a:spcBef>
                <a:spcPts val="150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Click to edit the outline text format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752400" indent="-285840">
              <a:spcBef>
                <a:spcPts val="150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Second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2" marL="1095480" indent="-228600">
              <a:spcBef>
                <a:spcPts val="1500"/>
              </a:spcBef>
              <a:buClr>
                <a:srgbClr val="000000"/>
              </a:buClr>
              <a:buFont typeface="Verdan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3" marL="1436760" indent="-227160">
              <a:spcBef>
                <a:spcPts val="1500"/>
              </a:spcBef>
              <a:buClr>
                <a:srgbClr val="000000"/>
              </a:buClr>
              <a:buFont typeface="Verdan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Fourth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4" marL="1781280" indent="-228600">
              <a:spcBef>
                <a:spcPts val="1500"/>
              </a:spcBef>
              <a:buClr>
                <a:srgbClr val="000000"/>
              </a:buClr>
              <a:buFont typeface="Verdan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Fifth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5" marL="1781280" indent="-228600">
              <a:spcBef>
                <a:spcPts val="1500"/>
              </a:spcBef>
              <a:buClr>
                <a:srgbClr val="000000"/>
              </a:buClr>
              <a:buFont typeface="Verdan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Sixth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6" marL="1781280" indent="-228600">
              <a:spcBef>
                <a:spcPts val="1500"/>
              </a:spcBef>
              <a:buClr>
                <a:srgbClr val="000000"/>
              </a:buClr>
              <a:buFont typeface="Verdan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Seventh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ftr" idx="1"/>
          </p:nvPr>
        </p:nvSpPr>
        <p:spPr>
          <a:xfrm>
            <a:off x="3124080" y="6477120"/>
            <a:ext cx="2895840" cy="304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lstStyle>
            <a:lvl1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66"/>
                </a:solidFill>
                <a:effectLst/>
                <a:uFillTx/>
                <a:latin typeface="Verdana"/>
              </a:defRPr>
            </a:lvl1pPr>
          </a:lstStyle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Confidential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sldNum" idx="2"/>
          </p:nvPr>
        </p:nvSpPr>
        <p:spPr>
          <a:xfrm>
            <a:off x="914400" y="6477120"/>
            <a:ext cx="1905120" cy="304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66"/>
                </a:solidFill>
                <a:effectLst/>
                <a:uFillTx/>
                <a:latin typeface="Verdan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EDF8EEB-C0AD-4FC5-807F-F1E831906273}" type="slidenum">
              <a:rPr b="0" lang="en-US" sz="8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" descr=""/>
          <p:cNvPicPr/>
          <p:nvPr/>
        </p:nvPicPr>
        <p:blipFill>
          <a:blip r:embed="rId2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914040" y="0"/>
            <a:ext cx="8077320" cy="990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Click to edit the title text format</a:t>
            </a:r>
            <a:endParaRPr b="1" lang="en-US" sz="30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914040" y="1371240"/>
            <a:ext cx="7543800" cy="4724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>
              <a:spcBef>
                <a:spcPts val="150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Click to edit the outline text format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752400" indent="-285840">
              <a:spcBef>
                <a:spcPts val="150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Second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2" marL="1095480" indent="-228600">
              <a:spcBef>
                <a:spcPts val="1500"/>
              </a:spcBef>
              <a:buClr>
                <a:srgbClr val="000000"/>
              </a:buClr>
              <a:buFont typeface="Verdan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3" marL="1436760" indent="-227160">
              <a:spcBef>
                <a:spcPts val="1500"/>
              </a:spcBef>
              <a:buClr>
                <a:srgbClr val="000000"/>
              </a:buClr>
              <a:buFont typeface="Verdan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Fourth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4" marL="1781280" indent="-228600">
              <a:spcBef>
                <a:spcPts val="1500"/>
              </a:spcBef>
              <a:buClr>
                <a:srgbClr val="000000"/>
              </a:buClr>
              <a:buFont typeface="Verdan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Fifth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5" marL="1781280" indent="-228600">
              <a:spcBef>
                <a:spcPts val="1500"/>
              </a:spcBef>
              <a:buClr>
                <a:srgbClr val="000000"/>
              </a:buClr>
              <a:buFont typeface="Verdan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Sixth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6" marL="1781280" indent="-228600">
              <a:spcBef>
                <a:spcPts val="1500"/>
              </a:spcBef>
              <a:buClr>
                <a:srgbClr val="000000"/>
              </a:buClr>
              <a:buFont typeface="Verdan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Seventh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ftr" idx="3"/>
          </p:nvPr>
        </p:nvSpPr>
        <p:spPr>
          <a:xfrm>
            <a:off x="3124080" y="6477120"/>
            <a:ext cx="2895840" cy="304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lstStyle>
            <a:lvl1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66"/>
                </a:solidFill>
                <a:effectLst/>
                <a:uFillTx/>
                <a:latin typeface="Verdana"/>
              </a:defRPr>
            </a:lvl1pPr>
          </a:lstStyle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Confidential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sldNum" idx="4"/>
          </p:nvPr>
        </p:nvSpPr>
        <p:spPr>
          <a:xfrm>
            <a:off x="914400" y="6477120"/>
            <a:ext cx="1905120" cy="304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66"/>
                </a:solidFill>
                <a:effectLst/>
                <a:uFillTx/>
                <a:latin typeface="Verdan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21B5A48-96EE-41B9-A673-E339B3D0739B}" type="slidenum">
              <a:rPr b="0" lang="en-US" sz="8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Media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" descr=""/>
          <p:cNvPicPr/>
          <p:nvPr/>
        </p:nvPicPr>
        <p:blipFill>
          <a:blip r:embed="rId2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914040" y="0"/>
            <a:ext cx="8077320" cy="990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Click to edit the title text format</a:t>
            </a:r>
            <a:endParaRPr b="1" lang="en-US" sz="30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914040" y="1371240"/>
            <a:ext cx="7543800" cy="4724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>
              <a:spcBef>
                <a:spcPts val="150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Click to edit the outline text format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752400" indent="-285840">
              <a:spcBef>
                <a:spcPts val="150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Second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2" marL="1095480" indent="-228600">
              <a:spcBef>
                <a:spcPts val="1500"/>
              </a:spcBef>
              <a:buClr>
                <a:srgbClr val="000000"/>
              </a:buClr>
              <a:buFont typeface="Verdan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3" marL="1436760" indent="-227160">
              <a:spcBef>
                <a:spcPts val="1500"/>
              </a:spcBef>
              <a:buClr>
                <a:srgbClr val="000000"/>
              </a:buClr>
              <a:buFont typeface="Verdan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Fourth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4" marL="1781280" indent="-228600">
              <a:spcBef>
                <a:spcPts val="1500"/>
              </a:spcBef>
              <a:buClr>
                <a:srgbClr val="000000"/>
              </a:buClr>
              <a:buFont typeface="Verdan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Fifth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5" marL="1781280" indent="-228600">
              <a:spcBef>
                <a:spcPts val="1500"/>
              </a:spcBef>
              <a:buClr>
                <a:srgbClr val="000000"/>
              </a:buClr>
              <a:buFont typeface="Verdan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Sixth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6" marL="1781280" indent="-228600">
              <a:spcBef>
                <a:spcPts val="1500"/>
              </a:spcBef>
              <a:buClr>
                <a:srgbClr val="000000"/>
              </a:buClr>
              <a:buFont typeface="Verdan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Seventh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ftr" idx="5"/>
          </p:nvPr>
        </p:nvSpPr>
        <p:spPr>
          <a:xfrm>
            <a:off x="3124080" y="6477120"/>
            <a:ext cx="2895840" cy="304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lstStyle>
            <a:lvl1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66"/>
                </a:solidFill>
                <a:effectLst/>
                <a:uFillTx/>
                <a:latin typeface="Verdana"/>
              </a:defRPr>
            </a:lvl1pPr>
          </a:lstStyle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Confidential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sldNum" idx="6"/>
          </p:nvPr>
        </p:nvSpPr>
        <p:spPr>
          <a:xfrm>
            <a:off x="914400" y="6477120"/>
            <a:ext cx="1905120" cy="304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66"/>
                </a:solidFill>
                <a:effectLst/>
                <a:uFillTx/>
                <a:latin typeface="Verdan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D929338-BE89-4F50-8841-8E410936B08D}" type="slidenum">
              <a:rPr b="0" lang="en-US" sz="8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" descr=""/>
          <p:cNvPicPr/>
          <p:nvPr/>
        </p:nvPicPr>
        <p:blipFill>
          <a:blip r:embed="rId2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914040" y="0"/>
            <a:ext cx="8077320" cy="990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Click to edit the title text format</a:t>
            </a:r>
            <a:endParaRPr b="1" lang="en-US" sz="30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914040" y="1371240"/>
            <a:ext cx="7543800" cy="4724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>
              <a:spcBef>
                <a:spcPts val="150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Click to edit the outline text format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752400" indent="-285840">
              <a:spcBef>
                <a:spcPts val="150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Second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2" marL="1095480" indent="-228600">
              <a:spcBef>
                <a:spcPts val="1500"/>
              </a:spcBef>
              <a:buClr>
                <a:srgbClr val="000000"/>
              </a:buClr>
              <a:buFont typeface="Verdan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3" marL="1436760" indent="-227160">
              <a:spcBef>
                <a:spcPts val="1500"/>
              </a:spcBef>
              <a:buClr>
                <a:srgbClr val="000000"/>
              </a:buClr>
              <a:buFont typeface="Verdan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Fourth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4" marL="1781280" indent="-228600">
              <a:spcBef>
                <a:spcPts val="1500"/>
              </a:spcBef>
              <a:buClr>
                <a:srgbClr val="000000"/>
              </a:buClr>
              <a:buFont typeface="Verdan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Fifth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5" marL="1781280" indent="-228600">
              <a:spcBef>
                <a:spcPts val="1500"/>
              </a:spcBef>
              <a:buClr>
                <a:srgbClr val="000000"/>
              </a:buClr>
              <a:buFont typeface="Verdan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Sixth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6" marL="1781280" indent="-228600">
              <a:spcBef>
                <a:spcPts val="1500"/>
              </a:spcBef>
              <a:buClr>
                <a:srgbClr val="000000"/>
              </a:buClr>
              <a:buFont typeface="Verdan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Seventh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ftr" idx="7"/>
          </p:nvPr>
        </p:nvSpPr>
        <p:spPr>
          <a:xfrm>
            <a:off x="3124080" y="6477120"/>
            <a:ext cx="2895840" cy="304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lstStyle>
            <a:lvl1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66"/>
                </a:solidFill>
                <a:effectLst/>
                <a:uFillTx/>
                <a:latin typeface="Verdana"/>
              </a:defRPr>
            </a:lvl1pPr>
          </a:lstStyle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Confidential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sldNum" idx="8"/>
          </p:nvPr>
        </p:nvSpPr>
        <p:spPr>
          <a:xfrm>
            <a:off x="914400" y="6477120"/>
            <a:ext cx="1905120" cy="304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66"/>
                </a:solidFill>
                <a:effectLst/>
                <a:uFillTx/>
                <a:latin typeface="Verdan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5AB9C8C-1391-4777-A999-0222785B5625}" type="slidenum">
              <a:rPr b="0" lang="en-US" sz="8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" descr=""/>
          <p:cNvPicPr/>
          <p:nvPr/>
        </p:nvPicPr>
        <p:blipFill>
          <a:blip r:embed="rId2">
            <a:lum contrast="20000"/>
          </a:blip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3048120" y="2742840"/>
            <a:ext cx="541008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Click to edit the title text format</a:t>
            </a:r>
            <a:endParaRPr b="1" lang="en-US" sz="30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22" name=""/>
          <p:cNvSpPr/>
          <p:nvPr/>
        </p:nvSpPr>
        <p:spPr>
          <a:xfrm>
            <a:off x="3724200" y="6213600"/>
            <a:ext cx="1704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Confidential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343080" indent="-343080" algn="ctr">
              <a:spcBef>
                <a:spcPts val="150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Click to edit the outline text format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466560" indent="0"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2" marL="866880" algn="ctr">
              <a:spcBef>
                <a:spcPts val="451"/>
              </a:spcBef>
              <a:buClr>
                <a:srgbClr val="000000"/>
              </a:buClr>
              <a:buFont typeface="Verdana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3" marL="1209600" algn="ctr">
              <a:spcBef>
                <a:spcPts val="400"/>
              </a:spcBef>
              <a:buClr>
                <a:srgbClr val="000000"/>
              </a:buClr>
              <a:buFont typeface="Verdana"/>
              <a:buChar char="»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Fourth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4" marL="1552680" algn="ctr">
              <a:spcBef>
                <a:spcPts val="400"/>
              </a:spcBef>
              <a:buClr>
                <a:srgbClr val="000000"/>
              </a:buClr>
              <a:buFont typeface="Verdana"/>
              <a:buChar char="»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Fifth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5" marL="1552680">
              <a:spcBef>
                <a:spcPts val="400"/>
              </a:spcBef>
              <a:buClr>
                <a:srgbClr val="000000"/>
              </a:buClr>
              <a:buFont typeface="Verdan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Sixth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6" marL="1552680">
              <a:spcBef>
                <a:spcPts val="400"/>
              </a:spcBef>
              <a:buClr>
                <a:srgbClr val="000000"/>
              </a:buClr>
              <a:buFont typeface="Verdan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Seventh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0.wmf"/><Relationship Id="rId3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1.png"/><Relationship Id="rId3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2.png"/><Relationship Id="rId3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4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5.wmf"/><Relationship Id="rId5" Type="http://schemas.openxmlformats.org/officeDocument/2006/relationships/slideLayout" Target="../slideLayouts/slideLayout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png"/><Relationship Id="rId3" Type="http://schemas.openxmlformats.org/officeDocument/2006/relationships/oleObject" Target="../embeddings/oleObject2.bin"/><Relationship Id="rId4" Type="http://schemas.openxmlformats.org/officeDocument/2006/relationships/image" Target="../media/image7.png"/><Relationship Id="rId5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8.png"/><Relationship Id="rId3" Type="http://schemas.openxmlformats.org/officeDocument/2006/relationships/oleObject" Target="../embeddings/oleObject2.bin"/><Relationship Id="rId4" Type="http://schemas.openxmlformats.org/officeDocument/2006/relationships/image" Target="../media/image9.png"/><Relationship Id="rId5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1143000" y="2590560"/>
            <a:ext cx="723888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Transaction Support Hub</a:t>
            </a:r>
            <a:endParaRPr b="1" lang="en-US" sz="30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25" name=""/>
          <p:cNvSpPr/>
          <p:nvPr/>
        </p:nvSpPr>
        <p:spPr>
          <a:xfrm>
            <a:off x="1523880" y="4419720"/>
            <a:ext cx="7162920" cy="129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Prepared for EDS</a:t>
            </a:r>
            <a:br>
              <a:rPr sz="2200"/>
            </a:br>
            <a:r>
              <a:rPr b="1" lang="en-US" sz="22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 </a:t>
            </a:r>
            <a:br>
              <a:rPr sz="2200"/>
            </a:br>
            <a:r>
              <a:rPr b="1" lang="en-US" sz="22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March 07, 2001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6DAF234-258C-4066-8AA3-043C1FF28775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914040" y="0"/>
            <a:ext cx="5715000" cy="838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Target Market</a:t>
            </a:r>
            <a:endParaRPr b="1" lang="en-US" sz="30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/>
          </p:nvPr>
        </p:nvSpPr>
        <p:spPr>
          <a:xfrm>
            <a:off x="914040" y="1676520"/>
            <a:ext cx="7543800" cy="838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indent="0">
              <a:spcBef>
                <a:spcPts val="15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EnronOnline has active traders in its Customer base in need of these type of services.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</p:txBody>
      </p:sp>
      <p:grpSp>
        <p:nvGrpSpPr>
          <p:cNvPr id="76" name=""/>
          <p:cNvGrpSpPr/>
          <p:nvPr/>
        </p:nvGrpSpPr>
        <p:grpSpPr>
          <a:xfrm>
            <a:off x="762120" y="3276720"/>
            <a:ext cx="7670520" cy="2730600"/>
            <a:chOff x="762120" y="3276720"/>
            <a:chExt cx="7670520" cy="2730600"/>
          </a:xfrm>
        </p:grpSpPr>
        <p:graphicFrame>
          <p:nvGraphicFramePr>
            <p:cNvPr id="77" name=""/>
            <p:cNvGraphicFramePr/>
            <p:nvPr/>
          </p:nvGraphicFramePr>
          <p:xfrm>
            <a:off x="914400" y="3276720"/>
            <a:ext cx="7518240" cy="1495440"/>
          </p:xfrm>
          <a:graphic>
            <a:graphicData uri="http://schemas.openxmlformats.org/presentationml/2006/ole">
              <p:oleObj progId="Excel.Sheet.12" r:id="rId1" spid="">
                <p:embed/>
                <p:pic>
                  <p:nvPicPr>
                    <p:cNvPr id="78" name="" descr=""/>
                    <p:cNvPicPr/>
                    <p:nvPr/>
                  </p:nvPicPr>
                  <p:blipFill>
                    <a:blip r:embed="rId2"/>
                    <a:stretch/>
                  </p:blipFill>
                  <p:spPr>
                    <a:xfrm>
                      <a:off x="914400" y="3276720"/>
                      <a:ext cx="7518240" cy="149544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sp>
          <p:nvSpPr>
            <p:cNvPr id="79" name=""/>
            <p:cNvSpPr/>
            <p:nvPr/>
          </p:nvSpPr>
          <p:spPr>
            <a:xfrm>
              <a:off x="762120" y="5486400"/>
              <a:ext cx="734508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marL="176040" indent="-176040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400" strike="noStrike" u="none">
                  <a:solidFill>
                    <a:srgbClr val="000000"/>
                  </a:solidFill>
                  <a:effectLst/>
                  <a:uFillTx/>
                  <a:latin typeface="Verdana"/>
                </a:rPr>
                <a:t>* This is not the total number of EnronOnline’s registered customers. It only represents approximate number of target customers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C25BBE0-1A06-4759-98AB-0265B4F95BC6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457200" y="2590560"/>
            <a:ext cx="830592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Upside for EDS/ Why Partner?</a:t>
            </a:r>
            <a:endParaRPr b="1" lang="en-US" sz="30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81" name=""/>
          <p:cNvSpPr/>
          <p:nvPr/>
        </p:nvSpPr>
        <p:spPr>
          <a:xfrm>
            <a:off x="1126440" y="3962520"/>
            <a:ext cx="701820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“We believe that this deal enables the Hub operator to gain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substancial first mover advantage in the race to digitize energy commerce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and provide processing services to the industry.”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A593E6E-3E52-4B35-884A-527245D836A3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914040" y="0"/>
            <a:ext cx="8077320" cy="990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What will Partners bring ?</a:t>
            </a:r>
            <a:endParaRPr b="1" lang="en-US" sz="30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/>
          </p:nvPr>
        </p:nvSpPr>
        <p:spPr>
          <a:xfrm>
            <a:off x="914040" y="1599840"/>
            <a:ext cx="7543800" cy="4267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>
              <a:spcBef>
                <a:spcPts val="15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Partners will bring: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-343080">
              <a:spcBef>
                <a:spcPts val="150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Experience and Infrastructure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-343080">
              <a:spcBef>
                <a:spcPts val="150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Neutrality to customers interests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-343080">
              <a:spcBef>
                <a:spcPts val="150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Strong relationships with the target customer group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752400" indent="-285840">
              <a:spcBef>
                <a:spcPts val="49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Sales process will be faster and more credible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752400" indent="-285840">
              <a:spcBef>
                <a:spcPts val="49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In many cases, you are already familiar with customer’s systems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</p:txBody>
      </p:sp>
      <p:graphicFrame>
        <p:nvGraphicFramePr>
          <p:cNvPr id="84" name=""/>
          <p:cNvGraphicFramePr/>
          <p:nvPr/>
        </p:nvGraphicFramePr>
        <p:xfrm>
          <a:off x="7467480" y="1219320"/>
          <a:ext cx="1371600" cy="14475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467480" y="1219320"/>
                    <a:ext cx="1371600" cy="1447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E8CD4AF-71F7-4DE0-A85C-DB3A3FB96104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914400" y="0"/>
            <a:ext cx="6477120" cy="9144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EnronOnline's Advantages</a:t>
            </a:r>
            <a:endParaRPr b="1" lang="en-US" sz="30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/>
          </p:nvPr>
        </p:nvSpPr>
        <p:spPr>
          <a:xfrm>
            <a:off x="533520" y="1295280"/>
            <a:ext cx="8229600" cy="4648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indent="0">
              <a:lnSpc>
                <a:spcPct val="80000"/>
              </a:lnSpc>
              <a:spcBef>
                <a:spcPts val="15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EnronOnline is uniquely positioned, by a wide margin, to offer this service: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indent="0">
              <a:lnSpc>
                <a:spcPct val="50000"/>
              </a:lnSpc>
              <a:spcBef>
                <a:spcPts val="12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399960" indent="-285480">
              <a:lnSpc>
                <a:spcPct val="80000"/>
              </a:lnSpc>
              <a:spcBef>
                <a:spcPts val="55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EnronOnline captures 40% of the daily transactions in the Wholesale Energy Market.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399960" indent="0">
              <a:lnSpc>
                <a:spcPct val="8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399960" indent="-285480">
              <a:lnSpc>
                <a:spcPct val="80000"/>
              </a:lnSpc>
              <a:spcBef>
                <a:spcPts val="55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EnronOnline generates between $2-4B transaction value EACH day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399960" indent="0">
              <a:lnSpc>
                <a:spcPct val="8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399960" indent="-285480">
              <a:lnSpc>
                <a:spcPct val="80000"/>
              </a:lnSpc>
              <a:spcBef>
                <a:spcPts val="55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EnronOnline customers include all the major industry players of a large customer base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399960" indent="0">
              <a:lnSpc>
                <a:spcPct val="8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399960" indent="-285480">
              <a:lnSpc>
                <a:spcPct val="80000"/>
              </a:lnSpc>
              <a:spcBef>
                <a:spcPts val="55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EnronOnline offers a large diversity of commodities.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3321429-ED7A-441B-9777-770D4F6137BF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914040" y="0"/>
            <a:ext cx="8077320" cy="990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Why Partner with EnronOnline?</a:t>
            </a:r>
            <a:endParaRPr b="1" lang="en-US" sz="30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/>
          </p:nvPr>
        </p:nvSpPr>
        <p:spPr>
          <a:xfrm>
            <a:off x="761760" y="1371600"/>
            <a:ext cx="7543800" cy="4038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92500" lnSpcReduction="9999"/>
          </a:bodyPr>
          <a:p>
            <a:pPr marL="343080" indent="-343080">
              <a:spcBef>
                <a:spcPts val="150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Substantial first mover advantage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-343080">
              <a:spcBef>
                <a:spcPts val="150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Exclusive right to distribute EnronOnline transaction data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-343080">
              <a:spcBef>
                <a:spcPts val="150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Scalability.  Adding additional exchanges makes us the de facto “industry standard”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-343080">
              <a:spcBef>
                <a:spcPts val="150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Next generation business opportunities participation greatly increased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-343080">
              <a:spcBef>
                <a:spcPts val="150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Ongoing revenue channel via TDF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-343080">
              <a:spcBef>
                <a:spcPts val="150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Significant integration revenues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-343080" algn="ctr">
              <a:spcBef>
                <a:spcPts val="15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</p:txBody>
      </p:sp>
      <p:graphicFrame>
        <p:nvGraphicFramePr>
          <p:cNvPr id="90" name=""/>
          <p:cNvGraphicFramePr/>
          <p:nvPr/>
        </p:nvGraphicFramePr>
        <p:xfrm>
          <a:off x="7467480" y="4648320"/>
          <a:ext cx="1381320" cy="14666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9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467480" y="4648320"/>
                    <a:ext cx="1381320" cy="1466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863831A-241C-4F47-BBCB-FD3624523AC0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762120" y="2590560"/>
            <a:ext cx="807696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Business Proposition</a:t>
            </a:r>
            <a:endParaRPr b="1" lang="en-US" sz="30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E4ABC32-FBDD-42FC-9B2C-F09E59AC32FF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/>
          </p:nvPr>
        </p:nvSpPr>
        <p:spPr>
          <a:xfrm>
            <a:off x="380520" y="1676520"/>
            <a:ext cx="8001000" cy="4114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>
              <a:spcBef>
                <a:spcPts val="15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Assets of LLC: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-343080">
              <a:lnSpc>
                <a:spcPct val="80000"/>
              </a:lnSpc>
              <a:spcBef>
                <a:spcPts val="150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Five year exclusive license to EnronOnline transaction data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-343080">
              <a:spcBef>
                <a:spcPts val="150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API and connectivity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-343080">
              <a:spcBef>
                <a:spcPts val="150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Options on next generation services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-343080">
              <a:spcBef>
                <a:spcPts val="150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Five year support and maintenance contract with EnronOnline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-343080">
              <a:spcBef>
                <a:spcPts val="150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Utilization of the EnronOnline brand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 type="title"/>
          </p:nvPr>
        </p:nvSpPr>
        <p:spPr>
          <a:xfrm>
            <a:off x="914040" y="0"/>
            <a:ext cx="8077320" cy="990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Enron owns 100% of LLC</a:t>
            </a:r>
            <a:endParaRPr b="1" lang="en-US" sz="30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16B0DF4-5B37-4600-810B-020B5F8B804A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"/>
          <p:cNvSpPr/>
          <p:nvPr/>
        </p:nvSpPr>
        <p:spPr>
          <a:xfrm>
            <a:off x="5105520" y="1828800"/>
            <a:ext cx="3047760" cy="2819520"/>
          </a:xfrm>
          <a:prstGeom prst="can">
            <a:avLst>
              <a:gd name="adj" fmla="val 22652"/>
            </a:avLst>
          </a:prstGeom>
          <a:solidFill>
            <a:srgbClr val="ffff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PlaceHolder 1"/>
          <p:cNvSpPr>
            <a:spLocks noGrp="1"/>
          </p:cNvSpPr>
          <p:nvPr>
            <p:ph/>
          </p:nvPr>
        </p:nvSpPr>
        <p:spPr>
          <a:xfrm>
            <a:off x="685440" y="12952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85000" lnSpcReduction="9999"/>
          </a:bodyPr>
          <a:p>
            <a:pPr marL="343080" indent="-343080">
              <a:spcBef>
                <a:spcPts val="15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Divesture Rationale: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-343080">
              <a:spcBef>
                <a:spcPts val="150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Third-party neutrality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-343080">
              <a:spcBef>
                <a:spcPts val="150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Encourage other platforms to participate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-343080">
              <a:spcBef>
                <a:spcPts val="15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Expectations: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-343080">
              <a:spcBef>
                <a:spcPts val="150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Significant value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-343080">
              <a:spcBef>
                <a:spcPts val="150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Enron retains portion of revenues in addition to equity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</p:txBody>
      </p:sp>
      <p:sp>
        <p:nvSpPr>
          <p:cNvPr id="97" name=""/>
          <p:cNvSpPr/>
          <p:nvPr/>
        </p:nvSpPr>
        <p:spPr>
          <a:xfrm>
            <a:off x="5105520" y="4038480"/>
            <a:ext cx="3047760" cy="1366920"/>
          </a:xfrm>
          <a:prstGeom prst="can">
            <a:avLst>
              <a:gd name="adj" fmla="val 47037"/>
            </a:avLst>
          </a:prstGeom>
          <a:solidFill>
            <a:srgbClr val="0099ff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5793120" y="2711520"/>
            <a:ext cx="200088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Investor/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Operator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6159240" y="4765680"/>
            <a:ext cx="925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4800600" y="1600200"/>
            <a:ext cx="3657600" cy="4495680"/>
          </a:xfrm>
          <a:prstGeom prst="rect">
            <a:avLst/>
          </a:prstGeom>
          <a:noFill/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4952520" y="5486400"/>
            <a:ext cx="3396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Expected Equity Structure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 type="title"/>
          </p:nvPr>
        </p:nvSpPr>
        <p:spPr>
          <a:xfrm>
            <a:off x="914040" y="0"/>
            <a:ext cx="8077320" cy="990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EDS Buys Controlling Interest of LLC</a:t>
            </a:r>
            <a:endParaRPr b="1" lang="en-US" sz="30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B39C32A-CADB-48B4-A724-AB67DEE5FB60}" type="slidenum">
              <a:t>17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"/>
          <p:cNvSpPr/>
          <p:nvPr/>
        </p:nvSpPr>
        <p:spPr>
          <a:xfrm>
            <a:off x="5791320" y="4267080"/>
            <a:ext cx="2895480" cy="1600200"/>
          </a:xfrm>
          <a:prstGeom prst="ellipse">
            <a:avLst/>
          </a:prstGeom>
          <a:solidFill>
            <a:srgbClr val="3399ff"/>
          </a:solidFill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You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914040" y="0"/>
            <a:ext cx="8077320" cy="990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Considerations while valuing LLC</a:t>
            </a:r>
            <a:endParaRPr b="1" lang="en-US" sz="30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/>
          </p:nvPr>
        </p:nvSpPr>
        <p:spPr>
          <a:xfrm>
            <a:off x="228240" y="1219320"/>
            <a:ext cx="4267080" cy="4114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92500" lnSpcReduction="9999"/>
          </a:bodyPr>
          <a:p>
            <a:pPr marL="343080" indent="-343080">
              <a:spcBef>
                <a:spcPts val="12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Revenue sources to Hub Co: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-343080">
              <a:spcBef>
                <a:spcPts val="1125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Revenues from counterparts for services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-343080">
              <a:spcBef>
                <a:spcPts val="1125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Revenues from Platforms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-343080">
              <a:spcBef>
                <a:spcPts val="1125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Revenues from System Integrators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-343080">
              <a:spcBef>
                <a:spcPts val="1125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Next Generation Services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MUST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be considered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0">
              <a:spcBef>
                <a:spcPts val="112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-343080">
              <a:lnSpc>
                <a:spcPct val="50000"/>
              </a:lnSpc>
              <a:spcBef>
                <a:spcPts val="12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Revenue source to You: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-343080">
              <a:spcBef>
                <a:spcPts val="1125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Revenues from System Integration work (significant)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0">
              <a:spcBef>
                <a:spcPts val="112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</p:txBody>
      </p:sp>
      <p:sp>
        <p:nvSpPr>
          <p:cNvPr id="106" name=""/>
          <p:cNvSpPr/>
          <p:nvPr/>
        </p:nvSpPr>
        <p:spPr>
          <a:xfrm>
            <a:off x="5791320" y="1905120"/>
            <a:ext cx="2895480" cy="1600200"/>
          </a:xfrm>
          <a:prstGeom prst="ellipse">
            <a:avLst/>
          </a:prstGeom>
          <a:solidFill>
            <a:srgbClr val="0099ff"/>
          </a:solidFill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LLC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4890960" y="2362320"/>
            <a:ext cx="976320" cy="637920"/>
          </a:xfrm>
          <a:prstGeom prst="rightArrow">
            <a:avLst>
              <a:gd name="adj1" fmla="val 50000"/>
              <a:gd name="adj2" fmla="val 38262"/>
            </a:avLst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$$$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4419720" y="1523880"/>
            <a:ext cx="304560" cy="2362320"/>
          </a:xfrm>
          <a:custGeom>
            <a:avLst/>
            <a:gdLst>
              <a:gd name="textAreaLeft" fmla="*/ 0 w 304560"/>
              <a:gd name="textAreaRight" fmla="*/ 109800 w 304560"/>
              <a:gd name="textAreaTop" fmla="*/ 61560 h 2362320"/>
              <a:gd name="textAreaBottom" fmla="*/ 2300760 h 236232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16200" y="10800"/>
                  <a:pt x="21600" y="10800"/>
                </a:cubicBezTo>
                <a:cubicBezTo>
                  <a:pt x="162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4876920" y="4800600"/>
            <a:ext cx="976320" cy="638280"/>
          </a:xfrm>
          <a:prstGeom prst="rightArrow">
            <a:avLst>
              <a:gd name="adj1" fmla="val 50000"/>
              <a:gd name="adj2" fmla="val 38240"/>
            </a:avLst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$$$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4343400" y="4800600"/>
            <a:ext cx="380880" cy="609480"/>
          </a:xfrm>
          <a:custGeom>
            <a:avLst/>
            <a:gdLst>
              <a:gd name="textAreaLeft" fmla="*/ 0 w 380880"/>
              <a:gd name="textAreaRight" fmla="*/ 137520 w 380880"/>
              <a:gd name="textAreaTop" fmla="*/ 15840 h 609480"/>
              <a:gd name="textAreaBottom" fmla="*/ 593640 h 60948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16200" y="10800"/>
                  <a:pt x="21600" y="10800"/>
                </a:cubicBezTo>
                <a:cubicBezTo>
                  <a:pt x="162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E795053-315D-4456-9FD9-AE8F956E5854}" type="slidenum">
              <a:t>18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762120" y="0"/>
            <a:ext cx="2743200" cy="990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Timeline</a:t>
            </a:r>
            <a:endParaRPr b="1" lang="en-US" sz="30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112" name=""/>
          <p:cNvSpPr/>
          <p:nvPr/>
        </p:nvSpPr>
        <p:spPr>
          <a:xfrm>
            <a:off x="838080" y="1447920"/>
            <a:ext cx="4800600" cy="436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36600" indent="-336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STAGES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6600" indent="-336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6600" indent="-336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1. Concept Introduction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6600" indent="-336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6600" indent="-336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2. Solicit License Fee Structure and Bids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6600" indent="-336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6600" indent="-336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3. Selection of System Integrators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6600" indent="-336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6600" indent="-336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4. Product Testing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6600" indent="-336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6600" indent="-336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5. Implementation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6600" indent="-336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6600" indent="-336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6. Commercial “Roll-Out”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5715000" y="1447920"/>
            <a:ext cx="3048120" cy="436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36600" indent="-336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DATES*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6600" indent="-336600"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6600" indent="-336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February 5th to 23rd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6600" indent="-336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6600" indent="-336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February 26th to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6600" indent="-336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March 16th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6600" indent="-336600"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6600" indent="-336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March 23rd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6600" indent="-336600"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6600" indent="-336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April 2nd to 6th</a:t>
            </a:r>
            <a:r>
              <a:rPr b="0" lang="en-US" sz="2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	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6600" indent="-336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6600" indent="-336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April 9th to 30th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6600" indent="-336600"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6600" indent="-336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May 1st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5787360" y="5943600"/>
            <a:ext cx="3108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*Dates are subject to change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94F1F18-89A4-4328-B019-6A4C2C75CB02}" type="slidenum">
              <a:t>19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/>
          </p:nvPr>
        </p:nvSpPr>
        <p:spPr>
          <a:xfrm>
            <a:off x="456840" y="1143000"/>
            <a:ext cx="8458200" cy="5029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indent="0">
              <a:spcBef>
                <a:spcPts val="12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indent="0">
              <a:spcBef>
                <a:spcPts val="15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EnronOnline is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the 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world’s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 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largest e-commerce website</a:t>
            </a:r>
            <a:r>
              <a:rPr b="0" lang="en-GB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indent="0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752400" indent="-285840">
              <a:spcBef>
                <a:spcPts val="49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Total Life to Date Transactions &gt; 655,000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752400" indent="0">
              <a:spcBef>
                <a:spcPts val="2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752400" indent="-285840">
              <a:spcBef>
                <a:spcPts val="751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Average Daily Transactions &gt; 3,700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752400" indent="-28584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752400" indent="-285840">
              <a:spcBef>
                <a:spcPts val="751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Life to Date Notional Value of Transactions &gt; $400 billion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752400" indent="-28584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752400" indent="-285840">
              <a:spcBef>
                <a:spcPts val="751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Daily Notional Value Approximately $2.6 billion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752400" indent="-28584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752400" indent="-285840">
              <a:spcBef>
                <a:spcPts val="751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Average number of Logged in Users  3,000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indent="0">
              <a:spcBef>
                <a:spcPts val="12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indent="0">
              <a:spcBef>
                <a:spcPts val="12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indent="0">
              <a:spcBef>
                <a:spcPts val="12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title"/>
          </p:nvPr>
        </p:nvSpPr>
        <p:spPr>
          <a:xfrm>
            <a:off x="761760" y="0"/>
            <a:ext cx="3276360" cy="990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 EnronOnline</a:t>
            </a:r>
            <a:endParaRPr b="1" lang="en-US" sz="30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87883E3-335D-4233-BBA0-A1AC55D32E69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"/>
          <p:cNvGraphicFramePr/>
          <p:nvPr/>
        </p:nvGraphicFramePr>
        <p:xfrm>
          <a:off x="469800" y="1209600"/>
          <a:ext cx="8161560" cy="54532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69800" y="1209600"/>
                    <a:ext cx="8161560" cy="5453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0" name=""/>
          <p:cNvSpPr/>
          <p:nvPr/>
        </p:nvSpPr>
        <p:spPr>
          <a:xfrm>
            <a:off x="3675960" y="1370160"/>
            <a:ext cx="1625400" cy="45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Quarterly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33520" y="0"/>
            <a:ext cx="8076960" cy="990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Transactions via EnronOnline</a:t>
            </a:r>
            <a:endParaRPr b="1" lang="en-US" sz="30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D59FB44-C719-4E02-AF75-7249433F733F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"/>
          <p:cNvGrpSpPr/>
          <p:nvPr/>
        </p:nvGrpSpPr>
        <p:grpSpPr>
          <a:xfrm>
            <a:off x="533520" y="1447920"/>
            <a:ext cx="8106840" cy="4564080"/>
            <a:chOff x="533520" y="1447920"/>
            <a:chExt cx="8106840" cy="4564080"/>
          </a:xfrm>
        </p:grpSpPr>
        <p:graphicFrame>
          <p:nvGraphicFramePr>
            <p:cNvPr id="33" name=""/>
            <p:cNvGraphicFramePr/>
            <p:nvPr/>
          </p:nvGraphicFramePr>
          <p:xfrm>
            <a:off x="582840" y="2013120"/>
            <a:ext cx="3627720" cy="3799080"/>
          </p:xfrm>
          <a:graphic>
            <a:graphicData uri="http://schemas.openxmlformats.org/presentationml/2006/ole">
              <p:oleObj r:id="rId1" spid="">
                <p:embed/>
                <p:pic>
                  <p:nvPicPr>
                    <p:cNvPr id="34" name="" descr=""/>
                    <p:cNvPicPr/>
                    <p:nvPr/>
                  </p:nvPicPr>
                  <p:blipFill>
                    <a:blip r:embed="rId2"/>
                    <a:stretch/>
                  </p:blipFill>
                  <p:spPr>
                    <a:xfrm>
                      <a:off x="582840" y="2013120"/>
                      <a:ext cx="3627720" cy="379908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sp>
          <p:nvSpPr>
            <p:cNvPr id="35" name=""/>
            <p:cNvSpPr/>
            <p:nvPr/>
          </p:nvSpPr>
          <p:spPr>
            <a:xfrm>
              <a:off x="732240" y="1537200"/>
              <a:ext cx="3352680" cy="6123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marL="225360" indent="-225360"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Daily Customers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225360" indent="-225360"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(Average)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" name=""/>
            <p:cNvSpPr/>
            <p:nvPr/>
          </p:nvSpPr>
          <p:spPr>
            <a:xfrm>
              <a:off x="3089160" y="1900440"/>
              <a:ext cx="94284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ctr" pos="912960"/>
                  <a:tab algn="ctr" pos="1481040"/>
                  <a:tab algn="ctr" pos="2063880"/>
                  <a:tab algn="ctr" pos="263196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3,000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" name=""/>
            <p:cNvSpPr/>
            <p:nvPr/>
          </p:nvSpPr>
          <p:spPr>
            <a:xfrm>
              <a:off x="2360520" y="2578680"/>
              <a:ext cx="103284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ctr" pos="912960"/>
                  <a:tab algn="ctr" pos="1481040"/>
                  <a:tab algn="ctr" pos="2063880"/>
                  <a:tab algn="ctr" pos="263196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2,427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" name=""/>
            <p:cNvSpPr/>
            <p:nvPr/>
          </p:nvSpPr>
          <p:spPr>
            <a:xfrm>
              <a:off x="1874160" y="4021560"/>
              <a:ext cx="85284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ctr" pos="912960"/>
                  <a:tab algn="ctr" pos="1481040"/>
                  <a:tab algn="ctr" pos="2063880"/>
                  <a:tab algn="ctr" pos="263196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1,227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" name=""/>
            <p:cNvSpPr/>
            <p:nvPr/>
          </p:nvSpPr>
          <p:spPr>
            <a:xfrm>
              <a:off x="1425240" y="5222520"/>
              <a:ext cx="61344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ctr" pos="912960"/>
                  <a:tab algn="ctr" pos="1481040"/>
                  <a:tab algn="ctr" pos="2063880"/>
                  <a:tab algn="ctr" pos="263196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224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579960" y="5433840"/>
              <a:ext cx="61344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ctr" pos="912960"/>
                  <a:tab algn="ctr" pos="1481040"/>
                  <a:tab algn="ctr" pos="2063880"/>
                  <a:tab algn="ctr" pos="263196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44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" name=""/>
            <p:cNvSpPr/>
            <p:nvPr/>
          </p:nvSpPr>
          <p:spPr>
            <a:xfrm>
              <a:off x="555120" y="1447920"/>
              <a:ext cx="3711600" cy="449280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aphicFrame>
          <p:nvGraphicFramePr>
            <p:cNvPr id="42" name=""/>
            <p:cNvGraphicFramePr/>
            <p:nvPr/>
          </p:nvGraphicFramePr>
          <p:xfrm>
            <a:off x="4826160" y="1864800"/>
            <a:ext cx="3612240" cy="3936600"/>
          </p:xfrm>
          <a:graphic>
            <a:graphicData uri="http://schemas.openxmlformats.org/presentationml/2006/ole">
              <p:oleObj r:id="rId3" spid="">
                <p:embed/>
                <p:pic>
                  <p:nvPicPr>
                    <p:cNvPr id="43" name="" descr=""/>
                    <p:cNvPicPr/>
                    <p:nvPr/>
                  </p:nvPicPr>
                  <p:blipFill>
                    <a:blip r:embed="rId4"/>
                    <a:stretch/>
                  </p:blipFill>
                  <p:spPr>
                    <a:xfrm>
                      <a:off x="4826160" y="1864800"/>
                      <a:ext cx="3612240" cy="393660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sp>
          <p:nvSpPr>
            <p:cNvPr id="44" name=""/>
            <p:cNvSpPr/>
            <p:nvPr/>
          </p:nvSpPr>
          <p:spPr>
            <a:xfrm>
              <a:off x="4961520" y="1537200"/>
              <a:ext cx="3352680" cy="6123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marL="225360" indent="-225360"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Daily Products Offered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225360" indent="-225360"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(Average)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" name=""/>
            <p:cNvSpPr/>
            <p:nvPr/>
          </p:nvSpPr>
          <p:spPr>
            <a:xfrm>
              <a:off x="5004720" y="5704560"/>
              <a:ext cx="363564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ctr" pos="1079640"/>
                  <a:tab algn="ctr" pos="1778040"/>
                  <a:tab algn="ctr" pos="2460600"/>
                  <a:tab algn="ctr" pos="32544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Q499    Q100      Q200</a:t>
              </a: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	</a:t>
              </a: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    Q300     Q400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7296840" y="1877400"/>
              <a:ext cx="98784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ctr" pos="912960"/>
                  <a:tab algn="ctr" pos="1481040"/>
                  <a:tab algn="ctr" pos="2063880"/>
                  <a:tab algn="ctr" pos="263196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1,157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6410880" y="2632680"/>
              <a:ext cx="111240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ctr" pos="912960"/>
                  <a:tab algn="ctr" pos="1481040"/>
                  <a:tab algn="ctr" pos="2063880"/>
                  <a:tab algn="ctr" pos="263196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909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6004080" y="3539520"/>
              <a:ext cx="86364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ctr" pos="912960"/>
                  <a:tab algn="ctr" pos="1481040"/>
                  <a:tab algn="ctr" pos="2063880"/>
                  <a:tab algn="ctr" pos="263196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623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5419800" y="4457520"/>
              <a:ext cx="79380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ctr" pos="912960"/>
                  <a:tab algn="ctr" pos="1481040"/>
                  <a:tab algn="ctr" pos="2063880"/>
                  <a:tab algn="ctr" pos="263196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323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4812480" y="5294880"/>
              <a:ext cx="61308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ctr" pos="912960"/>
                  <a:tab algn="ctr" pos="1481040"/>
                  <a:tab algn="ctr" pos="2063880"/>
                  <a:tab algn="ctr" pos="263196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53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4779720" y="1447920"/>
              <a:ext cx="3711600" cy="449280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533520" y="5704560"/>
              <a:ext cx="371952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ctr" pos="1082520"/>
                  <a:tab algn="ctr" pos="1778040"/>
                  <a:tab algn="ctr" pos="2517840"/>
                  <a:tab algn="ctr" pos="32544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   Q499        Q100</a:t>
              </a: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	</a:t>
              </a: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  Q200</a:t>
              </a: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	</a:t>
              </a: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Q300</a:t>
              </a: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	</a:t>
              </a: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Q400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761760" y="151920"/>
            <a:ext cx="5181480" cy="685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EnronOnline’s Growth </a:t>
            </a:r>
            <a:endParaRPr b="1" lang="en-US" sz="30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53FED7C-D852-49E2-818B-C59ED897A9D0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914040" y="0"/>
            <a:ext cx="8077320" cy="990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Markets Available on EnronOnline</a:t>
            </a:r>
            <a:endParaRPr b="1" lang="en-US" sz="30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/>
          </p:nvPr>
        </p:nvSpPr>
        <p:spPr>
          <a:xfrm>
            <a:off x="914040" y="1371600"/>
            <a:ext cx="2973240" cy="4114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92500" lnSpcReduction="9999"/>
          </a:bodyPr>
          <a:p>
            <a:pPr marL="249120" indent="-249120">
              <a:spcBef>
                <a:spcPts val="1063"/>
              </a:spcBef>
              <a:spcAft>
                <a:spcPts val="85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Commodity Types 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249120" indent="-249120"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Argentine Natural 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249120" indent="-249120"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Asian Crude &amp; Products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249120" indent="-249120"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Asian Metals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249120" indent="-249120"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Australian &amp; Japanese 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Weather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249120" indent="-249120"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Australian 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249120" indent="-249120"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Austrian 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249120" indent="-249120"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Bandwidth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249120" indent="-249120"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Belgian Natural 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249120" indent="-249120"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Canadian Natural 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249120" indent="-249120"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Canadian 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249120" indent="-249120"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Credit Derivatives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249120" indent="-249120"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Dutch 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249120" indent="-249120"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Dutch Aluminum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249120" indent="-249120"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Emissions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/>
          </p:nvPr>
        </p:nvSpPr>
        <p:spPr>
          <a:xfrm>
            <a:off x="6172200" y="1371600"/>
            <a:ext cx="2727360" cy="3733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92500" lnSpcReduction="9999"/>
          </a:bodyPr>
          <a:p>
            <a:pPr marL="237960" indent="0">
              <a:spcBef>
                <a:spcPts val="1063"/>
              </a:spcBef>
              <a:spcAft>
                <a:spcPts val="850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7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237960" indent="-237960"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Sea Freight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237960" indent="-237960"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Spanish 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237960" indent="-237960"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Swiss 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237960" indent="-237960"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UK Metals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237960" indent="-237960"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UK Natural 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237960" indent="-237960"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UK 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237960" indent="-237960"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US Gas Pipeline Capacity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237960" indent="-237960"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US Lumber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237960" indent="-237960"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US Metals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237960" indent="-237960"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US Natural 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237960" indent="-237960"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US 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237960" indent="-237960"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US Steel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237960" indent="-237960"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US Weather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</p:txBody>
      </p:sp>
      <p:sp>
        <p:nvSpPr>
          <p:cNvPr id="57" name=""/>
          <p:cNvSpPr/>
          <p:nvPr/>
        </p:nvSpPr>
        <p:spPr>
          <a:xfrm>
            <a:off x="990720" y="1752480"/>
            <a:ext cx="70102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3505320" y="1447920"/>
            <a:ext cx="2973240" cy="3581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 fontScale="92500" lnSpcReduction="9999"/>
          </a:bodyPr>
          <a:p>
            <a:pPr marL="249120" indent="-249120">
              <a:lnSpc>
                <a:spcPct val="100000"/>
              </a:lnSpc>
              <a:spcBef>
                <a:spcPts val="876"/>
              </a:spcBef>
              <a:spcAft>
                <a:spcPts val="70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49120" indent="-24912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European Coal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49120" indent="-24912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European Weather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49120" indent="-24912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German 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49120" indent="-24912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International Coal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49120" indent="-24912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Japanese Aluminum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49120" indent="-24912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LME Metals Contracts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49120" indent="-24912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LPG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49120" indent="-24912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Nordic 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49120" indent="-24912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Oil &amp; Refined 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Products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49120" indent="-24912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Petrochemicals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49120" indent="-24912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Plastics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49120" indent="-24912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Pulp &amp; Paper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6BBAF5B-B10D-4B46-933A-1FAA0F111157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990360" y="2590560"/>
            <a:ext cx="701028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Transaction Support Hub</a:t>
            </a:r>
            <a:endParaRPr b="1" lang="en-US" sz="30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E61F07B-AB0D-43D6-A800-7042D1A65D9E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228600" y="0"/>
            <a:ext cx="5867280" cy="990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  Transaction Support Hub</a:t>
            </a:r>
            <a:endParaRPr b="1" lang="en-US" sz="30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456840" y="2057040"/>
            <a:ext cx="8381880" cy="20574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92500" lnSpcReduction="9999"/>
          </a:bodyPr>
          <a:p>
            <a:pPr marL="343080" indent="-49320">
              <a:spcBef>
                <a:spcPts val="15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Hub’s Mission: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-49320">
              <a:spcBef>
                <a:spcPts val="15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To facilitate the “Straight Through Processing” (STP) of energy and other commodity transactions, beginning with EnronOnline generated transactions.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0">
              <a:spcBef>
                <a:spcPts val="15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</p:txBody>
      </p:sp>
      <p:graphicFrame>
        <p:nvGraphicFramePr>
          <p:cNvPr id="62" name=""/>
          <p:cNvGraphicFramePr/>
          <p:nvPr/>
        </p:nvGraphicFramePr>
        <p:xfrm>
          <a:off x="7315200" y="4419720"/>
          <a:ext cx="1343160" cy="13618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315200" y="4419720"/>
                    <a:ext cx="1343160" cy="1361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64" name=""/>
          <p:cNvGraphicFramePr/>
          <p:nvPr/>
        </p:nvGraphicFramePr>
        <p:xfrm>
          <a:off x="6095880" y="4114800"/>
          <a:ext cx="1447920" cy="138420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65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6095880" y="4114800"/>
                    <a:ext cx="1447920" cy="1384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DB80AAA-26BA-46E5-B1A1-7500701F0C34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838080" y="0"/>
            <a:ext cx="4572000" cy="838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Value Proposition</a:t>
            </a:r>
            <a:endParaRPr b="1" lang="en-US" sz="30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/>
          </p:nvPr>
        </p:nvSpPr>
        <p:spPr>
          <a:xfrm>
            <a:off x="914040" y="1143000"/>
            <a:ext cx="7543800" cy="4952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>
              <a:spcBef>
                <a:spcPts val="1437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Reduce errors 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752400" indent="-285840">
              <a:spcBef>
                <a:spcPts val="451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Elimination of key-strokes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reduces the risk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 of expensive data input errors.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752400" indent="-285840">
              <a:spcBef>
                <a:spcPts val="451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Catching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just one error pays for the entire project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752400" indent="-285840">
              <a:spcBef>
                <a:spcPts val="451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Must companies devote substantial contingencies in their budgets to account for errors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-343080">
              <a:spcBef>
                <a:spcPts val="1437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Efficiency (Time Saving)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752400" indent="-285840">
              <a:spcBef>
                <a:spcPts val="451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Customers have large staffs (mid-office, back-office, settlements) devoted to the input and checking of trade data.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-343080">
              <a:spcBef>
                <a:spcPts val="1437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Real time trade data enables better controls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752400" indent="-285840">
              <a:spcBef>
                <a:spcPts val="451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Price risk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752400" indent="-285840">
              <a:spcBef>
                <a:spcPts val="451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Credit risk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752400" indent="-285840">
              <a:spcBef>
                <a:spcPts val="451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Enables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real time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 position management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0D42727-AF30-4BF1-AB1C-C6025DA18043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914400" y="0"/>
            <a:ext cx="4648320" cy="990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Proposed Solution</a:t>
            </a:r>
            <a:endParaRPr b="1" lang="en-US" sz="30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/>
          </p:nvPr>
        </p:nvSpPr>
        <p:spPr>
          <a:xfrm>
            <a:off x="838080" y="1295280"/>
            <a:ext cx="7772400" cy="28195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58680" indent="-58680">
              <a:spcBef>
                <a:spcPts val="15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Transaction Support Hub, along with Transaction Data Feeds will allow clients to: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58680" indent="-58680">
              <a:spcBef>
                <a:spcPts val="62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752400" indent="-285840">
              <a:spcBef>
                <a:spcPts val="49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Upload transaction data information directly into existing back-office systems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752400" indent="-285840">
              <a:spcBef>
                <a:spcPts val="49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Eliminate redundant data entry and data entry errors.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75240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58680" indent="0">
              <a:spcBef>
                <a:spcPts val="15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</p:txBody>
      </p:sp>
      <p:graphicFrame>
        <p:nvGraphicFramePr>
          <p:cNvPr id="70" name=""/>
          <p:cNvGraphicFramePr/>
          <p:nvPr/>
        </p:nvGraphicFramePr>
        <p:xfrm>
          <a:off x="7467480" y="3962520"/>
          <a:ext cx="1409760" cy="14954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7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467480" y="3962520"/>
                    <a:ext cx="1409760" cy="1495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72" name=""/>
          <p:cNvGraphicFramePr/>
          <p:nvPr/>
        </p:nvGraphicFramePr>
        <p:xfrm>
          <a:off x="6629400" y="4495680"/>
          <a:ext cx="1314360" cy="137160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73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6629400" y="4495680"/>
                    <a:ext cx="1314360" cy="1371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0F64395-1BC1-4332-819F-BD7DCC0B6CB2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5335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2000-06-10T23:45:18Z</dcterms:created>
  <dc:creator>viant</dc:creator>
  <dc:description/>
  <dc:language>en-US</dc:language>
  <cp:lastModifiedBy>mbridge2</cp:lastModifiedBy>
  <cp:lastPrinted>2001-01-29T20:35:06Z</cp:lastPrinted>
  <dcterms:modified xsi:type="dcterms:W3CDTF">2001-03-07T20:46:30Z</dcterms:modified>
  <cp:revision>201</cp:revision>
  <dc:subject/>
  <dc:title>No Slide Title</dc:title>
</cp:coreProperties>
</file>