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5.wmf" ContentType="image/x-wmf"/>
  <Override PartName="/ppt/media/image6.png" ContentType="image/png"/>
  <Override PartName="/ppt/media/image2.jpeg" ContentType="image/jpeg"/>
  <Override PartName="/ppt/media/image3.wmf" ContentType="image/x-wmf"/>
  <Override PartName="/ppt/media/image4.wmf" ContentType="image/x-wmf"/>
  <Override PartName="/ppt/media/image7.png" ContentType="image/png"/>
  <Override PartName="/ppt/media/image10.wmf" ContentType="image/x-wmf"/>
  <Override PartName="/ppt/media/image11.png" ContentType="image/png"/>
  <Override PartName="/ppt/media/image8.png" ContentType="image/png"/>
  <Override PartName="/ppt/media/image12.png" ContentType="image/png"/>
  <Override PartName="/ppt/media/image9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914040" y="1371240"/>
            <a:ext cx="7543800" cy="472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095480" indent="-228600">
              <a:spcBef>
                <a:spcPts val="15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1436760" indent="-22716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3124080" y="6477120"/>
            <a:ext cx="289584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914400" y="6477120"/>
            <a:ext cx="190512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D274E89-CC91-4A15-BA1D-5EF31F8A1500}" type="slidenum"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914040" y="1371240"/>
            <a:ext cx="7543800" cy="472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095480" indent="-228600">
              <a:spcBef>
                <a:spcPts val="15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1436760" indent="-22716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3"/>
          </p:nvPr>
        </p:nvSpPr>
        <p:spPr>
          <a:xfrm>
            <a:off x="3124080" y="6477120"/>
            <a:ext cx="289584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sldNum" idx="4"/>
          </p:nvPr>
        </p:nvSpPr>
        <p:spPr>
          <a:xfrm>
            <a:off x="914400" y="6477120"/>
            <a:ext cx="190512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18E7C87-DCA2-4DD9-A680-A624E794608C}" type="slidenum"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Media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914040" y="1371240"/>
            <a:ext cx="7543800" cy="472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095480" indent="-228600">
              <a:spcBef>
                <a:spcPts val="15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1436760" indent="-22716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ftr" idx="5"/>
          </p:nvPr>
        </p:nvSpPr>
        <p:spPr>
          <a:xfrm>
            <a:off x="3124080" y="6477120"/>
            <a:ext cx="289584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sldNum" idx="6"/>
          </p:nvPr>
        </p:nvSpPr>
        <p:spPr>
          <a:xfrm>
            <a:off x="914400" y="6477120"/>
            <a:ext cx="190512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A2BBF24-4726-4921-A0E5-CAFC6CA14D54}" type="slidenum"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914040" y="1371240"/>
            <a:ext cx="7543800" cy="472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095480" indent="-228600">
              <a:spcBef>
                <a:spcPts val="15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1436760" indent="-22716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3124080" y="6477120"/>
            <a:ext cx="289584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914400" y="6477120"/>
            <a:ext cx="190512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8B2AE8B-0A26-489E-9170-6C70C5FF49FE}" type="slidenum"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" descr=""/>
          <p:cNvPicPr/>
          <p:nvPr/>
        </p:nvPicPr>
        <p:blipFill>
          <a:blip r:embed="rId2">
            <a:lum contrast="20000"/>
          </a:blip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048120" y="2742840"/>
            <a:ext cx="541008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22" name=""/>
          <p:cNvSpPr/>
          <p:nvPr/>
        </p:nvSpPr>
        <p:spPr>
          <a:xfrm>
            <a:off x="3724200" y="6213600"/>
            <a:ext cx="1704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 algn="ctr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466560"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866880" algn="ctr">
              <a:spcBef>
                <a:spcPts val="451"/>
              </a:spcBef>
              <a:buClr>
                <a:srgbClr val="000000"/>
              </a:buClr>
              <a:buFont typeface="Verdana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1209600" algn="ctr">
              <a:spcBef>
                <a:spcPts val="400"/>
              </a:spcBef>
              <a:buClr>
                <a:srgbClr val="000000"/>
              </a:buClr>
              <a:buFont typeface="Verdana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1552680" algn="ctr">
              <a:spcBef>
                <a:spcPts val="400"/>
              </a:spcBef>
              <a:buClr>
                <a:srgbClr val="000000"/>
              </a:buClr>
              <a:buFont typeface="Verdana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1552680">
              <a:spcBef>
                <a:spcPts val="4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1552680">
              <a:spcBef>
                <a:spcPts val="4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9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143000" y="2590560"/>
            <a:ext cx="7238880" cy="1143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Transaction Support Hub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25" name=""/>
          <p:cNvSpPr/>
          <p:nvPr/>
        </p:nvSpPr>
        <p:spPr>
          <a:xfrm>
            <a:off x="1523880" y="4419720"/>
            <a:ext cx="7162920" cy="12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Prepared for EDS</a:t>
            </a:r>
            <a:br>
              <a:rPr sz="2200"/>
            </a:br>
            <a:r>
              <a:rPr b="1" lang="en-US" sz="22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 </a:t>
            </a:r>
            <a:br>
              <a:rPr sz="2200"/>
            </a:br>
            <a:r>
              <a:rPr b="1" lang="en-US" sz="22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March 07, 2001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D14645D-F2B2-4C06-8C48-6258199674CE}" type="slidenum">
              <a:t>1</a:t>
            </a:fld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5715000" cy="838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Target Market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914040" y="1676520"/>
            <a:ext cx="7543800" cy="838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has active traders in its Customer base in need of these type of services.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grpSp>
        <p:nvGrpSpPr>
          <p:cNvPr id="76" name=""/>
          <p:cNvGrpSpPr/>
          <p:nvPr/>
        </p:nvGrpSpPr>
        <p:grpSpPr>
          <a:xfrm>
            <a:off x="762120" y="3276720"/>
            <a:ext cx="7670520" cy="2730600"/>
            <a:chOff x="762120" y="3276720"/>
            <a:chExt cx="7670520" cy="2730600"/>
          </a:xfrm>
        </p:grpSpPr>
        <p:graphicFrame>
          <p:nvGraphicFramePr>
            <p:cNvPr id="77" name=""/>
            <p:cNvGraphicFramePr/>
            <p:nvPr/>
          </p:nvGraphicFramePr>
          <p:xfrm>
            <a:off x="914400" y="3276720"/>
            <a:ext cx="7518240" cy="1495440"/>
          </p:xfrm>
          <a:graphic>
            <a:graphicData uri="http://schemas.openxmlformats.org/presentationml/2006/ole">
              <p:oleObj progId="Excel.Sheet.12" r:id="rId1" spid="">
                <p:embed/>
                <p:pic>
                  <p:nvPicPr>
                    <p:cNvPr id="78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914400" y="3276720"/>
                      <a:ext cx="7518240" cy="14954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79" name=""/>
            <p:cNvSpPr/>
            <p:nvPr/>
          </p:nvSpPr>
          <p:spPr>
            <a:xfrm>
              <a:off x="762120" y="5486400"/>
              <a:ext cx="73450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marL="176040" indent="-17604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* This is not the total number of EnronOnline’s registered customers. It only represents approximate number of target customers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3177A67-475F-4064-A3BF-A4CA53C85B2E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590560"/>
            <a:ext cx="8305920" cy="1143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Upside for EDS/ Why Partner?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81" name=""/>
          <p:cNvSpPr/>
          <p:nvPr/>
        </p:nvSpPr>
        <p:spPr>
          <a:xfrm>
            <a:off x="1145160" y="3962520"/>
            <a:ext cx="69804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“We believe that this deal enables the Hub operator to gain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substantial first mover advantage in the race to digitize energy commerce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provide processing services to the industry.”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86E6C4A-D863-4DBA-BC61-4E5D3F13F4D0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What will Partners bring ?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914040" y="1599840"/>
            <a:ext cx="7543800" cy="4267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Partners will bring: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Experience and Infrastructure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Neutrality to customers interests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Strong relationships with the target customer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Sales process will be faster and more credible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In many cases, you are already familiar with customer’s systems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graphicFrame>
        <p:nvGraphicFramePr>
          <p:cNvPr id="84" name=""/>
          <p:cNvGraphicFramePr/>
          <p:nvPr/>
        </p:nvGraphicFramePr>
        <p:xfrm>
          <a:off x="7467480" y="1219320"/>
          <a:ext cx="1371600" cy="1447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467480" y="1219320"/>
                    <a:ext cx="1371600" cy="1447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C4F9F15-1FB4-4F5D-B248-24F41CB2408D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914400" y="0"/>
            <a:ext cx="6477120" cy="914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EnronOnline's Advantages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533520" y="1295280"/>
            <a:ext cx="8229600" cy="4648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lnSpc>
                <a:spcPct val="80000"/>
              </a:lnSpc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is uniquely positioned, by a wide margin, to offer this service: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>
              <a:lnSpc>
                <a:spcPct val="50000"/>
              </a:lnSpc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399960" indent="-285480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captures 40% of the daily transactions in the Wholesale Energy Market.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399960" indent="0">
              <a:lnSpc>
                <a:spcPct val="8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399960" indent="-285480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generates between $2-4B transaction value EACH day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399960" indent="0">
              <a:lnSpc>
                <a:spcPct val="8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399960" indent="-285480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customers include all the major industry players of a large customer base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399960" indent="0">
              <a:lnSpc>
                <a:spcPct val="8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399960" indent="-285480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offers a large diversity of commodities.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309FD5E-DA2E-4FBB-8DE4-3914EEB40760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Why Partner with EnronOnline?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761760" y="1219320"/>
            <a:ext cx="7543800" cy="4038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7500" lnSpcReduction="19999"/>
          </a:bodyPr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Substantial first mover advantage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Exclusive right to distribute EnronOnline transaction data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EnronOnline’s transactions and brand are the cornerstones for success in this space.  Creates a compelling proposition for other exchanges to participate.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Next generation business opportunities greatly increased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Ongoing revenue channel via TDF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Significant integration revenues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 algn="ctr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graphicFrame>
        <p:nvGraphicFramePr>
          <p:cNvPr id="90" name=""/>
          <p:cNvGraphicFramePr/>
          <p:nvPr/>
        </p:nvGraphicFramePr>
        <p:xfrm>
          <a:off x="7467480" y="4648320"/>
          <a:ext cx="1381320" cy="1466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467480" y="4648320"/>
                    <a:ext cx="1381320" cy="1466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11262AE-E6DC-47F9-9DFF-457E022F2114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762120" y="2590560"/>
            <a:ext cx="8076960" cy="1143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Business Proposition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7D3A658-22AD-4F2C-BC3C-C31692A4E772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/>
          </p:nvPr>
        </p:nvSpPr>
        <p:spPr>
          <a:xfrm>
            <a:off x="380520" y="1676520"/>
            <a:ext cx="80010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Assets of LLC: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lnSpc>
                <a:spcPct val="80000"/>
              </a:lnSpc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Five year exclusive license to EnronOnline transaction data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API and connectivity to EnronOnline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Options on next generation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Five year support and maintenance contract with EnronOnline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Utilization of the EnronOnline brand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Enron owns 100% of LLC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8F0C23F-91D2-4C64-BE2E-EBE5B0C69778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5105520" y="1828800"/>
            <a:ext cx="3047760" cy="2819520"/>
          </a:xfrm>
          <a:prstGeom prst="can">
            <a:avLst>
              <a:gd name="adj" fmla="val 22652"/>
            </a:avLst>
          </a:prstGeom>
          <a:solidFill>
            <a:srgbClr val="ff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1"/>
          <p:cNvSpPr>
            <a:spLocks noGrp="1"/>
          </p:cNvSpPr>
          <p:nvPr>
            <p:ph/>
          </p:nvPr>
        </p:nvSpPr>
        <p:spPr>
          <a:xfrm>
            <a:off x="685440" y="12952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9999"/>
          </a:bodyPr>
          <a:p>
            <a:pPr marL="343080" indent="-34308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Divesture Rationale: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Third-party neutrality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Encourage other platforms to participate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Expectations: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Significant value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 retains portion of revenues in addition to equity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97" name=""/>
          <p:cNvSpPr/>
          <p:nvPr/>
        </p:nvSpPr>
        <p:spPr>
          <a:xfrm>
            <a:off x="5105520" y="4038480"/>
            <a:ext cx="3047760" cy="1366920"/>
          </a:xfrm>
          <a:prstGeom prst="can">
            <a:avLst>
              <a:gd name="adj" fmla="val 47037"/>
            </a:avLst>
          </a:prstGeom>
          <a:solidFill>
            <a:srgbClr val="0099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793120" y="2711520"/>
            <a:ext cx="20008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Investor/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159240" y="4765680"/>
            <a:ext cx="925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800600" y="1600200"/>
            <a:ext cx="3657600" cy="449568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952520" y="5486400"/>
            <a:ext cx="3396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Expected Equity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EDS Buys Controlling Interest of LLC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1A78700-9B8D-40BD-86F9-D35E72624A64}" type="slidenum">
              <a:t>17</a:t>
            </a:fld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"/>
          <p:cNvSpPr/>
          <p:nvPr/>
        </p:nvSpPr>
        <p:spPr>
          <a:xfrm>
            <a:off x="5791320" y="4267080"/>
            <a:ext cx="2895480" cy="1600200"/>
          </a:xfrm>
          <a:prstGeom prst="ellipse">
            <a:avLst/>
          </a:prstGeom>
          <a:solidFill>
            <a:srgbClr val="3399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Considerations while valuing LLC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228240" y="1219320"/>
            <a:ext cx="426708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343080" indent="-34308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Revenue sources to Hub Co: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125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Revenues from customers for services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125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Revenues from Platforms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125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Revenues from System Integrators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125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Next Generation Services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MUST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be considered (ie. Processing)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0"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lnSpc>
                <a:spcPct val="50000"/>
              </a:lnSpc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Revenue source to You: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125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Revenues from System Integration work (significant)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0"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106" name=""/>
          <p:cNvSpPr/>
          <p:nvPr/>
        </p:nvSpPr>
        <p:spPr>
          <a:xfrm>
            <a:off x="5791320" y="1905120"/>
            <a:ext cx="2895480" cy="1600200"/>
          </a:xfrm>
          <a:prstGeom prst="ellipse">
            <a:avLst/>
          </a:prstGeom>
          <a:solidFill>
            <a:srgbClr val="0099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890960" y="2362320"/>
            <a:ext cx="976320" cy="637920"/>
          </a:xfrm>
          <a:prstGeom prst="rightArrow">
            <a:avLst>
              <a:gd name="adj1" fmla="val 50000"/>
              <a:gd name="adj2" fmla="val 38262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$$$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419720" y="1523880"/>
            <a:ext cx="304560" cy="2362320"/>
          </a:xfrm>
          <a:custGeom>
            <a:avLst/>
            <a:gdLst>
              <a:gd name="textAreaLeft" fmla="*/ 0 w 304560"/>
              <a:gd name="textAreaRight" fmla="*/ 109800 w 304560"/>
              <a:gd name="textAreaTop" fmla="*/ 61560 h 2362320"/>
              <a:gd name="textAreaBottom" fmla="*/ 2300760 h 236232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876920" y="4800600"/>
            <a:ext cx="976320" cy="638280"/>
          </a:xfrm>
          <a:prstGeom prst="rightArrow">
            <a:avLst>
              <a:gd name="adj1" fmla="val 50000"/>
              <a:gd name="adj2" fmla="val 38240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$$$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343400" y="4800600"/>
            <a:ext cx="380880" cy="609480"/>
          </a:xfrm>
          <a:custGeom>
            <a:avLst/>
            <a:gdLst>
              <a:gd name="textAreaLeft" fmla="*/ 0 w 380880"/>
              <a:gd name="textAreaRight" fmla="*/ 137520 w 380880"/>
              <a:gd name="textAreaTop" fmla="*/ 15840 h 609480"/>
              <a:gd name="textAreaBottom" fmla="*/ 593640 h 6094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EE9E58B-FDC2-4E5B-93AB-7E69680B7230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762120" y="0"/>
            <a:ext cx="274320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Timeline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12" name=""/>
          <p:cNvSpPr/>
          <p:nvPr/>
        </p:nvSpPr>
        <p:spPr>
          <a:xfrm>
            <a:off x="838080" y="1447920"/>
            <a:ext cx="4800600" cy="436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STAGES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1. Concept Introduction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2. Solicit License Fee Structure and Bids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3. Selection of System Integrators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4. Product Testing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5. Implementation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6. Commercial “Roll-Out”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715000" y="1447920"/>
            <a:ext cx="3048120" cy="436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DATES*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February 5th to 23rd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February 26th to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March 16th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March 23rd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April 2nd to 6th</a:t>
            </a: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April 9th to 30th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 indent="-336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May 1st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787360" y="5943600"/>
            <a:ext cx="310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*Dates are subject to change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2E44449-C935-4748-A73B-5E2FE11A82E6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/>
          </p:nvPr>
        </p:nvSpPr>
        <p:spPr>
          <a:xfrm>
            <a:off x="456840" y="114300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is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the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world’s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largest e-commerce website</a:t>
            </a: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Life to Date Transactions &gt; 655,000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7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Average Daily Transactions &gt; 3,700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7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Life to Date Notional Value of Transactions &gt; $400 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7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Daily Notional Value Approximately $2.6 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7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Average number of Logged in Users  3,500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title"/>
          </p:nvPr>
        </p:nvSpPr>
        <p:spPr>
          <a:xfrm>
            <a:off x="761760" y="0"/>
            <a:ext cx="327636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 EnronOnline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C2178E9-2427-4B30-BF8C-CE8F22B9EB6C}" type="slidenum">
              <a:t>2</a:t>
            </a:fld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"/>
          <p:cNvGraphicFramePr/>
          <p:nvPr/>
        </p:nvGraphicFramePr>
        <p:xfrm>
          <a:off x="469800" y="1209600"/>
          <a:ext cx="8161560" cy="5453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9800" y="1209600"/>
                    <a:ext cx="8161560" cy="5453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" name=""/>
          <p:cNvSpPr/>
          <p:nvPr/>
        </p:nvSpPr>
        <p:spPr>
          <a:xfrm>
            <a:off x="3675960" y="1370160"/>
            <a:ext cx="16254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Quarterly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33520" y="0"/>
            <a:ext cx="807696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Transactions via EnronOnline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B6338E1-0B51-4991-A07E-068CF0B3FF22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"/>
          <p:cNvGrpSpPr/>
          <p:nvPr/>
        </p:nvGrpSpPr>
        <p:grpSpPr>
          <a:xfrm>
            <a:off x="533520" y="1447920"/>
            <a:ext cx="8106840" cy="4564080"/>
            <a:chOff x="533520" y="1447920"/>
            <a:chExt cx="8106840" cy="4564080"/>
          </a:xfrm>
        </p:grpSpPr>
        <p:graphicFrame>
          <p:nvGraphicFramePr>
            <p:cNvPr id="33" name=""/>
            <p:cNvGraphicFramePr/>
            <p:nvPr/>
          </p:nvGraphicFramePr>
          <p:xfrm>
            <a:off x="582840" y="2013120"/>
            <a:ext cx="3627720" cy="379908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34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582840" y="2013120"/>
                      <a:ext cx="3627720" cy="37990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35" name=""/>
            <p:cNvSpPr/>
            <p:nvPr/>
          </p:nvSpPr>
          <p:spPr>
            <a:xfrm>
              <a:off x="732240" y="1537200"/>
              <a:ext cx="3352680" cy="612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marL="225360" indent="-225360"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Daily Customers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225360"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(Average)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3089160" y="1900440"/>
              <a:ext cx="9428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3,000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2360520" y="2578680"/>
              <a:ext cx="10328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2,427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1874160" y="4021560"/>
              <a:ext cx="8528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1,227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1425240" y="5222520"/>
              <a:ext cx="6134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224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579960" y="5433840"/>
              <a:ext cx="6134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44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555120" y="1447920"/>
              <a:ext cx="3711600" cy="44928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42" name=""/>
            <p:cNvGraphicFramePr/>
            <p:nvPr/>
          </p:nvGraphicFramePr>
          <p:xfrm>
            <a:off x="4826160" y="1864800"/>
            <a:ext cx="3612240" cy="393660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43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4826160" y="1864800"/>
                      <a:ext cx="3612240" cy="39366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44" name=""/>
            <p:cNvSpPr/>
            <p:nvPr/>
          </p:nvSpPr>
          <p:spPr>
            <a:xfrm>
              <a:off x="4961520" y="1537200"/>
              <a:ext cx="3352680" cy="612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marL="225360" indent="-225360"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Daily Products Offered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225360"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(Average)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5004720" y="5704560"/>
              <a:ext cx="36356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1079640"/>
                  <a:tab algn="ctr" pos="1778040"/>
                  <a:tab algn="ctr" pos="2460600"/>
                  <a:tab algn="ctr" pos="32544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Q499    Q100      Q200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    Q300     Q400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7296840" y="1877400"/>
              <a:ext cx="9878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1,157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6410880" y="2632680"/>
              <a:ext cx="11124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909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6004080" y="3539520"/>
              <a:ext cx="8636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623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5419800" y="4457520"/>
              <a:ext cx="7938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323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4812480" y="5294880"/>
              <a:ext cx="613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912960"/>
                  <a:tab algn="ctr" pos="1481040"/>
                  <a:tab algn="ctr" pos="2063880"/>
                  <a:tab algn="ctr" pos="2631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53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4779720" y="1447920"/>
              <a:ext cx="3711600" cy="44928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33520" y="5704560"/>
              <a:ext cx="37195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ctr" pos="1082520"/>
                  <a:tab algn="ctr" pos="1778040"/>
                  <a:tab algn="ctr" pos="2517840"/>
                  <a:tab algn="ctr" pos="32544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   Q499        Q100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  Q200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Q300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Q400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761760" y="151920"/>
            <a:ext cx="5181480" cy="685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EnronOnline’s Growth 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3FBD90F-C293-4E7B-9970-3940769EB663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Markets Available on EnronOnline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914040" y="1371600"/>
            <a:ext cx="297324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249120" indent="-249120">
              <a:spcBef>
                <a:spcPts val="1063"/>
              </a:spcBef>
              <a:spcAft>
                <a:spcPts val="8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Commodity Types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Argentine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Asian Crude &amp; Products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Asian Metals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Australian &amp; Japanese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Weather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Australian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Austrian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Bandwidth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Belgian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Canadian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Canadian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Credit Derivatives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Dutch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Dutch Aluminum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49120" indent="-24912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Emissions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6172200" y="1371600"/>
            <a:ext cx="2727360" cy="3733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237960" indent="0">
              <a:spcBef>
                <a:spcPts val="1063"/>
              </a:spcBef>
              <a:spcAft>
                <a:spcPts val="85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Sea Freight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Spanish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Swiss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UK Metals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UK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UK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US Gas Pipeline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US Lumber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US Metals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US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US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US Steel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237960" indent="-237960"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US Weather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57" name=""/>
          <p:cNvSpPr/>
          <p:nvPr/>
        </p:nvSpPr>
        <p:spPr>
          <a:xfrm>
            <a:off x="990720" y="1752480"/>
            <a:ext cx="7010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505320" y="1447920"/>
            <a:ext cx="2973240" cy="358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 fontScale="92500" lnSpcReduction="9999"/>
          </a:bodyPr>
          <a:p>
            <a:pPr marL="249120" indent="-249120">
              <a:lnSpc>
                <a:spcPct val="100000"/>
              </a:lnSpc>
              <a:spcBef>
                <a:spcPts val="876"/>
              </a:spcBef>
              <a:spcAft>
                <a:spcPts val="7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European Coal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European Weather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German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International Coal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Japanese Aluminum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LME Metals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LPG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Nordic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Oil &amp; Refined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Products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Petrochemicals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Plastics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49120" indent="-2491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&amp; Paper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156B006-8F4D-4A7C-BA3C-925129F23184}" type="slidenum">
              <a:t>5</a:t>
            </a:fld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990360" y="2590560"/>
            <a:ext cx="7010280" cy="1143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Transaction Support Hub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65469D9-F143-49C0-8FD2-2E4B3236B29A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228600" y="0"/>
            <a:ext cx="586728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  Transaction Support Hub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456840" y="2057040"/>
            <a:ext cx="8381880" cy="2057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343080" indent="-4932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Hub’s Mission: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4932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 facilitate the “Straight Through Processing” (STP) of energy and other commodity transactions, beginning with EnronOnline generated transactions.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0"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graphicFrame>
        <p:nvGraphicFramePr>
          <p:cNvPr id="62" name=""/>
          <p:cNvGraphicFramePr/>
          <p:nvPr/>
        </p:nvGraphicFramePr>
        <p:xfrm>
          <a:off x="7315200" y="4419720"/>
          <a:ext cx="1343160" cy="1361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315200" y="4419720"/>
                    <a:ext cx="1343160" cy="1361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4" name=""/>
          <p:cNvGraphicFramePr/>
          <p:nvPr/>
        </p:nvGraphicFramePr>
        <p:xfrm>
          <a:off x="6095880" y="4114800"/>
          <a:ext cx="1447920" cy="13842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095880" y="4114800"/>
                    <a:ext cx="1447920" cy="138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645B8AA-8A5B-4851-A92D-D6E54081F9F5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4572000" cy="838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Value Proposition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914040" y="1143000"/>
            <a:ext cx="7543800" cy="49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437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Reduce errors 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Elimination of key-strokes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reduces the risk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of expensive data input errors.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Catching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just one error pays for the entire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Companies devote substantial contingencies in their budgets to account for errors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437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Efficiency (Time Saving)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Customers have large staffs (mid-office, back-office, settlements) devoted to the input and checking of trade data.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343080" indent="-343080">
              <a:spcBef>
                <a:spcPts val="1437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Real time trade data enables better controls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Price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Credit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51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Enables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real time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position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346773D-7382-4F32-83E2-92B7A326125F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914400" y="0"/>
            <a:ext cx="4648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Proposed Solution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838080" y="1295280"/>
            <a:ext cx="7772400" cy="281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58680" indent="-5868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Transaction Support Hub, along with Transaction Data Feeds will allow clients to: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58680" indent="-58680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Upload transaction data information directly into existing back-office systems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Eliminate redundant data entry and data entry errors.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58680" indent="0"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graphicFrame>
        <p:nvGraphicFramePr>
          <p:cNvPr id="70" name=""/>
          <p:cNvGraphicFramePr/>
          <p:nvPr/>
        </p:nvGraphicFramePr>
        <p:xfrm>
          <a:off x="7467480" y="3962520"/>
          <a:ext cx="1409760" cy="1495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467480" y="3962520"/>
                    <a:ext cx="1409760" cy="1495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2" name=""/>
          <p:cNvGraphicFramePr/>
          <p:nvPr/>
        </p:nvGraphicFramePr>
        <p:xfrm>
          <a:off x="6629400" y="4495680"/>
          <a:ext cx="1314360" cy="13716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629400" y="4495680"/>
                    <a:ext cx="1314360" cy="1371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0DA1E6A-FD76-486D-BE35-7D06AEDAB932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5349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2000-06-10T23:45:18Z</dcterms:created>
  <dc:creator>viant</dc:creator>
  <dc:description/>
  <dc:language>en-US</dc:language>
  <cp:lastModifiedBy>mbridge2</cp:lastModifiedBy>
  <cp:lastPrinted>2001-01-29T20:35:06Z</cp:lastPrinted>
  <dcterms:modified xsi:type="dcterms:W3CDTF">2001-03-07T21:18:28Z</dcterms:modified>
  <cp:revision>202</cp:revision>
  <dc:subject/>
  <dc:title>No Slide Title</dc:title>
</cp:coreProperties>
</file>