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notesSlides/_rels/notesSlide13.xml.rels" ContentType="application/vnd.openxmlformats-package.relationships+xml"/>
  <Override PartName="/ppt/notesSlides/_rels/notesSlide6.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29"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&lt;header&gt;</a:t>
            </a:r>
            <a:endParaRPr b="0" lang="en-US" sz="1200" strike="noStrike" u="none">
              <a:solidFill>
                <a:srgbClr val="000000"/>
              </a:solidFill>
              <a:effectLst/>
              <a:uFillTx/>
              <a:latin typeface="Times New Roman"/>
            </a:endParaRPr>
          </a:p>
        </p:txBody>
      </p:sp>
      <p:sp>
        <p:nvSpPr>
          <p:cNvPr id="30" name="PlaceHolder 2"/>
          <p:cNvSpPr>
            <a:spLocks noGrp="1"/>
          </p:cNvSpPr>
          <p:nvPr>
            <p:ph type="dt" idx="10"/>
          </p:nvPr>
        </p:nvSpPr>
        <p:spPr>
          <a:xfrm>
            <a:off x="3885840" y="0"/>
            <a:ext cx="297180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cccc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&lt;date/time&gt;</a:t>
            </a:r>
            <a:endParaRPr b="0" lang="en-US" sz="1200" strike="noStrike" u="none">
              <a:solidFill>
                <a:srgbClr val="000000"/>
              </a:solidFill>
              <a:effectLst/>
              <a:uFillTx/>
              <a:latin typeface="Times New Roman"/>
            </a:endParaRPr>
          </a:p>
        </p:txBody>
      </p:sp>
      <p:sp>
        <p:nvSpPr>
          <p:cNvPr id="31"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ff9900"/>
                </a:solidFill>
                <a:effectLst/>
                <a:uFillTx/>
                <a:latin typeface="Times New Roman"/>
              </a:rPr>
              <a:t>Click to move the slide</a:t>
            </a:r>
            <a:endParaRPr b="0" lang="en-US" sz="4200" strike="noStrike" u="none">
              <a:solidFill>
                <a:srgbClr val="ff9900"/>
              </a:solidFill>
              <a:effectLst/>
              <a:uFillTx/>
              <a:latin typeface="Times New Roman"/>
            </a:endParaRPr>
          </a:p>
        </p:txBody>
      </p:sp>
      <p:sp>
        <p:nvSpPr>
          <p:cNvPr id="32"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33" name="PlaceHolder 5"/>
          <p:cNvSpPr>
            <a:spLocks noGrp="1"/>
          </p:cNvSpPr>
          <p:nvPr>
            <p:ph type="ftr" idx="11"/>
          </p:nvPr>
        </p:nvSpPr>
        <p:spPr>
          <a:xfrm>
            <a:off x="-360" y="8686800"/>
            <a:ext cx="297180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cccc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&lt;footer&gt;</a:t>
            </a:r>
            <a:endParaRPr b="0" lang="en-US" sz="1200" strike="noStrike" u="none">
              <a:solidFill>
                <a:srgbClr val="000000"/>
              </a:solidFill>
              <a:effectLst/>
              <a:uFillTx/>
              <a:latin typeface="Times New Roman"/>
            </a:endParaRPr>
          </a:p>
        </p:txBody>
      </p:sp>
      <p:sp>
        <p:nvSpPr>
          <p:cNvPr id="34" name="PlaceHolder 6"/>
          <p:cNvSpPr>
            <a:spLocks noGrp="1"/>
          </p:cNvSpPr>
          <p:nvPr>
            <p:ph type="sldNum" idx="12"/>
          </p:nvPr>
        </p:nvSpPr>
        <p:spPr>
          <a:xfrm>
            <a:off x="3885840" y="8686800"/>
            <a:ext cx="297180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cccc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9F1DEE-D704-4FE9-900F-504B30CA5AD6}" type="slidenum">
              <a:rPr b="0" lang="en-US" sz="1200" strike="noStrike" u="none">
                <a:solidFill>
                  <a:srgbClr val="cccccc"/>
                </a:solidFill>
                <a:effectLst/>
                <a:uFillTx/>
                <a:latin typeface="Arial"/>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5" name=""/>
          <p:cNvSpPr txBox="1"/>
          <p:nvPr/>
        </p:nvSpPr>
        <p:spPr>
          <a:xfrm>
            <a:off x="3885840" y="8686800"/>
            <a:ext cx="2971800" cy="457200"/>
          </a:xfrm>
          <a:prstGeom prst="rect">
            <a:avLst/>
          </a:prstGeom>
          <a:noFill/>
          <a:ln w="0">
            <a:noFill/>
          </a:ln>
        </p:spPr>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9A331FD-6BE0-44BE-9F90-875445C20F16}" type="slidenum">
              <a:rPr b="0" lang="en-US" sz="1200" strike="noStrike" u="none">
                <a:solidFill>
                  <a:srgbClr val="cccccc"/>
                </a:solidFill>
                <a:effectLst/>
                <a:uFillTx/>
                <a:latin typeface="Arial"/>
              </a:rPr>
              <a:t>&lt;number&gt;</a:t>
            </a:fld>
            <a:endParaRPr b="0" lang="en-US" sz="1200" strike="noStrike" u="none">
              <a:solidFill>
                <a:srgbClr val="000000"/>
              </a:solidFill>
              <a:effectLst/>
              <a:uFillTx/>
              <a:latin typeface="Times New Roman"/>
            </a:endParaRPr>
          </a:p>
        </p:txBody>
      </p:sp>
      <p:sp>
        <p:nvSpPr>
          <p:cNvPr id="706" name=""/>
          <p:cNvSpPr txBox="1"/>
          <p:nvPr/>
        </p:nvSpPr>
        <p:spPr>
          <a:xfrm>
            <a:off x="-360" y="8686800"/>
            <a:ext cx="2971800" cy="457200"/>
          </a:xfrm>
          <a:prstGeom prst="rect">
            <a:avLst/>
          </a:prstGeom>
          <a:noFill/>
          <a:ln w="0">
            <a:noFill/>
          </a:ln>
        </p:spPr>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&lt;footer&gt;</a:t>
            </a:r>
            <a:endParaRPr b="0" lang="en-US" sz="1200" strike="noStrike" u="none">
              <a:solidFill>
                <a:srgbClr val="000000"/>
              </a:solidFill>
              <a:effectLst/>
              <a:uFillTx/>
              <a:latin typeface="Times New Roman"/>
            </a:endParaRPr>
          </a:p>
        </p:txBody>
      </p:sp>
      <p:sp>
        <p:nvSpPr>
          <p:cNvPr id="707" name=""/>
          <p:cNvSpPr txBox="1"/>
          <p:nvPr/>
        </p:nvSpPr>
        <p:spPr>
          <a:xfrm>
            <a:off x="-360" y="0"/>
            <a:ext cx="2971800" cy="457200"/>
          </a:xfrm>
          <a:prstGeom prst="rect">
            <a:avLst/>
          </a:prstGeom>
          <a:noFill/>
          <a:ln w="0">
            <a:noFill/>
          </a:ln>
        </p:spPr>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&lt;header&gt;</a:t>
            </a:r>
            <a:endParaRPr b="0" lang="en-US" sz="1200" strike="noStrike" u="none">
              <a:solidFill>
                <a:srgbClr val="000000"/>
              </a:solidFill>
              <a:effectLst/>
              <a:uFillTx/>
              <a:latin typeface="Times New Roman"/>
            </a:endParaRPr>
          </a:p>
        </p:txBody>
      </p:sp>
      <p:sp>
        <p:nvSpPr>
          <p:cNvPr id="708" name=""/>
          <p:cNvSpPr txBox="1"/>
          <p:nvPr/>
        </p:nvSpPr>
        <p:spPr>
          <a:xfrm>
            <a:off x="3885840" y="0"/>
            <a:ext cx="2971800" cy="457200"/>
          </a:xfrm>
          <a:prstGeom prst="rect">
            <a:avLst/>
          </a:prstGeom>
          <a:noFill/>
          <a:ln w="0">
            <a:noFill/>
          </a:ln>
        </p:spPr>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&lt;date/time&gt;</a:t>
            </a:r>
            <a:endParaRPr b="0" lang="en-US" sz="1200" strike="noStrike" u="none">
              <a:solidFill>
                <a:srgbClr val="000000"/>
              </a:solidFill>
              <a:effectLst/>
              <a:uFillTx/>
              <a:latin typeface="Times New Roman"/>
            </a:endParaRPr>
          </a:p>
        </p:txBody>
      </p:sp>
      <p:sp>
        <p:nvSpPr>
          <p:cNvPr id="709" name="PlaceHolder 1"/>
          <p:cNvSpPr>
            <a:spLocks noGrp="1"/>
          </p:cNvSpPr>
          <p:nvPr>
            <p:ph type="sldImg"/>
          </p:nvPr>
        </p:nvSpPr>
        <p:spPr>
          <a:xfrm>
            <a:off x="1130400" y="663480"/>
            <a:ext cx="4599000" cy="3449880"/>
          </a:xfrm>
          <a:prstGeom prst="rect">
            <a:avLst/>
          </a:prstGeom>
          <a:ln w="0">
            <a:noFill/>
          </a:ln>
        </p:spPr>
      </p:sp>
      <p:sp>
        <p:nvSpPr>
          <p:cNvPr id="710" name="PlaceHolder 2"/>
          <p:cNvSpPr>
            <a:spLocks noGrp="1"/>
          </p:cNvSpPr>
          <p:nvPr>
            <p:ph type="body"/>
          </p:nvPr>
        </p:nvSpPr>
        <p:spPr>
          <a:xfrm>
            <a:off x="1104840" y="4344480"/>
            <a:ext cx="4648320" cy="4141800"/>
          </a:xfrm>
          <a:prstGeom prst="rect">
            <a:avLst/>
          </a:prstGeom>
          <a:solidFill>
            <a:srgbClr val="ffffff"/>
          </a:solidFill>
          <a:ln w="9360">
            <a:solidFill>
              <a:srgbClr val="000000"/>
            </a:solidFill>
            <a:miter/>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back office area has long been considered a “necessary evil” by many financial service institutions.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However in this modern eCommerce world, the back office is in effect the fulfillment engine for the B2B and B2C business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Some leading global firms have seized on this opportunity and have started to convert their IT and operations in the back office to e-utilities</a:t>
            </a:r>
            <a:endParaRPr b="0" lang="en-US" sz="1400" strike="noStrike" u="none">
              <a:solidFill>
                <a:srgbClr val="000000"/>
              </a:solidFill>
              <a:effectLst/>
              <a:uFillTx/>
              <a:latin typeface="Times New Roman"/>
            </a:endParaRPr>
          </a:p>
          <a:p>
            <a:pPr lvl="1" marL="457200"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Look at the market cap of an ADP which is trading at a P/E ratio of 65 versus a JP Morgan that is trading at a P/E ratio of 12.</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has several benefits, the most obvious one of which is that their market cap goes up dramatically, and, if done correctly, they have a stronger base for supporting their client base in the eCommerce environment</a:t>
            </a:r>
            <a:endParaRPr b="0" lang="en-US" sz="14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3" name="PlaceHolder 1"/>
          <p:cNvSpPr>
            <a:spLocks noGrp="1"/>
          </p:cNvSpPr>
          <p:nvPr>
            <p:ph type="sldImg"/>
          </p:nvPr>
        </p:nvSpPr>
        <p:spPr>
          <a:xfrm>
            <a:off x="1143000" y="685800"/>
            <a:ext cx="4572000" cy="3429000"/>
          </a:xfrm>
          <a:prstGeom prst="rect">
            <a:avLst/>
          </a:prstGeom>
          <a:ln w="0">
            <a:noFill/>
          </a:ln>
        </p:spPr>
      </p:sp>
      <p:sp>
        <p:nvSpPr>
          <p:cNvPr id="694"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started building vertical applications, product by product, branch by branch.</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sldImg"/>
          </p:nvPr>
        </p:nvSpPr>
        <p:spPr>
          <a:xfrm>
            <a:off x="1143000" y="685800"/>
            <a:ext cx="4572000" cy="3429000"/>
          </a:xfrm>
          <a:prstGeom prst="rect">
            <a:avLst/>
          </a:prstGeom>
          <a:ln w="0">
            <a:noFill/>
          </a:ln>
        </p:spPr>
      </p:sp>
      <p:sp>
        <p:nvSpPr>
          <p:cNvPr id="696"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the 70’s we began to reduce the clutter of applications and standardized by product.</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7" name="PlaceHolder 1"/>
          <p:cNvSpPr>
            <a:spLocks noGrp="1"/>
          </p:cNvSpPr>
          <p:nvPr>
            <p:ph type="sldImg"/>
          </p:nvPr>
        </p:nvSpPr>
        <p:spPr>
          <a:xfrm>
            <a:off x="1143000" y="685800"/>
            <a:ext cx="4572000" cy="3429000"/>
          </a:xfrm>
          <a:prstGeom prst="rect">
            <a:avLst/>
          </a:prstGeom>
          <a:ln w="0">
            <a:noFill/>
          </a:ln>
        </p:spPr>
      </p:sp>
      <p:sp>
        <p:nvSpPr>
          <p:cNvPr id="698"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the 80’s cross market trading required a reduction in the number of single applications needed to be accessed from a single screen and front office applications were developed to allow (for example) foreign exchange and bond applications to have a single front end.</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9" name="PlaceHolder 1"/>
          <p:cNvSpPr>
            <a:spLocks noGrp="1"/>
          </p:cNvSpPr>
          <p:nvPr>
            <p:ph type="sldImg"/>
          </p:nvPr>
        </p:nvSpPr>
        <p:spPr>
          <a:xfrm>
            <a:off x="1143000" y="685800"/>
            <a:ext cx="4572000" cy="3429000"/>
          </a:xfrm>
          <a:prstGeom prst="rect">
            <a:avLst/>
          </a:prstGeom>
          <a:ln w="0">
            <a:noFill/>
          </a:ln>
        </p:spPr>
      </p:sp>
      <p:sp>
        <p:nvSpPr>
          <p:cNvPr id="700"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Due mostly to the emergence of derivatives and the increased globalization most firms started developing a mid office to try and manage cost, to ease the sharing of common applications and move complexity to as single layer, out of the front office.  The creation of independent risk management accelerated this move.</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1" name="PlaceHolder 1"/>
          <p:cNvSpPr>
            <a:spLocks noGrp="1"/>
          </p:cNvSpPr>
          <p:nvPr>
            <p:ph type="sldImg"/>
          </p:nvPr>
        </p:nvSpPr>
        <p:spPr>
          <a:xfrm>
            <a:off x="1143000" y="685800"/>
            <a:ext cx="4572000" cy="3429000"/>
          </a:xfrm>
          <a:prstGeom prst="rect">
            <a:avLst/>
          </a:prstGeom>
          <a:ln w="0">
            <a:noFill/>
          </a:ln>
        </p:spPr>
      </p:sp>
      <p:sp>
        <p:nvSpPr>
          <p:cNvPr id="702"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advent of the Internet and ECNs imposes a radical change and forces focus on the external client.</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3" name="PlaceHolder 1"/>
          <p:cNvSpPr>
            <a:spLocks noGrp="1"/>
          </p:cNvSpPr>
          <p:nvPr>
            <p:ph type="sldImg"/>
          </p:nvPr>
        </p:nvSpPr>
        <p:spPr>
          <a:xfrm>
            <a:off x="1143000" y="685800"/>
            <a:ext cx="4572000" cy="3429000"/>
          </a:xfrm>
          <a:prstGeom prst="rect">
            <a:avLst/>
          </a:prstGeom>
          <a:ln w="0">
            <a:noFill/>
          </a:ln>
        </p:spPr>
      </p:sp>
      <p:sp>
        <p:nvSpPr>
          <p:cNvPr id="704"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separation between “front office” and CRM is blurred but there is a clear view that “clients” are to be segregated from the back office processing if banks are to share common operations.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685800" y="6248520"/>
            <a:ext cx="777240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100" strike="noStrike" u="none">
                <a:solidFill>
                  <a:srgbClr val="ffffff"/>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ffff"/>
                </a:solidFill>
                <a:effectLst/>
                <a:uFillTx/>
                <a:latin typeface="Times New Roman"/>
              </a:rPr>
              <a:t>&lt;footer&gt;</a:t>
            </a:r>
            <a:r>
              <a:rPr b="0" lang="en-US" sz="1100" strike="noStrike" u="none">
                <a:solidFill>
                  <a:srgbClr val="ffffff"/>
                </a:solidFill>
                <a:effectLst/>
                <a:uFillTx/>
                <a:latin typeface="Times New Roman"/>
              </a:rPr>
              <a:t> Copyright © 2000 Electronic Data Systems Corporation. All rights reserved.</a:t>
            </a:r>
            <a:endParaRPr b="0" lang="en-US" sz="1100" strike="noStrike" u="none">
              <a:solidFill>
                <a:srgbClr val="ffffff"/>
              </a:solidFill>
              <a:effectLst/>
              <a:uFillTx/>
              <a:latin typeface="Times New Roman"/>
            </a:endParaRPr>
          </a:p>
        </p:txBody>
      </p:sp>
      <p:sp>
        <p:nvSpPr>
          <p:cNvPr id="1" name="PlaceHolder 2"/>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Click to edit the title text format</a:t>
            </a:r>
            <a:endParaRPr b="0" lang="en-US" sz="3800" strike="noStrike" u="none">
              <a:solidFill>
                <a:srgbClr val="ff9900"/>
              </a:solidFill>
              <a:effectLst/>
              <a:uFillTx/>
              <a:latin typeface="Times New Roman"/>
            </a:endParaRPr>
          </a:p>
        </p:txBody>
      </p:sp>
      <p:sp>
        <p:nvSpPr>
          <p:cNvPr id="2" name="PlaceHolder 3"/>
          <p:cNvSpPr>
            <a:spLocks noGrp="1"/>
          </p:cNvSpPr>
          <p:nvPr>
            <p:ph type="body"/>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lnSpc>
                <a:spcPct val="90000"/>
              </a:lnSpc>
              <a:spcBef>
                <a:spcPts val="901"/>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lnSpc>
                <a:spcPct val="90000"/>
              </a:lnSpc>
              <a:spcBef>
                <a:spcPts val="9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lnSpc>
                <a:spcPct val="90000"/>
              </a:lnSpc>
              <a:spcBef>
                <a:spcPts val="901"/>
              </a:spcBef>
              <a:buClr>
                <a:srgbClr val="ff9900"/>
              </a:buClr>
              <a:buSzPct val="8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lnSpc>
                <a:spcPct val="90000"/>
              </a:lnSpc>
              <a:spcBef>
                <a:spcPts val="901"/>
              </a:spcBef>
              <a:buClr>
                <a:srgbClr val="ff9900"/>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3" name="PlaceHolder 4"/>
          <p:cNvSpPr>
            <a:spLocks noGrp="1"/>
          </p:cNvSpPr>
          <p:nvPr>
            <p:ph type="dt"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4" name="PlaceHolder 5"/>
          <p:cNvSpPr>
            <a:spLocks noGrp="1"/>
          </p:cNvSpPr>
          <p:nvPr>
            <p:ph type="sldNum" idx="3"/>
          </p:nvPr>
        </p:nvSpPr>
        <p:spPr>
          <a:xfrm>
            <a:off x="3619440" y="6477120"/>
            <a:ext cx="1905120" cy="3045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cccc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D1F1CDB-2C0C-4CB7-A324-182CF65D1637}" type="slidenum">
              <a:rPr b="0" lang="en-US" sz="1000" strike="noStrike" u="none">
                <a:solidFill>
                  <a:srgbClr val="cccccc"/>
                </a:solidFill>
                <a:effectLst/>
                <a:uFillTx/>
                <a:latin typeface="Arial"/>
              </a:rPr>
              <a:t>&lt;number&gt;</a:t>
            </a:fld>
            <a:endParaRPr b="0" lang="en-US" sz="1000" strike="noStrike" u="none">
              <a:solidFill>
                <a:srgbClr val="ffffff"/>
              </a:solidFill>
              <a:effectLst/>
              <a:uFillTx/>
              <a:latin typeface="Times New Roman"/>
            </a:endParaRPr>
          </a:p>
        </p:txBody>
      </p:sp>
      <p:sp>
        <p:nvSpPr>
          <p:cNvPr id="5" name=""/>
          <p:cNvSpPr/>
          <p:nvPr/>
        </p:nvSpPr>
        <p:spPr>
          <a:xfrm flipV="1">
            <a:off x="0" y="3436920"/>
            <a:ext cx="914400" cy="345600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3366"/>
              </a:gs>
              <a:gs pos="100000">
                <a:srgbClr val="ff9900"/>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 name=""/>
          <p:cNvSpPr/>
          <p:nvPr/>
        </p:nvSpPr>
        <p:spPr>
          <a:xfrm>
            <a:off x="0" y="0"/>
            <a:ext cx="914400" cy="345924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0000"/>
              </a:gs>
              <a:gs pos="100000">
                <a:srgbClr val="003366"/>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 name=""/>
          <p:cNvSpPr/>
          <p:nvPr/>
        </p:nvSpPr>
        <p:spPr>
          <a:xfrm>
            <a:off x="1080000" y="6627960"/>
            <a:ext cx="1686600" cy="307440"/>
          </a:xfrm>
          <a:prstGeom prst="rect">
            <a:avLst/>
          </a:prstGeom>
          <a:noFill/>
          <a:ln w="0">
            <a:noFill/>
          </a:ln>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cccc"/>
                </a:solidFill>
                <a:effectLst/>
                <a:uFillTx/>
                <a:latin typeface="Times New Roman"/>
              </a:rPr>
              <a:t>EDS Copyright 2001</a:t>
            </a:r>
            <a:endParaRPr b="0" lang="en-US" sz="1400" strike="noStrike" u="none">
              <a:solidFill>
                <a:srgbClr val="ffffff"/>
              </a:solidFill>
              <a:effectLst/>
              <a:uFillTx/>
              <a:latin typeface="Times New Roman"/>
            </a:endParaRPr>
          </a:p>
        </p:txBody>
      </p:sp>
      <p:pic>
        <p:nvPicPr>
          <p:cNvPr id="8" name="tilecube2" descr=""/>
          <p:cNvPicPr/>
          <p:nvPr/>
        </p:nvPicPr>
        <p:blipFill>
          <a:blip r:embed="rId2"/>
          <a:stretch/>
        </p:blipFill>
        <p:spPr>
          <a:xfrm>
            <a:off x="8458200" y="6248520"/>
            <a:ext cx="457200" cy="42516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000000"/>
        </a:solidFill>
      </p:bgPr>
    </p:bg>
    <p:spTree>
      <p:nvGrpSpPr>
        <p:cNvPr id="1" name=""/>
        <p:cNvGrpSpPr/>
        <p:nvPr/>
      </p:nvGrpSpPr>
      <p:grpSpPr>
        <a:xfrm>
          <a:off x="0" y="0"/>
          <a:ext cx="0" cy="0"/>
          <a:chOff x="0" y="0"/>
          <a:chExt cx="0" cy="0"/>
        </a:xfrm>
      </p:grpSpPr>
      <p:sp>
        <p:nvSpPr>
          <p:cNvPr id="9" name="PlaceHolder 1"/>
          <p:cNvSpPr>
            <a:spLocks noGrp="1"/>
          </p:cNvSpPr>
          <p:nvPr>
            <p:ph type="ftr" idx="4"/>
          </p:nvPr>
        </p:nvSpPr>
        <p:spPr>
          <a:xfrm>
            <a:off x="685800" y="6248520"/>
            <a:ext cx="777240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100" strike="noStrike" u="none">
                <a:solidFill>
                  <a:srgbClr val="ffffff"/>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ffff"/>
                </a:solidFill>
                <a:effectLst/>
                <a:uFillTx/>
                <a:latin typeface="Times New Roman"/>
              </a:rPr>
              <a:t>&lt;footer&gt;</a:t>
            </a:r>
            <a:r>
              <a:rPr b="0" lang="en-US" sz="1100" strike="noStrike" u="none">
                <a:solidFill>
                  <a:srgbClr val="ffffff"/>
                </a:solidFill>
                <a:effectLst/>
                <a:uFillTx/>
                <a:latin typeface="Times New Roman"/>
              </a:rPr>
              <a:t> Copyright © 2000 Electronic Data Systems Corporation. All rights reserved.</a:t>
            </a:r>
            <a:endParaRPr b="0" lang="en-US" sz="1100" strike="noStrike" u="none">
              <a:solidFill>
                <a:srgbClr val="ffffff"/>
              </a:solidFill>
              <a:effectLst/>
              <a:uFillTx/>
              <a:latin typeface="Times New Roman"/>
            </a:endParaRPr>
          </a:p>
        </p:txBody>
      </p:sp>
      <p:sp>
        <p:nvSpPr>
          <p:cNvPr id="10" name="PlaceHolder 2"/>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Click to edit the title text format</a:t>
            </a:r>
            <a:endParaRPr b="0" lang="en-US" sz="3800" strike="noStrike" u="none">
              <a:solidFill>
                <a:srgbClr val="ff9900"/>
              </a:solidFill>
              <a:effectLst/>
              <a:uFillTx/>
              <a:latin typeface="Times New Roman"/>
            </a:endParaRPr>
          </a:p>
        </p:txBody>
      </p:sp>
      <p:sp>
        <p:nvSpPr>
          <p:cNvPr id="11" name="PlaceHolder 3"/>
          <p:cNvSpPr>
            <a:spLocks noGrp="1"/>
          </p:cNvSpPr>
          <p:nvPr>
            <p:ph type="body"/>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lnSpc>
                <a:spcPct val="90000"/>
              </a:lnSpc>
              <a:spcBef>
                <a:spcPts val="901"/>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lnSpc>
                <a:spcPct val="90000"/>
              </a:lnSpc>
              <a:spcBef>
                <a:spcPts val="9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lnSpc>
                <a:spcPct val="90000"/>
              </a:lnSpc>
              <a:spcBef>
                <a:spcPts val="901"/>
              </a:spcBef>
              <a:buClr>
                <a:srgbClr val="ff9900"/>
              </a:buClr>
              <a:buSzPct val="8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lnSpc>
                <a:spcPct val="90000"/>
              </a:lnSpc>
              <a:spcBef>
                <a:spcPts val="901"/>
              </a:spcBef>
              <a:buClr>
                <a:srgbClr val="ff9900"/>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12" name="PlaceHolder 4"/>
          <p:cNvSpPr>
            <a:spLocks noGrp="1"/>
          </p:cNvSpPr>
          <p:nvPr>
            <p:ph type="dt" idx="5"/>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3" name="PlaceHolder 5"/>
          <p:cNvSpPr>
            <a:spLocks noGrp="1"/>
          </p:cNvSpPr>
          <p:nvPr>
            <p:ph type="sldNum" idx="6"/>
          </p:nvPr>
        </p:nvSpPr>
        <p:spPr>
          <a:xfrm>
            <a:off x="3619440" y="6477120"/>
            <a:ext cx="1905120" cy="3045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cccc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F8E2F8-A553-4BF0-8FBC-DC24C40EC73B}" type="slidenum">
              <a:rPr b="0" lang="en-US" sz="1000" strike="noStrike" u="none">
                <a:solidFill>
                  <a:srgbClr val="cccccc"/>
                </a:solidFill>
                <a:effectLst/>
                <a:uFillTx/>
                <a:latin typeface="Arial"/>
              </a:rPr>
              <a:t>&lt;number&gt;</a:t>
            </a:fld>
            <a:endParaRPr b="0" lang="en-US" sz="1000" strike="noStrike" u="none">
              <a:solidFill>
                <a:srgbClr val="ffffff"/>
              </a:solidFill>
              <a:effectLst/>
              <a:uFillTx/>
              <a:latin typeface="Times New Roman"/>
            </a:endParaRPr>
          </a:p>
        </p:txBody>
      </p:sp>
      <p:sp>
        <p:nvSpPr>
          <p:cNvPr id="5" name=""/>
          <p:cNvSpPr/>
          <p:nvPr/>
        </p:nvSpPr>
        <p:spPr>
          <a:xfrm flipV="1">
            <a:off x="0" y="3436920"/>
            <a:ext cx="914400" cy="345600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3366"/>
              </a:gs>
              <a:gs pos="100000">
                <a:srgbClr val="ff9900"/>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 name=""/>
          <p:cNvSpPr/>
          <p:nvPr/>
        </p:nvSpPr>
        <p:spPr>
          <a:xfrm>
            <a:off x="0" y="0"/>
            <a:ext cx="914400" cy="345924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0000"/>
              </a:gs>
              <a:gs pos="100000">
                <a:srgbClr val="003366"/>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 name=""/>
          <p:cNvSpPr/>
          <p:nvPr/>
        </p:nvSpPr>
        <p:spPr>
          <a:xfrm>
            <a:off x="1080000" y="6627960"/>
            <a:ext cx="1686600" cy="307440"/>
          </a:xfrm>
          <a:prstGeom prst="rect">
            <a:avLst/>
          </a:prstGeom>
          <a:noFill/>
          <a:ln w="0">
            <a:noFill/>
          </a:ln>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cccc"/>
                </a:solidFill>
                <a:effectLst/>
                <a:uFillTx/>
                <a:latin typeface="Times New Roman"/>
              </a:rPr>
              <a:t>EDS Copyright 2001</a:t>
            </a:r>
            <a:endParaRPr b="0" lang="en-US" sz="1400" strike="noStrike" u="none">
              <a:solidFill>
                <a:srgbClr val="ffffff"/>
              </a:solidFill>
              <a:effectLst/>
              <a:uFillTx/>
              <a:latin typeface="Times New Roman"/>
            </a:endParaRPr>
          </a:p>
        </p:txBody>
      </p:sp>
      <p:pic>
        <p:nvPicPr>
          <p:cNvPr id="14" name="tilecube2" descr=""/>
          <p:cNvPicPr/>
          <p:nvPr/>
        </p:nvPicPr>
        <p:blipFill>
          <a:blip r:embed="rId2"/>
          <a:stretch/>
        </p:blipFill>
        <p:spPr>
          <a:xfrm>
            <a:off x="8458200" y="6248520"/>
            <a:ext cx="457200" cy="42516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15" name="PlaceHolder 1"/>
          <p:cNvSpPr>
            <a:spLocks noGrp="1"/>
          </p:cNvSpPr>
          <p:nvPr>
            <p:ph type="ftr" idx="7"/>
          </p:nvPr>
        </p:nvSpPr>
        <p:spPr>
          <a:xfrm>
            <a:off x="685800" y="6248520"/>
            <a:ext cx="777240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100" strike="noStrike" u="none">
                <a:solidFill>
                  <a:srgbClr val="ffffff"/>
                </a:solidFill>
                <a:effectLst/>
                <a:uFillTx/>
                <a:latin typeface="Times New Roman"/>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ffff"/>
                </a:solidFill>
                <a:effectLst/>
                <a:uFillTx/>
                <a:latin typeface="Times New Roman"/>
              </a:rPr>
              <a:t>&lt;footer&gt;</a:t>
            </a:r>
            <a:r>
              <a:rPr b="0" lang="en-US" sz="1100" strike="noStrike" u="none">
                <a:solidFill>
                  <a:srgbClr val="ffffff"/>
                </a:solidFill>
                <a:effectLst/>
                <a:uFillTx/>
                <a:latin typeface="Times New Roman"/>
              </a:rPr>
              <a:t> Copyright © 2000 Electronic Data Systems Corporation. All rights reserved.</a:t>
            </a:r>
            <a:endParaRPr b="0" lang="en-US" sz="1100" strike="noStrike" u="none">
              <a:solidFill>
                <a:srgbClr val="ffffff"/>
              </a:solidFill>
              <a:effectLst/>
              <a:uFillTx/>
              <a:latin typeface="Times New Roman"/>
            </a:endParaRPr>
          </a:p>
        </p:txBody>
      </p:sp>
      <p:sp>
        <p:nvSpPr>
          <p:cNvPr id="16" name="PlaceHolder 2"/>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Click to edit the title text format</a:t>
            </a:r>
            <a:endParaRPr b="0" lang="en-US" sz="3800" strike="noStrike" u="none">
              <a:solidFill>
                <a:srgbClr val="ff9900"/>
              </a:solidFill>
              <a:effectLst/>
              <a:uFillTx/>
              <a:latin typeface="Times New Roman"/>
            </a:endParaRPr>
          </a:p>
        </p:txBody>
      </p:sp>
      <p:sp>
        <p:nvSpPr>
          <p:cNvPr id="17" name="PlaceHolder 3"/>
          <p:cNvSpPr>
            <a:spLocks noGrp="1"/>
          </p:cNvSpPr>
          <p:nvPr>
            <p:ph type="body"/>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743040" indent="-285840">
              <a:lnSpc>
                <a:spcPct val="90000"/>
              </a:lnSpc>
              <a:spcBef>
                <a:spcPts val="901"/>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43000" indent="-228600">
              <a:lnSpc>
                <a:spcPct val="90000"/>
              </a:lnSpc>
              <a:spcBef>
                <a:spcPts val="9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lnSpc>
                <a:spcPct val="90000"/>
              </a:lnSpc>
              <a:spcBef>
                <a:spcPts val="901"/>
              </a:spcBef>
              <a:buClr>
                <a:srgbClr val="ff9900"/>
              </a:buClr>
              <a:buSzPct val="8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2057400" indent="-228600">
              <a:lnSpc>
                <a:spcPct val="90000"/>
              </a:lnSpc>
              <a:spcBef>
                <a:spcPts val="901"/>
              </a:spcBef>
              <a:buClr>
                <a:srgbClr val="ff9900"/>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2057400" indent="-228600">
              <a:lnSpc>
                <a:spcPct val="90000"/>
              </a:lnSpc>
              <a:spcBef>
                <a:spcPts val="901"/>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18" name="PlaceHolder 4"/>
          <p:cNvSpPr>
            <a:spLocks noGrp="1"/>
          </p:cNvSpPr>
          <p:nvPr>
            <p:ph type="dt" idx="8"/>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9" name="PlaceHolder 5"/>
          <p:cNvSpPr>
            <a:spLocks noGrp="1"/>
          </p:cNvSpPr>
          <p:nvPr>
            <p:ph type="sldNum" idx="9"/>
          </p:nvPr>
        </p:nvSpPr>
        <p:spPr>
          <a:xfrm>
            <a:off x="3619440" y="6477120"/>
            <a:ext cx="1905120" cy="30456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cccc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C95DA6D-2B95-4322-93ED-4BD17F03219F}" type="slidenum">
              <a:rPr b="0" lang="en-US" sz="1000" strike="noStrike" u="none">
                <a:solidFill>
                  <a:srgbClr val="cccccc"/>
                </a:solidFill>
                <a:effectLst/>
                <a:uFillTx/>
                <a:latin typeface="Arial"/>
              </a:rPr>
              <a:t>&lt;number&gt;</a:t>
            </a:fld>
            <a:endParaRPr b="0" lang="en-US" sz="1000" strike="noStrike" u="none">
              <a:solidFill>
                <a:srgbClr val="ffffff"/>
              </a:solidFill>
              <a:effectLst/>
              <a:uFillTx/>
              <a:latin typeface="Times New Roman"/>
            </a:endParaRPr>
          </a:p>
        </p:txBody>
      </p:sp>
      <p:sp>
        <p:nvSpPr>
          <p:cNvPr id="5" name=""/>
          <p:cNvSpPr/>
          <p:nvPr/>
        </p:nvSpPr>
        <p:spPr>
          <a:xfrm flipV="1">
            <a:off x="0" y="3436920"/>
            <a:ext cx="914400" cy="345600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3366"/>
              </a:gs>
              <a:gs pos="100000">
                <a:srgbClr val="ff9900"/>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 name=""/>
          <p:cNvSpPr/>
          <p:nvPr/>
        </p:nvSpPr>
        <p:spPr>
          <a:xfrm>
            <a:off x="0" y="0"/>
            <a:ext cx="914400" cy="345924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0000"/>
              </a:gs>
              <a:gs pos="100000">
                <a:srgbClr val="003366"/>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 name=""/>
          <p:cNvSpPr/>
          <p:nvPr/>
        </p:nvSpPr>
        <p:spPr>
          <a:xfrm>
            <a:off x="1080000" y="6627960"/>
            <a:ext cx="1686600" cy="307440"/>
          </a:xfrm>
          <a:prstGeom prst="rect">
            <a:avLst/>
          </a:prstGeom>
          <a:noFill/>
          <a:ln w="0">
            <a:noFill/>
          </a:ln>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cccc"/>
                </a:solidFill>
                <a:effectLst/>
                <a:uFillTx/>
                <a:latin typeface="Times New Roman"/>
              </a:rPr>
              <a:t>EDS Copyright 2001</a:t>
            </a:r>
            <a:endParaRPr b="0" lang="en-US" sz="1400" strike="noStrike" u="none">
              <a:solidFill>
                <a:srgbClr val="ffffff"/>
              </a:solidFill>
              <a:effectLst/>
              <a:uFillTx/>
              <a:latin typeface="Times New Roman"/>
            </a:endParaRPr>
          </a:p>
        </p:txBody>
      </p:sp>
      <p:pic>
        <p:nvPicPr>
          <p:cNvPr id="20" name="tilecube2" descr=""/>
          <p:cNvPicPr/>
          <p:nvPr/>
        </p:nvPicPr>
        <p:blipFill>
          <a:blip r:embed="rId2"/>
          <a:stretch/>
        </p:blipFill>
        <p:spPr>
          <a:xfrm>
            <a:off x="8458200" y="6248520"/>
            <a:ext cx="457200" cy="42516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837720" y="2852280"/>
            <a:ext cx="762012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ff9900"/>
                </a:solidFill>
                <a:effectLst/>
                <a:uFillTx/>
                <a:latin typeface="Times New Roman"/>
              </a:rPr>
              <a:t>Click to edit the title text format</a:t>
            </a:r>
            <a:endParaRPr b="0" lang="en-US" sz="4200" strike="noStrike" u="none">
              <a:solidFill>
                <a:srgbClr val="ff9900"/>
              </a:solidFill>
              <a:effectLst/>
              <a:uFillTx/>
              <a:latin typeface="Times New Roman"/>
            </a:endParaRPr>
          </a:p>
        </p:txBody>
      </p:sp>
      <p:sp>
        <p:nvSpPr>
          <p:cNvPr id="22" name=""/>
          <p:cNvSpPr/>
          <p:nvPr/>
        </p:nvSpPr>
        <p:spPr>
          <a:xfrm>
            <a:off x="1785960" y="-5954760"/>
            <a:ext cx="5568840" cy="360"/>
          </a:xfrm>
          <a:prstGeom prst="rect">
            <a:avLst/>
          </a:prstGeom>
          <a:solidFill>
            <a:srgbClr val="000205"/>
          </a:solidFill>
          <a:ln w="0">
            <a:noFill/>
          </a:ln>
        </p:spPr>
        <p:style>
          <a:lnRef idx="0"/>
          <a:fillRef idx="0"/>
          <a:effectRef idx="0"/>
          <a:fontRef idx="minor"/>
        </p:style>
        <p:txBody>
          <a:bodyPr lIns="90000" rIns="90000" tIns="-46440" bIns="-464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3" name=""/>
          <p:cNvSpPr/>
          <p:nvPr/>
        </p:nvSpPr>
        <p:spPr>
          <a:xfrm>
            <a:off x="1785960" y="-5954760"/>
            <a:ext cx="5568840" cy="360"/>
          </a:xfrm>
          <a:prstGeom prst="rect">
            <a:avLst/>
          </a:prstGeom>
          <a:solidFill>
            <a:srgbClr val="000205"/>
          </a:solidFill>
          <a:ln w="0">
            <a:noFill/>
          </a:ln>
        </p:spPr>
        <p:style>
          <a:lnRef idx="0"/>
          <a:fillRef idx="0"/>
          <a:effectRef idx="0"/>
          <a:fontRef idx="minor"/>
        </p:style>
        <p:txBody>
          <a:bodyPr lIns="90000" rIns="90000" tIns="-46440" bIns="-464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4" name=""/>
          <p:cNvSpPr/>
          <p:nvPr/>
        </p:nvSpPr>
        <p:spPr>
          <a:xfrm flipV="1">
            <a:off x="0" y="3448080"/>
            <a:ext cx="2894040" cy="345600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3366"/>
              </a:gs>
              <a:gs pos="100000">
                <a:srgbClr val="ff9900"/>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5" name=""/>
          <p:cNvSpPr/>
          <p:nvPr/>
        </p:nvSpPr>
        <p:spPr>
          <a:xfrm>
            <a:off x="0" y="0"/>
            <a:ext cx="2894040" cy="3459240"/>
          </a:xfrm>
          <a:custGeom>
            <a:avLst/>
            <a:gdLst/>
            <a:ahLst/>
            <a:rect l="l" t="t" r="r" b="b"/>
            <a:pathLst>
              <a:path w="1823" h="2179">
                <a:moveTo>
                  <a:pt x="2" y="0"/>
                </a:moveTo>
                <a:cubicBezTo>
                  <a:pt x="2" y="0"/>
                  <a:pt x="1823" y="0"/>
                  <a:pt x="1823" y="0"/>
                </a:cubicBezTo>
                <a:cubicBezTo>
                  <a:pt x="959" y="594"/>
                  <a:pt x="787" y="1427"/>
                  <a:pt x="773" y="2179"/>
                </a:cubicBezTo>
                <a:cubicBezTo>
                  <a:pt x="406" y="2177"/>
                  <a:pt x="188" y="2177"/>
                  <a:pt x="0" y="2177"/>
                </a:cubicBezTo>
                <a:cubicBezTo>
                  <a:pt x="0" y="2177"/>
                  <a:pt x="2" y="0"/>
                  <a:pt x="2" y="0"/>
                </a:cubicBezTo>
                <a:close/>
              </a:path>
            </a:pathLst>
          </a:custGeom>
          <a:gradFill rotWithShape="0">
            <a:gsLst>
              <a:gs pos="0">
                <a:srgbClr val="000000"/>
              </a:gs>
              <a:gs pos="100000">
                <a:srgbClr val="003366"/>
              </a:gs>
            </a:gsLst>
            <a:lin ang="5400000"/>
          </a:grad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pic>
        <p:nvPicPr>
          <p:cNvPr id="26" name="" descr=""/>
          <p:cNvPicPr/>
          <p:nvPr/>
        </p:nvPicPr>
        <p:blipFill>
          <a:blip r:embed="rId2">
            <a:lum bright="-6000"/>
          </a:blip>
          <a:stretch/>
        </p:blipFill>
        <p:spPr>
          <a:xfrm>
            <a:off x="349200" y="5778360"/>
            <a:ext cx="1416240" cy="811440"/>
          </a:xfrm>
          <a:prstGeom prst="rect">
            <a:avLst/>
          </a:prstGeom>
          <a:noFill/>
          <a:ln w="0">
            <a:noFill/>
          </a:ln>
        </p:spPr>
      </p:pic>
      <p:sp>
        <p:nvSpPr>
          <p:cNvPr id="2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lnSpc>
                <a:spcPct val="9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457200" indent="0" algn="ctr">
              <a:lnSpc>
                <a:spcPct val="90000"/>
              </a:lnSpc>
              <a:spcBef>
                <a:spcPts val="9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Second Outline Level</a:t>
            </a:r>
            <a:endParaRPr b="0" lang="en-US" sz="2600" strike="noStrike" u="none">
              <a:solidFill>
                <a:srgbClr val="ffffff"/>
              </a:solidFill>
              <a:effectLst/>
              <a:uFillTx/>
              <a:latin typeface="Arial"/>
            </a:endParaRPr>
          </a:p>
          <a:p>
            <a:pPr lvl="2" marL="914400" algn="ctr">
              <a:lnSpc>
                <a:spcPct val="90000"/>
              </a:lnSpc>
              <a:spcBef>
                <a:spcPts val="751"/>
              </a:spcBef>
              <a:buClr>
                <a:srgbClr val="ff99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Third Outline Level</a:t>
            </a:r>
            <a:endParaRPr b="0" lang="en-US" sz="2000" strike="noStrike" u="none">
              <a:solidFill>
                <a:srgbClr val="ffffff"/>
              </a:solidFill>
              <a:effectLst/>
              <a:uFillTx/>
              <a:latin typeface="Arial"/>
            </a:endParaRPr>
          </a:p>
          <a:p>
            <a:pPr lvl="3" marL="1371600" algn="ctr">
              <a:lnSpc>
                <a:spcPct val="90000"/>
              </a:lnSpc>
              <a:spcBef>
                <a:spcPts val="675"/>
              </a:spcBef>
              <a:buClr>
                <a:srgbClr val="ff9900"/>
              </a:buClr>
              <a:buSzPct val="85000"/>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1828800" algn="ctr">
              <a:lnSpc>
                <a:spcPct val="90000"/>
              </a:lnSpc>
              <a:spcBef>
                <a:spcPts val="601"/>
              </a:spcBef>
              <a:buClr>
                <a:srgbClr val="ff9900"/>
              </a:buClr>
              <a:buSzPct val="75000"/>
              <a:buFont typeface="Times"/>
              <a:buChar char="¤"/>
              <a:tabLst>
                <a:tab algn="l" pos="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Fifth Outline Level</a:t>
            </a:r>
            <a:endParaRPr b="0" lang="en-US" sz="1600" strike="noStrike" u="none">
              <a:solidFill>
                <a:srgbClr val="ffffff"/>
              </a:solidFill>
              <a:effectLst/>
              <a:uFillTx/>
              <a:latin typeface="Arial"/>
            </a:endParaRPr>
          </a:p>
          <a:p>
            <a:pPr lvl="5" marL="1828800">
              <a:spcBef>
                <a:spcPts val="400"/>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Sixth Outline Level</a:t>
            </a:r>
            <a:endParaRPr b="0" lang="en-US" sz="1600" strike="noStrike" u="none">
              <a:solidFill>
                <a:srgbClr val="ffffff"/>
              </a:solidFill>
              <a:effectLst/>
              <a:uFillTx/>
              <a:latin typeface="Arial"/>
            </a:endParaRPr>
          </a:p>
          <a:p>
            <a:pPr lvl="6" marL="1828800">
              <a:spcBef>
                <a:spcPts val="400"/>
              </a:spcBef>
              <a:buClr>
                <a:srgbClr val="ffffff"/>
              </a:buClr>
              <a:buSzPct val="75000"/>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Seventh Outline Level</a:t>
            </a:r>
            <a:endParaRPr b="0" lang="en-US" sz="16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oleObject" Target="../embeddings/oleObject3.bin"/><Relationship Id="rId6" Type="http://schemas.openxmlformats.org/officeDocument/2006/relationships/image" Target="../media/image5.png"/><Relationship Id="rId7" Type="http://schemas.openxmlformats.org/officeDocument/2006/relationships/oleObject" Target="../embeddings/oleObject4.bin"/><Relationship Id="rId8" Type="http://schemas.openxmlformats.org/officeDocument/2006/relationships/image" Target="../media/image5.png"/><Relationship Id="rId9"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6.png"/><Relationship Id="rId3" Type="http://schemas.openxmlformats.org/officeDocument/2006/relationships/oleObject" Target="../embeddings/oleObject1.bin"/><Relationship Id="rId4" Type="http://schemas.openxmlformats.org/officeDocument/2006/relationships/image" Target="../media/image5.png"/><Relationship Id="rId5" Type="http://schemas.openxmlformats.org/officeDocument/2006/relationships/oleObject" Target="../embeddings/oleObject2.bin"/><Relationship Id="rId6" Type="http://schemas.openxmlformats.org/officeDocument/2006/relationships/image" Target="../media/image5.png"/><Relationship Id="rId7" Type="http://schemas.openxmlformats.org/officeDocument/2006/relationships/oleObject" Target="../embeddings/oleObject3.bin"/><Relationship Id="rId8" Type="http://schemas.openxmlformats.org/officeDocument/2006/relationships/image" Target="../media/image5.png"/><Relationship Id="rId9"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218960" y="2852280"/>
            <a:ext cx="792468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200"/>
            </a:br>
            <a:r>
              <a:rPr b="0" lang="en-US" sz="4200" strike="noStrike" u="none">
                <a:solidFill>
                  <a:srgbClr val="ff9900"/>
                </a:solidFill>
                <a:effectLst/>
                <a:uFillTx/>
                <a:latin typeface="Times New Roman"/>
              </a:rPr>
              <a:t>Transaction Banks and Utilities</a:t>
            </a:r>
            <a:br>
              <a:rPr sz="4200"/>
            </a:br>
            <a:r>
              <a:rPr b="0" lang="en-US" sz="4200" strike="noStrike" u="none">
                <a:solidFill>
                  <a:srgbClr val="ff9900"/>
                </a:solidFill>
                <a:effectLst/>
                <a:uFillTx/>
                <a:latin typeface="Times New Roman"/>
              </a:rPr>
              <a:t>The “EDS cube”</a:t>
            </a:r>
            <a:br>
              <a:rPr sz="4200"/>
            </a:br>
            <a:br>
              <a:rPr sz="4200"/>
            </a:br>
            <a:endParaRPr b="0" lang="en-US" sz="4200" strike="noStrike" u="none">
              <a:solidFill>
                <a:srgbClr val="ff9900"/>
              </a:solidFill>
              <a:effectLst/>
              <a:uFillTx/>
              <a:latin typeface="Times New Roman"/>
            </a:endParaRPr>
          </a:p>
        </p:txBody>
      </p:sp>
      <p:sp>
        <p:nvSpPr>
          <p:cNvPr id="36" name="PlaceHolder 2"/>
          <p:cNvSpPr>
            <a:spLocks noGrp="1"/>
          </p:cNvSpPr>
          <p:nvPr>
            <p:ph type="subTitle"/>
          </p:nvPr>
        </p:nvSpPr>
        <p:spPr>
          <a:xfrm>
            <a:off x="1676520" y="5333760"/>
            <a:ext cx="6781680" cy="685800"/>
          </a:xfrm>
          <a:prstGeom prst="rect">
            <a:avLst/>
          </a:prstGeom>
          <a:noFill/>
          <a:ln w="0">
            <a:noFill/>
          </a:ln>
        </p:spPr>
        <p:txBody>
          <a:bodyPr lIns="90000" rIns="90000" tIns="46800" bIns="46800" anchor="t">
            <a:noAutofit/>
          </a:bodyPr>
          <a:p>
            <a:pPr indent="0" algn="ctr">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Jean-Louis Bravard</a:t>
            </a:r>
            <a:endParaRPr b="1" lang="en-US" sz="2400" strike="noStrike" u="none">
              <a:solidFill>
                <a:srgbClr val="ffffff"/>
              </a:solidFill>
              <a:effectLst/>
              <a:uFillTx/>
              <a:latin typeface="Arial"/>
            </a:endParaRPr>
          </a:p>
          <a:p>
            <a:pPr indent="0" algn="ctr">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February 2, 2001</a:t>
            </a:r>
            <a:endParaRPr b="1" lang="en-US" sz="2400" strike="noStrike" u="none">
              <a:solidFill>
                <a:srgbClr val="ffffff"/>
              </a:solidFill>
              <a:effectLst/>
              <a:uFillTx/>
              <a:latin typeface="Arial"/>
            </a:endParaRPr>
          </a:p>
          <a:p>
            <a:pPr indent="0" algn="ctr">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1" name=""/>
          <p:cNvSpPr/>
          <p:nvPr/>
        </p:nvSpPr>
        <p:spPr>
          <a:xfrm>
            <a:off x="1981080" y="2590920"/>
            <a:ext cx="3733920" cy="3200400"/>
          </a:xfrm>
          <a:prstGeom prst="rect">
            <a:avLst/>
          </a:prstGeom>
          <a:solidFill>
            <a:srgbClr val="006699"/>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Other Costs</a:t>
            </a:r>
            <a:endParaRPr b="0" lang="en-US" sz="2400" strike="noStrike" u="none">
              <a:solidFill>
                <a:srgbClr val="ffffff"/>
              </a:solidFill>
              <a:effectLst/>
              <a:uFillTx/>
              <a:latin typeface="Times New Roman"/>
            </a:endParaRPr>
          </a:p>
        </p:txBody>
      </p:sp>
      <p:sp>
        <p:nvSpPr>
          <p:cNvPr id="222" name=""/>
          <p:cNvSpPr/>
          <p:nvPr/>
        </p:nvSpPr>
        <p:spPr>
          <a:xfrm>
            <a:off x="1981080" y="4800600"/>
            <a:ext cx="1143000" cy="99072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IT</a:t>
            </a:r>
            <a:endParaRPr b="0" lang="en-US" sz="2400" strike="noStrike" u="none">
              <a:solidFill>
                <a:srgbClr val="ffffff"/>
              </a:solidFill>
              <a:effectLst/>
              <a:uFillTx/>
              <a:latin typeface="Times New Roman"/>
            </a:endParaRPr>
          </a:p>
        </p:txBody>
      </p:sp>
      <p:sp>
        <p:nvSpPr>
          <p:cNvPr id="223" name=""/>
          <p:cNvSpPr/>
          <p:nvPr/>
        </p:nvSpPr>
        <p:spPr>
          <a:xfrm>
            <a:off x="2438280" y="2438280"/>
            <a:ext cx="0" cy="45720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4" name=""/>
          <p:cNvSpPr/>
          <p:nvPr/>
        </p:nvSpPr>
        <p:spPr>
          <a:xfrm flipH="1">
            <a:off x="5410080" y="5410080"/>
            <a:ext cx="457200" cy="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5" name=""/>
          <p:cNvSpPr/>
          <p:nvPr/>
        </p:nvSpPr>
        <p:spPr>
          <a:xfrm>
            <a:off x="1981080" y="4648320"/>
            <a:ext cx="1295640" cy="1143000"/>
          </a:xfrm>
          <a:prstGeom prst="rect">
            <a:avLst/>
          </a:prstGeom>
          <a:noFill/>
          <a:ln w="9360">
            <a:solidFill>
              <a:srgbClr val="ffffff"/>
            </a:solidFill>
            <a:prstDash val="sysDot"/>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26" name=""/>
          <p:cNvSpPr/>
          <p:nvPr/>
        </p:nvSpPr>
        <p:spPr>
          <a:xfrm>
            <a:off x="1981080" y="2971800"/>
            <a:ext cx="3276720" cy="2819520"/>
          </a:xfrm>
          <a:prstGeom prst="rect">
            <a:avLst/>
          </a:prstGeom>
          <a:noFill/>
          <a:ln w="9360">
            <a:solidFill>
              <a:srgbClr val="ffffff"/>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27" name=""/>
          <p:cNvSpPr/>
          <p:nvPr/>
        </p:nvSpPr>
        <p:spPr>
          <a:xfrm flipH="1">
            <a:off x="3124080" y="5410080"/>
            <a:ext cx="457200" cy="0"/>
          </a:xfrm>
          <a:prstGeom prst="line">
            <a:avLst/>
          </a:prstGeom>
          <a:ln w="57240">
            <a:solidFill>
              <a:srgbClr val="3333cc"/>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8" name=""/>
          <p:cNvSpPr/>
          <p:nvPr/>
        </p:nvSpPr>
        <p:spPr>
          <a:xfrm>
            <a:off x="2438280" y="4343400"/>
            <a:ext cx="0" cy="457200"/>
          </a:xfrm>
          <a:prstGeom prst="line">
            <a:avLst/>
          </a:prstGeom>
          <a:ln w="57240">
            <a:solidFill>
              <a:srgbClr val="3333cc"/>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9" name=""/>
          <p:cNvSpPr/>
          <p:nvPr/>
        </p:nvSpPr>
        <p:spPr>
          <a:xfrm>
            <a:off x="2743200" y="2438280"/>
            <a:ext cx="0" cy="45720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0" name=""/>
          <p:cNvSpPr/>
          <p:nvPr/>
        </p:nvSpPr>
        <p:spPr>
          <a:xfrm flipH="1">
            <a:off x="5410080" y="5105520"/>
            <a:ext cx="457200" cy="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1"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Changing Focus…Recent Model</a:t>
            </a:r>
            <a:endParaRPr b="0" lang="en-US" sz="3800" strike="noStrike" u="none">
              <a:solidFill>
                <a:srgbClr val="ff9900"/>
              </a:solidFill>
              <a:effectLst/>
              <a:uFillTx/>
              <a:latin typeface="Times New Roman"/>
            </a:endParaRPr>
          </a:p>
        </p:txBody>
      </p:sp>
      <p:sp>
        <p:nvSpPr>
          <p:cNvPr id="232"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Use business process re-engineering, outsourcing  and other efforts to reduce total cost</a:t>
            </a:r>
            <a:endParaRPr b="1" lang="en-US" sz="2400" strike="noStrike" u="none">
              <a:solidFill>
                <a:srgbClr val="ffffff"/>
              </a:solidFill>
              <a:effectLst/>
              <a:uFillTx/>
              <a:latin typeface="Arial"/>
            </a:endParaRPr>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3" name=""/>
          <p:cNvSpPr/>
          <p:nvPr/>
        </p:nvSpPr>
        <p:spPr>
          <a:xfrm>
            <a:off x="1981080" y="990720"/>
            <a:ext cx="5715000" cy="4800600"/>
          </a:xfrm>
          <a:prstGeom prst="rect">
            <a:avLst/>
          </a:prstGeom>
          <a:solidFill>
            <a:srgbClr val="66ff33"/>
          </a:solidFill>
          <a:ln w="9360">
            <a:solidFill>
              <a:srgbClr val="0033cc"/>
            </a:solidFill>
            <a:prstDash val="dash"/>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34" name=""/>
          <p:cNvSpPr/>
          <p:nvPr/>
        </p:nvSpPr>
        <p:spPr>
          <a:xfrm>
            <a:off x="1981080" y="1523880"/>
            <a:ext cx="5181840" cy="4267440"/>
          </a:xfrm>
          <a:prstGeom prst="rect">
            <a:avLst/>
          </a:prstGeom>
          <a:solidFill>
            <a:srgbClr val="009900"/>
          </a:solidFill>
          <a:ln w="936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35" name=""/>
          <p:cNvSpPr/>
          <p:nvPr/>
        </p:nvSpPr>
        <p:spPr>
          <a:xfrm>
            <a:off x="1981080" y="2590920"/>
            <a:ext cx="3733920" cy="3200400"/>
          </a:xfrm>
          <a:prstGeom prst="rect">
            <a:avLst/>
          </a:prstGeom>
          <a:solidFill>
            <a:srgbClr val="006699"/>
          </a:solidFill>
          <a:ln w="9360">
            <a:solidFill>
              <a:srgbClr val="ffffff"/>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36" name=""/>
          <p:cNvSpPr/>
          <p:nvPr/>
        </p:nvSpPr>
        <p:spPr>
          <a:xfrm>
            <a:off x="1981080" y="2895480"/>
            <a:ext cx="3429000" cy="2895840"/>
          </a:xfrm>
          <a:prstGeom prst="rect">
            <a:avLst/>
          </a:prstGeom>
          <a:solidFill>
            <a:srgbClr val="006699"/>
          </a:solidFill>
          <a:ln w="936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Other Costs</a:t>
            </a:r>
            <a:endParaRPr b="0" lang="en-US" sz="2400" strike="noStrike" u="none">
              <a:solidFill>
                <a:srgbClr val="ffffff"/>
              </a:solidFill>
              <a:effectLst/>
              <a:uFillTx/>
              <a:latin typeface="Times New Roman"/>
            </a:endParaRPr>
          </a:p>
        </p:txBody>
      </p:sp>
      <p:sp>
        <p:nvSpPr>
          <p:cNvPr id="237" name=""/>
          <p:cNvSpPr/>
          <p:nvPr/>
        </p:nvSpPr>
        <p:spPr>
          <a:xfrm>
            <a:off x="3735720" y="1905120"/>
            <a:ext cx="1298160" cy="45972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Revenue</a:t>
            </a:r>
            <a:endParaRPr b="0" lang="en-US" sz="2400" strike="noStrike" u="none">
              <a:solidFill>
                <a:srgbClr val="ffffff"/>
              </a:solidFill>
              <a:effectLst/>
              <a:uFillTx/>
              <a:latin typeface="Times New Roman"/>
            </a:endParaRPr>
          </a:p>
        </p:txBody>
      </p:sp>
      <p:sp>
        <p:nvSpPr>
          <p:cNvPr id="238" name=""/>
          <p:cNvSpPr/>
          <p:nvPr/>
        </p:nvSpPr>
        <p:spPr>
          <a:xfrm>
            <a:off x="2438280" y="2438280"/>
            <a:ext cx="0" cy="45720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9" name=""/>
          <p:cNvSpPr/>
          <p:nvPr/>
        </p:nvSpPr>
        <p:spPr>
          <a:xfrm flipH="1">
            <a:off x="5410080" y="5410080"/>
            <a:ext cx="457200" cy="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0" name=""/>
          <p:cNvSpPr/>
          <p:nvPr/>
        </p:nvSpPr>
        <p:spPr>
          <a:xfrm>
            <a:off x="2286000" y="5883120"/>
            <a:ext cx="63244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Share cost over greater scale and expand revenue from services plus capitalistic structure</a:t>
            </a:r>
            <a:endParaRPr b="0" lang="en-US" sz="2400" strike="noStrike" u="none">
              <a:solidFill>
                <a:srgbClr val="ffffff"/>
              </a:solidFill>
              <a:effectLst/>
              <a:uFillTx/>
              <a:latin typeface="Times New Roman"/>
            </a:endParaRPr>
          </a:p>
        </p:txBody>
      </p:sp>
      <p:sp>
        <p:nvSpPr>
          <p:cNvPr id="241" name=""/>
          <p:cNvSpPr/>
          <p:nvPr/>
        </p:nvSpPr>
        <p:spPr>
          <a:xfrm>
            <a:off x="1981080" y="4648320"/>
            <a:ext cx="1295640" cy="1143000"/>
          </a:xfrm>
          <a:prstGeom prst="rect">
            <a:avLst/>
          </a:prstGeom>
          <a:noFill/>
          <a:ln w="9360">
            <a:solidFill>
              <a:srgbClr val="ffffff"/>
            </a:solidFill>
            <a:prstDash val="sysDot"/>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42" name=""/>
          <p:cNvSpPr/>
          <p:nvPr/>
        </p:nvSpPr>
        <p:spPr>
          <a:xfrm>
            <a:off x="2743200" y="2438280"/>
            <a:ext cx="0" cy="45720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3" name=""/>
          <p:cNvSpPr/>
          <p:nvPr/>
        </p:nvSpPr>
        <p:spPr>
          <a:xfrm flipH="1">
            <a:off x="5410080" y="5105520"/>
            <a:ext cx="457200" cy="0"/>
          </a:xfrm>
          <a:prstGeom prst="line">
            <a:avLst/>
          </a:prstGeom>
          <a:ln w="57240">
            <a:solidFill>
              <a:srgbClr val="cccc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4" name=""/>
          <p:cNvSpPr/>
          <p:nvPr/>
        </p:nvSpPr>
        <p:spPr>
          <a:xfrm>
            <a:off x="1981080" y="4800600"/>
            <a:ext cx="1143000" cy="990720"/>
          </a:xfrm>
          <a:prstGeom prst="rect">
            <a:avLst/>
          </a:prstGeom>
          <a:solidFill>
            <a:srgbClr val="ff0000"/>
          </a:solidFill>
          <a:ln w="936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IT</a:t>
            </a:r>
            <a:endParaRPr b="0" lang="en-US" sz="2400" strike="noStrike" u="none">
              <a:solidFill>
                <a:srgbClr val="ffffff"/>
              </a:solidFill>
              <a:effectLst/>
              <a:uFillTx/>
              <a:latin typeface="Times New Roman"/>
            </a:endParaRPr>
          </a:p>
        </p:txBody>
      </p:sp>
      <p:sp>
        <p:nvSpPr>
          <p:cNvPr id="245" name=""/>
          <p:cNvSpPr/>
          <p:nvPr/>
        </p:nvSpPr>
        <p:spPr>
          <a:xfrm>
            <a:off x="5867280" y="914400"/>
            <a:ext cx="0" cy="838080"/>
          </a:xfrm>
          <a:prstGeom prst="line">
            <a:avLst/>
          </a:prstGeom>
          <a:ln w="57240">
            <a:solidFill>
              <a:srgbClr val="3333cc"/>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6" name=""/>
          <p:cNvSpPr/>
          <p:nvPr/>
        </p:nvSpPr>
        <p:spPr>
          <a:xfrm>
            <a:off x="6477120" y="914400"/>
            <a:ext cx="0" cy="838080"/>
          </a:xfrm>
          <a:prstGeom prst="line">
            <a:avLst/>
          </a:prstGeom>
          <a:ln w="57240">
            <a:solidFill>
              <a:srgbClr val="3333cc"/>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7" name=""/>
          <p:cNvSpPr/>
          <p:nvPr/>
        </p:nvSpPr>
        <p:spPr>
          <a:xfrm flipH="1">
            <a:off x="6857640" y="2209680"/>
            <a:ext cx="1143000" cy="0"/>
          </a:xfrm>
          <a:prstGeom prst="line">
            <a:avLst/>
          </a:prstGeom>
          <a:ln w="57240">
            <a:solidFill>
              <a:srgbClr val="3333cc"/>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8" name=""/>
          <p:cNvSpPr/>
          <p:nvPr/>
        </p:nvSpPr>
        <p:spPr>
          <a:xfrm flipH="1">
            <a:off x="6857640" y="2819520"/>
            <a:ext cx="1143000" cy="0"/>
          </a:xfrm>
          <a:prstGeom prst="line">
            <a:avLst/>
          </a:prstGeom>
          <a:ln w="57240">
            <a:solidFill>
              <a:srgbClr val="3333cc"/>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9" name=""/>
          <p:cNvSpPr/>
          <p:nvPr/>
        </p:nvSpPr>
        <p:spPr>
          <a:xfrm>
            <a:off x="2438280" y="4343400"/>
            <a:ext cx="0" cy="60948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0" name=""/>
          <p:cNvSpPr/>
          <p:nvPr/>
        </p:nvSpPr>
        <p:spPr>
          <a:xfrm flipH="1">
            <a:off x="2971440" y="5410080"/>
            <a:ext cx="609480" cy="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1" name=""/>
          <p:cNvSpPr/>
          <p:nvPr/>
        </p:nvSpPr>
        <p:spPr>
          <a:xfrm flipH="1">
            <a:off x="6781320" y="1143000"/>
            <a:ext cx="762120" cy="838080"/>
          </a:xfrm>
          <a:prstGeom prst="line">
            <a:avLst/>
          </a:prstGeom>
          <a:ln w="57240">
            <a:solidFill>
              <a:srgbClr val="3333cc"/>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2"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Changing Focus…New Model</a:t>
            </a:r>
            <a:endParaRPr b="0" lang="en-US" sz="3800" strike="noStrike" u="none">
              <a:solidFill>
                <a:srgbClr val="ff9900"/>
              </a:solidFill>
              <a:effectLst/>
              <a:uFillTx/>
              <a:latin typeface="Times New Roman"/>
            </a:endParaRPr>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3"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Business Need</a:t>
            </a:r>
            <a:endParaRPr b="0" lang="en-US" sz="3800" strike="noStrike" u="none">
              <a:solidFill>
                <a:srgbClr val="ff9900"/>
              </a:solidFill>
              <a:effectLst/>
              <a:uFillTx/>
              <a:latin typeface="Times New Roman"/>
            </a:endParaRPr>
          </a:p>
        </p:txBody>
      </p:sp>
      <p:sp>
        <p:nvSpPr>
          <p:cNvPr id="254"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19999"/>
          </a:bodyPr>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Lower cost</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Faster time to market</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Ability to support ballooning volumes</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Aggregate scarce business and technical skills</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Intra industry optimization when acquiring others</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Focus management bandwidth on the client</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Capital utilization</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Operational risk management</a:t>
            </a:r>
            <a:endParaRPr b="1" lang="en-US" sz="2400" strike="noStrike" u="none">
              <a:solidFill>
                <a:srgbClr val="ffffff"/>
              </a:solidFill>
              <a:effectLst/>
              <a:uFillTx/>
              <a:latin typeface="Arial"/>
            </a:endParaRPr>
          </a:p>
          <a:p>
            <a:pPr marL="228600" indent="-228600">
              <a:lnSpc>
                <a:spcPct val="12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Execute the above without needing mergers!</a:t>
            </a:r>
            <a:endParaRPr b="1" lang="en-US" sz="2400" strike="noStrike" u="none">
              <a:solidFill>
                <a:srgbClr val="ffffff"/>
              </a:solidFill>
              <a:effectLst/>
              <a:uFillTx/>
              <a:latin typeface="Arial"/>
            </a:endParaRPr>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255" name=""/>
          <p:cNvGrpSpPr/>
          <p:nvPr/>
        </p:nvGrpSpPr>
        <p:grpSpPr>
          <a:xfrm>
            <a:off x="533520" y="1498680"/>
            <a:ext cx="885240" cy="3119040"/>
            <a:chOff x="533520" y="1498680"/>
            <a:chExt cx="885240" cy="3119040"/>
          </a:xfrm>
        </p:grpSpPr>
        <p:sp>
          <p:nvSpPr>
            <p:cNvPr id="256" name=""/>
            <p:cNvSpPr/>
            <p:nvPr/>
          </p:nvSpPr>
          <p:spPr>
            <a:xfrm>
              <a:off x="533520" y="1498680"/>
              <a:ext cx="885240" cy="870480"/>
            </a:xfrm>
            <a:prstGeom prst="rightArrow">
              <a:avLst>
                <a:gd name="adj1" fmla="val 50000"/>
                <a:gd name="adj2" fmla="val 25424"/>
              </a:avLst>
            </a:prstGeom>
            <a:solidFill>
              <a:srgbClr val="a5002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Back Office</a:t>
              </a:r>
              <a:endParaRPr b="0" lang="en-US" sz="1200" strike="noStrike" u="none">
                <a:solidFill>
                  <a:srgbClr val="ffffff"/>
                </a:solidFill>
                <a:effectLst/>
                <a:uFillTx/>
                <a:latin typeface="Times New Roman"/>
              </a:endParaRPr>
            </a:p>
          </p:txBody>
        </p:sp>
        <p:sp>
          <p:nvSpPr>
            <p:cNvPr id="257" name=""/>
            <p:cNvSpPr/>
            <p:nvPr/>
          </p:nvSpPr>
          <p:spPr>
            <a:xfrm>
              <a:off x="533520" y="2603160"/>
              <a:ext cx="885240" cy="870480"/>
            </a:xfrm>
            <a:prstGeom prst="rightArrow">
              <a:avLst>
                <a:gd name="adj1" fmla="val 50000"/>
                <a:gd name="adj2" fmla="val 25424"/>
              </a:avLst>
            </a:prstGeom>
            <a:solidFill>
              <a:srgbClr val="a5002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Back Office</a:t>
              </a:r>
              <a:endParaRPr b="0" lang="en-US" sz="1200" strike="noStrike" u="none">
                <a:solidFill>
                  <a:srgbClr val="ffffff"/>
                </a:solidFill>
                <a:effectLst/>
                <a:uFillTx/>
                <a:latin typeface="Times New Roman"/>
              </a:endParaRPr>
            </a:p>
          </p:txBody>
        </p:sp>
        <p:sp>
          <p:nvSpPr>
            <p:cNvPr id="258" name=""/>
            <p:cNvSpPr/>
            <p:nvPr/>
          </p:nvSpPr>
          <p:spPr>
            <a:xfrm>
              <a:off x="533520" y="3747240"/>
              <a:ext cx="885240" cy="870480"/>
            </a:xfrm>
            <a:prstGeom prst="rightArrow">
              <a:avLst>
                <a:gd name="adj1" fmla="val 50000"/>
                <a:gd name="adj2" fmla="val 25424"/>
              </a:avLst>
            </a:prstGeom>
            <a:solidFill>
              <a:srgbClr val="a5002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Back Office</a:t>
              </a:r>
              <a:endParaRPr b="0" lang="en-US" sz="1200" strike="noStrike" u="none">
                <a:solidFill>
                  <a:srgbClr val="ffffff"/>
                </a:solidFill>
                <a:effectLst/>
                <a:uFillTx/>
                <a:latin typeface="Times New Roman"/>
              </a:endParaRPr>
            </a:p>
          </p:txBody>
        </p:sp>
      </p:grpSp>
      <p:grpSp>
        <p:nvGrpSpPr>
          <p:cNvPr id="259" name=""/>
          <p:cNvGrpSpPr/>
          <p:nvPr/>
        </p:nvGrpSpPr>
        <p:grpSpPr>
          <a:xfrm>
            <a:off x="1427040" y="1506600"/>
            <a:ext cx="1010880" cy="3120480"/>
            <a:chOff x="1427040" y="1506600"/>
            <a:chExt cx="1010880" cy="3120480"/>
          </a:xfrm>
        </p:grpSpPr>
        <p:sp>
          <p:nvSpPr>
            <p:cNvPr id="260" name=""/>
            <p:cNvSpPr/>
            <p:nvPr/>
          </p:nvSpPr>
          <p:spPr>
            <a:xfrm>
              <a:off x="1427040" y="1506600"/>
              <a:ext cx="1010880" cy="870840"/>
            </a:xfrm>
            <a:prstGeom prst="rightArrow">
              <a:avLst>
                <a:gd name="adj1" fmla="val 50000"/>
                <a:gd name="adj2" fmla="val 29020"/>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Front Office</a:t>
              </a:r>
              <a:endParaRPr b="0" lang="en-US" sz="1200" strike="noStrike" u="none">
                <a:solidFill>
                  <a:srgbClr val="ffffff"/>
                </a:solidFill>
                <a:effectLst/>
                <a:uFillTx/>
                <a:latin typeface="Times New Roman"/>
              </a:endParaRPr>
            </a:p>
          </p:txBody>
        </p:sp>
        <p:sp>
          <p:nvSpPr>
            <p:cNvPr id="261" name=""/>
            <p:cNvSpPr/>
            <p:nvPr/>
          </p:nvSpPr>
          <p:spPr>
            <a:xfrm>
              <a:off x="1427040" y="2611080"/>
              <a:ext cx="1010880" cy="870840"/>
            </a:xfrm>
            <a:prstGeom prst="rightArrow">
              <a:avLst>
                <a:gd name="adj1" fmla="val 50000"/>
                <a:gd name="adj2" fmla="val 29020"/>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Front Office</a:t>
              </a:r>
              <a:endParaRPr b="0" lang="en-US" sz="1200" strike="noStrike" u="none">
                <a:solidFill>
                  <a:srgbClr val="ffffff"/>
                </a:solidFill>
                <a:effectLst/>
                <a:uFillTx/>
                <a:latin typeface="Times New Roman"/>
              </a:endParaRPr>
            </a:p>
          </p:txBody>
        </p:sp>
        <p:sp>
          <p:nvSpPr>
            <p:cNvPr id="262" name=""/>
            <p:cNvSpPr/>
            <p:nvPr/>
          </p:nvSpPr>
          <p:spPr>
            <a:xfrm>
              <a:off x="1427040" y="3756240"/>
              <a:ext cx="1010880" cy="870840"/>
            </a:xfrm>
            <a:prstGeom prst="rightArrow">
              <a:avLst>
                <a:gd name="adj1" fmla="val 50000"/>
                <a:gd name="adj2" fmla="val 29020"/>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Front Office</a:t>
              </a:r>
              <a:endParaRPr b="0" lang="en-US" sz="1200" strike="noStrike" u="none">
                <a:solidFill>
                  <a:srgbClr val="ffffff"/>
                </a:solidFill>
                <a:effectLst/>
                <a:uFillTx/>
                <a:latin typeface="Times New Roman"/>
              </a:endParaRPr>
            </a:p>
          </p:txBody>
        </p:sp>
      </p:grpSp>
      <p:sp>
        <p:nvSpPr>
          <p:cNvPr id="263" name=""/>
          <p:cNvSpPr/>
          <p:nvPr/>
        </p:nvSpPr>
        <p:spPr>
          <a:xfrm>
            <a:off x="1033200" y="2273400"/>
            <a:ext cx="908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Functions</a:t>
            </a:r>
            <a:endParaRPr b="0" lang="en-US" sz="1200" strike="noStrike" u="none">
              <a:solidFill>
                <a:srgbClr val="ffffff"/>
              </a:solidFill>
              <a:effectLst/>
              <a:uFillTx/>
              <a:latin typeface="Times New Roman"/>
            </a:endParaRPr>
          </a:p>
        </p:txBody>
      </p:sp>
      <p:sp>
        <p:nvSpPr>
          <p:cNvPr id="264" name=""/>
          <p:cNvSpPr/>
          <p:nvPr/>
        </p:nvSpPr>
        <p:spPr>
          <a:xfrm>
            <a:off x="1033200" y="3433680"/>
            <a:ext cx="908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Functions</a:t>
            </a:r>
            <a:endParaRPr b="0" lang="en-US" sz="1200" strike="noStrike" u="none">
              <a:solidFill>
                <a:srgbClr val="ffffff"/>
              </a:solidFill>
              <a:effectLst/>
              <a:uFillTx/>
              <a:latin typeface="Times New Roman"/>
            </a:endParaRPr>
          </a:p>
        </p:txBody>
      </p:sp>
      <p:sp>
        <p:nvSpPr>
          <p:cNvPr id="265" name=""/>
          <p:cNvSpPr/>
          <p:nvPr/>
        </p:nvSpPr>
        <p:spPr>
          <a:xfrm>
            <a:off x="1033200" y="4538520"/>
            <a:ext cx="908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Functions</a:t>
            </a:r>
            <a:endParaRPr b="0" lang="en-US" sz="1200" strike="noStrike" u="none">
              <a:solidFill>
                <a:srgbClr val="ffffff"/>
              </a:solidFill>
              <a:effectLst/>
              <a:uFillTx/>
              <a:latin typeface="Times New Roman"/>
            </a:endParaRPr>
          </a:p>
        </p:txBody>
      </p:sp>
      <p:sp>
        <p:nvSpPr>
          <p:cNvPr id="266" name=""/>
          <p:cNvSpPr/>
          <p:nvPr/>
        </p:nvSpPr>
        <p:spPr>
          <a:xfrm>
            <a:off x="380880" y="5216400"/>
            <a:ext cx="2127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Expensive and inefficient</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Complex and messy</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High entry barriers</a:t>
            </a:r>
            <a:endParaRPr b="0" lang="en-US" sz="1200" strike="noStrike" u="none">
              <a:solidFill>
                <a:srgbClr val="ffffff"/>
              </a:solidFill>
              <a:effectLst/>
              <a:uFillTx/>
              <a:latin typeface="Times New Roman"/>
            </a:endParaRPr>
          </a:p>
        </p:txBody>
      </p:sp>
      <p:grpSp>
        <p:nvGrpSpPr>
          <p:cNvPr id="267" name=""/>
          <p:cNvGrpSpPr/>
          <p:nvPr/>
        </p:nvGrpSpPr>
        <p:grpSpPr>
          <a:xfrm>
            <a:off x="7908840" y="1569960"/>
            <a:ext cx="1234800" cy="2869560"/>
            <a:chOff x="7908840" y="1569960"/>
            <a:chExt cx="1234800" cy="2869560"/>
          </a:xfrm>
        </p:grpSpPr>
        <p:sp>
          <p:nvSpPr>
            <p:cNvPr id="268" name=""/>
            <p:cNvSpPr/>
            <p:nvPr/>
          </p:nvSpPr>
          <p:spPr>
            <a:xfrm>
              <a:off x="7908840" y="1569960"/>
              <a:ext cx="1234800" cy="870480"/>
            </a:xfrm>
            <a:prstGeom prst="rightArrow">
              <a:avLst>
                <a:gd name="adj1" fmla="val 50000"/>
                <a:gd name="adj2" fmla="val 35463"/>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Relationships</a:t>
              </a:r>
              <a:endParaRPr b="0" lang="en-US" sz="1200" strike="noStrike" u="none">
                <a:solidFill>
                  <a:srgbClr val="ffffff"/>
                </a:solidFill>
                <a:effectLst/>
                <a:uFillTx/>
                <a:latin typeface="Times New Roman"/>
              </a:endParaRPr>
            </a:p>
          </p:txBody>
        </p:sp>
        <p:sp>
          <p:nvSpPr>
            <p:cNvPr id="269" name=""/>
            <p:cNvSpPr/>
            <p:nvPr/>
          </p:nvSpPr>
          <p:spPr>
            <a:xfrm>
              <a:off x="7908840" y="2536920"/>
              <a:ext cx="1234800" cy="870480"/>
            </a:xfrm>
            <a:prstGeom prst="rightArrow">
              <a:avLst>
                <a:gd name="adj1" fmla="val 50000"/>
                <a:gd name="adj2" fmla="val 35463"/>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Relationships</a:t>
              </a:r>
              <a:endParaRPr b="0" lang="en-US" sz="1200" strike="noStrike" u="none">
                <a:solidFill>
                  <a:srgbClr val="ffffff"/>
                </a:solidFill>
                <a:effectLst/>
                <a:uFillTx/>
                <a:latin typeface="Times New Roman"/>
              </a:endParaRPr>
            </a:p>
          </p:txBody>
        </p:sp>
        <p:sp>
          <p:nvSpPr>
            <p:cNvPr id="270" name=""/>
            <p:cNvSpPr/>
            <p:nvPr/>
          </p:nvSpPr>
          <p:spPr>
            <a:xfrm>
              <a:off x="7908840" y="3569040"/>
              <a:ext cx="1234800" cy="870480"/>
            </a:xfrm>
            <a:prstGeom prst="rightArrow">
              <a:avLst>
                <a:gd name="adj1" fmla="val 50000"/>
                <a:gd name="adj2" fmla="val 35463"/>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Relationships</a:t>
              </a:r>
              <a:endParaRPr b="0" lang="en-US" sz="1200" strike="noStrike" u="none">
                <a:solidFill>
                  <a:srgbClr val="ffffff"/>
                </a:solidFill>
                <a:effectLst/>
                <a:uFillTx/>
                <a:latin typeface="Times New Roman"/>
              </a:endParaRPr>
            </a:p>
          </p:txBody>
        </p:sp>
      </p:grpSp>
      <p:sp>
        <p:nvSpPr>
          <p:cNvPr id="271" name=""/>
          <p:cNvSpPr/>
          <p:nvPr/>
        </p:nvSpPr>
        <p:spPr>
          <a:xfrm>
            <a:off x="7291440" y="2021040"/>
            <a:ext cx="625320" cy="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2" name=""/>
          <p:cNvSpPr/>
          <p:nvPr/>
        </p:nvSpPr>
        <p:spPr>
          <a:xfrm flipH="1">
            <a:off x="7278840" y="2013120"/>
            <a:ext cx="10800" cy="6120"/>
          </a:xfrm>
          <a:prstGeom prst="line">
            <a:avLst/>
          </a:prstGeom>
          <a:ln w="12600">
            <a:solidFill>
              <a:srgbClr val="ffffff"/>
            </a:solidFill>
            <a:miter/>
          </a:ln>
        </p:spPr>
        <p:style>
          <a:lnRef idx="0"/>
          <a:fillRef idx="0"/>
          <a:effectRef idx="0"/>
          <a:fontRef idx="minor"/>
        </p:style>
        <p:txBody>
          <a:bodyPr lIns="90000" rIns="90000" tIns="-40680" bIns="-40680" anchor="t">
            <a:noAutofit/>
          </a:bodyPr>
          <a:p>
            <a:endParaRPr b="0" lang="en-US" sz="2400" strike="noStrike" u="none">
              <a:solidFill>
                <a:srgbClr val="ffffff"/>
              </a:solidFill>
              <a:effectLst/>
              <a:uFillTx/>
              <a:latin typeface="Times New Roman"/>
            </a:endParaRPr>
          </a:p>
        </p:txBody>
      </p:sp>
      <p:sp>
        <p:nvSpPr>
          <p:cNvPr id="273" name=""/>
          <p:cNvSpPr/>
          <p:nvPr/>
        </p:nvSpPr>
        <p:spPr>
          <a:xfrm>
            <a:off x="7284960" y="2019240"/>
            <a:ext cx="620640" cy="95580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4" name=""/>
          <p:cNvSpPr/>
          <p:nvPr/>
        </p:nvSpPr>
        <p:spPr>
          <a:xfrm>
            <a:off x="7284960" y="2013120"/>
            <a:ext cx="614520" cy="196524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5" name=""/>
          <p:cNvSpPr/>
          <p:nvPr/>
        </p:nvSpPr>
        <p:spPr>
          <a:xfrm flipV="1">
            <a:off x="7305840" y="3995640"/>
            <a:ext cx="604800" cy="6480"/>
          </a:xfrm>
          <a:prstGeom prst="line">
            <a:avLst/>
          </a:prstGeom>
          <a:ln w="12600">
            <a:solidFill>
              <a:srgbClr val="ffffff"/>
            </a:solidFill>
            <a:miter/>
          </a:ln>
        </p:spPr>
        <p:style>
          <a:lnRef idx="0"/>
          <a:fillRef idx="0"/>
          <a:effectRef idx="0"/>
          <a:fontRef idx="minor"/>
        </p:style>
        <p:txBody>
          <a:bodyPr lIns="90000" rIns="90000" tIns="-40320" bIns="-40320" anchor="t">
            <a:noAutofit/>
          </a:bodyPr>
          <a:p>
            <a:endParaRPr b="0" lang="en-US" sz="2400" strike="noStrike" u="none">
              <a:solidFill>
                <a:srgbClr val="ffffff"/>
              </a:solidFill>
              <a:effectLst/>
              <a:uFillTx/>
              <a:latin typeface="Times New Roman"/>
            </a:endParaRPr>
          </a:p>
        </p:txBody>
      </p:sp>
      <p:sp>
        <p:nvSpPr>
          <p:cNvPr id="276" name=""/>
          <p:cNvSpPr/>
          <p:nvPr/>
        </p:nvSpPr>
        <p:spPr>
          <a:xfrm flipV="1">
            <a:off x="7311960" y="2962440"/>
            <a:ext cx="587520" cy="103968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7" name=""/>
          <p:cNvSpPr/>
          <p:nvPr/>
        </p:nvSpPr>
        <p:spPr>
          <a:xfrm flipV="1">
            <a:off x="7300800" y="2025720"/>
            <a:ext cx="598680" cy="197640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8" name=""/>
          <p:cNvSpPr/>
          <p:nvPr/>
        </p:nvSpPr>
        <p:spPr>
          <a:xfrm flipH="1" flipV="1">
            <a:off x="7289280" y="2955960"/>
            <a:ext cx="605160" cy="6480"/>
          </a:xfrm>
          <a:prstGeom prst="line">
            <a:avLst/>
          </a:prstGeom>
          <a:ln w="12600">
            <a:solidFill>
              <a:srgbClr val="ffffff"/>
            </a:solidFill>
            <a:miter/>
          </a:ln>
        </p:spPr>
        <p:style>
          <a:lnRef idx="0"/>
          <a:fillRef idx="0"/>
          <a:effectRef idx="0"/>
          <a:fontRef idx="minor"/>
        </p:style>
        <p:txBody>
          <a:bodyPr lIns="90000" rIns="90000" tIns="-40320" bIns="-40320" anchor="t">
            <a:noAutofit/>
          </a:bodyPr>
          <a:p>
            <a:endParaRPr b="0" lang="en-US" sz="2400" strike="noStrike" u="none">
              <a:solidFill>
                <a:srgbClr val="ffffff"/>
              </a:solidFill>
              <a:effectLst/>
              <a:uFillTx/>
              <a:latin typeface="Times New Roman"/>
            </a:endParaRPr>
          </a:p>
        </p:txBody>
      </p:sp>
      <p:sp>
        <p:nvSpPr>
          <p:cNvPr id="279" name=""/>
          <p:cNvSpPr/>
          <p:nvPr/>
        </p:nvSpPr>
        <p:spPr>
          <a:xfrm flipV="1">
            <a:off x="7300800" y="2049480"/>
            <a:ext cx="598680" cy="91296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 name=""/>
          <p:cNvSpPr/>
          <p:nvPr/>
        </p:nvSpPr>
        <p:spPr>
          <a:xfrm>
            <a:off x="7300800" y="2968560"/>
            <a:ext cx="598680" cy="1022400"/>
          </a:xfrm>
          <a:prstGeom prst="line">
            <a:avLst/>
          </a:prstGeom>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1" name=""/>
          <p:cNvSpPr/>
          <p:nvPr/>
        </p:nvSpPr>
        <p:spPr>
          <a:xfrm>
            <a:off x="6688080" y="4724280"/>
            <a:ext cx="1765440" cy="468360"/>
          </a:xfrm>
          <a:prstGeom prst="downArrow">
            <a:avLst>
              <a:gd name="adj1" fmla="val 50000"/>
              <a:gd name="adj2" fmla="val 25000"/>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2" name=""/>
          <p:cNvSpPr/>
          <p:nvPr/>
        </p:nvSpPr>
        <p:spPr>
          <a:xfrm>
            <a:off x="6045120" y="5165640"/>
            <a:ext cx="3098880" cy="70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B2B: Cheap and Efficient</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Straight Through and Simple</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B2C: lower entry barriers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but marketing and brand becoming key</a:t>
            </a:r>
            <a:endParaRPr b="0" lang="en-US" sz="1000" strike="noStrike" u="none">
              <a:solidFill>
                <a:srgbClr val="ffffff"/>
              </a:solidFill>
              <a:effectLst/>
              <a:uFillTx/>
              <a:latin typeface="Times New Roman"/>
            </a:endParaRPr>
          </a:p>
        </p:txBody>
      </p:sp>
      <p:sp>
        <p:nvSpPr>
          <p:cNvPr id="283" name=""/>
          <p:cNvSpPr/>
          <p:nvPr/>
        </p:nvSpPr>
        <p:spPr>
          <a:xfrm>
            <a:off x="1361880" y="6143760"/>
            <a:ext cx="67280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ff"/>
                </a:solidFill>
                <a:effectLst/>
                <a:uFillTx/>
                <a:latin typeface="Arial"/>
              </a:rPr>
              <a:t>From back office ugly duckling to the e-Utility swan….</a:t>
            </a:r>
            <a:endParaRPr b="0" lang="en-US" sz="2000" strike="noStrike" u="none">
              <a:solidFill>
                <a:srgbClr val="ffffff"/>
              </a:solidFill>
              <a:effectLst/>
              <a:uFillTx/>
              <a:latin typeface="Times New Roman"/>
            </a:endParaRPr>
          </a:p>
        </p:txBody>
      </p:sp>
      <p:sp>
        <p:nvSpPr>
          <p:cNvPr id="284" name=""/>
          <p:cNvSpPr/>
          <p:nvPr/>
        </p:nvSpPr>
        <p:spPr>
          <a:xfrm>
            <a:off x="5728680" y="6659640"/>
            <a:ext cx="28065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cccccc"/>
                </a:solidFill>
                <a:effectLst/>
                <a:uFillTx/>
                <a:latin typeface="Arial"/>
              </a:rPr>
              <a:t>Source:  IDC, EDS and Company Data</a:t>
            </a:r>
            <a:endParaRPr b="0" lang="en-US" sz="1200" strike="noStrike" u="none">
              <a:solidFill>
                <a:srgbClr val="ffffff"/>
              </a:solidFill>
              <a:effectLst/>
              <a:uFillTx/>
              <a:latin typeface="Times New Roman"/>
            </a:endParaRPr>
          </a:p>
        </p:txBody>
      </p:sp>
      <p:sp>
        <p:nvSpPr>
          <p:cNvPr id="285" name="PlaceHolder 1"/>
          <p:cNvSpPr>
            <a:spLocks noGrp="1"/>
          </p:cNvSpPr>
          <p:nvPr>
            <p:ph type="title"/>
          </p:nvPr>
        </p:nvSpPr>
        <p:spPr>
          <a:xfrm>
            <a:off x="776160" y="228600"/>
            <a:ext cx="836784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E-Utility…The Direction Of The Future</a:t>
            </a:r>
            <a:endParaRPr b="0" lang="en-US" sz="3800" strike="noStrike" u="none">
              <a:solidFill>
                <a:srgbClr val="ff9900"/>
              </a:solidFill>
              <a:effectLst/>
              <a:uFillTx/>
              <a:latin typeface="Times New Roman"/>
            </a:endParaRPr>
          </a:p>
        </p:txBody>
      </p:sp>
      <p:sp>
        <p:nvSpPr>
          <p:cNvPr id="286" name=""/>
          <p:cNvSpPr/>
          <p:nvPr/>
        </p:nvSpPr>
        <p:spPr>
          <a:xfrm>
            <a:off x="2438280" y="1371600"/>
            <a:ext cx="3810240" cy="4267080"/>
          </a:xfrm>
          <a:prstGeom prst="rightArrowCallout">
            <a:avLst>
              <a:gd name="adj1" fmla="val 25003"/>
              <a:gd name="adj2" fmla="val 41498"/>
              <a:gd name="adj3" fmla="val 13144"/>
              <a:gd name="adj4" fmla="val 82120"/>
            </a:avLst>
          </a:prstGeom>
          <a:solidFill>
            <a:srgbClr val="0066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7" name=""/>
          <p:cNvSpPr/>
          <p:nvPr/>
        </p:nvSpPr>
        <p:spPr>
          <a:xfrm>
            <a:off x="2362320" y="1447920"/>
            <a:ext cx="3276360" cy="420516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impossible becoming possible</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Wireless</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Broadband </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Internet, GSM, Digital TV</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Increasing penetration of the </a:t>
            </a:r>
            <a:br>
              <a:rPr sz="1400"/>
            </a:br>
            <a:r>
              <a:rPr b="1" lang="en-US" sz="1400" strike="noStrike" u="none">
                <a:solidFill>
                  <a:srgbClr val="ffffff"/>
                </a:solidFill>
                <a:effectLst/>
                <a:uFillTx/>
                <a:latin typeface="Arial"/>
              </a:rPr>
              <a:t>mass market</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Channel proliferation</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Customer relationship management</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Reduction of the barriers –</a:t>
            </a:r>
            <a:br>
              <a:rPr sz="1400"/>
            </a:br>
            <a:r>
              <a:rPr b="1" lang="en-US" sz="1400" strike="noStrike" u="none">
                <a:solidFill>
                  <a:srgbClr val="ffffff"/>
                </a:solidFill>
                <a:effectLst/>
                <a:uFillTx/>
                <a:latin typeface="Arial"/>
              </a:rPr>
              <a:t>cross border</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New players</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Elimination of some </a:t>
            </a:r>
            <a:br>
              <a:rPr sz="1400"/>
            </a:br>
            <a:r>
              <a:rPr b="1" lang="en-US" sz="1400" strike="noStrike" u="none">
                <a:solidFill>
                  <a:srgbClr val="ffffff"/>
                </a:solidFill>
                <a:effectLst/>
                <a:uFillTx/>
                <a:latin typeface="Arial"/>
              </a:rPr>
              <a:t>traditional player</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Everything with a screen </a:t>
            </a:r>
            <a:br>
              <a:rPr sz="1400"/>
            </a:br>
            <a:r>
              <a:rPr b="1" lang="en-US" sz="1400" strike="noStrike" u="none">
                <a:solidFill>
                  <a:srgbClr val="ffffff"/>
                </a:solidFill>
                <a:effectLst/>
                <a:uFillTx/>
                <a:latin typeface="Arial"/>
              </a:rPr>
              <a:t>being linked </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IT Processing power and reliability</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Supply chain disinter mediation </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Deregulation</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We want the information </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We can deal with the information</a:t>
            </a:r>
            <a:endParaRPr b="0" lang="en-US" sz="1400" strike="noStrike" u="none">
              <a:solidFill>
                <a:srgbClr val="ffffff"/>
              </a:solidFill>
              <a:effectLst/>
              <a:uFillTx/>
              <a:latin typeface="Times New Roman"/>
            </a:endParaRPr>
          </a:p>
          <a:p>
            <a:pPr marL="114480" indent="-114480">
              <a:lnSpc>
                <a:spcPct val="80000"/>
              </a:lnSpc>
              <a:spcBef>
                <a:spcPts val="176"/>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We want the information now!</a:t>
            </a:r>
            <a:endParaRPr b="0" lang="en-US" sz="1400" strike="noStrike" u="none">
              <a:solidFill>
                <a:srgbClr val="ffffff"/>
              </a:solidFill>
              <a:effectLst/>
              <a:uFillTx/>
              <a:latin typeface="Times New Roman"/>
            </a:endParaRPr>
          </a:p>
        </p:txBody>
      </p:sp>
      <p:sp>
        <p:nvSpPr>
          <p:cNvPr id="288" name=""/>
          <p:cNvSpPr/>
          <p:nvPr/>
        </p:nvSpPr>
        <p:spPr>
          <a:xfrm>
            <a:off x="6172200" y="1752480"/>
            <a:ext cx="1119240" cy="527040"/>
          </a:xfrm>
          <a:prstGeom prst="cube">
            <a:avLst>
              <a:gd name="adj" fmla="val 25000"/>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e-processing </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utility</a:t>
            </a:r>
            <a:endParaRPr b="0" lang="en-US" sz="1200" strike="noStrike" u="none">
              <a:solidFill>
                <a:srgbClr val="ffffff"/>
              </a:solidFill>
              <a:effectLst/>
              <a:uFillTx/>
              <a:latin typeface="Times New Roman"/>
            </a:endParaRPr>
          </a:p>
        </p:txBody>
      </p:sp>
      <p:sp>
        <p:nvSpPr>
          <p:cNvPr id="289" name=""/>
          <p:cNvSpPr/>
          <p:nvPr/>
        </p:nvSpPr>
        <p:spPr>
          <a:xfrm>
            <a:off x="6172200" y="2664000"/>
            <a:ext cx="1119240" cy="527040"/>
          </a:xfrm>
          <a:prstGeom prst="cube">
            <a:avLst>
              <a:gd name="adj" fmla="val 25000"/>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e-processing </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utility</a:t>
            </a:r>
            <a:endParaRPr b="0" lang="en-US" sz="1200" strike="noStrike" u="none">
              <a:solidFill>
                <a:srgbClr val="ffffff"/>
              </a:solidFill>
              <a:effectLst/>
              <a:uFillTx/>
              <a:latin typeface="Times New Roman"/>
            </a:endParaRPr>
          </a:p>
        </p:txBody>
      </p:sp>
      <p:sp>
        <p:nvSpPr>
          <p:cNvPr id="290" name=""/>
          <p:cNvSpPr/>
          <p:nvPr/>
        </p:nvSpPr>
        <p:spPr>
          <a:xfrm>
            <a:off x="6172200" y="3703680"/>
            <a:ext cx="1119240" cy="527040"/>
          </a:xfrm>
          <a:prstGeom prst="cube">
            <a:avLst>
              <a:gd name="adj" fmla="val 25000"/>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e-processing </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utility</a:t>
            </a:r>
            <a:endParaRPr b="0" lang="en-US" sz="1200" strike="noStrike" u="none">
              <a:solidFill>
                <a:srgbClr val="ffffff"/>
              </a:solidFill>
              <a:effectLst/>
              <a:uFillTx/>
              <a:latin typeface="Times New Roman"/>
            </a:endParaRPr>
          </a:p>
        </p:txBody>
      </p:sp>
      <p:sp>
        <p:nvSpPr>
          <p:cNvPr id="291" name=""/>
          <p:cNvSpPr/>
          <p:nvPr/>
        </p:nvSpPr>
        <p:spPr>
          <a:xfrm>
            <a:off x="533520" y="4800600"/>
            <a:ext cx="1765080" cy="468360"/>
          </a:xfrm>
          <a:prstGeom prst="downArrow">
            <a:avLst>
              <a:gd name="adj1" fmla="val 50000"/>
              <a:gd name="adj2" fmla="val 25000"/>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p:transition spd="med">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2" name=""/>
          <p:cNvSpPr/>
          <p:nvPr/>
        </p:nvSpPr>
        <p:spPr>
          <a:xfrm flipV="1">
            <a:off x="4583160" y="1915920"/>
            <a:ext cx="1620720" cy="146844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3" name=""/>
          <p:cNvSpPr/>
          <p:nvPr/>
        </p:nvSpPr>
        <p:spPr>
          <a:xfrm flipV="1">
            <a:off x="4564080" y="1931760"/>
            <a:ext cx="384120" cy="145260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4" name=""/>
          <p:cNvSpPr/>
          <p:nvPr/>
        </p:nvSpPr>
        <p:spPr>
          <a:xfrm flipH="1" flipV="1">
            <a:off x="3796920" y="1931760"/>
            <a:ext cx="749160" cy="145260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5" name=""/>
          <p:cNvSpPr/>
          <p:nvPr/>
        </p:nvSpPr>
        <p:spPr>
          <a:xfrm flipH="1" flipV="1">
            <a:off x="2716200" y="1931760"/>
            <a:ext cx="1830240" cy="146844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6" name=""/>
          <p:cNvSpPr/>
          <p:nvPr/>
        </p:nvSpPr>
        <p:spPr>
          <a:xfrm flipH="1">
            <a:off x="2192400" y="3368520"/>
            <a:ext cx="2371680" cy="167508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7" name=""/>
          <p:cNvSpPr/>
          <p:nvPr/>
        </p:nvSpPr>
        <p:spPr>
          <a:xfrm flipH="1">
            <a:off x="3290760" y="3352680"/>
            <a:ext cx="1292400" cy="167508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8" name=""/>
          <p:cNvSpPr/>
          <p:nvPr/>
        </p:nvSpPr>
        <p:spPr>
          <a:xfrm>
            <a:off x="4530600" y="3368520"/>
            <a:ext cx="0" cy="165924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9" name=""/>
          <p:cNvSpPr/>
          <p:nvPr/>
        </p:nvSpPr>
        <p:spPr>
          <a:xfrm>
            <a:off x="4564080" y="3400560"/>
            <a:ext cx="977760" cy="162720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0" name=""/>
          <p:cNvSpPr/>
          <p:nvPr/>
        </p:nvSpPr>
        <p:spPr>
          <a:xfrm>
            <a:off x="4583160" y="3400560"/>
            <a:ext cx="2160720" cy="164304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1" name=""/>
          <p:cNvSpPr/>
          <p:nvPr/>
        </p:nvSpPr>
        <p:spPr>
          <a:xfrm flipV="1">
            <a:off x="4564080" y="2420640"/>
            <a:ext cx="2827440" cy="97956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2" name=""/>
          <p:cNvSpPr/>
          <p:nvPr/>
        </p:nvSpPr>
        <p:spPr>
          <a:xfrm>
            <a:off x="1633680" y="3384720"/>
            <a:ext cx="5740200" cy="0"/>
          </a:xfrm>
          <a:prstGeom prst="line">
            <a:avLst/>
          </a:prstGeom>
          <a:ln w="9360">
            <a:solidFill>
              <a:srgbClr val="99cc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3" name=""/>
          <p:cNvSpPr/>
          <p:nvPr/>
        </p:nvSpPr>
        <p:spPr>
          <a:xfrm>
            <a:off x="4530600" y="3368520"/>
            <a:ext cx="2860920" cy="104328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4" name=""/>
          <p:cNvSpPr/>
          <p:nvPr/>
        </p:nvSpPr>
        <p:spPr>
          <a:xfrm flipH="1" flipV="1">
            <a:off x="1650600" y="2468520"/>
            <a:ext cx="2862360" cy="90000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5" name=""/>
          <p:cNvSpPr/>
          <p:nvPr/>
        </p:nvSpPr>
        <p:spPr>
          <a:xfrm flipH="1">
            <a:off x="1633320" y="3384720"/>
            <a:ext cx="2896920" cy="1027080"/>
          </a:xfrm>
          <a:prstGeom prst="line">
            <a:avLst/>
          </a:prstGeom>
          <a:ln w="9360">
            <a:solidFill>
              <a:srgbClr val="99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6" name=""/>
          <p:cNvSpPr/>
          <p:nvPr/>
        </p:nvSpPr>
        <p:spPr>
          <a:xfrm>
            <a:off x="1792440" y="1125360"/>
            <a:ext cx="1158840" cy="781200"/>
          </a:xfrm>
          <a:prstGeom prst="rect">
            <a:avLst/>
          </a:prstGeom>
          <a:solidFill>
            <a:srgbClr val="008000"/>
          </a:solidFill>
          <a:ln w="0">
            <a:noFill/>
          </a:ln>
        </p:spPr>
        <p:style>
          <a:lnRef idx="0"/>
          <a:fillRef idx="0"/>
          <a:effectRef idx="0"/>
          <a:fontRef idx="minor"/>
        </p:style>
        <p:txBody>
          <a:bodyPr wrap="none" lIns="90000" rIns="90000" tIns="46800" bIns="46800" anchor="ctr">
            <a:noAutofit/>
          </a:bodyPr>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Checking</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Savings</a:t>
            </a:r>
            <a:endParaRPr b="0" lang="en-US" sz="1400" strike="noStrike" u="none">
              <a:solidFill>
                <a:srgbClr val="ffffff"/>
              </a:solidFill>
              <a:effectLst/>
              <a:uFillTx/>
              <a:latin typeface="Times New Roman"/>
            </a:endParaRPr>
          </a:p>
        </p:txBody>
      </p:sp>
      <p:sp>
        <p:nvSpPr>
          <p:cNvPr id="307" name=""/>
          <p:cNvSpPr/>
          <p:nvPr/>
        </p:nvSpPr>
        <p:spPr>
          <a:xfrm>
            <a:off x="3084480" y="1125360"/>
            <a:ext cx="1160640" cy="781200"/>
          </a:xfrm>
          <a:prstGeom prst="rect">
            <a:avLst/>
          </a:prstGeom>
          <a:solidFill>
            <a:srgbClr val="008000"/>
          </a:solidFill>
          <a:ln w="0">
            <a:noFill/>
          </a:ln>
        </p:spPr>
        <p:style>
          <a:lnRef idx="0"/>
          <a:fillRef idx="0"/>
          <a:effectRef idx="0"/>
          <a:fontRef idx="minor"/>
        </p:style>
        <p:txBody>
          <a:bodyPr wrap="none" lIns="90000" rIns="90000" tIns="46800" bIns="46800" anchor="ctr">
            <a:noAutofit/>
          </a:bodyPr>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Debit</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Smart</a:t>
            </a:r>
            <a:endParaRPr b="0" lang="en-US" sz="1400" strike="noStrike" u="none">
              <a:solidFill>
                <a:srgbClr val="ffffff"/>
              </a:solidFill>
              <a:effectLst/>
              <a:uFillTx/>
              <a:latin typeface="Times New Roman"/>
            </a:endParaRPr>
          </a:p>
        </p:txBody>
      </p:sp>
      <p:sp>
        <p:nvSpPr>
          <p:cNvPr id="308" name=""/>
          <p:cNvSpPr/>
          <p:nvPr/>
        </p:nvSpPr>
        <p:spPr>
          <a:xfrm>
            <a:off x="4527720" y="1125360"/>
            <a:ext cx="1158840" cy="781200"/>
          </a:xfrm>
          <a:prstGeom prst="rect">
            <a:avLst/>
          </a:prstGeom>
          <a:solidFill>
            <a:srgbClr val="008000"/>
          </a:solidFill>
          <a:ln w="0">
            <a:noFill/>
          </a:ln>
        </p:spPr>
        <p:style>
          <a:lnRef idx="0"/>
          <a:fillRef idx="0"/>
          <a:effectRef idx="0"/>
          <a:fontRef idx="minor"/>
        </p:style>
        <p:txBody>
          <a:bodyPr wrap="none" lIns="90000" rIns="90000" tIns="46800" bIns="46800" anchor="ctr">
            <a:noAutofit/>
          </a:bodyPr>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 bill</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payment/</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presentment</a:t>
            </a:r>
            <a:endParaRPr b="0" lang="en-US" sz="1400" strike="noStrike" u="none">
              <a:solidFill>
                <a:srgbClr val="ffffff"/>
              </a:solidFill>
              <a:effectLst/>
              <a:uFillTx/>
              <a:latin typeface="Times New Roman"/>
            </a:endParaRPr>
          </a:p>
        </p:txBody>
      </p:sp>
      <p:sp>
        <p:nvSpPr>
          <p:cNvPr id="309" name=""/>
          <p:cNvSpPr/>
          <p:nvPr/>
        </p:nvSpPr>
        <p:spPr>
          <a:xfrm>
            <a:off x="5987880" y="1125360"/>
            <a:ext cx="1159200" cy="781200"/>
          </a:xfrm>
          <a:prstGeom prst="rect">
            <a:avLst/>
          </a:prstGeom>
          <a:solidFill>
            <a:srgbClr val="008000"/>
          </a:solidFill>
          <a:ln w="0">
            <a:noFill/>
          </a:ln>
        </p:spPr>
        <p:style>
          <a:lnRef idx="0"/>
          <a:fillRef idx="0"/>
          <a:effectRef idx="0"/>
          <a:fontRef idx="minor"/>
        </p:style>
        <p:txBody>
          <a:bodyPr wrap="none" lIns="90000" rIns="90000" tIns="46800" bIns="46800" anchor="ctr">
            <a:noAutofit/>
          </a:bodyPr>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Rewards and</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loyalty</a:t>
            </a:r>
            <a:endParaRPr b="0" lang="en-US" sz="1400" strike="noStrike" u="none">
              <a:solidFill>
                <a:srgbClr val="ffffff"/>
              </a:solidFill>
              <a:effectLst/>
              <a:uFillTx/>
              <a:latin typeface="Times New Roman"/>
            </a:endParaRPr>
          </a:p>
          <a:p>
            <a:pPr algn="ct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programs</a:t>
            </a:r>
            <a:endParaRPr b="0" lang="en-US" sz="1400" strike="noStrike" u="none">
              <a:solidFill>
                <a:srgbClr val="ffffff"/>
              </a:solidFill>
              <a:effectLst/>
              <a:uFillTx/>
              <a:latin typeface="Times New Roman"/>
            </a:endParaRPr>
          </a:p>
        </p:txBody>
      </p:sp>
      <p:sp>
        <p:nvSpPr>
          <p:cNvPr id="310" name=""/>
          <p:cNvSpPr/>
          <p:nvPr/>
        </p:nvSpPr>
        <p:spPr>
          <a:xfrm>
            <a:off x="455760" y="1955880"/>
            <a:ext cx="1162080" cy="7826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Stock market</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Industry</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Trends</a:t>
            </a:r>
            <a:endParaRPr b="0" lang="en-US" sz="1400" strike="noStrike" u="none">
              <a:solidFill>
                <a:srgbClr val="ffffff"/>
              </a:solidFill>
              <a:effectLst/>
              <a:uFillTx/>
              <a:latin typeface="Times New Roman"/>
            </a:endParaRPr>
          </a:p>
        </p:txBody>
      </p:sp>
      <p:sp>
        <p:nvSpPr>
          <p:cNvPr id="311" name=""/>
          <p:cNvSpPr/>
          <p:nvPr/>
        </p:nvSpPr>
        <p:spPr>
          <a:xfrm>
            <a:off x="455760" y="3087720"/>
            <a:ext cx="1162080" cy="7826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Allocation</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Selection</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Timing</a:t>
            </a:r>
            <a:endParaRPr b="0" lang="en-US" sz="1400" strike="noStrike" u="none">
              <a:solidFill>
                <a:srgbClr val="ffffff"/>
              </a:solidFill>
              <a:effectLst/>
              <a:uFillTx/>
              <a:latin typeface="Times New Roman"/>
            </a:endParaRPr>
          </a:p>
        </p:txBody>
      </p:sp>
      <p:sp>
        <p:nvSpPr>
          <p:cNvPr id="312" name=""/>
          <p:cNvSpPr/>
          <p:nvPr/>
        </p:nvSpPr>
        <p:spPr>
          <a:xfrm>
            <a:off x="455760" y="4172040"/>
            <a:ext cx="1162080" cy="7808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Family</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Education</a:t>
            </a:r>
            <a:endParaRPr b="0" lang="en-US" sz="1400" strike="noStrike" u="none">
              <a:solidFill>
                <a:srgbClr val="ffffff"/>
              </a:solidFill>
              <a:effectLst/>
              <a:uFillTx/>
              <a:latin typeface="Times New Roman"/>
            </a:endParaRPr>
          </a:p>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Retirement</a:t>
            </a:r>
            <a:endParaRPr b="0" lang="en-US" sz="1400" strike="noStrike" u="none">
              <a:solidFill>
                <a:srgbClr val="ffffff"/>
              </a:solidFill>
              <a:effectLst/>
              <a:uFillTx/>
              <a:latin typeface="Times New Roman"/>
            </a:endParaRPr>
          </a:p>
        </p:txBody>
      </p:sp>
      <p:sp>
        <p:nvSpPr>
          <p:cNvPr id="313" name=""/>
          <p:cNvSpPr/>
          <p:nvPr/>
        </p:nvSpPr>
        <p:spPr>
          <a:xfrm>
            <a:off x="7426440" y="1955880"/>
            <a:ext cx="1162080" cy="7826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Individual</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Consolidated</a:t>
            </a:r>
            <a:endParaRPr b="0" lang="en-US" sz="1400" strike="noStrike" u="none">
              <a:solidFill>
                <a:srgbClr val="ffffff"/>
              </a:solidFill>
              <a:effectLst/>
              <a:uFillTx/>
              <a:latin typeface="Times New Roman"/>
            </a:endParaRPr>
          </a:p>
        </p:txBody>
      </p:sp>
      <p:sp>
        <p:nvSpPr>
          <p:cNvPr id="314" name=""/>
          <p:cNvSpPr/>
          <p:nvPr/>
        </p:nvSpPr>
        <p:spPr>
          <a:xfrm>
            <a:off x="7426440" y="3087720"/>
            <a:ext cx="1162080" cy="7826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Tax</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Trustee</a:t>
            </a:r>
            <a:endParaRPr b="0" lang="en-US" sz="1400" strike="noStrike" u="none">
              <a:solidFill>
                <a:srgbClr val="ffffff"/>
              </a:solidFill>
              <a:effectLst/>
              <a:uFillTx/>
              <a:latin typeface="Times New Roman"/>
            </a:endParaRPr>
          </a:p>
        </p:txBody>
      </p:sp>
      <p:sp>
        <p:nvSpPr>
          <p:cNvPr id="315" name=""/>
          <p:cNvSpPr/>
          <p:nvPr/>
        </p:nvSpPr>
        <p:spPr>
          <a:xfrm>
            <a:off x="7426440" y="4172040"/>
            <a:ext cx="1162080" cy="780840"/>
          </a:xfrm>
          <a:prstGeom prst="rect">
            <a:avLst/>
          </a:prstGeom>
          <a:solidFill>
            <a:srgbClr val="800000"/>
          </a:solid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Individual</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Total</a:t>
            </a:r>
            <a:endParaRPr b="0" lang="en-US" sz="1400" strike="noStrike" u="none">
              <a:solidFill>
                <a:srgbClr val="ffffff"/>
              </a:solidFill>
              <a:effectLst/>
              <a:uFillTx/>
              <a:latin typeface="Times New Roman"/>
            </a:endParaRPr>
          </a:p>
        </p:txBody>
      </p:sp>
      <p:sp>
        <p:nvSpPr>
          <p:cNvPr id="316" name=""/>
          <p:cNvSpPr/>
          <p:nvPr/>
        </p:nvSpPr>
        <p:spPr>
          <a:xfrm>
            <a:off x="2643120" y="5334120"/>
            <a:ext cx="1208160" cy="83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CDs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Mutual funds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Stock/bonds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etc.</a:t>
            </a:r>
            <a:endParaRPr b="0" lang="en-US" sz="1400" strike="noStrike" u="none">
              <a:solidFill>
                <a:srgbClr val="ffffff"/>
              </a:solidFill>
              <a:effectLst/>
              <a:uFillTx/>
              <a:latin typeface="Times New Roman"/>
            </a:endParaRPr>
          </a:p>
        </p:txBody>
      </p:sp>
      <p:sp>
        <p:nvSpPr>
          <p:cNvPr id="317" name=""/>
          <p:cNvSpPr/>
          <p:nvPr/>
        </p:nvSpPr>
        <p:spPr>
          <a:xfrm>
            <a:off x="3959280" y="5334120"/>
            <a:ext cx="1212840" cy="83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P&amp;C insurance</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Life insurance</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etc.</a:t>
            </a:r>
            <a:endParaRPr b="0" lang="en-US" sz="1400" strike="noStrike" u="none">
              <a:solidFill>
                <a:srgbClr val="ffffff"/>
              </a:solidFill>
              <a:effectLst/>
              <a:uFillTx/>
              <a:latin typeface="Times New Roman"/>
            </a:endParaRPr>
          </a:p>
        </p:txBody>
      </p:sp>
      <p:sp>
        <p:nvSpPr>
          <p:cNvPr id="318" name=""/>
          <p:cNvSpPr/>
          <p:nvPr/>
        </p:nvSpPr>
        <p:spPr>
          <a:xfrm>
            <a:off x="5318280" y="5334120"/>
            <a:ext cx="1211040" cy="83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Retirement</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Plans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etc.</a:t>
            </a:r>
            <a:endParaRPr b="0" lang="en-US" sz="1400" strike="noStrike" u="none">
              <a:solidFill>
                <a:srgbClr val="ffffff"/>
              </a:solidFill>
              <a:effectLst/>
              <a:uFillTx/>
              <a:latin typeface="Times New Roman"/>
            </a:endParaRPr>
          </a:p>
        </p:txBody>
      </p:sp>
      <p:sp>
        <p:nvSpPr>
          <p:cNvPr id="319" name=""/>
          <p:cNvSpPr/>
          <p:nvPr/>
        </p:nvSpPr>
        <p:spPr>
          <a:xfrm>
            <a:off x="6678720" y="5334120"/>
            <a:ext cx="1209600" cy="83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Wills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Trusts</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etc.</a:t>
            </a:r>
            <a:endParaRPr b="0" lang="en-US" sz="1400" strike="noStrike" u="none">
              <a:solidFill>
                <a:srgbClr val="ffffff"/>
              </a:solidFill>
              <a:effectLst/>
              <a:uFillTx/>
              <a:latin typeface="Times New Roman"/>
            </a:endParaRPr>
          </a:p>
        </p:txBody>
      </p:sp>
      <p:sp>
        <p:nvSpPr>
          <p:cNvPr id="320" name=""/>
          <p:cNvSpPr/>
          <p:nvPr/>
        </p:nvSpPr>
        <p:spPr>
          <a:xfrm>
            <a:off x="1346040" y="5334120"/>
            <a:ext cx="1211400" cy="83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Auto</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Mortgage</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H.E.L.</a:t>
            </a:r>
            <a:endParaRPr b="0" lang="en-US" sz="1400" strike="noStrike" u="none">
              <a:solidFill>
                <a:srgbClr val="ffffff"/>
              </a:solidFill>
              <a:effectLst/>
              <a:uFillTx/>
              <a:latin typeface="Times New Roman"/>
            </a:endParaRPr>
          </a:p>
          <a:p>
            <a:pPr algn="ctr">
              <a:lnSpc>
                <a:spcPct val="4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a:rPr>
              <a:t>etc.</a:t>
            </a:r>
            <a:endParaRPr b="0" lang="en-US" sz="1400" strike="noStrike" u="none">
              <a:solidFill>
                <a:srgbClr val="ffffff"/>
              </a:solidFill>
              <a:effectLst/>
              <a:uFillTx/>
              <a:latin typeface="Times New Roman"/>
            </a:endParaRPr>
          </a:p>
        </p:txBody>
      </p:sp>
      <p:sp>
        <p:nvSpPr>
          <p:cNvPr id="321" name=""/>
          <p:cNvSpPr/>
          <p:nvPr/>
        </p:nvSpPr>
        <p:spPr>
          <a:xfrm>
            <a:off x="2035080" y="2738520"/>
            <a:ext cx="919080" cy="1481040"/>
          </a:xfrm>
          <a:prstGeom prst="rect">
            <a:avLst/>
          </a:prstGeom>
          <a:gradFill rotWithShape="0">
            <a:gsLst>
              <a:gs pos="0">
                <a:srgbClr val="a88643"/>
              </a:gs>
              <a:gs pos="50000">
                <a:srgbClr val="ffcc66"/>
              </a:gs>
              <a:gs pos="100000">
                <a:srgbClr val="a88643"/>
              </a:gs>
            </a:gsLst>
            <a:lin ang="10800000"/>
          </a:gradFill>
          <a:ln w="9360">
            <a:solidFill>
              <a:srgbClr val="003399"/>
            </a:solidFill>
            <a:miter/>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Inform</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and</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Educate</a:t>
            </a:r>
            <a:endParaRPr b="0" lang="en-US" sz="1400" strike="noStrike" u="none">
              <a:solidFill>
                <a:srgbClr val="ffffff"/>
              </a:solidFill>
              <a:effectLst/>
              <a:uFillTx/>
              <a:latin typeface="Times New Roman"/>
            </a:endParaRPr>
          </a:p>
        </p:txBody>
      </p:sp>
      <p:sp>
        <p:nvSpPr>
          <p:cNvPr id="322" name=""/>
          <p:cNvSpPr/>
          <p:nvPr/>
        </p:nvSpPr>
        <p:spPr>
          <a:xfrm>
            <a:off x="6143760" y="2738520"/>
            <a:ext cx="915840" cy="1481040"/>
          </a:xfrm>
          <a:prstGeom prst="rect">
            <a:avLst/>
          </a:prstGeom>
          <a:gradFill rotWithShape="0">
            <a:gsLst>
              <a:gs pos="0">
                <a:srgbClr val="a88643"/>
              </a:gs>
              <a:gs pos="50000">
                <a:srgbClr val="ffcc66"/>
              </a:gs>
              <a:gs pos="100000">
                <a:srgbClr val="a88643"/>
              </a:gs>
            </a:gsLst>
            <a:lin ang="10800000"/>
          </a:gradFill>
          <a:ln w="9360">
            <a:solidFill>
              <a:srgbClr val="003399"/>
            </a:solidFill>
            <a:miter/>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Report</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and</a:t>
            </a:r>
            <a:endParaRPr b="0" lang="en-US" sz="1400" strike="noStrike" u="none">
              <a:solidFill>
                <a:srgbClr val="ffffff"/>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Measure</a:t>
            </a:r>
            <a:endParaRPr b="0" lang="en-US" sz="1400" strike="noStrike" u="none">
              <a:solidFill>
                <a:srgbClr val="ffffff"/>
              </a:solidFill>
              <a:effectLst/>
              <a:uFillTx/>
              <a:latin typeface="Times New Roman"/>
            </a:endParaRPr>
          </a:p>
        </p:txBody>
      </p:sp>
      <p:sp>
        <p:nvSpPr>
          <p:cNvPr id="323" name=""/>
          <p:cNvSpPr/>
          <p:nvPr/>
        </p:nvSpPr>
        <p:spPr>
          <a:xfrm>
            <a:off x="2462040" y="2192400"/>
            <a:ext cx="4135680" cy="358560"/>
          </a:xfrm>
          <a:prstGeom prst="rect">
            <a:avLst/>
          </a:prstGeom>
          <a:gradFill rotWithShape="0">
            <a:gsLst>
              <a:gs pos="0">
                <a:srgbClr val="a88643"/>
              </a:gs>
              <a:gs pos="50000">
                <a:srgbClr val="ffcc66"/>
              </a:gs>
              <a:gs pos="100000">
                <a:srgbClr val="a88643"/>
              </a:gs>
            </a:gsLst>
            <a:lin ang="5400000"/>
          </a:gradFill>
          <a:ln w="9360">
            <a:solidFill>
              <a:srgbClr val="003399"/>
            </a:solidFill>
            <a:miter/>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Facilitate the Transaction Flows</a:t>
            </a:r>
            <a:endParaRPr b="0" lang="en-US" sz="1400" strike="noStrike" u="none">
              <a:solidFill>
                <a:srgbClr val="ffffff"/>
              </a:solidFill>
              <a:effectLst/>
              <a:uFillTx/>
              <a:latin typeface="Times New Roman"/>
            </a:endParaRPr>
          </a:p>
        </p:txBody>
      </p:sp>
      <p:sp>
        <p:nvSpPr>
          <p:cNvPr id="324" name=""/>
          <p:cNvSpPr/>
          <p:nvPr/>
        </p:nvSpPr>
        <p:spPr>
          <a:xfrm>
            <a:off x="2462040" y="4408560"/>
            <a:ext cx="4135680" cy="357120"/>
          </a:xfrm>
          <a:prstGeom prst="rect">
            <a:avLst/>
          </a:prstGeom>
          <a:gradFill rotWithShape="0">
            <a:gsLst>
              <a:gs pos="0">
                <a:srgbClr val="a88643"/>
              </a:gs>
              <a:gs pos="50000">
                <a:srgbClr val="ffcc66"/>
              </a:gs>
              <a:gs pos="100000">
                <a:srgbClr val="a88643"/>
              </a:gs>
            </a:gsLst>
            <a:lin ang="5400000"/>
          </a:gradFill>
          <a:ln w="9360">
            <a:solidFill>
              <a:srgbClr val="003399"/>
            </a:solidFill>
            <a:miter/>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a79"/>
                </a:solidFill>
                <a:effectLst/>
                <a:uFillTx/>
                <a:latin typeface="Arial"/>
              </a:rPr>
              <a:t>Manage the “Balance Sheet”</a:t>
            </a:r>
            <a:endParaRPr b="0" lang="en-US" sz="1400" strike="noStrike" u="none">
              <a:solidFill>
                <a:srgbClr val="ffffff"/>
              </a:solidFill>
              <a:effectLst/>
              <a:uFillTx/>
              <a:latin typeface="Times New Roman"/>
            </a:endParaRPr>
          </a:p>
        </p:txBody>
      </p:sp>
      <p:sp>
        <p:nvSpPr>
          <p:cNvPr id="325" name=""/>
          <p:cNvSpPr/>
          <p:nvPr/>
        </p:nvSpPr>
        <p:spPr>
          <a:xfrm>
            <a:off x="1591920" y="4975560"/>
            <a:ext cx="74808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CREDIT</a:t>
            </a:r>
            <a:endParaRPr b="0" lang="en-US" sz="1200" strike="noStrike" u="none">
              <a:solidFill>
                <a:srgbClr val="ffffff"/>
              </a:solidFill>
              <a:effectLst/>
              <a:uFillTx/>
              <a:latin typeface="Times New Roman"/>
            </a:endParaRPr>
          </a:p>
        </p:txBody>
      </p:sp>
      <p:sp>
        <p:nvSpPr>
          <p:cNvPr id="326" name=""/>
          <p:cNvSpPr/>
          <p:nvPr/>
        </p:nvSpPr>
        <p:spPr>
          <a:xfrm>
            <a:off x="2546280" y="4975560"/>
            <a:ext cx="13446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ASSETS</a:t>
            </a:r>
            <a:endParaRPr b="0" lang="en-US" sz="1200" strike="noStrike" u="none">
              <a:solidFill>
                <a:srgbClr val="ffffff"/>
              </a:solidFill>
              <a:effectLst/>
              <a:uFillTx/>
              <a:latin typeface="Times New Roman"/>
            </a:endParaRPr>
          </a:p>
        </p:txBody>
      </p:sp>
      <p:sp>
        <p:nvSpPr>
          <p:cNvPr id="327" name=""/>
          <p:cNvSpPr/>
          <p:nvPr/>
        </p:nvSpPr>
        <p:spPr>
          <a:xfrm>
            <a:off x="3938760" y="4977360"/>
            <a:ext cx="119052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RISK MGT.</a:t>
            </a:r>
            <a:endParaRPr b="0" lang="en-US" sz="1200" strike="noStrike" u="none">
              <a:solidFill>
                <a:srgbClr val="ffffff"/>
              </a:solidFill>
              <a:effectLst/>
              <a:uFillTx/>
              <a:latin typeface="Times New Roman"/>
            </a:endParaRPr>
          </a:p>
        </p:txBody>
      </p:sp>
      <p:sp>
        <p:nvSpPr>
          <p:cNvPr id="328" name=""/>
          <p:cNvSpPr/>
          <p:nvPr/>
        </p:nvSpPr>
        <p:spPr>
          <a:xfrm>
            <a:off x="5245200" y="4977360"/>
            <a:ext cx="133164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RETIREMENT</a:t>
            </a:r>
            <a:endParaRPr b="0" lang="en-US" sz="1200" strike="noStrike" u="none">
              <a:solidFill>
                <a:srgbClr val="ffffff"/>
              </a:solidFill>
              <a:effectLst/>
              <a:uFillTx/>
              <a:latin typeface="Times New Roman"/>
            </a:endParaRPr>
          </a:p>
        </p:txBody>
      </p:sp>
      <p:sp>
        <p:nvSpPr>
          <p:cNvPr id="329" name=""/>
          <p:cNvSpPr/>
          <p:nvPr/>
        </p:nvSpPr>
        <p:spPr>
          <a:xfrm>
            <a:off x="6607080" y="4977360"/>
            <a:ext cx="133056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ESTATE</a:t>
            </a:r>
            <a:endParaRPr b="0" lang="en-US" sz="1200" strike="noStrike" u="none">
              <a:solidFill>
                <a:srgbClr val="ffffff"/>
              </a:solidFill>
              <a:effectLst/>
              <a:uFillTx/>
              <a:latin typeface="Times New Roman"/>
            </a:endParaRPr>
          </a:p>
        </p:txBody>
      </p:sp>
      <p:sp>
        <p:nvSpPr>
          <p:cNvPr id="330" name=""/>
          <p:cNvSpPr/>
          <p:nvPr/>
        </p:nvSpPr>
        <p:spPr>
          <a:xfrm>
            <a:off x="5891040" y="871920"/>
            <a:ext cx="133056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INCENTIVES</a:t>
            </a:r>
            <a:endParaRPr b="0" lang="en-US" sz="1200" strike="noStrike" u="none">
              <a:solidFill>
                <a:srgbClr val="ffffff"/>
              </a:solidFill>
              <a:effectLst/>
              <a:uFillTx/>
              <a:latin typeface="Times New Roman"/>
            </a:endParaRPr>
          </a:p>
        </p:txBody>
      </p:sp>
      <p:sp>
        <p:nvSpPr>
          <p:cNvPr id="331" name=""/>
          <p:cNvSpPr/>
          <p:nvPr/>
        </p:nvSpPr>
        <p:spPr>
          <a:xfrm>
            <a:off x="4443480" y="871920"/>
            <a:ext cx="1332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ELECTRONIC</a:t>
            </a:r>
            <a:endParaRPr b="0" lang="en-US" sz="1200" strike="noStrike" u="none">
              <a:solidFill>
                <a:srgbClr val="ffffff"/>
              </a:solidFill>
              <a:effectLst/>
              <a:uFillTx/>
              <a:latin typeface="Times New Roman"/>
            </a:endParaRPr>
          </a:p>
        </p:txBody>
      </p:sp>
      <p:sp>
        <p:nvSpPr>
          <p:cNvPr id="332" name=""/>
          <p:cNvSpPr/>
          <p:nvPr/>
        </p:nvSpPr>
        <p:spPr>
          <a:xfrm>
            <a:off x="3014640" y="871920"/>
            <a:ext cx="1332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CARDS</a:t>
            </a:r>
            <a:endParaRPr b="0" lang="en-US" sz="1200" strike="noStrike" u="none">
              <a:solidFill>
                <a:srgbClr val="ffffff"/>
              </a:solidFill>
              <a:effectLst/>
              <a:uFillTx/>
              <a:latin typeface="Times New Roman"/>
            </a:endParaRPr>
          </a:p>
        </p:txBody>
      </p:sp>
      <p:sp>
        <p:nvSpPr>
          <p:cNvPr id="333" name=""/>
          <p:cNvSpPr/>
          <p:nvPr/>
        </p:nvSpPr>
        <p:spPr>
          <a:xfrm>
            <a:off x="1739880" y="871920"/>
            <a:ext cx="132876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BANK DDA</a:t>
            </a:r>
            <a:endParaRPr b="0" lang="en-US" sz="1200" strike="noStrike" u="none">
              <a:solidFill>
                <a:srgbClr val="ffffff"/>
              </a:solidFill>
              <a:effectLst/>
              <a:uFillTx/>
              <a:latin typeface="Times New Roman"/>
            </a:endParaRPr>
          </a:p>
        </p:txBody>
      </p:sp>
      <p:sp>
        <p:nvSpPr>
          <p:cNvPr id="334" name=""/>
          <p:cNvSpPr/>
          <p:nvPr/>
        </p:nvSpPr>
        <p:spPr>
          <a:xfrm>
            <a:off x="7316640" y="1686600"/>
            <a:ext cx="1332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STATEMENTS</a:t>
            </a:r>
            <a:endParaRPr b="0" lang="en-US" sz="1200" strike="noStrike" u="none">
              <a:solidFill>
                <a:srgbClr val="ffffff"/>
              </a:solidFill>
              <a:effectLst/>
              <a:uFillTx/>
              <a:latin typeface="Times New Roman"/>
            </a:endParaRPr>
          </a:p>
        </p:txBody>
      </p:sp>
      <p:sp>
        <p:nvSpPr>
          <p:cNvPr id="335" name=""/>
          <p:cNvSpPr/>
          <p:nvPr/>
        </p:nvSpPr>
        <p:spPr>
          <a:xfrm>
            <a:off x="7345440" y="2842200"/>
            <a:ext cx="13302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REPORTS</a:t>
            </a:r>
            <a:endParaRPr b="0" lang="en-US" sz="1200" strike="noStrike" u="none">
              <a:solidFill>
                <a:srgbClr val="ffffff"/>
              </a:solidFill>
              <a:effectLst/>
              <a:uFillTx/>
              <a:latin typeface="Times New Roman"/>
            </a:endParaRPr>
          </a:p>
        </p:txBody>
      </p:sp>
      <p:sp>
        <p:nvSpPr>
          <p:cNvPr id="336" name=""/>
          <p:cNvSpPr/>
          <p:nvPr/>
        </p:nvSpPr>
        <p:spPr>
          <a:xfrm>
            <a:off x="7265880" y="3942360"/>
            <a:ext cx="147348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PERFORMANCE</a:t>
            </a:r>
            <a:endParaRPr b="0" lang="en-US" sz="1200" strike="noStrike" u="none">
              <a:solidFill>
                <a:srgbClr val="ffffff"/>
              </a:solidFill>
              <a:effectLst/>
              <a:uFillTx/>
              <a:latin typeface="Times New Roman"/>
            </a:endParaRPr>
          </a:p>
        </p:txBody>
      </p:sp>
      <p:sp>
        <p:nvSpPr>
          <p:cNvPr id="337" name=""/>
          <p:cNvSpPr/>
          <p:nvPr/>
        </p:nvSpPr>
        <p:spPr>
          <a:xfrm>
            <a:off x="486720" y="3932640"/>
            <a:ext cx="95976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PLANNING</a:t>
            </a:r>
            <a:endParaRPr b="0" lang="en-US" sz="1200" strike="noStrike" u="none">
              <a:solidFill>
                <a:srgbClr val="ffffff"/>
              </a:solidFill>
              <a:effectLst/>
              <a:uFillTx/>
              <a:latin typeface="Times New Roman"/>
            </a:endParaRPr>
          </a:p>
        </p:txBody>
      </p:sp>
      <p:sp>
        <p:nvSpPr>
          <p:cNvPr id="338" name=""/>
          <p:cNvSpPr/>
          <p:nvPr/>
        </p:nvSpPr>
        <p:spPr>
          <a:xfrm>
            <a:off x="498240" y="2840400"/>
            <a:ext cx="101916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DECISIONS</a:t>
            </a:r>
            <a:endParaRPr b="0" lang="en-US" sz="1200" strike="noStrike" u="none">
              <a:solidFill>
                <a:srgbClr val="ffffff"/>
              </a:solidFill>
              <a:effectLst/>
              <a:uFillTx/>
              <a:latin typeface="Times New Roman"/>
            </a:endParaRPr>
          </a:p>
        </p:txBody>
      </p:sp>
      <p:sp>
        <p:nvSpPr>
          <p:cNvPr id="339" name=""/>
          <p:cNvSpPr/>
          <p:nvPr/>
        </p:nvSpPr>
        <p:spPr>
          <a:xfrm>
            <a:off x="716040" y="1702440"/>
            <a:ext cx="63792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cc00"/>
                </a:solidFill>
                <a:effectLst/>
                <a:uFillTx/>
                <a:latin typeface="Arial"/>
              </a:rPr>
              <a:t>NEWS</a:t>
            </a:r>
            <a:endParaRPr b="0" lang="en-US" sz="1200" strike="noStrike" u="none">
              <a:solidFill>
                <a:srgbClr val="ffffff"/>
              </a:solidFill>
              <a:effectLst/>
              <a:uFillTx/>
              <a:latin typeface="Times New Roman"/>
            </a:endParaRPr>
          </a:p>
        </p:txBody>
      </p:sp>
      <p:pic>
        <p:nvPicPr>
          <p:cNvPr id="340" name="" descr=""/>
          <p:cNvPicPr/>
          <p:nvPr/>
        </p:nvPicPr>
        <p:blipFill>
          <a:blip r:embed="rId1"/>
          <a:srcRect l="7495" t="3695" r="72757" b="52092"/>
          <a:stretch/>
        </p:blipFill>
        <p:spPr>
          <a:xfrm>
            <a:off x="3968640" y="2776680"/>
            <a:ext cx="1074960" cy="1309680"/>
          </a:xfrm>
          <a:prstGeom prst="rect">
            <a:avLst/>
          </a:prstGeom>
          <a:noFill/>
          <a:ln w="0">
            <a:noFill/>
          </a:ln>
        </p:spPr>
      </p:pic>
      <p:sp>
        <p:nvSpPr>
          <p:cNvPr id="341" name=""/>
          <p:cNvSpPr/>
          <p:nvPr/>
        </p:nvSpPr>
        <p:spPr>
          <a:xfrm>
            <a:off x="3359160" y="2778120"/>
            <a:ext cx="2357280" cy="1349280"/>
          </a:xfrm>
          <a:prstGeom prst="bevel">
            <a:avLst>
              <a:gd name="adj" fmla="val 12500"/>
            </a:avLst>
          </a:prstGeom>
          <a:gradFill rotWithShape="0">
            <a:gsLst>
              <a:gs pos="0">
                <a:srgbClr val="ff9900"/>
              </a:gs>
              <a:gs pos="100000">
                <a:srgbClr val="7f4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2" name=""/>
          <p:cNvSpPr/>
          <p:nvPr/>
        </p:nvSpPr>
        <p:spPr>
          <a:xfrm>
            <a:off x="3544920" y="2909880"/>
            <a:ext cx="2003400" cy="1109520"/>
          </a:xfrm>
          <a:prstGeom prst="rect">
            <a:avLst/>
          </a:prstGeom>
          <a:noFill/>
          <a:ln w="0">
            <a:noFill/>
          </a:ln>
          <a:effectLst>
            <a:outerShdw dist="153753" dir="2700000" blurRad="0" rotWithShape="0">
              <a:srgbClr val="1e3c98"/>
            </a:outerShdw>
          </a:effectLst>
        </p:spPr>
        <p:style>
          <a:lnRef idx="0"/>
          <a:fillRef idx="0"/>
          <a:effectRef idx="0"/>
          <a:fontRef idx="minor"/>
        </p:style>
        <p:txBody>
          <a:bodyPr wrap="none" lIns="90000" rIns="90000" tIns="46800" bIns="46800" anchor="ctr">
            <a:noAutofit/>
          </a:bodyPr>
          <a:p>
            <a:pPr algn="ctr">
              <a:lnSpc>
                <a:spcPct val="4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Bank</a:t>
            </a:r>
            <a:endParaRPr b="0" lang="en-US" sz="1800" strike="noStrike" u="none">
              <a:solidFill>
                <a:srgbClr val="ffffff"/>
              </a:solidFill>
              <a:effectLst/>
              <a:uFillTx/>
              <a:latin typeface="Times New Roman"/>
            </a:endParaRPr>
          </a:p>
          <a:p>
            <a:pPr algn="ctr">
              <a:lnSpc>
                <a:spcPct val="4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as</a:t>
            </a:r>
            <a:endParaRPr b="0" lang="en-US" sz="1800" strike="noStrike" u="none">
              <a:solidFill>
                <a:srgbClr val="ffffff"/>
              </a:solidFill>
              <a:effectLst/>
              <a:uFillTx/>
              <a:latin typeface="Times New Roman"/>
            </a:endParaRPr>
          </a:p>
          <a:p>
            <a:pPr algn="ctr">
              <a:lnSpc>
                <a:spcPct val="4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Aggregator</a:t>
            </a:r>
            <a:endParaRPr b="0" lang="en-US" sz="1800" strike="noStrike" u="none">
              <a:solidFill>
                <a:srgbClr val="ffffff"/>
              </a:solidFill>
              <a:effectLst/>
              <a:uFillTx/>
              <a:latin typeface="Times New Roman"/>
            </a:endParaRPr>
          </a:p>
        </p:txBody>
      </p:sp>
      <p:sp>
        <p:nvSpPr>
          <p:cNvPr id="343" name="PlaceHolder 1"/>
          <p:cNvSpPr>
            <a:spLocks noGrp="1"/>
          </p:cNvSpPr>
          <p:nvPr>
            <p:ph type="title"/>
          </p:nvPr>
        </p:nvSpPr>
        <p:spPr>
          <a:xfrm>
            <a:off x="776160" y="228600"/>
            <a:ext cx="836784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9900"/>
                </a:solidFill>
                <a:effectLst/>
                <a:uFillTx/>
                <a:latin typeface="Times New Roman"/>
              </a:rPr>
              <a:t>Portals Can Position the Bank As “Consolidator”</a:t>
            </a:r>
            <a:endParaRPr b="0" lang="en-US" sz="3000" strike="noStrike" u="none">
              <a:solidFill>
                <a:srgbClr val="ff9900"/>
              </a:solidFill>
              <a:effectLst/>
              <a:uFillTx/>
              <a:latin typeface="Times New Roman"/>
            </a:endParaRPr>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E-Utility… to Transaction Banks</a:t>
            </a:r>
            <a:endParaRPr b="0" lang="en-US" sz="3800" strike="noStrike" u="none">
              <a:solidFill>
                <a:srgbClr val="ff9900"/>
              </a:solidFill>
              <a:effectLst/>
              <a:uFillTx/>
              <a:latin typeface="Times New Roman"/>
            </a:endParaRPr>
          </a:p>
        </p:txBody>
      </p:sp>
      <p:sp>
        <p:nvSpPr>
          <p:cNvPr id="345"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What should it look like?</a:t>
            </a:r>
            <a:endParaRPr b="1" lang="en-US" sz="2400" strike="noStrike" u="none">
              <a:solidFill>
                <a:srgbClr val="ffffff"/>
              </a:solidFill>
              <a:effectLst/>
              <a:uFillTx/>
              <a:latin typeface="Arial"/>
            </a:endParaRPr>
          </a:p>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What are providers achieving?</a:t>
            </a:r>
            <a:endParaRPr b="1" lang="en-US" sz="2400" strike="noStrike" u="none">
              <a:solidFill>
                <a:srgbClr val="ffffff"/>
              </a:solidFill>
              <a:effectLst/>
              <a:uFillTx/>
              <a:latin typeface="Arial"/>
            </a:endParaRPr>
          </a:p>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What are clients looking for?</a:t>
            </a:r>
            <a:endParaRPr b="1" lang="en-US" sz="2400" strike="noStrike" u="none">
              <a:solidFill>
                <a:srgbClr val="ffffff"/>
              </a:solidFill>
              <a:effectLst/>
              <a:uFillTx/>
              <a:latin typeface="Arial"/>
            </a:endParaRPr>
          </a:p>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Requirements for success</a:t>
            </a:r>
            <a:endParaRPr b="1" lang="en-US" sz="2400" strike="noStrike" u="none">
              <a:solidFill>
                <a:srgbClr val="ffffff"/>
              </a:solidFill>
              <a:effectLst/>
              <a:uFillTx/>
              <a:latin typeface="Arial"/>
            </a:endParaRPr>
          </a:p>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Market examples</a:t>
            </a:r>
            <a:endParaRPr b="1" lang="en-US" sz="2400" strike="noStrike" u="none">
              <a:solidFill>
                <a:srgbClr val="ffffff"/>
              </a:solidFill>
              <a:effectLst/>
              <a:uFillTx/>
              <a:latin typeface="Arial"/>
            </a:endParaRPr>
          </a:p>
          <a:p>
            <a:pPr marL="228600" indent="-228600">
              <a:lnSpc>
                <a:spcPct val="15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EDS action plan</a:t>
            </a:r>
            <a:endParaRPr b="1" lang="en-US" sz="2400" strike="noStrike" u="none">
              <a:solidFill>
                <a:srgbClr val="ffffff"/>
              </a:solidFill>
              <a:effectLst/>
              <a:uFillTx/>
              <a:latin typeface="Arial"/>
            </a:endParaRPr>
          </a:p>
          <a:p>
            <a:pPr marL="228600" indent="0">
              <a:lnSpc>
                <a:spcPct val="15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228600" indent="0">
              <a:lnSpc>
                <a:spcPct val="15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Buyers Require Transparency…</a:t>
            </a:r>
            <a:endParaRPr b="0" lang="en-US" sz="3800" strike="noStrike" u="none">
              <a:solidFill>
                <a:srgbClr val="ff9900"/>
              </a:solidFill>
              <a:effectLst/>
              <a:uFillTx/>
              <a:latin typeface="Times New Roman"/>
            </a:endParaRPr>
          </a:p>
        </p:txBody>
      </p:sp>
      <p:sp>
        <p:nvSpPr>
          <p:cNvPr id="347"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Price Transparency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Does price vary significantly by geographic region or by customer size?</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Am I getting the “market price” or am I getting the price based on my current costs?  Is someone with like volumes getting a bargain?</a:t>
            </a:r>
            <a:endParaRPr b="0" lang="en-US" sz="26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Availability transparency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 need the product now, who has it?</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Will I be served at par for new products?</a:t>
            </a:r>
            <a:endParaRPr b="0" lang="en-US" sz="2600" strike="noStrike" u="none">
              <a:solidFill>
                <a:srgbClr val="ffffff"/>
              </a:solidFill>
              <a:effectLst/>
              <a:uFillTx/>
              <a:latin typeface="Arial"/>
            </a:endParaRPr>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Buyers Require Transparency…</a:t>
            </a:r>
            <a:r>
              <a:rPr b="0" lang="en-US" sz="2000" strike="noStrike" u="none">
                <a:solidFill>
                  <a:srgbClr val="ff9900"/>
                </a:solidFill>
                <a:effectLst/>
                <a:uFillTx/>
                <a:latin typeface="Times New Roman"/>
              </a:rPr>
              <a:t>continue</a:t>
            </a:r>
            <a:endParaRPr b="0" lang="en-US" sz="2000" strike="noStrike" u="none">
              <a:solidFill>
                <a:srgbClr val="ff9900"/>
              </a:solidFill>
              <a:effectLst/>
              <a:uFillTx/>
              <a:latin typeface="Times New Roman"/>
            </a:endParaRPr>
          </a:p>
        </p:txBody>
      </p:sp>
      <p:sp>
        <p:nvSpPr>
          <p:cNvPr id="34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9999"/>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Supplier transparency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Who else offers this product/service?</a:t>
            </a:r>
            <a:endParaRPr b="0" lang="en-US" sz="26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Product transparency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Is there a substitute or alternative service?</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Is the alternative good for strategic positioning?</a:t>
            </a:r>
            <a:endParaRPr b="0" lang="en-US" sz="26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Information technology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Is the IT architecture open and components transparent?</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Can the IT architecture evolve with market trends?</a:t>
            </a:r>
            <a:endParaRPr b="0" lang="en-US" sz="2600" strike="noStrike" u="none">
              <a:solidFill>
                <a:srgbClr val="ffffff"/>
              </a:solidFill>
              <a:effectLst/>
              <a:uFillTx/>
              <a:latin typeface="Arial"/>
            </a:endParaRPr>
          </a:p>
          <a:p>
            <a:pPr lvl="1" marL="743040" indent="0">
              <a:lnSpc>
                <a:spcPct val="90000"/>
              </a:lnSpc>
              <a:spcBef>
                <a:spcPts val="9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ffffff"/>
              </a:solidFill>
              <a:effectLst/>
              <a:uFillTx/>
              <a:latin typeface="Arial"/>
            </a:endParaRPr>
          </a:p>
          <a:p>
            <a:pPr lvl="1" marL="743040" indent="0">
              <a:lnSpc>
                <a:spcPct val="90000"/>
              </a:lnSpc>
              <a:spcBef>
                <a:spcPts val="9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ffffff"/>
              </a:solidFill>
              <a:effectLst/>
              <a:uFillTx/>
              <a:latin typeface="Arial"/>
            </a:endParaRPr>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0"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Sellers Get A Few Things As Well…..</a:t>
            </a:r>
            <a:endParaRPr b="0" lang="en-US" sz="3800" strike="noStrike" u="none">
              <a:solidFill>
                <a:srgbClr val="ff9900"/>
              </a:solidFill>
              <a:effectLst/>
              <a:uFillTx/>
              <a:latin typeface="Times New Roman"/>
            </a:endParaRPr>
          </a:p>
        </p:txBody>
      </p:sp>
      <p:sp>
        <p:nvSpPr>
          <p:cNvPr id="351"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100000"/>
              </a:lnSpc>
              <a:spcBef>
                <a:spcPts val="15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Aggregation of smaller volumes</a:t>
            </a:r>
            <a:endParaRPr b="1" lang="en-US" sz="2400" strike="noStrike" u="none">
              <a:solidFill>
                <a:srgbClr val="ffffff"/>
              </a:solidFill>
              <a:effectLst/>
              <a:uFillTx/>
              <a:latin typeface="Arial"/>
            </a:endParaRPr>
          </a:p>
          <a:p>
            <a:pPr marL="228600" indent="-228600">
              <a:lnSpc>
                <a:spcPct val="100000"/>
              </a:lnSpc>
              <a:spcBef>
                <a:spcPts val="15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Centralized market </a:t>
            </a:r>
            <a:endParaRPr b="1" lang="en-US" sz="2400" strike="noStrike" u="none">
              <a:solidFill>
                <a:srgbClr val="ffffff"/>
              </a:solidFill>
              <a:effectLst/>
              <a:uFillTx/>
              <a:latin typeface="Arial"/>
            </a:endParaRPr>
          </a:p>
          <a:p>
            <a:pPr marL="228600" indent="-228600">
              <a:lnSpc>
                <a:spcPct val="100000"/>
              </a:lnSpc>
              <a:spcBef>
                <a:spcPts val="15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Ability to leverage common IT and operations infrastructure</a:t>
            </a:r>
            <a:endParaRPr b="1" lang="en-US" sz="2400" strike="noStrike" u="none">
              <a:solidFill>
                <a:srgbClr val="ffffff"/>
              </a:solidFill>
              <a:effectLst/>
              <a:uFillTx/>
              <a:latin typeface="Arial"/>
            </a:endParaRPr>
          </a:p>
          <a:p>
            <a:pPr marL="228600" indent="-228600">
              <a:lnSpc>
                <a:spcPct val="100000"/>
              </a:lnSpc>
              <a:spcBef>
                <a:spcPts val="15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Lower customer acquisition costs</a:t>
            </a:r>
            <a:endParaRPr b="1" lang="en-US" sz="2400" strike="noStrike" u="none">
              <a:solidFill>
                <a:srgbClr val="ffffff"/>
              </a:solidFill>
              <a:effectLst/>
              <a:uFillTx/>
              <a:latin typeface="Arial"/>
            </a:endParaRPr>
          </a:p>
          <a:p>
            <a:pPr marL="228600" indent="-228600">
              <a:lnSpc>
                <a:spcPct val="100000"/>
              </a:lnSpc>
              <a:spcBef>
                <a:spcPts val="15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Quicker discovery of competitive advantage</a:t>
            </a:r>
            <a:endParaRPr b="1" lang="en-US" sz="2400" strike="noStrike" u="none">
              <a:solidFill>
                <a:srgbClr val="ffffff"/>
              </a:solidFill>
              <a:effectLst/>
              <a:uFillTx/>
              <a:latin typeface="Arial"/>
            </a:endParaRPr>
          </a:p>
          <a:p>
            <a:pPr marL="228600" indent="0">
              <a:lnSpc>
                <a:spcPct val="100000"/>
              </a:lnSpc>
              <a:spcBef>
                <a:spcPts val="1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228600" indent="0">
              <a:lnSpc>
                <a:spcPct val="100000"/>
              </a:lnSpc>
              <a:spcBef>
                <a:spcPts val="1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2"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Requirements For Success</a:t>
            </a:r>
            <a:br>
              <a:rPr sz="3800"/>
            </a:br>
            <a:r>
              <a:rPr b="0" i="1" lang="en-US" sz="3000" strike="noStrike" u="none">
                <a:solidFill>
                  <a:srgbClr val="ff9900"/>
                </a:solidFill>
                <a:effectLst/>
                <a:uFillTx/>
                <a:latin typeface="Times New Roman"/>
              </a:rPr>
              <a:t>Pricing</a:t>
            </a:r>
            <a:endParaRPr b="0" lang="en-US" sz="3000" strike="noStrike" u="none">
              <a:solidFill>
                <a:srgbClr val="ff9900"/>
              </a:solidFill>
              <a:effectLst/>
              <a:uFillTx/>
              <a:latin typeface="Times New Roman"/>
            </a:endParaRPr>
          </a:p>
        </p:txBody>
      </p:sp>
      <p:sp>
        <p:nvSpPr>
          <p:cNvPr id="353"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Complete transparency in the pricing </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Simple and clear pricing algorithms</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No hidden costs</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Be clear on “privileged” pricing schedules</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Equity options should be separated from pricing schedules</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Make the contracts easy to manage</a:t>
            </a:r>
            <a:endParaRPr b="0" lang="en-US" sz="2600" strike="noStrike" u="none">
              <a:solidFill>
                <a:srgbClr val="ffffff"/>
              </a:solidFill>
              <a:effectLst/>
              <a:uFillTx/>
              <a:latin typeface="Arial"/>
            </a:endParaRPr>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776160" y="228600"/>
            <a:ext cx="836784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Agenda</a:t>
            </a:r>
            <a:endParaRPr b="0" lang="en-US" sz="3800" strike="noStrike" u="none">
              <a:solidFill>
                <a:srgbClr val="ff9900"/>
              </a:solidFill>
              <a:effectLst/>
              <a:uFillTx/>
              <a:latin typeface="Times New Roman"/>
            </a:endParaRPr>
          </a:p>
        </p:txBody>
      </p:sp>
      <p:sp>
        <p:nvSpPr>
          <p:cNvPr id="38"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a:t>
            </a:r>
            <a:endParaRPr b="1" lang="en-US" sz="2800" strike="noStrike" u="none">
              <a:solidFill>
                <a:srgbClr val="ffffff"/>
              </a:solidFill>
              <a:effectLst/>
              <a:uFillTx/>
              <a:latin typeface="Arial"/>
            </a:endParaRPr>
          </a:p>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Business Need</a:t>
            </a:r>
            <a:endParaRPr b="1" lang="en-US" sz="2800" strike="noStrike" u="none">
              <a:solidFill>
                <a:srgbClr val="ffffff"/>
              </a:solidFill>
              <a:effectLst/>
              <a:uFillTx/>
              <a:latin typeface="Arial"/>
            </a:endParaRPr>
          </a:p>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Evolution</a:t>
            </a:r>
            <a:endParaRPr b="1" lang="en-US" sz="2800" strike="noStrike" u="none">
              <a:solidFill>
                <a:srgbClr val="ffffff"/>
              </a:solidFill>
              <a:effectLst/>
              <a:uFillTx/>
              <a:latin typeface="Arial"/>
            </a:endParaRPr>
          </a:p>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Requirements For Success</a:t>
            </a:r>
            <a:endParaRPr b="1" lang="en-US" sz="2800" strike="noStrike" u="none">
              <a:solidFill>
                <a:srgbClr val="ffffff"/>
              </a:solidFill>
              <a:effectLst/>
              <a:uFillTx/>
              <a:latin typeface="Arial"/>
            </a:endParaRPr>
          </a:p>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EDS Cube / Examples</a:t>
            </a:r>
            <a:endParaRPr b="1" lang="en-US" sz="2800" strike="noStrike" u="none">
              <a:solidFill>
                <a:srgbClr val="ffffff"/>
              </a:solidFill>
              <a:effectLst/>
              <a:uFillTx/>
              <a:latin typeface="Arial"/>
            </a:endParaRPr>
          </a:p>
          <a:p>
            <a:pPr marL="228600" indent="-228600">
              <a:lnSpc>
                <a:spcPct val="90000"/>
              </a:lnSpc>
              <a:spcBef>
                <a:spcPts val="1049"/>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Way Forward</a:t>
            </a:r>
            <a:endParaRPr b="1" lang="en-US" sz="2800" strike="noStrike" u="none">
              <a:solidFill>
                <a:srgbClr val="ffffff"/>
              </a:solidFill>
              <a:effectLst/>
              <a:uFillTx/>
              <a:latin typeface="Arial"/>
            </a:endParaRPr>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Requirements For Success </a:t>
            </a:r>
            <a:br>
              <a:rPr sz="3800"/>
            </a:br>
            <a:r>
              <a:rPr b="0" i="1" lang="en-US" sz="3000" strike="noStrike" u="none">
                <a:solidFill>
                  <a:srgbClr val="ff9900"/>
                </a:solidFill>
                <a:effectLst/>
                <a:uFillTx/>
                <a:latin typeface="Times New Roman"/>
              </a:rPr>
              <a:t>Availability</a:t>
            </a:r>
            <a:endParaRPr b="0" lang="en-US" sz="3000" strike="noStrike" u="none">
              <a:solidFill>
                <a:srgbClr val="ff9900"/>
              </a:solidFill>
              <a:effectLst/>
              <a:uFillTx/>
              <a:latin typeface="Times New Roman"/>
            </a:endParaRPr>
          </a:p>
        </p:txBody>
      </p:sp>
      <p:sp>
        <p:nvSpPr>
          <p:cNvPr id="355"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Product and services available should be clear</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Be specific on what is available today versus what is in production</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Strategic / tactical plans should be available</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Contingencies for market demands should be defined</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Regulatory compliance services should be clear</a:t>
            </a:r>
            <a:endParaRPr b="0" lang="en-US" sz="2600" strike="noStrike" u="none">
              <a:solidFill>
                <a:srgbClr val="ffffff"/>
              </a:solidFill>
              <a:effectLst/>
              <a:uFillTx/>
              <a:latin typeface="Arial"/>
            </a:endParaRPr>
          </a:p>
          <a:p>
            <a:pPr lvl="1" marL="743040" indent="0">
              <a:lnSpc>
                <a:spcPct val="90000"/>
              </a:lnSpc>
              <a:spcBef>
                <a:spcPts val="9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ffffff"/>
              </a:solidFill>
              <a:effectLst/>
              <a:uFillTx/>
              <a:latin typeface="Arial"/>
            </a:endParaRPr>
          </a:p>
        </p:txBody>
      </p:sp>
    </p:spTree>
  </p:cSld>
  <p:transition>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Requirements For Success</a:t>
            </a:r>
            <a:br>
              <a:rPr sz="3800"/>
            </a:br>
            <a:r>
              <a:rPr b="0" i="1" lang="en-US" sz="3000" strike="noStrike" u="none">
                <a:solidFill>
                  <a:srgbClr val="ff9900"/>
                </a:solidFill>
                <a:effectLst/>
                <a:uFillTx/>
                <a:latin typeface="Times New Roman"/>
              </a:rPr>
              <a:t>Suppliers</a:t>
            </a:r>
            <a:endParaRPr b="0" lang="en-US" sz="3000" strike="noStrike" u="none">
              <a:solidFill>
                <a:srgbClr val="ff9900"/>
              </a:solidFill>
              <a:effectLst/>
              <a:uFillTx/>
              <a:latin typeface="Times New Roman"/>
            </a:endParaRPr>
          </a:p>
        </p:txBody>
      </p:sp>
      <p:sp>
        <p:nvSpPr>
          <p:cNvPr id="357"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9999"/>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Prospects and clients should know about all the key suppliers to the “transaction bank” or “processing utility”</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Service level agreements should be clear</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Business continuity and disaster recovery options should be specified</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Key suppliers should be partners in the venture</a:t>
            </a:r>
            <a:endParaRPr b="0" lang="en-US" sz="26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Using labor arbitrage to the greatest extent possible</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Creating your own “dot.com” to retain key staff</a:t>
            </a:r>
            <a:endParaRPr b="1" lang="en-US" sz="2400" strike="noStrike" u="none">
              <a:solidFill>
                <a:srgbClr val="ffffff"/>
              </a:solidFill>
              <a:effectLst/>
              <a:uFillTx/>
              <a:latin typeface="Arial"/>
            </a:endParaRPr>
          </a:p>
          <a:p>
            <a:pPr marL="228600" indent="0">
              <a:lnSpc>
                <a:spcPct val="9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wipe dir="r"/>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Requirements For Success</a:t>
            </a:r>
            <a:br>
              <a:rPr sz="3800"/>
            </a:br>
            <a:r>
              <a:rPr b="0" i="1" lang="en-US" sz="3000" strike="noStrike" u="none">
                <a:solidFill>
                  <a:srgbClr val="ff9900"/>
                </a:solidFill>
                <a:effectLst/>
                <a:uFillTx/>
                <a:latin typeface="Times New Roman"/>
              </a:rPr>
              <a:t>Information Technology (IT)</a:t>
            </a:r>
            <a:endParaRPr b="0" lang="en-US" sz="3000" strike="noStrike" u="none">
              <a:solidFill>
                <a:srgbClr val="ff9900"/>
              </a:solidFill>
              <a:effectLst/>
              <a:uFillTx/>
              <a:latin typeface="Times New Roman"/>
            </a:endParaRPr>
          </a:p>
        </p:txBody>
      </p:sp>
      <p:sp>
        <p:nvSpPr>
          <p:cNvPr id="35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lnSpcReduction="9999"/>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IT assets should be completely separate from the parent/founding institution</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Distinct and robust IT architecture</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Clients and investors should have a key role in determining the tactical and strategic direction of the strategic IT choices</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IT decisions should be based on the discrete business needs of the utility, not the founding institution(s)</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Leveraging telecommunications and internet technologies</a:t>
            </a:r>
            <a:endParaRPr b="1" lang="en-US" sz="2400" strike="noStrike" u="none">
              <a:solidFill>
                <a:srgbClr val="ffffff"/>
              </a:solidFill>
              <a:effectLst/>
              <a:uFillTx/>
              <a:latin typeface="Arial"/>
            </a:endParaRPr>
          </a:p>
          <a:p>
            <a:pPr marL="228600" indent="0">
              <a:lnSpc>
                <a:spcPct val="9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228600" indent="0">
              <a:lnSpc>
                <a:spcPct val="9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228600" indent="0">
              <a:lnSpc>
                <a:spcPct val="9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wipe dir="r"/>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Requirements For Success</a:t>
            </a:r>
            <a:br>
              <a:rPr sz="3800"/>
            </a:br>
            <a:r>
              <a:rPr b="0" i="1" lang="en-US" sz="3000" strike="noStrike" u="none">
                <a:solidFill>
                  <a:srgbClr val="ff9900"/>
                </a:solidFill>
                <a:effectLst/>
                <a:uFillTx/>
                <a:latin typeface="Times New Roman"/>
              </a:rPr>
              <a:t>Information Technology (IT) - 2</a:t>
            </a:r>
            <a:endParaRPr b="0" lang="en-US" sz="3000" strike="noStrike" u="none">
              <a:solidFill>
                <a:srgbClr val="ff9900"/>
              </a:solidFill>
              <a:effectLst/>
              <a:uFillTx/>
              <a:latin typeface="Times New Roman"/>
            </a:endParaRPr>
          </a:p>
        </p:txBody>
      </p:sp>
      <p:sp>
        <p:nvSpPr>
          <p:cNvPr id="361"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85000" lnSpcReduction="19999"/>
          </a:bodyPr>
          <a:p>
            <a:pPr marL="228600" indent="-228600">
              <a:lnSpc>
                <a:spcPct val="8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Real time payments processing infrastructure – interface with domestic RTGS systems</a:t>
            </a:r>
            <a:endParaRPr b="1" lang="en-US" sz="2400" strike="noStrike" u="none">
              <a:solidFill>
                <a:srgbClr val="ffffff"/>
              </a:solidFill>
              <a:effectLst/>
              <a:uFillTx/>
              <a:latin typeface="Arial"/>
            </a:endParaRPr>
          </a:p>
          <a:p>
            <a:pPr marL="228600" indent="-228600">
              <a:lnSpc>
                <a:spcPct val="8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Real time global messaging architecture</a:t>
            </a:r>
            <a:endParaRPr b="1" lang="en-US" sz="2400" strike="noStrike" u="none">
              <a:solidFill>
                <a:srgbClr val="ffffff"/>
              </a:solidFill>
              <a:effectLst/>
              <a:uFillTx/>
              <a:latin typeface="Arial"/>
            </a:endParaRPr>
          </a:p>
          <a:p>
            <a:pPr marL="228600" indent="-228600">
              <a:lnSpc>
                <a:spcPct val="8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Ability to support high value functions such as collateral management, securities lending</a:t>
            </a:r>
            <a:endParaRPr b="1" lang="en-US" sz="24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CLS</a:t>
            </a:r>
            <a:endParaRPr b="0" lang="en-US" sz="26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T+1, T+0</a:t>
            </a:r>
            <a:endParaRPr b="0" lang="en-US" sz="2600" strike="noStrike" u="none">
              <a:solidFill>
                <a:srgbClr val="ffffff"/>
              </a:solidFill>
              <a:effectLst/>
              <a:uFillTx/>
              <a:latin typeface="Arial"/>
            </a:endParaRPr>
          </a:p>
          <a:p>
            <a:pPr marL="228600" indent="-228600">
              <a:lnSpc>
                <a:spcPct val="8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Full web enablement</a:t>
            </a:r>
            <a:endParaRPr b="1" lang="en-US" sz="2400" strike="noStrike" u="none">
              <a:solidFill>
                <a:srgbClr val="ffffff"/>
              </a:solidFill>
              <a:effectLst/>
              <a:uFillTx/>
              <a:latin typeface="Arial"/>
            </a:endParaRPr>
          </a:p>
          <a:p>
            <a:pPr marL="228600" indent="-228600">
              <a:lnSpc>
                <a:spcPct val="8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Ability to link, in real time to other external service providers</a:t>
            </a:r>
            <a:endParaRPr b="1" lang="en-US" sz="24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Mark to market of portfolios</a:t>
            </a:r>
            <a:endParaRPr b="0" lang="en-US" sz="26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Risk management</a:t>
            </a:r>
            <a:endParaRPr b="0" lang="en-US" sz="26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Other content and analytic functions</a:t>
            </a:r>
            <a:endParaRPr b="0" lang="en-US" sz="2600" strike="noStrike" u="none">
              <a:solidFill>
                <a:srgbClr val="ffffff"/>
              </a:solidFill>
              <a:effectLst/>
              <a:uFillTx/>
              <a:latin typeface="Arial"/>
            </a:endParaRPr>
          </a:p>
          <a:p>
            <a:pPr lvl="1" marL="743040" indent="-285840">
              <a:lnSpc>
                <a:spcPct val="80000"/>
              </a:lnSpc>
              <a:spcBef>
                <a:spcPts val="814"/>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Agents</a:t>
            </a:r>
            <a:endParaRPr b="0" lang="en-US" sz="2600" strike="noStrike" u="none">
              <a:solidFill>
                <a:srgbClr val="ffffff"/>
              </a:solidFill>
              <a:effectLst/>
              <a:uFillTx/>
              <a:latin typeface="Arial"/>
            </a:endParaRPr>
          </a:p>
        </p:txBody>
      </p:sp>
    </p:spTree>
  </p:cSld>
  <p:transition>
    <p:wipe dir="r"/>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2" name=""/>
          <p:cNvSpPr/>
          <p:nvPr/>
        </p:nvSpPr>
        <p:spPr>
          <a:xfrm>
            <a:off x="685800" y="1905120"/>
            <a:ext cx="7467480" cy="4114800"/>
          </a:xfrm>
          <a:prstGeom prst="rect">
            <a:avLst/>
          </a:prstGeom>
          <a:solidFill>
            <a:srgbClr val="003f7e"/>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3" name=""/>
          <p:cNvSpPr/>
          <p:nvPr/>
        </p:nvSpPr>
        <p:spPr>
          <a:xfrm>
            <a:off x="4419720" y="1981080"/>
            <a:ext cx="2057400" cy="2362320"/>
          </a:xfrm>
          <a:prstGeom prst="ellipse">
            <a:avLst/>
          </a:prstGeom>
          <a:solidFill>
            <a:srgbClr val="006699"/>
          </a:solidFill>
          <a:ln w="9360">
            <a:solidFill>
              <a:srgbClr val="8b8b8b"/>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4" name=""/>
          <p:cNvSpPr/>
          <p:nvPr/>
        </p:nvSpPr>
        <p:spPr>
          <a:xfrm>
            <a:off x="4986360" y="3290760"/>
            <a:ext cx="98100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9900"/>
                </a:solidFill>
                <a:effectLst/>
                <a:uFillTx/>
                <a:latin typeface="Times New Roman"/>
              </a:rPr>
              <a:t>Demand</a:t>
            </a:r>
            <a:endParaRPr b="0" lang="en-US" sz="1800" strike="noStrike" u="none">
              <a:solidFill>
                <a:srgbClr val="ffffff"/>
              </a:solidFill>
              <a:effectLst/>
              <a:uFillTx/>
              <a:latin typeface="Times New Roman"/>
            </a:endParaRPr>
          </a:p>
        </p:txBody>
      </p:sp>
      <p:sp>
        <p:nvSpPr>
          <p:cNvPr id="365" name=""/>
          <p:cNvSpPr/>
          <p:nvPr/>
        </p:nvSpPr>
        <p:spPr>
          <a:xfrm>
            <a:off x="2209680" y="3733920"/>
            <a:ext cx="2133720" cy="1981080"/>
          </a:xfrm>
          <a:prstGeom prst="ellipse">
            <a:avLst/>
          </a:prstGeom>
          <a:solidFill>
            <a:srgbClr val="006699"/>
          </a:solidFill>
          <a:ln w="9360">
            <a:solidFill>
              <a:srgbClr val="8b8b8b"/>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6" name=""/>
          <p:cNvSpPr/>
          <p:nvPr/>
        </p:nvSpPr>
        <p:spPr>
          <a:xfrm>
            <a:off x="3309840" y="4662360"/>
            <a:ext cx="82872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9900"/>
                </a:solidFill>
                <a:effectLst/>
                <a:uFillTx/>
                <a:latin typeface="Times New Roman"/>
              </a:rPr>
              <a:t>Supply</a:t>
            </a:r>
            <a:endParaRPr b="0" lang="en-US" sz="1800" strike="noStrike" u="none">
              <a:solidFill>
                <a:srgbClr val="ffffff"/>
              </a:solidFill>
              <a:effectLst/>
              <a:uFillTx/>
              <a:latin typeface="Times New Roman"/>
            </a:endParaRPr>
          </a:p>
        </p:txBody>
      </p:sp>
      <p:sp>
        <p:nvSpPr>
          <p:cNvPr id="367" name=""/>
          <p:cNvSpPr/>
          <p:nvPr/>
        </p:nvSpPr>
        <p:spPr>
          <a:xfrm>
            <a:off x="897120" y="2281320"/>
            <a:ext cx="1234800" cy="146556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CitiGroup</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HSBC</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UBS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DB</a:t>
            </a:r>
            <a:endParaRPr b="0" lang="en-US" sz="1800" strike="noStrike" u="none">
              <a:solidFill>
                <a:srgbClr val="ffffff"/>
              </a:solidFill>
              <a:effectLst/>
              <a:uFillTx/>
              <a:latin typeface="Times New Roman"/>
            </a:endParaRPr>
          </a:p>
        </p:txBody>
      </p:sp>
      <p:sp>
        <p:nvSpPr>
          <p:cNvPr id="368" name=""/>
          <p:cNvSpPr/>
          <p:nvPr/>
        </p:nvSpPr>
        <p:spPr>
          <a:xfrm>
            <a:off x="2668320" y="2281320"/>
            <a:ext cx="1285920" cy="1191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Chase</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SoGen</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JPMorgan</a:t>
            </a:r>
            <a:endParaRPr b="0" lang="en-US" sz="1800" strike="noStrike" u="none">
              <a:solidFill>
                <a:srgbClr val="ffffff"/>
              </a:solidFill>
              <a:effectLst/>
              <a:uFillTx/>
              <a:latin typeface="Times New Roman"/>
            </a:endParaRPr>
          </a:p>
        </p:txBody>
      </p:sp>
      <p:sp>
        <p:nvSpPr>
          <p:cNvPr id="369" name=""/>
          <p:cNvSpPr/>
          <p:nvPr/>
        </p:nvSpPr>
        <p:spPr>
          <a:xfrm>
            <a:off x="4954320" y="2286000"/>
            <a:ext cx="879480" cy="587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First-e</a:t>
            </a:r>
            <a:endParaRPr b="0" lang="en-US" sz="1800" strike="noStrike" u="none">
              <a:solidFill>
                <a:srgbClr val="ffffff"/>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SONY</a:t>
            </a:r>
            <a:endParaRPr b="0" lang="en-US" sz="1800" strike="noStrike" u="none">
              <a:solidFill>
                <a:srgbClr val="ffffff"/>
              </a:solidFill>
              <a:effectLst/>
              <a:uFillTx/>
              <a:latin typeface="Times New Roman"/>
            </a:endParaRPr>
          </a:p>
        </p:txBody>
      </p:sp>
      <p:sp>
        <p:nvSpPr>
          <p:cNvPr id="370" name=""/>
          <p:cNvSpPr/>
          <p:nvPr/>
        </p:nvSpPr>
        <p:spPr>
          <a:xfrm>
            <a:off x="2325960" y="4267080"/>
            <a:ext cx="68940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e-t-b</a:t>
            </a:r>
            <a:endParaRPr b="0" lang="en-US" sz="2000" strike="noStrike" u="none">
              <a:solidFill>
                <a:srgbClr val="ffffff"/>
              </a:solidFill>
              <a:effectLst/>
              <a:uFillTx/>
              <a:latin typeface="Times New Roman"/>
            </a:endParaRPr>
          </a:p>
        </p:txBody>
      </p:sp>
      <p:sp>
        <p:nvSpPr>
          <p:cNvPr id="371" name=""/>
          <p:cNvSpPr/>
          <p:nvPr/>
        </p:nvSpPr>
        <p:spPr>
          <a:xfrm>
            <a:off x="2667600" y="3984480"/>
            <a:ext cx="117000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Arcordia</a:t>
            </a:r>
            <a:endParaRPr b="0" lang="en-US" sz="2000" strike="noStrike" u="none">
              <a:solidFill>
                <a:srgbClr val="ffffff"/>
              </a:solidFill>
              <a:effectLst/>
              <a:uFillTx/>
              <a:latin typeface="Times New Roman"/>
            </a:endParaRPr>
          </a:p>
        </p:txBody>
      </p:sp>
      <p:sp>
        <p:nvSpPr>
          <p:cNvPr id="372" name=""/>
          <p:cNvSpPr/>
          <p:nvPr/>
        </p:nvSpPr>
        <p:spPr>
          <a:xfrm>
            <a:off x="3276720" y="3505320"/>
            <a:ext cx="149040" cy="5824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3" name=""/>
          <p:cNvSpPr/>
          <p:nvPr/>
        </p:nvSpPr>
        <p:spPr>
          <a:xfrm>
            <a:off x="2422800" y="5089680"/>
            <a:ext cx="125496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Fin-Force</a:t>
            </a:r>
            <a:endParaRPr b="0" lang="en-US" sz="2000" strike="noStrike" u="none">
              <a:solidFill>
                <a:srgbClr val="ffffff"/>
              </a:solidFill>
              <a:effectLst/>
              <a:uFillTx/>
              <a:latin typeface="Times New Roman"/>
            </a:endParaRPr>
          </a:p>
        </p:txBody>
      </p:sp>
      <p:sp>
        <p:nvSpPr>
          <p:cNvPr id="37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3 Business Models… or 4?</a:t>
            </a:r>
            <a:endParaRPr b="0" lang="en-US" sz="3800" strike="noStrike" u="none">
              <a:solidFill>
                <a:srgbClr val="ff9900"/>
              </a:solidFill>
              <a:effectLst/>
              <a:uFillTx/>
              <a:latin typeface="Times New Roman"/>
            </a:endParaRPr>
          </a:p>
        </p:txBody>
      </p:sp>
      <p:sp>
        <p:nvSpPr>
          <p:cNvPr id="375" name=""/>
          <p:cNvSpPr/>
          <p:nvPr/>
        </p:nvSpPr>
        <p:spPr>
          <a:xfrm>
            <a:off x="685800" y="1295280"/>
            <a:ext cx="7543800" cy="685800"/>
          </a:xfrm>
          <a:prstGeom prst="bevel">
            <a:avLst>
              <a:gd name="adj" fmla="val 6944"/>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76" name=""/>
          <p:cNvSpPr/>
          <p:nvPr/>
        </p:nvSpPr>
        <p:spPr>
          <a:xfrm>
            <a:off x="6248520" y="1327320"/>
            <a:ext cx="167616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Other</a:t>
            </a:r>
            <a:br>
              <a:rPr sz="1800"/>
            </a:br>
            <a:r>
              <a:rPr b="1" lang="en-US" sz="1800" strike="noStrike" u="none">
                <a:solidFill>
                  <a:srgbClr val="ffffff"/>
                </a:solidFill>
                <a:effectLst/>
                <a:uFillTx/>
                <a:latin typeface="Arial"/>
              </a:rPr>
              <a:t>Services</a:t>
            </a:r>
            <a:endParaRPr b="0" lang="en-US" sz="1800" strike="noStrike" u="none">
              <a:solidFill>
                <a:srgbClr val="ffffff"/>
              </a:solidFill>
              <a:effectLst/>
              <a:uFillTx/>
              <a:latin typeface="Times New Roman"/>
            </a:endParaRPr>
          </a:p>
        </p:txBody>
      </p:sp>
      <p:sp>
        <p:nvSpPr>
          <p:cNvPr id="377" name=""/>
          <p:cNvSpPr/>
          <p:nvPr/>
        </p:nvSpPr>
        <p:spPr>
          <a:xfrm>
            <a:off x="609480" y="1461960"/>
            <a:ext cx="167652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Full Service</a:t>
            </a:r>
            <a:endParaRPr b="0" lang="en-US" sz="1800" strike="noStrike" u="none">
              <a:solidFill>
                <a:srgbClr val="ffffff"/>
              </a:solidFill>
              <a:effectLst/>
              <a:uFillTx/>
              <a:latin typeface="Times New Roman"/>
            </a:endParaRPr>
          </a:p>
        </p:txBody>
      </p:sp>
      <p:sp>
        <p:nvSpPr>
          <p:cNvPr id="378" name=""/>
          <p:cNvSpPr/>
          <p:nvPr/>
        </p:nvSpPr>
        <p:spPr>
          <a:xfrm>
            <a:off x="2362320" y="1327320"/>
            <a:ext cx="198108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Distributors &amp;</a:t>
            </a:r>
            <a:br>
              <a:rPr sz="1800"/>
            </a:br>
            <a:r>
              <a:rPr b="1" lang="en-US" sz="1800" strike="noStrike" u="none">
                <a:solidFill>
                  <a:srgbClr val="ffffff"/>
                </a:solidFill>
                <a:effectLst/>
                <a:uFillTx/>
                <a:latin typeface="Arial"/>
              </a:rPr>
              <a:t>Specialist</a:t>
            </a:r>
            <a:endParaRPr b="0" lang="en-US" sz="1800" strike="noStrike" u="none">
              <a:solidFill>
                <a:srgbClr val="ffffff"/>
              </a:solidFill>
              <a:effectLst/>
              <a:uFillTx/>
              <a:latin typeface="Times New Roman"/>
            </a:endParaRPr>
          </a:p>
        </p:txBody>
      </p:sp>
      <p:sp>
        <p:nvSpPr>
          <p:cNvPr id="379" name=""/>
          <p:cNvSpPr/>
          <p:nvPr/>
        </p:nvSpPr>
        <p:spPr>
          <a:xfrm>
            <a:off x="4572000" y="1327320"/>
            <a:ext cx="167652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Virtual Banks &amp; IOB</a:t>
            </a:r>
            <a:endParaRPr b="0" lang="en-US" sz="1800" strike="noStrike" u="none">
              <a:solidFill>
                <a:srgbClr val="ffffff"/>
              </a:solidFill>
              <a:effectLst/>
              <a:uFillTx/>
              <a:latin typeface="Times New Roman"/>
            </a:endParaRPr>
          </a:p>
        </p:txBody>
      </p:sp>
      <p:sp>
        <p:nvSpPr>
          <p:cNvPr id="380" name=""/>
          <p:cNvSpPr/>
          <p:nvPr/>
        </p:nvSpPr>
        <p:spPr>
          <a:xfrm>
            <a:off x="1295280" y="3581280"/>
            <a:ext cx="1143000" cy="76212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1" name=""/>
          <p:cNvSpPr/>
          <p:nvPr/>
        </p:nvSpPr>
        <p:spPr>
          <a:xfrm flipV="1">
            <a:off x="4038480" y="3657240"/>
            <a:ext cx="1067040" cy="1066680"/>
          </a:xfrm>
          <a:prstGeom prst="line">
            <a:avLst/>
          </a:prstGeom>
          <a:ln w="38160">
            <a:solidFill>
              <a:srgbClr val="66ff66"/>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transition>
    <p:wipe dir="r"/>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82" name=""/>
          <p:cNvSpPr/>
          <p:nvPr/>
        </p:nvSpPr>
        <p:spPr>
          <a:xfrm>
            <a:off x="685800" y="1905120"/>
            <a:ext cx="7467480" cy="4114800"/>
          </a:xfrm>
          <a:prstGeom prst="rect">
            <a:avLst/>
          </a:prstGeom>
          <a:solidFill>
            <a:srgbClr val="003f7e"/>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3" name=""/>
          <p:cNvSpPr/>
          <p:nvPr/>
        </p:nvSpPr>
        <p:spPr>
          <a:xfrm>
            <a:off x="5793120" y="4464000"/>
            <a:ext cx="790200" cy="1557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600" strike="noStrike" u="none">
                <a:solidFill>
                  <a:srgbClr val="ff0000"/>
                </a:solidFill>
                <a:effectLst/>
                <a:uFillTx/>
                <a:latin typeface="Times New Roman"/>
              </a:rPr>
              <a:t>?</a:t>
            </a:r>
            <a:endParaRPr b="0" lang="en-US" sz="9600" strike="noStrike" u="none">
              <a:solidFill>
                <a:srgbClr val="ffffff"/>
              </a:solidFill>
              <a:effectLst/>
              <a:uFillTx/>
              <a:latin typeface="Times New Roman"/>
            </a:endParaRPr>
          </a:p>
        </p:txBody>
      </p:sp>
      <p:sp>
        <p:nvSpPr>
          <p:cNvPr id="384" name=""/>
          <p:cNvSpPr/>
          <p:nvPr/>
        </p:nvSpPr>
        <p:spPr>
          <a:xfrm>
            <a:off x="4419720" y="1981080"/>
            <a:ext cx="3733560" cy="2362320"/>
          </a:xfrm>
          <a:prstGeom prst="ellipse">
            <a:avLst/>
          </a:prstGeom>
          <a:solidFill>
            <a:srgbClr val="006699"/>
          </a:solidFill>
          <a:ln w="9360">
            <a:solidFill>
              <a:srgbClr val="8b8b8b"/>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5" name=""/>
          <p:cNvSpPr/>
          <p:nvPr/>
        </p:nvSpPr>
        <p:spPr>
          <a:xfrm>
            <a:off x="4986360" y="3290760"/>
            <a:ext cx="98100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9900"/>
                </a:solidFill>
                <a:effectLst/>
                <a:uFillTx/>
                <a:latin typeface="Times New Roman"/>
              </a:rPr>
              <a:t>Demand</a:t>
            </a:r>
            <a:endParaRPr b="0" lang="en-US" sz="1800" strike="noStrike" u="none">
              <a:solidFill>
                <a:srgbClr val="ffffff"/>
              </a:solidFill>
              <a:effectLst/>
              <a:uFillTx/>
              <a:latin typeface="Times New Roman"/>
            </a:endParaRPr>
          </a:p>
        </p:txBody>
      </p:sp>
      <p:sp>
        <p:nvSpPr>
          <p:cNvPr id="386" name=""/>
          <p:cNvSpPr/>
          <p:nvPr/>
        </p:nvSpPr>
        <p:spPr>
          <a:xfrm>
            <a:off x="2209680" y="3733920"/>
            <a:ext cx="2133720" cy="1981080"/>
          </a:xfrm>
          <a:prstGeom prst="ellipse">
            <a:avLst/>
          </a:prstGeom>
          <a:solidFill>
            <a:srgbClr val="006699"/>
          </a:solidFill>
          <a:ln w="9360">
            <a:solidFill>
              <a:srgbClr val="8b8b8b"/>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7" name=""/>
          <p:cNvSpPr/>
          <p:nvPr/>
        </p:nvSpPr>
        <p:spPr>
          <a:xfrm>
            <a:off x="3309840" y="4662360"/>
            <a:ext cx="82872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9900"/>
                </a:solidFill>
                <a:effectLst/>
                <a:uFillTx/>
                <a:latin typeface="Times New Roman"/>
              </a:rPr>
              <a:t>Supply</a:t>
            </a:r>
            <a:endParaRPr b="0" lang="en-US" sz="1800" strike="noStrike" u="none">
              <a:solidFill>
                <a:srgbClr val="ffffff"/>
              </a:solidFill>
              <a:effectLst/>
              <a:uFillTx/>
              <a:latin typeface="Times New Roman"/>
            </a:endParaRPr>
          </a:p>
        </p:txBody>
      </p:sp>
      <p:sp>
        <p:nvSpPr>
          <p:cNvPr id="388" name=""/>
          <p:cNvSpPr/>
          <p:nvPr/>
        </p:nvSpPr>
        <p:spPr>
          <a:xfrm>
            <a:off x="897120" y="2281320"/>
            <a:ext cx="1234800" cy="146556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CitiGroup</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HSBC</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UBS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DB</a:t>
            </a:r>
            <a:endParaRPr b="0" lang="en-US" sz="1800" strike="noStrike" u="none">
              <a:solidFill>
                <a:srgbClr val="ffffff"/>
              </a:solidFill>
              <a:effectLst/>
              <a:uFillTx/>
              <a:latin typeface="Times New Roman"/>
            </a:endParaRPr>
          </a:p>
        </p:txBody>
      </p:sp>
      <p:sp>
        <p:nvSpPr>
          <p:cNvPr id="389" name=""/>
          <p:cNvSpPr/>
          <p:nvPr/>
        </p:nvSpPr>
        <p:spPr>
          <a:xfrm>
            <a:off x="2668320" y="2281320"/>
            <a:ext cx="1285920" cy="1191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Chase</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SoGen</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JPMorgan</a:t>
            </a:r>
            <a:endParaRPr b="0" lang="en-US" sz="1800" strike="noStrike" u="none">
              <a:solidFill>
                <a:srgbClr val="ffffff"/>
              </a:solidFill>
              <a:effectLst/>
              <a:uFillTx/>
              <a:latin typeface="Times New Roman"/>
            </a:endParaRPr>
          </a:p>
        </p:txBody>
      </p:sp>
      <p:sp>
        <p:nvSpPr>
          <p:cNvPr id="390" name=""/>
          <p:cNvSpPr/>
          <p:nvPr/>
        </p:nvSpPr>
        <p:spPr>
          <a:xfrm>
            <a:off x="4954320" y="2286000"/>
            <a:ext cx="879480" cy="587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First-e</a:t>
            </a:r>
            <a:endParaRPr b="0" lang="en-US" sz="1800" strike="noStrike" u="none">
              <a:solidFill>
                <a:srgbClr val="ffffff"/>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SONY</a:t>
            </a:r>
            <a:endParaRPr b="0" lang="en-US" sz="1800" strike="noStrike" u="none">
              <a:solidFill>
                <a:srgbClr val="ffffff"/>
              </a:solidFill>
              <a:effectLst/>
              <a:uFillTx/>
              <a:latin typeface="Times New Roman"/>
            </a:endParaRPr>
          </a:p>
        </p:txBody>
      </p:sp>
      <p:sp>
        <p:nvSpPr>
          <p:cNvPr id="391" name=""/>
          <p:cNvSpPr/>
          <p:nvPr/>
        </p:nvSpPr>
        <p:spPr>
          <a:xfrm>
            <a:off x="2325960" y="4267080"/>
            <a:ext cx="68940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e-t-b</a:t>
            </a:r>
            <a:endParaRPr b="0" lang="en-US" sz="2000" strike="noStrike" u="none">
              <a:solidFill>
                <a:srgbClr val="ffffff"/>
              </a:solidFill>
              <a:effectLst/>
              <a:uFillTx/>
              <a:latin typeface="Times New Roman"/>
            </a:endParaRPr>
          </a:p>
        </p:txBody>
      </p:sp>
      <p:sp>
        <p:nvSpPr>
          <p:cNvPr id="392" name=""/>
          <p:cNvSpPr/>
          <p:nvPr/>
        </p:nvSpPr>
        <p:spPr>
          <a:xfrm>
            <a:off x="2667600" y="3984480"/>
            <a:ext cx="117000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Arcordia</a:t>
            </a:r>
            <a:endParaRPr b="0" lang="en-US" sz="2000" strike="noStrike" u="none">
              <a:solidFill>
                <a:srgbClr val="ffffff"/>
              </a:solidFill>
              <a:effectLst/>
              <a:uFillTx/>
              <a:latin typeface="Times New Roman"/>
            </a:endParaRPr>
          </a:p>
        </p:txBody>
      </p:sp>
      <p:sp>
        <p:nvSpPr>
          <p:cNvPr id="393" name=""/>
          <p:cNvSpPr/>
          <p:nvPr/>
        </p:nvSpPr>
        <p:spPr>
          <a:xfrm>
            <a:off x="3276720" y="3505320"/>
            <a:ext cx="149040" cy="5824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94" name=""/>
          <p:cNvSpPr/>
          <p:nvPr/>
        </p:nvSpPr>
        <p:spPr>
          <a:xfrm>
            <a:off x="2422800" y="5089680"/>
            <a:ext cx="125496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Fin-Force</a:t>
            </a:r>
            <a:endParaRPr b="0" lang="en-US" sz="2000" strike="noStrike" u="none">
              <a:solidFill>
                <a:srgbClr val="ffffff"/>
              </a:solidFill>
              <a:effectLst/>
              <a:uFillTx/>
              <a:latin typeface="Times New Roman"/>
            </a:endParaRPr>
          </a:p>
        </p:txBody>
      </p:sp>
      <p:sp>
        <p:nvSpPr>
          <p:cNvPr id="395"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3 Business Models… or 4?</a:t>
            </a:r>
            <a:endParaRPr b="0" lang="en-US" sz="3800" strike="noStrike" u="none">
              <a:solidFill>
                <a:srgbClr val="ff9900"/>
              </a:solidFill>
              <a:effectLst/>
              <a:uFillTx/>
              <a:latin typeface="Times New Roman"/>
            </a:endParaRPr>
          </a:p>
        </p:txBody>
      </p:sp>
      <p:sp>
        <p:nvSpPr>
          <p:cNvPr id="396" name=""/>
          <p:cNvSpPr/>
          <p:nvPr/>
        </p:nvSpPr>
        <p:spPr>
          <a:xfrm>
            <a:off x="685800" y="1295280"/>
            <a:ext cx="7543800" cy="685800"/>
          </a:xfrm>
          <a:prstGeom prst="bevel">
            <a:avLst>
              <a:gd name="adj" fmla="val 6944"/>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97" name=""/>
          <p:cNvSpPr/>
          <p:nvPr/>
        </p:nvSpPr>
        <p:spPr>
          <a:xfrm>
            <a:off x="6248520" y="1327320"/>
            <a:ext cx="167616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Other</a:t>
            </a:r>
            <a:br>
              <a:rPr sz="1800"/>
            </a:br>
            <a:r>
              <a:rPr b="1" lang="en-US" sz="1800" strike="noStrike" u="none">
                <a:solidFill>
                  <a:srgbClr val="ffffff"/>
                </a:solidFill>
                <a:effectLst/>
                <a:uFillTx/>
                <a:latin typeface="Arial"/>
              </a:rPr>
              <a:t>Services</a:t>
            </a:r>
            <a:endParaRPr b="0" lang="en-US" sz="1800" strike="noStrike" u="none">
              <a:solidFill>
                <a:srgbClr val="ffffff"/>
              </a:solidFill>
              <a:effectLst/>
              <a:uFillTx/>
              <a:latin typeface="Times New Roman"/>
            </a:endParaRPr>
          </a:p>
        </p:txBody>
      </p:sp>
      <p:sp>
        <p:nvSpPr>
          <p:cNvPr id="398" name=""/>
          <p:cNvSpPr/>
          <p:nvPr/>
        </p:nvSpPr>
        <p:spPr>
          <a:xfrm>
            <a:off x="609480" y="1461960"/>
            <a:ext cx="167652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Full Service</a:t>
            </a:r>
            <a:endParaRPr b="0" lang="en-US" sz="1800" strike="noStrike" u="none">
              <a:solidFill>
                <a:srgbClr val="ffffff"/>
              </a:solidFill>
              <a:effectLst/>
              <a:uFillTx/>
              <a:latin typeface="Times New Roman"/>
            </a:endParaRPr>
          </a:p>
        </p:txBody>
      </p:sp>
      <p:sp>
        <p:nvSpPr>
          <p:cNvPr id="399" name=""/>
          <p:cNvSpPr/>
          <p:nvPr/>
        </p:nvSpPr>
        <p:spPr>
          <a:xfrm>
            <a:off x="2362320" y="1327320"/>
            <a:ext cx="198108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Distributors &amp;</a:t>
            </a:r>
            <a:br>
              <a:rPr sz="1800"/>
            </a:br>
            <a:r>
              <a:rPr b="1" lang="en-US" sz="1800" strike="noStrike" u="none">
                <a:solidFill>
                  <a:srgbClr val="ffffff"/>
                </a:solidFill>
                <a:effectLst/>
                <a:uFillTx/>
                <a:latin typeface="Arial"/>
              </a:rPr>
              <a:t>Specialist</a:t>
            </a:r>
            <a:endParaRPr b="0" lang="en-US" sz="1800" strike="noStrike" u="none">
              <a:solidFill>
                <a:srgbClr val="ffffff"/>
              </a:solidFill>
              <a:effectLst/>
              <a:uFillTx/>
              <a:latin typeface="Times New Roman"/>
            </a:endParaRPr>
          </a:p>
        </p:txBody>
      </p:sp>
      <p:sp>
        <p:nvSpPr>
          <p:cNvPr id="400" name=""/>
          <p:cNvSpPr/>
          <p:nvPr/>
        </p:nvSpPr>
        <p:spPr>
          <a:xfrm>
            <a:off x="4572000" y="1327320"/>
            <a:ext cx="167652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Virtual Banks &amp; IOB</a:t>
            </a:r>
            <a:endParaRPr b="0" lang="en-US" sz="1800" strike="noStrike" u="none">
              <a:solidFill>
                <a:srgbClr val="ffffff"/>
              </a:solidFill>
              <a:effectLst/>
              <a:uFillTx/>
              <a:latin typeface="Times New Roman"/>
            </a:endParaRPr>
          </a:p>
        </p:txBody>
      </p:sp>
      <p:sp>
        <p:nvSpPr>
          <p:cNvPr id="401" name=""/>
          <p:cNvSpPr/>
          <p:nvPr/>
        </p:nvSpPr>
        <p:spPr>
          <a:xfrm>
            <a:off x="6537240" y="2359080"/>
            <a:ext cx="1616040" cy="1300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NTT Bank</a:t>
            </a:r>
            <a:endParaRPr b="0" lang="en-US" sz="1800" strike="noStrike" u="none">
              <a:solidFill>
                <a:srgbClr val="ffffff"/>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Concert</a:t>
            </a:r>
            <a:endParaRPr b="0" lang="en-US" sz="1800" strike="noStrike" u="none">
              <a:solidFill>
                <a:srgbClr val="ffffff"/>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Deutsche Telecom</a:t>
            </a:r>
            <a:endParaRPr b="0" lang="en-US" sz="1800" strike="noStrike" u="none">
              <a:solidFill>
                <a:srgbClr val="ffffff"/>
              </a:solidFill>
              <a:effectLst/>
              <a:uFillTx/>
              <a:latin typeface="Times New Roman"/>
            </a:endParaRPr>
          </a:p>
        </p:txBody>
      </p:sp>
      <p:sp>
        <p:nvSpPr>
          <p:cNvPr id="402" name=""/>
          <p:cNvSpPr/>
          <p:nvPr/>
        </p:nvSpPr>
        <p:spPr>
          <a:xfrm>
            <a:off x="1295280" y="3581280"/>
            <a:ext cx="1143000" cy="76212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03" name=""/>
          <p:cNvSpPr/>
          <p:nvPr/>
        </p:nvSpPr>
        <p:spPr>
          <a:xfrm flipV="1">
            <a:off x="4038480" y="3657240"/>
            <a:ext cx="1067040" cy="1066680"/>
          </a:xfrm>
          <a:prstGeom prst="line">
            <a:avLst/>
          </a:prstGeom>
          <a:ln w="38160">
            <a:solidFill>
              <a:srgbClr val="66ff66"/>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p:transition>
    <p:wipe dir="r"/>
  </p:transition>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Main Issues</a:t>
            </a:r>
            <a:endParaRPr b="0" lang="en-US" sz="3800" strike="noStrike" u="none">
              <a:solidFill>
                <a:srgbClr val="ff9900"/>
              </a:solidFill>
              <a:effectLst/>
              <a:uFillTx/>
              <a:latin typeface="Times New Roman"/>
            </a:endParaRPr>
          </a:p>
        </p:txBody>
      </p:sp>
      <p:sp>
        <p:nvSpPr>
          <p:cNvPr id="405"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9999"/>
          </a:bodyPr>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Many founding banks still want to dominate and have </a:t>
            </a:r>
            <a:r>
              <a:rPr b="1" i="1" lang="en-US" sz="2400" strike="noStrike" u="none">
                <a:solidFill>
                  <a:srgbClr val="ff9900"/>
                </a:solidFill>
                <a:effectLst/>
                <a:uFillTx/>
                <a:latin typeface="Arial"/>
              </a:rPr>
              <a:t>control</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Specialized skills are not easily available</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Organization cultures and labor laws in many European / Asian countries are major issues</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Severe </a:t>
            </a:r>
            <a:r>
              <a:rPr b="1" i="1" lang="en-US" sz="2400" strike="noStrike" u="none">
                <a:solidFill>
                  <a:srgbClr val="ff9900"/>
                </a:solidFill>
                <a:effectLst/>
                <a:uFillTx/>
                <a:latin typeface="Arial"/>
              </a:rPr>
              <a:t>over capacity</a:t>
            </a:r>
            <a:r>
              <a:rPr b="1" lang="en-US" sz="2400" strike="noStrike" u="none">
                <a:solidFill>
                  <a:srgbClr val="ffffff"/>
                </a:solidFill>
                <a:effectLst/>
                <a:uFillTx/>
                <a:latin typeface="Arial"/>
              </a:rPr>
              <a:t> in financial services processing in Europe, but no major institution wants to be the first take the major decisions to outsource</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The legal environment is far too complex – harmonization of cross border data transfer, privacy, collateral management and trading rules is needed across Europe before this becomes reality</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Transparency of costs/prices is very limited today</a:t>
            </a:r>
            <a:endParaRPr b="1" lang="en-US" sz="2400" strike="noStrike" u="none">
              <a:solidFill>
                <a:srgbClr val="ffffff"/>
              </a:solidFill>
              <a:effectLst/>
              <a:uFillTx/>
              <a:latin typeface="Arial"/>
            </a:endParaRPr>
          </a:p>
        </p:txBody>
      </p:sp>
    </p:spTree>
  </p:cSld>
  <p:transition>
    <p:wipe dir="r"/>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6"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Main Issues - 2</a:t>
            </a:r>
            <a:endParaRPr b="0" lang="en-US" sz="3800" strike="noStrike" u="none">
              <a:solidFill>
                <a:srgbClr val="ff9900"/>
              </a:solidFill>
              <a:effectLst/>
              <a:uFillTx/>
              <a:latin typeface="Times New Roman"/>
            </a:endParaRPr>
          </a:p>
        </p:txBody>
      </p:sp>
      <p:sp>
        <p:nvSpPr>
          <p:cNvPr id="407"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lnSpcReduction="9999"/>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Organization structures and governance are also major stumbling blocks</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Equity ownership (how much, price, future value, % with employees, etc..)</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Users determining strategic direction (how, when, and how do the founding members factor into this discussion) </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How well does the utility anticipate industry actions and prepare for it ? (is it reactive or proactive)</a:t>
            </a:r>
            <a:endParaRPr b="0" lang="en-US" sz="2600" strike="noStrike" u="none">
              <a:solidFill>
                <a:srgbClr val="ffffff"/>
              </a:solidFill>
              <a:effectLst/>
              <a:uFillTx/>
              <a:latin typeface="Arial"/>
            </a:endParaRPr>
          </a:p>
        </p:txBody>
      </p:sp>
    </p:spTree>
  </p:cSld>
  <p:transition>
    <p:wipe dir="r"/>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Reality Check…</a:t>
            </a:r>
            <a:endParaRPr b="0" lang="en-US" sz="3800" strike="noStrike" u="none">
              <a:solidFill>
                <a:srgbClr val="ff9900"/>
              </a:solidFill>
              <a:effectLst/>
              <a:uFillTx/>
              <a:latin typeface="Times New Roman"/>
            </a:endParaRPr>
          </a:p>
        </p:txBody>
      </p:sp>
      <p:sp>
        <p:nvSpPr>
          <p:cNvPr id="40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9999"/>
          </a:bodyPr>
          <a:p>
            <a:pPr marL="228600" indent="-228600">
              <a:lnSpc>
                <a:spcPct val="80000"/>
              </a:lnSpc>
              <a:spcBef>
                <a:spcPts val="11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In the United States, the use of processing utilities is more advanced, rationalization is ongoing</a:t>
            </a:r>
            <a:endParaRPr b="1" lang="en-US" sz="2200" strike="noStrike" u="none">
              <a:solidFill>
                <a:srgbClr val="ffffff"/>
              </a:solidFill>
              <a:effectLst/>
              <a:uFillTx/>
              <a:latin typeface="Arial"/>
            </a:endParaRPr>
          </a:p>
          <a:p>
            <a:pPr marL="228600" indent="-228600">
              <a:lnSpc>
                <a:spcPct val="80000"/>
              </a:lnSpc>
              <a:spcBef>
                <a:spcPts val="11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In Europe, there is a long way to go</a:t>
            </a:r>
            <a:endParaRPr b="1"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Lack of separation of IT and operations from the parent</a:t>
            </a:r>
            <a:endParaRPr b="0"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Lack of transparency of costs, pricing and structure</a:t>
            </a:r>
            <a:endParaRPr b="0"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IT applications and infrastructures need a major upgrade</a:t>
            </a:r>
            <a:endParaRPr b="0"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Dominance of a few institutions in each country</a:t>
            </a:r>
            <a:endParaRPr b="0"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Founding financial institutions, in most cases, do not have the will to create true independent spin-offs</a:t>
            </a:r>
            <a:endParaRPr b="0" lang="en-US" sz="2200" strike="noStrike" u="none">
              <a:solidFill>
                <a:srgbClr val="ffffff"/>
              </a:solidFill>
              <a:effectLst/>
              <a:uFillTx/>
              <a:latin typeface="Arial"/>
            </a:endParaRPr>
          </a:p>
          <a:p>
            <a:pPr lvl="1" marL="743040" indent="-285840">
              <a:lnSpc>
                <a:spcPct val="80000"/>
              </a:lnSpc>
              <a:spcBef>
                <a:spcPts val="1100"/>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Tax and labor dysfunctions</a:t>
            </a:r>
            <a:endParaRPr b="0" lang="en-US" sz="2200" strike="noStrike" u="none">
              <a:solidFill>
                <a:srgbClr val="ffffff"/>
              </a:solidFill>
              <a:effectLst/>
              <a:uFillTx/>
              <a:latin typeface="Arial"/>
            </a:endParaRPr>
          </a:p>
          <a:p>
            <a:pPr marL="228600" indent="-228600">
              <a:lnSpc>
                <a:spcPct val="80000"/>
              </a:lnSpc>
              <a:spcBef>
                <a:spcPts val="1100"/>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In Asia, the discussion is just beginning, with the focus being on setting up utilities in India, China and Australia</a:t>
            </a:r>
            <a:endParaRPr b="1" lang="en-US" sz="2200" strike="noStrike" u="none">
              <a:solidFill>
                <a:srgbClr val="ffffff"/>
              </a:solidFill>
              <a:effectLst/>
              <a:uFillTx/>
              <a:latin typeface="Arial"/>
            </a:endParaRPr>
          </a:p>
        </p:txBody>
      </p:sp>
    </p:spTree>
  </p:cSld>
  <p:transition>
    <p:wipe dir="r"/>
  </p:transition>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10"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Reality Check…(2)</a:t>
            </a:r>
            <a:endParaRPr b="0" lang="en-US" sz="3800" strike="noStrike" u="none">
              <a:solidFill>
                <a:srgbClr val="ff9900"/>
              </a:solidFill>
              <a:effectLst/>
              <a:uFillTx/>
              <a:latin typeface="Times New Roman"/>
            </a:endParaRPr>
          </a:p>
        </p:txBody>
      </p:sp>
      <p:sp>
        <p:nvSpPr>
          <p:cNvPr id="411"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fontScale="92500" lnSpcReduction="19999"/>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Anticipating industry initiatives and changes is a key success factor </a:t>
            </a:r>
            <a:endParaRPr b="1" lang="en-US" sz="24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CLS &amp; GSTP</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T+1 / T+0</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Real time net settlement / bi and multi-lateral net settlement</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Product specific clearing houses</a:t>
            </a:r>
            <a:endParaRPr b="0" lang="en-US" sz="26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Real time liquidity provision</a:t>
            </a:r>
            <a:endParaRPr b="0" lang="en-US" sz="2600" strike="noStrike" u="none">
              <a:solidFill>
                <a:srgbClr val="ffffff"/>
              </a:solidFill>
              <a:effectLst/>
              <a:uFillTx/>
              <a:latin typeface="Arial"/>
            </a:endParaRPr>
          </a:p>
          <a:p>
            <a:pPr lvl="2" marL="1143000" indent="-228600">
              <a:lnSpc>
                <a:spcPct val="90000"/>
              </a:lnSpc>
              <a:spcBef>
                <a:spcPts val="751"/>
              </a:spcBef>
              <a:buClr>
                <a:srgbClr val="ff99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Cross product collateral management and administration</a:t>
            </a:r>
            <a:endParaRPr b="0" lang="en-US" sz="2000" strike="noStrike" u="none">
              <a:solidFill>
                <a:srgbClr val="ffffff"/>
              </a:solidFill>
              <a:effectLst/>
              <a:uFillTx/>
              <a:latin typeface="Arial"/>
            </a:endParaRPr>
          </a:p>
          <a:p>
            <a:pPr lvl="2" marL="1143000" indent="-228600">
              <a:lnSpc>
                <a:spcPct val="90000"/>
              </a:lnSpc>
              <a:spcBef>
                <a:spcPts val="751"/>
              </a:spcBef>
              <a:buClr>
                <a:srgbClr val="ff99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Cross product netting</a:t>
            </a:r>
            <a:endParaRPr b="0" lang="en-US" sz="2000" strike="noStrike" u="none">
              <a:solidFill>
                <a:srgbClr val="ffffff"/>
              </a:solidFill>
              <a:effectLst/>
              <a:uFillTx/>
              <a:latin typeface="Arial"/>
            </a:endParaRPr>
          </a:p>
          <a:p>
            <a:pPr lvl="1" marL="743040" indent="-285840">
              <a:lnSpc>
                <a:spcPct val="90000"/>
              </a:lnSpc>
              <a:spcBef>
                <a:spcPts val="97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Cross border regulation</a:t>
            </a:r>
            <a:endParaRPr b="0" lang="en-US" sz="2600" strike="noStrike" u="none">
              <a:solidFill>
                <a:srgbClr val="ffffff"/>
              </a:solidFill>
              <a:effectLst/>
              <a:uFillTx/>
              <a:latin typeface="Arial"/>
            </a:endParaRPr>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39" name=""/>
          <p:cNvGrpSpPr/>
          <p:nvPr/>
        </p:nvGrpSpPr>
        <p:grpSpPr>
          <a:xfrm>
            <a:off x="609480" y="2325600"/>
            <a:ext cx="2665440" cy="3696840"/>
            <a:chOff x="609480" y="2325600"/>
            <a:chExt cx="2665440" cy="3696840"/>
          </a:xfrm>
        </p:grpSpPr>
        <p:grpSp>
          <p:nvGrpSpPr>
            <p:cNvPr id="40" name=""/>
            <p:cNvGrpSpPr/>
            <p:nvPr/>
          </p:nvGrpSpPr>
          <p:grpSpPr>
            <a:xfrm>
              <a:off x="609480" y="2325600"/>
              <a:ext cx="1600200" cy="2170080"/>
              <a:chOff x="609480" y="2325600"/>
              <a:chExt cx="1600200" cy="2170080"/>
            </a:xfrm>
          </p:grpSpPr>
          <p:sp>
            <p:nvSpPr>
              <p:cNvPr id="41" name=""/>
              <p:cNvSpPr/>
              <p:nvPr/>
            </p:nvSpPr>
            <p:spPr>
              <a:xfrm>
                <a:off x="60948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 name=""/>
              <p:cNvSpPr/>
              <p:nvPr/>
            </p:nvSpPr>
            <p:spPr>
              <a:xfrm>
                <a:off x="762120" y="3124080"/>
                <a:ext cx="7596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3" name=""/>
              <p:cNvSpPr/>
              <p:nvPr/>
            </p:nvSpPr>
            <p:spPr>
              <a:xfrm>
                <a:off x="91440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4" name=""/>
              <p:cNvSpPr/>
              <p:nvPr/>
            </p:nvSpPr>
            <p:spPr>
              <a:xfrm>
                <a:off x="106668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5" name=""/>
              <p:cNvSpPr/>
              <p:nvPr/>
            </p:nvSpPr>
            <p:spPr>
              <a:xfrm>
                <a:off x="1219320" y="3124080"/>
                <a:ext cx="7596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6" name=""/>
              <p:cNvSpPr/>
              <p:nvPr/>
            </p:nvSpPr>
            <p:spPr>
              <a:xfrm>
                <a:off x="137160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 name=""/>
              <p:cNvSpPr/>
              <p:nvPr/>
            </p:nvSpPr>
            <p:spPr>
              <a:xfrm>
                <a:off x="152388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 name=""/>
              <p:cNvSpPr/>
              <p:nvPr/>
            </p:nvSpPr>
            <p:spPr>
              <a:xfrm>
                <a:off x="1676520" y="3124080"/>
                <a:ext cx="7596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 name=""/>
              <p:cNvSpPr/>
              <p:nvPr/>
            </p:nvSpPr>
            <p:spPr>
              <a:xfrm>
                <a:off x="182880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 name=""/>
              <p:cNvSpPr/>
              <p:nvPr/>
            </p:nvSpPr>
            <p:spPr>
              <a:xfrm>
                <a:off x="1981080" y="3124080"/>
                <a:ext cx="7632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1" name=""/>
              <p:cNvSpPr/>
              <p:nvPr/>
            </p:nvSpPr>
            <p:spPr>
              <a:xfrm>
                <a:off x="2133720" y="3124080"/>
                <a:ext cx="75960" cy="1371600"/>
              </a:xfrm>
              <a:prstGeom prst="rect">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 name=""/>
              <p:cNvSpPr/>
              <p:nvPr/>
            </p:nvSpPr>
            <p:spPr>
              <a:xfrm>
                <a:off x="9007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a:rPr>
                  <a:t>1965</a:t>
                </a:r>
                <a:endParaRPr b="0" lang="en-US" sz="2400" strike="noStrike" u="none">
                  <a:solidFill>
                    <a:srgbClr val="ffffff"/>
                  </a:solidFill>
                  <a:effectLst/>
                  <a:uFillTx/>
                  <a:latin typeface="Times New Roman"/>
                </a:endParaRPr>
              </a:p>
            </p:txBody>
          </p:sp>
        </p:grpSp>
        <p:grpSp>
          <p:nvGrpSpPr>
            <p:cNvPr id="53" name=""/>
            <p:cNvGrpSpPr/>
            <p:nvPr/>
          </p:nvGrpSpPr>
          <p:grpSpPr>
            <a:xfrm>
              <a:off x="611280" y="4495680"/>
              <a:ext cx="2663640" cy="1526760"/>
              <a:chOff x="611280" y="4495680"/>
              <a:chExt cx="2663640" cy="1526760"/>
            </a:xfrm>
          </p:grpSpPr>
          <p:sp>
            <p:nvSpPr>
              <p:cNvPr id="54" name=""/>
              <p:cNvSpPr/>
              <p:nvPr/>
            </p:nvSpPr>
            <p:spPr>
              <a:xfrm>
                <a:off x="611280" y="5562720"/>
                <a:ext cx="19080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FX in London</a:t>
                </a:r>
                <a:endParaRPr b="0" lang="en-US" sz="2400" strike="noStrike" u="none">
                  <a:solidFill>
                    <a:srgbClr val="ffffff"/>
                  </a:solidFill>
                  <a:effectLst/>
                  <a:uFillTx/>
                  <a:latin typeface="Times New Roman"/>
                </a:endParaRPr>
              </a:p>
            </p:txBody>
          </p:sp>
          <p:sp>
            <p:nvSpPr>
              <p:cNvPr id="55" name=""/>
              <p:cNvSpPr/>
              <p:nvPr/>
            </p:nvSpPr>
            <p:spPr>
              <a:xfrm>
                <a:off x="685800" y="4572000"/>
                <a:ext cx="228600" cy="9907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 name=""/>
              <p:cNvSpPr/>
              <p:nvPr/>
            </p:nvSpPr>
            <p:spPr>
              <a:xfrm>
                <a:off x="838080" y="4495680"/>
                <a:ext cx="685800" cy="91440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7" name=""/>
              <p:cNvSpPr/>
              <p:nvPr/>
            </p:nvSpPr>
            <p:spPr>
              <a:xfrm>
                <a:off x="1519200" y="5181480"/>
                <a:ext cx="17557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FX in Tokyo</a:t>
                </a:r>
                <a:endParaRPr b="0" lang="en-US" sz="2400" strike="noStrike" u="none">
                  <a:solidFill>
                    <a:srgbClr val="ffffff"/>
                  </a:solidFill>
                  <a:effectLst/>
                  <a:uFillTx/>
                  <a:latin typeface="Times New Roman"/>
                </a:endParaRPr>
              </a:p>
            </p:txBody>
          </p:sp>
        </p:grpSp>
      </p:grpSp>
      <p:sp>
        <p:nvSpPr>
          <p:cNvPr id="5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12"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What Is EDS Doing in This Space?</a:t>
            </a:r>
            <a:endParaRPr b="0" lang="en-US" sz="3800" strike="noStrike" u="none">
              <a:solidFill>
                <a:srgbClr val="ff9900"/>
              </a:solidFill>
              <a:effectLst/>
              <a:uFillTx/>
              <a:latin typeface="Times New Roman"/>
            </a:endParaRPr>
          </a:p>
        </p:txBody>
      </p:sp>
      <p:sp>
        <p:nvSpPr>
          <p:cNvPr id="413" name="PlaceHolder 2"/>
          <p:cNvSpPr>
            <a:spLocks noGrp="1"/>
          </p:cNvSpPr>
          <p:nvPr>
            <p:ph/>
          </p:nvPr>
        </p:nvSpPr>
        <p:spPr>
          <a:xfrm>
            <a:off x="776160" y="1371600"/>
            <a:ext cx="7772400" cy="2951280"/>
          </a:xfrm>
          <a:prstGeom prst="rect">
            <a:avLst/>
          </a:prstGeom>
          <a:noFill/>
          <a:ln w="0">
            <a:noFill/>
          </a:ln>
        </p:spPr>
        <p:txBody>
          <a:bodyPr lIns="90000" rIns="90000" tIns="46800" bIns="46800" anchor="t">
            <a:normAutofit/>
          </a:bodyPr>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EDS enjoys unique position with AT Kearney, IT infrastructure services, Business Process services and Internet</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EDS has traditionally been a lead provider of services to the global financial industry</a:t>
            </a:r>
            <a:endParaRPr b="1" lang="en-US" sz="2400" strike="noStrike" u="none">
              <a:solidFill>
                <a:srgbClr val="ffffff"/>
              </a:solidFill>
              <a:effectLst/>
              <a:uFillTx/>
              <a:latin typeface="Arial"/>
            </a:endParaRPr>
          </a:p>
          <a:p>
            <a:pPr marL="228600" indent="-228600">
              <a:lnSpc>
                <a:spcPct val="8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Building the “cube”</a:t>
            </a:r>
            <a:endParaRPr b="1" lang="en-US" sz="2400" strike="noStrike" u="none">
              <a:solidFill>
                <a:srgbClr val="ffffff"/>
              </a:solidFill>
              <a:effectLst/>
              <a:uFillTx/>
              <a:latin typeface="Arial"/>
            </a:endParaRPr>
          </a:p>
        </p:txBody>
      </p:sp>
      <p:sp>
        <p:nvSpPr>
          <p:cNvPr id="414" name=""/>
          <p:cNvSpPr/>
          <p:nvPr/>
        </p:nvSpPr>
        <p:spPr>
          <a:xfrm>
            <a:off x="1371600" y="5334120"/>
            <a:ext cx="1143000" cy="838080"/>
          </a:xfrm>
          <a:prstGeom prst="rect">
            <a:avLst/>
          </a:prstGeom>
          <a:solidFill>
            <a:srgbClr val="67ad65"/>
          </a:solidFill>
          <a:ln cap="rnd" w="12600">
            <a:solidFill>
              <a:srgbClr val="b2b2b2"/>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415" name=""/>
          <p:cNvGrpSpPr/>
          <p:nvPr/>
        </p:nvGrpSpPr>
        <p:grpSpPr>
          <a:xfrm>
            <a:off x="1371600" y="4648320"/>
            <a:ext cx="1143000" cy="505440"/>
            <a:chOff x="1371600" y="4648320"/>
            <a:chExt cx="1143000" cy="505440"/>
          </a:xfrm>
        </p:grpSpPr>
        <p:sp>
          <p:nvSpPr>
            <p:cNvPr id="416" name=""/>
            <p:cNvSpPr/>
            <p:nvPr/>
          </p:nvSpPr>
          <p:spPr>
            <a:xfrm>
              <a:off x="1371600" y="464832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17" name=""/>
            <p:cNvSpPr/>
            <p:nvPr/>
          </p:nvSpPr>
          <p:spPr>
            <a:xfrm>
              <a:off x="1371600" y="4876920"/>
              <a:ext cx="1143000" cy="228600"/>
            </a:xfrm>
            <a:prstGeom prst="rect">
              <a:avLst/>
            </a:prstGeom>
            <a:solidFill>
              <a:srgbClr val="ff0066"/>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18" name=""/>
            <p:cNvSpPr/>
            <p:nvPr/>
          </p:nvSpPr>
          <p:spPr>
            <a:xfrm>
              <a:off x="1374120" y="4648320"/>
              <a:ext cx="10443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cccc"/>
                  </a:solidFill>
                  <a:effectLst/>
                  <a:uFillTx/>
                  <a:latin typeface="Arial"/>
                </a:rPr>
                <a:t>Front Office</a:t>
              </a:r>
              <a:endParaRPr b="0" lang="en-US" sz="1200" strike="noStrike" u="none">
                <a:solidFill>
                  <a:srgbClr val="ffffff"/>
                </a:solidFill>
                <a:effectLst/>
                <a:uFillTx/>
                <a:latin typeface="Times New Roman"/>
              </a:endParaRPr>
            </a:p>
          </p:txBody>
        </p:sp>
        <p:sp>
          <p:nvSpPr>
            <p:cNvPr id="419" name=""/>
            <p:cNvSpPr/>
            <p:nvPr/>
          </p:nvSpPr>
          <p:spPr>
            <a:xfrm>
              <a:off x="1709280" y="4876920"/>
              <a:ext cx="5277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cccc"/>
                  </a:solidFill>
                  <a:effectLst/>
                  <a:uFillTx/>
                  <a:latin typeface="Arial"/>
                </a:rPr>
                <a:t>CRM</a:t>
              </a:r>
              <a:endParaRPr b="0" lang="en-US" sz="1200" strike="noStrike" u="none">
                <a:solidFill>
                  <a:srgbClr val="ffffff"/>
                </a:solidFill>
                <a:effectLst/>
                <a:uFillTx/>
                <a:latin typeface="Times New Roman"/>
              </a:endParaRPr>
            </a:p>
          </p:txBody>
        </p:sp>
      </p:grpSp>
      <p:sp>
        <p:nvSpPr>
          <p:cNvPr id="420" name=""/>
          <p:cNvSpPr/>
          <p:nvPr/>
        </p:nvSpPr>
        <p:spPr>
          <a:xfrm>
            <a:off x="1362960" y="5410080"/>
            <a:ext cx="117144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cccc"/>
                </a:solidFill>
                <a:effectLst/>
                <a:uFillTx/>
                <a:latin typeface="Arial"/>
              </a:rPr>
              <a:t>Operations</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cccc"/>
                </a:solidFill>
                <a:effectLst/>
                <a:uFillTx/>
                <a:latin typeface="Arial"/>
              </a:rPr>
              <a:t>Systems</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cccc"/>
                </a:solidFill>
                <a:effectLst/>
                <a:uFillTx/>
                <a:latin typeface="Arial"/>
              </a:rPr>
              <a:t>Infrastructure</a:t>
            </a:r>
            <a:endParaRPr b="0" lang="en-US" sz="1200" strike="noStrike" u="none">
              <a:solidFill>
                <a:srgbClr val="ffffff"/>
              </a:solidFill>
              <a:effectLst/>
              <a:uFillTx/>
              <a:latin typeface="Times New Roman"/>
            </a:endParaRPr>
          </a:p>
        </p:txBody>
      </p:sp>
      <p:pic>
        <p:nvPicPr>
          <p:cNvPr id="421" name="tilecube2" descr=""/>
          <p:cNvPicPr/>
          <p:nvPr/>
        </p:nvPicPr>
        <p:blipFill>
          <a:blip r:embed="rId1"/>
          <a:stretch/>
        </p:blipFill>
        <p:spPr>
          <a:xfrm>
            <a:off x="5867280" y="4952880"/>
            <a:ext cx="1752840" cy="1447920"/>
          </a:xfrm>
          <a:prstGeom prst="rect">
            <a:avLst/>
          </a:prstGeom>
          <a:noFill/>
          <a:ln w="0">
            <a:noFill/>
          </a:ln>
        </p:spPr>
      </p:pic>
      <p:sp>
        <p:nvSpPr>
          <p:cNvPr id="422" name=""/>
          <p:cNvSpPr/>
          <p:nvPr/>
        </p:nvSpPr>
        <p:spPr>
          <a:xfrm flipV="1">
            <a:off x="2743200" y="4724280"/>
            <a:ext cx="2590920" cy="152640"/>
          </a:xfrm>
          <a:prstGeom prst="line">
            <a:avLst/>
          </a:prstGeom>
          <a:ln w="57240">
            <a:solidFill>
              <a:srgbClr val="ffff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23" name=""/>
          <p:cNvSpPr/>
          <p:nvPr/>
        </p:nvSpPr>
        <p:spPr>
          <a:xfrm>
            <a:off x="2971800" y="5638680"/>
            <a:ext cx="3048120" cy="0"/>
          </a:xfrm>
          <a:prstGeom prst="line">
            <a:avLst/>
          </a:prstGeom>
          <a:ln w="57240">
            <a:solidFill>
              <a:srgbClr val="ffff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24" name=""/>
          <p:cNvSpPr/>
          <p:nvPr/>
        </p:nvSpPr>
        <p:spPr>
          <a:xfrm flipV="1">
            <a:off x="5486400" y="4800600"/>
            <a:ext cx="2666880" cy="457200"/>
          </a:xfrm>
          <a:prstGeom prst="parallelogram">
            <a:avLst>
              <a:gd name="adj" fmla="val 152659"/>
            </a:avLst>
          </a:prstGeom>
          <a:solidFill>
            <a:srgbClr val="ffff00"/>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5" name=""/>
          <p:cNvSpPr/>
          <p:nvPr/>
        </p:nvSpPr>
        <p:spPr>
          <a:xfrm flipV="1">
            <a:off x="5334120" y="4572000"/>
            <a:ext cx="2666880" cy="457200"/>
          </a:xfrm>
          <a:prstGeom prst="parallelogram">
            <a:avLst>
              <a:gd name="adj" fmla="val 152659"/>
            </a:avLst>
          </a:prstGeom>
          <a:gradFill rotWithShape="0">
            <a:gsLst>
              <a:gs pos="0">
                <a:srgbClr val="ff9900"/>
              </a:gs>
              <a:gs pos="100000">
                <a:srgbClr val="ff0066"/>
              </a:gs>
            </a:gsLst>
            <a:lin ang="5400000"/>
          </a:gra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6" name=""/>
          <p:cNvSpPr/>
          <p:nvPr/>
        </p:nvSpPr>
        <p:spPr>
          <a:xfrm>
            <a:off x="3540600" y="4952880"/>
            <a:ext cx="10134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ASP layer</a:t>
            </a:r>
            <a:endParaRPr b="0" lang="en-US" sz="1400" strike="noStrike" u="none">
              <a:solidFill>
                <a:srgbClr val="ffffff"/>
              </a:solidFill>
              <a:effectLst/>
              <a:uFillTx/>
              <a:latin typeface="Times New Roman"/>
            </a:endParaRPr>
          </a:p>
        </p:txBody>
      </p:sp>
      <p:sp>
        <p:nvSpPr>
          <p:cNvPr id="427" name=""/>
          <p:cNvSpPr/>
          <p:nvPr/>
        </p:nvSpPr>
        <p:spPr>
          <a:xfrm>
            <a:off x="4800600" y="5105520"/>
            <a:ext cx="990720" cy="0"/>
          </a:xfrm>
          <a:prstGeom prst="line">
            <a:avLst/>
          </a:prstGeom>
          <a:ln w="38160">
            <a:solidFill>
              <a:srgbClr val="ffff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28" name=""/>
          <p:cNvSpPr/>
          <p:nvPr/>
        </p:nvSpPr>
        <p:spPr>
          <a:xfrm>
            <a:off x="5945040" y="4572000"/>
            <a:ext cx="12985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Bank ABC</a:t>
            </a:r>
            <a:endParaRPr b="0" lang="en-US" sz="1800" strike="noStrike" u="none">
              <a:solidFill>
                <a:srgbClr val="ffffff"/>
              </a:solidFill>
              <a:effectLst/>
              <a:uFillTx/>
              <a:latin typeface="Times New Roman"/>
            </a:endParaRPr>
          </a:p>
        </p:txBody>
      </p:sp>
    </p:spTree>
  </p:cSld>
  <p:transition>
    <p:wipe dir="r"/>
  </p:transition>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29" name=""/>
          <p:cNvSpPr/>
          <p:nvPr/>
        </p:nvSpPr>
        <p:spPr>
          <a:xfrm>
            <a:off x="1984320" y="3519360"/>
            <a:ext cx="5470560" cy="203040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30" name=""/>
          <p:cNvSpPr/>
          <p:nvPr/>
        </p:nvSpPr>
        <p:spPr>
          <a:xfrm flipV="1">
            <a:off x="2590920" y="35812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1" name=""/>
          <p:cNvSpPr/>
          <p:nvPr/>
        </p:nvSpPr>
        <p:spPr>
          <a:xfrm flipV="1">
            <a:off x="3257640" y="35812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2" name=""/>
          <p:cNvSpPr/>
          <p:nvPr/>
        </p:nvSpPr>
        <p:spPr>
          <a:xfrm flipV="1">
            <a:off x="3924360" y="35812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3" name=""/>
          <p:cNvSpPr/>
          <p:nvPr/>
        </p:nvSpPr>
        <p:spPr>
          <a:xfrm flipV="1">
            <a:off x="4591080" y="35812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4" name=""/>
          <p:cNvSpPr/>
          <p:nvPr/>
        </p:nvSpPr>
        <p:spPr>
          <a:xfrm flipV="1">
            <a:off x="5257800" y="35812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5" name=""/>
          <p:cNvSpPr/>
          <p:nvPr/>
        </p:nvSpPr>
        <p:spPr>
          <a:xfrm>
            <a:off x="3352680" y="38098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6" name=""/>
          <p:cNvSpPr/>
          <p:nvPr/>
        </p:nvSpPr>
        <p:spPr>
          <a:xfrm>
            <a:off x="2971800" y="414036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7" name=""/>
          <p:cNvSpPr/>
          <p:nvPr/>
        </p:nvSpPr>
        <p:spPr>
          <a:xfrm>
            <a:off x="2666880" y="44704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8" name=""/>
          <p:cNvSpPr/>
          <p:nvPr/>
        </p:nvSpPr>
        <p:spPr>
          <a:xfrm>
            <a:off x="2362320" y="480060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39" name=""/>
          <p:cNvSpPr/>
          <p:nvPr/>
        </p:nvSpPr>
        <p:spPr>
          <a:xfrm>
            <a:off x="1984320" y="2833560"/>
            <a:ext cx="5470560" cy="2017800"/>
          </a:xfrm>
          <a:prstGeom prst="cube">
            <a:avLst>
              <a:gd name="adj" fmla="val 79120"/>
            </a:avLst>
          </a:prstGeom>
          <a:solidFill>
            <a:srgbClr val="cc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40" name=""/>
          <p:cNvSpPr/>
          <p:nvPr/>
        </p:nvSpPr>
        <p:spPr>
          <a:xfrm flipV="1">
            <a:off x="2590920" y="2895480"/>
            <a:ext cx="144756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1" name=""/>
          <p:cNvSpPr/>
          <p:nvPr/>
        </p:nvSpPr>
        <p:spPr>
          <a:xfrm flipV="1">
            <a:off x="3257640" y="2895480"/>
            <a:ext cx="144756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2" name=""/>
          <p:cNvSpPr/>
          <p:nvPr/>
        </p:nvSpPr>
        <p:spPr>
          <a:xfrm flipV="1">
            <a:off x="3924360" y="28954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3" name=""/>
          <p:cNvSpPr/>
          <p:nvPr/>
        </p:nvSpPr>
        <p:spPr>
          <a:xfrm flipV="1">
            <a:off x="4591080" y="28954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4" name=""/>
          <p:cNvSpPr/>
          <p:nvPr/>
        </p:nvSpPr>
        <p:spPr>
          <a:xfrm flipV="1">
            <a:off x="5257800" y="28954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5" name=""/>
          <p:cNvSpPr/>
          <p:nvPr/>
        </p:nvSpPr>
        <p:spPr>
          <a:xfrm>
            <a:off x="3352680" y="3124080"/>
            <a:ext cx="381024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6" name=""/>
          <p:cNvSpPr/>
          <p:nvPr/>
        </p:nvSpPr>
        <p:spPr>
          <a:xfrm>
            <a:off x="2971800" y="3454560"/>
            <a:ext cx="380988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7" name=""/>
          <p:cNvSpPr/>
          <p:nvPr/>
        </p:nvSpPr>
        <p:spPr>
          <a:xfrm>
            <a:off x="2666880" y="3784680"/>
            <a:ext cx="381024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8" name=""/>
          <p:cNvSpPr/>
          <p:nvPr/>
        </p:nvSpPr>
        <p:spPr>
          <a:xfrm>
            <a:off x="2362320" y="4114800"/>
            <a:ext cx="380988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9" name=""/>
          <p:cNvSpPr/>
          <p:nvPr/>
        </p:nvSpPr>
        <p:spPr>
          <a:xfrm>
            <a:off x="1984320" y="2147760"/>
            <a:ext cx="5470560" cy="1984680"/>
          </a:xfrm>
          <a:prstGeom prst="cube">
            <a:avLst>
              <a:gd name="adj" fmla="val 79120"/>
            </a:avLst>
          </a:prstGeom>
          <a:solidFill>
            <a:srgbClr val="008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50" name=""/>
          <p:cNvSpPr/>
          <p:nvPr/>
        </p:nvSpPr>
        <p:spPr>
          <a:xfrm flipV="1">
            <a:off x="2590920" y="2209680"/>
            <a:ext cx="144756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1" name=""/>
          <p:cNvSpPr/>
          <p:nvPr/>
        </p:nvSpPr>
        <p:spPr>
          <a:xfrm flipV="1">
            <a:off x="3257640" y="2209680"/>
            <a:ext cx="144756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2" name=""/>
          <p:cNvSpPr/>
          <p:nvPr/>
        </p:nvSpPr>
        <p:spPr>
          <a:xfrm flipV="1">
            <a:off x="3924360" y="22096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3" name=""/>
          <p:cNvSpPr/>
          <p:nvPr/>
        </p:nvSpPr>
        <p:spPr>
          <a:xfrm flipV="1">
            <a:off x="4591080" y="22096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4" name=""/>
          <p:cNvSpPr/>
          <p:nvPr/>
        </p:nvSpPr>
        <p:spPr>
          <a:xfrm flipV="1">
            <a:off x="5257800" y="22096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5" name=""/>
          <p:cNvSpPr/>
          <p:nvPr/>
        </p:nvSpPr>
        <p:spPr>
          <a:xfrm>
            <a:off x="3352680" y="2438280"/>
            <a:ext cx="381024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6" name=""/>
          <p:cNvSpPr/>
          <p:nvPr/>
        </p:nvSpPr>
        <p:spPr>
          <a:xfrm>
            <a:off x="2971800" y="2768760"/>
            <a:ext cx="380988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7" name=""/>
          <p:cNvSpPr/>
          <p:nvPr/>
        </p:nvSpPr>
        <p:spPr>
          <a:xfrm>
            <a:off x="2666880" y="3098880"/>
            <a:ext cx="381024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8" name=""/>
          <p:cNvSpPr/>
          <p:nvPr/>
        </p:nvSpPr>
        <p:spPr>
          <a:xfrm>
            <a:off x="2362320" y="3429000"/>
            <a:ext cx="380988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59" name=""/>
          <p:cNvSpPr/>
          <p:nvPr/>
        </p:nvSpPr>
        <p:spPr>
          <a:xfrm>
            <a:off x="838080" y="1828800"/>
            <a:ext cx="8305920" cy="1679400"/>
          </a:xfrm>
          <a:prstGeom prst="cube">
            <a:avLst>
              <a:gd name="adj" fmla="val 91495"/>
            </a:avLst>
          </a:prstGeom>
          <a:solidFill>
            <a:srgbClr val="80808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60" name=""/>
          <p:cNvSpPr/>
          <p:nvPr/>
        </p:nvSpPr>
        <p:spPr>
          <a:xfrm flipV="1">
            <a:off x="2590920" y="1599840"/>
            <a:ext cx="1447560" cy="1523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1" name=""/>
          <p:cNvSpPr/>
          <p:nvPr/>
        </p:nvSpPr>
        <p:spPr>
          <a:xfrm flipV="1">
            <a:off x="3257640" y="1599840"/>
            <a:ext cx="1447560" cy="1523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2" name=""/>
          <p:cNvSpPr/>
          <p:nvPr/>
        </p:nvSpPr>
        <p:spPr>
          <a:xfrm flipV="1">
            <a:off x="3924360" y="1599840"/>
            <a:ext cx="1447920" cy="1523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3" name=""/>
          <p:cNvSpPr/>
          <p:nvPr/>
        </p:nvSpPr>
        <p:spPr>
          <a:xfrm flipV="1">
            <a:off x="4591080" y="1599840"/>
            <a:ext cx="1447920" cy="1523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4" name=""/>
          <p:cNvSpPr/>
          <p:nvPr/>
        </p:nvSpPr>
        <p:spPr>
          <a:xfrm flipV="1">
            <a:off x="5257800" y="1599840"/>
            <a:ext cx="1447920" cy="1523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5" name=""/>
          <p:cNvSpPr/>
          <p:nvPr/>
        </p:nvSpPr>
        <p:spPr>
          <a:xfrm>
            <a:off x="3352680" y="1828800"/>
            <a:ext cx="3810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6" name=""/>
          <p:cNvSpPr/>
          <p:nvPr/>
        </p:nvSpPr>
        <p:spPr>
          <a:xfrm>
            <a:off x="2971800" y="2158920"/>
            <a:ext cx="38098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7" name=""/>
          <p:cNvSpPr/>
          <p:nvPr/>
        </p:nvSpPr>
        <p:spPr>
          <a:xfrm>
            <a:off x="2666880" y="2489040"/>
            <a:ext cx="3810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8" name=""/>
          <p:cNvSpPr/>
          <p:nvPr/>
        </p:nvSpPr>
        <p:spPr>
          <a:xfrm>
            <a:off x="2362320" y="2819520"/>
            <a:ext cx="38098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9" name=""/>
          <p:cNvSpPr/>
          <p:nvPr/>
        </p:nvSpPr>
        <p:spPr>
          <a:xfrm>
            <a:off x="3429000" y="3078000"/>
            <a:ext cx="9907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ASP</a:t>
            </a:r>
            <a:endParaRPr b="0" lang="en-US" sz="1200" strike="noStrike" u="none">
              <a:solidFill>
                <a:srgbClr val="ffffff"/>
              </a:solidFill>
              <a:effectLst/>
              <a:uFillTx/>
              <a:latin typeface="Times New Roman"/>
            </a:endParaRPr>
          </a:p>
        </p:txBody>
      </p:sp>
      <p:sp>
        <p:nvSpPr>
          <p:cNvPr id="470" name=""/>
          <p:cNvSpPr/>
          <p:nvPr/>
        </p:nvSpPr>
        <p:spPr>
          <a:xfrm>
            <a:off x="1371600" y="5638680"/>
            <a:ext cx="10047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Investm. Banking</a:t>
            </a:r>
            <a:endParaRPr b="0" lang="en-US" sz="1400" strike="noStrike" u="none">
              <a:solidFill>
                <a:srgbClr val="ffffff"/>
              </a:solidFill>
              <a:effectLst/>
              <a:uFillTx/>
              <a:latin typeface="Times New Roman"/>
            </a:endParaRPr>
          </a:p>
        </p:txBody>
      </p:sp>
      <p:sp>
        <p:nvSpPr>
          <p:cNvPr id="471" name=""/>
          <p:cNvSpPr/>
          <p:nvPr/>
        </p:nvSpPr>
        <p:spPr>
          <a:xfrm>
            <a:off x="2209680" y="5638680"/>
            <a:ext cx="10191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Corporate Banking</a:t>
            </a:r>
            <a:endParaRPr b="0" lang="en-US" sz="1400" strike="noStrike" u="none">
              <a:solidFill>
                <a:srgbClr val="ffffff"/>
              </a:solidFill>
              <a:effectLst/>
              <a:uFillTx/>
              <a:latin typeface="Times New Roman"/>
            </a:endParaRPr>
          </a:p>
        </p:txBody>
      </p:sp>
      <p:sp>
        <p:nvSpPr>
          <p:cNvPr id="472" name=""/>
          <p:cNvSpPr/>
          <p:nvPr/>
        </p:nvSpPr>
        <p:spPr>
          <a:xfrm>
            <a:off x="3657600" y="5638680"/>
            <a:ext cx="11224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Private Banking</a:t>
            </a:r>
            <a:endParaRPr b="0" lang="en-US" sz="1400" strike="noStrike" u="none">
              <a:solidFill>
                <a:srgbClr val="ffffff"/>
              </a:solidFill>
              <a:effectLst/>
              <a:uFillTx/>
              <a:latin typeface="Times New Roman"/>
            </a:endParaRPr>
          </a:p>
        </p:txBody>
      </p:sp>
      <p:sp>
        <p:nvSpPr>
          <p:cNvPr id="473" name=""/>
          <p:cNvSpPr/>
          <p:nvPr/>
        </p:nvSpPr>
        <p:spPr>
          <a:xfrm>
            <a:off x="3048120" y="5638680"/>
            <a:ext cx="8618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Retail Banking</a:t>
            </a:r>
            <a:endParaRPr b="0" lang="en-US" sz="1400" strike="noStrike" u="none">
              <a:solidFill>
                <a:srgbClr val="ffffff"/>
              </a:solidFill>
              <a:effectLst/>
              <a:uFillTx/>
              <a:latin typeface="Times New Roman"/>
            </a:endParaRPr>
          </a:p>
        </p:txBody>
      </p:sp>
      <p:sp>
        <p:nvSpPr>
          <p:cNvPr id="474" name=""/>
          <p:cNvSpPr/>
          <p:nvPr/>
        </p:nvSpPr>
        <p:spPr>
          <a:xfrm>
            <a:off x="4495680" y="5638680"/>
            <a:ext cx="10526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X-border Payments</a:t>
            </a:r>
            <a:endParaRPr b="0" lang="en-US" sz="1400" strike="noStrike" u="none">
              <a:solidFill>
                <a:srgbClr val="ffffff"/>
              </a:solidFill>
              <a:effectLst/>
              <a:uFillTx/>
              <a:latin typeface="Times New Roman"/>
            </a:endParaRPr>
          </a:p>
        </p:txBody>
      </p:sp>
      <p:sp>
        <p:nvSpPr>
          <p:cNvPr id="475" name=""/>
          <p:cNvSpPr/>
          <p:nvPr/>
        </p:nvSpPr>
        <p:spPr>
          <a:xfrm>
            <a:off x="5462640" y="5791320"/>
            <a:ext cx="8618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Others</a:t>
            </a:r>
            <a:endParaRPr b="0" lang="en-US" sz="1400" strike="noStrike" u="none">
              <a:solidFill>
                <a:srgbClr val="ffffff"/>
              </a:solidFill>
              <a:effectLst/>
              <a:uFillTx/>
              <a:latin typeface="Times New Roman"/>
            </a:endParaRPr>
          </a:p>
        </p:txBody>
      </p:sp>
      <p:grpSp>
        <p:nvGrpSpPr>
          <p:cNvPr id="476" name=""/>
          <p:cNvGrpSpPr/>
          <p:nvPr/>
        </p:nvGrpSpPr>
        <p:grpSpPr>
          <a:xfrm>
            <a:off x="6172200" y="3962520"/>
            <a:ext cx="1371600" cy="1070280"/>
            <a:chOff x="6172200" y="3962520"/>
            <a:chExt cx="1371600" cy="1070280"/>
          </a:xfrm>
        </p:grpSpPr>
        <p:sp>
          <p:nvSpPr>
            <p:cNvPr id="477" name=""/>
            <p:cNvSpPr/>
            <p:nvPr/>
          </p:nvSpPr>
          <p:spPr>
            <a:xfrm>
              <a:off x="6781680" y="396252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Europe</a:t>
              </a:r>
              <a:endParaRPr b="0" lang="en-US" sz="1400" strike="noStrike" u="none">
                <a:solidFill>
                  <a:srgbClr val="ffffff"/>
                </a:solidFill>
                <a:effectLst/>
                <a:uFillTx/>
                <a:latin typeface="Times New Roman"/>
              </a:endParaRPr>
            </a:p>
          </p:txBody>
        </p:sp>
        <p:sp>
          <p:nvSpPr>
            <p:cNvPr id="478" name=""/>
            <p:cNvSpPr/>
            <p:nvPr/>
          </p:nvSpPr>
          <p:spPr>
            <a:xfrm>
              <a:off x="6553080" y="426744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USA</a:t>
              </a:r>
              <a:endParaRPr b="0" lang="en-US" sz="1400" strike="noStrike" u="none">
                <a:solidFill>
                  <a:srgbClr val="ffffff"/>
                </a:solidFill>
                <a:effectLst/>
                <a:uFillTx/>
                <a:latin typeface="Times New Roman"/>
              </a:endParaRPr>
            </a:p>
          </p:txBody>
        </p:sp>
        <p:sp>
          <p:nvSpPr>
            <p:cNvPr id="479" name=""/>
            <p:cNvSpPr/>
            <p:nvPr/>
          </p:nvSpPr>
          <p:spPr>
            <a:xfrm>
              <a:off x="6172200" y="4511880"/>
              <a:ext cx="7621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Asia-Pacific</a:t>
              </a:r>
              <a:endParaRPr b="0" lang="en-US" sz="1400" strike="noStrike" u="none">
                <a:solidFill>
                  <a:srgbClr val="ffffff"/>
                </a:solidFill>
                <a:effectLst/>
                <a:uFillTx/>
                <a:latin typeface="Times New Roman"/>
              </a:endParaRPr>
            </a:p>
          </p:txBody>
        </p:sp>
      </p:grpSp>
      <p:sp>
        <p:nvSpPr>
          <p:cNvPr id="480" name=""/>
          <p:cNvSpPr/>
          <p:nvPr/>
        </p:nvSpPr>
        <p:spPr>
          <a:xfrm>
            <a:off x="2209680" y="519588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Infrastructure</a:t>
            </a:r>
            <a:endParaRPr b="0" lang="en-US" sz="1800" strike="noStrike" u="none">
              <a:solidFill>
                <a:srgbClr val="ffffff"/>
              </a:solidFill>
              <a:effectLst/>
              <a:uFillTx/>
              <a:latin typeface="Times New Roman"/>
            </a:endParaRPr>
          </a:p>
        </p:txBody>
      </p:sp>
      <p:sp>
        <p:nvSpPr>
          <p:cNvPr id="481" name=""/>
          <p:cNvSpPr/>
          <p:nvPr/>
        </p:nvSpPr>
        <p:spPr>
          <a:xfrm>
            <a:off x="2209680" y="443376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Applications</a:t>
            </a:r>
            <a:endParaRPr b="0" lang="en-US" sz="1800" strike="noStrike" u="none">
              <a:solidFill>
                <a:srgbClr val="ffffff"/>
              </a:solidFill>
              <a:effectLst/>
              <a:uFillTx/>
              <a:latin typeface="Times New Roman"/>
            </a:endParaRPr>
          </a:p>
        </p:txBody>
      </p:sp>
      <p:sp>
        <p:nvSpPr>
          <p:cNvPr id="482" name=""/>
          <p:cNvSpPr/>
          <p:nvPr/>
        </p:nvSpPr>
        <p:spPr>
          <a:xfrm>
            <a:off x="2209680" y="376236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Operations (BPM)</a:t>
            </a:r>
            <a:endParaRPr b="0" lang="en-US" sz="1800" strike="noStrike" u="none">
              <a:solidFill>
                <a:srgbClr val="ffffff"/>
              </a:solidFill>
              <a:effectLst/>
              <a:uFillTx/>
              <a:latin typeface="Times New Roman"/>
            </a:endParaRPr>
          </a:p>
        </p:txBody>
      </p:sp>
      <p:sp>
        <p:nvSpPr>
          <p:cNvPr id="483" name=""/>
          <p:cNvSpPr/>
          <p:nvPr/>
        </p:nvSpPr>
        <p:spPr>
          <a:xfrm>
            <a:off x="533520" y="152280"/>
            <a:ext cx="6858000" cy="685800"/>
          </a:xfrm>
          <a:prstGeom prst="rect">
            <a:avLst/>
          </a:prstGeom>
          <a:noFill/>
          <a:ln w="0">
            <a:noFill/>
          </a:ln>
        </p:spPr>
        <p:style>
          <a:lnRef idx="0"/>
          <a:fillRef idx="0"/>
          <a:effectRef idx="0"/>
          <a:fontRef idx="minor"/>
        </p:style>
        <p:txBody>
          <a:bodyPr lIns="92160" rIns="9216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EDS Cube</a:t>
            </a:r>
            <a:endParaRPr b="0" lang="en-US" sz="3800" strike="noStrike" u="none">
              <a:solidFill>
                <a:srgbClr val="ffffff"/>
              </a:solidFill>
              <a:effectLst/>
              <a:uFillTx/>
              <a:latin typeface="Times New Roman"/>
            </a:endParaRPr>
          </a:p>
        </p:txBody>
      </p:sp>
      <p:sp>
        <p:nvSpPr>
          <p:cNvPr id="484" name=""/>
          <p:cNvSpPr/>
          <p:nvPr/>
        </p:nvSpPr>
        <p:spPr>
          <a:xfrm>
            <a:off x="1981080" y="1614600"/>
            <a:ext cx="5410440" cy="1679400"/>
          </a:xfrm>
          <a:prstGeom prst="cube">
            <a:avLst>
              <a:gd name="adj" fmla="val 91495"/>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85" name=""/>
          <p:cNvSpPr/>
          <p:nvPr/>
        </p:nvSpPr>
        <p:spPr>
          <a:xfrm>
            <a:off x="3657600" y="2209680"/>
            <a:ext cx="18288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Communications Layer</a:t>
            </a:r>
            <a:endParaRPr b="0" lang="en-US" sz="1400" strike="noStrike" u="none">
              <a:solidFill>
                <a:srgbClr val="ffffff"/>
              </a:solidFill>
              <a:effectLst/>
              <a:uFillTx/>
              <a:latin typeface="Times New Roman"/>
            </a:endParaRPr>
          </a:p>
        </p:txBody>
      </p:sp>
      <p:sp>
        <p:nvSpPr>
          <p:cNvPr id="486" name=""/>
          <p:cNvSpPr/>
          <p:nvPr/>
        </p:nvSpPr>
        <p:spPr>
          <a:xfrm>
            <a:off x="7620120" y="914400"/>
            <a:ext cx="1523880" cy="1295280"/>
          </a:xfrm>
          <a:prstGeom prst="flowChartMultidocument">
            <a:avLst/>
          </a:prstGeom>
          <a:solidFill>
            <a:srgbClr val="ffffff"/>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7" name=""/>
          <p:cNvSpPr/>
          <p:nvPr/>
        </p:nvSpPr>
        <p:spPr>
          <a:xfrm>
            <a:off x="7720200" y="1219320"/>
            <a:ext cx="111564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Financial </a:t>
            </a:r>
            <a:br>
              <a:rPr sz="1600"/>
            </a:br>
            <a:r>
              <a:rPr b="1" lang="en-US" sz="1600" strike="noStrike" u="none">
                <a:solidFill>
                  <a:srgbClr val="000099"/>
                </a:solidFill>
                <a:effectLst/>
                <a:uFillTx/>
                <a:latin typeface="Arial"/>
              </a:rPr>
              <a:t>Services</a:t>
            </a:r>
            <a:br>
              <a:rPr sz="1600"/>
            </a:br>
            <a:r>
              <a:rPr b="1" lang="en-US" sz="1600" strike="noStrike" u="none">
                <a:solidFill>
                  <a:srgbClr val="000099"/>
                </a:solidFill>
                <a:effectLst/>
                <a:uFillTx/>
                <a:latin typeface="Arial"/>
              </a:rPr>
              <a:t>Clients</a:t>
            </a:r>
            <a:endParaRPr b="0" lang="en-US" sz="1600" strike="noStrike" u="none">
              <a:solidFill>
                <a:srgbClr val="ffffff"/>
              </a:solidFill>
              <a:effectLst/>
              <a:uFillTx/>
              <a:latin typeface="Times New Roman"/>
            </a:endParaRPr>
          </a:p>
        </p:txBody>
      </p:sp>
      <p:sp>
        <p:nvSpPr>
          <p:cNvPr id="488" name=""/>
          <p:cNvSpPr/>
          <p:nvPr/>
        </p:nvSpPr>
        <p:spPr>
          <a:xfrm>
            <a:off x="7620120" y="3581280"/>
            <a:ext cx="1523880" cy="1295640"/>
          </a:xfrm>
          <a:prstGeom prst="flowChartMultidocument">
            <a:avLst/>
          </a:prstGeom>
          <a:solidFill>
            <a:srgbClr val="ffffff"/>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9" name=""/>
          <p:cNvSpPr/>
          <p:nvPr/>
        </p:nvSpPr>
        <p:spPr>
          <a:xfrm>
            <a:off x="7784280" y="3886200"/>
            <a:ext cx="9918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Cube </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partners</a:t>
            </a:r>
            <a:endParaRPr b="0" lang="en-US" sz="1600" strike="noStrike" u="none">
              <a:solidFill>
                <a:srgbClr val="ffffff"/>
              </a:solidFill>
              <a:effectLst/>
              <a:uFillTx/>
              <a:latin typeface="Times New Roman"/>
            </a:endParaRPr>
          </a:p>
        </p:txBody>
      </p:sp>
    </p:spTree>
  </p:cSld>
  <p:transition spd="med">
    <p:wipe dir="r"/>
  </p:transition>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90" name=""/>
          <p:cNvSpPr/>
          <p:nvPr/>
        </p:nvSpPr>
        <p:spPr>
          <a:xfrm>
            <a:off x="5486400" y="4114800"/>
            <a:ext cx="685800" cy="457200"/>
          </a:xfrm>
          <a:prstGeom prst="rect">
            <a:avLst/>
          </a:prstGeom>
          <a:solidFill>
            <a:srgbClr val="185c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1" name=""/>
          <p:cNvSpPr/>
          <p:nvPr/>
        </p:nvSpPr>
        <p:spPr>
          <a:xfrm>
            <a:off x="5486400" y="3505320"/>
            <a:ext cx="685800" cy="457200"/>
          </a:xfrm>
          <a:prstGeom prst="rect">
            <a:avLst/>
          </a:prstGeom>
          <a:solidFill>
            <a:srgbClr val="ff1f8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2" name=""/>
          <p:cNvSpPr/>
          <p:nvPr/>
        </p:nvSpPr>
        <p:spPr>
          <a:xfrm>
            <a:off x="5486400" y="2895480"/>
            <a:ext cx="685800" cy="457200"/>
          </a:xfrm>
          <a:prstGeom prst="rect">
            <a:avLst/>
          </a:prstGeom>
          <a:solidFill>
            <a:srgbClr val="00b2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3" name=""/>
          <p:cNvSpPr/>
          <p:nvPr/>
        </p:nvSpPr>
        <p:spPr>
          <a:xfrm>
            <a:off x="5410080" y="1828800"/>
            <a:ext cx="10670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OTC Derivatives</a:t>
            </a:r>
            <a:endParaRPr b="0" lang="en-US" sz="1400" strike="noStrike" u="none">
              <a:solidFill>
                <a:srgbClr val="ffffff"/>
              </a:solidFill>
              <a:effectLst/>
              <a:uFillTx/>
              <a:latin typeface="Times New Roman"/>
            </a:endParaRPr>
          </a:p>
        </p:txBody>
      </p:sp>
      <p:sp>
        <p:nvSpPr>
          <p:cNvPr id="494" name=""/>
          <p:cNvSpPr/>
          <p:nvPr/>
        </p:nvSpPr>
        <p:spPr>
          <a:xfrm>
            <a:off x="533520" y="152280"/>
            <a:ext cx="8076960" cy="762120"/>
          </a:xfrm>
          <a:prstGeom prst="rect">
            <a:avLst/>
          </a:prstGeom>
          <a:noFill/>
          <a:ln w="0">
            <a:noFill/>
          </a:ln>
        </p:spPr>
        <p:style>
          <a:lnRef idx="0"/>
          <a:fillRef idx="0"/>
          <a:effectRef idx="0"/>
          <a:fontRef idx="minor"/>
        </p:style>
        <p:txBody>
          <a:bodyPr lIns="92160" rIns="9216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Example 1: Cross-product Function</a:t>
            </a:r>
            <a:endParaRPr b="0" lang="en-US" sz="3800" strike="noStrike" u="none">
              <a:solidFill>
                <a:srgbClr val="ffffff"/>
              </a:solidFill>
              <a:effectLst/>
              <a:uFillTx/>
              <a:latin typeface="Times New Roman"/>
            </a:endParaRPr>
          </a:p>
        </p:txBody>
      </p:sp>
      <p:graphicFrame>
        <p:nvGraphicFramePr>
          <p:cNvPr id="495" name=""/>
          <p:cNvGraphicFramePr/>
          <p:nvPr/>
        </p:nvGraphicFramePr>
        <p:xfrm>
          <a:off x="838080" y="1447920"/>
          <a:ext cx="3505320" cy="990360"/>
        </p:xfrm>
        <a:graphic>
          <a:graphicData uri="http://schemas.openxmlformats.org/presentationml/2006/ole">
            <p:oleObj r:id="rId1" spid="">
              <p:embed/>
              <p:pic>
                <p:nvPicPr>
                  <p:cNvPr id="496" name="" descr=""/>
                  <p:cNvPicPr/>
                  <p:nvPr/>
                </p:nvPicPr>
                <p:blipFill>
                  <a:blip r:embed="rId2"/>
                  <a:stretch/>
                </p:blipFill>
                <p:spPr>
                  <a:xfrm>
                    <a:off x="838080" y="1447920"/>
                    <a:ext cx="3505320" cy="990360"/>
                  </a:xfrm>
                  <a:prstGeom prst="rect">
                    <a:avLst/>
                  </a:prstGeom>
                  <a:noFill/>
                  <a:ln w="0">
                    <a:noFill/>
                  </a:ln>
                </p:spPr>
              </p:pic>
            </p:oleObj>
          </a:graphicData>
        </a:graphic>
      </p:graphicFrame>
      <p:sp>
        <p:nvSpPr>
          <p:cNvPr id="497" name=""/>
          <p:cNvSpPr/>
          <p:nvPr/>
        </p:nvSpPr>
        <p:spPr>
          <a:xfrm>
            <a:off x="6324480" y="2819520"/>
            <a:ext cx="1295640" cy="6706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Operations Team</a:t>
            </a:r>
            <a:br>
              <a:rPr sz="1400"/>
            </a:br>
            <a:r>
              <a:rPr b="0" lang="en-US" sz="1400" strike="noStrike" u="none">
                <a:solidFill>
                  <a:srgbClr val="ffffff"/>
                </a:solidFill>
                <a:effectLst/>
                <a:uFillTx/>
                <a:latin typeface="Arial"/>
              </a:rPr>
              <a:t>In London</a:t>
            </a:r>
            <a:endParaRPr b="0" lang="en-US" sz="1400" strike="noStrike" u="none">
              <a:solidFill>
                <a:srgbClr val="ffffff"/>
              </a:solidFill>
              <a:effectLst/>
              <a:uFillTx/>
              <a:latin typeface="Times New Roman"/>
            </a:endParaRPr>
          </a:p>
        </p:txBody>
      </p:sp>
      <p:sp>
        <p:nvSpPr>
          <p:cNvPr id="498" name=""/>
          <p:cNvSpPr/>
          <p:nvPr/>
        </p:nvSpPr>
        <p:spPr>
          <a:xfrm>
            <a:off x="6400800" y="3397320"/>
            <a:ext cx="1066680" cy="73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STS system C++ Java</a:t>
            </a:r>
            <a:endParaRPr b="0" lang="en-US" sz="1400" strike="noStrike" u="none">
              <a:solidFill>
                <a:srgbClr val="ffffff"/>
              </a:solidFill>
              <a:effectLst/>
              <a:uFillTx/>
              <a:latin typeface="Times New Roman"/>
            </a:endParaRPr>
          </a:p>
        </p:txBody>
      </p:sp>
      <p:sp>
        <p:nvSpPr>
          <p:cNvPr id="499" name=""/>
          <p:cNvSpPr/>
          <p:nvPr/>
        </p:nvSpPr>
        <p:spPr>
          <a:xfrm>
            <a:off x="6324480" y="4114800"/>
            <a:ext cx="1295640" cy="60588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2X SUN E10000</a:t>
            </a:r>
            <a:br>
              <a:rPr sz="1400"/>
            </a:br>
            <a:r>
              <a:rPr b="0" lang="en-US" sz="1400" strike="noStrike" u="none">
                <a:solidFill>
                  <a:srgbClr val="ffffff"/>
                </a:solidFill>
                <a:effectLst/>
                <a:uFillTx/>
                <a:latin typeface="Arial"/>
              </a:rPr>
              <a:t>Fiber Network</a:t>
            </a:r>
            <a:endParaRPr b="0" lang="en-US" sz="1400" strike="noStrike" u="none">
              <a:solidFill>
                <a:srgbClr val="ffffff"/>
              </a:solidFill>
              <a:effectLst/>
              <a:uFillTx/>
              <a:latin typeface="Times New Roman"/>
            </a:endParaRPr>
          </a:p>
        </p:txBody>
      </p:sp>
      <p:sp>
        <p:nvSpPr>
          <p:cNvPr id="500" name=""/>
          <p:cNvSpPr/>
          <p:nvPr/>
        </p:nvSpPr>
        <p:spPr>
          <a:xfrm>
            <a:off x="1295280" y="4264200"/>
            <a:ext cx="2514600" cy="1203120"/>
          </a:xfrm>
          <a:prstGeom prst="cube">
            <a:avLst>
              <a:gd name="adj" fmla="val 79120"/>
            </a:avLst>
          </a:prstGeom>
          <a:solidFill>
            <a:srgbClr val="0f3a68">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1" name=""/>
          <p:cNvSpPr/>
          <p:nvPr/>
        </p:nvSpPr>
        <p:spPr>
          <a:xfrm>
            <a:off x="1295280" y="4016520"/>
            <a:ext cx="2514600" cy="1195200"/>
          </a:xfrm>
          <a:prstGeom prst="cube">
            <a:avLst>
              <a:gd name="adj" fmla="val 79120"/>
            </a:avLst>
          </a:prstGeom>
          <a:solidFill>
            <a:srgbClr val="cc0066">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2" name=""/>
          <p:cNvSpPr/>
          <p:nvPr/>
        </p:nvSpPr>
        <p:spPr>
          <a:xfrm>
            <a:off x="1295280" y="3809880"/>
            <a:ext cx="2514600" cy="1176480"/>
          </a:xfrm>
          <a:prstGeom prst="cube">
            <a:avLst>
              <a:gd name="adj" fmla="val 79120"/>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503" name=""/>
          <p:cNvGrpSpPr/>
          <p:nvPr/>
        </p:nvGrpSpPr>
        <p:grpSpPr>
          <a:xfrm>
            <a:off x="1295280" y="4724280"/>
            <a:ext cx="1598040" cy="761760"/>
            <a:chOff x="1295280" y="4724280"/>
            <a:chExt cx="1598040" cy="761760"/>
          </a:xfrm>
        </p:grpSpPr>
        <p:sp>
          <p:nvSpPr>
            <p:cNvPr id="504" name=""/>
            <p:cNvSpPr/>
            <p:nvPr/>
          </p:nvSpPr>
          <p:spPr>
            <a:xfrm>
              <a:off x="1295280" y="5232240"/>
              <a:ext cx="1598040" cy="253800"/>
            </a:xfrm>
            <a:prstGeom prst="rect">
              <a:avLst/>
            </a:prstGeom>
            <a:solidFill>
              <a:srgbClr val="185c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5" name=""/>
            <p:cNvSpPr/>
            <p:nvPr/>
          </p:nvSpPr>
          <p:spPr>
            <a:xfrm>
              <a:off x="1295280" y="4978080"/>
              <a:ext cx="1598040" cy="253800"/>
            </a:xfrm>
            <a:prstGeom prst="rect">
              <a:avLst/>
            </a:prstGeom>
            <a:solidFill>
              <a:srgbClr val="ff1f8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6" name=""/>
            <p:cNvSpPr/>
            <p:nvPr/>
          </p:nvSpPr>
          <p:spPr>
            <a:xfrm>
              <a:off x="1295280" y="4724280"/>
              <a:ext cx="1598040" cy="253800"/>
            </a:xfrm>
            <a:prstGeom prst="rect">
              <a:avLst/>
            </a:prstGeom>
            <a:solidFill>
              <a:srgbClr val="00b2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507" name=""/>
          <p:cNvSpPr/>
          <p:nvPr/>
        </p:nvSpPr>
        <p:spPr>
          <a:xfrm>
            <a:off x="1295280" y="4495680"/>
            <a:ext cx="1600200" cy="1098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8" name=""/>
          <p:cNvSpPr/>
          <p:nvPr/>
        </p:nvSpPr>
        <p:spPr>
          <a:xfrm flipV="1">
            <a:off x="3124080" y="3429000"/>
            <a:ext cx="2133720" cy="1371600"/>
          </a:xfrm>
          <a:prstGeom prst="line">
            <a:avLst/>
          </a:prstGeom>
          <a:ln w="5724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09" name=""/>
          <p:cNvSpPr/>
          <p:nvPr/>
        </p:nvSpPr>
        <p:spPr>
          <a:xfrm>
            <a:off x="4772160" y="4876920"/>
            <a:ext cx="38383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New entity</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JP Morgan as co-founding partner</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150 employees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Launched March 2000</a:t>
            </a:r>
            <a:endParaRPr b="0" lang="en-US" sz="1800" strike="noStrike" u="none">
              <a:solidFill>
                <a:srgbClr val="ffffff"/>
              </a:solidFill>
              <a:effectLst/>
              <a:uFillTx/>
              <a:latin typeface="Times New Roman"/>
            </a:endParaRPr>
          </a:p>
        </p:txBody>
      </p:sp>
      <p:sp>
        <p:nvSpPr>
          <p:cNvPr id="510" name=""/>
          <p:cNvSpPr/>
          <p:nvPr/>
        </p:nvSpPr>
        <p:spPr>
          <a:xfrm>
            <a:off x="5029200" y="2819520"/>
            <a:ext cx="2895480" cy="75960"/>
          </a:xfrm>
          <a:prstGeom prst="rect">
            <a:avLst/>
          </a:prstGeom>
          <a:solidFill>
            <a:srgbClr val="808080">
              <a:alpha val="50000"/>
            </a:srgbClr>
          </a:solidFill>
          <a:ln w="0">
            <a:noFill/>
          </a:ln>
        </p:spPr>
        <p:style>
          <a:lnRef idx="0"/>
          <a:fillRef idx="0"/>
          <a:effectRef idx="0"/>
          <a:fontRef idx="minor"/>
        </p:style>
        <p:txBody>
          <a:bodyPr wrap="none" lIns="90000" rIns="90000" tIns="29160" bIns="29160" anchor="ctr">
            <a:noAutofit/>
          </a:bodyPr>
          <a:p>
            <a:endParaRPr b="0" lang="en-US" sz="2400" strike="noStrike" u="none">
              <a:solidFill>
                <a:srgbClr val="ffffff"/>
              </a:solidFill>
              <a:effectLst/>
              <a:uFillTx/>
              <a:latin typeface="Times New Roman"/>
            </a:endParaRPr>
          </a:p>
        </p:txBody>
      </p:sp>
      <p:sp>
        <p:nvSpPr>
          <p:cNvPr id="511" name=""/>
          <p:cNvSpPr/>
          <p:nvPr/>
        </p:nvSpPr>
        <p:spPr>
          <a:xfrm>
            <a:off x="5486400" y="2514600"/>
            <a:ext cx="685800" cy="2286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12" name=""/>
          <p:cNvSpPr/>
          <p:nvPr/>
        </p:nvSpPr>
        <p:spPr>
          <a:xfrm>
            <a:off x="6324480" y="2209680"/>
            <a:ext cx="1447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Internet &amp; Intranet Access</a:t>
            </a:r>
            <a:endParaRPr b="0" lang="en-US" sz="1400" strike="noStrike" u="none">
              <a:solidFill>
                <a:srgbClr val="ffffff"/>
              </a:solidFill>
              <a:effectLst/>
              <a:uFillTx/>
              <a:latin typeface="Times New Roman"/>
            </a:endParaRPr>
          </a:p>
        </p:txBody>
      </p:sp>
      <p:sp>
        <p:nvSpPr>
          <p:cNvPr id="513" name=""/>
          <p:cNvSpPr/>
          <p:nvPr/>
        </p:nvSpPr>
        <p:spPr>
          <a:xfrm>
            <a:off x="759600" y="2438280"/>
            <a:ext cx="357552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OTC Derivatives processing</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100% STP</a:t>
            </a:r>
            <a:endParaRPr b="0" lang="en-US" sz="2000" strike="noStrike" u="none">
              <a:solidFill>
                <a:srgbClr val="ffffff"/>
              </a:solidFill>
              <a:effectLst/>
              <a:uFillTx/>
              <a:latin typeface="Times New Roman"/>
            </a:endParaRPr>
          </a:p>
        </p:txBody>
      </p:sp>
      <p:sp>
        <p:nvSpPr>
          <p:cNvPr id="514" name=""/>
          <p:cNvSpPr/>
          <p:nvPr/>
        </p:nvSpPr>
        <p:spPr>
          <a:xfrm>
            <a:off x="7818480" y="2057400"/>
            <a:ext cx="942840" cy="368280"/>
          </a:xfrm>
          <a:prstGeom prst="rect">
            <a:avLst/>
          </a:prstGeom>
          <a:solidFill>
            <a:srgbClr val="ffff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Clients</a:t>
            </a:r>
            <a:endParaRPr b="0" lang="en-US" sz="1800" strike="noStrike" u="none">
              <a:solidFill>
                <a:srgbClr val="ffffff"/>
              </a:solidFill>
              <a:effectLst/>
              <a:uFillTx/>
              <a:latin typeface="Times New Roman"/>
            </a:endParaRPr>
          </a:p>
        </p:txBody>
      </p:sp>
      <p:graphicFrame>
        <p:nvGraphicFramePr>
          <p:cNvPr id="515" name=""/>
          <p:cNvGraphicFramePr/>
          <p:nvPr/>
        </p:nvGraphicFramePr>
        <p:xfrm>
          <a:off x="7620120" y="2971800"/>
          <a:ext cx="1447560" cy="409680"/>
        </p:xfrm>
        <a:graphic>
          <a:graphicData uri="http://schemas.openxmlformats.org/presentationml/2006/ole">
            <p:oleObj r:id="rId3" spid="">
              <p:embed/>
              <p:pic>
                <p:nvPicPr>
                  <p:cNvPr id="516" name="" descr=""/>
                  <p:cNvPicPr/>
                  <p:nvPr/>
                </p:nvPicPr>
                <p:blipFill>
                  <a:blip r:embed="rId4"/>
                  <a:stretch/>
                </p:blipFill>
                <p:spPr>
                  <a:xfrm>
                    <a:off x="7620120" y="2971800"/>
                    <a:ext cx="1447560" cy="409680"/>
                  </a:xfrm>
                  <a:prstGeom prst="rect">
                    <a:avLst/>
                  </a:prstGeom>
                  <a:noFill/>
                  <a:ln w="0">
                    <a:noFill/>
                  </a:ln>
                </p:spPr>
              </p:pic>
            </p:oleObj>
          </a:graphicData>
        </a:graphic>
      </p:graphicFrame>
      <p:graphicFrame>
        <p:nvGraphicFramePr>
          <p:cNvPr id="517" name=""/>
          <p:cNvGraphicFramePr/>
          <p:nvPr/>
        </p:nvGraphicFramePr>
        <p:xfrm>
          <a:off x="1143000" y="6248520"/>
          <a:ext cx="533520" cy="304560"/>
        </p:xfrm>
        <a:graphic>
          <a:graphicData uri="http://schemas.openxmlformats.org/presentationml/2006/ole">
            <p:oleObj r:id="rId5" spid="">
              <p:embed/>
              <p:pic>
                <p:nvPicPr>
                  <p:cNvPr id="518" name="" descr=""/>
                  <p:cNvPicPr/>
                  <p:nvPr/>
                </p:nvPicPr>
                <p:blipFill>
                  <a:blip r:embed="rId6"/>
                  <a:stretch/>
                </p:blipFill>
                <p:spPr>
                  <a:xfrm>
                    <a:off x="1143000" y="6248520"/>
                    <a:ext cx="533520" cy="304560"/>
                  </a:xfrm>
                  <a:prstGeom prst="rect">
                    <a:avLst/>
                  </a:prstGeom>
                  <a:noFill/>
                  <a:ln w="0">
                    <a:noFill/>
                  </a:ln>
                </p:spPr>
              </p:pic>
            </p:oleObj>
          </a:graphicData>
        </a:graphic>
      </p:graphicFrame>
      <p:graphicFrame>
        <p:nvGraphicFramePr>
          <p:cNvPr id="519" name=""/>
          <p:cNvGraphicFramePr/>
          <p:nvPr/>
        </p:nvGraphicFramePr>
        <p:xfrm>
          <a:off x="5562720" y="4191120"/>
          <a:ext cx="533160" cy="304560"/>
        </p:xfrm>
        <a:graphic>
          <a:graphicData uri="http://schemas.openxmlformats.org/presentationml/2006/ole">
            <p:oleObj r:id="rId7" spid="">
              <p:embed/>
              <p:pic>
                <p:nvPicPr>
                  <p:cNvPr id="520" name="" descr=""/>
                  <p:cNvPicPr/>
                  <p:nvPr/>
                </p:nvPicPr>
                <p:blipFill>
                  <a:blip r:embed="rId8"/>
                  <a:stretch/>
                </p:blipFill>
                <p:spPr>
                  <a:xfrm>
                    <a:off x="5562720" y="4191120"/>
                    <a:ext cx="533160" cy="304560"/>
                  </a:xfrm>
                  <a:prstGeom prst="rect">
                    <a:avLst/>
                  </a:prstGeom>
                  <a:noFill/>
                  <a:ln w="0">
                    <a:noFill/>
                  </a:ln>
                </p:spPr>
              </p:pic>
            </p:oleObj>
          </a:graphicData>
        </a:graphic>
      </p:graphicFrame>
      <p:sp>
        <p:nvSpPr>
          <p:cNvPr id="521" name=""/>
          <p:cNvSpPr/>
          <p:nvPr/>
        </p:nvSpPr>
        <p:spPr>
          <a:xfrm>
            <a:off x="1676880" y="6248520"/>
            <a:ext cx="3846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eaeaea"/>
                </a:solidFill>
                <a:effectLst/>
                <a:uFillTx/>
                <a:latin typeface="Arial"/>
              </a:rPr>
              <a:t>= EDS supported or to be supported</a:t>
            </a:r>
            <a:endParaRPr b="0" lang="en-US" sz="1800" strike="noStrike" u="none">
              <a:solidFill>
                <a:srgbClr val="ffffff"/>
              </a:solidFill>
              <a:effectLst/>
              <a:uFillTx/>
              <a:latin typeface="Times New Roman"/>
            </a:endParaRPr>
          </a:p>
        </p:txBody>
      </p:sp>
    </p:spTree>
  </p:cSld>
  <p:transition spd="med">
    <p:wipe dir="r"/>
  </p:transition>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2" name=""/>
          <p:cNvSpPr/>
          <p:nvPr/>
        </p:nvSpPr>
        <p:spPr>
          <a:xfrm>
            <a:off x="5486400" y="4114800"/>
            <a:ext cx="685800" cy="457200"/>
          </a:xfrm>
          <a:prstGeom prst="rect">
            <a:avLst/>
          </a:prstGeom>
          <a:solidFill>
            <a:srgbClr val="185c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3" name=""/>
          <p:cNvSpPr/>
          <p:nvPr/>
        </p:nvSpPr>
        <p:spPr>
          <a:xfrm>
            <a:off x="5486400" y="3505320"/>
            <a:ext cx="685800" cy="457200"/>
          </a:xfrm>
          <a:prstGeom prst="rect">
            <a:avLst/>
          </a:prstGeom>
          <a:solidFill>
            <a:srgbClr val="ff1f8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4" name=""/>
          <p:cNvSpPr/>
          <p:nvPr/>
        </p:nvSpPr>
        <p:spPr>
          <a:xfrm>
            <a:off x="5486400" y="2895480"/>
            <a:ext cx="685800" cy="457200"/>
          </a:xfrm>
          <a:prstGeom prst="rect">
            <a:avLst/>
          </a:prstGeom>
          <a:solidFill>
            <a:srgbClr val="00b2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5" name=""/>
          <p:cNvSpPr/>
          <p:nvPr/>
        </p:nvSpPr>
        <p:spPr>
          <a:xfrm>
            <a:off x="5486400" y="1704960"/>
            <a:ext cx="914400" cy="587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Intl</a:t>
            </a:r>
            <a:endParaRPr b="0" lang="en-US" sz="1400" strike="noStrike" u="none">
              <a:solidFill>
                <a:srgbClr val="ffffff"/>
              </a:solidFill>
              <a:effectLst/>
              <a:uFillTx/>
              <a:latin typeface="Times New Roman"/>
            </a:endParaRPr>
          </a:p>
          <a:p>
            <a:pPr algn="ct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Pmts</a:t>
            </a:r>
            <a:endParaRPr b="0" lang="en-US" sz="1400" strike="noStrike" u="none">
              <a:solidFill>
                <a:srgbClr val="ffffff"/>
              </a:solidFill>
              <a:effectLst/>
              <a:uFillTx/>
              <a:latin typeface="Times New Roman"/>
            </a:endParaRPr>
          </a:p>
        </p:txBody>
      </p:sp>
      <p:sp>
        <p:nvSpPr>
          <p:cNvPr id="526" name=""/>
          <p:cNvSpPr/>
          <p:nvPr/>
        </p:nvSpPr>
        <p:spPr>
          <a:xfrm>
            <a:off x="6400800" y="2362320"/>
            <a:ext cx="14479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Intranet Access</a:t>
            </a:r>
            <a:endParaRPr b="0" lang="en-US" sz="1400" strike="noStrike" u="none">
              <a:solidFill>
                <a:srgbClr val="ffffff"/>
              </a:solidFill>
              <a:effectLst/>
              <a:uFillTx/>
              <a:latin typeface="Times New Roman"/>
            </a:endParaRPr>
          </a:p>
        </p:txBody>
      </p:sp>
      <p:sp>
        <p:nvSpPr>
          <p:cNvPr id="527" name=""/>
          <p:cNvSpPr/>
          <p:nvPr/>
        </p:nvSpPr>
        <p:spPr>
          <a:xfrm>
            <a:off x="6400800" y="2819520"/>
            <a:ext cx="1295280" cy="6706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Operations Team in Brussels</a:t>
            </a:r>
            <a:endParaRPr b="0" lang="en-US" sz="1400" strike="noStrike" u="none">
              <a:solidFill>
                <a:srgbClr val="ffffff"/>
              </a:solidFill>
              <a:effectLst/>
              <a:uFillTx/>
              <a:latin typeface="Times New Roman"/>
            </a:endParaRPr>
          </a:p>
        </p:txBody>
      </p:sp>
      <p:sp>
        <p:nvSpPr>
          <p:cNvPr id="528" name=""/>
          <p:cNvSpPr/>
          <p:nvPr/>
        </p:nvSpPr>
        <p:spPr>
          <a:xfrm>
            <a:off x="6477120" y="3581280"/>
            <a:ext cx="10666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IBS</a:t>
            </a:r>
            <a:endParaRPr b="0" lang="en-US" sz="1400" strike="noStrike" u="none">
              <a:solidFill>
                <a:srgbClr val="ffffff"/>
              </a:solidFill>
              <a:effectLst/>
              <a:uFillTx/>
              <a:latin typeface="Times New Roman"/>
            </a:endParaRPr>
          </a:p>
        </p:txBody>
      </p:sp>
      <p:sp>
        <p:nvSpPr>
          <p:cNvPr id="529" name=""/>
          <p:cNvSpPr/>
          <p:nvPr/>
        </p:nvSpPr>
        <p:spPr>
          <a:xfrm>
            <a:off x="6400800" y="4022640"/>
            <a:ext cx="12952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IBM &amp; SUN</a:t>
            </a:r>
            <a:endParaRPr b="0" lang="en-US" sz="1400" strike="noStrike" u="none">
              <a:solidFill>
                <a:srgbClr val="ffffff"/>
              </a:solidFill>
              <a:effectLst/>
              <a:uFillTx/>
              <a:latin typeface="Times New Roman"/>
            </a:endParaRPr>
          </a:p>
        </p:txBody>
      </p:sp>
      <p:grpSp>
        <p:nvGrpSpPr>
          <p:cNvPr id="530" name=""/>
          <p:cNvGrpSpPr/>
          <p:nvPr/>
        </p:nvGrpSpPr>
        <p:grpSpPr>
          <a:xfrm>
            <a:off x="1295280" y="3809880"/>
            <a:ext cx="2514600" cy="1657440"/>
            <a:chOff x="1295280" y="3809880"/>
            <a:chExt cx="2514600" cy="1657440"/>
          </a:xfrm>
        </p:grpSpPr>
        <p:sp>
          <p:nvSpPr>
            <p:cNvPr id="531" name=""/>
            <p:cNvSpPr/>
            <p:nvPr/>
          </p:nvSpPr>
          <p:spPr>
            <a:xfrm>
              <a:off x="1295280" y="4264200"/>
              <a:ext cx="2514600" cy="1203120"/>
            </a:xfrm>
            <a:prstGeom prst="cube">
              <a:avLst>
                <a:gd name="adj" fmla="val 79120"/>
              </a:avLst>
            </a:prstGeom>
            <a:solidFill>
              <a:srgbClr val="0f3a68">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2" name=""/>
            <p:cNvSpPr/>
            <p:nvPr/>
          </p:nvSpPr>
          <p:spPr>
            <a:xfrm>
              <a:off x="1295280" y="4016520"/>
              <a:ext cx="2514600" cy="1195200"/>
            </a:xfrm>
            <a:prstGeom prst="cube">
              <a:avLst>
                <a:gd name="adj" fmla="val 79120"/>
              </a:avLst>
            </a:prstGeom>
            <a:solidFill>
              <a:srgbClr val="cc0066">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3" name=""/>
            <p:cNvSpPr/>
            <p:nvPr/>
          </p:nvSpPr>
          <p:spPr>
            <a:xfrm>
              <a:off x="1295280" y="3809880"/>
              <a:ext cx="2514600" cy="1176480"/>
            </a:xfrm>
            <a:prstGeom prst="cube">
              <a:avLst>
                <a:gd name="adj" fmla="val 79120"/>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534" name=""/>
          <p:cNvSpPr/>
          <p:nvPr/>
        </p:nvSpPr>
        <p:spPr>
          <a:xfrm>
            <a:off x="4772160" y="4876920"/>
            <a:ext cx="3457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New entity</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KBC as co-founding partner</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250 employees</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Launched June 2000</a:t>
            </a:r>
            <a:endParaRPr b="0" lang="en-US" sz="1800" strike="noStrike" u="none">
              <a:solidFill>
                <a:srgbClr val="ffffff"/>
              </a:solidFill>
              <a:effectLst/>
              <a:uFillTx/>
              <a:latin typeface="Times New Roman"/>
            </a:endParaRPr>
          </a:p>
        </p:txBody>
      </p:sp>
      <p:pic>
        <p:nvPicPr>
          <p:cNvPr id="535" name="" descr=""/>
          <p:cNvPicPr/>
          <p:nvPr/>
        </p:nvPicPr>
        <p:blipFill>
          <a:blip r:embed="rId1"/>
          <a:stretch/>
        </p:blipFill>
        <p:spPr>
          <a:xfrm>
            <a:off x="762120" y="990720"/>
            <a:ext cx="4419360" cy="838080"/>
          </a:xfrm>
          <a:prstGeom prst="rect">
            <a:avLst/>
          </a:prstGeom>
          <a:noFill/>
          <a:ln w="0">
            <a:noFill/>
          </a:ln>
        </p:spPr>
      </p:pic>
      <p:sp>
        <p:nvSpPr>
          <p:cNvPr id="536" name=""/>
          <p:cNvSpPr/>
          <p:nvPr/>
        </p:nvSpPr>
        <p:spPr>
          <a:xfrm>
            <a:off x="2666880" y="4259160"/>
            <a:ext cx="1143000" cy="120348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7" name=""/>
          <p:cNvSpPr/>
          <p:nvPr/>
        </p:nvSpPr>
        <p:spPr>
          <a:xfrm>
            <a:off x="2666880" y="4057560"/>
            <a:ext cx="1143000" cy="1176480"/>
          </a:xfrm>
          <a:prstGeom prst="cube">
            <a:avLst>
              <a:gd name="adj" fmla="val 79120"/>
            </a:avLst>
          </a:prstGeom>
          <a:solidFill>
            <a:srgbClr val="008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8" name=""/>
          <p:cNvSpPr/>
          <p:nvPr/>
        </p:nvSpPr>
        <p:spPr>
          <a:xfrm>
            <a:off x="2666880" y="3809880"/>
            <a:ext cx="1143000" cy="1195560"/>
          </a:xfrm>
          <a:prstGeom prst="cube">
            <a:avLst>
              <a:gd name="adj" fmla="val 79120"/>
            </a:avLst>
          </a:prstGeom>
          <a:solidFill>
            <a:srgbClr val="cc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9" name=""/>
          <p:cNvSpPr/>
          <p:nvPr/>
        </p:nvSpPr>
        <p:spPr>
          <a:xfrm>
            <a:off x="5029200" y="2819520"/>
            <a:ext cx="2895480" cy="75960"/>
          </a:xfrm>
          <a:prstGeom prst="rect">
            <a:avLst/>
          </a:prstGeom>
          <a:solidFill>
            <a:srgbClr val="808080">
              <a:alpha val="50000"/>
            </a:srgbClr>
          </a:solidFill>
          <a:ln w="0">
            <a:noFill/>
          </a:ln>
        </p:spPr>
        <p:style>
          <a:lnRef idx="0"/>
          <a:fillRef idx="0"/>
          <a:effectRef idx="0"/>
          <a:fontRef idx="minor"/>
        </p:style>
        <p:txBody>
          <a:bodyPr wrap="none" lIns="90000" rIns="90000" tIns="29160" bIns="29160" anchor="ctr">
            <a:noAutofit/>
          </a:bodyPr>
          <a:p>
            <a:endParaRPr b="0" lang="en-US" sz="2400" strike="noStrike" u="none">
              <a:solidFill>
                <a:srgbClr val="ffffff"/>
              </a:solidFill>
              <a:effectLst/>
              <a:uFillTx/>
              <a:latin typeface="Times New Roman"/>
            </a:endParaRPr>
          </a:p>
        </p:txBody>
      </p:sp>
      <p:sp>
        <p:nvSpPr>
          <p:cNvPr id="540" name=""/>
          <p:cNvSpPr/>
          <p:nvPr/>
        </p:nvSpPr>
        <p:spPr>
          <a:xfrm>
            <a:off x="5486400" y="2514600"/>
            <a:ext cx="685800" cy="2286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41" name=""/>
          <p:cNvSpPr/>
          <p:nvPr/>
        </p:nvSpPr>
        <p:spPr>
          <a:xfrm>
            <a:off x="682200" y="1905120"/>
            <a:ext cx="44096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International Payments processing</a:t>
            </a:r>
            <a:endParaRPr b="0" lang="en-US" sz="2000" strike="noStrike" u="none">
              <a:solidFill>
                <a:srgbClr val="ffffff"/>
              </a:solidFill>
              <a:effectLst/>
              <a:uFillTx/>
              <a:latin typeface="Times New Roman"/>
            </a:endParaRPr>
          </a:p>
        </p:txBody>
      </p:sp>
      <p:sp>
        <p:nvSpPr>
          <p:cNvPr id="542" name=""/>
          <p:cNvSpPr/>
          <p:nvPr/>
        </p:nvSpPr>
        <p:spPr>
          <a:xfrm flipV="1">
            <a:off x="3886200" y="3429000"/>
            <a:ext cx="1371600" cy="838080"/>
          </a:xfrm>
          <a:prstGeom prst="line">
            <a:avLst/>
          </a:prstGeom>
          <a:ln w="5724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43" name=""/>
          <p:cNvSpPr/>
          <p:nvPr/>
        </p:nvSpPr>
        <p:spPr>
          <a:xfrm>
            <a:off x="2666880" y="3578400"/>
            <a:ext cx="1143000" cy="1049040"/>
          </a:xfrm>
          <a:prstGeom prst="cube">
            <a:avLst>
              <a:gd name="adj" fmla="val 79120"/>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pic>
        <p:nvPicPr>
          <p:cNvPr id="544" name="" descr=""/>
          <p:cNvPicPr/>
          <p:nvPr/>
        </p:nvPicPr>
        <p:blipFill>
          <a:blip r:embed="rId2"/>
          <a:stretch/>
        </p:blipFill>
        <p:spPr>
          <a:xfrm>
            <a:off x="7543800" y="3200400"/>
            <a:ext cx="1600200" cy="303120"/>
          </a:xfrm>
          <a:prstGeom prst="rect">
            <a:avLst/>
          </a:prstGeom>
          <a:noFill/>
          <a:ln w="0">
            <a:noFill/>
          </a:ln>
        </p:spPr>
      </p:pic>
      <p:sp>
        <p:nvSpPr>
          <p:cNvPr id="545" name=""/>
          <p:cNvSpPr/>
          <p:nvPr/>
        </p:nvSpPr>
        <p:spPr>
          <a:xfrm>
            <a:off x="7818480" y="2057400"/>
            <a:ext cx="942840" cy="368280"/>
          </a:xfrm>
          <a:prstGeom prst="rect">
            <a:avLst/>
          </a:prstGeom>
          <a:solidFill>
            <a:srgbClr val="ffff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Clients</a:t>
            </a:r>
            <a:endParaRPr b="0" lang="en-US" sz="1800" strike="noStrike" u="none">
              <a:solidFill>
                <a:srgbClr val="ffffff"/>
              </a:solidFill>
              <a:effectLst/>
              <a:uFillTx/>
              <a:latin typeface="Times New Roman"/>
            </a:endParaRPr>
          </a:p>
        </p:txBody>
      </p:sp>
      <p:graphicFrame>
        <p:nvGraphicFramePr>
          <p:cNvPr id="546" name=""/>
          <p:cNvGraphicFramePr/>
          <p:nvPr/>
        </p:nvGraphicFramePr>
        <p:xfrm>
          <a:off x="1143000" y="6248520"/>
          <a:ext cx="533520" cy="304560"/>
        </p:xfrm>
        <a:graphic>
          <a:graphicData uri="http://schemas.openxmlformats.org/presentationml/2006/ole">
            <p:oleObj r:id="rId3" spid="">
              <p:embed/>
              <p:pic>
                <p:nvPicPr>
                  <p:cNvPr id="547" name="" descr=""/>
                  <p:cNvPicPr/>
                  <p:nvPr/>
                </p:nvPicPr>
                <p:blipFill>
                  <a:blip r:embed="rId4"/>
                  <a:stretch/>
                </p:blipFill>
                <p:spPr>
                  <a:xfrm>
                    <a:off x="1143000" y="6248520"/>
                    <a:ext cx="533520" cy="304560"/>
                  </a:xfrm>
                  <a:prstGeom prst="rect">
                    <a:avLst/>
                  </a:prstGeom>
                  <a:noFill/>
                  <a:ln w="0">
                    <a:noFill/>
                  </a:ln>
                </p:spPr>
              </p:pic>
            </p:oleObj>
          </a:graphicData>
        </a:graphic>
      </p:graphicFrame>
      <p:graphicFrame>
        <p:nvGraphicFramePr>
          <p:cNvPr id="548" name=""/>
          <p:cNvGraphicFramePr/>
          <p:nvPr/>
        </p:nvGraphicFramePr>
        <p:xfrm>
          <a:off x="5562720" y="4191120"/>
          <a:ext cx="533160" cy="304560"/>
        </p:xfrm>
        <a:graphic>
          <a:graphicData uri="http://schemas.openxmlformats.org/presentationml/2006/ole">
            <p:oleObj r:id="rId5" spid="">
              <p:embed/>
              <p:pic>
                <p:nvPicPr>
                  <p:cNvPr id="549" name="" descr=""/>
                  <p:cNvPicPr/>
                  <p:nvPr/>
                </p:nvPicPr>
                <p:blipFill>
                  <a:blip r:embed="rId6"/>
                  <a:stretch/>
                </p:blipFill>
                <p:spPr>
                  <a:xfrm>
                    <a:off x="5562720" y="4191120"/>
                    <a:ext cx="533160" cy="304560"/>
                  </a:xfrm>
                  <a:prstGeom prst="rect">
                    <a:avLst/>
                  </a:prstGeom>
                  <a:noFill/>
                  <a:ln w="0">
                    <a:noFill/>
                  </a:ln>
                </p:spPr>
              </p:pic>
            </p:oleObj>
          </a:graphicData>
        </a:graphic>
      </p:graphicFrame>
      <p:graphicFrame>
        <p:nvGraphicFramePr>
          <p:cNvPr id="550" name=""/>
          <p:cNvGraphicFramePr/>
          <p:nvPr/>
        </p:nvGraphicFramePr>
        <p:xfrm>
          <a:off x="5562720" y="3581280"/>
          <a:ext cx="533160" cy="304920"/>
        </p:xfrm>
        <a:graphic>
          <a:graphicData uri="http://schemas.openxmlformats.org/presentationml/2006/ole">
            <p:oleObj r:id="rId7" spid="">
              <p:embed/>
              <p:pic>
                <p:nvPicPr>
                  <p:cNvPr id="551" name="" descr=""/>
                  <p:cNvPicPr/>
                  <p:nvPr/>
                </p:nvPicPr>
                <p:blipFill>
                  <a:blip r:embed="rId8"/>
                  <a:stretch/>
                </p:blipFill>
                <p:spPr>
                  <a:xfrm>
                    <a:off x="5562720" y="3581280"/>
                    <a:ext cx="533160" cy="304920"/>
                  </a:xfrm>
                  <a:prstGeom prst="rect">
                    <a:avLst/>
                  </a:prstGeom>
                  <a:noFill/>
                  <a:ln w="0">
                    <a:noFill/>
                  </a:ln>
                </p:spPr>
              </p:pic>
            </p:oleObj>
          </a:graphicData>
        </a:graphic>
      </p:graphicFrame>
      <p:sp>
        <p:nvSpPr>
          <p:cNvPr id="552" name=""/>
          <p:cNvSpPr/>
          <p:nvPr/>
        </p:nvSpPr>
        <p:spPr>
          <a:xfrm>
            <a:off x="1736640" y="6324480"/>
            <a:ext cx="184320" cy="304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553" name=""/>
          <p:cNvSpPr/>
          <p:nvPr/>
        </p:nvSpPr>
        <p:spPr>
          <a:xfrm>
            <a:off x="1715040" y="6248520"/>
            <a:ext cx="3846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eaeaea"/>
                </a:solidFill>
                <a:effectLst/>
                <a:uFillTx/>
                <a:latin typeface="Arial"/>
              </a:rPr>
              <a:t>= EDS supported or to be supported</a:t>
            </a:r>
            <a:endParaRPr b="0" lang="en-US" sz="1800" strike="noStrike" u="none">
              <a:solidFill>
                <a:srgbClr val="ffffff"/>
              </a:solidFill>
              <a:effectLst/>
              <a:uFillTx/>
              <a:latin typeface="Times New Roman"/>
            </a:endParaRPr>
          </a:p>
        </p:txBody>
      </p:sp>
      <p:sp>
        <p:nvSpPr>
          <p:cNvPr id="554" name=""/>
          <p:cNvSpPr/>
          <p:nvPr/>
        </p:nvSpPr>
        <p:spPr>
          <a:xfrm>
            <a:off x="533520" y="152280"/>
            <a:ext cx="8610480" cy="762120"/>
          </a:xfrm>
          <a:prstGeom prst="rect">
            <a:avLst/>
          </a:prstGeom>
          <a:noFill/>
          <a:ln w="0">
            <a:noFill/>
          </a:ln>
        </p:spPr>
        <p:style>
          <a:lnRef idx="0"/>
          <a:fillRef idx="0"/>
          <a:effectRef idx="0"/>
          <a:fontRef idx="minor"/>
        </p:style>
        <p:txBody>
          <a:bodyPr lIns="92160" rIns="9216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Example 2: Single Global Function</a:t>
            </a:r>
            <a:endParaRPr b="0" lang="en-US" sz="3800" strike="noStrike" u="none">
              <a:solidFill>
                <a:srgbClr val="ffffff"/>
              </a:solidFill>
              <a:effectLst/>
              <a:uFillTx/>
              <a:latin typeface="Times New Roman"/>
            </a:endParaRPr>
          </a:p>
        </p:txBody>
      </p:sp>
    </p:spTree>
  </p:cSld>
  <p:transition spd="med">
    <p:wipe dir="r"/>
  </p:transition>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555" name="tilecube2" descr=""/>
          <p:cNvPicPr/>
          <p:nvPr/>
        </p:nvPicPr>
        <p:blipFill>
          <a:blip r:embed="rId1"/>
          <a:stretch/>
        </p:blipFill>
        <p:spPr>
          <a:xfrm>
            <a:off x="5867280" y="5257800"/>
            <a:ext cx="1752840" cy="1447920"/>
          </a:xfrm>
          <a:prstGeom prst="rect">
            <a:avLst/>
          </a:prstGeom>
          <a:noFill/>
          <a:ln w="0">
            <a:noFill/>
          </a:ln>
        </p:spPr>
      </p:pic>
      <p:sp>
        <p:nvSpPr>
          <p:cNvPr id="556" name=""/>
          <p:cNvSpPr/>
          <p:nvPr/>
        </p:nvSpPr>
        <p:spPr>
          <a:xfrm flipV="1">
            <a:off x="5486400" y="5105520"/>
            <a:ext cx="2666880" cy="457200"/>
          </a:xfrm>
          <a:prstGeom prst="parallelogram">
            <a:avLst>
              <a:gd name="adj" fmla="val 152659"/>
            </a:avLst>
          </a:prstGeom>
          <a:solidFill>
            <a:srgbClr val="808080"/>
          </a:soli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57" name=""/>
          <p:cNvSpPr/>
          <p:nvPr/>
        </p:nvSpPr>
        <p:spPr>
          <a:xfrm flipV="1">
            <a:off x="5334120" y="4876920"/>
            <a:ext cx="2666880" cy="457200"/>
          </a:xfrm>
          <a:prstGeom prst="parallelogram">
            <a:avLst>
              <a:gd name="adj" fmla="val 152659"/>
            </a:avLst>
          </a:prstGeom>
          <a:gradFill rotWithShape="0">
            <a:gsLst>
              <a:gs pos="0">
                <a:srgbClr val="ff9900"/>
              </a:gs>
              <a:gs pos="100000">
                <a:srgbClr val="ff0066"/>
              </a:gs>
            </a:gsLst>
            <a:lin ang="5400000"/>
          </a:gradFill>
          <a:ln w="936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5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End Game</a:t>
            </a:r>
            <a:endParaRPr b="0" lang="en-US" sz="3800" strike="noStrike" u="none">
              <a:solidFill>
                <a:srgbClr val="ff9900"/>
              </a:solidFill>
              <a:effectLst/>
              <a:uFillTx/>
              <a:latin typeface="Times New Roman"/>
            </a:endParaRPr>
          </a:p>
        </p:txBody>
      </p:sp>
      <p:sp>
        <p:nvSpPr>
          <p:cNvPr id="55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Single “constellation” of internet compatible, reliable and scalable and “stackable” services</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Clear SLAs</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Global reach</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ASP alone or full operations outsourcing</a:t>
            </a:r>
            <a:endParaRPr b="1" lang="en-US" sz="2400" strike="noStrike" u="none">
              <a:solidFill>
                <a:srgbClr val="ffffff"/>
              </a:solidFill>
              <a:effectLst/>
              <a:uFillTx/>
              <a:latin typeface="Arial"/>
            </a:endParaRPr>
          </a:p>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Complete independence</a:t>
            </a:r>
            <a:endParaRPr b="1" lang="en-US" sz="2400" strike="noStrike" u="none">
              <a:solidFill>
                <a:srgbClr val="ffffff"/>
              </a:solidFill>
              <a:effectLst/>
              <a:uFillTx/>
              <a:latin typeface="Arial"/>
            </a:endParaRPr>
          </a:p>
        </p:txBody>
      </p:sp>
    </p:spTree>
  </p:cSld>
  <p:transition>
    <p:wipe dir="r"/>
  </p:transition>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560" name=""/>
          <p:cNvGrpSpPr/>
          <p:nvPr/>
        </p:nvGrpSpPr>
        <p:grpSpPr>
          <a:xfrm>
            <a:off x="2670120" y="3989520"/>
            <a:ext cx="5470560" cy="2030400"/>
            <a:chOff x="2670120" y="3989520"/>
            <a:chExt cx="5470560" cy="2030400"/>
          </a:xfrm>
        </p:grpSpPr>
        <p:sp>
          <p:nvSpPr>
            <p:cNvPr id="561" name=""/>
            <p:cNvSpPr/>
            <p:nvPr/>
          </p:nvSpPr>
          <p:spPr>
            <a:xfrm>
              <a:off x="2670120" y="3989520"/>
              <a:ext cx="5470560" cy="203040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62" name=""/>
            <p:cNvSpPr/>
            <p:nvPr/>
          </p:nvSpPr>
          <p:spPr>
            <a:xfrm flipV="1">
              <a:off x="3276720" y="405144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3" name=""/>
            <p:cNvSpPr/>
            <p:nvPr/>
          </p:nvSpPr>
          <p:spPr>
            <a:xfrm flipV="1">
              <a:off x="3943440" y="405144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4" name=""/>
            <p:cNvSpPr/>
            <p:nvPr/>
          </p:nvSpPr>
          <p:spPr>
            <a:xfrm flipV="1">
              <a:off x="4610160" y="405144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5" name=""/>
            <p:cNvSpPr/>
            <p:nvPr/>
          </p:nvSpPr>
          <p:spPr>
            <a:xfrm flipV="1">
              <a:off x="5276880" y="405144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6" name=""/>
            <p:cNvSpPr/>
            <p:nvPr/>
          </p:nvSpPr>
          <p:spPr>
            <a:xfrm flipV="1">
              <a:off x="5943600" y="405144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7" name=""/>
            <p:cNvSpPr/>
            <p:nvPr/>
          </p:nvSpPr>
          <p:spPr>
            <a:xfrm>
              <a:off x="4038480" y="428004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8" name=""/>
            <p:cNvSpPr/>
            <p:nvPr/>
          </p:nvSpPr>
          <p:spPr>
            <a:xfrm>
              <a:off x="3657600" y="461052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9" name=""/>
            <p:cNvSpPr/>
            <p:nvPr/>
          </p:nvSpPr>
          <p:spPr>
            <a:xfrm>
              <a:off x="3352680" y="494064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70" name=""/>
            <p:cNvSpPr/>
            <p:nvPr/>
          </p:nvSpPr>
          <p:spPr>
            <a:xfrm>
              <a:off x="3048120" y="527076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571" name=""/>
          <p:cNvSpPr/>
          <p:nvPr/>
        </p:nvSpPr>
        <p:spPr>
          <a:xfrm>
            <a:off x="6248520" y="3990960"/>
            <a:ext cx="685800" cy="457200"/>
          </a:xfrm>
          <a:prstGeom prst="rect">
            <a:avLst/>
          </a:prstGeom>
          <a:solidFill>
            <a:srgbClr val="ff1f8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72" name=""/>
          <p:cNvSpPr/>
          <p:nvPr/>
        </p:nvSpPr>
        <p:spPr>
          <a:xfrm>
            <a:off x="6248520" y="3381480"/>
            <a:ext cx="685800" cy="457200"/>
          </a:xfrm>
          <a:prstGeom prst="rect">
            <a:avLst/>
          </a:prstGeom>
          <a:solidFill>
            <a:srgbClr val="00b2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73" name=""/>
          <p:cNvSpPr/>
          <p:nvPr/>
        </p:nvSpPr>
        <p:spPr>
          <a:xfrm rot="18903600">
            <a:off x="2459880" y="4421880"/>
            <a:ext cx="14475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Geographies</a:t>
            </a:r>
            <a:endParaRPr b="0" lang="en-US" sz="1400" strike="noStrike" u="none">
              <a:solidFill>
                <a:srgbClr val="ffffff"/>
              </a:solidFill>
              <a:effectLst/>
              <a:uFillTx/>
              <a:latin typeface="Times New Roman"/>
            </a:endParaRPr>
          </a:p>
        </p:txBody>
      </p:sp>
      <p:sp>
        <p:nvSpPr>
          <p:cNvPr id="574" name=""/>
          <p:cNvSpPr/>
          <p:nvPr/>
        </p:nvSpPr>
        <p:spPr>
          <a:xfrm>
            <a:off x="2895480" y="565164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Infrastructure</a:t>
            </a:r>
            <a:endParaRPr b="0" lang="en-US" sz="1800" strike="noStrike" u="none">
              <a:solidFill>
                <a:srgbClr val="ffffff"/>
              </a:solidFill>
              <a:effectLst/>
              <a:uFillTx/>
              <a:latin typeface="Times New Roman"/>
            </a:endParaRPr>
          </a:p>
        </p:txBody>
      </p:sp>
      <p:sp>
        <p:nvSpPr>
          <p:cNvPr id="575" name=""/>
          <p:cNvSpPr/>
          <p:nvPr/>
        </p:nvSpPr>
        <p:spPr>
          <a:xfrm rot="21583200">
            <a:off x="4800600" y="3429000"/>
            <a:ext cx="1447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Operational Functions</a:t>
            </a:r>
            <a:endParaRPr b="0" lang="en-US" sz="1400" strike="noStrike" u="none">
              <a:solidFill>
                <a:srgbClr val="ffffff"/>
              </a:solidFill>
              <a:effectLst/>
              <a:uFillTx/>
              <a:latin typeface="Times New Roman"/>
            </a:endParaRPr>
          </a:p>
        </p:txBody>
      </p:sp>
      <p:sp>
        <p:nvSpPr>
          <p:cNvPr id="576" name=""/>
          <p:cNvSpPr/>
          <p:nvPr/>
        </p:nvSpPr>
        <p:spPr>
          <a:xfrm>
            <a:off x="5715000" y="3289320"/>
            <a:ext cx="2895480" cy="76320"/>
          </a:xfrm>
          <a:prstGeom prst="rect">
            <a:avLst/>
          </a:prstGeom>
          <a:solidFill>
            <a:srgbClr val="808080">
              <a:alpha val="50000"/>
            </a:srgbClr>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ffffff"/>
              </a:solidFill>
              <a:effectLst/>
              <a:uFillTx/>
              <a:latin typeface="Times New Roman"/>
            </a:endParaRPr>
          </a:p>
        </p:txBody>
      </p:sp>
      <p:sp>
        <p:nvSpPr>
          <p:cNvPr id="577" name=""/>
          <p:cNvSpPr/>
          <p:nvPr/>
        </p:nvSpPr>
        <p:spPr>
          <a:xfrm>
            <a:off x="6248520" y="3000240"/>
            <a:ext cx="685800" cy="2286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7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Infrastructure</a:t>
            </a:r>
            <a:endParaRPr b="0" lang="en-US" sz="3800" strike="noStrike" u="none">
              <a:solidFill>
                <a:srgbClr val="ff9900"/>
              </a:solidFill>
              <a:effectLst/>
              <a:uFillTx/>
              <a:latin typeface="Times New Roman"/>
            </a:endParaRPr>
          </a:p>
        </p:txBody>
      </p:sp>
      <p:sp>
        <p:nvSpPr>
          <p:cNvPr id="57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Based on a common Infrastructure platform</a:t>
            </a:r>
            <a:endParaRPr b="1" lang="en-US" sz="2400" strike="noStrike" u="none">
              <a:solidFill>
                <a:srgbClr val="ffffff"/>
              </a:solidFill>
              <a:effectLst/>
              <a:uFillTx/>
              <a:latin typeface="Arial"/>
            </a:endParaRPr>
          </a:p>
        </p:txBody>
      </p:sp>
    </p:spTree>
  </p:cSld>
  <p:transition spd="med">
    <p:wipe dir="r"/>
  </p:transition>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80" name=""/>
          <p:cNvSpPr/>
          <p:nvPr/>
        </p:nvSpPr>
        <p:spPr>
          <a:xfrm>
            <a:off x="2670120" y="3976560"/>
            <a:ext cx="5470560" cy="203040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81" name=""/>
          <p:cNvSpPr/>
          <p:nvPr/>
        </p:nvSpPr>
        <p:spPr>
          <a:xfrm flipV="1">
            <a:off x="3276720" y="40384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2" name=""/>
          <p:cNvSpPr/>
          <p:nvPr/>
        </p:nvSpPr>
        <p:spPr>
          <a:xfrm flipV="1">
            <a:off x="3943440" y="40384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3" name=""/>
          <p:cNvSpPr/>
          <p:nvPr/>
        </p:nvSpPr>
        <p:spPr>
          <a:xfrm flipV="1">
            <a:off x="461016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4" name=""/>
          <p:cNvSpPr/>
          <p:nvPr/>
        </p:nvSpPr>
        <p:spPr>
          <a:xfrm flipV="1">
            <a:off x="527688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5" name=""/>
          <p:cNvSpPr/>
          <p:nvPr/>
        </p:nvSpPr>
        <p:spPr>
          <a:xfrm flipV="1">
            <a:off x="594360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6" name=""/>
          <p:cNvSpPr/>
          <p:nvPr/>
        </p:nvSpPr>
        <p:spPr>
          <a:xfrm>
            <a:off x="4038480" y="42670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7" name=""/>
          <p:cNvSpPr/>
          <p:nvPr/>
        </p:nvSpPr>
        <p:spPr>
          <a:xfrm>
            <a:off x="3657600" y="459756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8" name=""/>
          <p:cNvSpPr/>
          <p:nvPr/>
        </p:nvSpPr>
        <p:spPr>
          <a:xfrm>
            <a:off x="3352680" y="49276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89" name=""/>
          <p:cNvSpPr/>
          <p:nvPr/>
        </p:nvSpPr>
        <p:spPr>
          <a:xfrm>
            <a:off x="3048120" y="525780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nvGrpSpPr>
          <p:cNvPr id="590" name=""/>
          <p:cNvGrpSpPr/>
          <p:nvPr/>
        </p:nvGrpSpPr>
        <p:grpSpPr>
          <a:xfrm>
            <a:off x="2670120" y="3290760"/>
            <a:ext cx="5470560" cy="2017800"/>
            <a:chOff x="2670120" y="3290760"/>
            <a:chExt cx="5470560" cy="2017800"/>
          </a:xfrm>
        </p:grpSpPr>
        <p:sp>
          <p:nvSpPr>
            <p:cNvPr id="591" name=""/>
            <p:cNvSpPr/>
            <p:nvPr/>
          </p:nvSpPr>
          <p:spPr>
            <a:xfrm>
              <a:off x="2670120" y="3290760"/>
              <a:ext cx="5470560" cy="2017800"/>
            </a:xfrm>
            <a:prstGeom prst="cube">
              <a:avLst>
                <a:gd name="adj" fmla="val 79120"/>
              </a:avLst>
            </a:prstGeom>
            <a:solidFill>
              <a:srgbClr val="cc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92" name=""/>
            <p:cNvSpPr/>
            <p:nvPr/>
          </p:nvSpPr>
          <p:spPr>
            <a:xfrm flipV="1">
              <a:off x="3276720" y="335268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3" name=""/>
            <p:cNvSpPr/>
            <p:nvPr/>
          </p:nvSpPr>
          <p:spPr>
            <a:xfrm flipV="1">
              <a:off x="3943440" y="335268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4" name=""/>
            <p:cNvSpPr/>
            <p:nvPr/>
          </p:nvSpPr>
          <p:spPr>
            <a:xfrm flipV="1">
              <a:off x="4610160" y="33526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5" name=""/>
            <p:cNvSpPr/>
            <p:nvPr/>
          </p:nvSpPr>
          <p:spPr>
            <a:xfrm flipV="1">
              <a:off x="5276880" y="33526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6" name=""/>
            <p:cNvSpPr/>
            <p:nvPr/>
          </p:nvSpPr>
          <p:spPr>
            <a:xfrm flipV="1">
              <a:off x="5943600" y="33526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7" name=""/>
            <p:cNvSpPr/>
            <p:nvPr/>
          </p:nvSpPr>
          <p:spPr>
            <a:xfrm>
              <a:off x="4038480" y="358128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8" name=""/>
            <p:cNvSpPr/>
            <p:nvPr/>
          </p:nvSpPr>
          <p:spPr>
            <a:xfrm>
              <a:off x="3657600" y="391176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99" name=""/>
            <p:cNvSpPr/>
            <p:nvPr/>
          </p:nvSpPr>
          <p:spPr>
            <a:xfrm>
              <a:off x="3352680" y="424188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00" name=""/>
            <p:cNvSpPr/>
            <p:nvPr/>
          </p:nvSpPr>
          <p:spPr>
            <a:xfrm>
              <a:off x="3048120" y="457200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601" name=""/>
          <p:cNvSpPr/>
          <p:nvPr/>
        </p:nvSpPr>
        <p:spPr>
          <a:xfrm>
            <a:off x="6248520" y="3216240"/>
            <a:ext cx="685800" cy="457200"/>
          </a:xfrm>
          <a:prstGeom prst="rect">
            <a:avLst/>
          </a:prstGeom>
          <a:solidFill>
            <a:srgbClr val="00b2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02" name=""/>
          <p:cNvSpPr/>
          <p:nvPr/>
        </p:nvSpPr>
        <p:spPr>
          <a:xfrm>
            <a:off x="2895480" y="565308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Infrastructure</a:t>
            </a:r>
            <a:endParaRPr b="0" lang="en-US" sz="1800" strike="noStrike" u="none">
              <a:solidFill>
                <a:srgbClr val="ffffff"/>
              </a:solidFill>
              <a:effectLst/>
              <a:uFillTx/>
              <a:latin typeface="Times New Roman"/>
            </a:endParaRPr>
          </a:p>
        </p:txBody>
      </p:sp>
      <p:sp>
        <p:nvSpPr>
          <p:cNvPr id="603" name=""/>
          <p:cNvSpPr/>
          <p:nvPr/>
        </p:nvSpPr>
        <p:spPr>
          <a:xfrm>
            <a:off x="2895480" y="489096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Applications</a:t>
            </a:r>
            <a:endParaRPr b="0" lang="en-US" sz="1800" strike="noStrike" u="none">
              <a:solidFill>
                <a:srgbClr val="ffffff"/>
              </a:solidFill>
              <a:effectLst/>
              <a:uFillTx/>
              <a:latin typeface="Times New Roman"/>
            </a:endParaRPr>
          </a:p>
        </p:txBody>
      </p:sp>
      <p:sp>
        <p:nvSpPr>
          <p:cNvPr id="604" name=""/>
          <p:cNvSpPr/>
          <p:nvPr/>
        </p:nvSpPr>
        <p:spPr>
          <a:xfrm rot="18903600">
            <a:off x="2459880" y="3739320"/>
            <a:ext cx="14475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Geographies</a:t>
            </a:r>
            <a:endParaRPr b="0" lang="en-US" sz="1400" strike="noStrike" u="none">
              <a:solidFill>
                <a:srgbClr val="ffffff"/>
              </a:solidFill>
              <a:effectLst/>
              <a:uFillTx/>
              <a:latin typeface="Times New Roman"/>
            </a:endParaRPr>
          </a:p>
        </p:txBody>
      </p:sp>
      <p:sp>
        <p:nvSpPr>
          <p:cNvPr id="605" name=""/>
          <p:cNvSpPr/>
          <p:nvPr/>
        </p:nvSpPr>
        <p:spPr>
          <a:xfrm rot="21583200">
            <a:off x="4800600" y="2819520"/>
            <a:ext cx="1447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Operational Functions</a:t>
            </a:r>
            <a:endParaRPr b="0" lang="en-US" sz="1400" strike="noStrike" u="none">
              <a:solidFill>
                <a:srgbClr val="ffffff"/>
              </a:solidFill>
              <a:effectLst/>
              <a:uFillTx/>
              <a:latin typeface="Times New Roman"/>
            </a:endParaRPr>
          </a:p>
        </p:txBody>
      </p:sp>
      <p:sp>
        <p:nvSpPr>
          <p:cNvPr id="606" name=""/>
          <p:cNvSpPr/>
          <p:nvPr/>
        </p:nvSpPr>
        <p:spPr>
          <a:xfrm>
            <a:off x="6172200" y="3124080"/>
            <a:ext cx="2438280" cy="76320"/>
          </a:xfrm>
          <a:prstGeom prst="rect">
            <a:avLst/>
          </a:prstGeom>
          <a:solidFill>
            <a:srgbClr val="808080">
              <a:alpha val="50000"/>
            </a:srgbClr>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ffffff"/>
              </a:solidFill>
              <a:effectLst/>
              <a:uFillTx/>
              <a:latin typeface="Times New Roman"/>
            </a:endParaRPr>
          </a:p>
        </p:txBody>
      </p:sp>
      <p:sp>
        <p:nvSpPr>
          <p:cNvPr id="607" name=""/>
          <p:cNvSpPr/>
          <p:nvPr/>
        </p:nvSpPr>
        <p:spPr>
          <a:xfrm>
            <a:off x="6248520" y="2835360"/>
            <a:ext cx="685800" cy="2286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0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Applications</a:t>
            </a:r>
            <a:endParaRPr b="0" lang="en-US" sz="3800" strike="noStrike" u="none">
              <a:solidFill>
                <a:srgbClr val="ff9900"/>
              </a:solidFill>
              <a:effectLst/>
              <a:uFillTx/>
              <a:latin typeface="Times New Roman"/>
            </a:endParaRPr>
          </a:p>
        </p:txBody>
      </p:sp>
      <p:sp>
        <p:nvSpPr>
          <p:cNvPr id="609" name="PlaceHolder 2"/>
          <p:cNvSpPr>
            <a:spLocks noGrp="1"/>
          </p:cNvSpPr>
          <p:nvPr>
            <p:ph/>
          </p:nvPr>
        </p:nvSpPr>
        <p:spPr>
          <a:xfrm>
            <a:off x="776160" y="1371240"/>
            <a:ext cx="737712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Based on a common Infrastructure platform and a shared Applications environment with common internal messaging and (over time) a shared data model</a:t>
            </a:r>
            <a:endParaRPr b="1" lang="en-US" sz="2400" strike="noStrike" u="none">
              <a:solidFill>
                <a:srgbClr val="ffffff"/>
              </a:solidFill>
              <a:effectLst/>
              <a:uFillTx/>
              <a:latin typeface="Arial"/>
            </a:endParaRPr>
          </a:p>
        </p:txBody>
      </p:sp>
    </p:spTree>
  </p:cSld>
  <p:transition spd="med">
    <p:wipe dir="r"/>
  </p:transition>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10" name=""/>
          <p:cNvSpPr/>
          <p:nvPr/>
        </p:nvSpPr>
        <p:spPr>
          <a:xfrm>
            <a:off x="2670120" y="3976560"/>
            <a:ext cx="5470560" cy="203040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11" name=""/>
          <p:cNvSpPr/>
          <p:nvPr/>
        </p:nvSpPr>
        <p:spPr>
          <a:xfrm flipV="1">
            <a:off x="3276720" y="40384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2" name=""/>
          <p:cNvSpPr/>
          <p:nvPr/>
        </p:nvSpPr>
        <p:spPr>
          <a:xfrm flipV="1">
            <a:off x="3943440" y="4038480"/>
            <a:ext cx="144756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3" name=""/>
          <p:cNvSpPr/>
          <p:nvPr/>
        </p:nvSpPr>
        <p:spPr>
          <a:xfrm flipV="1">
            <a:off x="461016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4" name=""/>
          <p:cNvSpPr/>
          <p:nvPr/>
        </p:nvSpPr>
        <p:spPr>
          <a:xfrm flipV="1">
            <a:off x="527688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5" name=""/>
          <p:cNvSpPr/>
          <p:nvPr/>
        </p:nvSpPr>
        <p:spPr>
          <a:xfrm flipV="1">
            <a:off x="594360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6" name=""/>
          <p:cNvSpPr/>
          <p:nvPr/>
        </p:nvSpPr>
        <p:spPr>
          <a:xfrm>
            <a:off x="4038480" y="42670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7" name=""/>
          <p:cNvSpPr/>
          <p:nvPr/>
        </p:nvSpPr>
        <p:spPr>
          <a:xfrm>
            <a:off x="3657600" y="459756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8" name=""/>
          <p:cNvSpPr/>
          <p:nvPr/>
        </p:nvSpPr>
        <p:spPr>
          <a:xfrm>
            <a:off x="3352680" y="492768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19" name=""/>
          <p:cNvSpPr/>
          <p:nvPr/>
        </p:nvSpPr>
        <p:spPr>
          <a:xfrm>
            <a:off x="3048120" y="525780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0" name=""/>
          <p:cNvSpPr/>
          <p:nvPr/>
        </p:nvSpPr>
        <p:spPr>
          <a:xfrm>
            <a:off x="2670120" y="3290760"/>
            <a:ext cx="5470560" cy="2017800"/>
          </a:xfrm>
          <a:prstGeom prst="cube">
            <a:avLst>
              <a:gd name="adj" fmla="val 79120"/>
            </a:avLst>
          </a:prstGeom>
          <a:solidFill>
            <a:srgbClr val="cc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21" name=""/>
          <p:cNvSpPr/>
          <p:nvPr/>
        </p:nvSpPr>
        <p:spPr>
          <a:xfrm flipV="1">
            <a:off x="3276720" y="3352680"/>
            <a:ext cx="1447560" cy="1524240"/>
          </a:xfrm>
          <a:prstGeom prst="line">
            <a:avLst/>
          </a:prstGeom>
          <a:ln w="1908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2" name=""/>
          <p:cNvSpPr/>
          <p:nvPr/>
        </p:nvSpPr>
        <p:spPr>
          <a:xfrm flipV="1">
            <a:off x="3943440" y="3352680"/>
            <a:ext cx="1447560" cy="1524240"/>
          </a:xfrm>
          <a:prstGeom prst="line">
            <a:avLst/>
          </a:prstGeom>
          <a:ln w="1908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3" name=""/>
          <p:cNvSpPr/>
          <p:nvPr/>
        </p:nvSpPr>
        <p:spPr>
          <a:xfrm flipV="1">
            <a:off x="4610160" y="3352680"/>
            <a:ext cx="1447920" cy="1524240"/>
          </a:xfrm>
          <a:prstGeom prst="line">
            <a:avLst/>
          </a:prstGeom>
          <a:ln w="1908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4" name=""/>
          <p:cNvSpPr/>
          <p:nvPr/>
        </p:nvSpPr>
        <p:spPr>
          <a:xfrm flipV="1">
            <a:off x="5276880" y="3352680"/>
            <a:ext cx="1447920" cy="1524240"/>
          </a:xfrm>
          <a:prstGeom prst="line">
            <a:avLst/>
          </a:prstGeom>
          <a:ln w="1908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5" name=""/>
          <p:cNvSpPr/>
          <p:nvPr/>
        </p:nvSpPr>
        <p:spPr>
          <a:xfrm flipV="1">
            <a:off x="5943600" y="3352680"/>
            <a:ext cx="1447920" cy="1524240"/>
          </a:xfrm>
          <a:prstGeom prst="line">
            <a:avLst/>
          </a:prstGeom>
          <a:ln w="1908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6" name=""/>
          <p:cNvSpPr/>
          <p:nvPr/>
        </p:nvSpPr>
        <p:spPr>
          <a:xfrm>
            <a:off x="4038480" y="3581280"/>
            <a:ext cx="3810240" cy="0"/>
          </a:xfrm>
          <a:prstGeom prst="line">
            <a:avLst/>
          </a:prstGeom>
          <a:ln w="1260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7" name=""/>
          <p:cNvSpPr/>
          <p:nvPr/>
        </p:nvSpPr>
        <p:spPr>
          <a:xfrm>
            <a:off x="3657600" y="3911760"/>
            <a:ext cx="3809880" cy="0"/>
          </a:xfrm>
          <a:prstGeom prst="line">
            <a:avLst/>
          </a:prstGeom>
          <a:ln w="1260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8" name=""/>
          <p:cNvSpPr/>
          <p:nvPr/>
        </p:nvSpPr>
        <p:spPr>
          <a:xfrm>
            <a:off x="3352680" y="4241880"/>
            <a:ext cx="3810240" cy="0"/>
          </a:xfrm>
          <a:prstGeom prst="line">
            <a:avLst/>
          </a:prstGeom>
          <a:ln w="1260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9" name=""/>
          <p:cNvSpPr/>
          <p:nvPr/>
        </p:nvSpPr>
        <p:spPr>
          <a:xfrm>
            <a:off x="3048120" y="4572000"/>
            <a:ext cx="3809880" cy="0"/>
          </a:xfrm>
          <a:prstGeom prst="line">
            <a:avLst/>
          </a:prstGeom>
          <a:ln w="12600">
            <a:solidFill>
              <a:srgbClr val="66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0" name=""/>
          <p:cNvSpPr/>
          <p:nvPr/>
        </p:nvSpPr>
        <p:spPr>
          <a:xfrm>
            <a:off x="2670120" y="2604960"/>
            <a:ext cx="5470560" cy="1984680"/>
          </a:xfrm>
          <a:prstGeom prst="cube">
            <a:avLst>
              <a:gd name="adj" fmla="val 79120"/>
            </a:avLst>
          </a:prstGeom>
          <a:solidFill>
            <a:srgbClr val="008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31" name=""/>
          <p:cNvSpPr/>
          <p:nvPr/>
        </p:nvSpPr>
        <p:spPr>
          <a:xfrm flipV="1">
            <a:off x="3276720" y="266688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2" name=""/>
          <p:cNvSpPr/>
          <p:nvPr/>
        </p:nvSpPr>
        <p:spPr>
          <a:xfrm flipV="1">
            <a:off x="3943440" y="2666880"/>
            <a:ext cx="144756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3" name=""/>
          <p:cNvSpPr/>
          <p:nvPr/>
        </p:nvSpPr>
        <p:spPr>
          <a:xfrm flipV="1">
            <a:off x="4610160" y="26668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4" name=""/>
          <p:cNvSpPr/>
          <p:nvPr/>
        </p:nvSpPr>
        <p:spPr>
          <a:xfrm flipV="1">
            <a:off x="5276880" y="26668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5" name=""/>
          <p:cNvSpPr/>
          <p:nvPr/>
        </p:nvSpPr>
        <p:spPr>
          <a:xfrm flipV="1">
            <a:off x="5943600" y="2666880"/>
            <a:ext cx="1447920" cy="152424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6" name=""/>
          <p:cNvSpPr/>
          <p:nvPr/>
        </p:nvSpPr>
        <p:spPr>
          <a:xfrm>
            <a:off x="4038480" y="289548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7" name=""/>
          <p:cNvSpPr/>
          <p:nvPr/>
        </p:nvSpPr>
        <p:spPr>
          <a:xfrm>
            <a:off x="3657600" y="322596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8" name=""/>
          <p:cNvSpPr/>
          <p:nvPr/>
        </p:nvSpPr>
        <p:spPr>
          <a:xfrm>
            <a:off x="3352680" y="3556080"/>
            <a:ext cx="3810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39" name=""/>
          <p:cNvSpPr/>
          <p:nvPr/>
        </p:nvSpPr>
        <p:spPr>
          <a:xfrm>
            <a:off x="3048120" y="3886200"/>
            <a:ext cx="38098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40" name=""/>
          <p:cNvSpPr/>
          <p:nvPr/>
        </p:nvSpPr>
        <p:spPr>
          <a:xfrm>
            <a:off x="2895480" y="565308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Infrastructure</a:t>
            </a:r>
            <a:endParaRPr b="0" lang="en-US" sz="1800" strike="noStrike" u="none">
              <a:solidFill>
                <a:srgbClr val="ffffff"/>
              </a:solidFill>
              <a:effectLst/>
              <a:uFillTx/>
              <a:latin typeface="Times New Roman"/>
            </a:endParaRPr>
          </a:p>
        </p:txBody>
      </p:sp>
      <p:sp>
        <p:nvSpPr>
          <p:cNvPr id="641" name=""/>
          <p:cNvSpPr/>
          <p:nvPr/>
        </p:nvSpPr>
        <p:spPr>
          <a:xfrm>
            <a:off x="2895480" y="489096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Applications</a:t>
            </a:r>
            <a:endParaRPr b="0" lang="en-US" sz="1800" strike="noStrike" u="none">
              <a:solidFill>
                <a:srgbClr val="ffffff"/>
              </a:solidFill>
              <a:effectLst/>
              <a:uFillTx/>
              <a:latin typeface="Times New Roman"/>
            </a:endParaRPr>
          </a:p>
        </p:txBody>
      </p:sp>
      <p:sp>
        <p:nvSpPr>
          <p:cNvPr id="642" name=""/>
          <p:cNvSpPr/>
          <p:nvPr/>
        </p:nvSpPr>
        <p:spPr>
          <a:xfrm>
            <a:off x="2895480" y="4219560"/>
            <a:ext cx="3276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Operations (BPM)</a:t>
            </a:r>
            <a:endParaRPr b="0" lang="en-US" sz="1800" strike="noStrike" u="none">
              <a:solidFill>
                <a:srgbClr val="ffffff"/>
              </a:solidFill>
              <a:effectLst/>
              <a:uFillTx/>
              <a:latin typeface="Times New Roman"/>
            </a:endParaRPr>
          </a:p>
        </p:txBody>
      </p:sp>
      <p:sp>
        <p:nvSpPr>
          <p:cNvPr id="643" name=""/>
          <p:cNvSpPr/>
          <p:nvPr/>
        </p:nvSpPr>
        <p:spPr>
          <a:xfrm rot="18903600">
            <a:off x="2459880" y="3129840"/>
            <a:ext cx="14475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Geographies</a:t>
            </a:r>
            <a:endParaRPr b="0" lang="en-US" sz="1400" strike="noStrike" u="none">
              <a:solidFill>
                <a:srgbClr val="ffffff"/>
              </a:solidFill>
              <a:effectLst/>
              <a:uFillTx/>
              <a:latin typeface="Times New Roman"/>
            </a:endParaRPr>
          </a:p>
        </p:txBody>
      </p:sp>
      <p:sp>
        <p:nvSpPr>
          <p:cNvPr id="644" name=""/>
          <p:cNvSpPr/>
          <p:nvPr/>
        </p:nvSpPr>
        <p:spPr>
          <a:xfrm rot="21583200">
            <a:off x="4800600" y="2133720"/>
            <a:ext cx="1447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Operational Functions</a:t>
            </a:r>
            <a:endParaRPr b="0" lang="en-US" sz="1400" strike="noStrike" u="none">
              <a:solidFill>
                <a:srgbClr val="ffffff"/>
              </a:solidFill>
              <a:effectLst/>
              <a:uFillTx/>
              <a:latin typeface="Times New Roman"/>
            </a:endParaRPr>
          </a:p>
        </p:txBody>
      </p:sp>
      <p:sp>
        <p:nvSpPr>
          <p:cNvPr id="645" name=""/>
          <p:cNvSpPr/>
          <p:nvPr/>
        </p:nvSpPr>
        <p:spPr>
          <a:xfrm>
            <a:off x="6172200" y="2666880"/>
            <a:ext cx="2438280" cy="76320"/>
          </a:xfrm>
          <a:prstGeom prst="rect">
            <a:avLst/>
          </a:prstGeom>
          <a:solidFill>
            <a:srgbClr val="808080">
              <a:alpha val="50000"/>
            </a:srgbClr>
          </a:solidFill>
          <a:ln w="0">
            <a:noFill/>
          </a:ln>
        </p:spPr>
        <p:style>
          <a:lnRef idx="0"/>
          <a:fillRef idx="0"/>
          <a:effectRef idx="0"/>
          <a:fontRef idx="minor"/>
        </p:style>
        <p:txBody>
          <a:bodyPr wrap="none" lIns="90000" rIns="90000" tIns="29520" bIns="29520" anchor="ctr">
            <a:noAutofit/>
          </a:bodyPr>
          <a:p>
            <a:endParaRPr b="0" lang="en-US" sz="2400" strike="noStrike" u="none">
              <a:solidFill>
                <a:srgbClr val="ffffff"/>
              </a:solidFill>
              <a:effectLst/>
              <a:uFillTx/>
              <a:latin typeface="Times New Roman"/>
            </a:endParaRPr>
          </a:p>
        </p:txBody>
      </p:sp>
      <p:sp>
        <p:nvSpPr>
          <p:cNvPr id="646" name=""/>
          <p:cNvSpPr/>
          <p:nvPr/>
        </p:nvSpPr>
        <p:spPr>
          <a:xfrm>
            <a:off x="6553080" y="2362320"/>
            <a:ext cx="685800" cy="228600"/>
          </a:xfrm>
          <a:prstGeom prst="rect">
            <a:avLst/>
          </a:prstGeom>
          <a:solidFill>
            <a:srgbClr val="ffbf0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47"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Operations</a:t>
            </a:r>
            <a:endParaRPr b="0" lang="en-US" sz="3800" strike="noStrike" u="none">
              <a:solidFill>
                <a:srgbClr val="ff9900"/>
              </a:solidFill>
              <a:effectLst/>
              <a:uFillTx/>
              <a:latin typeface="Times New Roman"/>
            </a:endParaRPr>
          </a:p>
        </p:txBody>
      </p:sp>
      <p:sp>
        <p:nvSpPr>
          <p:cNvPr id="648" name="PlaceHolder 2"/>
          <p:cNvSpPr>
            <a:spLocks noGrp="1"/>
          </p:cNvSpPr>
          <p:nvPr>
            <p:ph/>
          </p:nvPr>
        </p:nvSpPr>
        <p:spPr>
          <a:xfrm>
            <a:off x="775800" y="1371240"/>
            <a:ext cx="768204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Based on a common Infrastructure platform,</a:t>
            </a:r>
            <a:br>
              <a:rPr sz="2400"/>
            </a:br>
            <a:r>
              <a:rPr b="1" lang="en-US" sz="2400" strike="noStrike" u="none">
                <a:solidFill>
                  <a:srgbClr val="ffffff"/>
                </a:solidFill>
                <a:effectLst/>
                <a:uFillTx/>
                <a:latin typeface="Arial"/>
              </a:rPr>
              <a:t>a shared Applications environment </a:t>
            </a:r>
            <a:br>
              <a:rPr sz="2400"/>
            </a:br>
            <a:r>
              <a:rPr b="1" lang="en-US" sz="2400" strike="noStrike" u="none">
                <a:solidFill>
                  <a:srgbClr val="ffffff"/>
                </a:solidFill>
                <a:effectLst/>
                <a:uFillTx/>
                <a:latin typeface="Arial"/>
              </a:rPr>
              <a:t>and an integrated </a:t>
            </a:r>
            <a:br>
              <a:rPr sz="2400"/>
            </a:br>
            <a:r>
              <a:rPr b="1" lang="en-US" sz="2400" strike="noStrike" u="none">
                <a:solidFill>
                  <a:srgbClr val="ffffff"/>
                </a:solidFill>
                <a:effectLst/>
                <a:uFillTx/>
                <a:latin typeface="Arial"/>
              </a:rPr>
              <a:t>Operations model</a:t>
            </a:r>
            <a:endParaRPr b="1" lang="en-US" sz="2400" strike="noStrike" u="none">
              <a:solidFill>
                <a:srgbClr val="ffffff"/>
              </a:solidFill>
              <a:effectLst/>
              <a:uFillTx/>
              <a:latin typeface="Arial"/>
            </a:endParaRPr>
          </a:p>
        </p:txBody>
      </p:sp>
    </p:spTree>
  </p:cSld>
  <p:transition spd="med">
    <p:wipe dir="r"/>
  </p:transition>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49" name=""/>
          <p:cNvSpPr/>
          <p:nvPr/>
        </p:nvSpPr>
        <p:spPr>
          <a:xfrm>
            <a:off x="2682720" y="3976560"/>
            <a:ext cx="5470560" cy="2030400"/>
          </a:xfrm>
          <a:prstGeom prst="cube">
            <a:avLst>
              <a:gd name="adj" fmla="val 79120"/>
            </a:avLst>
          </a:prstGeom>
          <a:solidFill>
            <a:srgbClr val="0f3a6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50" name=""/>
          <p:cNvSpPr/>
          <p:nvPr/>
        </p:nvSpPr>
        <p:spPr>
          <a:xfrm flipV="1">
            <a:off x="328932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1" name=""/>
          <p:cNvSpPr/>
          <p:nvPr/>
        </p:nvSpPr>
        <p:spPr>
          <a:xfrm flipV="1">
            <a:off x="395604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2" name=""/>
          <p:cNvSpPr/>
          <p:nvPr/>
        </p:nvSpPr>
        <p:spPr>
          <a:xfrm flipV="1">
            <a:off x="462276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3" name=""/>
          <p:cNvSpPr/>
          <p:nvPr/>
        </p:nvSpPr>
        <p:spPr>
          <a:xfrm flipV="1">
            <a:off x="528948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4" name=""/>
          <p:cNvSpPr/>
          <p:nvPr/>
        </p:nvSpPr>
        <p:spPr>
          <a:xfrm flipV="1">
            <a:off x="5956200" y="4038480"/>
            <a:ext cx="1447920" cy="1524240"/>
          </a:xfrm>
          <a:prstGeom prst="line">
            <a:avLst/>
          </a:prstGeom>
          <a:ln w="1908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5" name=""/>
          <p:cNvSpPr/>
          <p:nvPr/>
        </p:nvSpPr>
        <p:spPr>
          <a:xfrm>
            <a:off x="4051440" y="426708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6" name=""/>
          <p:cNvSpPr/>
          <p:nvPr/>
        </p:nvSpPr>
        <p:spPr>
          <a:xfrm>
            <a:off x="3670200" y="4597560"/>
            <a:ext cx="381024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7" name=""/>
          <p:cNvSpPr/>
          <p:nvPr/>
        </p:nvSpPr>
        <p:spPr>
          <a:xfrm>
            <a:off x="3365640" y="492768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8" name=""/>
          <p:cNvSpPr/>
          <p:nvPr/>
        </p:nvSpPr>
        <p:spPr>
          <a:xfrm>
            <a:off x="3060720" y="5257800"/>
            <a:ext cx="3809880" cy="0"/>
          </a:xfrm>
          <a:prstGeom prst="line">
            <a:avLst/>
          </a:prstGeom>
          <a:ln w="12600">
            <a:solidFill>
              <a:srgbClr val="0033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59" name=""/>
          <p:cNvSpPr/>
          <p:nvPr/>
        </p:nvSpPr>
        <p:spPr>
          <a:xfrm>
            <a:off x="2682720" y="3290760"/>
            <a:ext cx="5470560" cy="2017800"/>
          </a:xfrm>
          <a:prstGeom prst="cube">
            <a:avLst>
              <a:gd name="adj" fmla="val 79120"/>
            </a:avLst>
          </a:prstGeom>
          <a:solidFill>
            <a:srgbClr val="cc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60" name=""/>
          <p:cNvSpPr/>
          <p:nvPr/>
        </p:nvSpPr>
        <p:spPr>
          <a:xfrm flipV="1">
            <a:off x="3289320" y="33526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1" name=""/>
          <p:cNvSpPr/>
          <p:nvPr/>
        </p:nvSpPr>
        <p:spPr>
          <a:xfrm flipV="1">
            <a:off x="3956040" y="33526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2" name=""/>
          <p:cNvSpPr/>
          <p:nvPr/>
        </p:nvSpPr>
        <p:spPr>
          <a:xfrm flipV="1">
            <a:off x="4622760" y="33526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3" name=""/>
          <p:cNvSpPr/>
          <p:nvPr/>
        </p:nvSpPr>
        <p:spPr>
          <a:xfrm flipV="1">
            <a:off x="5289480" y="33526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4" name=""/>
          <p:cNvSpPr/>
          <p:nvPr/>
        </p:nvSpPr>
        <p:spPr>
          <a:xfrm flipV="1">
            <a:off x="5956200" y="3352680"/>
            <a:ext cx="1447920" cy="1524240"/>
          </a:xfrm>
          <a:prstGeom prst="line">
            <a:avLst/>
          </a:prstGeom>
          <a:ln w="1908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5" name=""/>
          <p:cNvSpPr/>
          <p:nvPr/>
        </p:nvSpPr>
        <p:spPr>
          <a:xfrm>
            <a:off x="4051440" y="3581280"/>
            <a:ext cx="380988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6" name=""/>
          <p:cNvSpPr/>
          <p:nvPr/>
        </p:nvSpPr>
        <p:spPr>
          <a:xfrm>
            <a:off x="3670200" y="3911760"/>
            <a:ext cx="381024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7" name=""/>
          <p:cNvSpPr/>
          <p:nvPr/>
        </p:nvSpPr>
        <p:spPr>
          <a:xfrm>
            <a:off x="3365640" y="4241880"/>
            <a:ext cx="380988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8" name=""/>
          <p:cNvSpPr/>
          <p:nvPr/>
        </p:nvSpPr>
        <p:spPr>
          <a:xfrm>
            <a:off x="3060720" y="4572000"/>
            <a:ext cx="3809880" cy="0"/>
          </a:xfrm>
          <a:prstGeom prst="line">
            <a:avLst/>
          </a:prstGeom>
          <a:ln w="12600">
            <a:solidFill>
              <a:srgbClr val="6600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9" name=""/>
          <p:cNvSpPr/>
          <p:nvPr/>
        </p:nvSpPr>
        <p:spPr>
          <a:xfrm>
            <a:off x="2682720" y="2604960"/>
            <a:ext cx="5470560" cy="1984680"/>
          </a:xfrm>
          <a:prstGeom prst="cube">
            <a:avLst>
              <a:gd name="adj" fmla="val 79120"/>
            </a:avLst>
          </a:prstGeom>
          <a:solidFill>
            <a:srgbClr val="008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70" name=""/>
          <p:cNvSpPr/>
          <p:nvPr/>
        </p:nvSpPr>
        <p:spPr>
          <a:xfrm flipV="1">
            <a:off x="3289320" y="26668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1" name=""/>
          <p:cNvSpPr/>
          <p:nvPr/>
        </p:nvSpPr>
        <p:spPr>
          <a:xfrm flipV="1">
            <a:off x="3956040" y="26668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2" name=""/>
          <p:cNvSpPr/>
          <p:nvPr/>
        </p:nvSpPr>
        <p:spPr>
          <a:xfrm flipV="1">
            <a:off x="4622760" y="26668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3" name=""/>
          <p:cNvSpPr/>
          <p:nvPr/>
        </p:nvSpPr>
        <p:spPr>
          <a:xfrm flipV="1">
            <a:off x="5289480" y="26668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4" name=""/>
          <p:cNvSpPr/>
          <p:nvPr/>
        </p:nvSpPr>
        <p:spPr>
          <a:xfrm flipV="1">
            <a:off x="5956200" y="2666880"/>
            <a:ext cx="1447920" cy="1524240"/>
          </a:xfrm>
          <a:prstGeom prst="line">
            <a:avLst/>
          </a:prstGeom>
          <a:ln w="1908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5" name=""/>
          <p:cNvSpPr/>
          <p:nvPr/>
        </p:nvSpPr>
        <p:spPr>
          <a:xfrm>
            <a:off x="4051440" y="2895480"/>
            <a:ext cx="380988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6" name=""/>
          <p:cNvSpPr/>
          <p:nvPr/>
        </p:nvSpPr>
        <p:spPr>
          <a:xfrm>
            <a:off x="3670200" y="3225960"/>
            <a:ext cx="381024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7" name=""/>
          <p:cNvSpPr/>
          <p:nvPr/>
        </p:nvSpPr>
        <p:spPr>
          <a:xfrm>
            <a:off x="3365640" y="3556080"/>
            <a:ext cx="380988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8" name=""/>
          <p:cNvSpPr/>
          <p:nvPr/>
        </p:nvSpPr>
        <p:spPr>
          <a:xfrm>
            <a:off x="3060720" y="3886200"/>
            <a:ext cx="3809880" cy="0"/>
          </a:xfrm>
          <a:prstGeom prst="line">
            <a:avLst/>
          </a:prstGeom>
          <a:ln w="12600">
            <a:solidFill>
              <a:srgbClr val="0033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79" name=""/>
          <p:cNvSpPr/>
          <p:nvPr/>
        </p:nvSpPr>
        <p:spPr>
          <a:xfrm>
            <a:off x="2908440" y="5653080"/>
            <a:ext cx="327636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Infrastructure</a:t>
            </a:r>
            <a:endParaRPr b="0" lang="en-US" sz="1800" strike="noStrike" u="none">
              <a:solidFill>
                <a:srgbClr val="ffffff"/>
              </a:solidFill>
              <a:effectLst/>
              <a:uFillTx/>
              <a:latin typeface="Times New Roman"/>
            </a:endParaRPr>
          </a:p>
        </p:txBody>
      </p:sp>
      <p:sp>
        <p:nvSpPr>
          <p:cNvPr id="680" name=""/>
          <p:cNvSpPr/>
          <p:nvPr/>
        </p:nvSpPr>
        <p:spPr>
          <a:xfrm>
            <a:off x="2908440" y="4890960"/>
            <a:ext cx="327636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Applications</a:t>
            </a:r>
            <a:endParaRPr b="0" lang="en-US" sz="1800" strike="noStrike" u="none">
              <a:solidFill>
                <a:srgbClr val="ffffff"/>
              </a:solidFill>
              <a:effectLst/>
              <a:uFillTx/>
              <a:latin typeface="Times New Roman"/>
            </a:endParaRPr>
          </a:p>
        </p:txBody>
      </p:sp>
      <p:sp>
        <p:nvSpPr>
          <p:cNvPr id="681" name=""/>
          <p:cNvSpPr/>
          <p:nvPr/>
        </p:nvSpPr>
        <p:spPr>
          <a:xfrm>
            <a:off x="2908440" y="4219560"/>
            <a:ext cx="327636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Operations (BPM)</a:t>
            </a:r>
            <a:endParaRPr b="0" lang="en-US" sz="1800" strike="noStrike" u="none">
              <a:solidFill>
                <a:srgbClr val="ffffff"/>
              </a:solidFill>
              <a:effectLst/>
              <a:uFillTx/>
              <a:latin typeface="Times New Roman"/>
            </a:endParaRPr>
          </a:p>
        </p:txBody>
      </p:sp>
      <p:sp>
        <p:nvSpPr>
          <p:cNvPr id="682" name=""/>
          <p:cNvSpPr/>
          <p:nvPr/>
        </p:nvSpPr>
        <p:spPr>
          <a:xfrm rot="18903600">
            <a:off x="2439360" y="2742480"/>
            <a:ext cx="14479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Geographies</a:t>
            </a:r>
            <a:endParaRPr b="0" lang="en-US" sz="1400" strike="noStrike" u="none">
              <a:solidFill>
                <a:srgbClr val="ffffff"/>
              </a:solidFill>
              <a:effectLst/>
              <a:uFillTx/>
              <a:latin typeface="Times New Roman"/>
            </a:endParaRPr>
          </a:p>
        </p:txBody>
      </p:sp>
      <p:sp>
        <p:nvSpPr>
          <p:cNvPr id="683" name=""/>
          <p:cNvSpPr/>
          <p:nvPr/>
        </p:nvSpPr>
        <p:spPr>
          <a:xfrm rot="21583200">
            <a:off x="6489720" y="1676520"/>
            <a:ext cx="1447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Operational Functions</a:t>
            </a:r>
            <a:endParaRPr b="0" lang="en-US" sz="1400" strike="noStrike" u="none">
              <a:solidFill>
                <a:srgbClr val="ffffff"/>
              </a:solidFill>
              <a:effectLst/>
              <a:uFillTx/>
              <a:latin typeface="Times New Roman"/>
            </a:endParaRPr>
          </a:p>
        </p:txBody>
      </p:sp>
      <p:sp>
        <p:nvSpPr>
          <p:cNvPr id="684" name=""/>
          <p:cNvSpPr/>
          <p:nvPr/>
        </p:nvSpPr>
        <p:spPr>
          <a:xfrm>
            <a:off x="2679840" y="2206800"/>
            <a:ext cx="5410080" cy="1679400"/>
          </a:xfrm>
          <a:prstGeom prst="cube">
            <a:avLst>
              <a:gd name="adj" fmla="val 91495"/>
            </a:avLst>
          </a:prstGeom>
          <a:solidFill>
            <a:srgbClr val="ff9900"/>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85"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Communications</a:t>
            </a:r>
            <a:endParaRPr b="0" lang="en-US" sz="3800" strike="noStrike" u="none">
              <a:solidFill>
                <a:srgbClr val="ff9900"/>
              </a:solidFill>
              <a:effectLst/>
              <a:uFillTx/>
              <a:latin typeface="Times New Roman"/>
            </a:endParaRPr>
          </a:p>
        </p:txBody>
      </p:sp>
      <p:sp>
        <p:nvSpPr>
          <p:cNvPr id="686"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Accessible through an open standard </a:t>
            </a:r>
            <a:br>
              <a:rPr sz="2400"/>
            </a:br>
            <a:r>
              <a:rPr b="1" lang="en-US" sz="2400" strike="noStrike" u="none">
                <a:solidFill>
                  <a:srgbClr val="ffffff"/>
                </a:solidFill>
                <a:effectLst/>
                <a:uFillTx/>
                <a:latin typeface="Arial"/>
              </a:rPr>
              <a:t>compatible communications</a:t>
            </a:r>
            <a:endParaRPr b="1" lang="en-US" sz="2400" strike="noStrike" u="none">
              <a:solidFill>
                <a:srgbClr val="ffffff"/>
              </a:solidFill>
              <a:effectLst/>
              <a:uFillTx/>
              <a:latin typeface="Arial"/>
            </a:endParaRPr>
          </a:p>
        </p:txBody>
      </p:sp>
    </p:spTree>
  </p:cSld>
  <p:transition spd="med">
    <p:wipe dir="r"/>
  </p:transition>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87" name=""/>
          <p:cNvSpPr/>
          <p:nvPr/>
        </p:nvSpPr>
        <p:spPr>
          <a:xfrm>
            <a:off x="1219320" y="5791320"/>
            <a:ext cx="6476760" cy="642600"/>
          </a:xfrm>
          <a:prstGeom prst="rect">
            <a:avLst/>
          </a:prstGeom>
          <a:gradFill rotWithShape="0">
            <a:gsLst>
              <a:gs pos="0">
                <a:srgbClr val="002f46"/>
              </a:gs>
              <a:gs pos="50000">
                <a:srgbClr val="006699"/>
              </a:gs>
              <a:gs pos="100000">
                <a:srgbClr val="002f46"/>
              </a:gs>
            </a:gsLst>
            <a:lin ang="5400000"/>
          </a:gradFill>
          <a:ln w="9360">
            <a:solidFill>
              <a:srgbClr val="3333cc"/>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9900"/>
                </a:solidFill>
                <a:effectLst/>
                <a:uFillTx/>
                <a:latin typeface="Arial"/>
              </a:rPr>
              <a:t>Partner locally, regionally and/or globally </a:t>
            </a:r>
            <a:br>
              <a:rPr sz="1800"/>
            </a:br>
            <a:r>
              <a:rPr b="1" lang="en-US" sz="1800" strike="noStrike" u="none">
                <a:solidFill>
                  <a:srgbClr val="ff9900"/>
                </a:solidFill>
                <a:effectLst/>
                <a:uFillTx/>
                <a:latin typeface="Arial"/>
              </a:rPr>
              <a:t>Target:  complete the cube ASAP</a:t>
            </a:r>
            <a:endParaRPr b="0" lang="en-US" sz="1800" strike="noStrike" u="none">
              <a:solidFill>
                <a:srgbClr val="ffffff"/>
              </a:solidFill>
              <a:effectLst/>
              <a:uFillTx/>
              <a:latin typeface="Times New Roman"/>
            </a:endParaRPr>
          </a:p>
        </p:txBody>
      </p:sp>
      <p:sp>
        <p:nvSpPr>
          <p:cNvPr id="68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The Cube – Next Steps</a:t>
            </a:r>
            <a:endParaRPr b="0" lang="en-US" sz="3800" strike="noStrike" u="none">
              <a:solidFill>
                <a:srgbClr val="ff9900"/>
              </a:solidFill>
              <a:effectLst/>
              <a:uFillTx/>
              <a:latin typeface="Times New Roman"/>
            </a:endParaRPr>
          </a:p>
        </p:txBody>
      </p:sp>
      <p:sp>
        <p:nvSpPr>
          <p:cNvPr id="689"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75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Aggressively expand concept and partner with leading institutions:</a:t>
            </a:r>
            <a:endParaRPr b="1" lang="en-US" sz="20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Item processing</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Domestic payments</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Consumer lending application processing</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Consumer lending processing</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SME financial services</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Investment banking operations</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Trading applications and services</a:t>
            </a:r>
            <a:endParaRPr b="0" lang="en-US" sz="2200" strike="noStrike" u="none">
              <a:solidFill>
                <a:srgbClr val="ffffff"/>
              </a:solidFill>
              <a:effectLst/>
              <a:uFillTx/>
              <a:latin typeface="Arial"/>
            </a:endParaRPr>
          </a:p>
          <a:p>
            <a:pPr lvl="1" marL="743040" indent="-285840">
              <a:lnSpc>
                <a:spcPct val="90000"/>
              </a:lnSpc>
              <a:spcBef>
                <a:spcPts val="825"/>
              </a:spcBef>
              <a:buClr>
                <a:srgbClr val="ff99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Wealth management services</a:t>
            </a:r>
            <a:endParaRPr b="0" lang="en-US" sz="2200" strike="noStrike" u="none">
              <a:solidFill>
                <a:srgbClr val="ffffff"/>
              </a:solidFill>
              <a:effectLst/>
              <a:uFillTx/>
              <a:latin typeface="Arial"/>
            </a:endParaRPr>
          </a:p>
          <a:p>
            <a:pPr lvl="1" marL="743040" indent="-285840">
              <a:lnSpc>
                <a:spcPct val="90000"/>
              </a:lnSpc>
              <a:spcBef>
                <a:spcPts val="8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ffffff"/>
              </a:solidFill>
              <a:effectLst/>
              <a:uFillTx/>
              <a:latin typeface="Arial"/>
            </a:endParaRPr>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
          <p:cNvSpPr/>
          <p:nvPr/>
        </p:nvSpPr>
        <p:spPr>
          <a:xfrm>
            <a:off x="6094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0" name=""/>
          <p:cNvSpPr/>
          <p:nvPr/>
        </p:nvSpPr>
        <p:spPr>
          <a:xfrm>
            <a:off x="7621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1" name=""/>
          <p:cNvSpPr/>
          <p:nvPr/>
        </p:nvSpPr>
        <p:spPr>
          <a:xfrm>
            <a:off x="9144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2" name=""/>
          <p:cNvSpPr/>
          <p:nvPr/>
        </p:nvSpPr>
        <p:spPr>
          <a:xfrm>
            <a:off x="10666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3" name=""/>
          <p:cNvSpPr/>
          <p:nvPr/>
        </p:nvSpPr>
        <p:spPr>
          <a:xfrm>
            <a:off x="12193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4" name=""/>
          <p:cNvSpPr/>
          <p:nvPr/>
        </p:nvSpPr>
        <p:spPr>
          <a:xfrm>
            <a:off x="13716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5" name=""/>
          <p:cNvSpPr/>
          <p:nvPr/>
        </p:nvSpPr>
        <p:spPr>
          <a:xfrm>
            <a:off x="15238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6" name=""/>
          <p:cNvSpPr/>
          <p:nvPr/>
        </p:nvSpPr>
        <p:spPr>
          <a:xfrm>
            <a:off x="16765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7" name=""/>
          <p:cNvSpPr/>
          <p:nvPr/>
        </p:nvSpPr>
        <p:spPr>
          <a:xfrm>
            <a:off x="18288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8" name=""/>
          <p:cNvSpPr/>
          <p:nvPr/>
        </p:nvSpPr>
        <p:spPr>
          <a:xfrm>
            <a:off x="19810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9" name=""/>
          <p:cNvSpPr/>
          <p:nvPr/>
        </p:nvSpPr>
        <p:spPr>
          <a:xfrm>
            <a:off x="21337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0" name=""/>
          <p:cNvSpPr/>
          <p:nvPr/>
        </p:nvSpPr>
        <p:spPr>
          <a:xfrm>
            <a:off x="9007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1965</a:t>
            </a:r>
            <a:endParaRPr b="0" lang="en-US" sz="2400" strike="noStrike" u="none">
              <a:solidFill>
                <a:srgbClr val="ffffff"/>
              </a:solidFill>
              <a:effectLst/>
              <a:uFillTx/>
              <a:latin typeface="Times New Roman"/>
            </a:endParaRPr>
          </a:p>
        </p:txBody>
      </p:sp>
      <p:grpSp>
        <p:nvGrpSpPr>
          <p:cNvPr id="71" name=""/>
          <p:cNvGrpSpPr/>
          <p:nvPr/>
        </p:nvGrpSpPr>
        <p:grpSpPr>
          <a:xfrm>
            <a:off x="1519920" y="2325600"/>
            <a:ext cx="2366280" cy="3772800"/>
            <a:chOff x="1519920" y="2325600"/>
            <a:chExt cx="2366280" cy="3772800"/>
          </a:xfrm>
        </p:grpSpPr>
        <p:grpSp>
          <p:nvGrpSpPr>
            <p:cNvPr id="72" name=""/>
            <p:cNvGrpSpPr/>
            <p:nvPr/>
          </p:nvGrpSpPr>
          <p:grpSpPr>
            <a:xfrm>
              <a:off x="2743200" y="2325600"/>
              <a:ext cx="1143000" cy="2170080"/>
              <a:chOff x="2743200" y="2325600"/>
              <a:chExt cx="1143000" cy="2170080"/>
            </a:xfrm>
          </p:grpSpPr>
          <p:grpSp>
            <p:nvGrpSpPr>
              <p:cNvPr id="73" name=""/>
              <p:cNvGrpSpPr/>
              <p:nvPr/>
            </p:nvGrpSpPr>
            <p:grpSpPr>
              <a:xfrm>
                <a:off x="2743200" y="3124080"/>
                <a:ext cx="1143000" cy="1371600"/>
                <a:chOff x="2743200" y="3124080"/>
                <a:chExt cx="1143000" cy="1371600"/>
              </a:xfrm>
            </p:grpSpPr>
            <p:sp>
              <p:nvSpPr>
                <p:cNvPr id="74" name=""/>
                <p:cNvSpPr/>
                <p:nvPr/>
              </p:nvSpPr>
              <p:spPr>
                <a:xfrm>
                  <a:off x="2743200" y="3124080"/>
                  <a:ext cx="228600" cy="1371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 name=""/>
                <p:cNvSpPr/>
                <p:nvPr/>
              </p:nvSpPr>
              <p:spPr>
                <a:xfrm>
                  <a:off x="3047760" y="3124080"/>
                  <a:ext cx="228600" cy="1371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 name=""/>
                <p:cNvSpPr/>
                <p:nvPr/>
              </p:nvSpPr>
              <p:spPr>
                <a:xfrm>
                  <a:off x="3352680" y="3124080"/>
                  <a:ext cx="228600" cy="1371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 name=""/>
                <p:cNvSpPr/>
                <p:nvPr/>
              </p:nvSpPr>
              <p:spPr>
                <a:xfrm>
                  <a:off x="3657600" y="3124080"/>
                  <a:ext cx="228600" cy="1371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78" name=""/>
              <p:cNvSpPr/>
              <p:nvPr/>
            </p:nvSpPr>
            <p:spPr>
              <a:xfrm>
                <a:off x="28724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a:rPr>
                  <a:t>1975</a:t>
                </a:r>
                <a:endParaRPr b="0" lang="en-US" sz="2400" strike="noStrike" u="none">
                  <a:solidFill>
                    <a:srgbClr val="ffffff"/>
                  </a:solidFill>
                  <a:effectLst/>
                  <a:uFillTx/>
                  <a:latin typeface="Times New Roman"/>
                </a:endParaRPr>
              </a:p>
            </p:txBody>
          </p:sp>
        </p:grpSp>
        <p:grpSp>
          <p:nvGrpSpPr>
            <p:cNvPr id="79" name=""/>
            <p:cNvGrpSpPr/>
            <p:nvPr/>
          </p:nvGrpSpPr>
          <p:grpSpPr>
            <a:xfrm>
              <a:off x="1519920" y="4495680"/>
              <a:ext cx="1604160" cy="1602720"/>
              <a:chOff x="1519920" y="4495680"/>
              <a:chExt cx="1604160" cy="1602720"/>
            </a:xfrm>
          </p:grpSpPr>
          <p:sp>
            <p:nvSpPr>
              <p:cNvPr id="80" name=""/>
              <p:cNvSpPr/>
              <p:nvPr/>
            </p:nvSpPr>
            <p:spPr>
              <a:xfrm>
                <a:off x="2059200" y="5638680"/>
                <a:ext cx="9597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Bonds</a:t>
                </a:r>
                <a:endParaRPr b="0" lang="en-US" sz="2400" strike="noStrike" u="none">
                  <a:solidFill>
                    <a:srgbClr val="ffffff"/>
                  </a:solidFill>
                  <a:effectLst/>
                  <a:uFillTx/>
                  <a:latin typeface="Times New Roman"/>
                </a:endParaRPr>
              </a:p>
            </p:txBody>
          </p:sp>
          <p:sp>
            <p:nvSpPr>
              <p:cNvPr id="81" name=""/>
              <p:cNvSpPr/>
              <p:nvPr/>
            </p:nvSpPr>
            <p:spPr>
              <a:xfrm flipH="1">
                <a:off x="2666880" y="4495680"/>
                <a:ext cx="457200" cy="114300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2" name=""/>
              <p:cNvSpPr/>
              <p:nvPr/>
            </p:nvSpPr>
            <p:spPr>
              <a:xfrm flipH="1">
                <a:off x="2133360" y="4495680"/>
                <a:ext cx="685800" cy="7621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3" name=""/>
              <p:cNvSpPr/>
              <p:nvPr/>
            </p:nvSpPr>
            <p:spPr>
              <a:xfrm>
                <a:off x="1519920" y="5181480"/>
                <a:ext cx="5702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FX</a:t>
                </a:r>
                <a:endParaRPr b="0" lang="en-US" sz="2400" strike="noStrike" u="none">
                  <a:solidFill>
                    <a:srgbClr val="ffffff"/>
                  </a:solidFill>
                  <a:effectLst/>
                  <a:uFillTx/>
                  <a:latin typeface="Times New Roman"/>
                </a:endParaRPr>
              </a:p>
            </p:txBody>
          </p:sp>
        </p:grpSp>
      </p:grpSp>
      <p:sp>
        <p:nvSpPr>
          <p:cNvPr id="8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90" name="PlaceHolder 1"/>
          <p:cNvSpPr>
            <a:spLocks noGrp="1"/>
          </p:cNvSpPr>
          <p:nvPr>
            <p:ph type="title"/>
          </p:nvPr>
        </p:nvSpPr>
        <p:spPr>
          <a:xfrm>
            <a:off x="837720" y="2852280"/>
            <a:ext cx="762012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ffffff"/>
                </a:solidFill>
                <a:effectLst/>
                <a:uFillTx/>
                <a:latin typeface="Arial"/>
              </a:rPr>
              <a:t>eds.com</a:t>
            </a:r>
            <a:endParaRPr b="0" lang="en-US" sz="4200" strike="noStrike" u="none">
              <a:solidFill>
                <a:srgbClr val="ff9900"/>
              </a:solidFill>
              <a:effectLst/>
              <a:uFillTx/>
              <a:latin typeface="Times New Roman"/>
            </a:endParaRPr>
          </a:p>
        </p:txBody>
      </p:sp>
      <p:sp>
        <p:nvSpPr>
          <p:cNvPr id="691" name="PlaceHolder 2"/>
          <p:cNvSpPr>
            <a:spLocks noGrp="1"/>
          </p:cNvSpPr>
          <p:nvPr>
            <p:ph type="subTitle"/>
          </p:nvPr>
        </p:nvSpPr>
        <p:spPr>
          <a:xfrm>
            <a:off x="837720" y="3657600"/>
            <a:ext cx="7620120" cy="457200"/>
          </a:xfrm>
          <a:prstGeom prst="rect">
            <a:avLst/>
          </a:prstGeom>
          <a:noFill/>
          <a:ln w="0">
            <a:noFill/>
          </a:ln>
        </p:spPr>
        <p:txBody>
          <a:bodyPr lIns="90000" rIns="90000" tIns="46800" bIns="46800" anchor="t">
            <a:noAutofit/>
          </a:bodyPr>
          <a:p>
            <a:pPr indent="0" algn="ctr">
              <a:lnSpc>
                <a:spcPct val="90000"/>
              </a:lnSpc>
              <a:spcBef>
                <a:spcPts val="11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Copyright © 2000 Electronic Data Systems Corporation. All rights reserved.</a:t>
            </a:r>
            <a:endParaRPr b="1" lang="en-US" sz="900" strike="noStrike" u="none">
              <a:solidFill>
                <a:srgbClr val="ffffff"/>
              </a:solidFill>
              <a:effectLst/>
              <a:uFillTx/>
              <a:latin typeface="Arial"/>
            </a:endParaRPr>
          </a:p>
          <a:p>
            <a:pPr indent="0" algn="ctr">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indent="0" algn="ctr">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
        <p:nvSpPr>
          <p:cNvPr id="692" name=""/>
          <p:cNvSpPr/>
          <p:nvPr/>
        </p:nvSpPr>
        <p:spPr>
          <a:xfrm>
            <a:off x="4177800" y="5983200"/>
            <a:ext cx="40647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cccc00"/>
                </a:solidFill>
                <a:effectLst/>
                <a:uFillTx/>
                <a:latin typeface="Arial"/>
              </a:rPr>
              <a:t>jean-louis.bravard@eds.com</a:t>
            </a:r>
            <a:endParaRPr b="0" lang="en-US" sz="2400" strike="noStrike" u="none">
              <a:solidFill>
                <a:srgbClr val="ffffff"/>
              </a:solidFill>
              <a:effectLst/>
              <a:uFillTx/>
              <a:latin typeface="Times New Roman"/>
            </a:endParaRPr>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5" name=""/>
          <p:cNvSpPr/>
          <p:nvPr/>
        </p:nvSpPr>
        <p:spPr>
          <a:xfrm>
            <a:off x="6094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6" name=""/>
          <p:cNvSpPr/>
          <p:nvPr/>
        </p:nvSpPr>
        <p:spPr>
          <a:xfrm>
            <a:off x="7621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7" name=""/>
          <p:cNvSpPr/>
          <p:nvPr/>
        </p:nvSpPr>
        <p:spPr>
          <a:xfrm>
            <a:off x="9144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8" name=""/>
          <p:cNvSpPr/>
          <p:nvPr/>
        </p:nvSpPr>
        <p:spPr>
          <a:xfrm>
            <a:off x="10666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9" name=""/>
          <p:cNvSpPr/>
          <p:nvPr/>
        </p:nvSpPr>
        <p:spPr>
          <a:xfrm>
            <a:off x="12193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0" name=""/>
          <p:cNvSpPr/>
          <p:nvPr/>
        </p:nvSpPr>
        <p:spPr>
          <a:xfrm>
            <a:off x="13716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1" name=""/>
          <p:cNvSpPr/>
          <p:nvPr/>
        </p:nvSpPr>
        <p:spPr>
          <a:xfrm>
            <a:off x="15238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2" name=""/>
          <p:cNvSpPr/>
          <p:nvPr/>
        </p:nvSpPr>
        <p:spPr>
          <a:xfrm>
            <a:off x="16765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3" name=""/>
          <p:cNvSpPr/>
          <p:nvPr/>
        </p:nvSpPr>
        <p:spPr>
          <a:xfrm>
            <a:off x="18288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4" name=""/>
          <p:cNvSpPr/>
          <p:nvPr/>
        </p:nvSpPr>
        <p:spPr>
          <a:xfrm>
            <a:off x="19810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5" name=""/>
          <p:cNvSpPr/>
          <p:nvPr/>
        </p:nvSpPr>
        <p:spPr>
          <a:xfrm>
            <a:off x="21337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6" name=""/>
          <p:cNvSpPr/>
          <p:nvPr/>
        </p:nvSpPr>
        <p:spPr>
          <a:xfrm>
            <a:off x="9007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1965</a:t>
            </a:r>
            <a:endParaRPr b="0" lang="en-US" sz="2400" strike="noStrike" u="none">
              <a:solidFill>
                <a:srgbClr val="ffffff"/>
              </a:solidFill>
              <a:effectLst/>
              <a:uFillTx/>
              <a:latin typeface="Times New Roman"/>
            </a:endParaRPr>
          </a:p>
        </p:txBody>
      </p:sp>
      <p:grpSp>
        <p:nvGrpSpPr>
          <p:cNvPr id="97" name=""/>
          <p:cNvGrpSpPr/>
          <p:nvPr/>
        </p:nvGrpSpPr>
        <p:grpSpPr>
          <a:xfrm>
            <a:off x="2743200" y="3124080"/>
            <a:ext cx="1143000" cy="1371600"/>
            <a:chOff x="2743200" y="3124080"/>
            <a:chExt cx="1143000" cy="1371600"/>
          </a:xfrm>
        </p:grpSpPr>
        <p:sp>
          <p:nvSpPr>
            <p:cNvPr id="98" name=""/>
            <p:cNvSpPr/>
            <p:nvPr/>
          </p:nvSpPr>
          <p:spPr>
            <a:xfrm>
              <a:off x="274320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9" name=""/>
            <p:cNvSpPr/>
            <p:nvPr/>
          </p:nvSpPr>
          <p:spPr>
            <a:xfrm>
              <a:off x="304776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0" name=""/>
            <p:cNvSpPr/>
            <p:nvPr/>
          </p:nvSpPr>
          <p:spPr>
            <a:xfrm>
              <a:off x="335268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1" name=""/>
            <p:cNvSpPr/>
            <p:nvPr/>
          </p:nvSpPr>
          <p:spPr>
            <a:xfrm>
              <a:off x="365760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02" name=""/>
          <p:cNvSpPr/>
          <p:nvPr/>
        </p:nvSpPr>
        <p:spPr>
          <a:xfrm>
            <a:off x="28724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1975</a:t>
            </a:r>
            <a:endParaRPr b="0" lang="en-US" sz="2400" strike="noStrike" u="none">
              <a:solidFill>
                <a:srgbClr val="ffffff"/>
              </a:solidFill>
              <a:effectLst/>
              <a:uFillTx/>
              <a:latin typeface="Times New Roman"/>
            </a:endParaRPr>
          </a:p>
        </p:txBody>
      </p:sp>
      <p:grpSp>
        <p:nvGrpSpPr>
          <p:cNvPr id="103" name=""/>
          <p:cNvGrpSpPr/>
          <p:nvPr/>
        </p:nvGrpSpPr>
        <p:grpSpPr>
          <a:xfrm>
            <a:off x="3507120" y="2325600"/>
            <a:ext cx="4667040" cy="3315600"/>
            <a:chOff x="3507120" y="2325600"/>
            <a:chExt cx="4667040" cy="3315600"/>
          </a:xfrm>
        </p:grpSpPr>
        <p:grpSp>
          <p:nvGrpSpPr>
            <p:cNvPr id="104" name=""/>
            <p:cNvGrpSpPr/>
            <p:nvPr/>
          </p:nvGrpSpPr>
          <p:grpSpPr>
            <a:xfrm>
              <a:off x="4267080" y="2325600"/>
              <a:ext cx="1143000" cy="2170080"/>
              <a:chOff x="4267080" y="2325600"/>
              <a:chExt cx="1143000" cy="2170080"/>
            </a:xfrm>
          </p:grpSpPr>
          <p:grpSp>
            <p:nvGrpSpPr>
              <p:cNvPr id="105" name=""/>
              <p:cNvGrpSpPr/>
              <p:nvPr/>
            </p:nvGrpSpPr>
            <p:grpSpPr>
              <a:xfrm>
                <a:off x="4267080" y="3429000"/>
                <a:ext cx="1143000" cy="1066680"/>
                <a:chOff x="4267080" y="3429000"/>
                <a:chExt cx="1143000" cy="1066680"/>
              </a:xfrm>
            </p:grpSpPr>
            <p:sp>
              <p:nvSpPr>
                <p:cNvPr id="106" name=""/>
                <p:cNvSpPr/>
                <p:nvPr/>
              </p:nvSpPr>
              <p:spPr>
                <a:xfrm>
                  <a:off x="4267080" y="3429000"/>
                  <a:ext cx="228600" cy="106668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7" name=""/>
                <p:cNvSpPr/>
                <p:nvPr/>
              </p:nvSpPr>
              <p:spPr>
                <a:xfrm>
                  <a:off x="4572000" y="3429000"/>
                  <a:ext cx="228600" cy="106668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8" name=""/>
                <p:cNvSpPr/>
                <p:nvPr/>
              </p:nvSpPr>
              <p:spPr>
                <a:xfrm>
                  <a:off x="4876560" y="3429000"/>
                  <a:ext cx="228600" cy="106668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9" name=""/>
                <p:cNvSpPr/>
                <p:nvPr/>
              </p:nvSpPr>
              <p:spPr>
                <a:xfrm>
                  <a:off x="5181480" y="3429000"/>
                  <a:ext cx="228600" cy="106668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10" name=""/>
              <p:cNvSpPr/>
              <p:nvPr/>
            </p:nvSpPr>
            <p:spPr>
              <a:xfrm>
                <a:off x="4267080" y="312408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11" name=""/>
              <p:cNvSpPr/>
              <p:nvPr/>
            </p:nvSpPr>
            <p:spPr>
              <a:xfrm>
                <a:off x="434556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a:rPr>
                  <a:t>1985</a:t>
                </a:r>
                <a:endParaRPr b="0" lang="en-US" sz="2400" strike="noStrike" u="none">
                  <a:solidFill>
                    <a:srgbClr val="ffffff"/>
                  </a:solidFill>
                  <a:effectLst/>
                  <a:uFillTx/>
                  <a:latin typeface="Times New Roman"/>
                </a:endParaRPr>
              </a:p>
            </p:txBody>
          </p:sp>
        </p:grpSp>
        <p:grpSp>
          <p:nvGrpSpPr>
            <p:cNvPr id="112" name=""/>
            <p:cNvGrpSpPr/>
            <p:nvPr/>
          </p:nvGrpSpPr>
          <p:grpSpPr>
            <a:xfrm>
              <a:off x="3507120" y="2971800"/>
              <a:ext cx="4667040" cy="2669400"/>
              <a:chOff x="3507120" y="2971800"/>
              <a:chExt cx="4667040" cy="2669400"/>
            </a:xfrm>
          </p:grpSpPr>
          <p:sp>
            <p:nvSpPr>
              <p:cNvPr id="113" name=""/>
              <p:cNvSpPr/>
              <p:nvPr/>
            </p:nvSpPr>
            <p:spPr>
              <a:xfrm>
                <a:off x="3507120" y="5181480"/>
                <a:ext cx="1983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FX Operations</a:t>
                </a:r>
                <a:endParaRPr b="0" lang="en-US" sz="2400" strike="noStrike" u="none">
                  <a:solidFill>
                    <a:srgbClr val="ffffff"/>
                  </a:solidFill>
                  <a:effectLst/>
                  <a:uFillTx/>
                  <a:latin typeface="Times New Roman"/>
                </a:endParaRPr>
              </a:p>
            </p:txBody>
          </p:sp>
          <p:sp>
            <p:nvSpPr>
              <p:cNvPr id="114" name=""/>
              <p:cNvSpPr/>
              <p:nvPr/>
            </p:nvSpPr>
            <p:spPr>
              <a:xfrm flipH="1">
                <a:off x="3962520" y="4495680"/>
                <a:ext cx="380880" cy="68580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 name=""/>
              <p:cNvSpPr/>
              <p:nvPr/>
            </p:nvSpPr>
            <p:spPr>
              <a:xfrm>
                <a:off x="4724280" y="4572000"/>
                <a:ext cx="762120" cy="533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6" name=""/>
              <p:cNvSpPr/>
              <p:nvPr/>
            </p:nvSpPr>
            <p:spPr>
              <a:xfrm>
                <a:off x="6478200" y="2971800"/>
                <a:ext cx="1695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Front Office</a:t>
                </a:r>
                <a:endParaRPr b="0" lang="en-US" sz="2400" strike="noStrike" u="none">
                  <a:solidFill>
                    <a:srgbClr val="ffffff"/>
                  </a:solidFill>
                  <a:effectLst/>
                  <a:uFillTx/>
                  <a:latin typeface="Times New Roman"/>
                </a:endParaRPr>
              </a:p>
            </p:txBody>
          </p:sp>
          <p:sp>
            <p:nvSpPr>
              <p:cNvPr id="117" name=""/>
              <p:cNvSpPr/>
              <p:nvPr/>
            </p:nvSpPr>
            <p:spPr>
              <a:xfrm>
                <a:off x="5487840" y="4876920"/>
                <a:ext cx="22546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Bond Operations</a:t>
                </a:r>
                <a:endParaRPr b="0" lang="en-US" sz="2400" strike="noStrike" u="none">
                  <a:solidFill>
                    <a:srgbClr val="ffffff"/>
                  </a:solidFill>
                  <a:effectLst/>
                  <a:uFillTx/>
                  <a:latin typeface="Times New Roman"/>
                </a:endParaRPr>
              </a:p>
            </p:txBody>
          </p:sp>
          <p:sp>
            <p:nvSpPr>
              <p:cNvPr id="118" name=""/>
              <p:cNvSpPr/>
              <p:nvPr/>
            </p:nvSpPr>
            <p:spPr>
              <a:xfrm>
                <a:off x="5486400" y="3276720"/>
                <a:ext cx="914400" cy="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119"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0" name=""/>
          <p:cNvSpPr/>
          <p:nvPr/>
        </p:nvSpPr>
        <p:spPr>
          <a:xfrm>
            <a:off x="6094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1" name=""/>
          <p:cNvSpPr/>
          <p:nvPr/>
        </p:nvSpPr>
        <p:spPr>
          <a:xfrm>
            <a:off x="7621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2" name=""/>
          <p:cNvSpPr/>
          <p:nvPr/>
        </p:nvSpPr>
        <p:spPr>
          <a:xfrm>
            <a:off x="9144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3" name=""/>
          <p:cNvSpPr/>
          <p:nvPr/>
        </p:nvSpPr>
        <p:spPr>
          <a:xfrm>
            <a:off x="10666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4" name=""/>
          <p:cNvSpPr/>
          <p:nvPr/>
        </p:nvSpPr>
        <p:spPr>
          <a:xfrm>
            <a:off x="12193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5" name=""/>
          <p:cNvSpPr/>
          <p:nvPr/>
        </p:nvSpPr>
        <p:spPr>
          <a:xfrm>
            <a:off x="13716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6" name=""/>
          <p:cNvSpPr/>
          <p:nvPr/>
        </p:nvSpPr>
        <p:spPr>
          <a:xfrm>
            <a:off x="15238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7" name=""/>
          <p:cNvSpPr/>
          <p:nvPr/>
        </p:nvSpPr>
        <p:spPr>
          <a:xfrm>
            <a:off x="16765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8" name=""/>
          <p:cNvSpPr/>
          <p:nvPr/>
        </p:nvSpPr>
        <p:spPr>
          <a:xfrm>
            <a:off x="182880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9" name=""/>
          <p:cNvSpPr/>
          <p:nvPr/>
        </p:nvSpPr>
        <p:spPr>
          <a:xfrm>
            <a:off x="198108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0" name=""/>
          <p:cNvSpPr/>
          <p:nvPr/>
        </p:nvSpPr>
        <p:spPr>
          <a:xfrm>
            <a:off x="213372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1" name=""/>
          <p:cNvSpPr/>
          <p:nvPr/>
        </p:nvSpPr>
        <p:spPr>
          <a:xfrm>
            <a:off x="9007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1965</a:t>
            </a:r>
            <a:endParaRPr b="0" lang="en-US" sz="2400" strike="noStrike" u="none">
              <a:solidFill>
                <a:srgbClr val="ffffff"/>
              </a:solidFill>
              <a:effectLst/>
              <a:uFillTx/>
              <a:latin typeface="Times New Roman"/>
            </a:endParaRPr>
          </a:p>
        </p:txBody>
      </p:sp>
      <p:grpSp>
        <p:nvGrpSpPr>
          <p:cNvPr id="132" name=""/>
          <p:cNvGrpSpPr/>
          <p:nvPr/>
        </p:nvGrpSpPr>
        <p:grpSpPr>
          <a:xfrm>
            <a:off x="2743200" y="3124080"/>
            <a:ext cx="1143000" cy="1371600"/>
            <a:chOff x="2743200" y="3124080"/>
            <a:chExt cx="1143000" cy="1371600"/>
          </a:xfrm>
        </p:grpSpPr>
        <p:sp>
          <p:nvSpPr>
            <p:cNvPr id="133" name=""/>
            <p:cNvSpPr/>
            <p:nvPr/>
          </p:nvSpPr>
          <p:spPr>
            <a:xfrm>
              <a:off x="274320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4" name=""/>
            <p:cNvSpPr/>
            <p:nvPr/>
          </p:nvSpPr>
          <p:spPr>
            <a:xfrm>
              <a:off x="304776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5" name=""/>
            <p:cNvSpPr/>
            <p:nvPr/>
          </p:nvSpPr>
          <p:spPr>
            <a:xfrm>
              <a:off x="335268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6" name=""/>
            <p:cNvSpPr/>
            <p:nvPr/>
          </p:nvSpPr>
          <p:spPr>
            <a:xfrm>
              <a:off x="365760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37" name=""/>
          <p:cNvSpPr/>
          <p:nvPr/>
        </p:nvSpPr>
        <p:spPr>
          <a:xfrm>
            <a:off x="28724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1975</a:t>
            </a:r>
            <a:endParaRPr b="0" lang="en-US" sz="2400" strike="noStrike" u="none">
              <a:solidFill>
                <a:srgbClr val="ffffff"/>
              </a:solidFill>
              <a:effectLst/>
              <a:uFillTx/>
              <a:latin typeface="Times New Roman"/>
            </a:endParaRPr>
          </a:p>
        </p:txBody>
      </p:sp>
      <p:grpSp>
        <p:nvGrpSpPr>
          <p:cNvPr id="138" name=""/>
          <p:cNvGrpSpPr/>
          <p:nvPr/>
        </p:nvGrpSpPr>
        <p:grpSpPr>
          <a:xfrm>
            <a:off x="4267080" y="3429000"/>
            <a:ext cx="1143000" cy="1066680"/>
            <a:chOff x="4267080" y="3429000"/>
            <a:chExt cx="1143000" cy="1066680"/>
          </a:xfrm>
        </p:grpSpPr>
        <p:sp>
          <p:nvSpPr>
            <p:cNvPr id="139" name=""/>
            <p:cNvSpPr/>
            <p:nvPr/>
          </p:nvSpPr>
          <p:spPr>
            <a:xfrm>
              <a:off x="426708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0" name=""/>
            <p:cNvSpPr/>
            <p:nvPr/>
          </p:nvSpPr>
          <p:spPr>
            <a:xfrm>
              <a:off x="457200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1" name=""/>
            <p:cNvSpPr/>
            <p:nvPr/>
          </p:nvSpPr>
          <p:spPr>
            <a:xfrm>
              <a:off x="487656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2" name=""/>
            <p:cNvSpPr/>
            <p:nvPr/>
          </p:nvSpPr>
          <p:spPr>
            <a:xfrm>
              <a:off x="518148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43" name=""/>
          <p:cNvSpPr/>
          <p:nvPr/>
        </p:nvSpPr>
        <p:spPr>
          <a:xfrm>
            <a:off x="4267080" y="3124080"/>
            <a:ext cx="1143000" cy="228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4" name=""/>
          <p:cNvSpPr/>
          <p:nvPr/>
        </p:nvSpPr>
        <p:spPr>
          <a:xfrm>
            <a:off x="434556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1985</a:t>
            </a:r>
            <a:endParaRPr b="0" lang="en-US" sz="2400" strike="noStrike" u="none">
              <a:solidFill>
                <a:srgbClr val="ffffff"/>
              </a:solidFill>
              <a:effectLst/>
              <a:uFillTx/>
              <a:latin typeface="Times New Roman"/>
            </a:endParaRPr>
          </a:p>
        </p:txBody>
      </p:sp>
      <p:grpSp>
        <p:nvGrpSpPr>
          <p:cNvPr id="145" name=""/>
          <p:cNvGrpSpPr/>
          <p:nvPr/>
        </p:nvGrpSpPr>
        <p:grpSpPr>
          <a:xfrm>
            <a:off x="5791320" y="2325600"/>
            <a:ext cx="3220920" cy="2170080"/>
            <a:chOff x="5791320" y="2325600"/>
            <a:chExt cx="3220920" cy="2170080"/>
          </a:xfrm>
        </p:grpSpPr>
        <p:grpSp>
          <p:nvGrpSpPr>
            <p:cNvPr id="146" name=""/>
            <p:cNvGrpSpPr/>
            <p:nvPr/>
          </p:nvGrpSpPr>
          <p:grpSpPr>
            <a:xfrm>
              <a:off x="5791320" y="2325600"/>
              <a:ext cx="1143000" cy="2170080"/>
              <a:chOff x="5791320" y="2325600"/>
              <a:chExt cx="1143000" cy="2170080"/>
            </a:xfrm>
          </p:grpSpPr>
          <p:grpSp>
            <p:nvGrpSpPr>
              <p:cNvPr id="147" name=""/>
              <p:cNvGrpSpPr/>
              <p:nvPr/>
            </p:nvGrpSpPr>
            <p:grpSpPr>
              <a:xfrm>
                <a:off x="5791320" y="3733920"/>
                <a:ext cx="1143000" cy="761760"/>
                <a:chOff x="5791320" y="3733920"/>
                <a:chExt cx="1143000" cy="761760"/>
              </a:xfrm>
            </p:grpSpPr>
            <p:sp>
              <p:nvSpPr>
                <p:cNvPr id="148" name=""/>
                <p:cNvSpPr/>
                <p:nvPr/>
              </p:nvSpPr>
              <p:spPr>
                <a:xfrm>
                  <a:off x="5791320" y="3733920"/>
                  <a:ext cx="228600" cy="76176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9" name=""/>
                <p:cNvSpPr/>
                <p:nvPr/>
              </p:nvSpPr>
              <p:spPr>
                <a:xfrm>
                  <a:off x="6096240" y="3733920"/>
                  <a:ext cx="228600" cy="76176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0" name=""/>
                <p:cNvSpPr/>
                <p:nvPr/>
              </p:nvSpPr>
              <p:spPr>
                <a:xfrm>
                  <a:off x="6401160" y="3733920"/>
                  <a:ext cx="228600" cy="76176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1" name=""/>
                <p:cNvSpPr/>
                <p:nvPr/>
              </p:nvSpPr>
              <p:spPr>
                <a:xfrm>
                  <a:off x="6705720" y="3733920"/>
                  <a:ext cx="228600" cy="76176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52" name=""/>
              <p:cNvSpPr/>
              <p:nvPr/>
            </p:nvSpPr>
            <p:spPr>
              <a:xfrm>
                <a:off x="5791320" y="312408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3" name=""/>
              <p:cNvSpPr/>
              <p:nvPr/>
            </p:nvSpPr>
            <p:spPr>
              <a:xfrm>
                <a:off x="5791320" y="342900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4" name=""/>
              <p:cNvSpPr/>
              <p:nvPr/>
            </p:nvSpPr>
            <p:spPr>
              <a:xfrm>
                <a:off x="581868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a:rPr>
                  <a:t>1995</a:t>
                </a:r>
                <a:endParaRPr b="0" lang="en-US" sz="2400" strike="noStrike" u="none">
                  <a:solidFill>
                    <a:srgbClr val="ffffff"/>
                  </a:solidFill>
                  <a:effectLst/>
                  <a:uFillTx/>
                  <a:latin typeface="Times New Roman"/>
                </a:endParaRPr>
              </a:p>
            </p:txBody>
          </p:sp>
        </p:grpSp>
        <p:grpSp>
          <p:nvGrpSpPr>
            <p:cNvPr id="155" name=""/>
            <p:cNvGrpSpPr/>
            <p:nvPr/>
          </p:nvGrpSpPr>
          <p:grpSpPr>
            <a:xfrm>
              <a:off x="7010280" y="2438280"/>
              <a:ext cx="2001960" cy="1067040"/>
              <a:chOff x="7010280" y="2438280"/>
              <a:chExt cx="2001960" cy="1067040"/>
            </a:xfrm>
          </p:grpSpPr>
          <p:sp>
            <p:nvSpPr>
              <p:cNvPr id="156" name=""/>
              <p:cNvSpPr/>
              <p:nvPr/>
            </p:nvSpPr>
            <p:spPr>
              <a:xfrm flipV="1">
                <a:off x="7010280" y="2971800"/>
                <a:ext cx="914400" cy="533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7" name=""/>
              <p:cNvSpPr/>
              <p:nvPr/>
            </p:nvSpPr>
            <p:spPr>
              <a:xfrm>
                <a:off x="7468920" y="2438280"/>
                <a:ext cx="15433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Mid Office</a:t>
                </a:r>
                <a:endParaRPr b="0" lang="en-US" sz="2400" strike="noStrike" u="none">
                  <a:solidFill>
                    <a:srgbClr val="ffffff"/>
                  </a:solidFill>
                  <a:effectLst/>
                  <a:uFillTx/>
                  <a:latin typeface="Times New Roman"/>
                </a:endParaRPr>
              </a:p>
            </p:txBody>
          </p:sp>
        </p:grpSp>
      </p:grpSp>
      <p:sp>
        <p:nvSpPr>
          <p:cNvPr id="158"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9" name=""/>
          <p:cNvSpPr/>
          <p:nvPr/>
        </p:nvSpPr>
        <p:spPr>
          <a:xfrm>
            <a:off x="63504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0" name=""/>
          <p:cNvSpPr/>
          <p:nvPr/>
        </p:nvSpPr>
        <p:spPr>
          <a:xfrm>
            <a:off x="78732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1" name=""/>
          <p:cNvSpPr/>
          <p:nvPr/>
        </p:nvSpPr>
        <p:spPr>
          <a:xfrm>
            <a:off x="93996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2" name=""/>
          <p:cNvSpPr/>
          <p:nvPr/>
        </p:nvSpPr>
        <p:spPr>
          <a:xfrm>
            <a:off x="109224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3" name=""/>
          <p:cNvSpPr/>
          <p:nvPr/>
        </p:nvSpPr>
        <p:spPr>
          <a:xfrm>
            <a:off x="124452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4" name=""/>
          <p:cNvSpPr/>
          <p:nvPr/>
        </p:nvSpPr>
        <p:spPr>
          <a:xfrm>
            <a:off x="139716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5" name=""/>
          <p:cNvSpPr/>
          <p:nvPr/>
        </p:nvSpPr>
        <p:spPr>
          <a:xfrm>
            <a:off x="154944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6" name=""/>
          <p:cNvSpPr/>
          <p:nvPr/>
        </p:nvSpPr>
        <p:spPr>
          <a:xfrm>
            <a:off x="170172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7" name=""/>
          <p:cNvSpPr/>
          <p:nvPr/>
        </p:nvSpPr>
        <p:spPr>
          <a:xfrm>
            <a:off x="1854360" y="3124080"/>
            <a:ext cx="7596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8" name=""/>
          <p:cNvSpPr/>
          <p:nvPr/>
        </p:nvSpPr>
        <p:spPr>
          <a:xfrm>
            <a:off x="200664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69" name=""/>
          <p:cNvSpPr/>
          <p:nvPr/>
        </p:nvSpPr>
        <p:spPr>
          <a:xfrm>
            <a:off x="2158920" y="3124080"/>
            <a:ext cx="76320" cy="1371600"/>
          </a:xfrm>
          <a:prstGeom prst="rect">
            <a:avLst/>
          </a:prstGeom>
          <a:solidFill>
            <a:srgbClr val="4c4c4c"/>
          </a:solidFill>
          <a:ln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0" name=""/>
          <p:cNvSpPr/>
          <p:nvPr/>
        </p:nvSpPr>
        <p:spPr>
          <a:xfrm>
            <a:off x="9007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1965</a:t>
            </a:r>
            <a:endParaRPr b="0" lang="en-US" sz="2400" strike="noStrike" u="none">
              <a:solidFill>
                <a:srgbClr val="ffffff"/>
              </a:solidFill>
              <a:effectLst/>
              <a:uFillTx/>
              <a:latin typeface="Times New Roman"/>
            </a:endParaRPr>
          </a:p>
        </p:txBody>
      </p:sp>
      <p:grpSp>
        <p:nvGrpSpPr>
          <p:cNvPr id="171" name=""/>
          <p:cNvGrpSpPr/>
          <p:nvPr/>
        </p:nvGrpSpPr>
        <p:grpSpPr>
          <a:xfrm>
            <a:off x="2768760" y="3124080"/>
            <a:ext cx="1143000" cy="1371600"/>
            <a:chOff x="2768760" y="3124080"/>
            <a:chExt cx="1143000" cy="1371600"/>
          </a:xfrm>
        </p:grpSpPr>
        <p:sp>
          <p:nvSpPr>
            <p:cNvPr id="172" name=""/>
            <p:cNvSpPr/>
            <p:nvPr/>
          </p:nvSpPr>
          <p:spPr>
            <a:xfrm>
              <a:off x="276876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3" name=""/>
            <p:cNvSpPr/>
            <p:nvPr/>
          </p:nvSpPr>
          <p:spPr>
            <a:xfrm>
              <a:off x="307332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4" name=""/>
            <p:cNvSpPr/>
            <p:nvPr/>
          </p:nvSpPr>
          <p:spPr>
            <a:xfrm>
              <a:off x="337824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5" name=""/>
            <p:cNvSpPr/>
            <p:nvPr/>
          </p:nvSpPr>
          <p:spPr>
            <a:xfrm>
              <a:off x="3683160" y="3124080"/>
              <a:ext cx="228600" cy="1371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76" name=""/>
          <p:cNvSpPr/>
          <p:nvPr/>
        </p:nvSpPr>
        <p:spPr>
          <a:xfrm>
            <a:off x="28976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1975</a:t>
            </a:r>
            <a:endParaRPr b="0" lang="en-US" sz="2400" strike="noStrike" u="none">
              <a:solidFill>
                <a:srgbClr val="ffffff"/>
              </a:solidFill>
              <a:effectLst/>
              <a:uFillTx/>
              <a:latin typeface="Times New Roman"/>
            </a:endParaRPr>
          </a:p>
        </p:txBody>
      </p:sp>
      <p:grpSp>
        <p:nvGrpSpPr>
          <p:cNvPr id="177" name=""/>
          <p:cNvGrpSpPr/>
          <p:nvPr/>
        </p:nvGrpSpPr>
        <p:grpSpPr>
          <a:xfrm>
            <a:off x="4292640" y="3429000"/>
            <a:ext cx="1143000" cy="1066680"/>
            <a:chOff x="4292640" y="3429000"/>
            <a:chExt cx="1143000" cy="1066680"/>
          </a:xfrm>
        </p:grpSpPr>
        <p:sp>
          <p:nvSpPr>
            <p:cNvPr id="178" name=""/>
            <p:cNvSpPr/>
            <p:nvPr/>
          </p:nvSpPr>
          <p:spPr>
            <a:xfrm>
              <a:off x="429264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9" name=""/>
            <p:cNvSpPr/>
            <p:nvPr/>
          </p:nvSpPr>
          <p:spPr>
            <a:xfrm>
              <a:off x="459756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0" name=""/>
            <p:cNvSpPr/>
            <p:nvPr/>
          </p:nvSpPr>
          <p:spPr>
            <a:xfrm>
              <a:off x="490212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1" name=""/>
            <p:cNvSpPr/>
            <p:nvPr/>
          </p:nvSpPr>
          <p:spPr>
            <a:xfrm>
              <a:off x="5207040" y="3429000"/>
              <a:ext cx="228600" cy="106668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82" name=""/>
          <p:cNvSpPr/>
          <p:nvPr/>
        </p:nvSpPr>
        <p:spPr>
          <a:xfrm>
            <a:off x="4292640" y="3124080"/>
            <a:ext cx="1143000" cy="228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3" name=""/>
          <p:cNvSpPr/>
          <p:nvPr/>
        </p:nvSpPr>
        <p:spPr>
          <a:xfrm>
            <a:off x="437112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1985</a:t>
            </a:r>
            <a:endParaRPr b="0" lang="en-US" sz="2400" strike="noStrike" u="none">
              <a:solidFill>
                <a:srgbClr val="ffffff"/>
              </a:solidFill>
              <a:effectLst/>
              <a:uFillTx/>
              <a:latin typeface="Times New Roman"/>
            </a:endParaRPr>
          </a:p>
        </p:txBody>
      </p:sp>
      <p:grpSp>
        <p:nvGrpSpPr>
          <p:cNvPr id="184" name=""/>
          <p:cNvGrpSpPr/>
          <p:nvPr/>
        </p:nvGrpSpPr>
        <p:grpSpPr>
          <a:xfrm>
            <a:off x="5816520" y="3733920"/>
            <a:ext cx="1143000" cy="761760"/>
            <a:chOff x="5816520" y="3733920"/>
            <a:chExt cx="1143000" cy="761760"/>
          </a:xfrm>
        </p:grpSpPr>
        <p:sp>
          <p:nvSpPr>
            <p:cNvPr id="185" name=""/>
            <p:cNvSpPr/>
            <p:nvPr/>
          </p:nvSpPr>
          <p:spPr>
            <a:xfrm>
              <a:off x="5816520" y="3733920"/>
              <a:ext cx="228600" cy="76176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6" name=""/>
            <p:cNvSpPr/>
            <p:nvPr/>
          </p:nvSpPr>
          <p:spPr>
            <a:xfrm>
              <a:off x="6121440" y="3733920"/>
              <a:ext cx="228600" cy="76176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7" name=""/>
            <p:cNvSpPr/>
            <p:nvPr/>
          </p:nvSpPr>
          <p:spPr>
            <a:xfrm>
              <a:off x="6426360" y="3733920"/>
              <a:ext cx="228600" cy="76176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8" name=""/>
            <p:cNvSpPr/>
            <p:nvPr/>
          </p:nvSpPr>
          <p:spPr>
            <a:xfrm>
              <a:off x="6730920" y="3733920"/>
              <a:ext cx="228600" cy="76176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89" name=""/>
          <p:cNvSpPr/>
          <p:nvPr/>
        </p:nvSpPr>
        <p:spPr>
          <a:xfrm>
            <a:off x="5816520" y="3124080"/>
            <a:ext cx="1143000" cy="228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0" name=""/>
          <p:cNvSpPr/>
          <p:nvPr/>
        </p:nvSpPr>
        <p:spPr>
          <a:xfrm>
            <a:off x="5816520" y="3429000"/>
            <a:ext cx="1143000" cy="228600"/>
          </a:xfrm>
          <a:prstGeom prst="rect">
            <a:avLst/>
          </a:prstGeom>
          <a:solidFill>
            <a:srgbClr val="4c4c4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1" name=""/>
          <p:cNvSpPr/>
          <p:nvPr/>
        </p:nvSpPr>
        <p:spPr>
          <a:xfrm>
            <a:off x="58442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c4c4c"/>
                </a:solidFill>
                <a:effectLst/>
                <a:uFillTx/>
                <a:latin typeface="Arial"/>
              </a:rPr>
              <a:t>1995</a:t>
            </a:r>
            <a:endParaRPr b="0" lang="en-US" sz="2400" strike="noStrike" u="none">
              <a:solidFill>
                <a:srgbClr val="ffffff"/>
              </a:solidFill>
              <a:effectLst/>
              <a:uFillTx/>
              <a:latin typeface="Times New Roman"/>
            </a:endParaRPr>
          </a:p>
        </p:txBody>
      </p:sp>
      <p:grpSp>
        <p:nvGrpSpPr>
          <p:cNvPr id="192" name=""/>
          <p:cNvGrpSpPr/>
          <p:nvPr/>
        </p:nvGrpSpPr>
        <p:grpSpPr>
          <a:xfrm>
            <a:off x="2362320" y="2325600"/>
            <a:ext cx="6095880" cy="3620520"/>
            <a:chOff x="2362320" y="2325600"/>
            <a:chExt cx="6095880" cy="3620520"/>
          </a:xfrm>
        </p:grpSpPr>
        <p:sp>
          <p:nvSpPr>
            <p:cNvPr id="193" name=""/>
            <p:cNvSpPr/>
            <p:nvPr/>
          </p:nvSpPr>
          <p:spPr>
            <a:xfrm>
              <a:off x="7315200" y="312408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4" name=""/>
            <p:cNvSpPr/>
            <p:nvPr/>
          </p:nvSpPr>
          <p:spPr>
            <a:xfrm>
              <a:off x="7315200" y="3657600"/>
              <a:ext cx="1143000" cy="838080"/>
            </a:xfrm>
            <a:prstGeom prst="rect">
              <a:avLst/>
            </a:prstGeom>
            <a:solidFill>
              <a:srgbClr val="67ad65"/>
            </a:solidFill>
            <a:ln cap="rnd" w="12600">
              <a:solidFill>
                <a:srgbClr val="b2b2b2"/>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5" name=""/>
            <p:cNvSpPr/>
            <p:nvPr/>
          </p:nvSpPr>
          <p:spPr>
            <a:xfrm>
              <a:off x="7315200" y="3352680"/>
              <a:ext cx="1143000" cy="228600"/>
            </a:xfrm>
            <a:prstGeom prst="rect">
              <a:avLst/>
            </a:prstGeom>
            <a:solidFill>
              <a:srgbClr val="ff0066"/>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6" name=""/>
            <p:cNvSpPr/>
            <p:nvPr/>
          </p:nvSpPr>
          <p:spPr>
            <a:xfrm>
              <a:off x="7444440" y="2325600"/>
              <a:ext cx="858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a:rPr>
                <a:t>2001</a:t>
              </a:r>
              <a:endParaRPr b="0" lang="en-US" sz="2400" strike="noStrike" u="none">
                <a:solidFill>
                  <a:srgbClr val="ffffff"/>
                </a:solidFill>
                <a:effectLst/>
                <a:uFillTx/>
                <a:latin typeface="Times New Roman"/>
              </a:endParaRPr>
            </a:p>
          </p:txBody>
        </p:sp>
        <p:grpSp>
          <p:nvGrpSpPr>
            <p:cNvPr id="197" name=""/>
            <p:cNvGrpSpPr/>
            <p:nvPr/>
          </p:nvGrpSpPr>
          <p:grpSpPr>
            <a:xfrm>
              <a:off x="2362320" y="3200400"/>
              <a:ext cx="5793120" cy="2745720"/>
              <a:chOff x="2362320" y="3200400"/>
              <a:chExt cx="5793120" cy="2745720"/>
            </a:xfrm>
          </p:grpSpPr>
          <p:sp>
            <p:nvSpPr>
              <p:cNvPr id="198" name=""/>
              <p:cNvSpPr/>
              <p:nvPr/>
            </p:nvSpPr>
            <p:spPr>
              <a:xfrm>
                <a:off x="5867280" y="5486400"/>
                <a:ext cx="2288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Shared “utilities”</a:t>
                </a:r>
                <a:endParaRPr b="0" lang="en-US" sz="2400" strike="noStrike" u="none">
                  <a:solidFill>
                    <a:srgbClr val="ffffff"/>
                  </a:solidFill>
                  <a:effectLst/>
                  <a:uFillTx/>
                  <a:latin typeface="Times New Roman"/>
                </a:endParaRPr>
              </a:p>
            </p:txBody>
          </p:sp>
          <p:sp>
            <p:nvSpPr>
              <p:cNvPr id="199" name=""/>
              <p:cNvSpPr/>
              <p:nvPr/>
            </p:nvSpPr>
            <p:spPr>
              <a:xfrm flipH="1">
                <a:off x="7772040" y="4114800"/>
                <a:ext cx="228600" cy="14479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0" name=""/>
              <p:cNvSpPr/>
              <p:nvPr/>
            </p:nvSpPr>
            <p:spPr>
              <a:xfrm>
                <a:off x="5258880" y="5029200"/>
                <a:ext cx="15436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CRM layer</a:t>
                </a:r>
                <a:endParaRPr b="0" lang="en-US" sz="2400" strike="noStrike" u="none">
                  <a:solidFill>
                    <a:srgbClr val="ffffff"/>
                  </a:solidFill>
                  <a:effectLst/>
                  <a:uFillTx/>
                  <a:latin typeface="Times New Roman"/>
                </a:endParaRPr>
              </a:p>
            </p:txBody>
          </p:sp>
          <p:sp>
            <p:nvSpPr>
              <p:cNvPr id="201" name=""/>
              <p:cNvSpPr/>
              <p:nvPr/>
            </p:nvSpPr>
            <p:spPr>
              <a:xfrm flipH="1">
                <a:off x="6248160" y="3505320"/>
                <a:ext cx="990360" cy="167616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 name=""/>
              <p:cNvSpPr/>
              <p:nvPr/>
            </p:nvSpPr>
            <p:spPr>
              <a:xfrm>
                <a:off x="2362320" y="5029200"/>
                <a:ext cx="2652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Client Access Layer</a:t>
                </a:r>
                <a:endParaRPr b="0" lang="en-US" sz="2400" strike="noStrike" u="none">
                  <a:solidFill>
                    <a:srgbClr val="ffffff"/>
                  </a:solidFill>
                  <a:effectLst/>
                  <a:uFillTx/>
                  <a:latin typeface="Times New Roman"/>
                </a:endParaRPr>
              </a:p>
            </p:txBody>
          </p:sp>
          <p:sp>
            <p:nvSpPr>
              <p:cNvPr id="203" name=""/>
              <p:cNvSpPr/>
              <p:nvPr/>
            </p:nvSpPr>
            <p:spPr>
              <a:xfrm flipH="1">
                <a:off x="4723920" y="3200400"/>
                <a:ext cx="2590920" cy="198108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20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5" name=""/>
          <p:cNvSpPr/>
          <p:nvPr/>
        </p:nvSpPr>
        <p:spPr>
          <a:xfrm>
            <a:off x="533520" y="1600200"/>
            <a:ext cx="1143000" cy="228600"/>
          </a:xfrm>
          <a:prstGeom prst="rect">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6" name=""/>
          <p:cNvSpPr/>
          <p:nvPr/>
        </p:nvSpPr>
        <p:spPr>
          <a:xfrm>
            <a:off x="533520" y="4114800"/>
            <a:ext cx="1143000" cy="838080"/>
          </a:xfrm>
          <a:prstGeom prst="rect">
            <a:avLst/>
          </a:prstGeom>
          <a:solidFill>
            <a:srgbClr val="67ad65"/>
          </a:solidFill>
          <a:ln cap="rnd" w="12600">
            <a:solidFill>
              <a:srgbClr val="b2b2b2"/>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7" name=""/>
          <p:cNvSpPr/>
          <p:nvPr/>
        </p:nvSpPr>
        <p:spPr>
          <a:xfrm>
            <a:off x="533520" y="1828800"/>
            <a:ext cx="1143000" cy="228600"/>
          </a:xfrm>
          <a:prstGeom prst="rect">
            <a:avLst/>
          </a:prstGeom>
          <a:solidFill>
            <a:srgbClr val="ff0066"/>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8" name=""/>
          <p:cNvSpPr/>
          <p:nvPr/>
        </p:nvSpPr>
        <p:spPr>
          <a:xfrm>
            <a:off x="3962520" y="1523880"/>
            <a:ext cx="4876560" cy="22885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Content</a:t>
            </a:r>
            <a:endParaRPr b="0" lang="en-US" sz="2400" strike="noStrike" u="none">
              <a:solidFill>
                <a:srgbClr val="ffffff"/>
              </a:solidFill>
              <a:effectLst/>
              <a:uFillTx/>
              <a:latin typeface="Times New Roman"/>
            </a:endParaRPr>
          </a:p>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CRM &amp; Knowledge Management</a:t>
            </a:r>
            <a:endParaRPr b="0" lang="en-US" sz="2400" strike="noStrike" u="none">
              <a:solidFill>
                <a:srgbClr val="ffffff"/>
              </a:solidFill>
              <a:effectLst/>
              <a:uFillTx/>
              <a:latin typeface="Times New Roman"/>
            </a:endParaRPr>
          </a:p>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Pre Trade Risk Management </a:t>
            </a:r>
            <a:endParaRPr b="0" lang="en-US" sz="2400" strike="noStrike" u="none">
              <a:solidFill>
                <a:srgbClr val="ffffff"/>
              </a:solidFill>
              <a:effectLst/>
              <a:uFillTx/>
              <a:latin typeface="Times New Roman"/>
            </a:endParaRPr>
          </a:p>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Post Trade Risk Management- </a:t>
            </a:r>
            <a:endParaRPr b="0" lang="en-US" sz="2400" strike="noStrike" u="none">
              <a:solidFill>
                <a:srgbClr val="ffffff"/>
              </a:solidFill>
              <a:effectLst/>
              <a:uFillTx/>
              <a:latin typeface="Times New Roman"/>
            </a:endParaRPr>
          </a:p>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Trade Accounting</a:t>
            </a:r>
            <a:endParaRPr b="0" lang="en-US" sz="2400" strike="noStrike" u="none">
              <a:solidFill>
                <a:srgbClr val="ffffff"/>
              </a:solidFill>
              <a:effectLst/>
              <a:uFillTx/>
              <a:latin typeface="Times New Roman"/>
            </a:endParaRPr>
          </a:p>
          <a:p>
            <a:pPr marL="114480" indent="-11448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 General Ledger &amp; Reporting</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209" name=""/>
          <p:cNvSpPr/>
          <p:nvPr/>
        </p:nvSpPr>
        <p:spPr>
          <a:xfrm>
            <a:off x="2133720" y="1600200"/>
            <a:ext cx="1600200" cy="2362320"/>
          </a:xfrm>
          <a:prstGeom prst="rect">
            <a:avLst/>
          </a:prstGeom>
          <a:gradFill rotWithShape="0">
            <a:gsLst>
              <a:gs pos="0">
                <a:srgbClr val="ff9900"/>
              </a:gs>
              <a:gs pos="100000">
                <a:srgbClr val="ff7c80"/>
              </a:gs>
            </a:gsLst>
            <a:lin ang="5400000"/>
          </a:gra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10" name=""/>
          <p:cNvSpPr/>
          <p:nvPr/>
        </p:nvSpPr>
        <p:spPr>
          <a:xfrm>
            <a:off x="1753200" y="1600200"/>
            <a:ext cx="3542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t>
            </a:r>
            <a:endParaRPr b="0" lang="en-US" sz="2400" strike="noStrike" u="none">
              <a:solidFill>
                <a:srgbClr val="ffffff"/>
              </a:solidFill>
              <a:effectLst/>
              <a:uFillTx/>
              <a:latin typeface="Times New Roman"/>
            </a:endParaRPr>
          </a:p>
        </p:txBody>
      </p:sp>
      <p:sp>
        <p:nvSpPr>
          <p:cNvPr id="211" name=""/>
          <p:cNvSpPr/>
          <p:nvPr/>
        </p:nvSpPr>
        <p:spPr>
          <a:xfrm>
            <a:off x="1753200" y="4114800"/>
            <a:ext cx="3542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t>
            </a:r>
            <a:endParaRPr b="0" lang="en-US" sz="2400" strike="noStrike" u="none">
              <a:solidFill>
                <a:srgbClr val="ffffff"/>
              </a:solidFill>
              <a:effectLst/>
              <a:uFillTx/>
              <a:latin typeface="Times New Roman"/>
            </a:endParaRPr>
          </a:p>
        </p:txBody>
      </p:sp>
      <p:sp>
        <p:nvSpPr>
          <p:cNvPr id="212" name=""/>
          <p:cNvSpPr/>
          <p:nvPr/>
        </p:nvSpPr>
        <p:spPr>
          <a:xfrm>
            <a:off x="2133720" y="4114800"/>
            <a:ext cx="1600200" cy="2362320"/>
          </a:xfrm>
          <a:prstGeom prst="rect">
            <a:avLst/>
          </a:prstGeom>
          <a:solidFill>
            <a:srgbClr val="67ad65"/>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13" name=""/>
          <p:cNvSpPr/>
          <p:nvPr/>
        </p:nvSpPr>
        <p:spPr>
          <a:xfrm>
            <a:off x="3962520" y="4191120"/>
            <a:ext cx="4876560" cy="265428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Processing</a:t>
            </a:r>
            <a:endParaRPr b="0" lang="en-US" sz="2400" strike="noStrike" u="none">
              <a:solidFill>
                <a:srgbClr val="ffffff"/>
              </a:solidFill>
              <a:effectLst/>
              <a:uFillTx/>
              <a:latin typeface="Times New Roman"/>
            </a:endParaRPr>
          </a:p>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Real Time routing, clearing &amp; </a:t>
            </a:r>
            <a:r>
              <a:rPr b="0" lang="en-US" sz="2400" strike="noStrike" u="none">
                <a:solidFill>
                  <a:srgbClr val="ffffff"/>
                </a:solidFill>
                <a:effectLst/>
                <a:uFillTx/>
                <a:latin typeface="Arial"/>
                <a:ea typeface="Tahoma"/>
              </a:rPr>
              <a:t>	</a:t>
            </a:r>
            <a:r>
              <a:rPr b="0" lang="en-US" sz="2400" strike="noStrike" u="none">
                <a:solidFill>
                  <a:srgbClr val="ffffff"/>
                </a:solidFill>
                <a:effectLst/>
                <a:uFillTx/>
                <a:latin typeface="Arial"/>
                <a:ea typeface="Tahoma"/>
              </a:rPr>
              <a:t>settlement</a:t>
            </a:r>
            <a:endParaRPr b="0" lang="en-US" sz="2400" strike="noStrike" u="none">
              <a:solidFill>
                <a:srgbClr val="ffffff"/>
              </a:solidFill>
              <a:effectLst/>
              <a:uFillTx/>
              <a:latin typeface="Times New Roman"/>
            </a:endParaRPr>
          </a:p>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Least cost “routing”</a:t>
            </a:r>
            <a:endParaRPr b="0" lang="en-US" sz="2400" strike="noStrike" u="none">
              <a:solidFill>
                <a:srgbClr val="ffffff"/>
              </a:solidFill>
              <a:effectLst/>
              <a:uFillTx/>
              <a:latin typeface="Times New Roman"/>
            </a:endParaRPr>
          </a:p>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Auditable</a:t>
            </a:r>
            <a:endParaRPr b="0" lang="en-US" sz="2400" strike="noStrike" u="none">
              <a:solidFill>
                <a:srgbClr val="ffffff"/>
              </a:solidFill>
              <a:effectLst/>
              <a:uFillTx/>
              <a:latin typeface="Times New Roman"/>
            </a:endParaRPr>
          </a:p>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ea typeface="Tahoma"/>
              </a:rPr>
              <a:t>Controls</a:t>
            </a:r>
            <a:endParaRPr b="0" lang="en-US" sz="2400" strike="noStrike" u="none">
              <a:solidFill>
                <a:srgbClr val="ffffff"/>
              </a:solidFill>
              <a:effectLst/>
              <a:uFillTx/>
              <a:latin typeface="Times New Roman"/>
            </a:endParaRPr>
          </a:p>
          <a:p>
            <a:pPr marL="171360" indent="-171360">
              <a:lnSpc>
                <a:spcPct val="100000"/>
              </a:lnSpc>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14"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Architecture</a:t>
            </a:r>
            <a:endParaRPr b="0" lang="en-US" sz="3800" strike="noStrike" u="none">
              <a:solidFill>
                <a:srgbClr val="ff9900"/>
              </a:solidFill>
              <a:effectLst/>
              <a:uFillTx/>
              <a:latin typeface="Times New Roman"/>
            </a:endParaRPr>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5" name=""/>
          <p:cNvSpPr/>
          <p:nvPr/>
        </p:nvSpPr>
        <p:spPr>
          <a:xfrm>
            <a:off x="1981080" y="4648320"/>
            <a:ext cx="1295640" cy="1143000"/>
          </a:xfrm>
          <a:prstGeom prst="rect">
            <a:avLst/>
          </a:prstGeom>
          <a:solidFill>
            <a:srgbClr val="ff0000"/>
          </a:solidFill>
          <a:ln w="936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IT</a:t>
            </a:r>
            <a:endParaRPr b="0" lang="en-US" sz="2400" strike="noStrike" u="none">
              <a:solidFill>
                <a:srgbClr val="ffffff"/>
              </a:solidFill>
              <a:effectLst/>
              <a:uFillTx/>
              <a:latin typeface="Times New Roman"/>
            </a:endParaRPr>
          </a:p>
        </p:txBody>
      </p:sp>
      <p:sp>
        <p:nvSpPr>
          <p:cNvPr id="216" name=""/>
          <p:cNvSpPr/>
          <p:nvPr/>
        </p:nvSpPr>
        <p:spPr>
          <a:xfrm>
            <a:off x="2286000" y="4191120"/>
            <a:ext cx="0" cy="457200"/>
          </a:xfrm>
          <a:prstGeom prst="line">
            <a:avLst/>
          </a:prstGeom>
          <a:ln w="57240">
            <a:solidFill>
              <a:srgbClr val="3333cc"/>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7" name=""/>
          <p:cNvSpPr/>
          <p:nvPr/>
        </p:nvSpPr>
        <p:spPr>
          <a:xfrm flipH="1">
            <a:off x="3276720" y="5486400"/>
            <a:ext cx="457200" cy="0"/>
          </a:xfrm>
          <a:prstGeom prst="line">
            <a:avLst/>
          </a:prstGeom>
          <a:ln w="57240">
            <a:solidFill>
              <a:srgbClr val="3333cc"/>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8" name=""/>
          <p:cNvSpPr/>
          <p:nvPr/>
        </p:nvSpPr>
        <p:spPr>
          <a:xfrm>
            <a:off x="1981080" y="4800600"/>
            <a:ext cx="1143000" cy="990720"/>
          </a:xfrm>
          <a:prstGeom prst="rect">
            <a:avLst/>
          </a:prstGeom>
          <a:noFill/>
          <a:ln w="936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19" name="PlaceHolder 1"/>
          <p:cNvSpPr>
            <a:spLocks noGrp="1"/>
          </p:cNvSpPr>
          <p:nvPr>
            <p:ph type="title"/>
          </p:nvPr>
        </p:nvSpPr>
        <p:spPr>
          <a:xfrm>
            <a:off x="776160" y="228600"/>
            <a:ext cx="7772400" cy="8380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ff9900"/>
                </a:solidFill>
                <a:effectLst/>
                <a:uFillTx/>
                <a:latin typeface="Times New Roman"/>
              </a:rPr>
              <a:t>Changing Focus…Traditional Model</a:t>
            </a:r>
            <a:endParaRPr b="0" lang="en-US" sz="3800" strike="noStrike" u="none">
              <a:solidFill>
                <a:srgbClr val="ff9900"/>
              </a:solidFill>
              <a:effectLst/>
              <a:uFillTx/>
              <a:latin typeface="Times New Roman"/>
            </a:endParaRPr>
          </a:p>
        </p:txBody>
      </p:sp>
      <p:sp>
        <p:nvSpPr>
          <p:cNvPr id="220" name="PlaceHolder 2"/>
          <p:cNvSpPr>
            <a:spLocks noGrp="1"/>
          </p:cNvSpPr>
          <p:nvPr>
            <p:ph/>
          </p:nvPr>
        </p:nvSpPr>
        <p:spPr>
          <a:xfrm>
            <a:off x="776160" y="1371240"/>
            <a:ext cx="7772400" cy="3962520"/>
          </a:xfrm>
          <a:prstGeom prst="rect">
            <a:avLst/>
          </a:prstGeom>
          <a:noFill/>
          <a:ln w="0">
            <a:noFill/>
          </a:ln>
        </p:spPr>
        <p:txBody>
          <a:bodyPr lIns="90000" rIns="90000" tIns="46800" bIns="46800" anchor="t">
            <a:normAutofit/>
          </a:bodyPr>
          <a:p>
            <a:pPr marL="228600" indent="-228600">
              <a:lnSpc>
                <a:spcPct val="90000"/>
              </a:lnSpc>
              <a:spcBef>
                <a:spcPts val="901"/>
              </a:spcBef>
              <a:buClr>
                <a:srgbClr val="ff99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Use outsourcing and other efforts to reduce</a:t>
            </a:r>
            <a:br>
              <a:rPr sz="2400"/>
            </a:br>
            <a:r>
              <a:rPr b="1" lang="en-US" sz="2400" strike="noStrike" u="none">
                <a:solidFill>
                  <a:srgbClr val="ffffff"/>
                </a:solidFill>
                <a:effectLst/>
                <a:uFillTx/>
                <a:latin typeface="Arial"/>
              </a:rPr>
              <a:t>IT cost</a:t>
            </a:r>
            <a:endParaRPr b="1" lang="en-US" sz="2400" strike="noStrike" u="none">
              <a:solidFill>
                <a:srgbClr val="ffffff"/>
              </a:solidFill>
              <a:effectLst/>
              <a:uFillTx/>
              <a:latin typeface="Arial"/>
            </a:endParaRPr>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2000-04-14T16:43:25Z</dcterms:created>
  <dc:creator>JL Bravard</dc:creator>
  <dc:description/>
  <dc:language>en-US</dc:language>
  <cp:lastModifiedBy>Jean-Louis Bravard</cp:lastModifiedBy>
  <cp:lastPrinted>2000-04-14T13:34:24Z</cp:lastPrinted>
  <dcterms:modified xsi:type="dcterms:W3CDTF">2001-02-28T17:24:37Z</dcterms:modified>
  <cp:revision>115</cp:revision>
  <dc:subject>Utilities Trends</dc:subject>
  <dc:title>Securities Processing </dc:title>
</cp:coreProperties>
</file>