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media/image1.jpeg" ContentType="image/jpeg"/>
  <Override PartName="/ppt/media/image5.wmf" ContentType="image/x-wmf"/>
  <Override PartName="/ppt/media/image2.wmf" ContentType="image/x-wmf"/>
  <Override PartName="/ppt/media/image3.jpeg" ContentType="image/jpeg"/>
  <Override PartName="/ppt/media/image4.png" ContentType="image/png"/>
  <Override PartName="/ppt/embeddings/oleObject1.bin" ContentType="application/vnd.openxmlformats-officedocument.oleObject"/>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Lst>
  <p:sldSz cx="9144000" cy="6858000"/>
  <p:notesSz cx="6664325" cy="9831388"/>
</p:presentation>
</file>

<file path=ppt/presProps.xml><?xml version="1.0" encoding="utf-8"?>
<p:presentationPr xmlns:a="http://schemas.openxmlformats.org/drawingml/2006/main" xmlns:r="http://schemas.openxmlformats.org/officeDocument/2006/relationships" xmlns:p="http://schemas.openxmlformats.org/presentationml/2006/main">
  <p:showPr loop="1"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oleObject" Target="../embeddings/oleObject1.bin"/><Relationship Id="rId4" Type="http://schemas.openxmlformats.org/officeDocument/2006/relationships/image" Target="../media/image2.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oleObject" Target="../embeddings/oleObject1.bin"/><Relationship Id="rId4" Type="http://schemas.openxmlformats.org/officeDocument/2006/relationships/image" Target="../media/image2.wmf"/>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oleObject" Target="../embeddings/oleObject1.bin"/><Relationship Id="rId4" Type="http://schemas.openxmlformats.org/officeDocument/2006/relationships/image" Target="../media/image2.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pic>
        <p:nvPicPr>
          <p:cNvPr id="0" name="FT%20conference%20slides%20banner" descr=""/>
          <p:cNvPicPr/>
          <p:nvPr/>
        </p:nvPicPr>
        <p:blipFill>
          <a:blip r:embed="rId2"/>
          <a:stretch/>
        </p:blipFill>
        <p:spPr>
          <a:xfrm>
            <a:off x="0" y="0"/>
            <a:ext cx="9144000" cy="1049400"/>
          </a:xfrm>
          <a:prstGeom prst="rect">
            <a:avLst/>
          </a:prstGeom>
          <a:noFill/>
          <a:ln w="0">
            <a:noFill/>
          </a:ln>
        </p:spPr>
      </p:pic>
      <p:sp>
        <p:nvSpPr>
          <p:cNvPr id="1"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Click to edit the title text format</a:t>
            </a:r>
            <a:endParaRPr b="1" lang="en-US" sz="2500" strike="noStrike" u="none">
              <a:solidFill>
                <a:srgbClr val="ffffff"/>
              </a:solidFill>
              <a:effectLst/>
              <a:uFillTx/>
              <a:latin typeface="Arial"/>
            </a:endParaRPr>
          </a:p>
        </p:txBody>
      </p:sp>
      <p:sp>
        <p:nvSpPr>
          <p:cNvPr id="2" name=""/>
          <p:cNvSpPr/>
          <p:nvPr/>
        </p:nvSpPr>
        <p:spPr>
          <a:xfrm>
            <a:off x="0" y="6531120"/>
            <a:ext cx="9144000" cy="74520"/>
          </a:xfrm>
          <a:prstGeom prst="rect">
            <a:avLst/>
          </a:prstGeom>
          <a:gradFill rotWithShape="0">
            <a:gsLst>
              <a:gs pos="0">
                <a:srgbClr val="4b73d5"/>
              </a:gs>
              <a:gs pos="100000">
                <a:srgbClr val="ffffff"/>
              </a:gs>
            </a:gsLst>
            <a:lin ang="10800000"/>
          </a:gradFill>
          <a:ln w="0">
            <a:noFill/>
          </a:ln>
        </p:spPr>
        <p:style>
          <a:lnRef idx="0"/>
          <a:fillRef idx="0"/>
          <a:effectRef idx="0"/>
          <a:fontRef idx="minor"/>
        </p:style>
        <p:txBody>
          <a:bodyPr lIns="90000" rIns="90000" tIns="27720" bIns="27720" anchor="ctr">
            <a:spAutoFit/>
          </a:bodyPr>
          <a:p>
            <a:endParaRPr b="0" lang="en-US" sz="2400" strike="noStrike" u="none">
              <a:solidFill>
                <a:srgbClr val="000000"/>
              </a:solidFill>
              <a:effectLst/>
              <a:uFillTx/>
              <a:latin typeface="Arial"/>
            </a:endParaRPr>
          </a:p>
        </p:txBody>
      </p:sp>
      <p:sp>
        <p:nvSpPr>
          <p:cNvPr id="3" name=""/>
          <p:cNvSpPr/>
          <p:nvPr/>
        </p:nvSpPr>
        <p:spPr>
          <a:xfrm>
            <a:off x="2835360" y="6604200"/>
            <a:ext cx="6194520" cy="231480"/>
          </a:xfrm>
          <a:prstGeom prst="rect">
            <a:avLst/>
          </a:prstGeom>
          <a:noFill/>
          <a:ln w="0">
            <a:noFill/>
          </a:ln>
        </p:spPr>
        <p:style>
          <a:lnRef idx="0"/>
          <a:fillRef idx="0"/>
          <a:effectRef idx="0"/>
          <a:fontRef idx="minor"/>
        </p:style>
        <p:txBody>
          <a:bodyPr lIns="90000" rIns="90000" tIns="46800" bIns="46800" anchor="ctr">
            <a:spAutoFit/>
          </a:bodyPr>
          <a:p>
            <a:pPr algn="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    </a:t>
            </a:r>
            <a:fld id="{8E86615C-661B-44EC-8518-E9F84E78AA49}" type="slidenum">
              <a:rPr b="0" lang="en-GB"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graphicFrame>
        <p:nvGraphicFramePr>
          <p:cNvPr id="4" name=""/>
          <p:cNvGraphicFramePr/>
          <p:nvPr/>
        </p:nvGraphicFramePr>
        <p:xfrm>
          <a:off x="8010360" y="76320"/>
          <a:ext cx="879480" cy="879480"/>
        </p:xfrm>
        <a:graphic>
          <a:graphicData uri="http://schemas.openxmlformats.org/presentationml/2006/ole">
            <p:oleObj r:id="rId3" spid="">
              <p:embed/>
              <p:pic>
                <p:nvPicPr>
                  <p:cNvPr id="5" name="" descr=""/>
                  <p:cNvPicPr/>
                  <p:nvPr/>
                </p:nvPicPr>
                <p:blipFill>
                  <a:blip r:embed="rId4"/>
                  <a:stretch/>
                </p:blipFill>
                <p:spPr>
                  <a:xfrm>
                    <a:off x="8010360" y="76320"/>
                    <a:ext cx="879480" cy="879480"/>
                  </a:xfrm>
                  <a:prstGeom prst="rect">
                    <a:avLst/>
                  </a:prstGeom>
                  <a:noFill/>
                  <a:ln w="0">
                    <a:noFill/>
                  </a:ln>
                </p:spPr>
              </p:pic>
            </p:oleObj>
          </a:graphicData>
        </a:graphic>
      </p:graphicFrame>
      <p:sp>
        <p:nvSpPr>
          <p:cNvPr id="6" name="PlaceHolder 2"/>
          <p:cNvSpPr>
            <a:spLocks noGrp="1"/>
          </p:cNvSpPr>
          <p:nvPr>
            <p:ph type="body"/>
          </p:nvPr>
        </p:nvSpPr>
        <p:spPr>
          <a:xfrm>
            <a:off x="685800" y="1541520"/>
            <a:ext cx="7772400" cy="4286160"/>
          </a:xfrm>
          <a:prstGeom prst="rect">
            <a:avLst/>
          </a:prstGeom>
          <a:noFill/>
          <a:ln w="0">
            <a:noFill/>
          </a:ln>
        </p:spPr>
        <p:txBody>
          <a:bodyPr lIns="90000" rIns="90000" tIns="46800" bIns="46800" anchor="t">
            <a:normAutofit/>
          </a:bodyPr>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Click to edit the outline text format</a:t>
            </a:r>
            <a:endParaRPr b="1" lang="en-US" sz="2000" strike="noStrike" u="none">
              <a:solidFill>
                <a:srgbClr val="000000"/>
              </a:solidFill>
              <a:effectLst/>
              <a:uFillTx/>
              <a:latin typeface="Arial"/>
            </a:endParaRPr>
          </a:p>
          <a:p>
            <a:pPr lvl="1" marL="743040" indent="-28584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Second Outline Level</a:t>
            </a:r>
            <a:endParaRPr b="1" lang="en-US" sz="2000" strike="noStrike" u="none">
              <a:solidFill>
                <a:srgbClr val="000000"/>
              </a:solidFill>
              <a:effectLst/>
              <a:uFillTx/>
              <a:latin typeface="Arial"/>
            </a:endParaRPr>
          </a:p>
          <a:p>
            <a:pPr lvl="2" marL="1143000" indent="-22860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Third Outline Level</a:t>
            </a:r>
            <a:endParaRPr b="1" lang="en-US" sz="2000" strike="noStrike" u="none">
              <a:solidFill>
                <a:srgbClr val="000000"/>
              </a:solidFill>
              <a:effectLst/>
              <a:uFillTx/>
              <a:latin typeface="Arial"/>
            </a:endParaRPr>
          </a:p>
          <a:p>
            <a:pPr lvl="3" marL="1600200" indent="-26676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Fourth Outline Level</a:t>
            </a:r>
            <a:endParaRPr b="1" lang="en-US" sz="2000" strike="noStrike" u="none">
              <a:solidFill>
                <a:srgbClr val="000000"/>
              </a:solidFill>
              <a:effectLst/>
              <a:uFillTx/>
              <a:latin typeface="Arial"/>
            </a:endParaRPr>
          </a:p>
          <a:p>
            <a:pPr lvl="4" marL="2057400" indent="-22860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Fifth Outline Level</a:t>
            </a:r>
            <a:endParaRPr b="1" lang="en-US" sz="2000" strike="noStrike" u="none">
              <a:solidFill>
                <a:srgbClr val="000000"/>
              </a:solidFill>
              <a:effectLst/>
              <a:uFillTx/>
              <a:latin typeface="Arial"/>
            </a:endParaRPr>
          </a:p>
          <a:p>
            <a:pPr lvl="5" marL="2057400" indent="-228600">
              <a:lnSpc>
                <a:spcPct val="12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Sixth Outline Level</a:t>
            </a:r>
            <a:endParaRPr b="1" lang="en-US" sz="2000" strike="noStrike" u="none">
              <a:solidFill>
                <a:srgbClr val="000000"/>
              </a:solidFill>
              <a:effectLst/>
              <a:uFillTx/>
              <a:latin typeface="Arial"/>
            </a:endParaRPr>
          </a:p>
          <a:p>
            <a:pPr lvl="6" marL="2057400" indent="-228600">
              <a:lnSpc>
                <a:spcPct val="12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Seventh Outline Level</a:t>
            </a:r>
            <a:endParaRPr b="1" lang="en-US" sz="2000" strike="noStrike" u="none">
              <a:solidFill>
                <a:srgbClr val="000000"/>
              </a:solidFill>
              <a:effectLst/>
              <a:uFillTx/>
              <a:latin typeface="Arial"/>
            </a:endParaRPr>
          </a:p>
        </p:txBody>
      </p:sp>
      <p:sp>
        <p:nvSpPr>
          <p:cNvPr id="7" name=""/>
          <p:cNvSpPr/>
          <p:nvPr/>
        </p:nvSpPr>
        <p:spPr>
          <a:xfrm>
            <a:off x="77760" y="6505920"/>
            <a:ext cx="1298520" cy="276840"/>
          </a:xfrm>
          <a:prstGeom prst="rect">
            <a:avLst/>
          </a:prstGeom>
          <a:noFill/>
          <a:ln w="0">
            <a:noFill/>
          </a:ln>
        </p:spPr>
        <p:style>
          <a:lnRef idx="0"/>
          <a:fillRef idx="0"/>
          <a:effectRef idx="0"/>
          <a:fontRef idx="minor"/>
        </p:style>
        <p:txBody>
          <a:bodyPr wrap="none" lIns="90000" rIns="90000" tIns="46800" bIns="46800" anchor="ctr">
            <a:spAutoFit/>
          </a:bodyPr>
          <a:p>
            <a:pPr indent="0" algn="ctr">
              <a:lnSpc>
                <a:spcPct val="10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b00000"/>
                </a:solidFill>
                <a:effectLst/>
                <a:uFillTx/>
                <a:latin typeface="Arial"/>
              </a:rPr>
              <a:t>CONFIDENTIAL</a:t>
            </a:r>
            <a:endParaRPr b="0" lang="en-US" sz="12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pic>
        <p:nvPicPr>
          <p:cNvPr id="8" name="FT%20conference%20slides%20banner" descr=""/>
          <p:cNvPicPr/>
          <p:nvPr/>
        </p:nvPicPr>
        <p:blipFill>
          <a:blip r:embed="rId2"/>
          <a:stretch/>
        </p:blipFill>
        <p:spPr>
          <a:xfrm>
            <a:off x="0" y="0"/>
            <a:ext cx="9144000" cy="1049400"/>
          </a:xfrm>
          <a:prstGeom prst="rect">
            <a:avLst/>
          </a:prstGeom>
          <a:noFill/>
          <a:ln w="0">
            <a:noFill/>
          </a:ln>
        </p:spPr>
      </p:pic>
      <p:sp>
        <p:nvSpPr>
          <p:cNvPr id="9"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Click to edit the title text format</a:t>
            </a:r>
            <a:endParaRPr b="1" lang="en-US" sz="2500" strike="noStrike" u="none">
              <a:solidFill>
                <a:srgbClr val="ffffff"/>
              </a:solidFill>
              <a:effectLst/>
              <a:uFillTx/>
              <a:latin typeface="Arial"/>
            </a:endParaRPr>
          </a:p>
        </p:txBody>
      </p:sp>
      <p:sp>
        <p:nvSpPr>
          <p:cNvPr id="2" name=""/>
          <p:cNvSpPr/>
          <p:nvPr/>
        </p:nvSpPr>
        <p:spPr>
          <a:xfrm>
            <a:off x="0" y="6531120"/>
            <a:ext cx="9144000" cy="74520"/>
          </a:xfrm>
          <a:prstGeom prst="rect">
            <a:avLst/>
          </a:prstGeom>
          <a:gradFill rotWithShape="0">
            <a:gsLst>
              <a:gs pos="0">
                <a:srgbClr val="4b73d5"/>
              </a:gs>
              <a:gs pos="100000">
                <a:srgbClr val="ffffff"/>
              </a:gs>
            </a:gsLst>
            <a:lin ang="10800000"/>
          </a:gradFill>
          <a:ln w="0">
            <a:noFill/>
          </a:ln>
        </p:spPr>
        <p:style>
          <a:lnRef idx="0"/>
          <a:fillRef idx="0"/>
          <a:effectRef idx="0"/>
          <a:fontRef idx="minor"/>
        </p:style>
        <p:txBody>
          <a:bodyPr lIns="90000" rIns="90000" tIns="27720" bIns="27720" anchor="ctr">
            <a:spAutoFit/>
          </a:bodyPr>
          <a:p>
            <a:endParaRPr b="0" lang="en-US" sz="2400" strike="noStrike" u="none">
              <a:solidFill>
                <a:srgbClr val="000000"/>
              </a:solidFill>
              <a:effectLst/>
              <a:uFillTx/>
              <a:latin typeface="Arial"/>
            </a:endParaRPr>
          </a:p>
        </p:txBody>
      </p:sp>
      <p:sp>
        <p:nvSpPr>
          <p:cNvPr id="3" name=""/>
          <p:cNvSpPr/>
          <p:nvPr/>
        </p:nvSpPr>
        <p:spPr>
          <a:xfrm>
            <a:off x="2835360" y="6604200"/>
            <a:ext cx="6194520" cy="231480"/>
          </a:xfrm>
          <a:prstGeom prst="rect">
            <a:avLst/>
          </a:prstGeom>
          <a:noFill/>
          <a:ln w="0">
            <a:noFill/>
          </a:ln>
        </p:spPr>
        <p:style>
          <a:lnRef idx="0"/>
          <a:fillRef idx="0"/>
          <a:effectRef idx="0"/>
          <a:fontRef idx="minor"/>
        </p:style>
        <p:txBody>
          <a:bodyPr lIns="90000" rIns="90000" tIns="46800" bIns="46800" anchor="ctr">
            <a:spAutoFit/>
          </a:bodyPr>
          <a:p>
            <a:pPr algn="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    </a:t>
            </a:r>
            <a:fld id="{0CA0E4B8-3E50-4B25-84AD-75DAE10C30D0}" type="slidenum">
              <a:rPr b="0" lang="en-GB"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graphicFrame>
        <p:nvGraphicFramePr>
          <p:cNvPr id="10" name=""/>
          <p:cNvGraphicFramePr/>
          <p:nvPr/>
        </p:nvGraphicFramePr>
        <p:xfrm>
          <a:off x="8010360" y="76320"/>
          <a:ext cx="879480" cy="879480"/>
        </p:xfrm>
        <a:graphic>
          <a:graphicData uri="http://schemas.openxmlformats.org/presentationml/2006/ole">
            <p:oleObj r:id="rId3" spid="">
              <p:embed/>
              <p:pic>
                <p:nvPicPr>
                  <p:cNvPr id="11" name="" descr=""/>
                  <p:cNvPicPr/>
                  <p:nvPr/>
                </p:nvPicPr>
                <p:blipFill>
                  <a:blip r:embed="rId4"/>
                  <a:stretch/>
                </p:blipFill>
                <p:spPr>
                  <a:xfrm>
                    <a:off x="8010360" y="76320"/>
                    <a:ext cx="879480" cy="879480"/>
                  </a:xfrm>
                  <a:prstGeom prst="rect">
                    <a:avLst/>
                  </a:prstGeom>
                  <a:noFill/>
                  <a:ln w="0">
                    <a:noFill/>
                  </a:ln>
                </p:spPr>
              </p:pic>
            </p:oleObj>
          </a:graphicData>
        </a:graphic>
      </p:graphicFrame>
      <p:sp>
        <p:nvSpPr>
          <p:cNvPr id="12" name="PlaceHolder 2"/>
          <p:cNvSpPr>
            <a:spLocks noGrp="1"/>
          </p:cNvSpPr>
          <p:nvPr>
            <p:ph type="body"/>
          </p:nvPr>
        </p:nvSpPr>
        <p:spPr>
          <a:xfrm>
            <a:off x="685800" y="1541520"/>
            <a:ext cx="7772400" cy="4286160"/>
          </a:xfrm>
          <a:prstGeom prst="rect">
            <a:avLst/>
          </a:prstGeom>
          <a:noFill/>
          <a:ln w="0">
            <a:noFill/>
          </a:ln>
        </p:spPr>
        <p:txBody>
          <a:bodyPr lIns="90000" rIns="90000" tIns="46800" bIns="46800" anchor="t">
            <a:normAutofit/>
          </a:bodyPr>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Click to edit the outline text format</a:t>
            </a:r>
            <a:endParaRPr b="1" lang="en-US" sz="2000" strike="noStrike" u="none">
              <a:solidFill>
                <a:srgbClr val="000000"/>
              </a:solidFill>
              <a:effectLst/>
              <a:uFillTx/>
              <a:latin typeface="Arial"/>
            </a:endParaRPr>
          </a:p>
          <a:p>
            <a:pPr lvl="1" marL="743040" indent="-28584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Second Outline Level</a:t>
            </a:r>
            <a:endParaRPr b="1" lang="en-US" sz="2000" strike="noStrike" u="none">
              <a:solidFill>
                <a:srgbClr val="000000"/>
              </a:solidFill>
              <a:effectLst/>
              <a:uFillTx/>
              <a:latin typeface="Arial"/>
            </a:endParaRPr>
          </a:p>
          <a:p>
            <a:pPr lvl="2" marL="1143000" indent="-22860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Third Outline Level</a:t>
            </a:r>
            <a:endParaRPr b="1" lang="en-US" sz="2000" strike="noStrike" u="none">
              <a:solidFill>
                <a:srgbClr val="000000"/>
              </a:solidFill>
              <a:effectLst/>
              <a:uFillTx/>
              <a:latin typeface="Arial"/>
            </a:endParaRPr>
          </a:p>
          <a:p>
            <a:pPr lvl="3" marL="1600200" indent="-26676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Fourth Outline Level</a:t>
            </a:r>
            <a:endParaRPr b="1" lang="en-US" sz="2000" strike="noStrike" u="none">
              <a:solidFill>
                <a:srgbClr val="000000"/>
              </a:solidFill>
              <a:effectLst/>
              <a:uFillTx/>
              <a:latin typeface="Arial"/>
            </a:endParaRPr>
          </a:p>
          <a:p>
            <a:pPr lvl="4" marL="2057400" indent="-22860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Fifth Outline Level</a:t>
            </a:r>
            <a:endParaRPr b="1" lang="en-US" sz="2000" strike="noStrike" u="none">
              <a:solidFill>
                <a:srgbClr val="000000"/>
              </a:solidFill>
              <a:effectLst/>
              <a:uFillTx/>
              <a:latin typeface="Arial"/>
            </a:endParaRPr>
          </a:p>
          <a:p>
            <a:pPr lvl="5" marL="2057400" indent="-228600">
              <a:lnSpc>
                <a:spcPct val="12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Sixth Outline Level</a:t>
            </a:r>
            <a:endParaRPr b="1" lang="en-US" sz="2000" strike="noStrike" u="none">
              <a:solidFill>
                <a:srgbClr val="000000"/>
              </a:solidFill>
              <a:effectLst/>
              <a:uFillTx/>
              <a:latin typeface="Arial"/>
            </a:endParaRPr>
          </a:p>
          <a:p>
            <a:pPr lvl="6" marL="2057400" indent="-228600">
              <a:lnSpc>
                <a:spcPct val="12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Seventh Outline Level</a:t>
            </a:r>
            <a:endParaRPr b="1" lang="en-US" sz="2000" strike="noStrike" u="none">
              <a:solidFill>
                <a:srgbClr val="000000"/>
              </a:solidFill>
              <a:effectLst/>
              <a:uFillTx/>
              <a:latin typeface="Arial"/>
            </a:endParaRPr>
          </a:p>
        </p:txBody>
      </p:sp>
      <p:sp>
        <p:nvSpPr>
          <p:cNvPr id="7" name=""/>
          <p:cNvSpPr/>
          <p:nvPr/>
        </p:nvSpPr>
        <p:spPr>
          <a:xfrm>
            <a:off x="77760" y="6505920"/>
            <a:ext cx="1298520" cy="276840"/>
          </a:xfrm>
          <a:prstGeom prst="rect">
            <a:avLst/>
          </a:prstGeom>
          <a:noFill/>
          <a:ln w="0">
            <a:noFill/>
          </a:ln>
        </p:spPr>
        <p:style>
          <a:lnRef idx="0"/>
          <a:fillRef idx="0"/>
          <a:effectRef idx="0"/>
          <a:fontRef idx="minor"/>
        </p:style>
        <p:txBody>
          <a:bodyPr wrap="none" lIns="90000" rIns="90000" tIns="46800" bIns="46800" anchor="ctr">
            <a:spAutoFit/>
          </a:bodyPr>
          <a:p>
            <a:pPr indent="0" algn="ctr">
              <a:lnSpc>
                <a:spcPct val="10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b00000"/>
                </a:solidFill>
                <a:effectLst/>
                <a:uFillTx/>
                <a:latin typeface="Arial"/>
              </a:rPr>
              <a:t>CONFIDENTIAL</a:t>
            </a:r>
            <a:endParaRPr b="0" lang="en-US" sz="1200" strike="noStrike" u="none">
              <a:solidFill>
                <a:srgbClr val="000000"/>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pic>
        <p:nvPicPr>
          <p:cNvPr id="13" name="FT%20conference%20backround%20copy" descr=""/>
          <p:cNvPicPr/>
          <p:nvPr/>
        </p:nvPicPr>
        <p:blipFill>
          <a:blip r:embed="rId2"/>
          <a:stretch/>
        </p:blipFill>
        <p:spPr>
          <a:xfrm>
            <a:off x="0" y="0"/>
            <a:ext cx="9144000" cy="6859440"/>
          </a:xfrm>
          <a:prstGeom prst="rect">
            <a:avLst/>
          </a:prstGeom>
          <a:noFill/>
          <a:ln w="0">
            <a:noFill/>
          </a:ln>
        </p:spPr>
      </p:pic>
      <p:graphicFrame>
        <p:nvGraphicFramePr>
          <p:cNvPr id="14" name=""/>
          <p:cNvGraphicFramePr/>
          <p:nvPr/>
        </p:nvGraphicFramePr>
        <p:xfrm>
          <a:off x="7723080" y="3230640"/>
          <a:ext cx="1163880" cy="1163520"/>
        </p:xfrm>
        <a:graphic>
          <a:graphicData uri="http://schemas.openxmlformats.org/presentationml/2006/ole">
            <p:oleObj r:id="rId3" spid="">
              <p:embed/>
              <p:pic>
                <p:nvPicPr>
                  <p:cNvPr id="15" name="" descr=""/>
                  <p:cNvPicPr/>
                  <p:nvPr/>
                </p:nvPicPr>
                <p:blipFill>
                  <a:blip r:embed="rId4"/>
                  <a:stretch/>
                </p:blipFill>
                <p:spPr>
                  <a:xfrm>
                    <a:off x="7723080" y="3230640"/>
                    <a:ext cx="1163880" cy="1163520"/>
                  </a:xfrm>
                  <a:prstGeom prst="rect">
                    <a:avLst/>
                  </a:prstGeom>
                  <a:noFill/>
                  <a:ln w="0">
                    <a:noFill/>
                  </a:ln>
                </p:spPr>
              </p:pic>
            </p:oleObj>
          </a:graphicData>
        </a:graphic>
      </p:graphicFrame>
      <p:sp>
        <p:nvSpPr>
          <p:cNvPr id="16" name="PlaceHolder 1"/>
          <p:cNvSpPr>
            <a:spLocks noGrp="1"/>
          </p:cNvSpPr>
          <p:nvPr>
            <p:ph type="title"/>
          </p:nvPr>
        </p:nvSpPr>
        <p:spPr>
          <a:xfrm>
            <a:off x="222120" y="3220560"/>
            <a:ext cx="7064640" cy="1143000"/>
          </a:xfrm>
          <a:prstGeom prst="rect">
            <a:avLst/>
          </a:prstGeom>
          <a:noFill/>
          <a:ln w="0">
            <a:noFill/>
          </a:ln>
        </p:spPr>
        <p:txBody>
          <a:bodyPr lIns="90000" rIns="90000" tIns="46800" bIns="4680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Click to edit the title text format</a:t>
            </a:r>
            <a:endParaRPr b="1" lang="en-US" sz="3200" strike="noStrike" u="none">
              <a:solidFill>
                <a:srgbClr val="000000"/>
              </a:solidFill>
              <a:effectLst/>
              <a:uFillTx/>
              <a:latin typeface="Arial"/>
            </a:endParaRPr>
          </a:p>
        </p:txBody>
      </p:sp>
      <p:sp>
        <p:nvSpPr>
          <p:cNvPr id="17"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r">
              <a:lnSpc>
                <a:spcPct val="12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Click to edit the outline text format</a:t>
            </a:r>
            <a:endParaRPr b="1" lang="en-US" sz="2400" strike="noStrike" u="none">
              <a:solidFill>
                <a:srgbClr val="000000"/>
              </a:solidFill>
              <a:effectLst/>
              <a:uFillTx/>
              <a:latin typeface="Arial"/>
            </a:endParaRPr>
          </a:p>
          <a:p>
            <a:pPr lvl="1" marL="457200" algn="ctr">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Second Outline Level</a:t>
            </a:r>
            <a:endParaRPr b="0" lang="en-US" sz="2000" strike="noStrike" u="none">
              <a:solidFill>
                <a:srgbClr val="000000"/>
              </a:solidFill>
              <a:effectLst/>
              <a:uFillTx/>
              <a:latin typeface="Arial"/>
            </a:endParaRPr>
          </a:p>
          <a:p>
            <a:pPr lvl="2" marL="914400" algn="ctr">
              <a:lnSpc>
                <a:spcPct val="120000"/>
              </a:lnSpc>
              <a:spcBef>
                <a:spcPts val="499"/>
              </a:spcBef>
              <a:buClr>
                <a:srgbClr val="ffcc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Third Outline Level</a:t>
            </a:r>
            <a:endParaRPr b="0" lang="en-US" sz="2000" strike="noStrike" u="none">
              <a:solidFill>
                <a:srgbClr val="000000"/>
              </a:solidFill>
              <a:effectLst/>
              <a:uFillTx/>
              <a:latin typeface="Arial"/>
            </a:endParaRPr>
          </a:p>
          <a:p>
            <a:pPr lvl="3" marL="1371600" indent="-38160" algn="ctr">
              <a:lnSpc>
                <a:spcPct val="120000"/>
              </a:lnSpc>
              <a:spcBef>
                <a:spcPts val="499"/>
              </a:spcBef>
              <a:buClr>
                <a:srgbClr val="ffcc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1828800" algn="ctr">
              <a:lnSpc>
                <a:spcPct val="120000"/>
              </a:lnSpc>
              <a:spcBef>
                <a:spcPts val="499"/>
              </a:spcBef>
              <a:buClr>
                <a:srgbClr val="ffcc00"/>
              </a:buClr>
              <a:buFont typeface="Arial"/>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18288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18288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222120" y="3220560"/>
            <a:ext cx="7064640" cy="1143000"/>
          </a:xfrm>
          <a:prstGeom prst="rect">
            <a:avLst/>
          </a:prstGeom>
          <a:noFill/>
          <a:ln w="0">
            <a:noFill/>
          </a:ln>
        </p:spPr>
        <p:txBody>
          <a:bodyPr lIns="90000" rIns="90000" tIns="46800" bIns="4680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0000"/>
                </a:solidFill>
                <a:effectLst/>
                <a:uFillTx/>
                <a:latin typeface="Arial"/>
              </a:rPr>
              <a:t>EnronCredit.com</a:t>
            </a:r>
            <a:endParaRPr b="1" lang="en-US" sz="3200" strike="noStrike" u="none">
              <a:solidFill>
                <a:srgbClr val="000000"/>
              </a:solidFill>
              <a:effectLst/>
              <a:uFillTx/>
              <a:latin typeface="Arial"/>
            </a:endParaRPr>
          </a:p>
        </p:txBody>
      </p:sp>
      <p:sp>
        <p:nvSpPr>
          <p:cNvPr id="19" name="PlaceHolder 2"/>
          <p:cNvSpPr>
            <a:spLocks noGrp="1"/>
          </p:cNvSpPr>
          <p:nvPr>
            <p:ph type="subTitle"/>
          </p:nvPr>
        </p:nvSpPr>
        <p:spPr>
          <a:xfrm>
            <a:off x="990720" y="2362320"/>
            <a:ext cx="7315200" cy="606240"/>
          </a:xfrm>
          <a:prstGeom prst="rect">
            <a:avLst/>
          </a:prstGeom>
          <a:noFill/>
          <a:ln w="0">
            <a:noFill/>
          </a:ln>
        </p:spPr>
        <p:txBody>
          <a:bodyPr lIns="90000" rIns="90000" tIns="46800" bIns="46800" anchor="t">
            <a:spAutoFit/>
          </a:bodyPr>
          <a:p>
            <a:pPr indent="0" algn="ctr">
              <a:lnSpc>
                <a:spcPct val="12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ff"/>
                </a:solidFill>
                <a:effectLst/>
                <a:uFillTx/>
                <a:latin typeface="Arial"/>
              </a:rPr>
              <a:t>Managing Risks in Trade Credit:</a:t>
            </a:r>
            <a:endParaRPr b="1" lang="en-US" sz="2800" strike="noStrike" u="none">
              <a:solidFill>
                <a:srgbClr val="000000"/>
              </a:solidFill>
              <a:effectLst/>
              <a:uFillTx/>
              <a:latin typeface="Arial"/>
            </a:endParaRPr>
          </a:p>
        </p:txBody>
      </p:sp>
      <p:sp>
        <p:nvSpPr>
          <p:cNvPr id="20" name=""/>
          <p:cNvSpPr/>
          <p:nvPr/>
        </p:nvSpPr>
        <p:spPr>
          <a:xfrm>
            <a:off x="773280" y="5089680"/>
            <a:ext cx="7526160" cy="1249200"/>
          </a:xfrm>
          <a:prstGeom prst="rect">
            <a:avLst/>
          </a:prstGeom>
          <a:noFill/>
          <a:ln w="0">
            <a:noFill/>
          </a:ln>
        </p:spPr>
        <p:style>
          <a:lnRef idx="0"/>
          <a:fillRef idx="0"/>
          <a:effectRef idx="0"/>
          <a:fontRef idx="minor"/>
        </p:style>
        <p:txBody>
          <a:bodyPr lIns="90000" rIns="90000" tIns="46800" bIns="46800" anchor="t">
            <a:spAutoFit/>
          </a:bodyPr>
          <a:p>
            <a:pPr algn="r">
              <a:lnSpc>
                <a:spcPct val="12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GB" sz="1400" strike="noStrike" u="none">
                <a:solidFill>
                  <a:srgbClr val="333333"/>
                </a:solidFill>
                <a:effectLst/>
                <a:uFillTx/>
                <a:latin typeface="Arial"/>
              </a:rPr>
              <a:t>“After price risk, counterparty risk is the next most significant risk to a trading operation.”</a:t>
            </a:r>
            <a:endParaRPr b="0" lang="en-US" sz="1400" strike="noStrike" u="none">
              <a:solidFill>
                <a:srgbClr val="000000"/>
              </a:solidFill>
              <a:effectLst/>
              <a:uFillTx/>
              <a:latin typeface="Arial"/>
            </a:endParaRPr>
          </a:p>
          <a:p>
            <a:pPr algn="r">
              <a:lnSpc>
                <a:spcPct val="12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333333"/>
                </a:solidFill>
                <a:effectLst/>
                <a:uFillTx/>
                <a:latin typeface="Arial"/>
              </a:rPr>
              <a:t>- </a:t>
            </a:r>
            <a:r>
              <a:rPr b="0" lang="en-GB" sz="1400" strike="noStrike" u="none">
                <a:solidFill>
                  <a:srgbClr val="333333"/>
                </a:solidFill>
                <a:effectLst/>
                <a:uFillTx/>
                <a:latin typeface="Arial"/>
              </a:rPr>
              <a:t>	</a:t>
            </a:r>
            <a:r>
              <a:rPr b="0" lang="en-GB" sz="1400" strike="noStrike" u="none">
                <a:solidFill>
                  <a:srgbClr val="333333"/>
                </a:solidFill>
                <a:effectLst/>
                <a:uFillTx/>
                <a:latin typeface="Arial"/>
              </a:rPr>
              <a:t>Moody’s Investor Services</a:t>
            </a:r>
            <a:endParaRPr b="0" lang="en-US" sz="1400" strike="noStrike" u="none">
              <a:solidFill>
                <a:srgbClr val="000000"/>
              </a:solidFill>
              <a:effectLst/>
              <a:uFillTx/>
              <a:latin typeface="Arial"/>
            </a:endParaRPr>
          </a:p>
          <a:p>
            <a:pPr algn="r">
              <a:lnSpc>
                <a:spcPct val="12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cc0099"/>
                </a:solidFill>
                <a:effectLst/>
                <a:uFillTx/>
                <a:latin typeface="Arial"/>
              </a:rPr>
              <a:t>	</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p:nvPr>
        </p:nvSpPr>
        <p:spPr>
          <a:xfrm>
            <a:off x="561960" y="1143000"/>
            <a:ext cx="8037360" cy="4495680"/>
          </a:xfrm>
          <a:prstGeom prst="rect">
            <a:avLst/>
          </a:prstGeom>
          <a:noFill/>
          <a:ln w="0">
            <a:noFill/>
          </a:ln>
        </p:spPr>
        <p:txBody>
          <a:bodyPr lIns="91440" rIns="91440" tIns="45720" bIns="45720" anchor="t">
            <a:normAutofit/>
          </a:bodyPr>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lnSpc>
                <a:spcPct val="12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i="1" lang="en-US" sz="1800" strike="noStrike" u="sng">
                <a:solidFill>
                  <a:srgbClr val="000000"/>
                </a:solidFill>
                <a:effectLst/>
                <a:uFillTx/>
                <a:latin typeface="Arial"/>
              </a:rPr>
              <a:t>Requested Portfolios:</a:t>
            </a:r>
            <a:endParaRPr b="1"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lnSpc>
                <a:spcPct val="120000"/>
              </a:lnSpc>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Enron offers cost-effective solutions to monitor expected losses and bankruptcy probabilities, and to evaluate the cost of hedging.</a:t>
            </a:r>
            <a:endParaRPr b="1"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lnSpc>
                <a:spcPct val="120000"/>
              </a:lnSpc>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Client provides a portfolio, and reference entity information, if necessary. Enron provides, by subscription, the technology to price the risks.</a:t>
            </a:r>
            <a:endParaRPr b="1"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lnSpc>
                <a:spcPct val="120000"/>
              </a:lnSpc>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Based on the quality of information available, Enron will back its valuations with firm, indicative or information-only prices.  </a:t>
            </a:r>
            <a:endParaRPr b="1"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lnSpc>
                <a:spcPct val="120000"/>
              </a:lnSpc>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Price will be maintained for a term that is tailored for each customer.</a:t>
            </a:r>
            <a:endParaRPr b="1"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
        <p:nvSpPr>
          <p:cNvPr id="42" name="PlaceHolder 2"/>
          <p:cNvSpPr>
            <a:spLocks noGrp="1"/>
          </p:cNvSpPr>
          <p:nvPr>
            <p:ph type="title"/>
          </p:nvPr>
        </p:nvSpPr>
        <p:spPr>
          <a:xfrm>
            <a:off x="685800" y="-360"/>
            <a:ext cx="8331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Credit Evaluation Outsourcing</a:t>
            </a:r>
            <a:endParaRPr b="1" lang="en-US" sz="2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p:nvPr>
        </p:nvSpPr>
        <p:spPr>
          <a:xfrm>
            <a:off x="561960" y="1066320"/>
            <a:ext cx="8037360" cy="4496040"/>
          </a:xfrm>
          <a:prstGeom prst="rect">
            <a:avLst/>
          </a:prstGeom>
          <a:noFill/>
          <a:ln w="0">
            <a:noFill/>
          </a:ln>
        </p:spPr>
        <p:txBody>
          <a:bodyPr lIns="91440" rIns="91440" tIns="45720" bIns="45720" anchor="t">
            <a:normAutofit/>
          </a:bodyPr>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lnSpc>
                <a:spcPct val="120000"/>
              </a:lnSpc>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Together, client and Enron create a framework for valuing and managing  credit risks on a real-time basis. The goal will be to have client develop commercial activities undelayed by lack of credit analysis infrastructure.</a:t>
            </a:r>
            <a:endParaRPr b="1"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lnSpc>
                <a:spcPct val="120000"/>
              </a:lnSpc>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Enron contributes credit risk pricing, portfolio valuation, risk transfer capabilities, and advisory on setting risk limits.</a:t>
            </a:r>
            <a:endParaRPr b="1"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lnSpc>
                <a:spcPct val="120000"/>
              </a:lnSpc>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Client contributes the underlying commercial risk to be covered, and final control over risk limits and reporting requirements.</a:t>
            </a:r>
            <a:endParaRPr b="1"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
        <p:nvSpPr>
          <p:cNvPr id="44" name="PlaceHolder 2"/>
          <p:cNvSpPr>
            <a:spLocks noGrp="1"/>
          </p:cNvSpPr>
          <p:nvPr>
            <p:ph type="title"/>
          </p:nvPr>
        </p:nvSpPr>
        <p:spPr>
          <a:xfrm>
            <a:off x="685800" y="-360"/>
            <a:ext cx="8331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Outsourcing Credit Risk Management</a:t>
            </a:r>
            <a:endParaRPr b="1" lang="en-US" sz="2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p:nvPr>
        </p:nvSpPr>
        <p:spPr>
          <a:xfrm>
            <a:off x="1857240" y="1523520"/>
            <a:ext cx="5229360" cy="4496040"/>
          </a:xfrm>
          <a:prstGeom prst="rect">
            <a:avLst/>
          </a:prstGeom>
          <a:noFill/>
          <a:ln w="0">
            <a:noFill/>
          </a:ln>
        </p:spPr>
        <p:txBody>
          <a:bodyPr lIns="91440" rIns="91440" tIns="45720" bIns="45720" anchor="t">
            <a:normAutofit/>
          </a:bodyPr>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lnSpc>
                <a:spcPct val="120000"/>
              </a:lnSpc>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Commodity-linked</a:t>
            </a:r>
            <a:endParaRPr b="1"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lnSpc>
                <a:spcPct val="120000"/>
              </a:lnSpc>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Project-linked</a:t>
            </a:r>
            <a:endParaRPr b="1"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lnSpc>
                <a:spcPct val="120000"/>
              </a:lnSpc>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Weather-linked</a:t>
            </a:r>
            <a:endParaRPr b="1"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lnSpc>
                <a:spcPct val="120000"/>
              </a:lnSpc>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Insurance-linked</a:t>
            </a:r>
            <a:endParaRPr b="1"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lnSpc>
                <a:spcPct val="120000"/>
              </a:lnSpc>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Stand-alone Needs</a:t>
            </a:r>
            <a:endParaRPr b="1"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lnSpc>
                <a:spcPct val="120000"/>
              </a:lnSpc>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Whatever you need</a:t>
            </a:r>
            <a:endParaRPr b="1"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
        <p:nvSpPr>
          <p:cNvPr id="46" name="PlaceHolder 2"/>
          <p:cNvSpPr>
            <a:spLocks noGrp="1"/>
          </p:cNvSpPr>
          <p:nvPr>
            <p:ph type="title"/>
          </p:nvPr>
        </p:nvSpPr>
        <p:spPr>
          <a:xfrm>
            <a:off x="685800" y="-360"/>
            <a:ext cx="8331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Structured Use of Swaps</a:t>
            </a:r>
            <a:endParaRPr b="1" lang="en-US" sz="2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PlaceHolder 1"/>
          <p:cNvSpPr>
            <a:spLocks noGrp="1"/>
          </p:cNvSpPr>
          <p:nvPr>
            <p:ph/>
          </p:nvPr>
        </p:nvSpPr>
        <p:spPr>
          <a:xfrm>
            <a:off x="685800" y="1541160"/>
            <a:ext cx="7772400" cy="3829320"/>
          </a:xfrm>
          <a:prstGeom prst="rect">
            <a:avLst/>
          </a:prstGeom>
          <a:noFill/>
          <a:ln w="0">
            <a:noFill/>
          </a:ln>
        </p:spPr>
        <p:txBody>
          <a:bodyPr lIns="90000" rIns="90000" tIns="46800" bIns="46800" anchor="t">
            <a:normAutofit/>
          </a:bodyPr>
          <a:p>
            <a:pPr marL="343080" indent="-343080">
              <a:lnSpc>
                <a:spcPct val="120000"/>
              </a:lnSpc>
              <a:spcBef>
                <a:spcPts val="499"/>
              </a:spcBef>
              <a:buClr>
                <a:srgbClr val="0b0bc7"/>
              </a:buClr>
              <a:buSzPct val="8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Web site: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www.EnronCredit.com</a:t>
            </a:r>
            <a:endParaRPr b="1" lang="en-US" sz="2000" strike="noStrike" u="none">
              <a:solidFill>
                <a:srgbClr val="000000"/>
              </a:solidFill>
              <a:effectLst/>
              <a:uFillTx/>
              <a:latin typeface="Arial"/>
            </a:endParaRPr>
          </a:p>
          <a:p>
            <a:pPr marL="343080" indent="-343080">
              <a:lnSpc>
                <a:spcPct val="120000"/>
              </a:lnSpc>
              <a:spcBef>
                <a:spcPts val="499"/>
              </a:spcBef>
              <a:buClr>
                <a:srgbClr val="0b0bc7"/>
              </a:buClr>
              <a:buSzPct val="8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e-mail:</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Credit-desk@enron.com</a:t>
            </a:r>
            <a:endParaRPr b="1" lang="en-US" sz="2000" strike="noStrike" u="none">
              <a:solidFill>
                <a:srgbClr val="000000"/>
              </a:solidFill>
              <a:effectLst/>
              <a:uFillTx/>
              <a:latin typeface="Arial"/>
            </a:endParaRPr>
          </a:p>
          <a:p>
            <a:pPr marL="343080" indent="0">
              <a:lnSpc>
                <a:spcPct val="12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lnSpc>
                <a:spcPct val="120000"/>
              </a:lnSpc>
              <a:spcBef>
                <a:spcPts val="499"/>
              </a:spcBef>
              <a:buClr>
                <a:srgbClr val="0b0bc7"/>
              </a:buClr>
              <a:buSzPct val="8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Telephones</a:t>
            </a:r>
            <a:endParaRPr b="1" lang="en-US" sz="2000" strike="noStrike" u="none">
              <a:solidFill>
                <a:srgbClr val="000000"/>
              </a:solidFill>
              <a:effectLst/>
              <a:uFillTx/>
              <a:latin typeface="Arial"/>
            </a:endParaRPr>
          </a:p>
          <a:p>
            <a:pPr marL="343080" indent="-343080">
              <a:lnSpc>
                <a:spcPct val="120000"/>
              </a:lnSpc>
              <a:spcBef>
                <a:spcPts val="499"/>
              </a:spcBef>
              <a:buClr>
                <a:srgbClr val="0b0bc7"/>
              </a:buClr>
              <a:buSzPct val="8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Technical enquiries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+44 (0)20 7783 5555.</a:t>
            </a:r>
            <a:endParaRPr b="1" lang="en-US" sz="2000" strike="noStrike" u="none">
              <a:solidFill>
                <a:srgbClr val="000000"/>
              </a:solidFill>
              <a:effectLst/>
              <a:uFillTx/>
              <a:latin typeface="Arial"/>
            </a:endParaRPr>
          </a:p>
          <a:p>
            <a:pPr marL="343080" indent="-343080">
              <a:lnSpc>
                <a:spcPct val="120000"/>
              </a:lnSpc>
              <a:spcBef>
                <a:spcPts val="499"/>
              </a:spcBef>
              <a:buClr>
                <a:srgbClr val="0b0bc7"/>
              </a:buClr>
              <a:buSzPct val="8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General enquiries</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+44 (0)20 7783 5151.</a:t>
            </a:r>
            <a:endParaRPr b="1" lang="en-US" sz="2000" strike="noStrike" u="none">
              <a:solidFill>
                <a:srgbClr val="000000"/>
              </a:solidFill>
              <a:effectLst/>
              <a:uFillTx/>
              <a:latin typeface="Arial"/>
            </a:endParaRPr>
          </a:p>
          <a:p>
            <a:pPr marL="343080" indent="-343080">
              <a:lnSpc>
                <a:spcPct val="120000"/>
              </a:lnSpc>
              <a:spcBef>
                <a:spcPts val="499"/>
              </a:spcBef>
              <a:buClr>
                <a:srgbClr val="0b0bc7"/>
              </a:buClr>
              <a:buSzPct val="8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Enquiries relating to </a:t>
            </a:r>
            <a:br>
              <a:rPr sz="2000"/>
            </a:br>
            <a:r>
              <a:rPr b="1" lang="en-US" sz="2000" strike="noStrike" u="none">
                <a:solidFill>
                  <a:srgbClr val="000000"/>
                </a:solidFill>
                <a:effectLst/>
                <a:uFillTx/>
                <a:latin typeface="Arial"/>
              </a:rPr>
              <a:t>specific transactions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+44 (0)20 7783 4242 </a:t>
            </a:r>
            <a:endParaRPr b="1" lang="en-US" sz="2000" strike="noStrike" u="none">
              <a:solidFill>
                <a:srgbClr val="000000"/>
              </a:solidFill>
              <a:effectLst/>
              <a:uFillTx/>
              <a:latin typeface="Arial"/>
            </a:endParaRPr>
          </a:p>
          <a:p>
            <a:pPr marL="343080" indent="0">
              <a:lnSpc>
                <a:spcPct val="12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
        <p:nvSpPr>
          <p:cNvPr id="48" name="PlaceHolder 2"/>
          <p:cNvSpPr>
            <a:spLocks noGrp="1"/>
          </p:cNvSpPr>
          <p:nvPr>
            <p:ph type="title"/>
          </p:nvPr>
        </p:nvSpPr>
        <p:spPr>
          <a:xfrm>
            <a:off x="685800" y="-360"/>
            <a:ext cx="8331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Contact</a:t>
            </a:r>
            <a:endParaRPr b="1" lang="en-US" sz="2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222120" y="3220560"/>
            <a:ext cx="7064640" cy="1143000"/>
          </a:xfrm>
          <a:prstGeom prst="rect">
            <a:avLst/>
          </a:prstGeom>
          <a:noFill/>
          <a:ln w="0">
            <a:noFill/>
          </a:ln>
        </p:spPr>
        <p:txBody>
          <a:bodyPr lIns="90000" rIns="90000" tIns="46800" bIns="4680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0000"/>
                </a:solidFill>
                <a:effectLst/>
                <a:uFillTx/>
                <a:latin typeface="Arial"/>
              </a:rPr>
              <a:t>Bankruptcy Hedge</a:t>
            </a:r>
            <a:endParaRPr b="1"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PlaceHolder 1"/>
          <p:cNvSpPr>
            <a:spLocks noGrp="1"/>
          </p:cNvSpPr>
          <p:nvPr>
            <p:ph/>
          </p:nvPr>
        </p:nvSpPr>
        <p:spPr>
          <a:xfrm>
            <a:off x="609480" y="1980720"/>
            <a:ext cx="7772400" cy="2971800"/>
          </a:xfrm>
          <a:prstGeom prst="rect">
            <a:avLst/>
          </a:prstGeom>
          <a:noFill/>
          <a:ln w="0">
            <a:noFill/>
          </a:ln>
        </p:spPr>
        <p:txBody>
          <a:bodyPr lIns="91440" rIns="91440" tIns="45720" bIns="45720" anchor="t">
            <a:normAutofit fontScale="92500" lnSpcReduction="19999"/>
          </a:bodyPr>
          <a:p>
            <a:pPr marL="343080" indent="-343080">
              <a:lnSpc>
                <a:spcPct val="120000"/>
              </a:lnSpc>
              <a:spcBef>
                <a:spcPts val="400"/>
              </a:spcBef>
              <a:buClr>
                <a:srgbClr val="6699ff"/>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Purpose</a:t>
            </a:r>
            <a:r>
              <a:rPr b="0" lang="en-US" sz="1600" strike="noStrike" u="none">
                <a:solidFill>
                  <a:srgbClr val="000000"/>
                </a:solidFill>
                <a:effectLst/>
                <a:uFillTx/>
                <a:latin typeface="Arial"/>
              </a:rPr>
              <a:t>:</a:t>
            </a:r>
            <a:endParaRPr b="1" lang="en-US" sz="1600" strike="noStrike" u="none">
              <a:solidFill>
                <a:srgbClr val="000000"/>
              </a:solidFill>
              <a:effectLst/>
              <a:uFillTx/>
              <a:latin typeface="Arial"/>
            </a:endParaRPr>
          </a:p>
          <a:p>
            <a:pPr lvl="1" marL="743040" indent="-285840">
              <a:lnSpc>
                <a:spcPct val="120000"/>
              </a:lnSpc>
              <a:spcBef>
                <a:spcPts val="451"/>
              </a:spcBef>
              <a:buClr>
                <a:srgbClr val="99ccff"/>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Provide a tradable product with which a firm can hedge it’s counterparty credit risk</a:t>
            </a:r>
            <a:endParaRPr b="0" lang="en-US" sz="1800" strike="noStrike" u="none">
              <a:solidFill>
                <a:srgbClr val="000000"/>
              </a:solidFill>
              <a:effectLst/>
              <a:uFillTx/>
              <a:latin typeface="Arial"/>
            </a:endParaRPr>
          </a:p>
          <a:p>
            <a:pPr marL="343080" indent="-343080">
              <a:lnSpc>
                <a:spcPct val="12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120000"/>
              </a:lnSpc>
              <a:spcBef>
                <a:spcPts val="451"/>
              </a:spcBef>
              <a:buClr>
                <a:srgbClr val="6699ff"/>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Features:</a:t>
            </a:r>
            <a:endParaRPr b="1" lang="en-US" sz="1800" strike="noStrike" u="none">
              <a:solidFill>
                <a:srgbClr val="000000"/>
              </a:solidFill>
              <a:effectLst/>
              <a:uFillTx/>
              <a:latin typeface="Arial"/>
            </a:endParaRPr>
          </a:p>
          <a:p>
            <a:pPr lvl="1" marL="743040" indent="-285840">
              <a:lnSpc>
                <a:spcPct val="120000"/>
              </a:lnSpc>
              <a:spcBef>
                <a:spcPts val="451"/>
              </a:spcBef>
              <a:buClr>
                <a:srgbClr val="99ccff"/>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Credit Event:  Bankruptcy</a:t>
            </a:r>
            <a:endParaRPr b="0" lang="en-US" sz="1800" strike="noStrike" u="none">
              <a:solidFill>
                <a:srgbClr val="000000"/>
              </a:solidFill>
              <a:effectLst/>
              <a:uFillTx/>
              <a:latin typeface="Arial"/>
            </a:endParaRPr>
          </a:p>
          <a:p>
            <a:pPr lvl="1" marL="743040" indent="-285840">
              <a:lnSpc>
                <a:spcPct val="120000"/>
              </a:lnSpc>
              <a:spcBef>
                <a:spcPts val="451"/>
              </a:spcBef>
              <a:buClr>
                <a:srgbClr val="99ccff"/>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Reference Entity:  Counterparty</a:t>
            </a: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lvl="1" marL="743040" indent="-285840">
              <a:lnSpc>
                <a:spcPct val="120000"/>
              </a:lnSpc>
              <a:spcBef>
                <a:spcPts val="451"/>
              </a:spcBef>
              <a:buClr>
                <a:srgbClr val="99ccff"/>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Notional:  Mark-to-Market of Transaction</a:t>
            </a:r>
            <a:endParaRPr b="0" lang="en-US" sz="1800" strike="noStrike" u="none">
              <a:solidFill>
                <a:srgbClr val="000000"/>
              </a:solidFill>
              <a:effectLst/>
              <a:uFillTx/>
              <a:latin typeface="Arial"/>
            </a:endParaRPr>
          </a:p>
          <a:p>
            <a:pPr lvl="1" marL="743040" indent="-285840">
              <a:lnSpc>
                <a:spcPct val="120000"/>
              </a:lnSpc>
              <a:spcBef>
                <a:spcPts val="451"/>
              </a:spcBef>
              <a:buClr>
                <a:srgbClr val="99ccff"/>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Term (Years)</a:t>
            </a:r>
            <a:endParaRPr b="0" lang="en-US" sz="1800" strike="noStrike" u="none">
              <a:solidFill>
                <a:srgbClr val="000000"/>
              </a:solidFill>
              <a:effectLst/>
              <a:uFillTx/>
              <a:latin typeface="Arial"/>
            </a:endParaRPr>
          </a:p>
          <a:p>
            <a:pPr lvl="1" marL="743040" indent="-285840">
              <a:lnSpc>
                <a:spcPct val="120000"/>
              </a:lnSpc>
              <a:spcBef>
                <a:spcPts val="451"/>
              </a:spcBef>
              <a:buClr>
                <a:srgbClr val="99ccff"/>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Premium (basis points): Cost of swap</a:t>
            </a:r>
            <a:endParaRPr b="0" lang="en-US" sz="18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12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lvl="1" marL="743040" indent="0">
              <a:lnSpc>
                <a:spcPct val="12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12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
        <p:nvSpPr>
          <p:cNvPr id="51" name="PlaceHolder 2"/>
          <p:cNvSpPr>
            <a:spLocks noGrp="1"/>
          </p:cNvSpPr>
          <p:nvPr>
            <p:ph type="title"/>
          </p:nvPr>
        </p:nvSpPr>
        <p:spPr>
          <a:xfrm>
            <a:off x="685800" y="-360"/>
            <a:ext cx="8331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Bankruptcy Hedge</a:t>
            </a:r>
            <a:endParaRPr b="1" lang="en-US" sz="2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PlaceHolder 1"/>
          <p:cNvSpPr>
            <a:spLocks noGrp="1"/>
          </p:cNvSpPr>
          <p:nvPr>
            <p:ph/>
          </p:nvPr>
        </p:nvSpPr>
        <p:spPr>
          <a:xfrm>
            <a:off x="304560" y="1981080"/>
            <a:ext cx="8839080" cy="2189160"/>
          </a:xfrm>
          <a:prstGeom prst="rect">
            <a:avLst/>
          </a:prstGeom>
          <a:noFill/>
          <a:ln w="0">
            <a:noFill/>
          </a:ln>
        </p:spPr>
        <p:txBody>
          <a:bodyPr lIns="90000" rIns="90000" tIns="46800" bIns="46800" anchor="t">
            <a:normAutofit lnSpcReduction="9999"/>
          </a:bodyPr>
          <a:p>
            <a:pPr marL="343080" indent="-343080">
              <a:lnSpc>
                <a:spcPct val="120000"/>
              </a:lnSpc>
              <a:spcBef>
                <a:spcPts val="1063"/>
              </a:spcBef>
              <a:buClr>
                <a:srgbClr val="6699ff"/>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000000"/>
                </a:solidFill>
                <a:effectLst/>
                <a:uFillTx/>
                <a:latin typeface="Arial"/>
              </a:rPr>
              <a:t>Viable businesses honor trade obligations</a:t>
            </a:r>
            <a:endParaRPr b="1" lang="en-US" sz="1700" strike="noStrike" u="none">
              <a:solidFill>
                <a:srgbClr val="000000"/>
              </a:solidFill>
              <a:effectLst/>
              <a:uFillTx/>
              <a:latin typeface="Arial"/>
            </a:endParaRPr>
          </a:p>
          <a:p>
            <a:pPr marL="343080" indent="-343080">
              <a:lnSpc>
                <a:spcPct val="120000"/>
              </a:lnSpc>
              <a:spcBef>
                <a:spcPts val="1063"/>
              </a:spcBef>
              <a:buClr>
                <a:srgbClr val="6699ff"/>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000000"/>
                </a:solidFill>
                <a:effectLst/>
                <a:uFillTx/>
                <a:latin typeface="Arial"/>
              </a:rPr>
              <a:t>Lenders will restructure debt if business is viable but under financial strain</a:t>
            </a:r>
            <a:endParaRPr b="1" lang="en-US" sz="1700" strike="noStrike" u="none">
              <a:solidFill>
                <a:srgbClr val="000000"/>
              </a:solidFill>
              <a:effectLst/>
              <a:uFillTx/>
              <a:latin typeface="Arial"/>
            </a:endParaRPr>
          </a:p>
          <a:p>
            <a:pPr marL="343080" indent="-343080">
              <a:lnSpc>
                <a:spcPct val="120000"/>
              </a:lnSpc>
              <a:spcBef>
                <a:spcPts val="1063"/>
              </a:spcBef>
              <a:buClr>
                <a:srgbClr val="6699ff"/>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000000"/>
                </a:solidFill>
                <a:effectLst/>
                <a:uFillTx/>
                <a:latin typeface="Arial"/>
              </a:rPr>
              <a:t>Well written contracts cover extraneous credit events</a:t>
            </a:r>
            <a:endParaRPr b="1" lang="en-US" sz="1700" strike="noStrike" u="none">
              <a:solidFill>
                <a:srgbClr val="000000"/>
              </a:solidFill>
              <a:effectLst/>
              <a:uFillTx/>
              <a:latin typeface="Arial"/>
            </a:endParaRPr>
          </a:p>
          <a:p>
            <a:pPr marL="343080" indent="-343080">
              <a:lnSpc>
                <a:spcPct val="120000"/>
              </a:lnSpc>
              <a:spcBef>
                <a:spcPts val="1063"/>
              </a:spcBef>
              <a:buClr>
                <a:srgbClr val="6699ff"/>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000000"/>
                </a:solidFill>
                <a:effectLst/>
                <a:uFillTx/>
                <a:latin typeface="Arial"/>
              </a:rPr>
              <a:t>Financial loss will only occur if counterpart is insolvent/bankrupt</a:t>
            </a:r>
            <a:endParaRPr b="1" lang="en-US" sz="1700" strike="noStrike" u="none">
              <a:solidFill>
                <a:srgbClr val="000000"/>
              </a:solidFill>
              <a:effectLst/>
              <a:uFillTx/>
              <a:latin typeface="Arial"/>
            </a:endParaRPr>
          </a:p>
          <a:p>
            <a:pPr marL="343080" indent="-343080">
              <a:lnSpc>
                <a:spcPct val="120000"/>
              </a:lnSpc>
              <a:spcBef>
                <a:spcPts val="1063"/>
              </a:spcBef>
              <a:buClr>
                <a:srgbClr val="6699ff"/>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000000"/>
                </a:solidFill>
                <a:effectLst/>
                <a:uFillTx/>
                <a:latin typeface="Arial"/>
              </a:rPr>
              <a:t>Publicly observable event</a:t>
            </a:r>
            <a:endParaRPr b="1" lang="en-US" sz="1700" strike="noStrike" u="none">
              <a:solidFill>
                <a:srgbClr val="000000"/>
              </a:solidFill>
              <a:effectLst/>
              <a:uFillTx/>
              <a:latin typeface="Arial"/>
            </a:endParaRPr>
          </a:p>
        </p:txBody>
      </p:sp>
      <p:sp>
        <p:nvSpPr>
          <p:cNvPr id="53" name=""/>
          <p:cNvSpPr/>
          <p:nvPr/>
        </p:nvSpPr>
        <p:spPr>
          <a:xfrm>
            <a:off x="685800" y="0"/>
            <a:ext cx="8331120" cy="114300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Why Bankruptcy?</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
          <p:cNvSpPr/>
          <p:nvPr/>
        </p:nvSpPr>
        <p:spPr>
          <a:xfrm>
            <a:off x="1562040" y="2494080"/>
            <a:ext cx="1425600" cy="723960"/>
          </a:xfrm>
          <a:prstGeom prst="rect">
            <a:avLst/>
          </a:prstGeom>
          <a:solidFill>
            <a:srgbClr val="0099ff"/>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5" name=""/>
          <p:cNvSpPr/>
          <p:nvPr/>
        </p:nvSpPr>
        <p:spPr>
          <a:xfrm>
            <a:off x="5765760" y="2494080"/>
            <a:ext cx="1424160" cy="723960"/>
          </a:xfrm>
          <a:prstGeom prst="rect">
            <a:avLst/>
          </a:prstGeom>
          <a:solidFill>
            <a:srgbClr val="333399"/>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6" name=""/>
          <p:cNvSpPr/>
          <p:nvPr/>
        </p:nvSpPr>
        <p:spPr>
          <a:xfrm>
            <a:off x="2987640" y="2590920"/>
            <a:ext cx="2778120" cy="0"/>
          </a:xfrm>
          <a:prstGeom prst="line">
            <a:avLst/>
          </a:prstGeom>
          <a:ln w="9360">
            <a:solidFill>
              <a:srgbClr val="6699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7" name=""/>
          <p:cNvSpPr/>
          <p:nvPr/>
        </p:nvSpPr>
        <p:spPr>
          <a:xfrm flipH="1">
            <a:off x="2987280" y="2784600"/>
            <a:ext cx="2778120" cy="0"/>
          </a:xfrm>
          <a:prstGeom prst="line">
            <a:avLst/>
          </a:prstGeom>
          <a:ln w="9360">
            <a:solidFill>
              <a:srgbClr val="6699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8" name=""/>
          <p:cNvSpPr/>
          <p:nvPr/>
        </p:nvSpPr>
        <p:spPr>
          <a:xfrm>
            <a:off x="4411800" y="2784600"/>
            <a:ext cx="0" cy="336600"/>
          </a:xfrm>
          <a:prstGeom prst="line">
            <a:avLst/>
          </a:prstGeom>
          <a:ln w="9360">
            <a:solidFill>
              <a:srgbClr val="6699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9" name=""/>
          <p:cNvSpPr/>
          <p:nvPr/>
        </p:nvSpPr>
        <p:spPr>
          <a:xfrm flipH="1">
            <a:off x="2987640" y="3121200"/>
            <a:ext cx="1424160" cy="0"/>
          </a:xfrm>
          <a:prstGeom prst="line">
            <a:avLst/>
          </a:prstGeom>
          <a:ln w="9360">
            <a:solidFill>
              <a:srgbClr val="6699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0" name=""/>
          <p:cNvSpPr/>
          <p:nvPr/>
        </p:nvSpPr>
        <p:spPr>
          <a:xfrm>
            <a:off x="5945040" y="2558880"/>
            <a:ext cx="108252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SWAP </a:t>
            </a:r>
            <a:endParaRPr b="0" lang="en-US" sz="18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SELLER</a:t>
            </a:r>
            <a:endParaRPr b="0" lang="en-US" sz="1800" strike="noStrike" u="none">
              <a:solidFill>
                <a:srgbClr val="000000"/>
              </a:solidFill>
              <a:effectLst/>
              <a:uFillTx/>
              <a:latin typeface="Arial"/>
            </a:endParaRPr>
          </a:p>
        </p:txBody>
      </p:sp>
      <p:sp>
        <p:nvSpPr>
          <p:cNvPr id="61" name=""/>
          <p:cNvSpPr/>
          <p:nvPr/>
        </p:nvSpPr>
        <p:spPr>
          <a:xfrm>
            <a:off x="3163680" y="2762280"/>
            <a:ext cx="27972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0</a:t>
            </a:r>
            <a:endParaRPr b="0" lang="en-US" sz="1400" strike="noStrike" u="none">
              <a:solidFill>
                <a:srgbClr val="000000"/>
              </a:solidFill>
              <a:effectLst/>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62" name=""/>
          <p:cNvSpPr/>
          <p:nvPr/>
        </p:nvSpPr>
        <p:spPr>
          <a:xfrm>
            <a:off x="3161160" y="3143160"/>
            <a:ext cx="13899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100 % Notional</a:t>
            </a:r>
            <a:endParaRPr b="0" lang="en-US" sz="1400" strike="noStrike" u="none">
              <a:solidFill>
                <a:srgbClr val="000000"/>
              </a:solidFill>
              <a:effectLst/>
              <a:uFillTx/>
              <a:latin typeface="Arial"/>
            </a:endParaRPr>
          </a:p>
        </p:txBody>
      </p:sp>
      <p:sp>
        <p:nvSpPr>
          <p:cNvPr id="63" name=""/>
          <p:cNvSpPr/>
          <p:nvPr/>
        </p:nvSpPr>
        <p:spPr>
          <a:xfrm>
            <a:off x="1672920" y="2666880"/>
            <a:ext cx="115884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HEDGER</a:t>
            </a:r>
            <a:endParaRPr b="0" lang="en-US" sz="1800" strike="noStrike" u="none">
              <a:solidFill>
                <a:srgbClr val="000000"/>
              </a:solidFill>
              <a:effectLst/>
              <a:uFillTx/>
              <a:latin typeface="Arial"/>
            </a:endParaRPr>
          </a:p>
        </p:txBody>
      </p:sp>
      <p:sp>
        <p:nvSpPr>
          <p:cNvPr id="64" name=""/>
          <p:cNvSpPr/>
          <p:nvPr/>
        </p:nvSpPr>
        <p:spPr>
          <a:xfrm>
            <a:off x="3581280" y="2286000"/>
            <a:ext cx="8938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Premium</a:t>
            </a:r>
            <a:endParaRPr b="0" lang="en-US" sz="1400" strike="noStrike" u="none">
              <a:solidFill>
                <a:srgbClr val="000000"/>
              </a:solidFill>
              <a:effectLst/>
              <a:uFillTx/>
              <a:latin typeface="Arial"/>
            </a:endParaRPr>
          </a:p>
        </p:txBody>
      </p:sp>
      <p:sp>
        <p:nvSpPr>
          <p:cNvPr id="65" name=""/>
          <p:cNvSpPr/>
          <p:nvPr/>
        </p:nvSpPr>
        <p:spPr>
          <a:xfrm>
            <a:off x="1600200" y="4800600"/>
            <a:ext cx="1295280" cy="609480"/>
          </a:xfrm>
          <a:prstGeom prst="rect">
            <a:avLst/>
          </a:prstGeom>
          <a:solidFill>
            <a:srgbClr val="003399"/>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6" name=""/>
          <p:cNvSpPr/>
          <p:nvPr/>
        </p:nvSpPr>
        <p:spPr>
          <a:xfrm>
            <a:off x="1676520" y="4876920"/>
            <a:ext cx="1218960" cy="520920"/>
          </a:xfrm>
          <a:prstGeom prst="rect">
            <a:avLst/>
          </a:prstGeom>
          <a:solidFill>
            <a:srgbClr val="003399"/>
          </a:solid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Reference Entity</a:t>
            </a:r>
            <a:endParaRPr b="0" lang="en-US" sz="1400" strike="noStrike" u="none">
              <a:solidFill>
                <a:srgbClr val="000000"/>
              </a:solidFill>
              <a:effectLst/>
              <a:uFillTx/>
              <a:latin typeface="Arial"/>
            </a:endParaRPr>
          </a:p>
        </p:txBody>
      </p:sp>
      <p:sp>
        <p:nvSpPr>
          <p:cNvPr id="67" name=""/>
          <p:cNvSpPr/>
          <p:nvPr/>
        </p:nvSpPr>
        <p:spPr>
          <a:xfrm>
            <a:off x="2514600" y="3200400"/>
            <a:ext cx="0" cy="1600200"/>
          </a:xfrm>
          <a:prstGeom prst="line">
            <a:avLst/>
          </a:prstGeom>
          <a:ln w="9360">
            <a:solidFill>
              <a:srgbClr val="6699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8" name=""/>
          <p:cNvSpPr/>
          <p:nvPr/>
        </p:nvSpPr>
        <p:spPr>
          <a:xfrm flipV="1">
            <a:off x="1981080" y="3200040"/>
            <a:ext cx="0" cy="1600200"/>
          </a:xfrm>
          <a:prstGeom prst="line">
            <a:avLst/>
          </a:prstGeom>
          <a:ln w="9360">
            <a:solidFill>
              <a:srgbClr val="6699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9" name=""/>
          <p:cNvSpPr/>
          <p:nvPr/>
        </p:nvSpPr>
        <p:spPr>
          <a:xfrm>
            <a:off x="1375920" y="3808440"/>
            <a:ext cx="162288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 2 year Contract</a:t>
            </a:r>
            <a:endParaRPr b="0" lang="en-US" sz="1600" strike="noStrike" u="none">
              <a:solidFill>
                <a:srgbClr val="000000"/>
              </a:solidFill>
              <a:effectLst/>
              <a:uFillTx/>
              <a:latin typeface="Arial"/>
            </a:endParaRPr>
          </a:p>
        </p:txBody>
      </p:sp>
      <p:sp>
        <p:nvSpPr>
          <p:cNvPr id="70" name=""/>
          <p:cNvSpPr/>
          <p:nvPr/>
        </p:nvSpPr>
        <p:spPr>
          <a:xfrm>
            <a:off x="3886200" y="4419720"/>
            <a:ext cx="4419720" cy="916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If the reference entity goes bankrupt, the Swap Seller pays the Hedger the entire notional specified in the Swap contract.</a:t>
            </a:r>
            <a:endParaRPr b="0" lang="en-US" sz="1800" strike="noStrike" u="none">
              <a:solidFill>
                <a:srgbClr val="000000"/>
              </a:solidFill>
              <a:effectLst/>
              <a:uFillTx/>
              <a:latin typeface="Arial"/>
            </a:endParaRPr>
          </a:p>
        </p:txBody>
      </p:sp>
      <p:sp>
        <p:nvSpPr>
          <p:cNvPr id="71" name="PlaceHolder 1"/>
          <p:cNvSpPr>
            <a:spLocks noGrp="1"/>
          </p:cNvSpPr>
          <p:nvPr>
            <p:ph type="title"/>
          </p:nvPr>
        </p:nvSpPr>
        <p:spPr>
          <a:xfrm>
            <a:off x="685800" y="-360"/>
            <a:ext cx="8331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Bankruptcy Hedge Structure</a:t>
            </a:r>
            <a:endParaRPr b="1" lang="en-US" sz="2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685800" y="22824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ffffff"/>
                </a:solidFill>
                <a:effectLst/>
                <a:uFillTx/>
                <a:latin typeface="Arial"/>
              </a:rPr>
              <a:t> </a:t>
            </a:r>
            <a:endParaRPr b="1" lang="en-US" sz="2100" strike="noStrike" u="none">
              <a:solidFill>
                <a:srgbClr val="ffffff"/>
              </a:solidFill>
              <a:effectLst/>
              <a:uFillTx/>
              <a:latin typeface="Arial"/>
            </a:endParaRPr>
          </a:p>
        </p:txBody>
      </p:sp>
      <p:sp>
        <p:nvSpPr>
          <p:cNvPr id="73" name="PlaceHolder 2"/>
          <p:cNvSpPr>
            <a:spLocks noGrp="1"/>
          </p:cNvSpPr>
          <p:nvPr>
            <p:ph/>
          </p:nvPr>
        </p:nvSpPr>
        <p:spPr>
          <a:xfrm>
            <a:off x="685800" y="1541520"/>
            <a:ext cx="7772400" cy="4286160"/>
          </a:xfrm>
          <a:prstGeom prst="rect">
            <a:avLst/>
          </a:prstGeom>
          <a:noFill/>
          <a:ln w="0">
            <a:noFill/>
          </a:ln>
        </p:spPr>
        <p:txBody>
          <a:bodyPr lIns="91440" rIns="91440" tIns="45720" bIns="45720" anchor="t">
            <a:normAutofit/>
          </a:bodyPr>
          <a:p>
            <a:pPr marL="343080" indent="0">
              <a:lnSpc>
                <a:spcPct val="120000"/>
              </a:lnSpc>
              <a:spcBef>
                <a:spcPts val="37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500" strike="noStrike" u="none">
              <a:solidFill>
                <a:srgbClr val="000000"/>
              </a:solidFill>
              <a:effectLst/>
              <a:uFillTx/>
              <a:latin typeface="Arial"/>
            </a:endParaRPr>
          </a:p>
          <a:p>
            <a:pPr marL="343080" indent="-343080">
              <a:lnSpc>
                <a:spcPct val="12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500" strike="noStrike" u="none">
              <a:solidFill>
                <a:srgbClr val="000000"/>
              </a:solidFill>
              <a:effectLst/>
              <a:uFillTx/>
              <a:latin typeface="Arial"/>
            </a:endParaRPr>
          </a:p>
          <a:p>
            <a:pPr lvl="1" marL="74304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12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p:txBody>
      </p:sp>
      <p:sp>
        <p:nvSpPr>
          <p:cNvPr id="74" name=""/>
          <p:cNvSpPr/>
          <p:nvPr/>
        </p:nvSpPr>
        <p:spPr>
          <a:xfrm>
            <a:off x="2938680" y="1638360"/>
            <a:ext cx="1186560" cy="24408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Bankruptcy</a:t>
            </a:r>
            <a:endParaRPr b="0" lang="en-US" sz="1600" strike="noStrike" u="none">
              <a:solidFill>
                <a:srgbClr val="000000"/>
              </a:solidFill>
              <a:effectLst/>
              <a:uFillTx/>
              <a:latin typeface="Arial"/>
            </a:endParaRPr>
          </a:p>
        </p:txBody>
      </p:sp>
      <p:sp>
        <p:nvSpPr>
          <p:cNvPr id="75" name=""/>
          <p:cNvSpPr/>
          <p:nvPr/>
        </p:nvSpPr>
        <p:spPr>
          <a:xfrm>
            <a:off x="2938680" y="1873080"/>
            <a:ext cx="600840" cy="24408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Swap</a:t>
            </a:r>
            <a:endParaRPr b="0" lang="en-US" sz="1600" strike="noStrike" u="none">
              <a:solidFill>
                <a:srgbClr val="000000"/>
              </a:solidFill>
              <a:effectLst/>
              <a:uFillTx/>
              <a:latin typeface="Arial"/>
            </a:endParaRPr>
          </a:p>
        </p:txBody>
      </p:sp>
      <p:sp>
        <p:nvSpPr>
          <p:cNvPr id="76" name=""/>
          <p:cNvSpPr/>
          <p:nvPr/>
        </p:nvSpPr>
        <p:spPr>
          <a:xfrm>
            <a:off x="982080" y="2106720"/>
            <a:ext cx="1411920" cy="24408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Contract Value</a:t>
            </a:r>
            <a:endParaRPr b="0" lang="en-US" sz="1600" strike="noStrike" u="none">
              <a:solidFill>
                <a:srgbClr val="000000"/>
              </a:solidFill>
              <a:effectLst/>
              <a:uFillTx/>
              <a:latin typeface="Arial"/>
            </a:endParaRPr>
          </a:p>
        </p:txBody>
      </p:sp>
      <p:sp>
        <p:nvSpPr>
          <p:cNvPr id="77" name=""/>
          <p:cNvSpPr/>
          <p:nvPr/>
        </p:nvSpPr>
        <p:spPr>
          <a:xfrm>
            <a:off x="2938680" y="2106720"/>
            <a:ext cx="691200" cy="24408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£100m</a:t>
            </a:r>
            <a:endParaRPr b="0" lang="en-US" sz="1600" strike="noStrike" u="none">
              <a:solidFill>
                <a:srgbClr val="000000"/>
              </a:solidFill>
              <a:effectLst/>
              <a:uFillTx/>
              <a:latin typeface="Arial"/>
            </a:endParaRPr>
          </a:p>
        </p:txBody>
      </p:sp>
      <p:sp>
        <p:nvSpPr>
          <p:cNvPr id="78" name=""/>
          <p:cNvSpPr/>
          <p:nvPr/>
        </p:nvSpPr>
        <p:spPr>
          <a:xfrm>
            <a:off x="982440" y="2340000"/>
            <a:ext cx="1828800" cy="24408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Expected Recovery</a:t>
            </a:r>
            <a:endParaRPr b="0" lang="en-US" sz="1600" strike="noStrike" u="none">
              <a:solidFill>
                <a:srgbClr val="000000"/>
              </a:solidFill>
              <a:effectLst/>
              <a:uFillTx/>
              <a:latin typeface="Arial"/>
            </a:endParaRPr>
          </a:p>
        </p:txBody>
      </p:sp>
      <p:sp>
        <p:nvSpPr>
          <p:cNvPr id="79" name=""/>
          <p:cNvSpPr/>
          <p:nvPr/>
        </p:nvSpPr>
        <p:spPr>
          <a:xfrm>
            <a:off x="2938680" y="2340000"/>
            <a:ext cx="477000" cy="24408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30%</a:t>
            </a:r>
            <a:endParaRPr b="0" lang="en-US" sz="1600" strike="noStrike" u="none">
              <a:solidFill>
                <a:srgbClr val="000000"/>
              </a:solidFill>
              <a:effectLst/>
              <a:uFillTx/>
              <a:latin typeface="Arial"/>
            </a:endParaRPr>
          </a:p>
        </p:txBody>
      </p:sp>
      <p:sp>
        <p:nvSpPr>
          <p:cNvPr id="80" name=""/>
          <p:cNvSpPr/>
          <p:nvPr/>
        </p:nvSpPr>
        <p:spPr>
          <a:xfrm>
            <a:off x="982440" y="2573280"/>
            <a:ext cx="1355760" cy="24408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Loss if Default</a:t>
            </a:r>
            <a:endParaRPr b="0" lang="en-US" sz="1600" strike="noStrike" u="none">
              <a:solidFill>
                <a:srgbClr val="000000"/>
              </a:solidFill>
              <a:effectLst/>
              <a:uFillTx/>
              <a:latin typeface="Arial"/>
            </a:endParaRPr>
          </a:p>
        </p:txBody>
      </p:sp>
      <p:sp>
        <p:nvSpPr>
          <p:cNvPr id="81" name=""/>
          <p:cNvSpPr/>
          <p:nvPr/>
        </p:nvSpPr>
        <p:spPr>
          <a:xfrm>
            <a:off x="2939040" y="2573280"/>
            <a:ext cx="578160" cy="24408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£70m</a:t>
            </a:r>
            <a:endParaRPr b="0" lang="en-US" sz="1600" strike="noStrike" u="none">
              <a:solidFill>
                <a:srgbClr val="000000"/>
              </a:solidFill>
              <a:effectLst/>
              <a:uFillTx/>
              <a:latin typeface="Arial"/>
            </a:endParaRPr>
          </a:p>
        </p:txBody>
      </p:sp>
      <p:sp>
        <p:nvSpPr>
          <p:cNvPr id="82" name=""/>
          <p:cNvSpPr/>
          <p:nvPr/>
        </p:nvSpPr>
        <p:spPr>
          <a:xfrm>
            <a:off x="980640" y="2835360"/>
            <a:ext cx="815040" cy="24408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Notional</a:t>
            </a:r>
            <a:endParaRPr b="0" lang="en-US" sz="1600" strike="noStrike" u="none">
              <a:solidFill>
                <a:srgbClr val="000000"/>
              </a:solidFill>
              <a:effectLst/>
              <a:uFillTx/>
              <a:latin typeface="Arial"/>
            </a:endParaRPr>
          </a:p>
        </p:txBody>
      </p:sp>
      <p:sp>
        <p:nvSpPr>
          <p:cNvPr id="83" name=""/>
          <p:cNvSpPr/>
          <p:nvPr/>
        </p:nvSpPr>
        <p:spPr>
          <a:xfrm>
            <a:off x="2939040" y="2835360"/>
            <a:ext cx="578160" cy="24408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£70m</a:t>
            </a:r>
            <a:endParaRPr b="0" lang="en-US" sz="1600" strike="noStrike" u="none">
              <a:solidFill>
                <a:srgbClr val="000000"/>
              </a:solidFill>
              <a:effectLst/>
              <a:uFillTx/>
              <a:latin typeface="Arial"/>
            </a:endParaRPr>
          </a:p>
        </p:txBody>
      </p:sp>
      <p:sp>
        <p:nvSpPr>
          <p:cNvPr id="84" name=""/>
          <p:cNvSpPr/>
          <p:nvPr/>
        </p:nvSpPr>
        <p:spPr>
          <a:xfrm>
            <a:off x="898560" y="2776680"/>
            <a:ext cx="27000" cy="28440"/>
          </a:xfrm>
          <a:prstGeom prst="rect">
            <a:avLst/>
          </a:prstGeom>
          <a:solidFill>
            <a:srgbClr val="0000ff"/>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85" name=""/>
          <p:cNvSpPr/>
          <p:nvPr/>
        </p:nvSpPr>
        <p:spPr>
          <a:xfrm>
            <a:off x="898560" y="2776680"/>
            <a:ext cx="1440" cy="28440"/>
          </a:xfrm>
          <a:prstGeom prst="line">
            <a:avLst/>
          </a:prstGeom>
          <a:ln w="0">
            <a:solidFill>
              <a:srgbClr val="0000ff"/>
            </a:solid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86" name=""/>
          <p:cNvSpPr/>
          <p:nvPr/>
        </p:nvSpPr>
        <p:spPr>
          <a:xfrm>
            <a:off x="898560" y="2776680"/>
            <a:ext cx="27000" cy="27000"/>
          </a:xfrm>
          <a:prstGeom prst="rect">
            <a:avLst/>
          </a:prstGeom>
          <a:solidFill>
            <a:srgbClr val="0000ff"/>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a:endParaRPr>
          </a:p>
        </p:txBody>
      </p:sp>
      <p:sp>
        <p:nvSpPr>
          <p:cNvPr id="87" name=""/>
          <p:cNvSpPr/>
          <p:nvPr/>
        </p:nvSpPr>
        <p:spPr>
          <a:xfrm>
            <a:off x="898560" y="2776680"/>
            <a:ext cx="27000" cy="1440"/>
          </a:xfrm>
          <a:prstGeom prst="line">
            <a:avLst/>
          </a:prstGeom>
          <a:ln w="0">
            <a:solidFill>
              <a:srgbClr val="0000ff"/>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88" name=""/>
          <p:cNvSpPr/>
          <p:nvPr/>
        </p:nvSpPr>
        <p:spPr>
          <a:xfrm>
            <a:off x="898560" y="2776680"/>
            <a:ext cx="1440" cy="27000"/>
          </a:xfrm>
          <a:prstGeom prst="line">
            <a:avLst/>
          </a:prstGeom>
          <a:ln w="0">
            <a:solidFill>
              <a:srgbClr val="0000ff"/>
            </a:solid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a:endParaRPr>
          </a:p>
        </p:txBody>
      </p:sp>
      <p:sp>
        <p:nvSpPr>
          <p:cNvPr id="89" name=""/>
          <p:cNvSpPr/>
          <p:nvPr/>
        </p:nvSpPr>
        <p:spPr>
          <a:xfrm>
            <a:off x="925560" y="2776680"/>
            <a:ext cx="27000" cy="27000"/>
          </a:xfrm>
          <a:prstGeom prst="rect">
            <a:avLst/>
          </a:prstGeom>
          <a:solidFill>
            <a:srgbClr val="0000ff"/>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a:endParaRPr>
          </a:p>
        </p:txBody>
      </p:sp>
      <p:sp>
        <p:nvSpPr>
          <p:cNvPr id="90" name=""/>
          <p:cNvSpPr/>
          <p:nvPr/>
        </p:nvSpPr>
        <p:spPr>
          <a:xfrm>
            <a:off x="925560" y="2776680"/>
            <a:ext cx="27000" cy="1440"/>
          </a:xfrm>
          <a:prstGeom prst="line">
            <a:avLst/>
          </a:prstGeom>
          <a:ln w="0">
            <a:solidFill>
              <a:srgbClr val="0000ff"/>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91" name=""/>
          <p:cNvSpPr/>
          <p:nvPr/>
        </p:nvSpPr>
        <p:spPr>
          <a:xfrm>
            <a:off x="925560" y="2776680"/>
            <a:ext cx="1440" cy="27000"/>
          </a:xfrm>
          <a:prstGeom prst="line">
            <a:avLst/>
          </a:prstGeom>
          <a:ln w="0">
            <a:solidFill>
              <a:srgbClr val="0000ff"/>
            </a:solid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a:endParaRPr>
          </a:p>
        </p:txBody>
      </p:sp>
      <p:sp>
        <p:nvSpPr>
          <p:cNvPr id="92" name=""/>
          <p:cNvSpPr/>
          <p:nvPr/>
        </p:nvSpPr>
        <p:spPr>
          <a:xfrm>
            <a:off x="952560" y="2776680"/>
            <a:ext cx="1913040" cy="27000"/>
          </a:xfrm>
          <a:prstGeom prst="rect">
            <a:avLst/>
          </a:prstGeom>
          <a:solidFill>
            <a:srgbClr val="0000ff"/>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a:endParaRPr>
          </a:p>
        </p:txBody>
      </p:sp>
      <p:sp>
        <p:nvSpPr>
          <p:cNvPr id="93" name=""/>
          <p:cNvSpPr/>
          <p:nvPr/>
        </p:nvSpPr>
        <p:spPr>
          <a:xfrm>
            <a:off x="952560" y="2776680"/>
            <a:ext cx="1913040" cy="1440"/>
          </a:xfrm>
          <a:prstGeom prst="line">
            <a:avLst/>
          </a:prstGeom>
          <a:ln w="0">
            <a:solidFill>
              <a:srgbClr val="0000ff"/>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94" name=""/>
          <p:cNvSpPr/>
          <p:nvPr/>
        </p:nvSpPr>
        <p:spPr>
          <a:xfrm>
            <a:off x="2865600" y="2776680"/>
            <a:ext cx="27000" cy="27000"/>
          </a:xfrm>
          <a:prstGeom prst="rect">
            <a:avLst/>
          </a:prstGeom>
          <a:solidFill>
            <a:srgbClr val="0000ff"/>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a:endParaRPr>
          </a:p>
        </p:txBody>
      </p:sp>
      <p:sp>
        <p:nvSpPr>
          <p:cNvPr id="95" name=""/>
          <p:cNvSpPr/>
          <p:nvPr/>
        </p:nvSpPr>
        <p:spPr>
          <a:xfrm>
            <a:off x="2865600" y="2776680"/>
            <a:ext cx="27000" cy="1440"/>
          </a:xfrm>
          <a:prstGeom prst="line">
            <a:avLst/>
          </a:prstGeom>
          <a:ln w="0">
            <a:solidFill>
              <a:srgbClr val="0000ff"/>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96" name=""/>
          <p:cNvSpPr/>
          <p:nvPr/>
        </p:nvSpPr>
        <p:spPr>
          <a:xfrm>
            <a:off x="2865600" y="2776680"/>
            <a:ext cx="1440" cy="27000"/>
          </a:xfrm>
          <a:prstGeom prst="line">
            <a:avLst/>
          </a:prstGeom>
          <a:ln w="0">
            <a:solidFill>
              <a:srgbClr val="0000ff"/>
            </a:solid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a:endParaRPr>
          </a:p>
        </p:txBody>
      </p:sp>
      <p:sp>
        <p:nvSpPr>
          <p:cNvPr id="97" name=""/>
          <p:cNvSpPr/>
          <p:nvPr/>
        </p:nvSpPr>
        <p:spPr>
          <a:xfrm>
            <a:off x="2892600" y="2776680"/>
            <a:ext cx="1611000" cy="27000"/>
          </a:xfrm>
          <a:prstGeom prst="rect">
            <a:avLst/>
          </a:prstGeom>
          <a:solidFill>
            <a:srgbClr val="0000ff"/>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a:endParaRPr>
          </a:p>
        </p:txBody>
      </p:sp>
      <p:sp>
        <p:nvSpPr>
          <p:cNvPr id="98" name=""/>
          <p:cNvSpPr/>
          <p:nvPr/>
        </p:nvSpPr>
        <p:spPr>
          <a:xfrm>
            <a:off x="2892600" y="2776680"/>
            <a:ext cx="1611000" cy="1440"/>
          </a:xfrm>
          <a:prstGeom prst="line">
            <a:avLst/>
          </a:prstGeom>
          <a:ln w="0">
            <a:solidFill>
              <a:srgbClr val="0000ff"/>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99" name=""/>
          <p:cNvSpPr/>
          <p:nvPr/>
        </p:nvSpPr>
        <p:spPr>
          <a:xfrm>
            <a:off x="4503600" y="2776680"/>
            <a:ext cx="28800" cy="28440"/>
          </a:xfrm>
          <a:prstGeom prst="rect">
            <a:avLst/>
          </a:prstGeom>
          <a:solidFill>
            <a:srgbClr val="0000ff"/>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00" name=""/>
          <p:cNvSpPr/>
          <p:nvPr/>
        </p:nvSpPr>
        <p:spPr>
          <a:xfrm>
            <a:off x="4503600" y="2776680"/>
            <a:ext cx="1800" cy="28440"/>
          </a:xfrm>
          <a:prstGeom prst="line">
            <a:avLst/>
          </a:prstGeom>
          <a:ln w="0">
            <a:solidFill>
              <a:srgbClr val="0000ff"/>
            </a:solid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01" name=""/>
          <p:cNvSpPr/>
          <p:nvPr/>
        </p:nvSpPr>
        <p:spPr>
          <a:xfrm>
            <a:off x="4503600" y="2776680"/>
            <a:ext cx="28800" cy="27000"/>
          </a:xfrm>
          <a:prstGeom prst="rect">
            <a:avLst/>
          </a:prstGeom>
          <a:solidFill>
            <a:srgbClr val="0000ff"/>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a:endParaRPr>
          </a:p>
        </p:txBody>
      </p:sp>
      <p:sp>
        <p:nvSpPr>
          <p:cNvPr id="102" name=""/>
          <p:cNvSpPr/>
          <p:nvPr/>
        </p:nvSpPr>
        <p:spPr>
          <a:xfrm>
            <a:off x="4503600" y="2776680"/>
            <a:ext cx="28800" cy="1440"/>
          </a:xfrm>
          <a:prstGeom prst="line">
            <a:avLst/>
          </a:prstGeom>
          <a:ln w="0">
            <a:solidFill>
              <a:srgbClr val="0000ff"/>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103" name=""/>
          <p:cNvSpPr/>
          <p:nvPr/>
        </p:nvSpPr>
        <p:spPr>
          <a:xfrm>
            <a:off x="4503600" y="2776680"/>
            <a:ext cx="1800" cy="27000"/>
          </a:xfrm>
          <a:prstGeom prst="line">
            <a:avLst/>
          </a:prstGeom>
          <a:ln w="0">
            <a:solidFill>
              <a:srgbClr val="0000ff"/>
            </a:solid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a:endParaRPr>
          </a:p>
        </p:txBody>
      </p:sp>
      <p:sp>
        <p:nvSpPr>
          <p:cNvPr id="104" name=""/>
          <p:cNvSpPr/>
          <p:nvPr/>
        </p:nvSpPr>
        <p:spPr>
          <a:xfrm>
            <a:off x="898560" y="2805120"/>
            <a:ext cx="27000" cy="233280"/>
          </a:xfrm>
          <a:prstGeom prst="rect">
            <a:avLst/>
          </a:prstGeom>
          <a:solidFill>
            <a:srgbClr val="0000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5" name=""/>
          <p:cNvSpPr/>
          <p:nvPr/>
        </p:nvSpPr>
        <p:spPr>
          <a:xfrm>
            <a:off x="898560" y="2805120"/>
            <a:ext cx="1440" cy="233280"/>
          </a:xfrm>
          <a:prstGeom prst="line">
            <a:avLst/>
          </a:prstGeom>
          <a:ln w="0">
            <a:solidFill>
              <a:srgbClr val="0000ff"/>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6" name=""/>
          <p:cNvSpPr/>
          <p:nvPr/>
        </p:nvSpPr>
        <p:spPr>
          <a:xfrm>
            <a:off x="4503600" y="2805120"/>
            <a:ext cx="28800" cy="233280"/>
          </a:xfrm>
          <a:prstGeom prst="rect">
            <a:avLst/>
          </a:prstGeom>
          <a:solidFill>
            <a:srgbClr val="0000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7" name=""/>
          <p:cNvSpPr/>
          <p:nvPr/>
        </p:nvSpPr>
        <p:spPr>
          <a:xfrm>
            <a:off x="4503600" y="2805120"/>
            <a:ext cx="1800" cy="233280"/>
          </a:xfrm>
          <a:prstGeom prst="line">
            <a:avLst/>
          </a:prstGeom>
          <a:ln w="0">
            <a:solidFill>
              <a:srgbClr val="0000ff"/>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8" name=""/>
          <p:cNvSpPr/>
          <p:nvPr/>
        </p:nvSpPr>
        <p:spPr>
          <a:xfrm>
            <a:off x="898560" y="3038400"/>
            <a:ext cx="27000" cy="27000"/>
          </a:xfrm>
          <a:prstGeom prst="rect">
            <a:avLst/>
          </a:prstGeom>
          <a:solidFill>
            <a:srgbClr val="0000ff"/>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a:endParaRPr>
          </a:p>
        </p:txBody>
      </p:sp>
      <p:sp>
        <p:nvSpPr>
          <p:cNvPr id="109" name=""/>
          <p:cNvSpPr/>
          <p:nvPr/>
        </p:nvSpPr>
        <p:spPr>
          <a:xfrm>
            <a:off x="898560" y="3038400"/>
            <a:ext cx="27000" cy="1800"/>
          </a:xfrm>
          <a:prstGeom prst="line">
            <a:avLst/>
          </a:prstGeom>
          <a:ln w="0">
            <a:solidFill>
              <a:srgbClr val="0000ff"/>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110" name=""/>
          <p:cNvSpPr/>
          <p:nvPr/>
        </p:nvSpPr>
        <p:spPr>
          <a:xfrm>
            <a:off x="898560" y="3038400"/>
            <a:ext cx="1440" cy="27000"/>
          </a:xfrm>
          <a:prstGeom prst="line">
            <a:avLst/>
          </a:prstGeom>
          <a:ln w="0">
            <a:solidFill>
              <a:srgbClr val="0000ff"/>
            </a:solid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a:endParaRPr>
          </a:p>
        </p:txBody>
      </p:sp>
      <p:sp>
        <p:nvSpPr>
          <p:cNvPr id="111" name=""/>
          <p:cNvSpPr/>
          <p:nvPr/>
        </p:nvSpPr>
        <p:spPr>
          <a:xfrm>
            <a:off x="898560" y="3038400"/>
            <a:ext cx="27000" cy="27000"/>
          </a:xfrm>
          <a:prstGeom prst="rect">
            <a:avLst/>
          </a:prstGeom>
          <a:solidFill>
            <a:srgbClr val="0000ff"/>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a:endParaRPr>
          </a:p>
        </p:txBody>
      </p:sp>
      <p:sp>
        <p:nvSpPr>
          <p:cNvPr id="112" name=""/>
          <p:cNvSpPr/>
          <p:nvPr/>
        </p:nvSpPr>
        <p:spPr>
          <a:xfrm>
            <a:off x="898560" y="3038400"/>
            <a:ext cx="27000" cy="1800"/>
          </a:xfrm>
          <a:prstGeom prst="line">
            <a:avLst/>
          </a:prstGeom>
          <a:ln w="0">
            <a:solidFill>
              <a:srgbClr val="0000ff"/>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113" name=""/>
          <p:cNvSpPr/>
          <p:nvPr/>
        </p:nvSpPr>
        <p:spPr>
          <a:xfrm>
            <a:off x="898560" y="3038400"/>
            <a:ext cx="1440" cy="27000"/>
          </a:xfrm>
          <a:prstGeom prst="line">
            <a:avLst/>
          </a:prstGeom>
          <a:ln w="0">
            <a:solidFill>
              <a:srgbClr val="0000ff"/>
            </a:solid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a:endParaRPr>
          </a:p>
        </p:txBody>
      </p:sp>
      <p:sp>
        <p:nvSpPr>
          <p:cNvPr id="114" name=""/>
          <p:cNvSpPr/>
          <p:nvPr/>
        </p:nvSpPr>
        <p:spPr>
          <a:xfrm>
            <a:off x="925560" y="3038400"/>
            <a:ext cx="27000" cy="27000"/>
          </a:xfrm>
          <a:prstGeom prst="rect">
            <a:avLst/>
          </a:prstGeom>
          <a:solidFill>
            <a:srgbClr val="0000ff"/>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a:endParaRPr>
          </a:p>
        </p:txBody>
      </p:sp>
      <p:sp>
        <p:nvSpPr>
          <p:cNvPr id="115" name=""/>
          <p:cNvSpPr/>
          <p:nvPr/>
        </p:nvSpPr>
        <p:spPr>
          <a:xfrm>
            <a:off x="925560" y="3038400"/>
            <a:ext cx="27000" cy="1800"/>
          </a:xfrm>
          <a:prstGeom prst="line">
            <a:avLst/>
          </a:prstGeom>
          <a:ln w="0">
            <a:solidFill>
              <a:srgbClr val="0000ff"/>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116" name=""/>
          <p:cNvSpPr/>
          <p:nvPr/>
        </p:nvSpPr>
        <p:spPr>
          <a:xfrm>
            <a:off x="925560" y="3038400"/>
            <a:ext cx="1440" cy="27000"/>
          </a:xfrm>
          <a:prstGeom prst="line">
            <a:avLst/>
          </a:prstGeom>
          <a:ln w="0">
            <a:solidFill>
              <a:srgbClr val="0000ff"/>
            </a:solid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a:endParaRPr>
          </a:p>
        </p:txBody>
      </p:sp>
      <p:sp>
        <p:nvSpPr>
          <p:cNvPr id="117" name=""/>
          <p:cNvSpPr/>
          <p:nvPr/>
        </p:nvSpPr>
        <p:spPr>
          <a:xfrm>
            <a:off x="952560" y="3038400"/>
            <a:ext cx="1913040" cy="27000"/>
          </a:xfrm>
          <a:prstGeom prst="rect">
            <a:avLst/>
          </a:prstGeom>
          <a:solidFill>
            <a:srgbClr val="0000ff"/>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a:endParaRPr>
          </a:p>
        </p:txBody>
      </p:sp>
      <p:sp>
        <p:nvSpPr>
          <p:cNvPr id="118" name=""/>
          <p:cNvSpPr/>
          <p:nvPr/>
        </p:nvSpPr>
        <p:spPr>
          <a:xfrm>
            <a:off x="952560" y="3038400"/>
            <a:ext cx="1913040" cy="1800"/>
          </a:xfrm>
          <a:prstGeom prst="line">
            <a:avLst/>
          </a:prstGeom>
          <a:ln w="0">
            <a:solidFill>
              <a:srgbClr val="0000ff"/>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119" name=""/>
          <p:cNvSpPr/>
          <p:nvPr/>
        </p:nvSpPr>
        <p:spPr>
          <a:xfrm>
            <a:off x="2865600" y="3038400"/>
            <a:ext cx="27000" cy="27000"/>
          </a:xfrm>
          <a:prstGeom prst="rect">
            <a:avLst/>
          </a:prstGeom>
          <a:solidFill>
            <a:srgbClr val="0000ff"/>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a:endParaRPr>
          </a:p>
        </p:txBody>
      </p:sp>
      <p:sp>
        <p:nvSpPr>
          <p:cNvPr id="120" name=""/>
          <p:cNvSpPr/>
          <p:nvPr/>
        </p:nvSpPr>
        <p:spPr>
          <a:xfrm>
            <a:off x="2865600" y="3038400"/>
            <a:ext cx="27000" cy="1800"/>
          </a:xfrm>
          <a:prstGeom prst="line">
            <a:avLst/>
          </a:prstGeom>
          <a:ln w="0">
            <a:solidFill>
              <a:srgbClr val="0000ff"/>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121" name=""/>
          <p:cNvSpPr/>
          <p:nvPr/>
        </p:nvSpPr>
        <p:spPr>
          <a:xfrm>
            <a:off x="2865600" y="3038400"/>
            <a:ext cx="1440" cy="27000"/>
          </a:xfrm>
          <a:prstGeom prst="line">
            <a:avLst/>
          </a:prstGeom>
          <a:ln w="0">
            <a:solidFill>
              <a:srgbClr val="0000ff"/>
            </a:solid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a:endParaRPr>
          </a:p>
        </p:txBody>
      </p:sp>
      <p:sp>
        <p:nvSpPr>
          <p:cNvPr id="122" name=""/>
          <p:cNvSpPr/>
          <p:nvPr/>
        </p:nvSpPr>
        <p:spPr>
          <a:xfrm>
            <a:off x="2892600" y="3038400"/>
            <a:ext cx="1611000" cy="27000"/>
          </a:xfrm>
          <a:prstGeom prst="rect">
            <a:avLst/>
          </a:prstGeom>
          <a:solidFill>
            <a:srgbClr val="0000ff"/>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a:endParaRPr>
          </a:p>
        </p:txBody>
      </p:sp>
      <p:sp>
        <p:nvSpPr>
          <p:cNvPr id="123" name=""/>
          <p:cNvSpPr/>
          <p:nvPr/>
        </p:nvSpPr>
        <p:spPr>
          <a:xfrm>
            <a:off x="2892600" y="3038400"/>
            <a:ext cx="1611000" cy="1800"/>
          </a:xfrm>
          <a:prstGeom prst="line">
            <a:avLst/>
          </a:prstGeom>
          <a:ln w="0">
            <a:solidFill>
              <a:srgbClr val="0000ff"/>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124" name=""/>
          <p:cNvSpPr/>
          <p:nvPr/>
        </p:nvSpPr>
        <p:spPr>
          <a:xfrm>
            <a:off x="4503600" y="3038400"/>
            <a:ext cx="28800" cy="27000"/>
          </a:xfrm>
          <a:prstGeom prst="rect">
            <a:avLst/>
          </a:prstGeom>
          <a:solidFill>
            <a:srgbClr val="0000ff"/>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a:endParaRPr>
          </a:p>
        </p:txBody>
      </p:sp>
      <p:sp>
        <p:nvSpPr>
          <p:cNvPr id="125" name=""/>
          <p:cNvSpPr/>
          <p:nvPr/>
        </p:nvSpPr>
        <p:spPr>
          <a:xfrm>
            <a:off x="4503600" y="3038400"/>
            <a:ext cx="28800" cy="1800"/>
          </a:xfrm>
          <a:prstGeom prst="line">
            <a:avLst/>
          </a:prstGeom>
          <a:ln w="0">
            <a:solidFill>
              <a:srgbClr val="0000ff"/>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126" name=""/>
          <p:cNvSpPr/>
          <p:nvPr/>
        </p:nvSpPr>
        <p:spPr>
          <a:xfrm>
            <a:off x="4503600" y="3038400"/>
            <a:ext cx="1800" cy="27000"/>
          </a:xfrm>
          <a:prstGeom prst="line">
            <a:avLst/>
          </a:prstGeom>
          <a:ln w="0">
            <a:solidFill>
              <a:srgbClr val="0000ff"/>
            </a:solid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a:endParaRPr>
          </a:p>
        </p:txBody>
      </p:sp>
      <p:sp>
        <p:nvSpPr>
          <p:cNvPr id="127" name=""/>
          <p:cNvSpPr/>
          <p:nvPr/>
        </p:nvSpPr>
        <p:spPr>
          <a:xfrm>
            <a:off x="4503600" y="3038400"/>
            <a:ext cx="28800" cy="27000"/>
          </a:xfrm>
          <a:prstGeom prst="rect">
            <a:avLst/>
          </a:prstGeom>
          <a:solidFill>
            <a:srgbClr val="0000ff"/>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a:endParaRPr>
          </a:p>
        </p:txBody>
      </p:sp>
      <p:sp>
        <p:nvSpPr>
          <p:cNvPr id="128" name=""/>
          <p:cNvSpPr/>
          <p:nvPr/>
        </p:nvSpPr>
        <p:spPr>
          <a:xfrm>
            <a:off x="4503600" y="3038400"/>
            <a:ext cx="28800" cy="1800"/>
          </a:xfrm>
          <a:prstGeom prst="line">
            <a:avLst/>
          </a:prstGeom>
          <a:ln w="0">
            <a:solidFill>
              <a:srgbClr val="0000ff"/>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129" name=""/>
          <p:cNvSpPr/>
          <p:nvPr/>
        </p:nvSpPr>
        <p:spPr>
          <a:xfrm>
            <a:off x="4503600" y="3038400"/>
            <a:ext cx="1800" cy="27000"/>
          </a:xfrm>
          <a:prstGeom prst="line">
            <a:avLst/>
          </a:prstGeom>
          <a:ln w="0">
            <a:solidFill>
              <a:srgbClr val="0000ff"/>
            </a:solid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a:endParaRPr>
          </a:p>
        </p:txBody>
      </p:sp>
      <p:sp>
        <p:nvSpPr>
          <p:cNvPr id="130" name=""/>
          <p:cNvSpPr/>
          <p:nvPr/>
        </p:nvSpPr>
        <p:spPr>
          <a:xfrm>
            <a:off x="983880" y="3564000"/>
            <a:ext cx="1873440" cy="24408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Payment from seller</a:t>
            </a:r>
            <a:endParaRPr b="0" lang="en-US" sz="1600" strike="noStrike" u="none">
              <a:solidFill>
                <a:srgbClr val="000000"/>
              </a:solidFill>
              <a:effectLst/>
              <a:uFillTx/>
              <a:latin typeface="Arial"/>
            </a:endParaRPr>
          </a:p>
        </p:txBody>
      </p:sp>
      <p:sp>
        <p:nvSpPr>
          <p:cNvPr id="131" name=""/>
          <p:cNvSpPr/>
          <p:nvPr/>
        </p:nvSpPr>
        <p:spPr>
          <a:xfrm>
            <a:off x="2939040" y="3564000"/>
            <a:ext cx="578160" cy="24408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£70m</a:t>
            </a:r>
            <a:endParaRPr b="0" lang="en-US" sz="1600" strike="noStrike" u="none">
              <a:solidFill>
                <a:srgbClr val="000000"/>
              </a:solidFill>
              <a:effectLst/>
              <a:uFillTx/>
              <a:latin typeface="Arial"/>
            </a:endParaRPr>
          </a:p>
        </p:txBody>
      </p:sp>
      <p:sp>
        <p:nvSpPr>
          <p:cNvPr id="132" name=""/>
          <p:cNvSpPr/>
          <p:nvPr/>
        </p:nvSpPr>
        <p:spPr>
          <a:xfrm>
            <a:off x="983160" y="3798720"/>
            <a:ext cx="1637280" cy="24408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Payment to seller</a:t>
            </a:r>
            <a:endParaRPr b="0" lang="en-US" sz="1600" strike="noStrike" u="none">
              <a:solidFill>
                <a:srgbClr val="000000"/>
              </a:solidFill>
              <a:effectLst/>
              <a:uFillTx/>
              <a:latin typeface="Arial"/>
            </a:endParaRPr>
          </a:p>
        </p:txBody>
      </p:sp>
      <p:sp>
        <p:nvSpPr>
          <p:cNvPr id="133" name=""/>
          <p:cNvSpPr/>
          <p:nvPr/>
        </p:nvSpPr>
        <p:spPr>
          <a:xfrm>
            <a:off x="2938320" y="3798720"/>
            <a:ext cx="183960" cy="24408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0</a:t>
            </a:r>
            <a:endParaRPr b="0" lang="en-US" sz="1600" strike="noStrike" u="none">
              <a:solidFill>
                <a:srgbClr val="000000"/>
              </a:solidFill>
              <a:effectLst/>
              <a:uFillTx/>
              <a:latin typeface="Arial"/>
            </a:endParaRPr>
          </a:p>
        </p:txBody>
      </p:sp>
      <p:sp>
        <p:nvSpPr>
          <p:cNvPr id="134" name=""/>
          <p:cNvSpPr/>
          <p:nvPr/>
        </p:nvSpPr>
        <p:spPr>
          <a:xfrm>
            <a:off x="981360" y="4070520"/>
            <a:ext cx="386640" cy="24408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Net</a:t>
            </a:r>
            <a:endParaRPr b="0" lang="en-US" sz="1600" strike="noStrike" u="none">
              <a:solidFill>
                <a:srgbClr val="000000"/>
              </a:solidFill>
              <a:effectLst/>
              <a:uFillTx/>
              <a:latin typeface="Arial"/>
            </a:endParaRPr>
          </a:p>
        </p:txBody>
      </p:sp>
      <p:sp>
        <p:nvSpPr>
          <p:cNvPr id="135" name=""/>
          <p:cNvSpPr/>
          <p:nvPr/>
        </p:nvSpPr>
        <p:spPr>
          <a:xfrm>
            <a:off x="2939040" y="4070520"/>
            <a:ext cx="578160" cy="24408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£70m</a:t>
            </a:r>
            <a:endParaRPr b="0" lang="en-US" sz="1600" strike="noStrike" u="none">
              <a:solidFill>
                <a:srgbClr val="000000"/>
              </a:solidFill>
              <a:effectLst/>
              <a:uFillTx/>
              <a:latin typeface="Arial"/>
            </a:endParaRPr>
          </a:p>
        </p:txBody>
      </p:sp>
      <p:sp>
        <p:nvSpPr>
          <p:cNvPr id="136" name=""/>
          <p:cNvSpPr/>
          <p:nvPr/>
        </p:nvSpPr>
        <p:spPr>
          <a:xfrm>
            <a:off x="2865600" y="4000680"/>
            <a:ext cx="1800000" cy="37800"/>
          </a:xfrm>
          <a:prstGeom prst="rect">
            <a:avLst/>
          </a:prstGeom>
          <a:solidFill>
            <a:srgbClr val="0000ff"/>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Arial"/>
            </a:endParaRPr>
          </a:p>
        </p:txBody>
      </p:sp>
      <p:sp>
        <p:nvSpPr>
          <p:cNvPr id="137" name=""/>
          <p:cNvSpPr/>
          <p:nvPr/>
        </p:nvSpPr>
        <p:spPr>
          <a:xfrm>
            <a:off x="2865600" y="4000680"/>
            <a:ext cx="1800000" cy="1440"/>
          </a:xfrm>
          <a:prstGeom prst="line">
            <a:avLst/>
          </a:prstGeom>
          <a:ln w="0">
            <a:solidFill>
              <a:srgbClr val="0000ff"/>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138" name=""/>
          <p:cNvSpPr/>
          <p:nvPr/>
        </p:nvSpPr>
        <p:spPr>
          <a:xfrm>
            <a:off x="981360" y="4302000"/>
            <a:ext cx="488160" cy="24408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Cost</a:t>
            </a:r>
            <a:endParaRPr b="0" lang="en-US" sz="1600" strike="noStrike" u="none">
              <a:solidFill>
                <a:srgbClr val="000000"/>
              </a:solidFill>
              <a:effectLst/>
              <a:uFillTx/>
              <a:latin typeface="Arial"/>
            </a:endParaRPr>
          </a:p>
        </p:txBody>
      </p:sp>
      <p:sp>
        <p:nvSpPr>
          <p:cNvPr id="139" name=""/>
          <p:cNvSpPr/>
          <p:nvPr/>
        </p:nvSpPr>
        <p:spPr>
          <a:xfrm>
            <a:off x="2939400" y="4302000"/>
            <a:ext cx="522000" cy="24408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71.4 </a:t>
            </a:r>
            <a:endParaRPr b="0" lang="en-US" sz="1600" strike="noStrike" u="none">
              <a:solidFill>
                <a:srgbClr val="000000"/>
              </a:solidFill>
              <a:effectLst/>
              <a:uFillTx/>
              <a:latin typeface="Arial"/>
            </a:endParaRPr>
          </a:p>
        </p:txBody>
      </p:sp>
      <p:sp>
        <p:nvSpPr>
          <p:cNvPr id="140" name=""/>
          <p:cNvSpPr/>
          <p:nvPr/>
        </p:nvSpPr>
        <p:spPr>
          <a:xfrm>
            <a:off x="3389760" y="4302000"/>
            <a:ext cx="454320" cy="24408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bps </a:t>
            </a:r>
            <a:endParaRPr b="0" lang="en-US" sz="1600" strike="noStrike" u="none">
              <a:solidFill>
                <a:srgbClr val="000000"/>
              </a:solidFill>
              <a:effectLst/>
              <a:uFillTx/>
              <a:latin typeface="Arial"/>
            </a:endParaRPr>
          </a:p>
        </p:txBody>
      </p:sp>
      <p:sp>
        <p:nvSpPr>
          <p:cNvPr id="141" name=""/>
          <p:cNvSpPr/>
          <p:nvPr/>
        </p:nvSpPr>
        <p:spPr>
          <a:xfrm>
            <a:off x="3770280" y="4319640"/>
            <a:ext cx="875160" cy="2138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(on £70m)</a:t>
            </a:r>
            <a:endParaRPr b="0" lang="en-US" sz="1400" strike="noStrike" u="none">
              <a:solidFill>
                <a:srgbClr val="000000"/>
              </a:solidFill>
              <a:effectLst/>
              <a:uFillTx/>
              <a:latin typeface="Arial"/>
            </a:endParaRPr>
          </a:p>
        </p:txBody>
      </p:sp>
      <p:sp>
        <p:nvSpPr>
          <p:cNvPr id="142" name=""/>
          <p:cNvSpPr/>
          <p:nvPr/>
        </p:nvSpPr>
        <p:spPr>
          <a:xfrm>
            <a:off x="2936880" y="4530600"/>
            <a:ext cx="369720" cy="2138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(50 </a:t>
            </a:r>
            <a:endParaRPr b="0" lang="en-US" sz="1400" strike="noStrike" u="none">
              <a:solidFill>
                <a:srgbClr val="000000"/>
              </a:solidFill>
              <a:effectLst/>
              <a:uFillTx/>
              <a:latin typeface="Arial"/>
            </a:endParaRPr>
          </a:p>
        </p:txBody>
      </p:sp>
      <p:sp>
        <p:nvSpPr>
          <p:cNvPr id="143" name=""/>
          <p:cNvSpPr/>
          <p:nvPr/>
        </p:nvSpPr>
        <p:spPr>
          <a:xfrm>
            <a:off x="3240000" y="4530600"/>
            <a:ext cx="1301760" cy="2138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bps on £100 m)</a:t>
            </a:r>
            <a:endParaRPr b="0" lang="en-US" sz="1400" strike="noStrike" u="none">
              <a:solidFill>
                <a:srgbClr val="000000"/>
              </a:solidFill>
              <a:effectLst/>
              <a:uFillTx/>
              <a:latin typeface="Arial"/>
            </a:endParaRPr>
          </a:p>
        </p:txBody>
      </p:sp>
      <p:sp>
        <p:nvSpPr>
          <p:cNvPr id="144" name=""/>
          <p:cNvSpPr/>
          <p:nvPr/>
        </p:nvSpPr>
        <p:spPr>
          <a:xfrm>
            <a:off x="982080" y="4741920"/>
            <a:ext cx="995040" cy="24408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Total Cost</a:t>
            </a:r>
            <a:endParaRPr b="0" lang="en-US" sz="1600" strike="noStrike" u="none">
              <a:solidFill>
                <a:srgbClr val="000000"/>
              </a:solidFill>
              <a:effectLst/>
              <a:uFillTx/>
              <a:latin typeface="Arial"/>
            </a:endParaRPr>
          </a:p>
        </p:txBody>
      </p:sp>
      <p:sp>
        <p:nvSpPr>
          <p:cNvPr id="145" name=""/>
          <p:cNvSpPr/>
          <p:nvPr/>
        </p:nvSpPr>
        <p:spPr>
          <a:xfrm>
            <a:off x="2939400" y="4741920"/>
            <a:ext cx="634680" cy="24408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£0.5m</a:t>
            </a:r>
            <a:endParaRPr b="0" lang="en-US" sz="1600" strike="noStrike" u="none">
              <a:solidFill>
                <a:srgbClr val="000000"/>
              </a:solidFill>
              <a:effectLst/>
              <a:uFillTx/>
              <a:latin typeface="Arial"/>
            </a:endParaRPr>
          </a:p>
        </p:txBody>
      </p:sp>
      <p:sp>
        <p:nvSpPr>
          <p:cNvPr id="146" name=""/>
          <p:cNvSpPr/>
          <p:nvPr/>
        </p:nvSpPr>
        <p:spPr>
          <a:xfrm>
            <a:off x="985320" y="5207040"/>
            <a:ext cx="3101400" cy="24408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(Swap buyer takes Recovery risk)</a:t>
            </a:r>
            <a:endParaRPr b="0" lang="en-US" sz="1600" strike="noStrike" u="none">
              <a:solidFill>
                <a:srgbClr val="000000"/>
              </a:solidFill>
              <a:effectLst/>
              <a:uFillTx/>
              <a:latin typeface="Arial"/>
            </a:endParaRPr>
          </a:p>
        </p:txBody>
      </p:sp>
      <p:sp>
        <p:nvSpPr>
          <p:cNvPr id="147" name=""/>
          <p:cNvSpPr/>
          <p:nvPr/>
        </p:nvSpPr>
        <p:spPr>
          <a:xfrm>
            <a:off x="685800" y="0"/>
            <a:ext cx="8331120" cy="114300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Example</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8" name=""/>
          <p:cNvSpPr/>
          <p:nvPr/>
        </p:nvSpPr>
        <p:spPr>
          <a:xfrm>
            <a:off x="685800" y="1600200"/>
            <a:ext cx="8153280" cy="4876920"/>
          </a:xfrm>
          <a:prstGeom prst="rect">
            <a:avLst/>
          </a:prstGeom>
          <a:noFill/>
          <a:ln w="0">
            <a:noFill/>
          </a:ln>
        </p:spPr>
        <p:style>
          <a:lnRef idx="0"/>
          <a:fillRef idx="0"/>
          <a:effectRef idx="0"/>
          <a:fontRef idx="minor"/>
        </p:style>
        <p:txBody>
          <a:bodyPr lIns="90000" rIns="90000" tIns="46800" bIns="46800" anchor="t">
            <a:normAutofit/>
          </a:bodyPr>
          <a:p>
            <a:pPr>
              <a:lnSpc>
                <a:spcPct val="12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Enron</a:t>
            </a:r>
            <a:endParaRPr b="0" lang="en-US" sz="1800" strike="noStrike" u="none">
              <a:solidFill>
                <a:srgbClr val="000000"/>
              </a:solidFill>
              <a:effectLst/>
              <a:uFillTx/>
              <a:latin typeface="Arial"/>
            </a:endParaRPr>
          </a:p>
          <a:p>
            <a:pPr lvl="1" marL="860400" indent="-326880">
              <a:lnSpc>
                <a:spcPct val="120000"/>
              </a:lnSpc>
              <a:spcBef>
                <a:spcPts val="349"/>
              </a:spcBef>
              <a:buClr>
                <a:srgbClr val="000066"/>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Bankruptcy</a:t>
            </a:r>
            <a:endParaRPr b="0" lang="en-US" sz="1400" strike="noStrike" u="none">
              <a:solidFill>
                <a:srgbClr val="000000"/>
              </a:solidFill>
              <a:effectLst/>
              <a:uFillTx/>
              <a:latin typeface="Arial"/>
            </a:endParaRPr>
          </a:p>
          <a:p>
            <a:pPr>
              <a:lnSpc>
                <a:spcPct val="12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The only credit event required to hedge non-payment risk in trade obligations is bankruptcy/ insolvency.</a:t>
            </a: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a:lnSpc>
                <a:spcPct val="12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Arial"/>
            </a:endParaRPr>
          </a:p>
          <a:p>
            <a:pPr>
              <a:lnSpc>
                <a:spcPct val="12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ISDA</a:t>
            </a:r>
            <a:endParaRPr b="0" lang="en-US" sz="1800" strike="noStrike" u="none">
              <a:solidFill>
                <a:srgbClr val="000000"/>
              </a:solidFill>
              <a:effectLst/>
              <a:uFillTx/>
              <a:latin typeface="Arial"/>
            </a:endParaRPr>
          </a:p>
          <a:p>
            <a:pPr lvl="1" marL="860400" indent="-326880">
              <a:lnSpc>
                <a:spcPct val="120000"/>
              </a:lnSpc>
              <a:spcBef>
                <a:spcPts val="349"/>
              </a:spcBef>
              <a:buClr>
                <a:srgbClr val="000066"/>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Bankruptcy</a:t>
            </a:r>
            <a:endParaRPr b="0" lang="en-US" sz="1400" strike="noStrike" u="none">
              <a:solidFill>
                <a:srgbClr val="000000"/>
              </a:solidFill>
              <a:effectLst/>
              <a:uFillTx/>
              <a:latin typeface="Arial"/>
            </a:endParaRPr>
          </a:p>
          <a:p>
            <a:pPr lvl="1" marL="860400" indent="-326880">
              <a:lnSpc>
                <a:spcPct val="120000"/>
              </a:lnSpc>
              <a:spcBef>
                <a:spcPts val="349"/>
              </a:spcBef>
              <a:buClr>
                <a:srgbClr val="000066"/>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Failure to Pay</a:t>
            </a:r>
            <a:endParaRPr b="0" lang="en-US" sz="1400" strike="noStrike" u="none">
              <a:solidFill>
                <a:srgbClr val="000000"/>
              </a:solidFill>
              <a:effectLst/>
              <a:uFillTx/>
              <a:latin typeface="Arial"/>
            </a:endParaRPr>
          </a:p>
          <a:p>
            <a:pPr lvl="1" marL="860400" indent="-326880">
              <a:lnSpc>
                <a:spcPct val="120000"/>
              </a:lnSpc>
              <a:spcBef>
                <a:spcPts val="349"/>
              </a:spcBef>
              <a:buClr>
                <a:srgbClr val="000066"/>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Obligation Acceleration</a:t>
            </a:r>
            <a:endParaRPr b="0" lang="en-US" sz="1400" strike="noStrike" u="none">
              <a:solidFill>
                <a:srgbClr val="000000"/>
              </a:solidFill>
              <a:effectLst/>
              <a:uFillTx/>
              <a:latin typeface="Arial"/>
            </a:endParaRPr>
          </a:p>
          <a:p>
            <a:pPr lvl="1" marL="860400" indent="-326880">
              <a:lnSpc>
                <a:spcPct val="120000"/>
              </a:lnSpc>
              <a:spcBef>
                <a:spcPts val="349"/>
              </a:spcBef>
              <a:buClr>
                <a:srgbClr val="000066"/>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Restructuring</a:t>
            </a:r>
            <a:endParaRPr b="0" lang="en-US" sz="1400" strike="noStrike" u="none">
              <a:solidFill>
                <a:srgbClr val="000000"/>
              </a:solidFill>
              <a:effectLst/>
              <a:uFillTx/>
              <a:latin typeface="Arial"/>
            </a:endParaRPr>
          </a:p>
          <a:p>
            <a:pPr lvl="1" marL="860400" indent="-326880">
              <a:lnSpc>
                <a:spcPct val="120000"/>
              </a:lnSpc>
              <a:spcBef>
                <a:spcPts val="349"/>
              </a:spcBef>
              <a:buClr>
                <a:srgbClr val="000066"/>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Repudiation / Moratorium</a:t>
            </a:r>
            <a:endParaRPr b="0" lang="en-US" sz="1400" strike="noStrike" u="none">
              <a:solidFill>
                <a:srgbClr val="000000"/>
              </a:solidFill>
              <a:effectLst/>
              <a:uFillTx/>
              <a:latin typeface="Arial"/>
            </a:endParaRPr>
          </a:p>
          <a:p>
            <a:pPr>
              <a:lnSpc>
                <a:spcPct val="12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ISDA’s definition is designed to hedge non-payment risk in financial obligations (Bonds, loans, other debt) and mirrors default language in lending covenants.</a:t>
            </a:r>
            <a:endParaRPr b="0" lang="en-US" sz="1000" strike="noStrike" u="none">
              <a:solidFill>
                <a:srgbClr val="000000"/>
              </a:solidFill>
              <a:effectLst/>
              <a:uFillTx/>
              <a:latin typeface="Arial"/>
            </a:endParaRPr>
          </a:p>
        </p:txBody>
      </p:sp>
      <p:sp>
        <p:nvSpPr>
          <p:cNvPr id="149" name="PlaceHolder 1"/>
          <p:cNvSpPr>
            <a:spLocks noGrp="1"/>
          </p:cNvSpPr>
          <p:nvPr>
            <p:ph/>
          </p:nvPr>
        </p:nvSpPr>
        <p:spPr>
          <a:xfrm>
            <a:off x="685800" y="1541520"/>
            <a:ext cx="7772400" cy="459720"/>
          </a:xfrm>
          <a:prstGeom prst="rect">
            <a:avLst/>
          </a:prstGeom>
          <a:noFill/>
          <a:ln w="0">
            <a:noFill/>
          </a:ln>
        </p:spPr>
        <p:txBody>
          <a:bodyPr lIns="90000" rIns="90000" tIns="46800" bIns="46800" anchor="t">
            <a:normAutofit/>
          </a:bodyPr>
          <a:p>
            <a:pPr marL="343080" indent="-343080">
              <a:lnSpc>
                <a:spcPct val="1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endParaRPr b="1" lang="en-US" sz="2000" strike="noStrike" u="none">
              <a:solidFill>
                <a:srgbClr val="000000"/>
              </a:solidFill>
              <a:effectLst/>
              <a:uFillTx/>
              <a:latin typeface="Arial"/>
            </a:endParaRPr>
          </a:p>
        </p:txBody>
      </p:sp>
      <p:sp>
        <p:nvSpPr>
          <p:cNvPr id="150" name=""/>
          <p:cNvSpPr/>
          <p:nvPr/>
        </p:nvSpPr>
        <p:spPr>
          <a:xfrm>
            <a:off x="4730760" y="3048120"/>
            <a:ext cx="609480" cy="14961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200" strike="noStrike" u="none">
                <a:solidFill>
                  <a:srgbClr val="000000"/>
                </a:solidFill>
                <a:effectLst/>
                <a:uFillTx/>
                <a:latin typeface="Arial Narrow"/>
              </a:rPr>
              <a:t>}</a:t>
            </a:r>
            <a:endParaRPr b="0" lang="en-US" sz="9200" strike="noStrike" u="none">
              <a:solidFill>
                <a:srgbClr val="000000"/>
              </a:solidFill>
              <a:effectLst/>
              <a:uFillTx/>
              <a:latin typeface="Arial"/>
            </a:endParaRPr>
          </a:p>
        </p:txBody>
      </p:sp>
      <p:sp>
        <p:nvSpPr>
          <p:cNvPr id="151" name=""/>
          <p:cNvSpPr/>
          <p:nvPr/>
        </p:nvSpPr>
        <p:spPr>
          <a:xfrm>
            <a:off x="5418000" y="3884760"/>
            <a:ext cx="242928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“Technical Defaults”</a:t>
            </a:r>
            <a:endParaRPr b="0" lang="en-US" sz="1800" strike="noStrike" u="none">
              <a:solidFill>
                <a:srgbClr val="000000"/>
              </a:solidFill>
              <a:effectLst/>
              <a:uFillTx/>
              <a:latin typeface="Arial"/>
            </a:endParaRPr>
          </a:p>
        </p:txBody>
      </p:sp>
      <p:sp>
        <p:nvSpPr>
          <p:cNvPr id="152" name=""/>
          <p:cNvSpPr/>
          <p:nvPr/>
        </p:nvSpPr>
        <p:spPr>
          <a:xfrm>
            <a:off x="685800" y="0"/>
            <a:ext cx="8331120" cy="114300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Credit Events</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
          <p:cNvSpPr/>
          <p:nvPr/>
        </p:nvSpPr>
        <p:spPr>
          <a:xfrm>
            <a:off x="1828800" y="5181480"/>
            <a:ext cx="0" cy="121932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2" name=""/>
          <p:cNvSpPr/>
          <p:nvPr/>
        </p:nvSpPr>
        <p:spPr>
          <a:xfrm>
            <a:off x="304920" y="1295280"/>
            <a:ext cx="8610480" cy="3850920"/>
          </a:xfrm>
          <a:prstGeom prst="rect">
            <a:avLst/>
          </a:prstGeom>
          <a:noFill/>
          <a:ln w="0">
            <a:noFill/>
          </a:ln>
        </p:spPr>
        <p:style>
          <a:lnRef idx="0"/>
          <a:fillRef idx="0"/>
          <a:effectRef idx="0"/>
          <a:fontRef idx="minor"/>
        </p:style>
        <p:txBody>
          <a:bodyPr lIns="90000" rIns="90000" tIns="46800" bIns="46800" anchor="t">
            <a:spAutoFit/>
          </a:bodyPr>
          <a:p>
            <a:pPr marL="343080" indent="-343080">
              <a:lnSpc>
                <a:spcPct val="120000"/>
              </a:lnSpc>
              <a:spcBef>
                <a:spcPts val="700"/>
              </a:spcBef>
              <a:buClr>
                <a:srgbClr val="0b0bc7"/>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lvl="2" marL="1143000" indent="-228600">
              <a:lnSpc>
                <a:spcPct val="120000"/>
              </a:lnSpc>
              <a:spcBef>
                <a:spcPts val="499"/>
              </a:spcBef>
              <a:spcAft>
                <a:spcPts val="499"/>
              </a:spcAft>
              <a:buClr>
                <a:srgbClr val="0b0bc7"/>
              </a:buClr>
              <a:buSzPct val="40000"/>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AU" sz="2400" strike="noStrike" u="none">
                <a:solidFill>
                  <a:srgbClr val="000000"/>
                </a:solidFill>
                <a:effectLst/>
                <a:uFillTx/>
                <a:latin typeface="Arial"/>
              </a:rPr>
              <a:t>Why EnronCredit?</a:t>
            </a:r>
            <a:endParaRPr b="0" lang="en-US" sz="2400" strike="noStrike" u="none">
              <a:solidFill>
                <a:srgbClr val="000000"/>
              </a:solidFill>
              <a:effectLst/>
              <a:uFillTx/>
              <a:latin typeface="Arial"/>
            </a:endParaRPr>
          </a:p>
          <a:p>
            <a:pPr lvl="2" marL="1143000" indent="-228600">
              <a:lnSpc>
                <a:spcPct val="120000"/>
              </a:lnSpc>
              <a:spcBef>
                <a:spcPts val="499"/>
              </a:spcBef>
              <a:spcAft>
                <a:spcPts val="499"/>
              </a:spcAft>
              <a:buClr>
                <a:srgbClr val="0b0bc7"/>
              </a:buClr>
              <a:buSzPct val="40000"/>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lvl="2" marL="1143000" indent="-228600">
              <a:lnSpc>
                <a:spcPct val="120000"/>
              </a:lnSpc>
              <a:spcBef>
                <a:spcPts val="499"/>
              </a:spcBef>
              <a:spcAft>
                <a:spcPts val="499"/>
              </a:spcAft>
              <a:buClr>
                <a:srgbClr val="0b0bc7"/>
              </a:buClr>
              <a:buSzPct val="40000"/>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AU" sz="2400" strike="noStrike" u="none">
                <a:solidFill>
                  <a:srgbClr val="000000"/>
                </a:solidFill>
                <a:effectLst/>
                <a:uFillTx/>
                <a:latin typeface="Arial"/>
              </a:rPr>
              <a:t>Products and Services</a:t>
            </a:r>
            <a:endParaRPr b="0" lang="en-US" sz="2400" strike="noStrike" u="none">
              <a:solidFill>
                <a:srgbClr val="000000"/>
              </a:solidFill>
              <a:effectLst/>
              <a:uFillTx/>
              <a:latin typeface="Arial"/>
            </a:endParaRPr>
          </a:p>
          <a:p>
            <a:pPr lvl="2" marL="1143000" indent="-228600">
              <a:lnSpc>
                <a:spcPct val="120000"/>
              </a:lnSpc>
              <a:spcBef>
                <a:spcPts val="499"/>
              </a:spcBef>
              <a:spcAft>
                <a:spcPts val="499"/>
              </a:spcAft>
              <a:buClr>
                <a:srgbClr val="0b0bc7"/>
              </a:buClr>
              <a:buSzPct val="40000"/>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lvl="2" marL="1143000" indent="-228600">
              <a:lnSpc>
                <a:spcPct val="120000"/>
              </a:lnSpc>
              <a:spcBef>
                <a:spcPts val="499"/>
              </a:spcBef>
              <a:spcAft>
                <a:spcPts val="499"/>
              </a:spcAft>
              <a:buClr>
                <a:srgbClr val="0b0bc7"/>
              </a:buClr>
              <a:buSzPct val="40000"/>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AU" sz="2400" strike="noStrike" u="none">
                <a:solidFill>
                  <a:srgbClr val="000000"/>
                </a:solidFill>
                <a:effectLst/>
                <a:uFillTx/>
                <a:latin typeface="Arial"/>
              </a:rPr>
              <a:t>Bankruptcy Hedge</a:t>
            </a:r>
            <a:endParaRPr b="0" lang="en-US" sz="2400" strike="noStrike" u="none">
              <a:solidFill>
                <a:srgbClr val="000000"/>
              </a:solidFill>
              <a:effectLst/>
              <a:uFillTx/>
              <a:latin typeface="Arial"/>
            </a:endParaRPr>
          </a:p>
          <a:p>
            <a:pPr lvl="2" marL="1143000" indent="-228600">
              <a:lnSpc>
                <a:spcPct val="120000"/>
              </a:lnSpc>
              <a:spcBef>
                <a:spcPts val="499"/>
              </a:spcBef>
              <a:spcAft>
                <a:spcPts val="499"/>
              </a:spcAft>
              <a:buClr>
                <a:srgbClr val="0b0bc7"/>
              </a:buClr>
              <a:buSzPct val="40000"/>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3" name="PlaceHolder 1"/>
          <p:cNvSpPr>
            <a:spLocks noGrp="1"/>
          </p:cNvSpPr>
          <p:nvPr>
            <p:ph type="title"/>
          </p:nvPr>
        </p:nvSpPr>
        <p:spPr>
          <a:xfrm>
            <a:off x="685800" y="-360"/>
            <a:ext cx="8331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Agenda</a:t>
            </a:r>
            <a:endParaRPr b="1" lang="en-US" sz="2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3" name="PlaceHolder 1"/>
          <p:cNvSpPr>
            <a:spLocks noGrp="1"/>
          </p:cNvSpPr>
          <p:nvPr>
            <p:ph/>
          </p:nvPr>
        </p:nvSpPr>
        <p:spPr>
          <a:xfrm>
            <a:off x="228600" y="914400"/>
            <a:ext cx="5029200" cy="789120"/>
          </a:xfrm>
          <a:prstGeom prst="rect">
            <a:avLst/>
          </a:prstGeom>
          <a:noFill/>
          <a:ln w="0">
            <a:noFill/>
          </a:ln>
        </p:spPr>
        <p:txBody>
          <a:bodyPr lIns="90000" rIns="90000" tIns="46800" bIns="46800" anchor="t">
            <a:normAutofit/>
          </a:bodyPr>
          <a:p>
            <a:pPr marL="343080" indent="0">
              <a:lnSpc>
                <a:spcPct val="120000"/>
              </a:lnSpc>
              <a:spcBef>
                <a:spcPts val="4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700" strike="noStrike" u="none">
              <a:solidFill>
                <a:srgbClr val="000000"/>
              </a:solidFill>
              <a:effectLst/>
              <a:uFillTx/>
              <a:latin typeface="Arial"/>
            </a:endParaRPr>
          </a:p>
          <a:p>
            <a:pPr marL="343080" indent="0">
              <a:lnSpc>
                <a:spcPct val="120000"/>
              </a:lnSpc>
              <a:spcBef>
                <a:spcPts val="4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700" strike="noStrike" u="none">
              <a:solidFill>
                <a:srgbClr val="000000"/>
              </a:solidFill>
              <a:effectLst/>
              <a:uFillTx/>
              <a:latin typeface="Arial"/>
            </a:endParaRPr>
          </a:p>
        </p:txBody>
      </p:sp>
      <p:pic>
        <p:nvPicPr>
          <p:cNvPr id="154" name="" descr=""/>
          <p:cNvPicPr/>
          <p:nvPr/>
        </p:nvPicPr>
        <p:blipFill>
          <a:blip r:embed="rId1"/>
          <a:stretch/>
        </p:blipFill>
        <p:spPr>
          <a:xfrm>
            <a:off x="380880" y="1600200"/>
            <a:ext cx="2362320" cy="2228760"/>
          </a:xfrm>
          <a:prstGeom prst="rect">
            <a:avLst/>
          </a:prstGeom>
          <a:noFill/>
          <a:ln w="0">
            <a:noFill/>
          </a:ln>
        </p:spPr>
      </p:pic>
      <p:sp>
        <p:nvSpPr>
          <p:cNvPr id="155" name=""/>
          <p:cNvSpPr/>
          <p:nvPr/>
        </p:nvSpPr>
        <p:spPr>
          <a:xfrm>
            <a:off x="2971800" y="1295280"/>
            <a:ext cx="6172200" cy="41148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20000"/>
              </a:lnSpc>
              <a:spcBef>
                <a:spcPts val="400"/>
              </a:spcBef>
              <a:buClr>
                <a:srgbClr val="990000"/>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120000"/>
              </a:lnSpc>
              <a:spcBef>
                <a:spcPts val="400"/>
              </a:spcBef>
              <a:buClr>
                <a:srgbClr val="6699ff"/>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000000"/>
                </a:solidFill>
                <a:effectLst/>
                <a:uFillTx/>
                <a:latin typeface="Arial"/>
              </a:rPr>
              <a:t>Insurance can have limited flexibility </a:t>
            </a:r>
            <a:endParaRPr b="0" lang="en-US" sz="1600" strike="noStrike" u="none">
              <a:solidFill>
                <a:srgbClr val="000000"/>
              </a:solidFill>
              <a:effectLst/>
              <a:uFillTx/>
              <a:latin typeface="Arial"/>
            </a:endParaRPr>
          </a:p>
          <a:p>
            <a:pPr lvl="1" marL="743040" indent="-285840">
              <a:lnSpc>
                <a:spcPct val="12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GB" sz="1200" strike="noStrike" u="none">
                <a:solidFill>
                  <a:srgbClr val="000000"/>
                </a:solidFill>
                <a:effectLst/>
                <a:uFillTx/>
                <a:latin typeface="Arial"/>
              </a:rPr>
              <a:t>Often there is a term mismatch</a:t>
            </a:r>
            <a:endParaRPr b="0" lang="en-US" sz="1200" strike="noStrike" u="none">
              <a:solidFill>
                <a:srgbClr val="000000"/>
              </a:solidFill>
              <a:effectLst/>
              <a:uFillTx/>
              <a:latin typeface="Arial"/>
            </a:endParaRPr>
          </a:p>
          <a:p>
            <a:pPr lvl="1" marL="743040" indent="-285840">
              <a:lnSpc>
                <a:spcPct val="12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GB" sz="1200" strike="noStrike" u="none">
                <a:solidFill>
                  <a:srgbClr val="000000"/>
                </a:solidFill>
                <a:effectLst/>
                <a:uFillTx/>
                <a:latin typeface="Arial"/>
              </a:rPr>
              <a:t>Making a claim can be slow and difficult</a:t>
            </a:r>
            <a:endParaRPr b="0" lang="en-US" sz="1200" strike="noStrike" u="none">
              <a:solidFill>
                <a:srgbClr val="000000"/>
              </a:solidFill>
              <a:effectLst/>
              <a:uFillTx/>
              <a:latin typeface="Arial"/>
            </a:endParaRPr>
          </a:p>
          <a:p>
            <a:pPr lvl="1" marL="743040" indent="-285840">
              <a:lnSpc>
                <a:spcPct val="12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GB" sz="1200" strike="noStrike" u="none">
                <a:solidFill>
                  <a:srgbClr val="000000"/>
                </a:solidFill>
                <a:effectLst/>
                <a:uFillTx/>
                <a:latin typeface="Arial"/>
              </a:rPr>
              <a:t>Lots of conditions on what goes into the portfolio and how it goes in.</a:t>
            </a:r>
            <a:endParaRPr b="0" lang="en-US" sz="1200" strike="noStrike" u="none">
              <a:solidFill>
                <a:srgbClr val="000000"/>
              </a:solidFill>
              <a:effectLst/>
              <a:uFillTx/>
              <a:latin typeface="Arial"/>
            </a:endParaRPr>
          </a:p>
          <a:p>
            <a:pPr lvl="1" marL="743040" indent="-285840">
              <a:lnSpc>
                <a:spcPct val="12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GB" sz="1200" strike="noStrike" u="none">
                <a:solidFill>
                  <a:srgbClr val="000000"/>
                </a:solidFill>
                <a:effectLst/>
                <a:uFillTx/>
                <a:latin typeface="Arial"/>
              </a:rPr>
              <a:t>Who gets the upside in recovered value?</a:t>
            </a:r>
            <a:endParaRPr b="0" lang="en-US" sz="1200" strike="noStrike" u="none">
              <a:solidFill>
                <a:srgbClr val="000000"/>
              </a:solidFill>
              <a:effectLst/>
              <a:uFillTx/>
              <a:latin typeface="Arial"/>
            </a:endParaRPr>
          </a:p>
          <a:p>
            <a:pPr lvl="1" marL="743040" indent="-285840">
              <a:lnSpc>
                <a:spcPct val="12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GB" sz="1200" strike="noStrike" u="none">
                <a:solidFill>
                  <a:srgbClr val="000000"/>
                </a:solidFill>
                <a:effectLst/>
                <a:uFillTx/>
                <a:latin typeface="Arial"/>
              </a:rPr>
              <a:t>How many customers are excluded?</a:t>
            </a:r>
            <a:endParaRPr b="0" lang="en-US" sz="1200" strike="noStrike" u="none">
              <a:solidFill>
                <a:srgbClr val="000000"/>
              </a:solidFill>
              <a:effectLst/>
              <a:uFillTx/>
              <a:latin typeface="Arial"/>
            </a:endParaRPr>
          </a:p>
          <a:p>
            <a:pPr marL="343080" indent="-343080">
              <a:lnSpc>
                <a:spcPct val="120000"/>
              </a:lnSpc>
              <a:spcBef>
                <a:spcPts val="400"/>
              </a:spcBef>
              <a:buClr>
                <a:srgbClr val="6699ff"/>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120000"/>
              </a:lnSpc>
              <a:spcBef>
                <a:spcPts val="400"/>
              </a:spcBef>
              <a:buClr>
                <a:srgbClr val="6699ff"/>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000000"/>
                </a:solidFill>
                <a:effectLst/>
                <a:uFillTx/>
                <a:latin typeface="Arial"/>
              </a:rPr>
              <a:t>Impossible to trade: insurance only tae one side</a:t>
            </a:r>
            <a:endParaRPr b="0" lang="en-US" sz="1600" strike="noStrike" u="none">
              <a:solidFill>
                <a:srgbClr val="000000"/>
              </a:solidFill>
              <a:effectLst/>
              <a:uFillTx/>
              <a:latin typeface="Arial"/>
            </a:endParaRPr>
          </a:p>
          <a:p>
            <a:pPr marL="343080" indent="-343080">
              <a:lnSpc>
                <a:spcPct val="120000"/>
              </a:lnSpc>
              <a:spcBef>
                <a:spcPts val="400"/>
              </a:spcBef>
              <a:buClr>
                <a:srgbClr val="6699ff"/>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120000"/>
              </a:lnSpc>
              <a:spcBef>
                <a:spcPts val="400"/>
              </a:spcBef>
              <a:buClr>
                <a:srgbClr val="6699ff"/>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000000"/>
                </a:solidFill>
                <a:effectLst/>
                <a:uFillTx/>
                <a:latin typeface="Arial"/>
              </a:rPr>
              <a:t>What if the risk is not directly on trade receivables?</a:t>
            </a:r>
            <a:endParaRPr b="0" lang="en-US" sz="1600" strike="noStrike" u="none">
              <a:solidFill>
                <a:srgbClr val="000000"/>
              </a:solidFill>
              <a:effectLst/>
              <a:uFillTx/>
              <a:latin typeface="Arial"/>
            </a:endParaRPr>
          </a:p>
          <a:p>
            <a:pPr marL="343080" indent="-343080">
              <a:lnSpc>
                <a:spcPct val="120000"/>
              </a:lnSpc>
              <a:spcBef>
                <a:spcPts val="400"/>
              </a:spcBef>
              <a:buClr>
                <a:srgbClr val="990000"/>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743040" indent="-285840">
              <a:lnSpc>
                <a:spcPct val="12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156" name="PlaceHolder 2"/>
          <p:cNvSpPr>
            <a:spLocks noGrp="1"/>
          </p:cNvSpPr>
          <p:nvPr>
            <p:ph type="title"/>
          </p:nvPr>
        </p:nvSpPr>
        <p:spPr>
          <a:xfrm>
            <a:off x="685800" y="-360"/>
            <a:ext cx="8331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How to Compare to Insurance?</a:t>
            </a:r>
            <a:endParaRPr b="1" lang="en-US" sz="2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7" name="PlaceHolder 1"/>
          <p:cNvSpPr>
            <a:spLocks noGrp="1"/>
          </p:cNvSpPr>
          <p:nvPr>
            <p:ph/>
          </p:nvPr>
        </p:nvSpPr>
        <p:spPr>
          <a:xfrm>
            <a:off x="228600" y="914400"/>
            <a:ext cx="5029200" cy="789120"/>
          </a:xfrm>
          <a:prstGeom prst="rect">
            <a:avLst/>
          </a:prstGeom>
          <a:noFill/>
          <a:ln w="0">
            <a:noFill/>
          </a:ln>
        </p:spPr>
        <p:txBody>
          <a:bodyPr lIns="90000" rIns="90000" tIns="46800" bIns="46800" anchor="t">
            <a:normAutofit/>
          </a:bodyPr>
          <a:p>
            <a:pPr marL="343080" indent="0">
              <a:lnSpc>
                <a:spcPct val="120000"/>
              </a:lnSpc>
              <a:spcBef>
                <a:spcPts val="4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700" strike="noStrike" u="none">
              <a:solidFill>
                <a:srgbClr val="000000"/>
              </a:solidFill>
              <a:effectLst/>
              <a:uFillTx/>
              <a:latin typeface="Arial"/>
            </a:endParaRPr>
          </a:p>
          <a:p>
            <a:pPr marL="343080" indent="0">
              <a:lnSpc>
                <a:spcPct val="120000"/>
              </a:lnSpc>
              <a:spcBef>
                <a:spcPts val="4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700" strike="noStrike" u="none">
              <a:solidFill>
                <a:srgbClr val="000000"/>
              </a:solidFill>
              <a:effectLst/>
              <a:uFillTx/>
              <a:latin typeface="Arial"/>
            </a:endParaRPr>
          </a:p>
        </p:txBody>
      </p:sp>
      <p:pic>
        <p:nvPicPr>
          <p:cNvPr id="158" name="" descr=""/>
          <p:cNvPicPr/>
          <p:nvPr/>
        </p:nvPicPr>
        <p:blipFill>
          <a:blip r:embed="rId1"/>
          <a:stretch/>
        </p:blipFill>
        <p:spPr>
          <a:xfrm>
            <a:off x="380880" y="1600200"/>
            <a:ext cx="2362320" cy="2228760"/>
          </a:xfrm>
          <a:prstGeom prst="rect">
            <a:avLst/>
          </a:prstGeom>
          <a:noFill/>
          <a:ln w="0">
            <a:noFill/>
          </a:ln>
        </p:spPr>
      </p:pic>
      <p:sp>
        <p:nvSpPr>
          <p:cNvPr id="159" name=""/>
          <p:cNvSpPr/>
          <p:nvPr/>
        </p:nvSpPr>
        <p:spPr>
          <a:xfrm>
            <a:off x="2971800" y="1295280"/>
            <a:ext cx="6172200" cy="4114800"/>
          </a:xfrm>
          <a:prstGeom prst="rect">
            <a:avLst/>
          </a:prstGeom>
          <a:noFill/>
          <a:ln w="0">
            <a:noFill/>
          </a:ln>
        </p:spPr>
        <p:style>
          <a:lnRef idx="0"/>
          <a:fillRef idx="0"/>
          <a:effectRef idx="0"/>
          <a:fontRef idx="minor"/>
        </p:style>
        <p:txBody>
          <a:bodyPr lIns="90000" rIns="90000" tIns="46800" bIns="46800" anchor="t">
            <a:normAutofit fontScale="92500" lnSpcReduction="9999"/>
          </a:bodyPr>
          <a:p>
            <a:pPr marL="343080" indent="-343080">
              <a:lnSpc>
                <a:spcPct val="120000"/>
              </a:lnSpc>
              <a:spcBef>
                <a:spcPts val="400"/>
              </a:spcBef>
              <a:buClr>
                <a:srgbClr val="6699ff"/>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Designed to protect the value of bonds  </a:t>
            </a:r>
            <a:endParaRPr b="0" lang="en-US" sz="1600" strike="noStrike" u="none">
              <a:solidFill>
                <a:srgbClr val="000000"/>
              </a:solidFill>
              <a:effectLst/>
              <a:uFillTx/>
              <a:latin typeface="Arial"/>
            </a:endParaRPr>
          </a:p>
          <a:p>
            <a:pPr lvl="1" marL="743040" indent="-285840">
              <a:lnSpc>
                <a:spcPct val="12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Arial"/>
              </a:rPr>
              <a:t>Trigger events are tied to bond performance and are numerous</a:t>
            </a:r>
            <a:endParaRPr b="0" lang="en-US" sz="1200" strike="noStrike" u="none">
              <a:solidFill>
                <a:srgbClr val="000000"/>
              </a:solidFill>
              <a:effectLst/>
              <a:uFillTx/>
              <a:latin typeface="Arial"/>
            </a:endParaRPr>
          </a:p>
          <a:p>
            <a:pPr lvl="1" marL="743040" indent="-285840">
              <a:lnSpc>
                <a:spcPct val="12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Arial"/>
              </a:rPr>
              <a:t>If default occurs, often the security has to be physically delivered to the protection seller</a:t>
            </a:r>
            <a:endParaRPr b="0" lang="en-US" sz="1200" strike="noStrike" u="none">
              <a:solidFill>
                <a:srgbClr val="000000"/>
              </a:solidFill>
              <a:effectLst/>
              <a:uFillTx/>
              <a:latin typeface="Arial"/>
            </a:endParaRPr>
          </a:p>
          <a:p>
            <a:pPr lvl="1" marL="743040" indent="-285840">
              <a:lnSpc>
                <a:spcPct val="12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Arial"/>
              </a:rPr>
              <a:t>If swap is financially settled, settlement can be lengthy and complicated</a:t>
            </a:r>
            <a:endParaRPr b="0" lang="en-US" sz="1200" strike="noStrike" u="none">
              <a:solidFill>
                <a:srgbClr val="000000"/>
              </a:solidFill>
              <a:effectLst/>
              <a:uFillTx/>
              <a:latin typeface="Arial"/>
            </a:endParaRPr>
          </a:p>
          <a:p>
            <a:pPr marL="343080" indent="-343080">
              <a:lnSpc>
                <a:spcPct val="120000"/>
              </a:lnSpc>
              <a:spcBef>
                <a:spcPts val="400"/>
              </a:spcBef>
              <a:buClr>
                <a:srgbClr val="6699ff"/>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120000"/>
              </a:lnSpc>
              <a:spcBef>
                <a:spcPts val="400"/>
              </a:spcBef>
              <a:buClr>
                <a:srgbClr val="6699ff"/>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How many of your customers have issued debt securities?</a:t>
            </a:r>
            <a:endParaRPr b="0" lang="en-US" sz="1600" strike="noStrike" u="none">
              <a:solidFill>
                <a:srgbClr val="000000"/>
              </a:solidFill>
              <a:effectLst/>
              <a:uFillTx/>
              <a:latin typeface="Arial"/>
            </a:endParaRPr>
          </a:p>
          <a:p>
            <a:pPr marL="343080" indent="-343080">
              <a:lnSpc>
                <a:spcPct val="120000"/>
              </a:lnSpc>
              <a:spcBef>
                <a:spcPts val="400"/>
              </a:spcBef>
              <a:buClr>
                <a:srgbClr val="6699ff"/>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Do you hold those securities?</a:t>
            </a:r>
            <a:endParaRPr b="0" lang="en-US" sz="1600" strike="noStrike" u="none">
              <a:solidFill>
                <a:srgbClr val="000000"/>
              </a:solidFill>
              <a:effectLst/>
              <a:uFillTx/>
              <a:latin typeface="Arial"/>
            </a:endParaRPr>
          </a:p>
          <a:p>
            <a:pPr marL="343080" indent="-343080">
              <a:lnSpc>
                <a:spcPct val="120000"/>
              </a:lnSpc>
              <a:spcBef>
                <a:spcPts val="400"/>
              </a:spcBef>
              <a:buClr>
                <a:srgbClr val="6699ff"/>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120000"/>
              </a:lnSpc>
              <a:spcBef>
                <a:spcPts val="400"/>
              </a:spcBef>
              <a:buClr>
                <a:srgbClr val="6699ff"/>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Is bond default the correct measure of your risk?</a:t>
            </a:r>
            <a:endParaRPr b="0" lang="en-US" sz="1600" strike="noStrike" u="none">
              <a:solidFill>
                <a:srgbClr val="000000"/>
              </a:solidFill>
              <a:effectLst/>
              <a:uFillTx/>
              <a:latin typeface="Arial"/>
            </a:endParaRPr>
          </a:p>
          <a:p>
            <a:pPr marL="343080" indent="-343080">
              <a:lnSpc>
                <a:spcPct val="120000"/>
              </a:lnSpc>
              <a:spcBef>
                <a:spcPts val="400"/>
              </a:spcBef>
              <a:buClr>
                <a:srgbClr val="6699ff"/>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Physical delivery may be difficult (vis-à-vis small float) or impossible</a:t>
            </a:r>
            <a:endParaRPr b="0" lang="en-US" sz="1600" strike="noStrike" u="none">
              <a:solidFill>
                <a:srgbClr val="000000"/>
              </a:solidFill>
              <a:effectLst/>
              <a:uFillTx/>
              <a:latin typeface="Arial"/>
            </a:endParaRPr>
          </a:p>
          <a:p>
            <a:pPr marL="343080" indent="-343080">
              <a:lnSpc>
                <a:spcPct val="120000"/>
              </a:lnSpc>
              <a:spcBef>
                <a:spcPts val="400"/>
              </a:spcBef>
              <a:buClr>
                <a:srgbClr val="6699ff"/>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Who wants to take recovery risk?</a:t>
            </a:r>
            <a:endParaRPr b="0" lang="en-US" sz="1600" strike="noStrike" u="none">
              <a:solidFill>
                <a:srgbClr val="000000"/>
              </a:solidFill>
              <a:effectLst/>
              <a:uFillTx/>
              <a:latin typeface="Arial"/>
            </a:endParaRPr>
          </a:p>
          <a:p>
            <a:pPr marL="343080" indent="-343080">
              <a:lnSpc>
                <a:spcPct val="120000"/>
              </a:lnSpc>
              <a:spcBef>
                <a:spcPts val="400"/>
              </a:spcBef>
              <a:buClr>
                <a:srgbClr val="6699ff"/>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Illiquid to trade</a:t>
            </a:r>
            <a:endParaRPr b="0" lang="en-US" sz="1600" strike="noStrike" u="none">
              <a:solidFill>
                <a:srgbClr val="000000"/>
              </a:solidFill>
              <a:effectLst/>
              <a:uFillTx/>
              <a:latin typeface="Arial"/>
            </a:endParaRPr>
          </a:p>
        </p:txBody>
      </p:sp>
      <p:sp>
        <p:nvSpPr>
          <p:cNvPr id="160" name="PlaceHolder 2"/>
          <p:cNvSpPr>
            <a:spLocks noGrp="1"/>
          </p:cNvSpPr>
          <p:nvPr>
            <p:ph type="title"/>
          </p:nvPr>
        </p:nvSpPr>
        <p:spPr>
          <a:xfrm>
            <a:off x="685800" y="-360"/>
            <a:ext cx="8331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And CDS?</a:t>
            </a:r>
            <a:endParaRPr b="1" lang="en-US" sz="2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61" name="" descr=""/>
          <p:cNvPicPr/>
          <p:nvPr/>
        </p:nvPicPr>
        <p:blipFill>
          <a:blip r:embed="rId1"/>
          <a:stretch/>
        </p:blipFill>
        <p:spPr>
          <a:xfrm>
            <a:off x="417600" y="1639800"/>
            <a:ext cx="8312040" cy="4989600"/>
          </a:xfrm>
          <a:prstGeom prst="rect">
            <a:avLst/>
          </a:prstGeom>
          <a:noFill/>
          <a:ln w="0">
            <a:noFill/>
          </a:ln>
        </p:spPr>
      </p:pic>
      <p:sp>
        <p:nvSpPr>
          <p:cNvPr id="162" name=""/>
          <p:cNvSpPr/>
          <p:nvPr/>
        </p:nvSpPr>
        <p:spPr>
          <a:xfrm>
            <a:off x="685800" y="0"/>
            <a:ext cx="8331120" cy="114300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Bankruptcy vs. Default</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3" name=""/>
          <p:cNvSpPr/>
          <p:nvPr/>
        </p:nvSpPr>
        <p:spPr>
          <a:xfrm>
            <a:off x="1143000" y="4800600"/>
            <a:ext cx="7032600" cy="179388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ENRON EUROPE FINANCE &amp; TRADING LIMITED</a:t>
            </a:r>
            <a:endParaRPr b="0" lang="en-US" sz="9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RESPONSIBILITY STATEMENT</a:t>
            </a:r>
            <a:endParaRPr b="0" lang="en-US" sz="900" strike="noStrike" u="none">
              <a:solidFill>
                <a:srgbClr val="000000"/>
              </a:solidFill>
              <a:effectLst/>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Enron Europe Finance &amp; Trading Limited (“EEFT”) is regulated in the conduct of investment business in the United Kingdom by The Securities and Futures Authority.  Information relating to investments which is contained in the accompanying material has been approved by EEFT as an investment advertisement for the purposes of Section 57 of the Financial Services Act 1986.  The transactions and products which are described therein are of a sophisticated nature and are not being made available by EEFT to private individual investors.  The accompanying material is provided solely for the purpose of enabling you to form an opinion as to the suitability or otherwise of your utilising the transactions and products described therein.  Nothing stated in the accompanying material shall be construed in any manner whatsoever as meaning that EEFT has considered (i) the appropriateness or suitability for your business of the products described therein or (ii) the appropriateness or suitability for your business of any other characteristic that may be attributed to the products described therein.   Nothing stated in the accompanying material shall be construed in any manner whatsoever as meaning that you are placing reliance on the information provided therein as constituting advice given by EEFT to you in connection with your consideration of any such products.</a:t>
            </a:r>
            <a:endParaRPr b="0" lang="en-US" sz="900" strike="noStrike" u="none">
              <a:solidFill>
                <a:srgbClr val="000000"/>
              </a:solidFill>
              <a:effectLst/>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
          <p:cNvSpPr/>
          <p:nvPr/>
        </p:nvSpPr>
        <p:spPr>
          <a:xfrm>
            <a:off x="1828800" y="5181480"/>
            <a:ext cx="0" cy="121932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5" name=""/>
          <p:cNvSpPr/>
          <p:nvPr/>
        </p:nvSpPr>
        <p:spPr>
          <a:xfrm>
            <a:off x="0" y="990720"/>
            <a:ext cx="8610480" cy="6766920"/>
          </a:xfrm>
          <a:prstGeom prst="rect">
            <a:avLst/>
          </a:prstGeom>
          <a:noFill/>
          <a:ln w="0">
            <a:noFill/>
          </a:ln>
        </p:spPr>
        <p:style>
          <a:lnRef idx="0"/>
          <a:fillRef idx="0"/>
          <a:effectRef idx="0"/>
          <a:fontRef idx="minor"/>
        </p:style>
        <p:txBody>
          <a:bodyPr lIns="90000" rIns="90000" tIns="46800" bIns="46800" anchor="t">
            <a:spAutoFit/>
          </a:bodyPr>
          <a:p>
            <a:pPr marL="343080" indent="-343080">
              <a:lnSpc>
                <a:spcPct val="120000"/>
              </a:lnSpc>
              <a:spcBef>
                <a:spcPts val="499"/>
              </a:spcBef>
              <a:buClr>
                <a:srgbClr val="0b0bc7"/>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2" marL="1143000" indent="-228600">
              <a:lnSpc>
                <a:spcPct val="120000"/>
              </a:lnSpc>
              <a:spcBef>
                <a:spcPts val="499"/>
              </a:spcBef>
              <a:spcAft>
                <a:spcPts val="499"/>
              </a:spcAft>
              <a:buClr>
                <a:srgbClr val="0b0bc7"/>
              </a:buClr>
              <a:buSzPct val="50000"/>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2" marL="1143000" indent="-228600">
              <a:lnSpc>
                <a:spcPct val="120000"/>
              </a:lnSpc>
              <a:spcBef>
                <a:spcPts val="499"/>
              </a:spcBef>
              <a:spcAft>
                <a:spcPts val="499"/>
              </a:spcAft>
              <a:buClr>
                <a:srgbClr val="0b0bc7"/>
              </a:buClr>
              <a:buSzPct val="50000"/>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AU" sz="2000" strike="noStrike" u="none">
                <a:solidFill>
                  <a:srgbClr val="000000"/>
                </a:solidFill>
                <a:effectLst/>
                <a:uFillTx/>
                <a:latin typeface="Arial"/>
              </a:rPr>
              <a:t>Have you ever wanted to protect yourself from the risk of one of your customers/partners/suppliers going bankrupt?</a:t>
            </a:r>
            <a:endParaRPr b="0" lang="en-US" sz="2000" strike="noStrike" u="none">
              <a:solidFill>
                <a:srgbClr val="000000"/>
              </a:solidFill>
              <a:effectLst/>
              <a:uFillTx/>
              <a:latin typeface="Arial"/>
            </a:endParaRPr>
          </a:p>
          <a:p>
            <a:pPr lvl="2" marL="1143000" indent="-228600">
              <a:lnSpc>
                <a:spcPct val="120000"/>
              </a:lnSpc>
              <a:spcBef>
                <a:spcPts val="499"/>
              </a:spcBef>
              <a:spcAft>
                <a:spcPts val="499"/>
              </a:spcAft>
              <a:buClr>
                <a:srgbClr val="0b0bc7"/>
              </a:buClr>
              <a:buSzPct val="50000"/>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AU" sz="2000" strike="noStrike" u="none">
                <a:solidFill>
                  <a:srgbClr val="000000"/>
                </a:solidFill>
                <a:effectLst/>
                <a:uFillTx/>
                <a:latin typeface="Arial"/>
              </a:rPr>
              <a:t>Have you ever wanted to assess the credit quality of a company at a glance? </a:t>
            </a:r>
            <a:endParaRPr b="0" lang="en-US" sz="2000" strike="noStrike" u="none">
              <a:solidFill>
                <a:srgbClr val="000000"/>
              </a:solidFill>
              <a:effectLst/>
              <a:uFillTx/>
              <a:latin typeface="Arial"/>
            </a:endParaRPr>
          </a:p>
          <a:p>
            <a:pPr lvl="2" marL="1143000" indent="-228600">
              <a:lnSpc>
                <a:spcPct val="120000"/>
              </a:lnSpc>
              <a:spcBef>
                <a:spcPts val="499"/>
              </a:spcBef>
              <a:spcAft>
                <a:spcPts val="499"/>
              </a:spcAft>
              <a:buClr>
                <a:srgbClr val="0b0bc7"/>
              </a:buClr>
              <a:buSzPct val="50000"/>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AU" sz="2000" strike="noStrike" u="none">
                <a:solidFill>
                  <a:srgbClr val="000000"/>
                </a:solidFill>
                <a:effectLst/>
                <a:uFillTx/>
                <a:latin typeface="Arial"/>
              </a:rPr>
              <a:t>Have you ever been frustrated by the time credit evaluations take? </a:t>
            </a:r>
            <a:endParaRPr b="0" lang="en-US" sz="2000" strike="noStrike" u="none">
              <a:solidFill>
                <a:srgbClr val="000000"/>
              </a:solidFill>
              <a:effectLst/>
              <a:uFillTx/>
              <a:latin typeface="Arial"/>
            </a:endParaRPr>
          </a:p>
          <a:p>
            <a:pPr lvl="2" marL="1143000" indent="-228600">
              <a:lnSpc>
                <a:spcPct val="120000"/>
              </a:lnSpc>
              <a:spcBef>
                <a:spcPts val="499"/>
              </a:spcBef>
              <a:spcAft>
                <a:spcPts val="499"/>
              </a:spcAft>
              <a:buClr>
                <a:srgbClr val="0b0bc7"/>
              </a:buClr>
              <a:buSzPct val="50000"/>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AU" sz="2000" strike="noStrike" u="none">
                <a:solidFill>
                  <a:srgbClr val="000000"/>
                </a:solidFill>
                <a:effectLst/>
                <a:uFillTx/>
                <a:latin typeface="Arial"/>
              </a:rPr>
              <a:t>Have you ever wanted to price incremental new credit lines to close an originated commodity trade?</a:t>
            </a:r>
            <a:endParaRPr b="0" lang="en-US" sz="2000" strike="noStrike" u="none">
              <a:solidFill>
                <a:srgbClr val="000000"/>
              </a:solidFill>
              <a:effectLst/>
              <a:uFillTx/>
              <a:latin typeface="Arial"/>
            </a:endParaRPr>
          </a:p>
          <a:p>
            <a:pPr lvl="2" marL="1143000" indent="-228600">
              <a:lnSpc>
                <a:spcPct val="120000"/>
              </a:lnSpc>
              <a:spcBef>
                <a:spcPts val="499"/>
              </a:spcBef>
              <a:spcAft>
                <a:spcPts val="499"/>
              </a:spcAft>
              <a:buClr>
                <a:srgbClr val="0b0bc7"/>
              </a:buClr>
              <a:buSzPct val="50000"/>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lvl="1" marL="743040" indent="-285840">
              <a:lnSpc>
                <a:spcPct val="120000"/>
              </a:lnSpc>
              <a:spcBef>
                <a:spcPts val="700"/>
              </a:spcBef>
              <a:buClr>
                <a:srgbClr val="ff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lvl="1" marL="743040" indent="-285840">
              <a:lnSpc>
                <a:spcPct val="120000"/>
              </a:lnSpc>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b0bc7"/>
                </a:solidFill>
                <a:effectLst/>
                <a:uFillTx/>
                <a:latin typeface="Arial"/>
              </a:rPr>
              <a:t>	</a:t>
            </a:r>
            <a:endParaRPr b="0" lang="en-US" sz="2800" strike="noStrike" u="none">
              <a:solidFill>
                <a:srgbClr val="000000"/>
              </a:solidFill>
              <a:effectLst/>
              <a:uFillTx/>
              <a:latin typeface="Arial"/>
            </a:endParaRPr>
          </a:p>
          <a:p>
            <a:pPr marL="343080" indent="-343080">
              <a:lnSpc>
                <a:spcPct val="120000"/>
              </a:lnSpc>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p:txBody>
      </p:sp>
      <p:sp>
        <p:nvSpPr>
          <p:cNvPr id="26" name="PlaceHolder 1"/>
          <p:cNvSpPr>
            <a:spLocks noGrp="1"/>
          </p:cNvSpPr>
          <p:nvPr>
            <p:ph type="title"/>
          </p:nvPr>
        </p:nvSpPr>
        <p:spPr>
          <a:xfrm>
            <a:off x="685800" y="-360"/>
            <a:ext cx="8331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Why?</a:t>
            </a:r>
            <a:endParaRPr b="1" lang="en-US" sz="2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85800" y="-360"/>
            <a:ext cx="8331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What Enron does</a:t>
            </a:r>
            <a:endParaRPr b="1" lang="en-US" sz="2800" strike="noStrike" u="none">
              <a:solidFill>
                <a:srgbClr val="ffffff"/>
              </a:solidFill>
              <a:effectLst/>
              <a:uFillTx/>
              <a:latin typeface="Arial"/>
            </a:endParaRPr>
          </a:p>
        </p:txBody>
      </p:sp>
      <p:sp>
        <p:nvSpPr>
          <p:cNvPr id="28" name=""/>
          <p:cNvSpPr/>
          <p:nvPr/>
        </p:nvSpPr>
        <p:spPr>
          <a:xfrm>
            <a:off x="1828800" y="5181480"/>
            <a:ext cx="0" cy="121932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9" name=""/>
          <p:cNvSpPr/>
          <p:nvPr/>
        </p:nvSpPr>
        <p:spPr>
          <a:xfrm>
            <a:off x="152280" y="1295280"/>
            <a:ext cx="7162920" cy="6328800"/>
          </a:xfrm>
          <a:prstGeom prst="rect">
            <a:avLst/>
          </a:prstGeom>
          <a:noFill/>
          <a:ln w="0">
            <a:noFill/>
          </a:ln>
        </p:spPr>
        <p:style>
          <a:lnRef idx="0"/>
          <a:fillRef idx="0"/>
          <a:effectRef idx="0"/>
          <a:fontRef idx="minor"/>
        </p:style>
        <p:txBody>
          <a:bodyPr lIns="90000" rIns="90000" tIns="46800" bIns="46800" anchor="t">
            <a:spAutoFit/>
          </a:bodyPr>
          <a:p>
            <a:pPr marL="343080" indent="-343080">
              <a:lnSpc>
                <a:spcPct val="120000"/>
              </a:lnSpc>
              <a:spcBef>
                <a:spcPts val="499"/>
              </a:spcBef>
              <a:buClr>
                <a:srgbClr val="0b0bc7"/>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1" marL="743040" indent="-285840">
              <a:lnSpc>
                <a:spcPct val="120000"/>
              </a:lnSpc>
              <a:spcBef>
                <a:spcPts val="499"/>
              </a:spcBef>
              <a:buClr>
                <a:srgbClr val="0b0bc7"/>
              </a:buClr>
              <a:buSzPct val="5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b0bc7"/>
                </a:solidFill>
                <a:effectLst/>
                <a:uFillTx/>
                <a:latin typeface="Arial"/>
              </a:rPr>
              <a:t> </a:t>
            </a:r>
            <a:r>
              <a:rPr b="0" lang="en-US" sz="2000" strike="noStrike" u="sng">
                <a:solidFill>
                  <a:srgbClr val="000000"/>
                </a:solidFill>
                <a:effectLst/>
                <a:uFillTx/>
                <a:latin typeface="Arial"/>
              </a:rPr>
              <a:t>www.EnronCredit.com</a:t>
            </a:r>
            <a:r>
              <a:rPr b="0" lang="en-US" sz="2000" strike="noStrike" u="none">
                <a:solidFill>
                  <a:srgbClr val="000000"/>
                </a:solidFill>
                <a:effectLst/>
                <a:uFillTx/>
                <a:latin typeface="Arial"/>
              </a:rPr>
              <a:t> provides 24/7-available cost of credit, 2-way transactable prices, and a space on which to create build user-designed portfolios of names being covered</a:t>
            </a:r>
            <a:endParaRPr b="0" lang="en-US" sz="2000" strike="noStrike" u="none">
              <a:solidFill>
                <a:srgbClr val="000000"/>
              </a:solidFill>
              <a:effectLst/>
              <a:uFillTx/>
              <a:latin typeface="Arial"/>
            </a:endParaRPr>
          </a:p>
          <a:p>
            <a:pPr lvl="1" marL="743040" indent="-285840">
              <a:lnSpc>
                <a:spcPct val="120000"/>
              </a:lnSpc>
              <a:spcBef>
                <a:spcPts val="499"/>
              </a:spcBef>
              <a:buClr>
                <a:srgbClr val="0b0bc7"/>
              </a:buClr>
              <a:buSzPct val="5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1" marL="743040" indent="-285840">
              <a:lnSpc>
                <a:spcPct val="120000"/>
              </a:lnSpc>
              <a:spcBef>
                <a:spcPts val="499"/>
              </a:spcBef>
              <a:buClr>
                <a:srgbClr val="0b0bc7"/>
              </a:buClr>
              <a:buSzPct val="5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EnronCredit provides businesses with the essential marketplace to value, manage and transfer credit risks on an “always-on” basis.  EnronCredit can work together with its clients (as it does internally) to structure an active management program and to supply the necessary tools.  </a:t>
            </a:r>
            <a:endParaRPr b="0" lang="en-US" sz="2000" strike="noStrike" u="none">
              <a:solidFill>
                <a:srgbClr val="000000"/>
              </a:solidFill>
              <a:effectLst/>
              <a:uFillTx/>
              <a:latin typeface="Arial"/>
            </a:endParaRPr>
          </a:p>
          <a:p>
            <a:pPr lvl="1" marL="743040" indent="-285840">
              <a:lnSpc>
                <a:spcPct val="120000"/>
              </a:lnSpc>
              <a:spcBef>
                <a:spcPts val="499"/>
              </a:spcBef>
              <a:buClr>
                <a:srgbClr val="ff0000"/>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12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12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12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685800" y="-360"/>
            <a:ext cx="8331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What it does for the Client</a:t>
            </a:r>
            <a:endParaRPr b="1" lang="en-US" sz="2800" strike="noStrike" u="none">
              <a:solidFill>
                <a:srgbClr val="ffffff"/>
              </a:solidFill>
              <a:effectLst/>
              <a:uFillTx/>
              <a:latin typeface="Arial"/>
            </a:endParaRPr>
          </a:p>
        </p:txBody>
      </p:sp>
      <p:sp>
        <p:nvSpPr>
          <p:cNvPr id="31" name=""/>
          <p:cNvSpPr/>
          <p:nvPr/>
        </p:nvSpPr>
        <p:spPr>
          <a:xfrm>
            <a:off x="1828800" y="5181480"/>
            <a:ext cx="0" cy="121932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2" name=""/>
          <p:cNvSpPr/>
          <p:nvPr/>
        </p:nvSpPr>
        <p:spPr>
          <a:xfrm>
            <a:off x="228600" y="1295280"/>
            <a:ext cx="8610480" cy="6153120"/>
          </a:xfrm>
          <a:prstGeom prst="rect">
            <a:avLst/>
          </a:prstGeom>
          <a:noFill/>
          <a:ln w="0">
            <a:noFill/>
          </a:ln>
        </p:spPr>
        <p:style>
          <a:lnRef idx="0"/>
          <a:fillRef idx="0"/>
          <a:effectRef idx="0"/>
          <a:fontRef idx="minor"/>
        </p:style>
        <p:txBody>
          <a:bodyPr lIns="90000" rIns="90000" tIns="46800" bIns="46800" anchor="t">
            <a:spAutoFit/>
          </a:bodyPr>
          <a:p>
            <a:pPr marL="343080" indent="-343080">
              <a:lnSpc>
                <a:spcPct val="120000"/>
              </a:lnSpc>
              <a:spcBef>
                <a:spcPts val="499"/>
              </a:spcBef>
              <a:buClr>
                <a:srgbClr val="0b0bc7"/>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1" marL="743040" indent="-285840">
              <a:lnSpc>
                <a:spcPct val="120000"/>
              </a:lnSpc>
              <a:spcBef>
                <a:spcPts val="499"/>
              </a:spcBef>
              <a:buClr>
                <a:srgbClr val="0b0bc7"/>
              </a:buClr>
              <a:buSzPct val="5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Market for risk transfer</a:t>
            </a:r>
            <a:endParaRPr b="0" lang="en-US" sz="2000" strike="noStrike" u="none">
              <a:solidFill>
                <a:srgbClr val="000000"/>
              </a:solidFill>
              <a:effectLst/>
              <a:uFillTx/>
              <a:latin typeface="Arial"/>
            </a:endParaRPr>
          </a:p>
          <a:p>
            <a:pPr lvl="1" marL="743040" indent="-285840">
              <a:lnSpc>
                <a:spcPct val="120000"/>
              </a:lnSpc>
              <a:spcBef>
                <a:spcPts val="499"/>
              </a:spcBef>
              <a:buClr>
                <a:srgbClr val="0b0bc7"/>
              </a:buClr>
              <a:buSzPct val="5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Names that may not have rated securities, or difficult-to-find CDS</a:t>
            </a:r>
            <a:endParaRPr b="0" lang="en-US" sz="2000" strike="noStrike" u="none">
              <a:solidFill>
                <a:srgbClr val="000000"/>
              </a:solidFill>
              <a:effectLst/>
              <a:uFillTx/>
              <a:latin typeface="Arial"/>
            </a:endParaRPr>
          </a:p>
          <a:p>
            <a:pPr lvl="1" marL="743040" indent="-285840">
              <a:lnSpc>
                <a:spcPct val="120000"/>
              </a:lnSpc>
              <a:spcBef>
                <a:spcPts val="499"/>
              </a:spcBef>
              <a:buClr>
                <a:srgbClr val="0b0bc7"/>
              </a:buClr>
              <a:buSzPct val="5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No physical recovery - no need to disclose underlying exposures</a:t>
            </a:r>
            <a:endParaRPr b="0" lang="en-US" sz="2000" strike="noStrike" u="none">
              <a:solidFill>
                <a:srgbClr val="000000"/>
              </a:solidFill>
              <a:effectLst/>
              <a:uFillTx/>
              <a:latin typeface="Arial"/>
            </a:endParaRPr>
          </a:p>
          <a:p>
            <a:pPr lvl="1" marL="743040" indent="-285840">
              <a:lnSpc>
                <a:spcPct val="120000"/>
              </a:lnSpc>
              <a:spcBef>
                <a:spcPts val="499"/>
              </a:spcBef>
              <a:buClr>
                <a:srgbClr val="0b0bc7"/>
              </a:buClr>
              <a:buSzPct val="5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Two-way markets: Client can sell protection to Enron to gain yield on underutilized credit lines</a:t>
            </a:r>
            <a:endParaRPr b="0" lang="en-US" sz="2000" strike="noStrike" u="none">
              <a:solidFill>
                <a:srgbClr val="000000"/>
              </a:solidFill>
              <a:effectLst/>
              <a:uFillTx/>
              <a:latin typeface="Arial"/>
            </a:endParaRPr>
          </a:p>
          <a:p>
            <a:pPr lvl="1" marL="743040" indent="-285840">
              <a:lnSpc>
                <a:spcPct val="120000"/>
              </a:lnSpc>
              <a:spcBef>
                <a:spcPts val="499"/>
              </a:spcBef>
              <a:buClr>
                <a:srgbClr val="0b0bc7"/>
              </a:buClr>
              <a:buSzPct val="5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Markets to diversify risks away from sector/geography concentrations (e.g., </a:t>
            </a:r>
            <a:r>
              <a:rPr b="0" lang="en-US" sz="1800" strike="noStrike" u="none">
                <a:solidFill>
                  <a:srgbClr val="000000"/>
                </a:solidFill>
                <a:effectLst/>
                <a:uFillTx/>
                <a:latin typeface="Arial"/>
              </a:rPr>
              <a:t>buy protection on Sithe, sell on Raytheon</a:t>
            </a:r>
            <a:r>
              <a:rPr b="0" lang="en-US" sz="2000" strike="noStrike" u="none">
                <a:solidFill>
                  <a:srgbClr val="000000"/>
                </a:solidFill>
                <a:effectLst/>
                <a:uFillTx/>
                <a:latin typeface="Arial"/>
              </a:rPr>
              <a:t>)</a:t>
            </a:r>
            <a:endParaRPr b="0" lang="en-US" sz="2000" strike="noStrike" u="none">
              <a:solidFill>
                <a:srgbClr val="000000"/>
              </a:solidFill>
              <a:effectLst/>
              <a:uFillTx/>
              <a:latin typeface="Arial"/>
            </a:endParaRPr>
          </a:p>
          <a:p>
            <a:pPr lvl="1" marL="743040" indent="-285840">
              <a:lnSpc>
                <a:spcPct val="120000"/>
              </a:lnSpc>
              <a:spcBef>
                <a:spcPts val="499"/>
              </a:spcBef>
              <a:buClr>
                <a:srgbClr val="0b0bc7"/>
              </a:buClr>
              <a:buSzPct val="5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Cost of credit that is forward-looking and and is formatted to plug into investment and risk management analytics</a:t>
            </a:r>
            <a:endParaRPr b="0" lang="en-US" sz="2000" strike="noStrike" u="none">
              <a:solidFill>
                <a:srgbClr val="000000"/>
              </a:solidFill>
              <a:effectLst/>
              <a:uFillTx/>
              <a:latin typeface="Arial"/>
            </a:endParaRPr>
          </a:p>
          <a:p>
            <a:pPr lvl="1" marL="743040" indent="-285840">
              <a:lnSpc>
                <a:spcPct val="120000"/>
              </a:lnSpc>
              <a:spcBef>
                <a:spcPts val="499"/>
              </a:spcBef>
              <a:buClr>
                <a:srgbClr val="0b0bc7"/>
              </a:buClr>
              <a:buSzPct val="5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Foundation for an active credit process for the Client: evaluation of risk transfer pricing, portfolio analytics, position measurements, etc.</a:t>
            </a:r>
            <a:endParaRPr b="0" lang="en-US" sz="2000" strike="noStrike" u="none">
              <a:solidFill>
                <a:srgbClr val="000000"/>
              </a:solidFill>
              <a:effectLst/>
              <a:uFillTx/>
              <a:latin typeface="Arial"/>
            </a:endParaRPr>
          </a:p>
          <a:p>
            <a:pPr marL="343080" indent="-343080">
              <a:lnSpc>
                <a:spcPct val="120000"/>
              </a:lnSpc>
              <a:spcBef>
                <a:spcPts val="499"/>
              </a:spcBef>
              <a:buClr>
                <a:srgbClr val="0b0bc7"/>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12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12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360"/>
            <a:ext cx="8331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What is it?</a:t>
            </a:r>
            <a:endParaRPr b="1" lang="en-US" sz="2800" strike="noStrike" u="none">
              <a:solidFill>
                <a:srgbClr val="ffffff"/>
              </a:solidFill>
              <a:effectLst/>
              <a:uFillTx/>
              <a:latin typeface="Arial"/>
            </a:endParaRPr>
          </a:p>
        </p:txBody>
      </p:sp>
      <p:sp>
        <p:nvSpPr>
          <p:cNvPr id="34" name=""/>
          <p:cNvSpPr/>
          <p:nvPr/>
        </p:nvSpPr>
        <p:spPr>
          <a:xfrm>
            <a:off x="1828800" y="5181480"/>
            <a:ext cx="0" cy="121932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5" name=""/>
          <p:cNvSpPr/>
          <p:nvPr/>
        </p:nvSpPr>
        <p:spPr>
          <a:xfrm>
            <a:off x="0" y="1295280"/>
            <a:ext cx="8610480" cy="5038920"/>
          </a:xfrm>
          <a:prstGeom prst="rect">
            <a:avLst/>
          </a:prstGeom>
          <a:noFill/>
          <a:ln w="0">
            <a:noFill/>
          </a:ln>
        </p:spPr>
        <p:style>
          <a:lnRef idx="0"/>
          <a:fillRef idx="0"/>
          <a:effectRef idx="0"/>
          <a:fontRef idx="minor"/>
        </p:style>
        <p:txBody>
          <a:bodyPr lIns="90000" rIns="90000" tIns="46800" bIns="46800" anchor="t">
            <a:spAutoFit/>
          </a:bodyPr>
          <a:p>
            <a:pPr lvl="1" marL="743040" indent="-285840">
              <a:lnSpc>
                <a:spcPct val="120000"/>
              </a:lnSpc>
              <a:spcBef>
                <a:spcPts val="499"/>
              </a:spcBef>
              <a:buClr>
                <a:srgbClr val="0b0bc7"/>
              </a:buClr>
              <a:buSzPct val="5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Enron Cost of Credit (ECC) is a market-based price for trade credit. It is a measure of the probability of bankruptcy combined with the historical recovery assumptions for senior unsecured obligations.  The ECC is derived using proprietary techniques which integrate many sophisticated tools and approaches for evaluating credit to generate a modeled price for a specific counterparty.  The modeled price is then further calibrated to current indicators in the debt and equity markets as well as macro economic factors. </a:t>
            </a:r>
            <a:endParaRPr b="0" lang="en-US" sz="2000" strike="noStrike" u="none">
              <a:solidFill>
                <a:srgbClr val="000000"/>
              </a:solidFill>
              <a:effectLst/>
              <a:uFillTx/>
              <a:latin typeface="Arial"/>
            </a:endParaRPr>
          </a:p>
          <a:p>
            <a:pPr lvl="1" marL="743040" indent="-285840">
              <a:lnSpc>
                <a:spcPct val="120000"/>
              </a:lnSpc>
              <a:spcBef>
                <a:spcPts val="499"/>
              </a:spcBef>
              <a:buClr>
                <a:srgbClr val="0b0bc7"/>
              </a:buClr>
              <a:buSzPct val="5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1" marL="743040" indent="-285840">
              <a:lnSpc>
                <a:spcPct val="120000"/>
              </a:lnSpc>
              <a:spcBef>
                <a:spcPts val="499"/>
              </a:spcBef>
              <a:buClr>
                <a:srgbClr val="0b0bc7"/>
              </a:buClr>
              <a:buSzPct val="5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Enron makes two-way markets on each of the credit prices it quotes. This forces the quoted price to be the market clearing price for each credit.  Prices are continually updated during trading hours.</a:t>
            </a:r>
            <a:endParaRPr b="0" lang="en-US" sz="2000" strike="noStrike" u="none">
              <a:solidFill>
                <a:srgbClr val="000000"/>
              </a:solidFill>
              <a:effectLst/>
              <a:uFillTx/>
              <a:latin typeface="Arial"/>
            </a:endParaRPr>
          </a:p>
          <a:p>
            <a:pPr marL="343080" indent="-343080">
              <a:lnSpc>
                <a:spcPct val="120000"/>
              </a:lnSpc>
              <a:spcBef>
                <a:spcPts val="499"/>
              </a:spcBef>
              <a:buClr>
                <a:srgbClr val="0b0bc7"/>
              </a:buClr>
              <a:buSzPct val="8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p:nvPr>
        </p:nvSpPr>
        <p:spPr>
          <a:xfrm>
            <a:off x="561960" y="1066320"/>
            <a:ext cx="8037360" cy="4496040"/>
          </a:xfrm>
          <a:prstGeom prst="rect">
            <a:avLst/>
          </a:prstGeom>
          <a:noFill/>
          <a:ln w="0">
            <a:noFill/>
          </a:ln>
        </p:spPr>
        <p:txBody>
          <a:bodyPr lIns="91440" rIns="91440" tIns="45720" bIns="45720" anchor="t">
            <a:normAutofit fontScale="92500" lnSpcReduction="9999"/>
          </a:bodyPr>
          <a:p>
            <a:pPr marL="343080" indent="-343080">
              <a:lnSpc>
                <a:spcPct val="120000"/>
              </a:lnSpc>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Extensive commodity market experience and understanding of associated credit risk</a:t>
            </a:r>
            <a:endParaRPr b="1" lang="en-US" sz="1800" strike="noStrike" u="none">
              <a:solidFill>
                <a:srgbClr val="000000"/>
              </a:solidFill>
              <a:effectLst/>
              <a:uFillTx/>
              <a:latin typeface="Arial"/>
            </a:endParaRPr>
          </a:p>
          <a:p>
            <a:pPr lvl="1" marL="743040" indent="-285840">
              <a:lnSpc>
                <a:spcPct val="120000"/>
              </a:lnSpc>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Enron prices credit risk for all its commodity / finance / asset transactions</a:t>
            </a:r>
            <a:endParaRPr b="0"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lnSpc>
                <a:spcPct val="120000"/>
              </a:lnSpc>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Constant investments in risk management architecture and personnel</a:t>
            </a:r>
            <a:endParaRPr b="1"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lnSpc>
                <a:spcPct val="120000"/>
              </a:lnSpc>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Ability to provide credit protection on non-rated smaller companies operating in the energy markets</a:t>
            </a:r>
            <a:endParaRPr b="1"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lnSpc>
                <a:spcPct val="120000"/>
              </a:lnSpc>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Ability to act quickly</a:t>
            </a:r>
            <a:endParaRPr b="1"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lnSpc>
                <a:spcPct val="120000"/>
              </a:lnSpc>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Continuous development of new and unique products, such as Bankruptcy Hedge</a:t>
            </a:r>
            <a:endParaRPr b="1" lang="en-US" sz="1800" strike="noStrike" u="none">
              <a:solidFill>
                <a:srgbClr val="000000"/>
              </a:solidFill>
              <a:effectLst/>
              <a:uFillTx/>
              <a:latin typeface="Arial"/>
            </a:endParaRPr>
          </a:p>
        </p:txBody>
      </p:sp>
      <p:sp>
        <p:nvSpPr>
          <p:cNvPr id="37" name="PlaceHolder 2"/>
          <p:cNvSpPr>
            <a:spLocks noGrp="1"/>
          </p:cNvSpPr>
          <p:nvPr>
            <p:ph type="title"/>
          </p:nvPr>
        </p:nvSpPr>
        <p:spPr>
          <a:xfrm>
            <a:off x="685800" y="-360"/>
            <a:ext cx="8331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Why Enron?</a:t>
            </a:r>
            <a:endParaRPr b="1" lang="en-US" sz="2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222120" y="3220560"/>
            <a:ext cx="7064640" cy="1143000"/>
          </a:xfrm>
          <a:prstGeom prst="rect">
            <a:avLst/>
          </a:prstGeom>
          <a:noFill/>
          <a:ln w="0">
            <a:noFill/>
          </a:ln>
        </p:spPr>
        <p:txBody>
          <a:bodyPr lIns="90000" rIns="90000" tIns="46800" bIns="4680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0000"/>
                </a:solidFill>
                <a:effectLst/>
                <a:uFillTx/>
                <a:latin typeface="Arial"/>
              </a:rPr>
              <a:t>Products &amp; Services</a:t>
            </a:r>
            <a:endParaRPr b="1"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p:nvPr>
        </p:nvSpPr>
        <p:spPr>
          <a:xfrm>
            <a:off x="561960" y="762120"/>
            <a:ext cx="8037360" cy="4495680"/>
          </a:xfrm>
          <a:prstGeom prst="rect">
            <a:avLst/>
          </a:prstGeom>
          <a:noFill/>
          <a:ln w="0">
            <a:noFill/>
          </a:ln>
        </p:spPr>
        <p:txBody>
          <a:bodyPr lIns="91440" rIns="91440" tIns="45720" bIns="45720" anchor="t">
            <a:normAutofit fontScale="92500" lnSpcReduction="9999"/>
          </a:bodyPr>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lnSpc>
                <a:spcPct val="12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i="1" lang="en-US" sz="1800" strike="noStrike" u="sng">
                <a:solidFill>
                  <a:srgbClr val="000000"/>
                </a:solidFill>
                <a:effectLst/>
                <a:uFillTx/>
                <a:latin typeface="Arial"/>
              </a:rPr>
              <a:t>Requested Name </a:t>
            </a:r>
            <a:r>
              <a:rPr b="0" i="1" lang="en-US" sz="1800" strike="noStrike" u="none">
                <a:solidFill>
                  <a:srgbClr val="000000"/>
                </a:solidFill>
                <a:effectLst/>
                <a:uFillTx/>
                <a:latin typeface="Arial"/>
              </a:rPr>
              <a:t>(incl. self)</a:t>
            </a:r>
            <a:endParaRPr b="1" lang="en-US" sz="1800" strike="noStrike" u="none">
              <a:solidFill>
                <a:srgbClr val="000000"/>
              </a:solidFill>
              <a:effectLst/>
              <a:uFillTx/>
              <a:latin typeface="Arial"/>
            </a:endParaRPr>
          </a:p>
          <a:p>
            <a:pPr marL="343080" indent="-343080">
              <a:lnSpc>
                <a:spcPct val="120000"/>
              </a:lnSpc>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ECC and underlying market pricing give clients the ability to evaluate and compare their customers and competitors.  </a:t>
            </a:r>
            <a:endParaRPr b="1" lang="en-US" sz="1800" strike="noStrike" u="none">
              <a:solidFill>
                <a:srgbClr val="000000"/>
              </a:solidFill>
              <a:effectLst/>
              <a:uFillTx/>
              <a:latin typeface="Arial"/>
            </a:endParaRPr>
          </a:p>
          <a:p>
            <a:pPr lvl="1" marL="743040" indent="-285840">
              <a:lnSpc>
                <a:spcPct val="120000"/>
              </a:lnSpc>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This gives our clients deeper knowledge of their operations, the risks they are taking, the risk-adjusted profitability.  </a:t>
            </a:r>
            <a:endParaRPr b="0" lang="en-US" sz="1600" strike="noStrike" u="none">
              <a:solidFill>
                <a:srgbClr val="000000"/>
              </a:solidFill>
              <a:effectLst/>
              <a:uFillTx/>
              <a:latin typeface="Arial"/>
            </a:endParaRPr>
          </a:p>
          <a:p>
            <a:pPr lvl="1" marL="743040" indent="-285840">
              <a:lnSpc>
                <a:spcPct val="120000"/>
              </a:lnSpc>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It allows them to make smarter and faster decisions on their business. </a:t>
            </a:r>
            <a:endParaRPr b="0" lang="en-US" sz="1600" strike="noStrike" u="none">
              <a:solidFill>
                <a:srgbClr val="000000"/>
              </a:solidFill>
              <a:effectLst/>
              <a:uFillTx/>
              <a:latin typeface="Arial"/>
            </a:endParaRPr>
          </a:p>
          <a:p>
            <a:pPr lvl="1" marL="743040" indent="-285840">
              <a:lnSpc>
                <a:spcPct val="120000"/>
              </a:lnSpc>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Furthermore, it gives our clients insight into the balance sheet strengths of competition.</a:t>
            </a:r>
            <a:endParaRPr b="0" lang="en-US" sz="1600" strike="noStrike" u="none">
              <a:solidFill>
                <a:srgbClr val="000000"/>
              </a:solidFill>
              <a:effectLst/>
              <a:uFillTx/>
              <a:latin typeface="Arial"/>
            </a:endParaRPr>
          </a:p>
          <a:p>
            <a:pPr marL="343080" indent="-343080">
              <a:lnSpc>
                <a:spcPct val="120000"/>
              </a:lnSpc>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Clients request new names to be covered - themselves or third parties.  </a:t>
            </a:r>
            <a:endParaRPr b="1" lang="en-US" sz="1800" strike="noStrike" u="none">
              <a:solidFill>
                <a:srgbClr val="000000"/>
              </a:solidFill>
              <a:effectLst/>
              <a:uFillTx/>
              <a:latin typeface="Arial"/>
            </a:endParaRPr>
          </a:p>
          <a:p>
            <a:pPr marL="343080" indent="-343080">
              <a:lnSpc>
                <a:spcPct val="120000"/>
              </a:lnSpc>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For a fee, Enron creates price and covers for one year.  The price may be informational, indicative or firm – depending upon the quality of information available to Enron.  Companies can also volunteer information on the reference entity when requesting for a price – in particular if they are choosing themselves to be priced and covered.</a:t>
            </a:r>
            <a:endParaRPr b="1" lang="en-US" sz="1800" strike="noStrike" u="none">
              <a:solidFill>
                <a:srgbClr val="000000"/>
              </a:solidFill>
              <a:effectLst/>
              <a:uFillTx/>
              <a:latin typeface="Arial"/>
            </a:endParaRPr>
          </a:p>
          <a:p>
            <a:pPr marL="343080" indent="-343080">
              <a:lnSpc>
                <a:spcPct val="120000"/>
              </a:lnSpc>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Limitations can include affiliation, control, lack of information</a:t>
            </a:r>
            <a:endParaRPr b="1"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0">
              <a:lnSpc>
                <a:spcPct val="12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
        <p:nvSpPr>
          <p:cNvPr id="40" name="PlaceHolder 2"/>
          <p:cNvSpPr>
            <a:spLocks noGrp="1"/>
          </p:cNvSpPr>
          <p:nvPr>
            <p:ph type="title"/>
          </p:nvPr>
        </p:nvSpPr>
        <p:spPr>
          <a:xfrm>
            <a:off x="685800" y="-360"/>
            <a:ext cx="8331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Valuation Services</a:t>
            </a:r>
            <a:endParaRPr b="1" lang="en-US" sz="2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9236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2000-08-03T12:02:19Z</dcterms:created>
  <dc:creator>cchaney</dc:creator>
  <dc:description/>
  <dc:language>en-US</dc:language>
  <cp:lastModifiedBy>cchaney</cp:lastModifiedBy>
  <cp:lastPrinted>2000-09-25T05:54:10Z</cp:lastPrinted>
  <dcterms:modified xsi:type="dcterms:W3CDTF">2000-11-15T20:31:39Z</dcterms:modified>
  <cp:revision>235</cp:revision>
  <dc:subject/>
  <dc:title>EnronCredit.com</dc:title>
</cp:coreProperties>
</file>