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media/image1.wmf" ContentType="image/x-wmf"/>
  <Override PartName="/ppt/media/image2.wmf" ContentType="image/x-wmf"/>
  <Override PartName="/ppt/media/image3.wmf" ContentType="image/x-wmf"/>
  <Override PartName="/ppt/media/image4.wmf" ContentType="image/x-wmf"/>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057B5CE-C322-406F-9CA3-A52848D702A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
          <p:cNvSpPr txBox="1"/>
          <p:nvPr/>
        </p:nvSpPr>
        <p:spPr>
          <a:xfrm>
            <a:off x="3885840" y="8686800"/>
            <a:ext cx="2971800" cy="457200"/>
          </a:xfrm>
          <a:prstGeom prst="rect">
            <a:avLst/>
          </a:prstGeom>
          <a:noFill/>
          <a:ln w="0">
            <a:noFill/>
          </a:ln>
        </p:spPr>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913B2DC-0932-415F-8C75-F0AC51E396B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3" name=""/>
          <p:cNvSpPr txBox="1"/>
          <p:nvPr/>
        </p:nvSpPr>
        <p:spPr>
          <a:xfrm>
            <a:off x="-360" y="8686800"/>
            <a:ext cx="2971800" cy="457200"/>
          </a:xfrm>
          <a:prstGeom prst="rect">
            <a:avLst/>
          </a:prstGeom>
          <a:noFill/>
          <a:ln w="0">
            <a:noFill/>
          </a:ln>
        </p:spPr>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4" name=""/>
          <p:cNvSpPr txBox="1"/>
          <p:nvPr/>
        </p:nvSpPr>
        <p:spPr>
          <a:xfrm>
            <a:off x="-360" y="0"/>
            <a:ext cx="297180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5" name=""/>
          <p:cNvSpPr txBox="1"/>
          <p:nvPr/>
        </p:nvSpPr>
        <p:spPr>
          <a:xfrm>
            <a:off x="3885840" y="0"/>
            <a:ext cx="2971800" cy="45720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56" name="PlaceHolder 1"/>
          <p:cNvSpPr>
            <a:spLocks noGrp="1"/>
          </p:cNvSpPr>
          <p:nvPr>
            <p:ph type="sldImg"/>
          </p:nvPr>
        </p:nvSpPr>
        <p:spPr>
          <a:xfrm>
            <a:off x="1152360" y="698400"/>
            <a:ext cx="4556160" cy="3416400"/>
          </a:xfrm>
          <a:prstGeom prst="rect">
            <a:avLst/>
          </a:prstGeom>
          <a:ln w="0">
            <a:noFill/>
          </a:ln>
        </p:spPr>
      </p:sp>
      <p:sp>
        <p:nvSpPr>
          <p:cNvPr id="57" name="PlaceHolder 2"/>
          <p:cNvSpPr>
            <a:spLocks noGrp="1"/>
          </p:cNvSpPr>
          <p:nvPr>
            <p:ph type="body"/>
          </p:nvPr>
        </p:nvSpPr>
        <p:spPr>
          <a:xfrm>
            <a:off x="914400" y="4346640"/>
            <a:ext cx="5027760" cy="41068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E14FBAF-7556-4F9A-96B9-54C9ACCE37AB}"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363273F-781D-4946-BCEC-DD92592DBFE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FFE2E23-1E99-4D26-9224-EE87F9AF10C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EAD1732-6643-491A-8A1A-893E3475C35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oleObject" Target="../embeddings/oleObject2.bin"/><Relationship Id="rId4" Type="http://schemas.openxmlformats.org/officeDocument/2006/relationships/image" Target="../media/image3.wmf"/><Relationship Id="rId5"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2301120" y="892080"/>
            <a:ext cx="4562280" cy="1312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Garden State Paper LLC</a:t>
            </a:r>
            <a:br>
              <a:rPr sz="1600"/>
            </a:br>
            <a:r>
              <a:rPr b="1" lang="en-US" sz="1600" strike="noStrike" u="none">
                <a:solidFill>
                  <a:srgbClr val="000000"/>
                </a:solidFill>
                <a:effectLst/>
                <a:uFillTx/>
                <a:latin typeface="Arial"/>
              </a:rPr>
              <a:t>Quarterly Report to Executive Committee and</a:t>
            </a:r>
            <a:br>
              <a:rPr sz="1600"/>
            </a:br>
            <a:r>
              <a:rPr b="1" lang="en-US" sz="1600" strike="noStrike" u="none">
                <a:solidFill>
                  <a:srgbClr val="000000"/>
                </a:solidFill>
                <a:effectLst/>
                <a:uFillTx/>
                <a:latin typeface="Arial"/>
              </a:rPr>
              <a:t>Board of Directors</a:t>
            </a:r>
            <a:br>
              <a:rPr sz="1600"/>
            </a:br>
            <a:br>
              <a:rPr sz="1600"/>
            </a:br>
            <a:r>
              <a:rPr b="1" lang="en-US" sz="1600" strike="noStrike" u="none">
                <a:solidFill>
                  <a:srgbClr val="000000"/>
                </a:solidFill>
                <a:effectLst/>
                <a:uFillTx/>
                <a:latin typeface="Arial"/>
              </a:rPr>
              <a:t>Q3 2001</a:t>
            </a:r>
            <a:endParaRPr b="0" lang="en-US" sz="1600" strike="noStrike" u="none">
              <a:solidFill>
                <a:srgbClr val="0000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3539160" y="892080"/>
            <a:ext cx="20620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Garden State Paper</a:t>
            </a:r>
            <a:endParaRPr b="0" lang="en-US" sz="1600" strike="noStrike" u="none">
              <a:solidFill>
                <a:srgbClr val="000000"/>
              </a:solidFill>
              <a:effectLst/>
              <a:uFillTx/>
              <a:latin typeface="Times New Roman"/>
            </a:endParaRPr>
          </a:p>
        </p:txBody>
      </p:sp>
      <p:graphicFrame>
        <p:nvGraphicFramePr>
          <p:cNvPr id="16" name=""/>
          <p:cNvGraphicFramePr/>
          <p:nvPr/>
        </p:nvGraphicFramePr>
        <p:xfrm>
          <a:off x="1036800" y="1822320"/>
          <a:ext cx="6105240" cy="4071960"/>
        </p:xfrm>
        <a:graphic>
          <a:graphicData uri="http://schemas.openxmlformats.org/presentationml/2006/ole">
            <p:oleObj r:id="rId1" spid="">
              <p:embed/>
              <p:pic>
                <p:nvPicPr>
                  <p:cNvPr id="17" name="" descr=""/>
                  <p:cNvPicPr/>
                  <p:nvPr/>
                </p:nvPicPr>
                <p:blipFill>
                  <a:blip r:embed="rId2"/>
                  <a:stretch/>
                </p:blipFill>
                <p:spPr>
                  <a:xfrm>
                    <a:off x="1036800" y="1822320"/>
                    <a:ext cx="6105240" cy="4071960"/>
                  </a:xfrm>
                  <a:prstGeom prst="rect">
                    <a:avLst/>
                  </a:prstGeom>
                  <a:noFill/>
                  <a:ln w="0">
                    <a:noFill/>
                  </a:ln>
                </p:spPr>
              </p:pic>
            </p:oleObj>
          </a:graphicData>
        </a:graphic>
      </p:graphicFrame>
      <p:sp>
        <p:nvSpPr>
          <p:cNvPr id="18" name=""/>
          <p:cNvSpPr/>
          <p:nvPr/>
        </p:nvSpPr>
        <p:spPr>
          <a:xfrm>
            <a:off x="4003200" y="1389240"/>
            <a:ext cx="9039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19" name=""/>
          <p:cNvSpPr/>
          <p:nvPr/>
        </p:nvSpPr>
        <p:spPr>
          <a:xfrm>
            <a:off x="2587680" y="6095880"/>
            <a:ext cx="401940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Cash Flow Excludes Change in Working Capital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3542400" y="892080"/>
            <a:ext cx="20620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Garden State Paper</a:t>
            </a:r>
            <a:endParaRPr b="0" lang="en-US" sz="1600" strike="noStrike" u="none">
              <a:solidFill>
                <a:srgbClr val="000000"/>
              </a:solidFill>
              <a:effectLst/>
              <a:uFillTx/>
              <a:latin typeface="Times New Roman"/>
            </a:endParaRPr>
          </a:p>
        </p:txBody>
      </p:sp>
      <p:graphicFrame>
        <p:nvGraphicFramePr>
          <p:cNvPr id="21" name=""/>
          <p:cNvGraphicFramePr/>
          <p:nvPr/>
        </p:nvGraphicFramePr>
        <p:xfrm>
          <a:off x="-44280" y="2178000"/>
          <a:ext cx="4579920" cy="3054240"/>
        </p:xfrm>
        <a:graphic>
          <a:graphicData uri="http://schemas.openxmlformats.org/presentationml/2006/ole">
            <p:oleObj r:id="rId1" spid="">
              <p:embed/>
              <p:pic>
                <p:nvPicPr>
                  <p:cNvPr id="22" name="" descr=""/>
                  <p:cNvPicPr/>
                  <p:nvPr/>
                </p:nvPicPr>
                <p:blipFill>
                  <a:blip r:embed="rId2"/>
                  <a:stretch/>
                </p:blipFill>
                <p:spPr>
                  <a:xfrm>
                    <a:off x="-44280" y="2178000"/>
                    <a:ext cx="4579920" cy="3054240"/>
                  </a:xfrm>
                  <a:prstGeom prst="rect">
                    <a:avLst/>
                  </a:prstGeom>
                  <a:noFill/>
                  <a:ln w="0">
                    <a:noFill/>
                  </a:ln>
                </p:spPr>
              </p:pic>
            </p:oleObj>
          </a:graphicData>
        </a:graphic>
      </p:graphicFrame>
      <p:sp>
        <p:nvSpPr>
          <p:cNvPr id="23" name=""/>
          <p:cNvSpPr/>
          <p:nvPr/>
        </p:nvSpPr>
        <p:spPr>
          <a:xfrm>
            <a:off x="1968120" y="1746360"/>
            <a:ext cx="9039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Q3 2001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24" name=""/>
          <p:cNvSpPr/>
          <p:nvPr/>
        </p:nvSpPr>
        <p:spPr>
          <a:xfrm>
            <a:off x="6014160" y="1738440"/>
            <a:ext cx="13701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2001 Forecast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graphicFrame>
        <p:nvGraphicFramePr>
          <p:cNvPr id="25" name=""/>
          <p:cNvGraphicFramePr/>
          <p:nvPr/>
        </p:nvGraphicFramePr>
        <p:xfrm>
          <a:off x="4564080" y="2170080"/>
          <a:ext cx="4579920" cy="3054240"/>
        </p:xfrm>
        <a:graphic>
          <a:graphicData uri="http://schemas.openxmlformats.org/presentationml/2006/ole">
            <p:oleObj r:id="rId3" spid="">
              <p:embed/>
              <p:pic>
                <p:nvPicPr>
                  <p:cNvPr id="26" name="" descr=""/>
                  <p:cNvPicPr/>
                  <p:nvPr/>
                </p:nvPicPr>
                <p:blipFill>
                  <a:blip r:embed="rId4"/>
                  <a:stretch/>
                </p:blipFill>
                <p:spPr>
                  <a:xfrm>
                    <a:off x="4564080" y="2170080"/>
                    <a:ext cx="4579920" cy="3054240"/>
                  </a:xfrm>
                  <a:prstGeom prst="rect">
                    <a:avLst/>
                  </a:prstGeom>
                  <a:noFill/>
                  <a:ln w="0">
                    <a:noFill/>
                  </a:ln>
                </p:spPr>
              </p:pic>
            </p:oleObj>
          </a:graphicData>
        </a:graphic>
      </p:graphicFrame>
      <p:sp>
        <p:nvSpPr>
          <p:cNvPr id="27" name=""/>
          <p:cNvSpPr/>
          <p:nvPr/>
        </p:nvSpPr>
        <p:spPr>
          <a:xfrm>
            <a:off x="2889360" y="5770440"/>
            <a:ext cx="425448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Cash Flow Excludes Change in Working Capital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3610440" y="892080"/>
            <a:ext cx="19263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GSP Cost Per Ton</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Newsprint</a:t>
            </a:r>
            <a:endParaRPr b="0" lang="en-US" sz="1600" strike="noStrike" u="none">
              <a:solidFill>
                <a:srgbClr val="000000"/>
              </a:solidFill>
              <a:effectLst/>
              <a:uFillTx/>
              <a:latin typeface="Times New Roman"/>
            </a:endParaRPr>
          </a:p>
        </p:txBody>
      </p:sp>
      <p:graphicFrame>
        <p:nvGraphicFramePr>
          <p:cNvPr id="29" name=""/>
          <p:cNvGraphicFramePr/>
          <p:nvPr/>
        </p:nvGraphicFramePr>
        <p:xfrm>
          <a:off x="1523880" y="1595520"/>
          <a:ext cx="6096240" cy="4066920"/>
        </p:xfrm>
        <a:graphic>
          <a:graphicData uri="http://schemas.openxmlformats.org/presentationml/2006/ole">
            <p:oleObj r:id="rId1" spid="">
              <p:embed/>
              <p:pic>
                <p:nvPicPr>
                  <p:cNvPr id="30" name="" descr=""/>
                  <p:cNvPicPr/>
                  <p:nvPr/>
                </p:nvPicPr>
                <p:blipFill>
                  <a:blip r:embed="rId2"/>
                  <a:stretch/>
                </p:blipFill>
                <p:spPr>
                  <a:xfrm>
                    <a:off x="1523880" y="1595520"/>
                    <a:ext cx="6096240" cy="4066920"/>
                  </a:xfrm>
                  <a:prstGeom prst="rect">
                    <a:avLst/>
                  </a:prstGeom>
                  <a:noFill/>
                  <a:ln w="0">
                    <a:noFill/>
                  </a:ln>
                </p:spPr>
              </p:pic>
            </p:oleObj>
          </a:graphicData>
        </a:graphic>
      </p:graphicFrame>
      <p:sp>
        <p:nvSpPr>
          <p:cNvPr id="31" name=""/>
          <p:cNvSpPr/>
          <p:nvPr/>
        </p:nvSpPr>
        <p:spPr>
          <a:xfrm>
            <a:off x="2587680" y="6095880"/>
            <a:ext cx="401940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“MEU” denotes Materials, Energy, and Utilities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3373560" y="892080"/>
            <a:ext cx="241092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GSP Income Statement</a:t>
            </a:r>
            <a:endParaRPr b="0" lang="en-US" sz="1600" strike="noStrike" u="none">
              <a:solidFill>
                <a:srgbClr val="000000"/>
              </a:solidFill>
              <a:effectLst/>
              <a:uFillTx/>
              <a:latin typeface="Times New Roman"/>
            </a:endParaRPr>
          </a:p>
        </p:txBody>
      </p:sp>
      <p:sp>
        <p:nvSpPr>
          <p:cNvPr id="33" name=""/>
          <p:cNvSpPr/>
          <p:nvPr/>
        </p:nvSpPr>
        <p:spPr>
          <a:xfrm>
            <a:off x="1591920" y="1757520"/>
            <a:ext cx="9039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Q3 2001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34" name=""/>
          <p:cNvSpPr/>
          <p:nvPr/>
        </p:nvSpPr>
        <p:spPr>
          <a:xfrm>
            <a:off x="6015960" y="1757520"/>
            <a:ext cx="13701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2001 Forecast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35" name=""/>
          <p:cNvSpPr/>
          <p:nvPr/>
        </p:nvSpPr>
        <p:spPr>
          <a:xfrm>
            <a:off x="4024440" y="3292560"/>
            <a:ext cx="1095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36" name=""/>
          <p:cNvSpPr/>
          <p:nvPr/>
        </p:nvSpPr>
        <p:spPr>
          <a:xfrm>
            <a:off x="5078520" y="2413080"/>
            <a:ext cx="3524040" cy="338580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r" pos="1941480"/>
                <a:tab algn="r" pos="273852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Revenue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$125.0</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COGS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($119.8)</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Depreciation &amp; Amortization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($7.1)</a:t>
            </a:r>
            <a:br>
              <a:rPr sz="1200"/>
            </a:b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SG&amp;A</a:t>
            </a:r>
            <a:r>
              <a:rPr b="0" lang="en-US" sz="1200" strike="noStrike" u="sng">
                <a:solidFill>
                  <a:srgbClr val="000000"/>
                </a:solidFill>
                <a:effectLst/>
                <a:uFillTx/>
                <a:latin typeface="Arial"/>
              </a:rPr>
              <a:t>	</a:t>
            </a:r>
            <a:r>
              <a:rPr b="0" lang="en-US" sz="1200" strike="noStrike" u="sng">
                <a:solidFill>
                  <a:srgbClr val="000000"/>
                </a:solidFill>
                <a:effectLst/>
                <a:uFillTx/>
                <a:latin typeface="Arial"/>
              </a:rPr>
              <a:t>($9.0)</a:t>
            </a:r>
            <a:br>
              <a:rPr sz="1200"/>
            </a:b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Operating Profit</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($10.9)</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Other Income (Expenses)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$15.1</a:t>
            </a:r>
            <a:endParaRPr b="0" lang="en-US" sz="1200" strike="noStrike" u="none">
              <a:solidFill>
                <a:srgbClr val="000000"/>
              </a:solidFill>
              <a:effectLst/>
              <a:uFillTx/>
              <a:latin typeface="Times New Roman"/>
            </a:endParaRPr>
          </a:p>
          <a:p>
            <a:pPr>
              <a:lnSpc>
                <a:spcPct val="200000"/>
              </a:lnSpc>
              <a:tabLst>
                <a:tab algn="l" pos="0"/>
                <a:tab algn="r" pos="1941480"/>
                <a:tab algn="r" pos="273852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Current tax</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a:t>
            </a:r>
            <a:br>
              <a:rPr sz="1200"/>
            </a:b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Deferred tax</a:t>
            </a:r>
            <a:r>
              <a:rPr b="0" lang="en-US" sz="1200" strike="noStrike" u="sng">
                <a:solidFill>
                  <a:srgbClr val="000000"/>
                </a:solidFill>
                <a:effectLst/>
                <a:uFillTx/>
                <a:latin typeface="Arial"/>
              </a:rPr>
              <a:t>	</a:t>
            </a:r>
            <a:r>
              <a:rPr b="0" lang="en-US" sz="1200" strike="noStrike" u="sng">
                <a:solidFill>
                  <a:srgbClr val="000000"/>
                </a:solidFill>
                <a:effectLst/>
                <a:uFillTx/>
                <a:latin typeface="Arial"/>
              </a:rPr>
              <a:t>$0.0</a:t>
            </a:r>
            <a:br>
              <a:rPr sz="1200"/>
            </a:br>
            <a:r>
              <a:rPr b="0" lang="en-US" sz="1200" strike="noStrike" u="none">
                <a:solidFill>
                  <a:srgbClr val="000000"/>
                </a:solidFill>
                <a:effectLst/>
                <a:uFillTx/>
                <a:latin typeface="Arial"/>
              </a:rPr>
              <a:t>	</a:t>
            </a:r>
            <a:r>
              <a:rPr b="1" lang="en-US" sz="1200" strike="noStrike" u="sng">
                <a:solidFill>
                  <a:srgbClr val="000000"/>
                </a:solidFill>
                <a:effectLst/>
                <a:uFillTx/>
                <a:latin typeface="Arial"/>
              </a:rPr>
              <a:t>NET INCOME</a:t>
            </a:r>
            <a:r>
              <a:rPr b="1" lang="en-US" sz="1200" strike="noStrike" u="sng">
                <a:solidFill>
                  <a:srgbClr val="000000"/>
                </a:solidFill>
                <a:effectLst/>
                <a:uFillTx/>
                <a:latin typeface="Arial"/>
              </a:rPr>
              <a:t>	</a:t>
            </a:r>
            <a:r>
              <a:rPr b="1" lang="en-US" sz="1200" strike="noStrike" u="sng">
                <a:solidFill>
                  <a:srgbClr val="000000"/>
                </a:solidFill>
                <a:effectLst/>
                <a:uFillTx/>
                <a:latin typeface="Arial"/>
              </a:rPr>
              <a:t>$4.2</a:t>
            </a:r>
            <a:endParaRPr b="0" lang="en-US" sz="1200" strike="noStrike" u="none">
              <a:solidFill>
                <a:srgbClr val="000000"/>
              </a:solidFill>
              <a:effectLst/>
              <a:uFillTx/>
              <a:latin typeface="Times New Roman"/>
            </a:endParaRPr>
          </a:p>
        </p:txBody>
      </p:sp>
      <p:sp>
        <p:nvSpPr>
          <p:cNvPr id="37" name=""/>
          <p:cNvSpPr/>
          <p:nvPr/>
        </p:nvSpPr>
        <p:spPr>
          <a:xfrm>
            <a:off x="355680" y="2400480"/>
            <a:ext cx="3322440" cy="338580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r" pos="1941480"/>
                <a:tab algn="r" pos="273852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Revenue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$29.7</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COGS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($28.8)</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Depreciation &amp; Amortization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($1.8)</a:t>
            </a:r>
            <a:br>
              <a:rPr sz="1200"/>
            </a:b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SG&amp;A</a:t>
            </a:r>
            <a:r>
              <a:rPr b="0" lang="en-US" sz="1200" strike="noStrike" u="sng">
                <a:solidFill>
                  <a:srgbClr val="000000"/>
                </a:solidFill>
                <a:effectLst/>
                <a:uFillTx/>
                <a:latin typeface="Arial"/>
              </a:rPr>
              <a:t>	</a:t>
            </a:r>
            <a:r>
              <a:rPr b="0" lang="en-US" sz="1200" strike="noStrike" u="sng">
                <a:solidFill>
                  <a:srgbClr val="000000"/>
                </a:solidFill>
                <a:effectLst/>
                <a:uFillTx/>
                <a:latin typeface="Arial"/>
              </a:rPr>
              <a:t>($2.0)</a:t>
            </a:r>
            <a:br>
              <a:rPr sz="1200"/>
            </a:b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Operating Profit</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($2.9)</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Other Income (Expenses)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a:t>
            </a:r>
            <a:endParaRPr b="0" lang="en-US" sz="1200" strike="noStrike" u="none">
              <a:solidFill>
                <a:srgbClr val="000000"/>
              </a:solidFill>
              <a:effectLst/>
              <a:uFillTx/>
              <a:latin typeface="Times New Roman"/>
            </a:endParaRPr>
          </a:p>
          <a:p>
            <a:pPr>
              <a:lnSpc>
                <a:spcPct val="200000"/>
              </a:lnSpc>
              <a:tabLst>
                <a:tab algn="l" pos="0"/>
                <a:tab algn="r" pos="1941480"/>
                <a:tab algn="r" pos="273852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Current tax</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a:t>
            </a:r>
            <a:br>
              <a:rPr sz="1200"/>
            </a:b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Deferred tax</a:t>
            </a:r>
            <a:r>
              <a:rPr b="0" lang="en-US" sz="1200" strike="noStrike" u="sng">
                <a:solidFill>
                  <a:srgbClr val="000000"/>
                </a:solidFill>
                <a:effectLst/>
                <a:uFillTx/>
                <a:latin typeface="Arial"/>
              </a:rPr>
              <a:t>	</a:t>
            </a:r>
            <a:r>
              <a:rPr b="0" lang="en-US" sz="1200" strike="noStrike" u="sng">
                <a:solidFill>
                  <a:srgbClr val="000000"/>
                </a:solidFill>
                <a:effectLst/>
                <a:uFillTx/>
                <a:latin typeface="Arial"/>
              </a:rPr>
              <a:t>$0.0</a:t>
            </a:r>
            <a:br>
              <a:rPr sz="1200"/>
            </a:br>
            <a:r>
              <a:rPr b="0" lang="en-US" sz="1200" strike="noStrike" u="none">
                <a:solidFill>
                  <a:srgbClr val="000000"/>
                </a:solidFill>
                <a:effectLst/>
                <a:uFillTx/>
                <a:latin typeface="Arial"/>
              </a:rPr>
              <a:t>	</a:t>
            </a:r>
            <a:r>
              <a:rPr b="1" lang="en-US" sz="1200" strike="noStrike" u="sng">
                <a:solidFill>
                  <a:srgbClr val="000000"/>
                </a:solidFill>
                <a:effectLst/>
                <a:uFillTx/>
                <a:latin typeface="Arial"/>
              </a:rPr>
              <a:t>NET INCOME</a:t>
            </a:r>
            <a:r>
              <a:rPr b="1" lang="en-US" sz="1200" strike="noStrike" u="sng">
                <a:solidFill>
                  <a:srgbClr val="000000"/>
                </a:solidFill>
                <a:effectLst/>
                <a:uFillTx/>
                <a:latin typeface="Arial"/>
              </a:rPr>
              <a:t>	</a:t>
            </a:r>
            <a:r>
              <a:rPr b="1" lang="en-US" sz="1200" strike="noStrike" u="sng">
                <a:solidFill>
                  <a:srgbClr val="000000"/>
                </a:solidFill>
                <a:effectLst/>
                <a:uFillTx/>
                <a:latin typeface="Arial"/>
              </a:rPr>
              <a:t>($2.9)</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3223440" y="892080"/>
            <a:ext cx="271476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GSP Cash Flow Statement</a:t>
            </a:r>
            <a:endParaRPr b="0" lang="en-US" sz="1600" strike="noStrike" u="none">
              <a:solidFill>
                <a:srgbClr val="000000"/>
              </a:solidFill>
              <a:effectLst/>
              <a:uFillTx/>
              <a:latin typeface="Times New Roman"/>
            </a:endParaRPr>
          </a:p>
        </p:txBody>
      </p:sp>
      <p:sp>
        <p:nvSpPr>
          <p:cNvPr id="39" name=""/>
          <p:cNvSpPr/>
          <p:nvPr/>
        </p:nvSpPr>
        <p:spPr>
          <a:xfrm>
            <a:off x="1591920" y="1757520"/>
            <a:ext cx="9039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Q3 2001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40" name=""/>
          <p:cNvSpPr/>
          <p:nvPr/>
        </p:nvSpPr>
        <p:spPr>
          <a:xfrm>
            <a:off x="6015960" y="1757520"/>
            <a:ext cx="13701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2001 Forecast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41" name=""/>
          <p:cNvSpPr/>
          <p:nvPr/>
        </p:nvSpPr>
        <p:spPr>
          <a:xfrm>
            <a:off x="638280" y="2392200"/>
            <a:ext cx="3257280" cy="302004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Net Income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($2.9)</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Depreciation &amp; Amortization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$1.7</a:t>
            </a:r>
            <a:endParaRPr b="0" lang="en-US" sz="12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Other Non-Cash Items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Change in Working Capital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$6.7</a:t>
            </a:r>
            <a:endParaRPr b="0" lang="en-US" sz="12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Purchase/Sale of Assets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a:t>
            </a:r>
            <a:endParaRPr b="0" lang="en-US" sz="1200" strike="noStrike" u="none">
              <a:solidFill>
                <a:srgbClr val="000000"/>
              </a:solidFill>
              <a:effectLst/>
              <a:uFillTx/>
              <a:latin typeface="Times New Roman"/>
            </a:endParaRPr>
          </a:p>
          <a:p>
            <a:pPr>
              <a:lnSpc>
                <a:spcPct val="200000"/>
              </a:lnSpc>
              <a:tabLst>
                <a:tab algn="l" pos="0"/>
                <a:tab algn="r" pos="2060640"/>
                <a:tab algn="r" pos="29178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Financing Activities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a:t>
            </a:r>
            <a:br>
              <a:rPr sz="1200"/>
            </a:b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Capital Expenditures</a:t>
            </a:r>
            <a:r>
              <a:rPr b="0" lang="en-US" sz="1200" strike="noStrike" u="sng">
                <a:solidFill>
                  <a:srgbClr val="000000"/>
                </a:solidFill>
                <a:effectLst/>
                <a:uFillTx/>
                <a:latin typeface="Arial"/>
              </a:rPr>
              <a:t>	</a:t>
            </a:r>
            <a:r>
              <a:rPr b="0" lang="en-US" sz="1200" strike="noStrike" u="sng">
                <a:solidFill>
                  <a:srgbClr val="000000"/>
                </a:solidFill>
                <a:effectLst/>
                <a:uFillTx/>
                <a:latin typeface="Arial"/>
              </a:rPr>
              <a:t>($2.1)</a:t>
            </a:r>
            <a:br>
              <a:rPr sz="1200"/>
            </a:br>
            <a:r>
              <a:rPr b="0" lang="en-US" sz="1200" strike="noStrike" u="none">
                <a:solidFill>
                  <a:srgbClr val="000000"/>
                </a:solidFill>
                <a:effectLst/>
                <a:uFillTx/>
                <a:latin typeface="Arial"/>
              </a:rPr>
              <a:t>	</a:t>
            </a:r>
            <a:r>
              <a:rPr b="1" lang="en-US" sz="1200" strike="noStrike" u="sng">
                <a:solidFill>
                  <a:srgbClr val="000000"/>
                </a:solidFill>
                <a:effectLst/>
                <a:uFillTx/>
                <a:latin typeface="Arial"/>
              </a:rPr>
              <a:t>NET CASH FLOW</a:t>
            </a:r>
            <a:r>
              <a:rPr b="1" lang="en-US" sz="1200" strike="noStrike" u="sng">
                <a:solidFill>
                  <a:srgbClr val="000000"/>
                </a:solidFill>
                <a:effectLst/>
                <a:uFillTx/>
                <a:latin typeface="Arial"/>
              </a:rPr>
              <a:t>	</a:t>
            </a:r>
            <a:r>
              <a:rPr b="1" lang="en-US" sz="1200" strike="noStrike" u="sng">
                <a:solidFill>
                  <a:srgbClr val="000000"/>
                </a:solidFill>
                <a:effectLst/>
                <a:uFillTx/>
                <a:latin typeface="Arial"/>
              </a:rPr>
              <a:t>$3.4</a:t>
            </a:r>
            <a:endParaRPr b="0" lang="en-US" sz="1200" strike="noStrike" u="none">
              <a:solidFill>
                <a:srgbClr val="000000"/>
              </a:solidFill>
              <a:effectLst/>
              <a:uFillTx/>
              <a:latin typeface="Times New Roman"/>
            </a:endParaRPr>
          </a:p>
        </p:txBody>
      </p:sp>
      <p:sp>
        <p:nvSpPr>
          <p:cNvPr id="42" name=""/>
          <p:cNvSpPr/>
          <p:nvPr/>
        </p:nvSpPr>
        <p:spPr>
          <a:xfrm>
            <a:off x="6452280" y="2768760"/>
            <a:ext cx="621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3560760" y="892080"/>
            <a:ext cx="205092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GSP Balance Sheet</a:t>
            </a:r>
            <a:endParaRPr b="0" lang="en-US" sz="1600" strike="noStrike" u="none">
              <a:solidFill>
                <a:srgbClr val="000000"/>
              </a:solidFill>
              <a:effectLst/>
              <a:uFillTx/>
              <a:latin typeface="Times New Roman"/>
            </a:endParaRPr>
          </a:p>
        </p:txBody>
      </p:sp>
      <p:sp>
        <p:nvSpPr>
          <p:cNvPr id="44" name=""/>
          <p:cNvSpPr/>
          <p:nvPr/>
        </p:nvSpPr>
        <p:spPr>
          <a:xfrm>
            <a:off x="1124280" y="1757520"/>
            <a:ext cx="18460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30, 2001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45" name=""/>
          <p:cNvSpPr/>
          <p:nvPr/>
        </p:nvSpPr>
        <p:spPr>
          <a:xfrm>
            <a:off x="5412600" y="1757520"/>
            <a:ext cx="257940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December 31, 2001 Forecast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million</a:t>
            </a:r>
            <a:endParaRPr b="0" lang="en-US" sz="1400" strike="noStrike" u="none">
              <a:solidFill>
                <a:srgbClr val="000000"/>
              </a:solidFill>
              <a:effectLst/>
              <a:uFillTx/>
              <a:latin typeface="Times New Roman"/>
            </a:endParaRPr>
          </a:p>
        </p:txBody>
      </p:sp>
      <p:sp>
        <p:nvSpPr>
          <p:cNvPr id="46" name=""/>
          <p:cNvSpPr/>
          <p:nvPr/>
        </p:nvSpPr>
        <p:spPr>
          <a:xfrm>
            <a:off x="819000" y="2295360"/>
            <a:ext cx="3094200" cy="338580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r" pos="1830240"/>
                <a:tab algn="r" pos="274176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ASSETS</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Current Assets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$20.2</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Fixed Assets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$65.9</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Other Assets</a:t>
            </a:r>
            <a:r>
              <a:rPr b="0" lang="en-US" sz="1200" strike="noStrike" u="sng">
                <a:solidFill>
                  <a:srgbClr val="000000"/>
                </a:solidFill>
                <a:effectLst/>
                <a:uFillTx/>
                <a:latin typeface="Arial"/>
              </a:rPr>
              <a:t>	</a:t>
            </a:r>
            <a:r>
              <a:rPr b="0" lang="en-US" sz="1200" strike="noStrike" u="sng">
                <a:solidFill>
                  <a:srgbClr val="000000"/>
                </a:solidFill>
                <a:effectLst/>
                <a:uFillTx/>
                <a:latin typeface="Arial"/>
              </a:rPr>
              <a:t>($5.8)</a:t>
            </a:r>
            <a:br>
              <a:rPr sz="1200"/>
            </a:b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Total Assets</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$80.3</a:t>
            </a:r>
            <a:br>
              <a:rPr sz="1200"/>
            </a:br>
            <a:br>
              <a:rPr sz="1200"/>
            </a:b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LIABILITIES &amp; EQUITY</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Current Liabilities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$12.8</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Long-Term Liabilities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$0.0</a:t>
            </a:r>
            <a:br>
              <a:rPr sz="1200"/>
            </a:b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Deferred Credits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$1.3</a:t>
            </a:r>
            <a:endParaRPr b="0" lang="en-US" sz="1200" strike="noStrike" u="none">
              <a:solidFill>
                <a:srgbClr val="000000"/>
              </a:solidFill>
              <a:effectLst/>
              <a:uFillTx/>
              <a:latin typeface="Times New Roman"/>
            </a:endParaRPr>
          </a:p>
          <a:p>
            <a:pPr>
              <a:lnSpc>
                <a:spcPct val="150000"/>
              </a:lnSpc>
              <a:tabLst>
                <a:tab algn="l" pos="0"/>
                <a:tab algn="r" pos="1830240"/>
                <a:tab algn="r" pos="274176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Equity</a:t>
            </a:r>
            <a:r>
              <a:rPr b="0" lang="en-US" sz="1200" strike="noStrike" u="sng">
                <a:solidFill>
                  <a:srgbClr val="000000"/>
                </a:solidFill>
                <a:effectLst/>
                <a:uFillTx/>
                <a:latin typeface="Arial"/>
              </a:rPr>
              <a:t>	</a:t>
            </a:r>
            <a:r>
              <a:rPr b="0" lang="en-US" sz="1200" strike="noStrike" u="sng">
                <a:solidFill>
                  <a:srgbClr val="000000"/>
                </a:solidFill>
                <a:effectLst/>
                <a:uFillTx/>
                <a:latin typeface="Arial"/>
              </a:rPr>
              <a:t>$66.2</a:t>
            </a:r>
            <a:br>
              <a:rPr sz="1200"/>
            </a:b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Total Liabilities &amp; Equity</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$80.3</a:t>
            </a:r>
            <a:endParaRPr b="0" lang="en-US" sz="1200" strike="noStrike" u="none">
              <a:solidFill>
                <a:srgbClr val="000000"/>
              </a:solidFill>
              <a:effectLst/>
              <a:uFillTx/>
              <a:latin typeface="Times New Roman"/>
            </a:endParaRPr>
          </a:p>
        </p:txBody>
      </p:sp>
      <p:sp>
        <p:nvSpPr>
          <p:cNvPr id="47" name=""/>
          <p:cNvSpPr/>
          <p:nvPr/>
        </p:nvSpPr>
        <p:spPr>
          <a:xfrm>
            <a:off x="6501240" y="2786040"/>
            <a:ext cx="621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3642120" y="498600"/>
            <a:ext cx="18817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GSP Legal Issues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Q3 2001</a:t>
            </a:r>
            <a:endParaRPr b="0" lang="en-US" sz="1600" strike="noStrike" u="none">
              <a:solidFill>
                <a:srgbClr val="000000"/>
              </a:solidFill>
              <a:effectLst/>
              <a:uFillTx/>
              <a:latin typeface="Times New Roman"/>
            </a:endParaRPr>
          </a:p>
        </p:txBody>
      </p:sp>
      <p:sp>
        <p:nvSpPr>
          <p:cNvPr id="49" name=""/>
          <p:cNvSpPr/>
          <p:nvPr/>
        </p:nvSpPr>
        <p:spPr>
          <a:xfrm>
            <a:off x="566640" y="1241280"/>
            <a:ext cx="7932960" cy="5046840"/>
          </a:xfrm>
          <a:prstGeom prst="rect">
            <a:avLst/>
          </a:prstGeom>
          <a:noFill/>
          <a:ln w="0">
            <a:noFill/>
          </a:ln>
        </p:spPr>
        <p:style>
          <a:lnRef idx="0"/>
          <a:fillRef idx="0"/>
          <a:effectRef idx="0"/>
          <a:fontRef idx="minor"/>
        </p:style>
        <p:txBody>
          <a:bodyPr lIns="90000" rIns="90000" tIns="46800" bIns="46800" anchor="t">
            <a:spAutoFit/>
          </a:bodyPr>
          <a:p>
            <a:pPr marL="495360" indent="-495360">
              <a:lnSpc>
                <a:spcPct val="100000"/>
              </a:lnSpc>
              <a:spcBef>
                <a:spcPts val="1500"/>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00"/>
                </a:solidFill>
                <a:effectLst/>
                <a:uFillTx/>
                <a:latin typeface="Arial"/>
                <a:ea typeface="Times New Roman"/>
              </a:rPr>
              <a:t>Media General Dispute</a:t>
            </a:r>
            <a:r>
              <a:rPr b="1" i="1"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Garden State Paper Company (GSP) had been a Participating Employer in the Media General (MG) parent defined benefit pension plan prior to the acquisition of GSP by Enron. MG have refused to transfer assets “allocable to” GSP employees who were participants in the MG Parent Plan to a Successor Plan established by GSP.  MG’s position is that GSP, by changing its corporate form from a corporation to a limited liability company immediately prior to the acquisition, has ceased to have standing under the MG Parent Plan to demand such an asset transfer.  In addition, MG argues that GSP employees who were not vested at the time of the acquisition would have no rights to benefits under the MG Plan.  GSP has established a Successor Plan pursuant to which non-vested employees have been credited with years of service prior to the acquisition.  MG proposes that GSP employees who were vested in the MG Parent Plan would continue to participate in that Plan.  In effect, such vested GSP employees would be participants in two plans: the MG Parent Plan and the GSP Successor Plan. Outside counsel have advised that GSP has a very strong case if it were to seek the transfer of assets from the MG Parent Plan, both from a reading of the MG Parent Plan documents and under ERISA. </a:t>
            </a:r>
            <a:endParaRPr b="0" lang="en-US" sz="1200" strike="noStrike" u="none">
              <a:solidFill>
                <a:srgbClr val="000000"/>
              </a:solidFill>
              <a:effectLst/>
              <a:uFillTx/>
              <a:latin typeface="Times New Roman"/>
            </a:endParaRPr>
          </a:p>
          <a:p>
            <a:pPr lvl="1" marL="1060560" indent="-495360">
              <a:lnSpc>
                <a:spcPct val="100000"/>
              </a:lnSpc>
              <a:spcBef>
                <a:spcPts val="1500"/>
              </a:spcBef>
              <a:buClr>
                <a:srgbClr val="000000"/>
              </a:buClr>
              <a:buFont typeface="Arial"/>
              <a:buAutoNum type="romanLcPeriod"/>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ea typeface="Times New Roman"/>
              </a:rPr>
              <a:t>Overfunding Issue</a:t>
            </a:r>
            <a:r>
              <a:rPr b="0" lang="en-US" sz="1200" strike="noStrike" u="none">
                <a:solidFill>
                  <a:srgbClr val="000000"/>
                </a:solidFill>
                <a:effectLst/>
                <a:uFillTx/>
                <a:latin typeface="Arial"/>
                <a:ea typeface="Times New Roman"/>
              </a:rPr>
              <a:t>:  MG’s refusal to transfer assets to the GSP Successor Plan has two financial impacts.  First, we suspect that the MG Parent Plan may have been substantially overfunded, and that MG’s refusal to transfer assets is motivated by their desire not to transfer an allocable portion of that overfunded amount to the GSP Successor Plan.  (Overfunded amounts reduce the amount of annual contributions an employer must make to a defined benefit plan.)  While we have no definite figure as to what the allocable portion of that overfunded amount may be, we have estimated the amount to be between $464,000 to $2,683,000.  Outside counsel has estimated our ability to recover an allocable portion of the overfunded amount at no better than 50%.</a:t>
            </a:r>
            <a:endParaRPr b="0" lang="en-US" sz="1200" strike="noStrike" u="none">
              <a:solidFill>
                <a:srgbClr val="000000"/>
              </a:solidFill>
              <a:effectLst/>
              <a:uFillTx/>
              <a:latin typeface="Times New Roman"/>
            </a:endParaRPr>
          </a:p>
          <a:p>
            <a:pPr lvl="1" marL="1060560" indent="-495360">
              <a:lnSpc>
                <a:spcPct val="100000"/>
              </a:lnSpc>
              <a:spcBef>
                <a:spcPts val="1500"/>
              </a:spcBef>
              <a:buClr>
                <a:srgbClr val="000000"/>
              </a:buClr>
              <a:buFont typeface="Arial"/>
              <a:buAutoNum type="romanLcPeriod"/>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ea typeface="Times New Roman"/>
              </a:rPr>
              <a:t>Un</a:t>
            </a:r>
            <a:r>
              <a:rPr b="0" lang="en-US" sz="1200" strike="noStrike" u="none">
                <a:solidFill>
                  <a:srgbClr val="000000"/>
                </a:solidFill>
                <a:effectLst/>
                <a:uFillTx/>
                <a:latin typeface="Arial"/>
                <a:ea typeface="Times New Roman"/>
              </a:rPr>
              <a:t>i</a:t>
            </a:r>
            <a:r>
              <a:rPr b="0" lang="en-US" sz="1200" strike="noStrike" u="sng">
                <a:solidFill>
                  <a:srgbClr val="000000"/>
                </a:solidFill>
                <a:effectLst/>
                <a:uFillTx/>
                <a:latin typeface="Arial"/>
                <a:ea typeface="Times New Roman"/>
              </a:rPr>
              <a:t>vested Employee Issue</a:t>
            </a:r>
            <a:r>
              <a:rPr b="0" lang="en-US" sz="1200" strike="noStrike" u="none">
                <a:solidFill>
                  <a:srgbClr val="000000"/>
                </a:solidFill>
                <a:effectLst/>
                <a:uFillTx/>
                <a:latin typeface="Arial"/>
                <a:ea typeface="Times New Roman"/>
              </a:rPr>
              <a:t>:  GSP has decided to credit with years of service GSP employees who were not vested in the MG Parent Plan as of the date of acquisition.  Total cost for these benefits is estimated between $300,000 to $400,000.  Outside counsel estimates the probability of our ability to recover these amounts from MG to be between 75-80%.</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3525840" y="498600"/>
            <a:ext cx="21178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GSP Legal Issues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Q3 2001 (continued)</a:t>
            </a:r>
            <a:endParaRPr b="0" lang="en-US" sz="1600" strike="noStrike" u="none">
              <a:solidFill>
                <a:srgbClr val="000000"/>
              </a:solidFill>
              <a:effectLst/>
              <a:uFillTx/>
              <a:latin typeface="Times New Roman"/>
            </a:endParaRPr>
          </a:p>
        </p:txBody>
      </p:sp>
      <p:sp>
        <p:nvSpPr>
          <p:cNvPr id="51" name=""/>
          <p:cNvSpPr/>
          <p:nvPr/>
        </p:nvSpPr>
        <p:spPr>
          <a:xfrm>
            <a:off x="566640" y="1660680"/>
            <a:ext cx="7932960" cy="3393360"/>
          </a:xfrm>
          <a:prstGeom prst="rect">
            <a:avLst/>
          </a:prstGeom>
          <a:noFill/>
          <a:ln w="0">
            <a:noFill/>
          </a:ln>
        </p:spPr>
        <p:style>
          <a:lnRef idx="0"/>
          <a:fillRef idx="0"/>
          <a:effectRef idx="0"/>
          <a:fontRef idx="minor"/>
        </p:style>
        <p:txBody>
          <a:bodyPr lIns="90000" rIns="90000" tIns="46800" bIns="46800" anchor="t">
            <a:spAutoFit/>
          </a:bodyPr>
          <a:p>
            <a:pPr marL="495360" indent="-495360">
              <a:lnSpc>
                <a:spcPct val="100000"/>
              </a:lnSpc>
              <a:spcBef>
                <a:spcPts val="1500"/>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00"/>
                </a:solidFill>
                <a:effectLst/>
                <a:uFillTx/>
                <a:latin typeface="Arial"/>
                <a:ea typeface="Times New Roman"/>
              </a:rPr>
              <a:t>AMEC Consulting Agreement</a:t>
            </a:r>
            <a:r>
              <a:rPr b="0" i="1" lang="en-US" sz="1200" strike="noStrike" u="none">
                <a:solidFill>
                  <a:srgbClr val="000000"/>
                </a:solidFill>
                <a:effectLst/>
                <a:uFillTx/>
                <a:latin typeface="Arial"/>
                <a:ea typeface="Times New Roman"/>
              </a:rPr>
              <a:t>:</a:t>
            </a:r>
            <a:r>
              <a:rPr b="0" lang="en-US" sz="1200" strike="noStrike" u="none">
                <a:solidFill>
                  <a:srgbClr val="000000"/>
                </a:solidFill>
                <a:effectLst/>
                <a:uFillTx/>
                <a:latin typeface="Arial"/>
                <a:ea typeface="Times New Roman"/>
              </a:rPr>
              <a:t>  Enron entered into, and assigned to GSP, an Operating and Maintenance Consulting Services Agreement (the “Agreement”) with AGRA Simons (renamed AMEC) on August 25, 2000 pertaining to consulting services at GSP. The Agreement provides for bonuses and penalties to be paid based on GSP meeting certain performance metrics.  The Agreement states that GSP may terminate the Agreement if GSP fails to meet the minimum performance metrics for two consecutive calendar quarters.  GSP has determined that the mill has failed to achieve the minimum performance metrics for each of Q2 and Q3 2001.  On October 17, 2001, GSP notified AMEC that it was terminating the Agreement effective immediately.  Based on meetings and communications with AMEC before and after delivery of the termination notice, it would appear likely that AMEC will contest GSP’s termination of the Agreement on the basis that its recommendations for process improvements and cost reductions were not followed by GSP management. </a:t>
            </a:r>
            <a:r>
              <a:rPr b="0" i="1" lang="en-US" sz="1200" strike="noStrike" u="none">
                <a:solidFill>
                  <a:srgbClr val="000000"/>
                </a:solidFill>
                <a:effectLst/>
                <a:uFillTx/>
                <a:latin typeface="Arial"/>
                <a:ea typeface="Times New Roman"/>
              </a:rPr>
              <a:t>   </a:t>
            </a:r>
            <a:endParaRPr b="0" lang="en-US" sz="1200" strike="noStrike" u="none">
              <a:solidFill>
                <a:srgbClr val="000000"/>
              </a:solidFill>
              <a:effectLst/>
              <a:uFillTx/>
              <a:latin typeface="Times New Roman"/>
            </a:endParaRPr>
          </a:p>
          <a:p>
            <a:pPr marL="495360" indent="-495360">
              <a:lnSpc>
                <a:spcPct val="100000"/>
              </a:lnSpc>
              <a:spcBef>
                <a:spcPts val="1500"/>
              </a:spcBef>
              <a:buClr>
                <a:srgbClr val="000000"/>
              </a:buClr>
              <a:buSzPct val="1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00"/>
                </a:solidFill>
                <a:effectLst/>
                <a:uFillTx/>
                <a:latin typeface="Arial"/>
                <a:ea typeface="Times New Roman"/>
              </a:rPr>
              <a:t>Litigation Summary</a:t>
            </a:r>
            <a:r>
              <a:rPr b="1" i="1"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GSP has experienced a number of accidents involving employees of vendors.  One accident preceded the acquisition of GSP by Enron, and that case has been tendered to Media General’s insurance carrier for defense and assumption of liability.  Of the three other accidents that occurred since the acquisition date, one has been settled and the other two matters have been referred to Enron’s excess liability carrier for resolution.  With respect to these latter matters, formal litigation has not been commenced against GSP.</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1272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2001-08-09T13:03:05Z</dcterms:created>
  <dc:creator>bkirchho</dc:creator>
  <dc:description/>
  <dc:language>en-US</dc:language>
  <cp:lastModifiedBy>bkirchho</cp:lastModifiedBy>
  <dcterms:modified xsi:type="dcterms:W3CDTF">2001-10-29T16:34:48Z</dcterms:modified>
  <cp:revision>52</cp:revision>
  <dc:subject/>
  <dc:title>PowerPoint Presentation</dc:title>
</cp:coreProperties>
</file>