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media/image13.wmf" ContentType="image/x-wmf"/>
  <Override PartName="/ppt/media/image4.wmf" ContentType="image/x-wmf"/>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wmf" ContentType="image/x-wmf"/>
  <Override PartName="/ppt/media/image7.wmf" ContentType="image/x-wmf"/>
  <Override PartName="/ppt/media/image11.wmf" ContentType="image/x-wmf"/>
  <Override PartName="/ppt/media/image2.wmf" ContentType="image/x-wmf"/>
  <Override PartName="/ppt/media/image8.wmf" ContentType="image/x-wmf"/>
  <Override PartName="/ppt/media/image12.wmf" ContentType="image/x-wmf"/>
  <Override PartName="/ppt/media/image3.wmf" ContentType="image/x-wmf"/>
  <Override PartName="/ppt/media/image9.wmf" ContentType="image/x-wmf"/>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_rels/notesSlide11.xml.rels" ContentType="application/vnd.openxmlformats-package.relationships+xml"/>
  <Override PartName="/ppt/notesSlides/_rels/notesSlide10.xml.rels" ContentType="application/vnd.openxmlformats-package.relationships+xml"/>
  <Override PartName="/ppt/notesSlides/_rels/notesSlide1.xml.rels" ContentType="application/vnd.openxmlformats-package.relationships+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EECD255-39E6-4A76-8A77-202BA035635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
          <p:cNvSpPr txBox="1"/>
          <p:nvPr/>
        </p:nvSpPr>
        <p:spPr>
          <a:xfrm>
            <a:off x="3885840" y="8686800"/>
            <a:ext cx="2971800" cy="45720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74DC3C8-EC56-4308-B827-D55FD009F97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12" name=""/>
          <p:cNvSpPr txBox="1"/>
          <p:nvPr/>
        </p:nvSpPr>
        <p:spPr>
          <a:xfrm>
            <a:off x="-360" y="8686800"/>
            <a:ext cx="2971800" cy="45720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13" name=""/>
          <p:cNvSpPr txBox="1"/>
          <p:nvPr/>
        </p:nvSpPr>
        <p:spPr>
          <a:xfrm>
            <a:off x="-360" y="0"/>
            <a:ext cx="297180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4" name=""/>
          <p:cNvSpPr txBox="1"/>
          <p:nvPr/>
        </p:nvSpPr>
        <p:spPr>
          <a:xfrm>
            <a:off x="3885840" y="0"/>
            <a:ext cx="2971800" cy="45720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15" name="PlaceHolder 1"/>
          <p:cNvSpPr>
            <a:spLocks noGrp="1"/>
          </p:cNvSpPr>
          <p:nvPr>
            <p:ph type="sldImg"/>
          </p:nvPr>
        </p:nvSpPr>
        <p:spPr>
          <a:xfrm>
            <a:off x="1152360" y="698400"/>
            <a:ext cx="4556160" cy="3416400"/>
          </a:xfrm>
          <a:prstGeom prst="rect">
            <a:avLst/>
          </a:prstGeom>
          <a:ln w="0">
            <a:noFill/>
          </a:ln>
        </p:spPr>
      </p:sp>
      <p:sp>
        <p:nvSpPr>
          <p:cNvPr id="116" name="PlaceHolder 2"/>
          <p:cNvSpPr>
            <a:spLocks noGrp="1"/>
          </p:cNvSpPr>
          <p:nvPr>
            <p:ph type="body"/>
          </p:nvPr>
        </p:nvSpPr>
        <p:spPr>
          <a:xfrm>
            <a:off x="914400" y="4346640"/>
            <a:ext cx="5027760" cy="41068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
          <p:cNvSpPr txBox="1"/>
          <p:nvPr/>
        </p:nvSpPr>
        <p:spPr>
          <a:xfrm>
            <a:off x="3885840" y="8686800"/>
            <a:ext cx="2971800" cy="45720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F538908-7398-4BB5-977A-2A1E4069EB7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18" name=""/>
          <p:cNvSpPr txBox="1"/>
          <p:nvPr/>
        </p:nvSpPr>
        <p:spPr>
          <a:xfrm>
            <a:off x="-360" y="8686800"/>
            <a:ext cx="2971800" cy="45720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19" name=""/>
          <p:cNvSpPr txBox="1"/>
          <p:nvPr/>
        </p:nvSpPr>
        <p:spPr>
          <a:xfrm>
            <a:off x="-360" y="0"/>
            <a:ext cx="297180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20" name=""/>
          <p:cNvSpPr txBox="1"/>
          <p:nvPr/>
        </p:nvSpPr>
        <p:spPr>
          <a:xfrm>
            <a:off x="3885840" y="0"/>
            <a:ext cx="2971800" cy="45720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1" name="PlaceHolder 1"/>
          <p:cNvSpPr>
            <a:spLocks noGrp="1"/>
          </p:cNvSpPr>
          <p:nvPr>
            <p:ph type="sldImg"/>
          </p:nvPr>
        </p:nvSpPr>
        <p:spPr>
          <a:xfrm>
            <a:off x="1143000" y="685800"/>
            <a:ext cx="4572000" cy="3429000"/>
          </a:xfrm>
          <a:prstGeom prst="rect">
            <a:avLst/>
          </a:prstGeom>
          <a:ln w="0">
            <a:noFill/>
          </a:ln>
        </p:spPr>
      </p:sp>
      <p:sp>
        <p:nvSpPr>
          <p:cNvPr id="122" name="PlaceHolder 2"/>
          <p:cNvSpPr>
            <a:spLocks noGrp="1"/>
          </p:cNvSpPr>
          <p:nvPr>
            <p:ph type="body"/>
          </p:nvPr>
        </p:nvSpPr>
        <p:spPr>
          <a:xfrm>
            <a:off x="914400" y="4343400"/>
            <a:ext cx="50292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
          <p:cNvSpPr txBox="1"/>
          <p:nvPr/>
        </p:nvSpPr>
        <p:spPr>
          <a:xfrm>
            <a:off x="3885840" y="8686800"/>
            <a:ext cx="2971800" cy="45720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DB6CB5F-8742-4961-B2C4-EB5C371F7FA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24" name=""/>
          <p:cNvSpPr txBox="1"/>
          <p:nvPr/>
        </p:nvSpPr>
        <p:spPr>
          <a:xfrm>
            <a:off x="-360" y="8686800"/>
            <a:ext cx="2971800" cy="45720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5" name=""/>
          <p:cNvSpPr txBox="1"/>
          <p:nvPr/>
        </p:nvSpPr>
        <p:spPr>
          <a:xfrm>
            <a:off x="-360" y="0"/>
            <a:ext cx="297180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26" name=""/>
          <p:cNvSpPr txBox="1"/>
          <p:nvPr/>
        </p:nvSpPr>
        <p:spPr>
          <a:xfrm>
            <a:off x="3885840" y="0"/>
            <a:ext cx="2971800" cy="45720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7" name="PlaceHolder 1"/>
          <p:cNvSpPr>
            <a:spLocks noGrp="1"/>
          </p:cNvSpPr>
          <p:nvPr>
            <p:ph type="sldImg"/>
          </p:nvPr>
        </p:nvSpPr>
        <p:spPr>
          <a:xfrm>
            <a:off x="1143000" y="685800"/>
            <a:ext cx="4572000" cy="3429000"/>
          </a:xfrm>
          <a:prstGeom prst="rect">
            <a:avLst/>
          </a:prstGeom>
          <a:ln w="0">
            <a:noFill/>
          </a:ln>
        </p:spPr>
      </p:sp>
      <p:sp>
        <p:nvSpPr>
          <p:cNvPr id="128" name="PlaceHolder 2"/>
          <p:cNvSpPr>
            <a:spLocks noGrp="1"/>
          </p:cNvSpPr>
          <p:nvPr>
            <p:ph type="body"/>
          </p:nvPr>
        </p:nvSpPr>
        <p:spPr>
          <a:xfrm>
            <a:off x="914400" y="4343400"/>
            <a:ext cx="50292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97854CC-3C24-4ADB-9318-3DFC72D9921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F4D8432-8391-49A1-B211-46D010DDE047}"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13DA057-51AB-4178-95B0-1B1BE9BC777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AB62387-7F46-4187-9C7A-CC2B27D7088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9E356EC-5361-4313-9F85-1785AAE65EE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slideLayout" Target="../slideLayouts/slideLayout1.xml"/><Relationship Id="rId4"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1.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oleObject" Target="../embeddings/oleObject2.bin"/><Relationship Id="rId4" Type="http://schemas.openxmlformats.org/officeDocument/2006/relationships/image" Target="../media/image2.wmf"/><Relationship Id="rId5"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oleObject" Target="../embeddings/oleObject2.bin"/><Relationship Id="rId4" Type="http://schemas.openxmlformats.org/officeDocument/2006/relationships/image" Target="../media/image4.wmf"/><Relationship Id="rId5"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oleObject" Target="../embeddings/oleObject2.bin"/><Relationship Id="rId4" Type="http://schemas.openxmlformats.org/officeDocument/2006/relationships/image" Target="../media/image9.wmf"/><Relationship Id="rId5"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oleObject" Target="../embeddings/oleObject2.bin"/><Relationship Id="rId4" Type="http://schemas.openxmlformats.org/officeDocument/2006/relationships/image" Target="../media/image11.wmf"/><Relationship Id="rId5"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oleObject" Target="../embeddings/oleObject2.bin"/><Relationship Id="rId4" Type="http://schemas.openxmlformats.org/officeDocument/2006/relationships/image" Target="../media/image13.wmf"/><Relationship Id="rId5"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grpSp>
        <p:nvGrpSpPr>
          <p:cNvPr id="16" name=""/>
          <p:cNvGrpSpPr/>
          <p:nvPr/>
        </p:nvGrpSpPr>
        <p:grpSpPr>
          <a:xfrm>
            <a:off x="649440" y="415800"/>
            <a:ext cx="7978320" cy="5756040"/>
            <a:chOff x="649440" y="415800"/>
            <a:chExt cx="7978320" cy="5756040"/>
          </a:xfrm>
        </p:grpSpPr>
        <p:sp>
          <p:nvSpPr>
            <p:cNvPr id="17" name=""/>
            <p:cNvSpPr/>
            <p:nvPr/>
          </p:nvSpPr>
          <p:spPr>
            <a:xfrm>
              <a:off x="649440" y="415800"/>
              <a:ext cx="7978320" cy="5756040"/>
            </a:xfrm>
            <a:prstGeom prst="rect">
              <a:avLst/>
            </a:prstGeom>
            <a:solidFill>
              <a:srgbClr val="ffffff"/>
            </a:solidFill>
            <a:ln w="12600">
              <a:solidFill>
                <a:srgbClr val="000000"/>
              </a:solidFill>
              <a:miter/>
            </a:ln>
            <a:effectLst>
              <a:outerShdw dist="107932" dir="189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1312560" y="1146600"/>
              <a:ext cx="6842160" cy="475200"/>
            </a:xfrm>
            <a:prstGeom prst="rect">
              <a:avLst/>
            </a:prstGeom>
            <a:solidFill>
              <a:srgbClr val="ffffff"/>
            </a:solidFill>
            <a:ln w="0">
              <a:noFill/>
            </a:ln>
          </p:spPr>
          <p:style>
            <a:lnRef idx="0"/>
            <a:fillRef idx="0"/>
            <a:effectRef idx="0"/>
            <a:fontRef idx="minor"/>
          </p:style>
          <p:txBody>
            <a:bodyPr lIns="92160" rIns="92160" tIns="46080" bIns="46080" anchor="t">
              <a:spAutoFit/>
            </a:bodyPr>
            <a:p>
              <a:pPr algn="ctr">
                <a:lnSpc>
                  <a:spcPct val="9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19" name=""/>
          <p:cNvSpPr/>
          <p:nvPr/>
        </p:nvSpPr>
        <p:spPr>
          <a:xfrm>
            <a:off x="644400" y="1220760"/>
            <a:ext cx="7880400" cy="4424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Papiers Stadacona</a:t>
            </a:r>
            <a:br>
              <a:rPr sz="2800"/>
            </a:b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Quarterly Report to Executive Committee </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and</a:t>
            </a:r>
            <a:br>
              <a:rPr sz="2800"/>
            </a:br>
            <a:r>
              <a:rPr b="1" lang="en-US" sz="2800" strike="noStrike" u="none">
                <a:solidFill>
                  <a:srgbClr val="3333cc"/>
                </a:solidFill>
                <a:effectLst/>
                <a:uFillTx/>
                <a:latin typeface="Arial"/>
              </a:rPr>
              <a:t>Board of Directors</a:t>
            </a:r>
            <a:br>
              <a:rPr sz="2800"/>
            </a:b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r>
              <a:rPr b="1" lang="en-US" sz="2800" strike="noStrike" u="none">
                <a:solidFill>
                  <a:srgbClr val="3333cc"/>
                </a:solidFill>
                <a:effectLst/>
                <a:uFillTx/>
                <a:latin typeface="Arial"/>
              </a:rPr>
              <a:t>Q3 2001</a:t>
            </a:r>
            <a:endParaRPr b="0" lang="en-US" sz="2800" strike="noStrike" u="none">
              <a:solidFill>
                <a:srgbClr val="000000"/>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4" name=""/>
          <p:cNvGraphicFramePr/>
          <p:nvPr/>
        </p:nvGraphicFramePr>
        <p:xfrm>
          <a:off x="171360" y="1200240"/>
          <a:ext cx="8425080" cy="5425920"/>
        </p:xfrm>
        <a:graphic>
          <a:graphicData uri="http://schemas.openxmlformats.org/presentationml/2006/ole">
            <p:oleObj r:id="rId1" spid="">
              <p:embed/>
              <p:pic>
                <p:nvPicPr>
                  <p:cNvPr id="65" name="" descr=""/>
                  <p:cNvPicPr/>
                  <p:nvPr/>
                </p:nvPicPr>
                <p:blipFill>
                  <a:blip r:embed="rId2"/>
                  <a:stretch/>
                </p:blipFill>
                <p:spPr>
                  <a:xfrm>
                    <a:off x="171360" y="1200240"/>
                    <a:ext cx="8425080" cy="5425920"/>
                  </a:xfrm>
                  <a:prstGeom prst="rect">
                    <a:avLst/>
                  </a:prstGeom>
                  <a:noFill/>
                  <a:ln w="0">
                    <a:noFill/>
                  </a:ln>
                </p:spPr>
              </p:pic>
            </p:oleObj>
          </a:graphicData>
        </a:graphic>
      </p:graphicFrame>
      <p:sp>
        <p:nvSpPr>
          <p:cNvPr id="66" name=""/>
          <p:cNvSpPr/>
          <p:nvPr/>
        </p:nvSpPr>
        <p:spPr>
          <a:xfrm>
            <a:off x="725040" y="6296040"/>
            <a:ext cx="21729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fr-CH" sz="1400" strike="noStrike" u="none">
                <a:solidFill>
                  <a:srgbClr val="3333cc"/>
                </a:solidFill>
                <a:effectLst/>
                <a:uFillTx/>
                <a:latin typeface="Arial"/>
              </a:rPr>
              <a:t>* 65% of  total production</a:t>
            </a:r>
            <a:endParaRPr b="0" lang="en-US" sz="1400" strike="noStrike" u="none">
              <a:solidFill>
                <a:srgbClr val="000000"/>
              </a:solidFill>
              <a:effectLst/>
              <a:uFillTx/>
              <a:latin typeface="Times New Roman"/>
            </a:endParaRPr>
          </a:p>
        </p:txBody>
      </p:sp>
      <p:sp>
        <p:nvSpPr>
          <p:cNvPr id="67" name=""/>
          <p:cNvSpPr/>
          <p:nvPr/>
        </p:nvSpPr>
        <p:spPr>
          <a:xfrm>
            <a:off x="2014560" y="130320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$709</a:t>
            </a:r>
            <a:endParaRPr b="0" lang="en-US" sz="1600" strike="noStrike" u="none">
              <a:solidFill>
                <a:srgbClr val="000000"/>
              </a:solidFill>
              <a:effectLst/>
              <a:uFillTx/>
              <a:latin typeface="Times New Roman"/>
            </a:endParaRPr>
          </a:p>
        </p:txBody>
      </p:sp>
      <p:sp>
        <p:nvSpPr>
          <p:cNvPr id="68" name=""/>
          <p:cNvSpPr/>
          <p:nvPr/>
        </p:nvSpPr>
        <p:spPr>
          <a:xfrm>
            <a:off x="2462040" y="152244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$656</a:t>
            </a:r>
            <a:endParaRPr b="0" lang="en-US" sz="1600" strike="noStrike" u="none">
              <a:solidFill>
                <a:srgbClr val="000000"/>
              </a:solidFill>
              <a:effectLst/>
              <a:uFillTx/>
              <a:latin typeface="Times New Roman"/>
            </a:endParaRPr>
          </a:p>
        </p:txBody>
      </p:sp>
      <p:sp>
        <p:nvSpPr>
          <p:cNvPr id="69" name=""/>
          <p:cNvSpPr/>
          <p:nvPr/>
        </p:nvSpPr>
        <p:spPr>
          <a:xfrm>
            <a:off x="2905200" y="143820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$680</a:t>
            </a:r>
            <a:endParaRPr b="0" lang="en-US" sz="1600" strike="noStrike" u="none">
              <a:solidFill>
                <a:srgbClr val="000000"/>
              </a:solidFill>
              <a:effectLst/>
              <a:uFillTx/>
              <a:latin typeface="Times New Roman"/>
            </a:endParaRPr>
          </a:p>
        </p:txBody>
      </p:sp>
      <p:sp>
        <p:nvSpPr>
          <p:cNvPr id="70" name=""/>
          <p:cNvSpPr/>
          <p:nvPr/>
        </p:nvSpPr>
        <p:spPr>
          <a:xfrm>
            <a:off x="3408480" y="163836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$621</a:t>
            </a:r>
            <a:endParaRPr b="0" lang="en-US" sz="1600" strike="noStrike" u="none">
              <a:solidFill>
                <a:srgbClr val="000000"/>
              </a:solidFill>
              <a:effectLst/>
              <a:uFillTx/>
              <a:latin typeface="Times New Roman"/>
            </a:endParaRPr>
          </a:p>
        </p:txBody>
      </p:sp>
      <p:sp>
        <p:nvSpPr>
          <p:cNvPr id="71" name=""/>
          <p:cNvSpPr/>
          <p:nvPr/>
        </p:nvSpPr>
        <p:spPr>
          <a:xfrm>
            <a:off x="3857760" y="160164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$637</a:t>
            </a:r>
            <a:endParaRPr b="0" lang="en-US" sz="1600" strike="noStrike" u="none">
              <a:solidFill>
                <a:srgbClr val="000000"/>
              </a:solidFill>
              <a:effectLst/>
              <a:uFillTx/>
              <a:latin typeface="Times New Roman"/>
            </a:endParaRPr>
          </a:p>
        </p:txBody>
      </p:sp>
      <p:sp>
        <p:nvSpPr>
          <p:cNvPr id="72" name=""/>
          <p:cNvSpPr/>
          <p:nvPr/>
        </p:nvSpPr>
        <p:spPr>
          <a:xfrm>
            <a:off x="4322880" y="156996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$638</a:t>
            </a:r>
            <a:endParaRPr b="0" lang="en-US" sz="1600" strike="noStrike" u="none">
              <a:solidFill>
                <a:srgbClr val="000000"/>
              </a:solidFill>
              <a:effectLst/>
              <a:uFillTx/>
              <a:latin typeface="Times New Roman"/>
            </a:endParaRPr>
          </a:p>
        </p:txBody>
      </p:sp>
      <p:sp>
        <p:nvSpPr>
          <p:cNvPr id="73" name=""/>
          <p:cNvSpPr/>
          <p:nvPr/>
        </p:nvSpPr>
        <p:spPr>
          <a:xfrm>
            <a:off x="4786200" y="160668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$629</a:t>
            </a:r>
            <a:endParaRPr b="0" lang="en-US" sz="1600" strike="noStrike" u="none">
              <a:solidFill>
                <a:srgbClr val="000000"/>
              </a:solidFill>
              <a:effectLst/>
              <a:uFillTx/>
              <a:latin typeface="Times New Roman"/>
            </a:endParaRPr>
          </a:p>
        </p:txBody>
      </p:sp>
      <p:sp>
        <p:nvSpPr>
          <p:cNvPr id="74" name=""/>
          <p:cNvSpPr/>
          <p:nvPr/>
        </p:nvSpPr>
        <p:spPr>
          <a:xfrm>
            <a:off x="2394720" y="318960"/>
            <a:ext cx="524520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Papiers Stadacona Cost Per Tonne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Newsprint 48.82gms/m</a:t>
            </a:r>
            <a:r>
              <a:rPr b="1" lang="en-US" sz="2400" strike="noStrike" u="none" baseline="30000">
                <a:solidFill>
                  <a:srgbClr val="3333cc"/>
                </a:solidFill>
                <a:effectLst/>
                <a:uFillTx/>
                <a:latin typeface="Arial"/>
              </a:rPr>
              <a:t>2 *</a:t>
            </a:r>
            <a:endParaRPr b="0" lang="en-US" sz="2400" strike="noStrike" u="none">
              <a:solidFill>
                <a:srgbClr val="000000"/>
              </a:solidFill>
              <a:effectLst/>
              <a:uFillTx/>
              <a:latin typeface="Times New Roman"/>
            </a:endParaRPr>
          </a:p>
        </p:txBody>
      </p:sp>
      <p:sp>
        <p:nvSpPr>
          <p:cNvPr id="75" name=""/>
          <p:cNvSpPr/>
          <p:nvPr/>
        </p:nvSpPr>
        <p:spPr>
          <a:xfrm>
            <a:off x="8035920" y="148428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$653</a:t>
            </a:r>
            <a:endParaRPr b="0" lang="en-US" sz="1600" strike="noStrike" u="none">
              <a:solidFill>
                <a:srgbClr val="000000"/>
              </a:solidFill>
              <a:effectLst/>
              <a:uFillTx/>
              <a:latin typeface="Times New Roman"/>
            </a:endParaRPr>
          </a:p>
        </p:txBody>
      </p:sp>
      <p:sp>
        <p:nvSpPr>
          <p:cNvPr id="76" name=""/>
          <p:cNvSpPr/>
          <p:nvPr/>
        </p:nvSpPr>
        <p:spPr>
          <a:xfrm>
            <a:off x="7545240" y="153684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$647</a:t>
            </a:r>
            <a:endParaRPr b="0" lang="en-US" sz="1600" strike="noStrike" u="none">
              <a:solidFill>
                <a:srgbClr val="000000"/>
              </a:solidFill>
              <a:effectLst/>
              <a:uFillTx/>
              <a:latin typeface="Times New Roman"/>
            </a:endParaRPr>
          </a:p>
        </p:txBody>
      </p:sp>
      <p:sp>
        <p:nvSpPr>
          <p:cNvPr id="77" name=""/>
          <p:cNvSpPr/>
          <p:nvPr/>
        </p:nvSpPr>
        <p:spPr>
          <a:xfrm>
            <a:off x="5238720" y="147312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$659</a:t>
            </a:r>
            <a:endParaRPr b="0" lang="en-US" sz="1600" strike="noStrike" u="none">
              <a:solidFill>
                <a:srgbClr val="000000"/>
              </a:solidFill>
              <a:effectLst/>
              <a:uFillTx/>
              <a:latin typeface="Times New Roman"/>
            </a:endParaRPr>
          </a:p>
        </p:txBody>
      </p:sp>
      <p:sp>
        <p:nvSpPr>
          <p:cNvPr id="78" name=""/>
          <p:cNvSpPr/>
          <p:nvPr/>
        </p:nvSpPr>
        <p:spPr>
          <a:xfrm>
            <a:off x="5691240" y="169704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$610</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9" name=""/>
          <p:cNvGraphicFramePr/>
          <p:nvPr/>
        </p:nvGraphicFramePr>
        <p:xfrm>
          <a:off x="0" y="1200240"/>
          <a:ext cx="8424720" cy="5657760"/>
        </p:xfrm>
        <a:graphic>
          <a:graphicData uri="http://schemas.openxmlformats.org/presentationml/2006/ole">
            <p:oleObj r:id="rId1" spid="">
              <p:embed/>
              <p:pic>
                <p:nvPicPr>
                  <p:cNvPr id="80" name="" descr=""/>
                  <p:cNvPicPr/>
                  <p:nvPr/>
                </p:nvPicPr>
                <p:blipFill>
                  <a:blip r:embed="rId2"/>
                  <a:stretch/>
                </p:blipFill>
                <p:spPr>
                  <a:xfrm>
                    <a:off x="0" y="1200240"/>
                    <a:ext cx="8424720" cy="5657760"/>
                  </a:xfrm>
                  <a:prstGeom prst="rect">
                    <a:avLst/>
                  </a:prstGeom>
                  <a:noFill/>
                  <a:ln w="0">
                    <a:noFill/>
                  </a:ln>
                </p:spPr>
              </p:pic>
            </p:oleObj>
          </a:graphicData>
        </a:graphic>
      </p:graphicFrame>
      <p:sp>
        <p:nvSpPr>
          <p:cNvPr id="81" name=""/>
          <p:cNvSpPr/>
          <p:nvPr/>
        </p:nvSpPr>
        <p:spPr>
          <a:xfrm>
            <a:off x="1881360" y="150336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$879</a:t>
            </a:r>
            <a:endParaRPr b="0" lang="en-US" sz="1600" strike="noStrike" u="none">
              <a:solidFill>
                <a:srgbClr val="000000"/>
              </a:solidFill>
              <a:effectLst/>
              <a:uFillTx/>
              <a:latin typeface="Times New Roman"/>
            </a:endParaRPr>
          </a:p>
        </p:txBody>
      </p:sp>
      <p:sp>
        <p:nvSpPr>
          <p:cNvPr id="82" name=""/>
          <p:cNvSpPr/>
          <p:nvPr/>
        </p:nvSpPr>
        <p:spPr>
          <a:xfrm>
            <a:off x="2357280" y="157968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$859</a:t>
            </a:r>
            <a:endParaRPr b="0" lang="en-US" sz="1600" strike="noStrike" u="none">
              <a:solidFill>
                <a:srgbClr val="000000"/>
              </a:solidFill>
              <a:effectLst/>
              <a:uFillTx/>
              <a:latin typeface="Times New Roman"/>
            </a:endParaRPr>
          </a:p>
        </p:txBody>
      </p:sp>
      <p:sp>
        <p:nvSpPr>
          <p:cNvPr id="83" name=""/>
          <p:cNvSpPr/>
          <p:nvPr/>
        </p:nvSpPr>
        <p:spPr>
          <a:xfrm>
            <a:off x="2843280" y="129528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$957</a:t>
            </a:r>
            <a:endParaRPr b="0" lang="en-US" sz="1600" strike="noStrike" u="none">
              <a:solidFill>
                <a:srgbClr val="000000"/>
              </a:solidFill>
              <a:effectLst/>
              <a:uFillTx/>
              <a:latin typeface="Times New Roman"/>
            </a:endParaRPr>
          </a:p>
        </p:txBody>
      </p:sp>
      <p:sp>
        <p:nvSpPr>
          <p:cNvPr id="84" name=""/>
          <p:cNvSpPr/>
          <p:nvPr/>
        </p:nvSpPr>
        <p:spPr>
          <a:xfrm>
            <a:off x="3274920" y="172404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$809</a:t>
            </a:r>
            <a:endParaRPr b="0" lang="en-US" sz="1600" strike="noStrike" u="none">
              <a:solidFill>
                <a:srgbClr val="000000"/>
              </a:solidFill>
              <a:effectLst/>
              <a:uFillTx/>
              <a:latin typeface="Times New Roman"/>
            </a:endParaRPr>
          </a:p>
        </p:txBody>
      </p:sp>
      <p:sp>
        <p:nvSpPr>
          <p:cNvPr id="85" name=""/>
          <p:cNvSpPr/>
          <p:nvPr/>
        </p:nvSpPr>
        <p:spPr>
          <a:xfrm>
            <a:off x="3767040" y="154476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$871</a:t>
            </a:r>
            <a:endParaRPr b="0" lang="en-US" sz="1600" strike="noStrike" u="none">
              <a:solidFill>
                <a:srgbClr val="000000"/>
              </a:solidFill>
              <a:effectLst/>
              <a:uFillTx/>
              <a:latin typeface="Times New Roman"/>
            </a:endParaRPr>
          </a:p>
        </p:txBody>
      </p:sp>
      <p:sp>
        <p:nvSpPr>
          <p:cNvPr id="86" name=""/>
          <p:cNvSpPr/>
          <p:nvPr/>
        </p:nvSpPr>
        <p:spPr>
          <a:xfrm>
            <a:off x="4218120" y="159876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$861</a:t>
            </a:r>
            <a:endParaRPr b="0" lang="en-US" sz="1600" strike="noStrike" u="none">
              <a:solidFill>
                <a:srgbClr val="000000"/>
              </a:solidFill>
              <a:effectLst/>
              <a:uFillTx/>
              <a:latin typeface="Times New Roman"/>
            </a:endParaRPr>
          </a:p>
        </p:txBody>
      </p:sp>
      <p:sp>
        <p:nvSpPr>
          <p:cNvPr id="87" name=""/>
          <p:cNvSpPr/>
          <p:nvPr/>
        </p:nvSpPr>
        <p:spPr>
          <a:xfrm>
            <a:off x="4653000" y="149220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$890</a:t>
            </a:r>
            <a:endParaRPr b="0" lang="en-US" sz="1600" strike="noStrike" u="none">
              <a:solidFill>
                <a:srgbClr val="000000"/>
              </a:solidFill>
              <a:effectLst/>
              <a:uFillTx/>
              <a:latin typeface="Times New Roman"/>
            </a:endParaRPr>
          </a:p>
        </p:txBody>
      </p:sp>
      <p:sp>
        <p:nvSpPr>
          <p:cNvPr id="88" name=""/>
          <p:cNvSpPr/>
          <p:nvPr/>
        </p:nvSpPr>
        <p:spPr>
          <a:xfrm>
            <a:off x="2380320" y="318960"/>
            <a:ext cx="524520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Papiers Stadacona Cost Per Tonne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Directory 36.0gms/m</a:t>
            </a:r>
            <a:r>
              <a:rPr b="1" lang="en-US" sz="2400" strike="noStrike" u="none" baseline="30000">
                <a:solidFill>
                  <a:srgbClr val="3333cc"/>
                </a:solidFill>
                <a:effectLst/>
                <a:uFillTx/>
                <a:latin typeface="Arial"/>
              </a:rPr>
              <a:t>2</a:t>
            </a:r>
            <a:endParaRPr b="0" lang="en-US" sz="2400" strike="noStrike" u="none">
              <a:solidFill>
                <a:srgbClr val="000000"/>
              </a:solidFill>
              <a:effectLst/>
              <a:uFillTx/>
              <a:latin typeface="Times New Roman"/>
            </a:endParaRPr>
          </a:p>
        </p:txBody>
      </p:sp>
      <p:sp>
        <p:nvSpPr>
          <p:cNvPr id="89" name=""/>
          <p:cNvSpPr/>
          <p:nvPr/>
        </p:nvSpPr>
        <p:spPr>
          <a:xfrm>
            <a:off x="7897680" y="151452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$880</a:t>
            </a:r>
            <a:endParaRPr b="0" lang="en-US" sz="1600" strike="noStrike" u="none">
              <a:solidFill>
                <a:srgbClr val="000000"/>
              </a:solidFill>
              <a:effectLst/>
              <a:uFillTx/>
              <a:latin typeface="Times New Roman"/>
            </a:endParaRPr>
          </a:p>
        </p:txBody>
      </p:sp>
      <p:sp>
        <p:nvSpPr>
          <p:cNvPr id="90" name=""/>
          <p:cNvSpPr/>
          <p:nvPr/>
        </p:nvSpPr>
        <p:spPr>
          <a:xfrm>
            <a:off x="7402680" y="159552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$859</a:t>
            </a:r>
            <a:endParaRPr b="0" lang="en-US" sz="1600" strike="noStrike" u="none">
              <a:solidFill>
                <a:srgbClr val="000000"/>
              </a:solidFill>
              <a:effectLst/>
              <a:uFillTx/>
              <a:latin typeface="Times New Roman"/>
            </a:endParaRPr>
          </a:p>
        </p:txBody>
      </p:sp>
      <p:sp>
        <p:nvSpPr>
          <p:cNvPr id="91" name=""/>
          <p:cNvSpPr/>
          <p:nvPr/>
        </p:nvSpPr>
        <p:spPr>
          <a:xfrm>
            <a:off x="5091120" y="161604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$860</a:t>
            </a:r>
            <a:endParaRPr b="0" lang="en-US" sz="1600" strike="noStrike" u="none">
              <a:solidFill>
                <a:srgbClr val="000000"/>
              </a:solidFill>
              <a:effectLst/>
              <a:uFillTx/>
              <a:latin typeface="Times New Roman"/>
            </a:endParaRPr>
          </a:p>
        </p:txBody>
      </p:sp>
      <p:sp>
        <p:nvSpPr>
          <p:cNvPr id="92" name=""/>
          <p:cNvSpPr/>
          <p:nvPr/>
        </p:nvSpPr>
        <p:spPr>
          <a:xfrm>
            <a:off x="5572080" y="1739880"/>
            <a:ext cx="590400" cy="3117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CH" sz="1600" strike="noStrike" u="none">
                <a:solidFill>
                  <a:srgbClr val="3333cc"/>
                </a:solidFill>
                <a:effectLst/>
                <a:uFillTx/>
                <a:latin typeface="Times New Roman"/>
              </a:rPr>
              <a:t>$821</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
          <p:cNvSpPr/>
          <p:nvPr/>
        </p:nvSpPr>
        <p:spPr>
          <a:xfrm>
            <a:off x="1769760" y="490680"/>
            <a:ext cx="56181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Papiers Stadacona Income Statement</a:t>
            </a:r>
            <a:endParaRPr b="0" lang="en-US" sz="2400" strike="noStrike" u="none">
              <a:solidFill>
                <a:srgbClr val="000000"/>
              </a:solidFill>
              <a:effectLst/>
              <a:uFillTx/>
              <a:latin typeface="Times New Roman"/>
            </a:endParaRPr>
          </a:p>
        </p:txBody>
      </p:sp>
      <p:sp>
        <p:nvSpPr>
          <p:cNvPr id="94" name=""/>
          <p:cNvSpPr/>
          <p:nvPr/>
        </p:nvSpPr>
        <p:spPr>
          <a:xfrm>
            <a:off x="1785960" y="1428840"/>
            <a:ext cx="128412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Q3 2001</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Actual</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3333cc"/>
                </a:solidFill>
                <a:effectLst/>
                <a:uFillTx/>
                <a:latin typeface="Arial"/>
              </a:rPr>
              <a:t>($C million)</a:t>
            </a:r>
            <a:endParaRPr b="0" lang="en-US" sz="1600" strike="noStrike" u="none">
              <a:solidFill>
                <a:srgbClr val="000000"/>
              </a:solidFill>
              <a:effectLst/>
              <a:uFillTx/>
              <a:latin typeface="Times New Roman"/>
            </a:endParaRPr>
          </a:p>
        </p:txBody>
      </p:sp>
      <p:sp>
        <p:nvSpPr>
          <p:cNvPr id="95" name=""/>
          <p:cNvSpPr/>
          <p:nvPr/>
        </p:nvSpPr>
        <p:spPr>
          <a:xfrm>
            <a:off x="5811840" y="1428840"/>
            <a:ext cx="241164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April – December 2001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Forecast</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3333cc"/>
                </a:solidFill>
                <a:effectLst/>
                <a:uFillTx/>
                <a:latin typeface="Arial"/>
              </a:rPr>
              <a:t>($C million)</a:t>
            </a:r>
            <a:endParaRPr b="0" lang="en-US" sz="1600" strike="noStrike" u="none">
              <a:solidFill>
                <a:srgbClr val="000000"/>
              </a:solidFill>
              <a:effectLst/>
              <a:uFillTx/>
              <a:latin typeface="Times New Roman"/>
            </a:endParaRPr>
          </a:p>
        </p:txBody>
      </p:sp>
      <p:sp>
        <p:nvSpPr>
          <p:cNvPr id="96" name=""/>
          <p:cNvSpPr/>
          <p:nvPr/>
        </p:nvSpPr>
        <p:spPr>
          <a:xfrm>
            <a:off x="393840" y="2374920"/>
            <a:ext cx="3173400" cy="350964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r" pos="1941480"/>
                <a:tab algn="r" pos="273852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Revenue</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$113.5</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COGS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$-74.0</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Depreciation &amp; Amortization</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$-12.2</a:t>
            </a:r>
            <a:br>
              <a:rPr sz="1400"/>
            </a:b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SG&amp;A</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$-.6</a:t>
            </a:r>
            <a:br>
              <a:rPr sz="1400"/>
            </a:b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EBIT</a:t>
            </a: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$26.7</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Current tax</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$-10.3</a:t>
            </a:r>
            <a:br>
              <a:rPr sz="1400"/>
            </a:b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Deferred tax</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$2.7</a:t>
            </a:r>
            <a:br>
              <a:rPr sz="1400"/>
            </a:br>
            <a:r>
              <a:rPr b="0" lang="en-US" sz="1400" strike="noStrike" u="none">
                <a:solidFill>
                  <a:srgbClr val="3333cc"/>
                </a:solidFill>
                <a:effectLst/>
                <a:uFillTx/>
                <a:latin typeface="Arial"/>
              </a:rPr>
              <a:t>	</a:t>
            </a:r>
            <a:r>
              <a:rPr b="1" lang="en-US" sz="1400" strike="noStrike" u="sng">
                <a:solidFill>
                  <a:srgbClr val="3333cc"/>
                </a:solidFill>
                <a:effectLst/>
                <a:uFillTx/>
                <a:latin typeface="Arial"/>
              </a:rPr>
              <a:t>NET INCOME</a:t>
            </a:r>
            <a:r>
              <a:rPr b="1" lang="en-US" sz="1400" strike="noStrike" u="sng">
                <a:solidFill>
                  <a:srgbClr val="3333cc"/>
                </a:solidFill>
                <a:effectLst/>
                <a:uFillTx/>
                <a:latin typeface="Arial"/>
              </a:rPr>
              <a:t>	</a:t>
            </a:r>
            <a:r>
              <a:rPr b="1" lang="en-US" sz="1400" strike="noStrike" u="sng">
                <a:solidFill>
                  <a:srgbClr val="3333cc"/>
                </a:solidFill>
                <a:effectLst/>
                <a:uFillTx/>
                <a:latin typeface="Arial"/>
              </a:rPr>
              <a:t>$19.1</a:t>
            </a:r>
            <a:endParaRPr b="0" lang="en-US" sz="1400" strike="noStrike" u="none">
              <a:solidFill>
                <a:srgbClr val="000000"/>
              </a:solidFill>
              <a:effectLst/>
              <a:uFillTx/>
              <a:latin typeface="Times New Roman"/>
            </a:endParaRPr>
          </a:p>
        </p:txBody>
      </p:sp>
      <p:sp>
        <p:nvSpPr>
          <p:cNvPr id="97" name=""/>
          <p:cNvSpPr/>
          <p:nvPr/>
        </p:nvSpPr>
        <p:spPr>
          <a:xfrm>
            <a:off x="5067360" y="2374920"/>
            <a:ext cx="3173400" cy="350964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r" pos="1941480"/>
                <a:tab algn="r" pos="273852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Revenue</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$342.2</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COGS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$-230.2</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Depreciation &amp; Amortization</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$-39</a:t>
            </a:r>
            <a:br>
              <a:rPr sz="1400"/>
            </a:b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SG&amp;A</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$-13.4</a:t>
            </a:r>
            <a:br>
              <a:rPr sz="1400"/>
            </a:b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EBIT</a:t>
            </a: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$59.6</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Current tax</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$-27.2</a:t>
            </a:r>
            <a:br>
              <a:rPr sz="1400"/>
            </a:b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Deferred tax</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$8.1</a:t>
            </a:r>
            <a:br>
              <a:rPr sz="1400"/>
            </a:br>
            <a:r>
              <a:rPr b="0" lang="en-US" sz="1400" strike="noStrike" u="none">
                <a:solidFill>
                  <a:srgbClr val="3333cc"/>
                </a:solidFill>
                <a:effectLst/>
                <a:uFillTx/>
                <a:latin typeface="Arial"/>
              </a:rPr>
              <a:t>	</a:t>
            </a:r>
            <a:r>
              <a:rPr b="1" lang="en-US" sz="1400" strike="noStrike" u="sng">
                <a:solidFill>
                  <a:srgbClr val="3333cc"/>
                </a:solidFill>
                <a:effectLst/>
                <a:uFillTx/>
                <a:latin typeface="Arial"/>
              </a:rPr>
              <a:t>NET INCOME</a:t>
            </a:r>
            <a:r>
              <a:rPr b="1" lang="en-US" sz="1400" strike="noStrike" u="sng">
                <a:solidFill>
                  <a:srgbClr val="3333cc"/>
                </a:solidFill>
                <a:effectLst/>
                <a:uFillTx/>
                <a:latin typeface="Arial"/>
              </a:rPr>
              <a:t>	</a:t>
            </a:r>
            <a:r>
              <a:rPr b="1" lang="en-US" sz="1400" strike="noStrike" u="sng">
                <a:solidFill>
                  <a:srgbClr val="3333cc"/>
                </a:solidFill>
                <a:effectLst/>
                <a:uFillTx/>
                <a:latin typeface="Arial"/>
              </a:rPr>
              <a:t>$40.5</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1543680" y="528480"/>
            <a:ext cx="60753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Papiers Stadacona Cash Flow Statement</a:t>
            </a:r>
            <a:endParaRPr b="0" lang="en-US" sz="2400" strike="noStrike" u="none">
              <a:solidFill>
                <a:srgbClr val="000000"/>
              </a:solidFill>
              <a:effectLst/>
              <a:uFillTx/>
              <a:latin typeface="Times New Roman"/>
            </a:endParaRPr>
          </a:p>
        </p:txBody>
      </p:sp>
      <p:sp>
        <p:nvSpPr>
          <p:cNvPr id="99" name=""/>
          <p:cNvSpPr/>
          <p:nvPr/>
        </p:nvSpPr>
        <p:spPr>
          <a:xfrm>
            <a:off x="1952640" y="1403280"/>
            <a:ext cx="128412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Q3 2001</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Actual</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3333cc"/>
                </a:solidFill>
                <a:effectLst/>
                <a:uFillTx/>
                <a:latin typeface="Arial"/>
              </a:rPr>
              <a:t>($C million)</a:t>
            </a:r>
            <a:endParaRPr b="0" lang="en-US" sz="1600" strike="noStrike" u="none">
              <a:solidFill>
                <a:srgbClr val="000000"/>
              </a:solidFill>
              <a:effectLst/>
              <a:uFillTx/>
              <a:latin typeface="Times New Roman"/>
            </a:endParaRPr>
          </a:p>
        </p:txBody>
      </p:sp>
      <p:sp>
        <p:nvSpPr>
          <p:cNvPr id="100" name=""/>
          <p:cNvSpPr/>
          <p:nvPr/>
        </p:nvSpPr>
        <p:spPr>
          <a:xfrm>
            <a:off x="6016320" y="1403280"/>
            <a:ext cx="241164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April – December 2001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Forecast</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3333cc"/>
                </a:solidFill>
                <a:effectLst/>
                <a:uFillTx/>
                <a:latin typeface="Arial"/>
              </a:rPr>
              <a:t>($C million)</a:t>
            </a:r>
            <a:endParaRPr b="0" lang="en-US" sz="1600" strike="noStrike" u="none">
              <a:solidFill>
                <a:srgbClr val="000000"/>
              </a:solidFill>
              <a:effectLst/>
              <a:uFillTx/>
              <a:latin typeface="Times New Roman"/>
            </a:endParaRPr>
          </a:p>
        </p:txBody>
      </p:sp>
      <p:sp>
        <p:nvSpPr>
          <p:cNvPr id="101" name=""/>
          <p:cNvSpPr/>
          <p:nvPr/>
        </p:nvSpPr>
        <p:spPr>
          <a:xfrm>
            <a:off x="797400" y="6076800"/>
            <a:ext cx="76917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rPr>
              <a:t>Note: Cash flow values are preliminary and will be revised once capital expenditure and working capital data are available.</a:t>
            </a:r>
            <a:endParaRPr b="0" lang="en-US" sz="1200" strike="noStrike" u="none">
              <a:solidFill>
                <a:srgbClr val="000000"/>
              </a:solidFill>
              <a:effectLst/>
              <a:uFillTx/>
              <a:latin typeface="Times New Roman"/>
            </a:endParaRPr>
          </a:p>
        </p:txBody>
      </p:sp>
      <p:sp>
        <p:nvSpPr>
          <p:cNvPr id="102" name=""/>
          <p:cNvSpPr/>
          <p:nvPr/>
        </p:nvSpPr>
        <p:spPr>
          <a:xfrm>
            <a:off x="638280" y="2392200"/>
            <a:ext cx="3257280" cy="350964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Net Income</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$19.0</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Depreciation &amp; Amortization</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$12.2</a:t>
            </a:r>
            <a:endParaRPr b="0" lang="en-US" sz="14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Other Non-Cash Items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$-4.9</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Change in Working Capital</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$-3.8</a:t>
            </a:r>
            <a:endParaRPr b="0" lang="en-US" sz="14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Purchase/Sale of Assets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$0.2</a:t>
            </a:r>
            <a:endParaRPr b="0" lang="en-US" sz="14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Financing Activities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$0.0</a:t>
            </a:r>
            <a:br>
              <a:rPr sz="1400"/>
            </a:b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Capital Expenditures</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$-4.6</a:t>
            </a:r>
            <a:br>
              <a:rPr sz="1400"/>
            </a:br>
            <a:r>
              <a:rPr b="0" lang="en-US" sz="1400" strike="noStrike" u="none">
                <a:solidFill>
                  <a:srgbClr val="3333cc"/>
                </a:solidFill>
                <a:effectLst/>
                <a:uFillTx/>
                <a:latin typeface="Arial"/>
              </a:rPr>
              <a:t>	</a:t>
            </a:r>
            <a:r>
              <a:rPr b="1" lang="en-US" sz="1400" strike="noStrike" u="sng">
                <a:solidFill>
                  <a:srgbClr val="3333cc"/>
                </a:solidFill>
                <a:effectLst/>
                <a:uFillTx/>
                <a:latin typeface="Arial"/>
              </a:rPr>
              <a:t>NET CASH FLOW</a:t>
            </a:r>
            <a:r>
              <a:rPr b="1" lang="en-US" sz="1400" strike="noStrike" u="sng">
                <a:solidFill>
                  <a:srgbClr val="3333cc"/>
                </a:solidFill>
                <a:effectLst/>
                <a:uFillTx/>
                <a:latin typeface="Arial"/>
              </a:rPr>
              <a:t>	</a:t>
            </a:r>
            <a:r>
              <a:rPr b="1" lang="en-US" sz="1400" strike="noStrike" u="sng">
                <a:solidFill>
                  <a:srgbClr val="3333cc"/>
                </a:solidFill>
                <a:effectLst/>
                <a:uFillTx/>
                <a:latin typeface="Arial"/>
              </a:rPr>
              <a:t>$18.1</a:t>
            </a:r>
            <a:endParaRPr b="0" lang="en-US" sz="1400" strike="noStrike" u="none">
              <a:solidFill>
                <a:srgbClr val="000000"/>
              </a:solidFill>
              <a:effectLst/>
              <a:uFillTx/>
              <a:latin typeface="Times New Roman"/>
            </a:endParaRPr>
          </a:p>
        </p:txBody>
      </p:sp>
      <p:sp>
        <p:nvSpPr>
          <p:cNvPr id="103" name=""/>
          <p:cNvSpPr/>
          <p:nvPr/>
        </p:nvSpPr>
        <p:spPr>
          <a:xfrm>
            <a:off x="5195880" y="2392200"/>
            <a:ext cx="3257640" cy="350964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Net Income</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$40.5</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Depreciation &amp; Amortization</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$39.0</a:t>
            </a:r>
            <a:endParaRPr b="0" lang="en-US" sz="14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Other Non-Cash Items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$-11.3</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Change in Working Capital</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$15.4</a:t>
            </a:r>
            <a:endParaRPr b="0" lang="en-US" sz="14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Purchase/Sale of Assets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$0.2</a:t>
            </a:r>
            <a:endParaRPr b="0" lang="en-US" sz="14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Financing Activities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$0.0</a:t>
            </a:r>
            <a:br>
              <a:rPr sz="1400"/>
            </a:b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Capital Expenditures</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$-15.9</a:t>
            </a:r>
            <a:br>
              <a:rPr sz="1400"/>
            </a:br>
            <a:r>
              <a:rPr b="0" lang="en-US" sz="1400" strike="noStrike" u="none">
                <a:solidFill>
                  <a:srgbClr val="3333cc"/>
                </a:solidFill>
                <a:effectLst/>
                <a:uFillTx/>
                <a:latin typeface="Arial"/>
              </a:rPr>
              <a:t>	</a:t>
            </a:r>
            <a:r>
              <a:rPr b="1" lang="en-US" sz="1400" strike="noStrike" u="sng">
                <a:solidFill>
                  <a:srgbClr val="3333cc"/>
                </a:solidFill>
                <a:effectLst/>
                <a:uFillTx/>
                <a:latin typeface="Arial"/>
              </a:rPr>
              <a:t>NET CASH FLOW</a:t>
            </a:r>
            <a:r>
              <a:rPr b="1" lang="en-US" sz="1400" strike="noStrike" u="sng">
                <a:solidFill>
                  <a:srgbClr val="3333cc"/>
                </a:solidFill>
                <a:effectLst/>
                <a:uFillTx/>
                <a:latin typeface="Arial"/>
              </a:rPr>
              <a:t>	</a:t>
            </a:r>
            <a:r>
              <a:rPr b="1" lang="en-US" sz="1400" strike="noStrike" u="sng">
                <a:solidFill>
                  <a:srgbClr val="3333cc"/>
                </a:solidFill>
                <a:effectLst/>
                <a:uFillTx/>
                <a:latin typeface="Arial"/>
              </a:rPr>
              <a:t>$67.9</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
          <p:cNvSpPr/>
          <p:nvPr/>
        </p:nvSpPr>
        <p:spPr>
          <a:xfrm>
            <a:off x="2046240" y="623880"/>
            <a:ext cx="50767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Papiers Stadacona Balance Sheet</a:t>
            </a:r>
            <a:endParaRPr b="0" lang="en-US" sz="2400" strike="noStrike" u="none">
              <a:solidFill>
                <a:srgbClr val="000000"/>
              </a:solidFill>
              <a:effectLst/>
              <a:uFillTx/>
              <a:latin typeface="Times New Roman"/>
            </a:endParaRPr>
          </a:p>
        </p:txBody>
      </p:sp>
      <p:sp>
        <p:nvSpPr>
          <p:cNvPr id="105" name=""/>
          <p:cNvSpPr/>
          <p:nvPr/>
        </p:nvSpPr>
        <p:spPr>
          <a:xfrm>
            <a:off x="1755000" y="1468440"/>
            <a:ext cx="114912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Q3 2001</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Actual</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3333cc"/>
                </a:solidFill>
                <a:effectLst/>
                <a:uFillTx/>
                <a:latin typeface="Arial"/>
              </a:rPr>
              <a:t>$C million</a:t>
            </a:r>
            <a:endParaRPr b="0" lang="en-US" sz="1600" strike="noStrike" u="none">
              <a:solidFill>
                <a:srgbClr val="000000"/>
              </a:solidFill>
              <a:effectLst/>
              <a:uFillTx/>
              <a:latin typeface="Times New Roman"/>
            </a:endParaRPr>
          </a:p>
        </p:txBody>
      </p:sp>
      <p:sp>
        <p:nvSpPr>
          <p:cNvPr id="106" name=""/>
          <p:cNvSpPr/>
          <p:nvPr/>
        </p:nvSpPr>
        <p:spPr>
          <a:xfrm>
            <a:off x="6174360" y="1468440"/>
            <a:ext cx="206244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December 31, 2001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Forecast</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3333cc"/>
                </a:solidFill>
                <a:effectLst/>
                <a:uFillTx/>
                <a:latin typeface="Arial"/>
              </a:rPr>
              <a:t>$C million</a:t>
            </a:r>
            <a:endParaRPr b="0" lang="en-US" sz="1600" strike="noStrike" u="none">
              <a:solidFill>
                <a:srgbClr val="000000"/>
              </a:solidFill>
              <a:effectLst/>
              <a:uFillTx/>
              <a:latin typeface="Times New Roman"/>
            </a:endParaRPr>
          </a:p>
        </p:txBody>
      </p:sp>
      <p:sp>
        <p:nvSpPr>
          <p:cNvPr id="107" name=""/>
          <p:cNvSpPr/>
          <p:nvPr/>
        </p:nvSpPr>
        <p:spPr>
          <a:xfrm>
            <a:off x="298440" y="2308320"/>
            <a:ext cx="3094200" cy="393444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r" pos="1830240"/>
                <a:tab algn="r" pos="274176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ASSETS</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Current Assets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$151.8</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Fixed Assets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$241.7</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Intangible Assets</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$44.3</a:t>
            </a:r>
            <a:br>
              <a:rPr sz="1400"/>
            </a:b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Total Assets</a:t>
            </a: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$437.8</a:t>
            </a:r>
            <a:br>
              <a:rPr sz="1400"/>
            </a:br>
            <a:br>
              <a:rPr sz="1400"/>
            </a:b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LIABILITIES &amp; EQUITY</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Current Liabilities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$44.0</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Long-Term Liabilities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$0.0</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Future Income Tax</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$66.8</a:t>
            </a:r>
            <a:endParaRPr b="0" lang="en-US" sz="1400" strike="noStrike" u="none">
              <a:solidFill>
                <a:srgbClr val="000000"/>
              </a:solidFill>
              <a:effectLst/>
              <a:uFillTx/>
              <a:latin typeface="Times New Roman"/>
            </a:endParaRPr>
          </a:p>
          <a:p>
            <a:pPr>
              <a:lnSpc>
                <a:spcPct val="150000"/>
              </a:lnSpc>
              <a:tabLst>
                <a:tab algn="l" pos="0"/>
                <a:tab algn="r" pos="1830240"/>
                <a:tab algn="r" pos="274176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Equity</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$327.0</a:t>
            </a:r>
            <a:br>
              <a:rPr sz="1400"/>
            </a:b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Total Liabilities &amp; Equity</a:t>
            </a: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$437.8</a:t>
            </a:r>
            <a:endParaRPr b="0" lang="en-US" sz="1400" strike="noStrike" u="none">
              <a:solidFill>
                <a:srgbClr val="000000"/>
              </a:solidFill>
              <a:effectLst/>
              <a:uFillTx/>
              <a:latin typeface="Times New Roman"/>
            </a:endParaRPr>
          </a:p>
        </p:txBody>
      </p:sp>
      <p:sp>
        <p:nvSpPr>
          <p:cNvPr id="108" name=""/>
          <p:cNvSpPr/>
          <p:nvPr/>
        </p:nvSpPr>
        <p:spPr>
          <a:xfrm>
            <a:off x="5146560" y="2308320"/>
            <a:ext cx="3094200" cy="393444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r" pos="1830240"/>
                <a:tab algn="r" pos="274176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ASSETS</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Current Assets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$165.0</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Fixed Assets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$266.1</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Intangible Assets</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$41.0</a:t>
            </a:r>
            <a:br>
              <a:rPr sz="1400"/>
            </a:b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Total Assets</a:t>
            </a: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$472.1</a:t>
            </a:r>
            <a:br>
              <a:rPr sz="1400"/>
            </a:br>
            <a:br>
              <a:rPr sz="1400"/>
            </a:b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LIABILITIES &amp; EQUITY</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Current Liabilities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$52.5</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Long-Term Liabilities</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$0.0</a:t>
            </a:r>
            <a:br>
              <a:rPr sz="1400"/>
            </a:b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Future Income Tax</a:t>
            </a:r>
            <a:r>
              <a:rPr b="0" lang="en-US" sz="1400" strike="noStrike" u="none">
                <a:solidFill>
                  <a:srgbClr val="3333cc"/>
                </a:solidFill>
                <a:effectLst/>
                <a:uFillTx/>
                <a:latin typeface="Arial"/>
              </a:rPr>
              <a:t>	</a:t>
            </a:r>
            <a:r>
              <a:rPr b="0" lang="en-US" sz="1400" strike="noStrike" u="none">
                <a:solidFill>
                  <a:srgbClr val="3333cc"/>
                </a:solidFill>
                <a:effectLst/>
                <a:uFillTx/>
                <a:latin typeface="Arial"/>
              </a:rPr>
              <a:t>$63.3</a:t>
            </a:r>
            <a:endParaRPr b="0" lang="en-US" sz="1400" strike="noStrike" u="none">
              <a:solidFill>
                <a:srgbClr val="000000"/>
              </a:solidFill>
              <a:effectLst/>
              <a:uFillTx/>
              <a:latin typeface="Times New Roman"/>
            </a:endParaRPr>
          </a:p>
          <a:p>
            <a:pPr>
              <a:lnSpc>
                <a:spcPct val="150000"/>
              </a:lnSpc>
              <a:tabLst>
                <a:tab algn="l" pos="0"/>
                <a:tab algn="r" pos="1830240"/>
                <a:tab algn="r" pos="274176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	</a:t>
            </a:r>
            <a:r>
              <a:rPr b="0" lang="en-US" sz="1400" strike="noStrike" u="sng">
                <a:solidFill>
                  <a:srgbClr val="3333cc"/>
                </a:solidFill>
                <a:effectLst/>
                <a:uFillTx/>
                <a:latin typeface="Arial"/>
              </a:rPr>
              <a:t>Equity</a:t>
            </a:r>
            <a:r>
              <a:rPr b="0" lang="en-US" sz="1400" strike="noStrike" u="sng">
                <a:solidFill>
                  <a:srgbClr val="3333cc"/>
                </a:solidFill>
                <a:effectLst/>
                <a:uFillTx/>
                <a:latin typeface="Arial"/>
              </a:rPr>
              <a:t>	</a:t>
            </a:r>
            <a:r>
              <a:rPr b="0" lang="en-US" sz="1400" strike="noStrike" u="sng">
                <a:solidFill>
                  <a:srgbClr val="3333cc"/>
                </a:solidFill>
                <a:effectLst/>
                <a:uFillTx/>
                <a:latin typeface="Arial"/>
              </a:rPr>
              <a:t>$356.3</a:t>
            </a:r>
            <a:br>
              <a:rPr sz="1400"/>
            </a:br>
            <a:r>
              <a:rPr b="0" lang="en-US" sz="1400" strike="noStrike" u="none">
                <a:solidFill>
                  <a:srgbClr val="3333cc"/>
                </a:solidFill>
                <a:effectLst/>
                <a:uFillTx/>
                <a:latin typeface="Arial"/>
              </a:rPr>
              <a:t>	</a:t>
            </a:r>
            <a:r>
              <a:rPr b="1" lang="en-US" sz="1400" strike="noStrike" u="none">
                <a:solidFill>
                  <a:srgbClr val="3333cc"/>
                </a:solidFill>
                <a:effectLst/>
                <a:uFillTx/>
                <a:latin typeface="Arial"/>
              </a:rPr>
              <a:t>Total Liabilities &amp; Equity</a:t>
            </a:r>
            <a:r>
              <a:rPr b="1" lang="en-US" sz="1400" strike="noStrike" u="none">
                <a:solidFill>
                  <a:srgbClr val="3333cc"/>
                </a:solidFill>
                <a:effectLst/>
                <a:uFillTx/>
                <a:latin typeface="Arial"/>
              </a:rPr>
              <a:t>	</a:t>
            </a:r>
            <a:r>
              <a:rPr b="1" lang="en-US" sz="1400" strike="noStrike" u="none">
                <a:solidFill>
                  <a:srgbClr val="3333cc"/>
                </a:solidFill>
                <a:effectLst/>
                <a:uFillTx/>
                <a:latin typeface="Arial"/>
              </a:rPr>
              <a:t>$472.1</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
          <p:cNvSpPr/>
          <p:nvPr/>
        </p:nvSpPr>
        <p:spPr>
          <a:xfrm>
            <a:off x="1792080" y="325440"/>
            <a:ext cx="558828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Papiers Stadacona Legal Issues</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Q3 2001</a:t>
            </a:r>
            <a:endParaRPr b="0" lang="en-US" sz="2800" strike="noStrike" u="none">
              <a:solidFill>
                <a:srgbClr val="000000"/>
              </a:solidFill>
              <a:effectLst/>
              <a:uFillTx/>
              <a:latin typeface="Times New Roman"/>
            </a:endParaRPr>
          </a:p>
        </p:txBody>
      </p:sp>
      <p:sp>
        <p:nvSpPr>
          <p:cNvPr id="110" name=""/>
          <p:cNvSpPr/>
          <p:nvPr/>
        </p:nvSpPr>
        <p:spPr>
          <a:xfrm>
            <a:off x="0" y="1216080"/>
            <a:ext cx="8906040" cy="5229720"/>
          </a:xfrm>
          <a:prstGeom prst="rect">
            <a:avLst/>
          </a:prstGeom>
          <a:noFill/>
          <a:ln w="0">
            <a:noFill/>
          </a:ln>
        </p:spPr>
        <p:style>
          <a:lnRef idx="0"/>
          <a:fillRef idx="0"/>
          <a:effectRef idx="0"/>
          <a:fontRef idx="minor"/>
        </p:style>
        <p:txBody>
          <a:bodyPr lIns="90000" rIns="90000" tIns="46800" bIns="46800" anchor="t">
            <a:spAutoFit/>
          </a:bodyPr>
          <a:p>
            <a:pPr marL="495360" indent="-495360">
              <a:lnSpc>
                <a:spcPct val="100000"/>
              </a:lnSpc>
              <a:spcBef>
                <a:spcPts val="1500"/>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00"/>
                </a:solidFill>
                <a:effectLst/>
                <a:uFillTx/>
                <a:latin typeface="Arial"/>
                <a:ea typeface="Times New Roman"/>
              </a:rPr>
              <a:t>Working Capital Adjustment Dispute</a:t>
            </a:r>
            <a:r>
              <a:rPr b="0" i="1"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Daishowa North America Corporation (“DNAC”), the seller of the CPS, has disputed EIM’s calculation of the amount of the working capital adjustment to be paid to DNAC.  EIM calculated the working capital adjustment amount to be C$10,400,000, whereas DNAC asserts that the correct amount is approximately C$14,000,000.  In discussions with DNAC and their accountants, we have learned that DNAC takes the position that (i) there does not need to be consistency in the manner in which the pro forma June 30, 1999 financial statements were prepared (for which the working capital amount was determined) and closing balance sheet and (ii) Enron was incorrect in their preparation of the closing date balance sheet on a GAAP basis consistent with the prior unaudited interim and audited annual financial statements because each of the items were, individually, immaterial.  EIM takes a view that (i) accounting standards are required to be applied on a consistent basis in the preparation of the financial statements of a company, and (ii) it is incorrect to assert that the consistent application of accounting standards relates only to individually material items.  DNAC has rejected EIM’s proposal to settle the matter for C$12,000,000,</a:t>
            </a:r>
            <a:r>
              <a:rPr b="1"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and the matter is currently being referred to a neutral third party accountant for resolution as provided in the Purchase Agreement.</a:t>
            </a:r>
            <a:r>
              <a:rPr b="0" lang="en-US" sz="1200" strike="noStrike" u="none">
                <a:solidFill>
                  <a:srgbClr val="ff0000"/>
                </a:solidFill>
                <a:effectLst/>
                <a:uFillTx/>
                <a:latin typeface="Arial"/>
                <a:ea typeface="Times New Roman"/>
              </a:rPr>
              <a:t> </a:t>
            </a:r>
            <a:r>
              <a:rPr b="1" lang="en-US" sz="1200" strike="noStrike" u="none">
                <a:solidFill>
                  <a:srgbClr val="000000"/>
                </a:solidFill>
                <a:effectLst/>
                <a:uFillTx/>
                <a:latin typeface="Arial"/>
                <a:ea typeface="Times New Roman"/>
              </a:rPr>
              <a:t> </a:t>
            </a:r>
            <a:endParaRPr b="0" lang="en-US" sz="1200" strike="noStrike" u="none">
              <a:solidFill>
                <a:srgbClr val="000000"/>
              </a:solidFill>
              <a:effectLst/>
              <a:uFillTx/>
              <a:latin typeface="Times New Roman"/>
            </a:endParaRPr>
          </a:p>
          <a:p>
            <a:pPr marL="495360" indent="-495360">
              <a:lnSpc>
                <a:spcPct val="100000"/>
              </a:lnSpc>
              <a:spcBef>
                <a:spcPts val="1500"/>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Times New Roman"/>
              </a:rPr>
              <a:t>b.   </a:t>
            </a:r>
            <a:r>
              <a:rPr b="1" i="1" lang="en-US" sz="1200" strike="noStrike" u="sng">
                <a:solidFill>
                  <a:srgbClr val="000000"/>
                </a:solidFill>
                <a:effectLst/>
                <a:uFillTx/>
                <a:latin typeface="Arial"/>
                <a:ea typeface="Times New Roman"/>
              </a:rPr>
              <a:t>Lignotech Claim</a:t>
            </a:r>
            <a:r>
              <a:rPr b="1" i="1"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CPS was presented with a claim for reimbursement by Lignotech (U.S.) Inc. (“Lignotech”) in the amount of $15,000 for groundwater testing expenses relating to a Daishowa Chemicals Inc., a company sold by Daishowa Inc., CPS’s predecessor-in-interest in November 30, 1990.  Apparently, Daishowa Inc. had been paying such expenses continuously since 1990  (totaling approximately $100,000) even though the indemnification provision of the relevant purchase agreement requires claims to be presented within five years of closing.  The alleged groundwater problem relates to a gasoline spill caused in the removal of an underground storage tank shortly before the closing.  The position we have taken with Lignotech is that the claim was not made within the required 5-year indemnification period.  Lignotech have replied that the claim for current reimbursement is part of the same claim made during the indemnification period and have demanded payment. </a:t>
            </a:r>
            <a:endParaRPr b="0" lang="en-US" sz="1200" strike="noStrike" u="none">
              <a:solidFill>
                <a:srgbClr val="000000"/>
              </a:solidFill>
              <a:effectLst/>
              <a:uFillTx/>
              <a:latin typeface="Times New Roman"/>
            </a:endParaRPr>
          </a:p>
          <a:p>
            <a:pPr marL="495360" indent="-495360">
              <a:lnSpc>
                <a:spcPct val="100000"/>
              </a:lnSpc>
              <a:spcBef>
                <a:spcPts val="1500"/>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The position taken with Lignotech was intended to preserve a position in case Lignotech made a future claim for remediation costs against CPS, alleging that the claim for remediation costs relates back to the earlier claims for reimbursement for groundwater testing.  Neither the purchase agreement with Lignotech nor the potential contingent liability to Lignotech was disclosed to EIM during due diligence. The indemnification provision in the purchase agreement with Daishowa contains a $3.6 million deductible. </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0" name=""/>
          <p:cNvGraphicFramePr/>
          <p:nvPr/>
        </p:nvGraphicFramePr>
        <p:xfrm>
          <a:off x="303120" y="2616120"/>
          <a:ext cx="4268880" cy="3194280"/>
        </p:xfrm>
        <a:graphic>
          <a:graphicData uri="http://schemas.openxmlformats.org/presentationml/2006/ole">
            <p:oleObj r:id="rId1" spid="">
              <p:embed/>
              <p:pic>
                <p:nvPicPr>
                  <p:cNvPr id="21" name="" descr=""/>
                  <p:cNvPicPr/>
                  <p:nvPr/>
                </p:nvPicPr>
                <p:blipFill>
                  <a:blip r:embed="rId2"/>
                  <a:stretch/>
                </p:blipFill>
                <p:spPr>
                  <a:xfrm>
                    <a:off x="303120" y="2616120"/>
                    <a:ext cx="4268880" cy="3194280"/>
                  </a:xfrm>
                  <a:prstGeom prst="rect">
                    <a:avLst/>
                  </a:prstGeom>
                  <a:noFill/>
                  <a:ln w="0">
                    <a:noFill/>
                  </a:ln>
                </p:spPr>
              </p:pic>
            </p:oleObj>
          </a:graphicData>
        </a:graphic>
      </p:graphicFrame>
      <p:graphicFrame>
        <p:nvGraphicFramePr>
          <p:cNvPr id="22" name=""/>
          <p:cNvGraphicFramePr/>
          <p:nvPr/>
        </p:nvGraphicFramePr>
        <p:xfrm>
          <a:off x="4441680" y="2705040"/>
          <a:ext cx="4399200" cy="3068640"/>
        </p:xfrm>
        <a:graphic>
          <a:graphicData uri="http://schemas.openxmlformats.org/presentationml/2006/ole">
            <p:oleObj r:id="rId3" spid="">
              <p:embed/>
              <p:pic>
                <p:nvPicPr>
                  <p:cNvPr id="23" name="" descr=""/>
                  <p:cNvPicPr/>
                  <p:nvPr/>
                </p:nvPicPr>
                <p:blipFill>
                  <a:blip r:embed="rId4"/>
                  <a:stretch/>
                </p:blipFill>
                <p:spPr>
                  <a:xfrm>
                    <a:off x="4441680" y="2705040"/>
                    <a:ext cx="4399200" cy="3068640"/>
                  </a:xfrm>
                  <a:prstGeom prst="rect">
                    <a:avLst/>
                  </a:prstGeom>
                  <a:noFill/>
                  <a:ln w="0">
                    <a:noFill/>
                  </a:ln>
                </p:spPr>
              </p:pic>
            </p:oleObj>
          </a:graphicData>
        </a:graphic>
      </p:graphicFrame>
      <p:sp>
        <p:nvSpPr>
          <p:cNvPr id="24" name=""/>
          <p:cNvSpPr/>
          <p:nvPr/>
        </p:nvSpPr>
        <p:spPr>
          <a:xfrm>
            <a:off x="2703600" y="496800"/>
            <a:ext cx="375228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Quebec Mill Revenue</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Q3 2001</a:t>
            </a:r>
            <a:endParaRPr b="0" lang="en-US" sz="2800" strike="noStrike" u="none">
              <a:solidFill>
                <a:srgbClr val="000000"/>
              </a:solidFill>
              <a:effectLst/>
              <a:uFillTx/>
              <a:latin typeface="Times New Roman"/>
            </a:endParaRPr>
          </a:p>
        </p:txBody>
      </p:sp>
      <p:sp>
        <p:nvSpPr>
          <p:cNvPr id="25" name=""/>
          <p:cNvSpPr/>
          <p:nvPr/>
        </p:nvSpPr>
        <p:spPr>
          <a:xfrm>
            <a:off x="4899960" y="1987560"/>
            <a:ext cx="3598560" cy="64260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April - December 2001 Forecast</a:t>
            </a:r>
            <a:br>
              <a:rPr sz="1800"/>
            </a:br>
            <a:r>
              <a:rPr b="1" lang="en-US" sz="1800" strike="noStrike" u="none">
                <a:solidFill>
                  <a:srgbClr val="3333cc"/>
                </a:solidFill>
                <a:effectLst/>
                <a:uFillTx/>
                <a:latin typeface="Arial"/>
              </a:rPr>
              <a:t>$C 327.9 M</a:t>
            </a:r>
            <a:endParaRPr b="0" lang="en-US" sz="1800" strike="noStrike" u="none">
              <a:solidFill>
                <a:srgbClr val="000000"/>
              </a:solidFill>
              <a:effectLst/>
              <a:uFillTx/>
              <a:latin typeface="Times New Roman"/>
            </a:endParaRPr>
          </a:p>
        </p:txBody>
      </p:sp>
      <p:sp>
        <p:nvSpPr>
          <p:cNvPr id="26" name=""/>
          <p:cNvSpPr/>
          <p:nvPr/>
        </p:nvSpPr>
        <p:spPr>
          <a:xfrm>
            <a:off x="458640" y="1996920"/>
            <a:ext cx="3587760" cy="6426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Q3 2001</a:t>
            </a:r>
            <a:br>
              <a:rPr sz="1800"/>
            </a:br>
            <a:r>
              <a:rPr b="1" lang="en-US" sz="1800" strike="noStrike" u="none">
                <a:solidFill>
                  <a:srgbClr val="3333cc"/>
                </a:solidFill>
                <a:effectLst/>
                <a:uFillTx/>
                <a:latin typeface="Arial"/>
              </a:rPr>
              <a:t>$C 108.3 M</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7" name=""/>
          <p:cNvGraphicFramePr/>
          <p:nvPr/>
        </p:nvGraphicFramePr>
        <p:xfrm>
          <a:off x="303120" y="2825640"/>
          <a:ext cx="4211640" cy="3151440"/>
        </p:xfrm>
        <a:graphic>
          <a:graphicData uri="http://schemas.openxmlformats.org/presentationml/2006/ole">
            <p:oleObj r:id="rId1" spid="">
              <p:embed/>
              <p:pic>
                <p:nvPicPr>
                  <p:cNvPr id="28" name="" descr=""/>
                  <p:cNvPicPr/>
                  <p:nvPr/>
                </p:nvPicPr>
                <p:blipFill>
                  <a:blip r:embed="rId2"/>
                  <a:stretch/>
                </p:blipFill>
                <p:spPr>
                  <a:xfrm>
                    <a:off x="303120" y="2825640"/>
                    <a:ext cx="4211640" cy="3151440"/>
                  </a:xfrm>
                  <a:prstGeom prst="rect">
                    <a:avLst/>
                  </a:prstGeom>
                  <a:noFill/>
                  <a:ln w="0">
                    <a:noFill/>
                  </a:ln>
                </p:spPr>
              </p:pic>
            </p:oleObj>
          </a:graphicData>
        </a:graphic>
      </p:graphicFrame>
      <p:graphicFrame>
        <p:nvGraphicFramePr>
          <p:cNvPr id="29" name=""/>
          <p:cNvGraphicFramePr/>
          <p:nvPr/>
        </p:nvGraphicFramePr>
        <p:xfrm>
          <a:off x="4441680" y="2857680"/>
          <a:ext cx="4399200" cy="3068280"/>
        </p:xfrm>
        <a:graphic>
          <a:graphicData uri="http://schemas.openxmlformats.org/presentationml/2006/ole">
            <p:oleObj r:id="rId3" spid="">
              <p:embed/>
              <p:pic>
                <p:nvPicPr>
                  <p:cNvPr id="30" name="" descr=""/>
                  <p:cNvPicPr/>
                  <p:nvPr/>
                </p:nvPicPr>
                <p:blipFill>
                  <a:blip r:embed="rId4"/>
                  <a:stretch/>
                </p:blipFill>
                <p:spPr>
                  <a:xfrm>
                    <a:off x="4441680" y="2857680"/>
                    <a:ext cx="4399200" cy="3068280"/>
                  </a:xfrm>
                  <a:prstGeom prst="rect">
                    <a:avLst/>
                  </a:prstGeom>
                  <a:noFill/>
                  <a:ln w="0">
                    <a:noFill/>
                  </a:ln>
                </p:spPr>
              </p:pic>
            </p:oleObj>
          </a:graphicData>
        </a:graphic>
      </p:graphicFrame>
      <p:sp>
        <p:nvSpPr>
          <p:cNvPr id="31" name=""/>
          <p:cNvSpPr/>
          <p:nvPr/>
        </p:nvSpPr>
        <p:spPr>
          <a:xfrm>
            <a:off x="2071800" y="534960"/>
            <a:ext cx="497484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Quebec Mill Operating Profit</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Q3 2001</a:t>
            </a:r>
            <a:endParaRPr b="0" lang="en-US" sz="2800" strike="noStrike" u="none">
              <a:solidFill>
                <a:srgbClr val="000000"/>
              </a:solidFill>
              <a:effectLst/>
              <a:uFillTx/>
              <a:latin typeface="Times New Roman"/>
            </a:endParaRPr>
          </a:p>
        </p:txBody>
      </p:sp>
      <p:sp>
        <p:nvSpPr>
          <p:cNvPr id="32" name=""/>
          <p:cNvSpPr/>
          <p:nvPr/>
        </p:nvSpPr>
        <p:spPr>
          <a:xfrm>
            <a:off x="4899960" y="1987560"/>
            <a:ext cx="3598560" cy="64260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April - December 2001 Forecast</a:t>
            </a:r>
            <a:br>
              <a:rPr sz="1800"/>
            </a:br>
            <a:r>
              <a:rPr b="1" lang="en-US" sz="1800" strike="noStrike" u="none">
                <a:solidFill>
                  <a:srgbClr val="3333cc"/>
                </a:solidFill>
                <a:effectLst/>
                <a:uFillTx/>
                <a:latin typeface="Arial"/>
              </a:rPr>
              <a:t>$C 67.3 M</a:t>
            </a:r>
            <a:endParaRPr b="0" lang="en-US" sz="1800" strike="noStrike" u="none">
              <a:solidFill>
                <a:srgbClr val="000000"/>
              </a:solidFill>
              <a:effectLst/>
              <a:uFillTx/>
              <a:latin typeface="Times New Roman"/>
            </a:endParaRPr>
          </a:p>
        </p:txBody>
      </p:sp>
      <p:sp>
        <p:nvSpPr>
          <p:cNvPr id="33" name=""/>
          <p:cNvSpPr/>
          <p:nvPr/>
        </p:nvSpPr>
        <p:spPr>
          <a:xfrm>
            <a:off x="534960" y="1996920"/>
            <a:ext cx="3511440" cy="6426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Q3 2001</a:t>
            </a:r>
            <a:br>
              <a:rPr sz="1800"/>
            </a:br>
            <a:r>
              <a:rPr b="1" lang="en-US" sz="1800" strike="noStrike" u="none">
                <a:solidFill>
                  <a:srgbClr val="3333cc"/>
                </a:solidFill>
                <a:effectLst/>
                <a:uFillTx/>
                <a:latin typeface="Arial"/>
              </a:rPr>
              <a:t>$C 26.3 M</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4" name=""/>
          <p:cNvGraphicFramePr/>
          <p:nvPr/>
        </p:nvGraphicFramePr>
        <p:xfrm>
          <a:off x="388800" y="1422360"/>
          <a:ext cx="8163000" cy="4910040"/>
        </p:xfrm>
        <a:graphic>
          <a:graphicData uri="http://schemas.openxmlformats.org/presentationml/2006/ole">
            <p:oleObj r:id="rId1" spid="">
              <p:embed/>
              <p:pic>
                <p:nvPicPr>
                  <p:cNvPr id="35" name="" descr=""/>
                  <p:cNvPicPr/>
                  <p:nvPr/>
                </p:nvPicPr>
                <p:blipFill>
                  <a:blip r:embed="rId2"/>
                  <a:stretch/>
                </p:blipFill>
                <p:spPr>
                  <a:xfrm>
                    <a:off x="388800" y="1422360"/>
                    <a:ext cx="8163000" cy="4910040"/>
                  </a:xfrm>
                  <a:prstGeom prst="rect">
                    <a:avLst/>
                  </a:prstGeom>
                  <a:noFill/>
                  <a:ln w="0">
                    <a:noFill/>
                  </a:ln>
                </p:spPr>
              </p:pic>
            </p:oleObj>
          </a:graphicData>
        </a:graphic>
      </p:graphicFrame>
      <p:sp>
        <p:nvSpPr>
          <p:cNvPr id="36" name=""/>
          <p:cNvSpPr/>
          <p:nvPr/>
        </p:nvSpPr>
        <p:spPr>
          <a:xfrm>
            <a:off x="2415240" y="382680"/>
            <a:ext cx="493704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Papiers Stadacona Revenue</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$C million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7" name=""/>
          <p:cNvGraphicFramePr/>
          <p:nvPr/>
        </p:nvGraphicFramePr>
        <p:xfrm>
          <a:off x="388800" y="1420920"/>
          <a:ext cx="8163000" cy="4913280"/>
        </p:xfrm>
        <a:graphic>
          <a:graphicData uri="http://schemas.openxmlformats.org/presentationml/2006/ole">
            <p:oleObj r:id="rId1" spid="">
              <p:embed/>
              <p:pic>
                <p:nvPicPr>
                  <p:cNvPr id="38" name="" descr=""/>
                  <p:cNvPicPr/>
                  <p:nvPr/>
                </p:nvPicPr>
                <p:blipFill>
                  <a:blip r:embed="rId2"/>
                  <a:stretch/>
                </p:blipFill>
                <p:spPr>
                  <a:xfrm>
                    <a:off x="388800" y="1420920"/>
                    <a:ext cx="8163000" cy="4913280"/>
                  </a:xfrm>
                  <a:prstGeom prst="rect">
                    <a:avLst/>
                  </a:prstGeom>
                  <a:noFill/>
                  <a:ln w="0">
                    <a:noFill/>
                  </a:ln>
                </p:spPr>
              </p:pic>
            </p:oleObj>
          </a:graphicData>
        </a:graphic>
      </p:graphicFrame>
      <p:sp>
        <p:nvSpPr>
          <p:cNvPr id="39" name=""/>
          <p:cNvSpPr/>
          <p:nvPr/>
        </p:nvSpPr>
        <p:spPr>
          <a:xfrm>
            <a:off x="2679840" y="382680"/>
            <a:ext cx="438408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Papiers Stadacona Profit</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$C million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0" name=""/>
          <p:cNvGraphicFramePr/>
          <p:nvPr/>
        </p:nvGraphicFramePr>
        <p:xfrm>
          <a:off x="407880" y="1420920"/>
          <a:ext cx="8163000" cy="4913280"/>
        </p:xfrm>
        <a:graphic>
          <a:graphicData uri="http://schemas.openxmlformats.org/presentationml/2006/ole">
            <p:oleObj r:id="rId1" spid="">
              <p:embed/>
              <p:pic>
                <p:nvPicPr>
                  <p:cNvPr id="41" name="" descr=""/>
                  <p:cNvPicPr/>
                  <p:nvPr/>
                </p:nvPicPr>
                <p:blipFill>
                  <a:blip r:embed="rId2"/>
                  <a:stretch/>
                </p:blipFill>
                <p:spPr>
                  <a:xfrm>
                    <a:off x="407880" y="1420920"/>
                    <a:ext cx="8163000" cy="4913280"/>
                  </a:xfrm>
                  <a:prstGeom prst="rect">
                    <a:avLst/>
                  </a:prstGeom>
                  <a:noFill/>
                  <a:ln w="0">
                    <a:noFill/>
                  </a:ln>
                </p:spPr>
              </p:pic>
            </p:oleObj>
          </a:graphicData>
        </a:graphic>
      </p:graphicFrame>
      <p:sp>
        <p:nvSpPr>
          <p:cNvPr id="42" name=""/>
          <p:cNvSpPr/>
          <p:nvPr/>
        </p:nvSpPr>
        <p:spPr>
          <a:xfrm>
            <a:off x="2253960" y="382680"/>
            <a:ext cx="523260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Papiers Stadacona Cash Flow</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$C million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2293200" y="420840"/>
            <a:ext cx="49370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Papiers Stadacona Revenue</a:t>
            </a:r>
            <a:endParaRPr b="0" lang="en-US" sz="2800" strike="noStrike" u="none">
              <a:solidFill>
                <a:srgbClr val="000000"/>
              </a:solidFill>
              <a:effectLst/>
              <a:uFillTx/>
              <a:latin typeface="Times New Roman"/>
            </a:endParaRPr>
          </a:p>
        </p:txBody>
      </p:sp>
      <p:graphicFrame>
        <p:nvGraphicFramePr>
          <p:cNvPr id="44" name=""/>
          <p:cNvGraphicFramePr/>
          <p:nvPr/>
        </p:nvGraphicFramePr>
        <p:xfrm>
          <a:off x="173160" y="2185920"/>
          <a:ext cx="4406760" cy="3557520"/>
        </p:xfrm>
        <a:graphic>
          <a:graphicData uri="http://schemas.openxmlformats.org/presentationml/2006/ole">
            <p:oleObj r:id="rId1" spid="">
              <p:embed/>
              <p:pic>
                <p:nvPicPr>
                  <p:cNvPr id="45" name="" descr=""/>
                  <p:cNvPicPr/>
                  <p:nvPr/>
                </p:nvPicPr>
                <p:blipFill>
                  <a:blip r:embed="rId2"/>
                  <a:stretch/>
                </p:blipFill>
                <p:spPr>
                  <a:xfrm>
                    <a:off x="173160" y="2185920"/>
                    <a:ext cx="4406760" cy="3557520"/>
                  </a:xfrm>
                  <a:prstGeom prst="rect">
                    <a:avLst/>
                  </a:prstGeom>
                  <a:noFill/>
                  <a:ln w="0">
                    <a:noFill/>
                  </a:ln>
                </p:spPr>
              </p:pic>
            </p:oleObj>
          </a:graphicData>
        </a:graphic>
      </p:graphicFrame>
      <p:graphicFrame>
        <p:nvGraphicFramePr>
          <p:cNvPr id="46" name=""/>
          <p:cNvGraphicFramePr/>
          <p:nvPr/>
        </p:nvGraphicFramePr>
        <p:xfrm>
          <a:off x="4548240" y="2176560"/>
          <a:ext cx="4413240" cy="3560760"/>
        </p:xfrm>
        <a:graphic>
          <a:graphicData uri="http://schemas.openxmlformats.org/presentationml/2006/ole">
            <p:oleObj r:id="rId3" spid="">
              <p:embed/>
              <p:pic>
                <p:nvPicPr>
                  <p:cNvPr id="47" name="" descr=""/>
                  <p:cNvPicPr/>
                  <p:nvPr/>
                </p:nvPicPr>
                <p:blipFill>
                  <a:blip r:embed="rId4"/>
                  <a:stretch/>
                </p:blipFill>
                <p:spPr>
                  <a:xfrm>
                    <a:off x="4548240" y="2176560"/>
                    <a:ext cx="4413240" cy="3560760"/>
                  </a:xfrm>
                  <a:prstGeom prst="rect">
                    <a:avLst/>
                  </a:prstGeom>
                  <a:noFill/>
                  <a:ln w="0">
                    <a:noFill/>
                  </a:ln>
                </p:spPr>
              </p:pic>
            </p:oleObj>
          </a:graphicData>
        </a:graphic>
      </p:graphicFrame>
      <p:sp>
        <p:nvSpPr>
          <p:cNvPr id="48" name=""/>
          <p:cNvSpPr/>
          <p:nvPr/>
        </p:nvSpPr>
        <p:spPr>
          <a:xfrm>
            <a:off x="2005920" y="1593720"/>
            <a:ext cx="139680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Q3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 million</a:t>
            </a:r>
            <a:endParaRPr b="0" lang="en-US" sz="2000" strike="noStrike" u="none">
              <a:solidFill>
                <a:srgbClr val="000000"/>
              </a:solidFill>
              <a:effectLst/>
              <a:uFillTx/>
              <a:latin typeface="Times New Roman"/>
            </a:endParaRPr>
          </a:p>
        </p:txBody>
      </p:sp>
      <p:sp>
        <p:nvSpPr>
          <p:cNvPr id="49" name=""/>
          <p:cNvSpPr/>
          <p:nvPr/>
        </p:nvSpPr>
        <p:spPr>
          <a:xfrm>
            <a:off x="5177160" y="1643040"/>
            <a:ext cx="38444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April-December 2001 Forecast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 million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2433600" y="444600"/>
            <a:ext cx="43840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Papiers Stadacona Profit</a:t>
            </a:r>
            <a:endParaRPr b="0" lang="en-US" sz="2800" strike="noStrike" u="none">
              <a:solidFill>
                <a:srgbClr val="000000"/>
              </a:solidFill>
              <a:effectLst/>
              <a:uFillTx/>
              <a:latin typeface="Times New Roman"/>
            </a:endParaRPr>
          </a:p>
        </p:txBody>
      </p:sp>
      <p:sp>
        <p:nvSpPr>
          <p:cNvPr id="51" name=""/>
          <p:cNvSpPr/>
          <p:nvPr/>
        </p:nvSpPr>
        <p:spPr>
          <a:xfrm>
            <a:off x="1986840" y="1598760"/>
            <a:ext cx="139680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Q3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 million</a:t>
            </a:r>
            <a:endParaRPr b="0" lang="en-US" sz="2000" strike="noStrike" u="none">
              <a:solidFill>
                <a:srgbClr val="000000"/>
              </a:solidFill>
              <a:effectLst/>
              <a:uFillTx/>
              <a:latin typeface="Times New Roman"/>
            </a:endParaRPr>
          </a:p>
        </p:txBody>
      </p:sp>
      <p:sp>
        <p:nvSpPr>
          <p:cNvPr id="52" name=""/>
          <p:cNvSpPr/>
          <p:nvPr/>
        </p:nvSpPr>
        <p:spPr>
          <a:xfrm>
            <a:off x="5191560" y="1604880"/>
            <a:ext cx="38444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April-December 2001 Forecast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 million</a:t>
            </a:r>
            <a:endParaRPr b="0" lang="en-US" sz="2000" strike="noStrike" u="none">
              <a:solidFill>
                <a:srgbClr val="000000"/>
              </a:solidFill>
              <a:effectLst/>
              <a:uFillTx/>
              <a:latin typeface="Times New Roman"/>
            </a:endParaRPr>
          </a:p>
        </p:txBody>
      </p:sp>
      <p:graphicFrame>
        <p:nvGraphicFramePr>
          <p:cNvPr id="53" name=""/>
          <p:cNvGraphicFramePr/>
          <p:nvPr/>
        </p:nvGraphicFramePr>
        <p:xfrm>
          <a:off x="193680" y="2171880"/>
          <a:ext cx="4452840" cy="4054320"/>
        </p:xfrm>
        <a:graphic>
          <a:graphicData uri="http://schemas.openxmlformats.org/presentationml/2006/ole">
            <p:oleObj r:id="rId1" spid="">
              <p:embed/>
              <p:pic>
                <p:nvPicPr>
                  <p:cNvPr id="54" name="" descr=""/>
                  <p:cNvPicPr/>
                  <p:nvPr/>
                </p:nvPicPr>
                <p:blipFill>
                  <a:blip r:embed="rId2"/>
                  <a:stretch/>
                </p:blipFill>
                <p:spPr>
                  <a:xfrm>
                    <a:off x="193680" y="2171880"/>
                    <a:ext cx="4452840" cy="4054320"/>
                  </a:xfrm>
                  <a:prstGeom prst="rect">
                    <a:avLst/>
                  </a:prstGeom>
                  <a:noFill/>
                  <a:ln w="0">
                    <a:noFill/>
                  </a:ln>
                </p:spPr>
              </p:pic>
            </p:oleObj>
          </a:graphicData>
        </a:graphic>
      </p:graphicFrame>
      <p:graphicFrame>
        <p:nvGraphicFramePr>
          <p:cNvPr id="55" name=""/>
          <p:cNvGraphicFramePr/>
          <p:nvPr/>
        </p:nvGraphicFramePr>
        <p:xfrm>
          <a:off x="4564080" y="2176560"/>
          <a:ext cx="4368960" cy="3617640"/>
        </p:xfrm>
        <a:graphic>
          <a:graphicData uri="http://schemas.openxmlformats.org/presentationml/2006/ole">
            <p:oleObj r:id="rId3" spid="">
              <p:embed/>
              <p:pic>
                <p:nvPicPr>
                  <p:cNvPr id="56" name="" descr=""/>
                  <p:cNvPicPr/>
                  <p:nvPr/>
                </p:nvPicPr>
                <p:blipFill>
                  <a:blip r:embed="rId4"/>
                  <a:stretch/>
                </p:blipFill>
                <p:spPr>
                  <a:xfrm>
                    <a:off x="4564080" y="2176560"/>
                    <a:ext cx="4368960" cy="36176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2065320" y="501480"/>
            <a:ext cx="523260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Papiers Stadacona Cash Flow</a:t>
            </a:r>
            <a:endParaRPr b="0" lang="en-US" sz="2800" strike="noStrike" u="none">
              <a:solidFill>
                <a:srgbClr val="000000"/>
              </a:solidFill>
              <a:effectLst/>
              <a:uFillTx/>
              <a:latin typeface="Times New Roman"/>
            </a:endParaRPr>
          </a:p>
        </p:txBody>
      </p:sp>
      <p:sp>
        <p:nvSpPr>
          <p:cNvPr id="58" name=""/>
          <p:cNvSpPr/>
          <p:nvPr/>
        </p:nvSpPr>
        <p:spPr>
          <a:xfrm>
            <a:off x="1853640" y="1584360"/>
            <a:ext cx="139680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Q3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 million</a:t>
            </a:r>
            <a:endParaRPr b="0" lang="en-US" sz="2000" strike="noStrike" u="none">
              <a:solidFill>
                <a:srgbClr val="000000"/>
              </a:solidFill>
              <a:effectLst/>
              <a:uFillTx/>
              <a:latin typeface="Times New Roman"/>
            </a:endParaRPr>
          </a:p>
        </p:txBody>
      </p:sp>
      <p:sp>
        <p:nvSpPr>
          <p:cNvPr id="59" name=""/>
          <p:cNvSpPr/>
          <p:nvPr/>
        </p:nvSpPr>
        <p:spPr>
          <a:xfrm>
            <a:off x="5062680" y="1590840"/>
            <a:ext cx="38444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April-December 2001 Forecast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 million</a:t>
            </a:r>
            <a:endParaRPr b="0" lang="en-US" sz="2000" strike="noStrike" u="none">
              <a:solidFill>
                <a:srgbClr val="000000"/>
              </a:solidFill>
              <a:effectLst/>
              <a:uFillTx/>
              <a:latin typeface="Times New Roman"/>
            </a:endParaRPr>
          </a:p>
        </p:txBody>
      </p:sp>
      <p:graphicFrame>
        <p:nvGraphicFramePr>
          <p:cNvPr id="60" name=""/>
          <p:cNvGraphicFramePr/>
          <p:nvPr/>
        </p:nvGraphicFramePr>
        <p:xfrm>
          <a:off x="216000" y="2104920"/>
          <a:ext cx="4363920" cy="3686400"/>
        </p:xfrm>
        <a:graphic>
          <a:graphicData uri="http://schemas.openxmlformats.org/presentationml/2006/ole">
            <p:oleObj r:id="rId1" spid="">
              <p:embed/>
              <p:pic>
                <p:nvPicPr>
                  <p:cNvPr id="61" name="" descr=""/>
                  <p:cNvPicPr/>
                  <p:nvPr/>
                </p:nvPicPr>
                <p:blipFill>
                  <a:blip r:embed="rId2"/>
                  <a:stretch/>
                </p:blipFill>
                <p:spPr>
                  <a:xfrm>
                    <a:off x="216000" y="2104920"/>
                    <a:ext cx="4363920" cy="3686400"/>
                  </a:xfrm>
                  <a:prstGeom prst="rect">
                    <a:avLst/>
                  </a:prstGeom>
                  <a:noFill/>
                  <a:ln w="0">
                    <a:noFill/>
                  </a:ln>
                </p:spPr>
              </p:pic>
            </p:oleObj>
          </a:graphicData>
        </a:graphic>
      </p:graphicFrame>
      <p:graphicFrame>
        <p:nvGraphicFramePr>
          <p:cNvPr id="62" name=""/>
          <p:cNvGraphicFramePr/>
          <p:nvPr/>
        </p:nvGraphicFramePr>
        <p:xfrm>
          <a:off x="4564080" y="2162160"/>
          <a:ext cx="4383000" cy="3632040"/>
        </p:xfrm>
        <a:graphic>
          <a:graphicData uri="http://schemas.openxmlformats.org/presentationml/2006/ole">
            <p:oleObj r:id="rId3" spid="">
              <p:embed/>
              <p:pic>
                <p:nvPicPr>
                  <p:cNvPr id="63" name="" descr=""/>
                  <p:cNvPicPr/>
                  <p:nvPr/>
                </p:nvPicPr>
                <p:blipFill>
                  <a:blip r:embed="rId4"/>
                  <a:stretch/>
                </p:blipFill>
                <p:spPr>
                  <a:xfrm>
                    <a:off x="4564080" y="2162160"/>
                    <a:ext cx="4383000" cy="3632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1882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2001-08-09T13:03:05Z</dcterms:created>
  <dc:creator>bkirchho</dc:creator>
  <dc:description/>
  <dc:language>en-US</dc:language>
  <cp:lastModifiedBy>bkirchho</cp:lastModifiedBy>
  <cp:lastPrinted>2001-10-29T14:49:52Z</cp:lastPrinted>
  <dcterms:modified xsi:type="dcterms:W3CDTF">2001-10-30T01:40:38Z</dcterms:modified>
  <cp:revision>84</cp:revision>
  <dc:subject/>
  <dc:title>PowerPoint Presentation</dc:title>
</cp:coreProperties>
</file>