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media/image12.png" ContentType="image/png"/>
  <Override PartName="/ppt/media/image3.png" ContentType="image/png"/>
  <Override PartName="/ppt/media/image13.png" ContentType="image/png"/>
  <Override PartName="/ppt/media/image4.png" ContentType="image/png"/>
  <Override PartName="/ppt/media/image9.png" ContentType="image/png"/>
  <Override PartName="/ppt/media/image18.png" ContentType="image/png"/>
  <Override PartName="/ppt/media/image8.wmf" ContentType="image/x-wmf"/>
  <Override PartName="/ppt/media/image11.png" ContentType="image/png"/>
  <Override PartName="/ppt/media/image2.png" ContentType="image/png"/>
  <Override PartName="/ppt/media/image23.wmf" ContentType="image/x-wmf"/>
  <Override PartName="/ppt/media/image22.wmf" ContentType="image/x-wmf"/>
  <Override PartName="/ppt/media/image21.wmf" ContentType="image/x-wmf"/>
  <Override PartName="/ppt/media/image20.wmf" ContentType="image/x-wmf"/>
  <Override PartName="/ppt/media/image19.png" ContentType="image/png"/>
  <Override PartName="/ppt/media/image17.png" ContentType="image/png"/>
  <Override PartName="/ppt/media/image5.png" ContentType="image/png"/>
  <Override PartName="/ppt/media/image14.png" ContentType="image/png"/>
  <Override PartName="/ppt/media/image6.png" ContentType="image/png"/>
  <Override PartName="/ppt/media/image15.png" ContentType="image/png"/>
  <Override PartName="/ppt/media/image10.png" ContentType="image/png"/>
  <Override PartName="/ppt/media/image1.png" ContentType="image/png"/>
  <Override PartName="/ppt/media/image7.png" ContentType="image/png"/>
  <Override PartName="/ppt/media/image16.png" ContentType="image/png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1.xlsx" ContentType="application/vnd.openxmlformats-officedocument.spreadsheetml.sheet"/>
  <Override PartName="/ppt/embeddings/oleObject2.xlsx" ContentType="application/vnd.openxmlformats-officedocument.spreadsheetml.sheet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_rels/slide5.xml.rels" ContentType="application/vnd.openxmlformats-package.relationships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21.xml" ContentType="application/vnd.openxmlformats-officedocument.presentationml.slide+xml"/>
  <Override PartName="/ppt/notesSlides/_rels/notesSlide3.xml.rels" ContentType="application/vnd.openxmlformats-package.relationships+xml"/>
  <Override PartName="/ppt/notesSlides/notesSlide3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</p:sldIdLst>
  <p:sldSz cx="9144000" cy="6858000"/>
  <p:notesSz cx="6940550" cy="91868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"/>
          <p:cNvSpPr/>
          <p:nvPr/>
        </p:nvSpPr>
        <p:spPr>
          <a:xfrm>
            <a:off x="0" y="0"/>
            <a:ext cx="6940800" cy="91872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1"/>
          <p:cNvSpPr>
            <a:spLocks noGrp="1"/>
          </p:cNvSpPr>
          <p:nvPr>
            <p:ph type="hdr"/>
          </p:nvPr>
        </p:nvSpPr>
        <p:spPr>
          <a:xfrm>
            <a:off x="0" y="0"/>
            <a:ext cx="3008160" cy="4586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>
              <a:buNone/>
              <a:tabLst>
                <a:tab algn="l" pos="0"/>
                <a:tab algn="l" pos="920880"/>
                <a:tab algn="l" pos="1841400"/>
                <a:tab algn="l" pos="2762280"/>
                <a:tab algn="l" pos="3683160"/>
                <a:tab algn="l" pos="4603680"/>
                <a:tab algn="l" pos="5524560"/>
                <a:tab algn="l" pos="6445080"/>
                <a:tab algn="l" pos="7365960"/>
                <a:tab algn="l" pos="8286840"/>
                <a:tab algn="l" pos="9207360"/>
                <a:tab algn="l" pos="101282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dt" idx="4"/>
          </p:nvPr>
        </p:nvSpPr>
        <p:spPr>
          <a:xfrm>
            <a:off x="3933360" y="0"/>
            <a:ext cx="3008520" cy="4586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lstStyle>
            <a:lvl1pPr indent="0" algn="r">
              <a:buNone/>
              <a:tabLst>
                <a:tab algn="l" pos="0"/>
                <a:tab algn="l" pos="920880"/>
                <a:tab algn="l" pos="1841400"/>
                <a:tab algn="l" pos="2762280"/>
                <a:tab algn="l" pos="3683160"/>
                <a:tab algn="l" pos="4603680"/>
                <a:tab algn="l" pos="5524560"/>
                <a:tab algn="l" pos="6445080"/>
                <a:tab algn="l" pos="7365960"/>
                <a:tab algn="l" pos="8286840"/>
                <a:tab algn="l" pos="9207360"/>
                <a:tab algn="l" pos="1012824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20880"/>
                <a:tab algn="l" pos="1841400"/>
                <a:tab algn="l" pos="2762280"/>
                <a:tab algn="l" pos="3683160"/>
                <a:tab algn="l" pos="4603680"/>
                <a:tab algn="l" pos="5524560"/>
                <a:tab algn="l" pos="6445080"/>
                <a:tab algn="l" pos="7365960"/>
                <a:tab algn="l" pos="8286840"/>
                <a:tab algn="l" pos="9207360"/>
                <a:tab algn="l" pos="101282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sldImg"/>
          </p:nvPr>
        </p:nvSpPr>
        <p:spPr>
          <a:xfrm>
            <a:off x="1174680" y="688680"/>
            <a:ext cx="4592880" cy="3444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ceff31"/>
                </a:solidFill>
                <a:effectLst/>
                <a:uFillTx/>
                <a:latin typeface="Frutiger 55 Roman"/>
              </a:rPr>
              <a:t>Click to move the slide</a:t>
            </a:r>
            <a:endParaRPr b="1" lang="en-US" sz="3200" strike="noStrike" u="none">
              <a:solidFill>
                <a:srgbClr val="ceff31"/>
              </a:solidFill>
              <a:effectLst/>
              <a:uFillTx/>
              <a:latin typeface="Frutiger 55 Roman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925560" y="4362120"/>
            <a:ext cx="5091120" cy="41338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5"/>
          <p:cNvSpPr>
            <a:spLocks noGrp="1"/>
          </p:cNvSpPr>
          <p:nvPr>
            <p:ph type="ftr" idx="5"/>
          </p:nvPr>
        </p:nvSpPr>
        <p:spPr>
          <a:xfrm>
            <a:off x="0" y="8726040"/>
            <a:ext cx="3008160" cy="459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lstStyle>
            <a:lvl1pPr indent="0">
              <a:buNone/>
              <a:tabLst>
                <a:tab algn="l" pos="0"/>
                <a:tab algn="l" pos="920880"/>
                <a:tab algn="l" pos="1841400"/>
                <a:tab algn="l" pos="2762280"/>
                <a:tab algn="l" pos="3683160"/>
                <a:tab algn="l" pos="4603680"/>
                <a:tab algn="l" pos="5524560"/>
                <a:tab algn="l" pos="6445080"/>
                <a:tab algn="l" pos="7365960"/>
                <a:tab algn="l" pos="8286840"/>
                <a:tab algn="l" pos="9207360"/>
                <a:tab algn="l" pos="1012824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20880"/>
                <a:tab algn="l" pos="1841400"/>
                <a:tab algn="l" pos="2762280"/>
                <a:tab algn="l" pos="3683160"/>
                <a:tab algn="l" pos="4603680"/>
                <a:tab algn="l" pos="5524560"/>
                <a:tab algn="l" pos="6445080"/>
                <a:tab algn="l" pos="7365960"/>
                <a:tab algn="l" pos="8286840"/>
                <a:tab algn="l" pos="9207360"/>
                <a:tab algn="l" pos="101282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6"/>
          <p:cNvSpPr>
            <a:spLocks noGrp="1"/>
          </p:cNvSpPr>
          <p:nvPr>
            <p:ph type="sldNum" idx="6"/>
          </p:nvPr>
        </p:nvSpPr>
        <p:spPr>
          <a:xfrm>
            <a:off x="3933360" y="8726040"/>
            <a:ext cx="3008520" cy="459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lstStyle>
            <a:lvl1pPr indent="0" algn="r">
              <a:buNone/>
              <a:tabLst>
                <a:tab algn="l" pos="0"/>
                <a:tab algn="l" pos="920880"/>
                <a:tab algn="l" pos="1841400"/>
                <a:tab algn="l" pos="2762280"/>
                <a:tab algn="l" pos="3683160"/>
                <a:tab algn="l" pos="4603680"/>
                <a:tab algn="l" pos="5524560"/>
                <a:tab algn="l" pos="6445080"/>
                <a:tab algn="l" pos="7365960"/>
                <a:tab algn="l" pos="8286840"/>
                <a:tab algn="l" pos="9207360"/>
                <a:tab algn="l" pos="1012824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20880"/>
                <a:tab algn="l" pos="1841400"/>
                <a:tab algn="l" pos="2762280"/>
                <a:tab algn="l" pos="3683160"/>
                <a:tab algn="l" pos="4603680"/>
                <a:tab algn="l" pos="5524560"/>
                <a:tab algn="l" pos="6445080"/>
                <a:tab algn="l" pos="7365960"/>
                <a:tab algn="l" pos="8286840"/>
                <a:tab algn="l" pos="9207360"/>
                <a:tab algn="l" pos="10128240"/>
              </a:tabLst>
            </a:pPr>
            <a:fld id="{FB47A60E-7DEB-4BA4-9FCB-9B4DF2ACE4F9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9" name="PlaceHolder 1"/>
          <p:cNvSpPr>
            <a:spLocks noGrp="1"/>
          </p:cNvSpPr>
          <p:nvPr>
            <p:ph type="sldImg"/>
          </p:nvPr>
        </p:nvSpPr>
        <p:spPr>
          <a:xfrm>
            <a:off x="1185840" y="695160"/>
            <a:ext cx="4573440" cy="3430800"/>
          </a:xfrm>
          <a:prstGeom prst="rect">
            <a:avLst/>
          </a:prstGeom>
          <a:ln w="0">
            <a:noFill/>
          </a:ln>
        </p:spPr>
      </p:sp>
      <p:sp>
        <p:nvSpPr>
          <p:cNvPr id="680" name="PlaceHolder 2"/>
          <p:cNvSpPr>
            <a:spLocks noGrp="1"/>
          </p:cNvSpPr>
          <p:nvPr>
            <p:ph type="body"/>
          </p:nvPr>
        </p:nvSpPr>
        <p:spPr>
          <a:xfrm>
            <a:off x="925560" y="4362120"/>
            <a:ext cx="5091120" cy="4133880"/>
          </a:xfrm>
          <a:prstGeom prst="rect">
            <a:avLst/>
          </a:prstGeom>
          <a:noFill/>
          <a:ln w="0">
            <a:noFill/>
          </a:ln>
        </p:spPr>
        <p:txBody>
          <a:bodyPr lIns="89280" rIns="89280" tIns="44640" bIns="44640" anchor="t">
            <a:noAutofit/>
          </a:bodyPr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Developing an intelligent platform that enables the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development and delivery of internet-based, mission critical e-business applications.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414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First mover in a new category of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>
              <a:lnSpc>
                <a:spcPct val="100000"/>
              </a:lnSpc>
              <a:spcBef>
                <a:spcPts val="41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 communications company.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1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414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Building intelligence into the network.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1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ceff31"/>
              </a:solidFill>
              <a:effectLst/>
              <a:uFillTx/>
              <a:latin typeface="Frutiger 55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3F15879-06F3-4866-A90F-3DDE51B4E2B2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ceff31"/>
              </a:solidFill>
              <a:effectLst/>
              <a:uFillTx/>
              <a:latin typeface="Frutiger 55 Roman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EAF596C-11C7-496F-A17D-C9A67B0D9F0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ceff31"/>
              </a:solidFill>
              <a:effectLst/>
              <a:uFillTx/>
              <a:latin typeface="Frutiger 55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466848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C85FDCD-92E5-45E8-915C-EEFFD4BA3D6F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A91BA33-2B61-474B-9428-575C0733B6FF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ceff31"/>
                </a:solidFill>
                <a:effectLst/>
                <a:uFillTx/>
                <a:latin typeface="Frutiger 55 Roman"/>
              </a:rPr>
              <a:t>Click to edit the title text format</a:t>
            </a:r>
            <a:endParaRPr b="1" lang="en-US" sz="3200" strike="noStrike" u="none">
              <a:solidFill>
                <a:srgbClr val="ceff31"/>
              </a:solidFill>
              <a:effectLst/>
              <a:uFillTx/>
              <a:latin typeface="Frutiger 55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Click to edit the outline text format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Second Outline Level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700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Third Outline Level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3" marL="1600200" indent="-228600">
              <a:spcBef>
                <a:spcPts val="700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Fourth Outline Level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4" marL="2057400" indent="-228600">
              <a:spcBef>
                <a:spcPts val="700"/>
              </a:spcBef>
              <a:buClr>
                <a:srgbClr val="ffffff"/>
              </a:buClr>
              <a:buFont typeface="Frutiger 45 Ligh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Fifth Outline Level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5" marL="2057400" indent="-228600">
              <a:spcBef>
                <a:spcPts val="700"/>
              </a:spcBef>
              <a:buClr>
                <a:srgbClr val="ffffff"/>
              </a:buClr>
              <a:buFont typeface="Frutiger 45 Ligh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Sixth Outline Level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6" marL="2057400" indent="-228600">
              <a:spcBef>
                <a:spcPts val="700"/>
              </a:spcBef>
              <a:buClr>
                <a:srgbClr val="ffffff"/>
              </a:buClr>
              <a:buFont typeface="Frutiger 45 Ligh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Seventh Outline Level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9A87567-369D-4A30-8EEF-88CD254FF035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" name=""/>
          <p:cNvGrpSpPr/>
          <p:nvPr/>
        </p:nvGrpSpPr>
        <p:grpSpPr>
          <a:xfrm>
            <a:off x="647640" y="6029280"/>
            <a:ext cx="509400" cy="511200"/>
            <a:chOff x="647640" y="6029280"/>
            <a:chExt cx="509400" cy="511200"/>
          </a:xfrm>
        </p:grpSpPr>
        <p:sp>
          <p:nvSpPr>
            <p:cNvPr id="6" name=""/>
            <p:cNvSpPr/>
            <p:nvPr/>
          </p:nvSpPr>
          <p:spPr>
            <a:xfrm>
              <a:off x="691560" y="6262920"/>
              <a:ext cx="112680" cy="113760"/>
            </a:xfrm>
            <a:custGeom>
              <a:avLst/>
              <a:gdLst/>
              <a:ahLst/>
              <a:rect l="l" t="t" r="r" b="b"/>
              <a:pathLst>
                <a:path w="165" h="167">
                  <a:moveTo>
                    <a:pt x="0" y="95"/>
                  </a:moveTo>
                  <a:lnTo>
                    <a:pt x="95" y="0"/>
                  </a:lnTo>
                  <a:lnTo>
                    <a:pt x="122" y="28"/>
                  </a:lnTo>
                  <a:lnTo>
                    <a:pt x="81" y="119"/>
                  </a:lnTo>
                  <a:lnTo>
                    <a:pt x="148" y="53"/>
                  </a:lnTo>
                  <a:lnTo>
                    <a:pt x="165" y="72"/>
                  </a:lnTo>
                  <a:lnTo>
                    <a:pt x="70" y="167"/>
                  </a:lnTo>
                  <a:lnTo>
                    <a:pt x="45" y="141"/>
                  </a:lnTo>
                  <a:lnTo>
                    <a:pt x="88" y="45"/>
                  </a:lnTo>
                  <a:lnTo>
                    <a:pt x="88" y="45"/>
                  </a:lnTo>
                  <a:lnTo>
                    <a:pt x="19" y="113"/>
                  </a:lnTo>
                  <a:lnTo>
                    <a:pt x="0" y="9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" name=""/>
            <p:cNvSpPr/>
            <p:nvPr/>
          </p:nvSpPr>
          <p:spPr>
            <a:xfrm>
              <a:off x="749160" y="6323400"/>
              <a:ext cx="99000" cy="105480"/>
            </a:xfrm>
            <a:custGeom>
              <a:avLst/>
              <a:gdLst/>
              <a:ahLst/>
              <a:rect l="l" t="t" r="r" b="b"/>
              <a:pathLst>
                <a:path w="142" h="155">
                  <a:moveTo>
                    <a:pt x="99" y="35"/>
                  </a:moveTo>
                  <a:lnTo>
                    <a:pt x="108" y="43"/>
                  </a:lnTo>
                  <a:lnTo>
                    <a:pt x="111" y="45"/>
                  </a:lnTo>
                  <a:lnTo>
                    <a:pt x="111" y="47"/>
                  </a:lnTo>
                  <a:lnTo>
                    <a:pt x="113" y="50"/>
                  </a:lnTo>
                  <a:lnTo>
                    <a:pt x="113" y="54"/>
                  </a:lnTo>
                  <a:lnTo>
                    <a:pt x="113" y="55"/>
                  </a:lnTo>
                  <a:lnTo>
                    <a:pt x="111" y="59"/>
                  </a:lnTo>
                  <a:lnTo>
                    <a:pt x="110" y="62"/>
                  </a:lnTo>
                  <a:lnTo>
                    <a:pt x="106" y="66"/>
                  </a:lnTo>
                  <a:lnTo>
                    <a:pt x="104" y="67"/>
                  </a:lnTo>
                  <a:lnTo>
                    <a:pt x="101" y="69"/>
                  </a:lnTo>
                  <a:lnTo>
                    <a:pt x="98" y="71"/>
                  </a:lnTo>
                  <a:lnTo>
                    <a:pt x="96" y="73"/>
                  </a:lnTo>
                  <a:lnTo>
                    <a:pt x="92" y="73"/>
                  </a:lnTo>
                  <a:lnTo>
                    <a:pt x="89" y="73"/>
                  </a:lnTo>
                  <a:lnTo>
                    <a:pt x="86" y="71"/>
                  </a:lnTo>
                  <a:lnTo>
                    <a:pt x="82" y="69"/>
                  </a:lnTo>
                  <a:lnTo>
                    <a:pt x="74" y="61"/>
                  </a:lnTo>
                  <a:lnTo>
                    <a:pt x="99" y="35"/>
                  </a:lnTo>
                  <a:close/>
                  <a:moveTo>
                    <a:pt x="60" y="74"/>
                  </a:moveTo>
                  <a:lnTo>
                    <a:pt x="65" y="79"/>
                  </a:lnTo>
                  <a:lnTo>
                    <a:pt x="68" y="86"/>
                  </a:lnTo>
                  <a:lnTo>
                    <a:pt x="72" y="90"/>
                  </a:lnTo>
                  <a:lnTo>
                    <a:pt x="72" y="95"/>
                  </a:lnTo>
                  <a:lnTo>
                    <a:pt x="70" y="98"/>
                  </a:lnTo>
                  <a:lnTo>
                    <a:pt x="68" y="103"/>
                  </a:lnTo>
                  <a:lnTo>
                    <a:pt x="65" y="107"/>
                  </a:lnTo>
                  <a:lnTo>
                    <a:pt x="61" y="110"/>
                  </a:lnTo>
                  <a:lnTo>
                    <a:pt x="58" y="115"/>
                  </a:lnTo>
                  <a:lnTo>
                    <a:pt x="55" y="117"/>
                  </a:lnTo>
                  <a:lnTo>
                    <a:pt x="53" y="119"/>
                  </a:lnTo>
                  <a:lnTo>
                    <a:pt x="51" y="122"/>
                  </a:lnTo>
                  <a:lnTo>
                    <a:pt x="48" y="124"/>
                  </a:lnTo>
                  <a:lnTo>
                    <a:pt x="46" y="127"/>
                  </a:lnTo>
                  <a:lnTo>
                    <a:pt x="44" y="129"/>
                  </a:lnTo>
                  <a:lnTo>
                    <a:pt x="43" y="133"/>
                  </a:lnTo>
                  <a:lnTo>
                    <a:pt x="41" y="136"/>
                  </a:lnTo>
                  <a:lnTo>
                    <a:pt x="61" y="155"/>
                  </a:lnTo>
                  <a:lnTo>
                    <a:pt x="63" y="153"/>
                  </a:lnTo>
                  <a:lnTo>
                    <a:pt x="65" y="150"/>
                  </a:lnTo>
                  <a:lnTo>
                    <a:pt x="68" y="145"/>
                  </a:lnTo>
                  <a:lnTo>
                    <a:pt x="72" y="139"/>
                  </a:lnTo>
                  <a:lnTo>
                    <a:pt x="77" y="136"/>
                  </a:lnTo>
                  <a:lnTo>
                    <a:pt x="80" y="131"/>
                  </a:lnTo>
                  <a:lnTo>
                    <a:pt x="84" y="127"/>
                  </a:lnTo>
                  <a:lnTo>
                    <a:pt x="87" y="126"/>
                  </a:lnTo>
                  <a:lnTo>
                    <a:pt x="92" y="119"/>
                  </a:lnTo>
                  <a:lnTo>
                    <a:pt x="94" y="114"/>
                  </a:lnTo>
                  <a:lnTo>
                    <a:pt x="96" y="109"/>
                  </a:lnTo>
                  <a:lnTo>
                    <a:pt x="96" y="103"/>
                  </a:lnTo>
                  <a:lnTo>
                    <a:pt x="94" y="98"/>
                  </a:lnTo>
                  <a:lnTo>
                    <a:pt x="91" y="95"/>
                  </a:lnTo>
                  <a:lnTo>
                    <a:pt x="89" y="91"/>
                  </a:lnTo>
                  <a:lnTo>
                    <a:pt x="87" y="90"/>
                  </a:lnTo>
                  <a:lnTo>
                    <a:pt x="87" y="88"/>
                  </a:lnTo>
                  <a:lnTo>
                    <a:pt x="94" y="93"/>
                  </a:lnTo>
                  <a:lnTo>
                    <a:pt x="99" y="95"/>
                  </a:lnTo>
                  <a:lnTo>
                    <a:pt x="104" y="95"/>
                  </a:lnTo>
                  <a:lnTo>
                    <a:pt x="110" y="95"/>
                  </a:lnTo>
                  <a:lnTo>
                    <a:pt x="115" y="93"/>
                  </a:lnTo>
                  <a:lnTo>
                    <a:pt x="120" y="91"/>
                  </a:lnTo>
                  <a:lnTo>
                    <a:pt x="125" y="88"/>
                  </a:lnTo>
                  <a:lnTo>
                    <a:pt x="129" y="83"/>
                  </a:lnTo>
                  <a:lnTo>
                    <a:pt x="134" y="78"/>
                  </a:lnTo>
                  <a:lnTo>
                    <a:pt x="139" y="71"/>
                  </a:lnTo>
                  <a:lnTo>
                    <a:pt x="141" y="66"/>
                  </a:lnTo>
                  <a:lnTo>
                    <a:pt x="142" y="59"/>
                  </a:lnTo>
                  <a:lnTo>
                    <a:pt x="141" y="54"/>
                  </a:lnTo>
                  <a:lnTo>
                    <a:pt x="139" y="47"/>
                  </a:lnTo>
                  <a:lnTo>
                    <a:pt x="135" y="42"/>
                  </a:lnTo>
                  <a:lnTo>
                    <a:pt x="132" y="36"/>
                  </a:lnTo>
                  <a:lnTo>
                    <a:pt x="94" y="0"/>
                  </a:lnTo>
                  <a:lnTo>
                    <a:pt x="0" y="93"/>
                  </a:lnTo>
                  <a:lnTo>
                    <a:pt x="20" y="114"/>
                  </a:lnTo>
                  <a:lnTo>
                    <a:pt x="60" y="74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" name=""/>
            <p:cNvSpPr/>
            <p:nvPr/>
          </p:nvSpPr>
          <p:spPr>
            <a:xfrm>
              <a:off x="811080" y="6382440"/>
              <a:ext cx="87840" cy="90360"/>
            </a:xfrm>
            <a:custGeom>
              <a:avLst/>
              <a:gdLst/>
              <a:ahLst/>
              <a:rect l="l" t="t" r="r" b="b"/>
              <a:pathLst>
                <a:path w="129" h="130">
                  <a:moveTo>
                    <a:pt x="29" y="99"/>
                  </a:moveTo>
                  <a:lnTo>
                    <a:pt x="27" y="96"/>
                  </a:lnTo>
                  <a:lnTo>
                    <a:pt x="26" y="91"/>
                  </a:lnTo>
                  <a:lnTo>
                    <a:pt x="26" y="86"/>
                  </a:lnTo>
                  <a:lnTo>
                    <a:pt x="27" y="81"/>
                  </a:lnTo>
                  <a:lnTo>
                    <a:pt x="31" y="75"/>
                  </a:lnTo>
                  <a:lnTo>
                    <a:pt x="36" y="69"/>
                  </a:lnTo>
                  <a:lnTo>
                    <a:pt x="43" y="62"/>
                  </a:lnTo>
                  <a:lnTo>
                    <a:pt x="52" y="51"/>
                  </a:lnTo>
                  <a:lnTo>
                    <a:pt x="60" y="45"/>
                  </a:lnTo>
                  <a:lnTo>
                    <a:pt x="67" y="36"/>
                  </a:lnTo>
                  <a:lnTo>
                    <a:pt x="74" y="31"/>
                  </a:lnTo>
                  <a:lnTo>
                    <a:pt x="81" y="27"/>
                  </a:lnTo>
                  <a:lnTo>
                    <a:pt x="86" y="26"/>
                  </a:lnTo>
                  <a:lnTo>
                    <a:pt x="89" y="26"/>
                  </a:lnTo>
                  <a:lnTo>
                    <a:pt x="94" y="27"/>
                  </a:lnTo>
                  <a:lnTo>
                    <a:pt x="100" y="31"/>
                  </a:lnTo>
                  <a:lnTo>
                    <a:pt x="101" y="34"/>
                  </a:lnTo>
                  <a:lnTo>
                    <a:pt x="103" y="39"/>
                  </a:lnTo>
                  <a:lnTo>
                    <a:pt x="103" y="43"/>
                  </a:lnTo>
                  <a:lnTo>
                    <a:pt x="101" y="50"/>
                  </a:lnTo>
                  <a:lnTo>
                    <a:pt x="98" y="55"/>
                  </a:lnTo>
                  <a:lnTo>
                    <a:pt x="93" y="62"/>
                  </a:lnTo>
                  <a:lnTo>
                    <a:pt x="86" y="69"/>
                  </a:lnTo>
                  <a:lnTo>
                    <a:pt x="77" y="77"/>
                  </a:lnTo>
                  <a:lnTo>
                    <a:pt x="69" y="86"/>
                  </a:lnTo>
                  <a:lnTo>
                    <a:pt x="62" y="93"/>
                  </a:lnTo>
                  <a:lnTo>
                    <a:pt x="55" y="98"/>
                  </a:lnTo>
                  <a:lnTo>
                    <a:pt x="48" y="101"/>
                  </a:lnTo>
                  <a:lnTo>
                    <a:pt x="43" y="103"/>
                  </a:lnTo>
                  <a:lnTo>
                    <a:pt x="38" y="105"/>
                  </a:lnTo>
                  <a:lnTo>
                    <a:pt x="34" y="103"/>
                  </a:lnTo>
                  <a:lnTo>
                    <a:pt x="29" y="99"/>
                  </a:lnTo>
                  <a:close/>
                  <a:moveTo>
                    <a:pt x="15" y="113"/>
                  </a:moveTo>
                  <a:lnTo>
                    <a:pt x="27" y="123"/>
                  </a:lnTo>
                  <a:lnTo>
                    <a:pt x="40" y="129"/>
                  </a:lnTo>
                  <a:lnTo>
                    <a:pt x="50" y="130"/>
                  </a:lnTo>
                  <a:lnTo>
                    <a:pt x="60" y="127"/>
                  </a:lnTo>
                  <a:lnTo>
                    <a:pt x="69" y="123"/>
                  </a:lnTo>
                  <a:lnTo>
                    <a:pt x="79" y="115"/>
                  </a:lnTo>
                  <a:lnTo>
                    <a:pt x="88" y="108"/>
                  </a:lnTo>
                  <a:lnTo>
                    <a:pt x="98" y="98"/>
                  </a:lnTo>
                  <a:lnTo>
                    <a:pt x="107" y="89"/>
                  </a:lnTo>
                  <a:lnTo>
                    <a:pt x="115" y="79"/>
                  </a:lnTo>
                  <a:lnTo>
                    <a:pt x="122" y="70"/>
                  </a:lnTo>
                  <a:lnTo>
                    <a:pt x="127" y="60"/>
                  </a:lnTo>
                  <a:lnTo>
                    <a:pt x="129" y="50"/>
                  </a:lnTo>
                  <a:lnTo>
                    <a:pt x="129" y="39"/>
                  </a:lnTo>
                  <a:lnTo>
                    <a:pt x="124" y="27"/>
                  </a:lnTo>
                  <a:lnTo>
                    <a:pt x="113" y="15"/>
                  </a:lnTo>
                  <a:lnTo>
                    <a:pt x="101" y="7"/>
                  </a:lnTo>
                  <a:lnTo>
                    <a:pt x="89" y="2"/>
                  </a:lnTo>
                  <a:lnTo>
                    <a:pt x="79" y="0"/>
                  </a:lnTo>
                  <a:lnTo>
                    <a:pt x="69" y="2"/>
                  </a:lnTo>
                  <a:lnTo>
                    <a:pt x="60" y="7"/>
                  </a:lnTo>
                  <a:lnTo>
                    <a:pt x="50" y="14"/>
                  </a:lnTo>
                  <a:lnTo>
                    <a:pt x="41" y="22"/>
                  </a:lnTo>
                  <a:lnTo>
                    <a:pt x="31" y="31"/>
                  </a:lnTo>
                  <a:lnTo>
                    <a:pt x="22" y="41"/>
                  </a:lnTo>
                  <a:lnTo>
                    <a:pt x="14" y="50"/>
                  </a:lnTo>
                  <a:lnTo>
                    <a:pt x="7" y="60"/>
                  </a:lnTo>
                  <a:lnTo>
                    <a:pt x="2" y="69"/>
                  </a:lnTo>
                  <a:lnTo>
                    <a:pt x="0" y="79"/>
                  </a:lnTo>
                  <a:lnTo>
                    <a:pt x="0" y="91"/>
                  </a:lnTo>
                  <a:lnTo>
                    <a:pt x="5" y="101"/>
                  </a:lnTo>
                  <a:lnTo>
                    <a:pt x="15" y="113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560" bIns="435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" name=""/>
            <p:cNvSpPr/>
            <p:nvPr/>
          </p:nvSpPr>
          <p:spPr>
            <a:xfrm>
              <a:off x="858960" y="6224400"/>
              <a:ext cx="298080" cy="316080"/>
            </a:xfrm>
            <a:custGeom>
              <a:avLst/>
              <a:gdLst/>
              <a:ahLst/>
              <a:rect l="l" t="t" r="r" b="b"/>
              <a:pathLst>
                <a:path w="450" h="477">
                  <a:moveTo>
                    <a:pt x="151" y="199"/>
                  </a:moveTo>
                  <a:lnTo>
                    <a:pt x="350" y="0"/>
                  </a:lnTo>
                  <a:lnTo>
                    <a:pt x="450" y="98"/>
                  </a:lnTo>
                  <a:lnTo>
                    <a:pt x="167" y="381"/>
                  </a:lnTo>
                  <a:lnTo>
                    <a:pt x="74" y="477"/>
                  </a:lnTo>
                  <a:lnTo>
                    <a:pt x="45" y="448"/>
                  </a:lnTo>
                  <a:lnTo>
                    <a:pt x="89" y="353"/>
                  </a:lnTo>
                  <a:lnTo>
                    <a:pt x="87" y="353"/>
                  </a:lnTo>
                  <a:lnTo>
                    <a:pt x="19" y="422"/>
                  </a:lnTo>
                  <a:lnTo>
                    <a:pt x="0" y="403"/>
                  </a:lnTo>
                  <a:lnTo>
                    <a:pt x="94" y="309"/>
                  </a:lnTo>
                  <a:lnTo>
                    <a:pt x="122" y="336"/>
                  </a:lnTo>
                  <a:lnTo>
                    <a:pt x="82" y="427"/>
                  </a:lnTo>
                  <a:lnTo>
                    <a:pt x="82" y="427"/>
                  </a:lnTo>
                  <a:lnTo>
                    <a:pt x="410" y="98"/>
                  </a:lnTo>
                  <a:lnTo>
                    <a:pt x="352" y="40"/>
                  </a:lnTo>
                  <a:lnTo>
                    <a:pt x="170" y="218"/>
                  </a:lnTo>
                  <a:lnTo>
                    <a:pt x="151" y="199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647640" y="6220080"/>
              <a:ext cx="101520" cy="101520"/>
            </a:xfrm>
            <a:custGeom>
              <a:avLst/>
              <a:gdLst/>
              <a:ahLst/>
              <a:rect l="l" t="t" r="r" b="b"/>
              <a:pathLst>
                <a:path w="148" h="150">
                  <a:moveTo>
                    <a:pt x="95" y="0"/>
                  </a:moveTo>
                  <a:lnTo>
                    <a:pt x="148" y="54"/>
                  </a:lnTo>
                  <a:lnTo>
                    <a:pt x="132" y="67"/>
                  </a:lnTo>
                  <a:lnTo>
                    <a:pt x="100" y="36"/>
                  </a:lnTo>
                  <a:lnTo>
                    <a:pt x="77" y="59"/>
                  </a:lnTo>
                  <a:lnTo>
                    <a:pt x="107" y="88"/>
                  </a:lnTo>
                  <a:lnTo>
                    <a:pt x="93" y="103"/>
                  </a:lnTo>
                  <a:lnTo>
                    <a:pt x="62" y="72"/>
                  </a:lnTo>
                  <a:lnTo>
                    <a:pt x="34" y="102"/>
                  </a:lnTo>
                  <a:lnTo>
                    <a:pt x="69" y="134"/>
                  </a:lnTo>
                  <a:lnTo>
                    <a:pt x="53" y="150"/>
                  </a:lnTo>
                  <a:lnTo>
                    <a:pt x="0" y="95"/>
                  </a:lnTo>
                  <a:lnTo>
                    <a:pt x="95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" name=""/>
            <p:cNvSpPr/>
            <p:nvPr/>
          </p:nvSpPr>
          <p:spPr>
            <a:xfrm>
              <a:off x="861840" y="6123960"/>
              <a:ext cx="207360" cy="261000"/>
            </a:xfrm>
            <a:custGeom>
              <a:avLst/>
              <a:gdLst/>
              <a:ahLst/>
              <a:rect l="l" t="t" r="r" b="b"/>
              <a:pathLst>
                <a:path w="302" h="380">
                  <a:moveTo>
                    <a:pt x="0" y="201"/>
                  </a:moveTo>
                  <a:lnTo>
                    <a:pt x="203" y="0"/>
                  </a:lnTo>
                  <a:lnTo>
                    <a:pt x="302" y="100"/>
                  </a:lnTo>
                  <a:lnTo>
                    <a:pt x="101" y="301"/>
                  </a:lnTo>
                  <a:lnTo>
                    <a:pt x="163" y="359"/>
                  </a:lnTo>
                  <a:lnTo>
                    <a:pt x="142" y="380"/>
                  </a:lnTo>
                  <a:lnTo>
                    <a:pt x="63" y="301"/>
                  </a:lnTo>
                  <a:lnTo>
                    <a:pt x="264" y="100"/>
                  </a:lnTo>
                  <a:lnTo>
                    <a:pt x="203" y="40"/>
                  </a:lnTo>
                  <a:lnTo>
                    <a:pt x="20" y="220"/>
                  </a:lnTo>
                  <a:lnTo>
                    <a:pt x="0" y="201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712080" y="6029280"/>
              <a:ext cx="266400" cy="259560"/>
            </a:xfrm>
            <a:custGeom>
              <a:avLst/>
              <a:gdLst/>
              <a:ahLst/>
              <a:rect l="l" t="t" r="r" b="b"/>
              <a:pathLst>
                <a:path w="390" h="381">
                  <a:moveTo>
                    <a:pt x="243" y="362"/>
                  </a:moveTo>
                  <a:lnTo>
                    <a:pt x="223" y="381"/>
                  </a:lnTo>
                  <a:lnTo>
                    <a:pt x="151" y="307"/>
                  </a:lnTo>
                  <a:lnTo>
                    <a:pt x="350" y="108"/>
                  </a:lnTo>
                  <a:lnTo>
                    <a:pt x="283" y="39"/>
                  </a:lnTo>
                  <a:lnTo>
                    <a:pt x="18" y="300"/>
                  </a:lnTo>
                  <a:lnTo>
                    <a:pt x="0" y="281"/>
                  </a:lnTo>
                  <a:lnTo>
                    <a:pt x="283" y="0"/>
                  </a:lnTo>
                  <a:lnTo>
                    <a:pt x="390" y="108"/>
                  </a:lnTo>
                  <a:lnTo>
                    <a:pt x="189" y="307"/>
                  </a:lnTo>
                  <a:lnTo>
                    <a:pt x="243" y="362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3" name=""/>
          <p:cNvSpPr/>
          <p:nvPr/>
        </p:nvSpPr>
        <p:spPr>
          <a:xfrm>
            <a:off x="92520" y="6579360"/>
            <a:ext cx="1633320" cy="255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ctr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Enron Communications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7858440" y="6612480"/>
            <a:ext cx="12214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ccff33"/>
                </a:solidFill>
                <a:effectLst/>
                <a:uFillTx/>
                <a:latin typeface="Frutiger 45 Light"/>
              </a:rPr>
              <a:t>Enron Confidential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8.wmf"/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5" Type="http://schemas.openxmlformats.org/officeDocument/2006/relationships/image" Target="../media/image10.png"/><Relationship Id="rId6" Type="http://schemas.openxmlformats.org/officeDocument/2006/relationships/image" Target="../media/image10.png"/><Relationship Id="rId7" Type="http://schemas.openxmlformats.org/officeDocument/2006/relationships/image" Target="../media/image10.png"/><Relationship Id="rId8" Type="http://schemas.openxmlformats.org/officeDocument/2006/relationships/image" Target="../media/image10.png"/><Relationship Id="rId9" Type="http://schemas.openxmlformats.org/officeDocument/2006/relationships/image" Target="../media/image10.png"/><Relationship Id="rId10" Type="http://schemas.openxmlformats.org/officeDocument/2006/relationships/image" Target="../media/image10.png"/><Relationship Id="rId11" Type="http://schemas.openxmlformats.org/officeDocument/2006/relationships/image" Target="../media/image10.png"/><Relationship Id="rId12" Type="http://schemas.openxmlformats.org/officeDocument/2006/relationships/image" Target="../media/image10.png"/><Relationship Id="rId13" Type="http://schemas.openxmlformats.org/officeDocument/2006/relationships/image" Target="../media/image11.png"/><Relationship Id="rId14" Type="http://schemas.openxmlformats.org/officeDocument/2006/relationships/image" Target="../media/image12.png"/><Relationship Id="rId15" Type="http://schemas.openxmlformats.org/officeDocument/2006/relationships/slideLayout" Target="../slideLayouts/slideLayout4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3.png"/><Relationship Id="rId3" Type="http://schemas.openxmlformats.org/officeDocument/2006/relationships/image" Target="../media/image14.png"/><Relationship Id="rId4" Type="http://schemas.openxmlformats.org/officeDocument/2006/relationships/image" Target="../media/image3.png"/><Relationship Id="rId5" Type="http://schemas.openxmlformats.org/officeDocument/2006/relationships/image" Target="../media/image15.png"/><Relationship Id="rId6" Type="http://schemas.openxmlformats.org/officeDocument/2006/relationships/image" Target="../media/image4.png"/><Relationship Id="rId7" Type="http://schemas.openxmlformats.org/officeDocument/2006/relationships/image" Target="../media/image4.png"/><Relationship Id="rId8" Type="http://schemas.openxmlformats.org/officeDocument/2006/relationships/image" Target="../media/image16.png"/><Relationship Id="rId9" Type="http://schemas.openxmlformats.org/officeDocument/2006/relationships/image" Target="../media/image14.png"/><Relationship Id="rId10" Type="http://schemas.openxmlformats.org/officeDocument/2006/relationships/image" Target="../media/image4.png"/><Relationship Id="rId11" Type="http://schemas.openxmlformats.org/officeDocument/2006/relationships/image" Target="../media/image4.png"/><Relationship Id="rId12" Type="http://schemas.openxmlformats.org/officeDocument/2006/relationships/image" Target="../media/image4.png"/><Relationship Id="rId13" Type="http://schemas.openxmlformats.org/officeDocument/2006/relationships/image" Target="../media/image4.png"/><Relationship Id="rId14" Type="http://schemas.openxmlformats.org/officeDocument/2006/relationships/image" Target="../media/image4.png"/><Relationship Id="rId15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7.png"/><Relationship Id="rId3" Type="http://schemas.openxmlformats.org/officeDocument/2006/relationships/oleObject" Target="../embeddings/oleObject1.bin"/><Relationship Id="rId4" Type="http://schemas.openxmlformats.org/officeDocument/2006/relationships/image" Target="../media/image18.png"/><Relationship Id="rId5" Type="http://schemas.openxmlformats.org/officeDocument/2006/relationships/image" Target="../media/image2.png"/><Relationship Id="rId6" Type="http://schemas.openxmlformats.org/officeDocument/2006/relationships/image" Target="../media/image14.png"/><Relationship Id="rId7" Type="http://schemas.openxmlformats.org/officeDocument/2006/relationships/image" Target="../media/image4.png"/><Relationship Id="rId8" Type="http://schemas.openxmlformats.org/officeDocument/2006/relationships/image" Target="../media/image4.png"/><Relationship Id="rId9" Type="http://schemas.openxmlformats.org/officeDocument/2006/relationships/image" Target="../media/image4.png"/><Relationship Id="rId10" Type="http://schemas.openxmlformats.org/officeDocument/2006/relationships/image" Target="../media/image13.png"/><Relationship Id="rId11" Type="http://schemas.openxmlformats.org/officeDocument/2006/relationships/image" Target="../media/image13.png"/><Relationship Id="rId12" Type="http://schemas.openxmlformats.org/officeDocument/2006/relationships/image" Target="../media/image4.png"/><Relationship Id="rId13" Type="http://schemas.openxmlformats.org/officeDocument/2006/relationships/image" Target="../media/image4.png"/><Relationship Id="rId14" Type="http://schemas.openxmlformats.org/officeDocument/2006/relationships/image" Target="../media/image15.png"/><Relationship Id="rId15" Type="http://schemas.openxmlformats.org/officeDocument/2006/relationships/image" Target="../media/image3.png"/><Relationship Id="rId16" Type="http://schemas.openxmlformats.org/officeDocument/2006/relationships/oleObject" Target="../embeddings/oleObject2.bin"/><Relationship Id="rId17" Type="http://schemas.openxmlformats.org/officeDocument/2006/relationships/image" Target="../media/image19.png"/><Relationship Id="rId18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4.png"/><Relationship Id="rId3" Type="http://schemas.openxmlformats.org/officeDocument/2006/relationships/image" Target="../media/image4.png"/><Relationship Id="rId4" Type="http://schemas.openxmlformats.org/officeDocument/2006/relationships/image" Target="../media/image4.png"/><Relationship Id="rId5" Type="http://schemas.openxmlformats.org/officeDocument/2006/relationships/image" Target="../media/image4.png"/><Relationship Id="rId6" Type="http://schemas.openxmlformats.org/officeDocument/2006/relationships/image" Target="../media/image13.png"/><Relationship Id="rId7" Type="http://schemas.openxmlformats.org/officeDocument/2006/relationships/image" Target="../media/image4.png"/><Relationship Id="rId8" Type="http://schemas.openxmlformats.org/officeDocument/2006/relationships/image" Target="../media/image15.png"/><Relationship Id="rId9" Type="http://schemas.openxmlformats.org/officeDocument/2006/relationships/image" Target="../media/image3.png"/><Relationship Id="rId10" Type="http://schemas.openxmlformats.org/officeDocument/2006/relationships/image" Target="../media/image14.png"/><Relationship Id="rId11" Type="http://schemas.openxmlformats.org/officeDocument/2006/relationships/image" Target="../media/image4.png"/><Relationship Id="rId12" Type="http://schemas.openxmlformats.org/officeDocument/2006/relationships/image" Target="../media/image4.png"/><Relationship Id="rId13" Type="http://schemas.openxmlformats.org/officeDocument/2006/relationships/image" Target="../media/image4.png"/><Relationship Id="rId14" Type="http://schemas.openxmlformats.org/officeDocument/2006/relationships/image" Target="../media/image14.png"/><Relationship Id="rId15" Type="http://schemas.openxmlformats.org/officeDocument/2006/relationships/image" Target="../media/image4.png"/><Relationship Id="rId16" Type="http://schemas.openxmlformats.org/officeDocument/2006/relationships/image" Target="../media/image4.png"/><Relationship Id="rId17" Type="http://schemas.openxmlformats.org/officeDocument/2006/relationships/image" Target="../media/image4.png"/><Relationship Id="rId18" Type="http://schemas.openxmlformats.org/officeDocument/2006/relationships/image" Target="../media/image14.png"/><Relationship Id="rId19" Type="http://schemas.openxmlformats.org/officeDocument/2006/relationships/image" Target="../media/image4.png"/><Relationship Id="rId20" Type="http://schemas.openxmlformats.org/officeDocument/2006/relationships/image" Target="../media/image4.png"/><Relationship Id="rId21" Type="http://schemas.openxmlformats.org/officeDocument/2006/relationships/image" Target="../media/image4.png"/><Relationship Id="rId22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package" Target="../embeddings/oleObject1.xlsx"/><Relationship Id="rId3" Type="http://schemas.openxmlformats.org/officeDocument/2006/relationships/image" Target="../media/image20.wmf"/><Relationship Id="rId4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package" Target="../embeddings/oleObject1.xlsx"/><Relationship Id="rId3" Type="http://schemas.openxmlformats.org/officeDocument/2006/relationships/image" Target="../media/image21.wmf"/><Relationship Id="rId4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package" Target="../embeddings/oleObject1.xlsx"/><Relationship Id="rId3" Type="http://schemas.openxmlformats.org/officeDocument/2006/relationships/image" Target="../media/image22.wmf"/><Relationship Id="rId4" Type="http://schemas.openxmlformats.org/officeDocument/2006/relationships/package" Target="../embeddings/oleObject2.xlsx"/><Relationship Id="rId5" Type="http://schemas.openxmlformats.org/officeDocument/2006/relationships/image" Target="../media/image23.wmf"/><Relationship Id="rId6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<Relationship Id="rId3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2.png"/><Relationship Id="rId4" Type="http://schemas.openxmlformats.org/officeDocument/2006/relationships/image" Target="../media/image2.png"/><Relationship Id="rId5" Type="http://schemas.openxmlformats.org/officeDocument/2006/relationships/image" Target="../media/image2.png"/><Relationship Id="rId6" Type="http://schemas.openxmlformats.org/officeDocument/2006/relationships/image" Target="../media/image3.png"/><Relationship Id="rId7" Type="http://schemas.openxmlformats.org/officeDocument/2006/relationships/image" Target="../media/image2.png"/><Relationship Id="rId8" Type="http://schemas.openxmlformats.org/officeDocument/2006/relationships/image" Target="../media/image4.png"/><Relationship Id="rId9" Type="http://schemas.openxmlformats.org/officeDocument/2006/relationships/image" Target="../media/image5.png"/><Relationship Id="rId10" Type="http://schemas.openxmlformats.org/officeDocument/2006/relationships/image" Target="../media/image5.png"/><Relationship Id="rId11" Type="http://schemas.openxmlformats.org/officeDocument/2006/relationships/image" Target="../media/image5.png"/><Relationship Id="rId12" Type="http://schemas.openxmlformats.org/officeDocument/2006/relationships/image" Target="../media/image5.png"/><Relationship Id="rId13" Type="http://schemas.openxmlformats.org/officeDocument/2006/relationships/image" Target="../media/image5.png"/><Relationship Id="rId14" Type="http://schemas.openxmlformats.org/officeDocument/2006/relationships/image" Target="../media/image6.png"/><Relationship Id="rId15" Type="http://schemas.openxmlformats.org/officeDocument/2006/relationships/image" Target="../media/image6.png"/><Relationship Id="rId16" Type="http://schemas.openxmlformats.org/officeDocument/2006/relationships/slideLayout" Target="../slideLayouts/slideLayout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2.png"/><Relationship Id="rId4" Type="http://schemas.openxmlformats.org/officeDocument/2006/relationships/image" Target="../media/image2.png"/><Relationship Id="rId5" Type="http://schemas.openxmlformats.org/officeDocument/2006/relationships/image" Target="../media/image2.png"/><Relationship Id="rId6" Type="http://schemas.openxmlformats.org/officeDocument/2006/relationships/image" Target="../media/image3.png"/><Relationship Id="rId7" Type="http://schemas.openxmlformats.org/officeDocument/2006/relationships/image" Target="../media/image2.png"/><Relationship Id="rId8" Type="http://schemas.openxmlformats.org/officeDocument/2006/relationships/image" Target="../media/image4.png"/><Relationship Id="rId9" Type="http://schemas.openxmlformats.org/officeDocument/2006/relationships/image" Target="../media/image5.png"/><Relationship Id="rId10" Type="http://schemas.openxmlformats.org/officeDocument/2006/relationships/image" Target="../media/image5.png"/><Relationship Id="rId11" Type="http://schemas.openxmlformats.org/officeDocument/2006/relationships/image" Target="../media/image5.png"/><Relationship Id="rId12" Type="http://schemas.openxmlformats.org/officeDocument/2006/relationships/image" Target="../media/image5.png"/><Relationship Id="rId13" Type="http://schemas.openxmlformats.org/officeDocument/2006/relationships/image" Target="../media/image5.png"/><Relationship Id="rId14" Type="http://schemas.openxmlformats.org/officeDocument/2006/relationships/image" Target="../media/image6.png"/><Relationship Id="rId15" Type="http://schemas.openxmlformats.org/officeDocument/2006/relationships/image" Target="../media/image6.png"/><Relationship Id="rId16" Type="http://schemas.openxmlformats.org/officeDocument/2006/relationships/slideLayout" Target="../slideLayouts/slideLayout4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2.png"/><Relationship Id="rId4" Type="http://schemas.openxmlformats.org/officeDocument/2006/relationships/image" Target="../media/image2.png"/><Relationship Id="rId5" Type="http://schemas.openxmlformats.org/officeDocument/2006/relationships/image" Target="../media/image2.png"/><Relationship Id="rId6" Type="http://schemas.openxmlformats.org/officeDocument/2006/relationships/image" Target="../media/image3.png"/><Relationship Id="rId7" Type="http://schemas.openxmlformats.org/officeDocument/2006/relationships/image" Target="../media/image2.png"/><Relationship Id="rId8" Type="http://schemas.openxmlformats.org/officeDocument/2006/relationships/image" Target="../media/image4.png"/><Relationship Id="rId9" Type="http://schemas.openxmlformats.org/officeDocument/2006/relationships/image" Target="../media/image5.png"/><Relationship Id="rId10" Type="http://schemas.openxmlformats.org/officeDocument/2006/relationships/image" Target="../media/image5.png"/><Relationship Id="rId11" Type="http://schemas.openxmlformats.org/officeDocument/2006/relationships/image" Target="../media/image5.png"/><Relationship Id="rId12" Type="http://schemas.openxmlformats.org/officeDocument/2006/relationships/image" Target="../media/image5.png"/><Relationship Id="rId13" Type="http://schemas.openxmlformats.org/officeDocument/2006/relationships/image" Target="../media/image5.png"/><Relationship Id="rId14" Type="http://schemas.openxmlformats.org/officeDocument/2006/relationships/image" Target="../media/image6.png"/><Relationship Id="rId15" Type="http://schemas.openxmlformats.org/officeDocument/2006/relationships/image" Target="../media/image6.png"/><Relationship Id="rId16" Type="http://schemas.openxmlformats.org/officeDocument/2006/relationships/slideLayout" Target="../slideLayouts/slideLayout4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oleObject" Target="../embeddings/oleObject1.bin"/><Relationship Id="rId3" Type="http://schemas.openxmlformats.org/officeDocument/2006/relationships/image" Target="../media/image7.png"/><Relationship Id="rId4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"/>
          <p:cNvSpPr/>
          <p:nvPr/>
        </p:nvSpPr>
        <p:spPr>
          <a:xfrm>
            <a:off x="88920" y="1011960"/>
            <a:ext cx="9055080" cy="192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0" strike="noStrike" u="none">
                <a:solidFill>
                  <a:srgbClr val="ccff33"/>
                </a:solidFill>
                <a:effectLst/>
                <a:uFillTx/>
                <a:latin typeface="Frutiger 55 Roman"/>
              </a:rPr>
              <a:t>ePowering the Net Economy</a:t>
            </a:r>
            <a:br>
              <a:rPr sz="4000"/>
            </a:b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3290400" y="3504600"/>
            <a:ext cx="2214000" cy="137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Dec. 7, 1999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>
        <p:pull dir="rd"/>
      </p:transition>
    </mc:Choice>
    <mc:Fallback>
      <p:transition spd="slow">
        <p:pull dir="rd"/>
      </p:transition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" name="PlaceHolder 1"/>
          <p:cNvSpPr>
            <a:spLocks noGrp="1"/>
          </p:cNvSpPr>
          <p:nvPr>
            <p:ph type="title"/>
          </p:nvPr>
        </p:nvSpPr>
        <p:spPr>
          <a:xfrm>
            <a:off x="228600" y="306360"/>
            <a:ext cx="8610480" cy="550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ceff31"/>
                </a:solidFill>
                <a:effectLst/>
                <a:uFillTx/>
                <a:latin typeface="Frutiger 55 Roman"/>
              </a:rPr>
              <a:t>Rising Demand for Quality Streaming Media</a:t>
            </a:r>
            <a:endParaRPr b="1" lang="en-US" sz="2800" strike="noStrike" u="none">
              <a:solidFill>
                <a:srgbClr val="ceff31"/>
              </a:solidFill>
              <a:effectLst/>
              <a:uFillTx/>
              <a:latin typeface="Frutiger 55 Roman"/>
            </a:endParaRPr>
          </a:p>
        </p:txBody>
      </p:sp>
      <p:sp>
        <p:nvSpPr>
          <p:cNvPr id="463" name="PlaceHolder 2"/>
          <p:cNvSpPr>
            <a:spLocks noGrp="1"/>
          </p:cNvSpPr>
          <p:nvPr>
            <p:ph/>
          </p:nvPr>
        </p:nvSpPr>
        <p:spPr>
          <a:xfrm>
            <a:off x="411120" y="2752560"/>
            <a:ext cx="6935760" cy="2988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Webcast users are very active</a:t>
            </a:r>
            <a:r>
              <a:rPr b="1" lang="en-US" sz="2000" strike="noStrike" u="none" baseline="30000">
                <a:solidFill>
                  <a:srgbClr val="ffffff"/>
                </a:solidFill>
                <a:effectLst/>
                <a:uFillTx/>
                <a:latin typeface="Frutiger 45 Light"/>
              </a:rPr>
              <a:t>*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: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451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75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% watch at least 30 minutes of video/wk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451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50% plan to watch more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451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70% click for content info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451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60% click for ad info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451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49% buy advertised products online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464" name=""/>
          <p:cNvSpPr/>
          <p:nvPr/>
        </p:nvSpPr>
        <p:spPr>
          <a:xfrm>
            <a:off x="1846800" y="6338880"/>
            <a:ext cx="5378760" cy="442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 baseline="30000">
                <a:solidFill>
                  <a:srgbClr val="ffffff"/>
                </a:solidFill>
                <a:effectLst/>
                <a:uFillTx/>
                <a:latin typeface="Tahoma"/>
              </a:rPr>
              <a:t># </a:t>
            </a: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Forrester(July 1999)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* </a:t>
            </a: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Arbitron NewMedia(1999); </a:t>
            </a: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n=1527; Users selected from Broadcast.com and Vtuner.com websites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65" name=""/>
          <p:cNvSpPr/>
          <p:nvPr/>
        </p:nvSpPr>
        <p:spPr>
          <a:xfrm>
            <a:off x="595440" y="5119200"/>
            <a:ext cx="6643440" cy="823320"/>
          </a:xfrm>
          <a:prstGeom prst="rect">
            <a:avLst/>
          </a:prstGeom>
          <a:solidFill>
            <a:srgbClr val="0000ff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Audio still much more popular than video 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due to the quality of the experience!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66" name=""/>
          <p:cNvSpPr/>
          <p:nvPr/>
        </p:nvSpPr>
        <p:spPr>
          <a:xfrm>
            <a:off x="514440" y="950400"/>
            <a:ext cx="206640" cy="77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67" name=""/>
          <p:cNvSpPr/>
          <p:nvPr/>
        </p:nvSpPr>
        <p:spPr>
          <a:xfrm>
            <a:off x="395640" y="1058760"/>
            <a:ext cx="5214240" cy="16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ctr">
            <a:spAutoFit/>
          </a:bodyPr>
          <a:p>
            <a:pPr>
              <a:lnSpc>
                <a:spcPct val="95000"/>
              </a:lnSpc>
              <a:spcBef>
                <a:spcPts val="1125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New households will opt for Broadband</a:t>
            </a:r>
            <a:r>
              <a:rPr b="1" lang="en-US" sz="1800" strike="noStrike" u="none" baseline="30000">
                <a:solidFill>
                  <a:srgbClr val="ffffff"/>
                </a:solidFill>
                <a:effectLst/>
                <a:uFillTx/>
                <a:latin typeface="Frutiger 45 Light"/>
              </a:rPr>
              <a:t>#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spcBef>
                <a:spcPts val="1125"/>
              </a:spcBef>
              <a:buClr>
                <a:srgbClr val="fdf219"/>
              </a:buClr>
              <a:buFont typeface="Arial"/>
              <a:buChar char="•"/>
              <a:tabLst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   1 million North American households - Now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spcBef>
                <a:spcPts val="1125"/>
              </a:spcBef>
              <a:buClr>
                <a:srgbClr val="fdf219"/>
              </a:buClr>
              <a:buFont typeface="Arial"/>
              <a:buChar char="•"/>
              <a:tabLst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   ~26 million subscribers by 2003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514440">
              <a:lnSpc>
                <a:spcPct val="95000"/>
              </a:lnSpc>
              <a:spcBef>
                <a:spcPts val="1125"/>
              </a:spcBef>
              <a:buClr>
                <a:srgbClr val="fdf219"/>
              </a:buClr>
              <a:buFont typeface="Arial"/>
              <a:buChar char="–"/>
              <a:tabLst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   36% of the online population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 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"/>
          <p:cNvSpPr/>
          <p:nvPr/>
        </p:nvSpPr>
        <p:spPr>
          <a:xfrm>
            <a:off x="341280" y="210960"/>
            <a:ext cx="8515440" cy="73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39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Imagine….</a:t>
            </a:r>
            <a:endParaRPr b="0" lang="en-US" sz="3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69" name=""/>
          <p:cNvSpPr/>
          <p:nvPr/>
        </p:nvSpPr>
        <p:spPr>
          <a:xfrm>
            <a:off x="317520" y="1467000"/>
            <a:ext cx="4687920" cy="347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marL="385920" indent="-385920">
              <a:lnSpc>
                <a:spcPct val="100000"/>
              </a:lnSpc>
              <a:spcBef>
                <a:spcPts val="1250"/>
              </a:spcBef>
              <a:buClr>
                <a:srgbClr val="fdf219"/>
              </a:buClr>
              <a:buFont typeface="Frutiger 45 Light"/>
              <a:buChar char="•"/>
              <a:tabLst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An internet capable of delivering high quality, high bandwidth applications such as video.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85920" indent="-385920">
              <a:lnSpc>
                <a:spcPct val="100000"/>
              </a:lnSpc>
              <a:spcBef>
                <a:spcPts val="1250"/>
              </a:spcBef>
              <a:buClr>
                <a:srgbClr val="fdf219"/>
              </a:buClr>
              <a:buFont typeface="Frutiger 45 Light"/>
              <a:buChar char="•"/>
              <a:tabLst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The ability to get various information sources (CNN, MSNBC, etc.) to your desktop at the push of a button.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85920" indent="-385920">
              <a:lnSpc>
                <a:spcPct val="100000"/>
              </a:lnSpc>
              <a:spcBef>
                <a:spcPts val="1250"/>
              </a:spcBef>
              <a:buClr>
                <a:srgbClr val="fdf219"/>
              </a:buClr>
              <a:buFont typeface="Frutiger 45 Light"/>
              <a:buChar char="•"/>
              <a:tabLst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Freedom from needing to buy dedicated, high-speed circuits from multiple providers.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70" name=""/>
          <p:cNvSpPr/>
          <p:nvPr/>
        </p:nvSpPr>
        <p:spPr>
          <a:xfrm>
            <a:off x="1382760" y="5424480"/>
            <a:ext cx="6084720" cy="594720"/>
          </a:xfrm>
          <a:prstGeom prst="rect">
            <a:avLst/>
          </a:prstGeom>
          <a:solidFill>
            <a:srgbClr val="0000ff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3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The Future is Here Today!</a:t>
            </a:r>
            <a:endParaRPr b="0" lang="en-US" sz="33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471" name="MNITOR04" descr=""/>
          <p:cNvPicPr/>
          <p:nvPr/>
        </p:nvPicPr>
        <p:blipFill>
          <a:blip r:embed="rId2"/>
          <a:stretch/>
        </p:blipFill>
        <p:spPr>
          <a:xfrm>
            <a:off x="5214960" y="1549440"/>
            <a:ext cx="3481200" cy="3222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72" name="cnbc%20browser" descr=""/>
          <p:cNvPicPr/>
          <p:nvPr/>
        </p:nvPicPr>
        <p:blipFill>
          <a:blip r:embed="rId3"/>
          <a:stretch/>
        </p:blipFill>
        <p:spPr>
          <a:xfrm>
            <a:off x="5378400" y="1682640"/>
            <a:ext cx="3168720" cy="2424240"/>
          </a:xfrm>
          <a:prstGeom prst="rect">
            <a:avLst/>
          </a:prstGeom>
          <a:noFill/>
          <a:ln w="28440">
            <a:solidFill>
              <a:srgbClr val="000066"/>
            </a:solidFill>
            <a:miter/>
          </a:ln>
        </p:spPr>
      </p:pic>
      <p:grpSp>
        <p:nvGrpSpPr>
          <p:cNvPr id="473" name=""/>
          <p:cNvGrpSpPr/>
          <p:nvPr/>
        </p:nvGrpSpPr>
        <p:grpSpPr>
          <a:xfrm>
            <a:off x="5315040" y="2157480"/>
            <a:ext cx="547200" cy="1831680"/>
            <a:chOff x="5315040" y="2157480"/>
            <a:chExt cx="547200" cy="1831680"/>
          </a:xfrm>
        </p:grpSpPr>
        <p:pic>
          <p:nvPicPr>
            <p:cNvPr id="474" name="epower%20ball" descr=""/>
            <p:cNvPicPr/>
            <p:nvPr/>
          </p:nvPicPr>
          <p:blipFill>
            <a:blip r:embed="rId4"/>
            <a:stretch/>
          </p:blipFill>
          <p:spPr>
            <a:xfrm>
              <a:off x="5553000" y="2157480"/>
              <a:ext cx="309240" cy="3333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475" name="epower%20ball" descr=""/>
            <p:cNvPicPr/>
            <p:nvPr/>
          </p:nvPicPr>
          <p:blipFill>
            <a:blip r:embed="rId5"/>
            <a:stretch/>
          </p:blipFill>
          <p:spPr>
            <a:xfrm>
              <a:off x="5315040" y="2410200"/>
              <a:ext cx="309240" cy="3333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476" name="epower%20ball" descr=""/>
            <p:cNvPicPr/>
            <p:nvPr/>
          </p:nvPicPr>
          <p:blipFill>
            <a:blip r:embed="rId6"/>
            <a:stretch/>
          </p:blipFill>
          <p:spPr>
            <a:xfrm>
              <a:off x="5315040" y="2568960"/>
              <a:ext cx="309240" cy="3333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477" name="epower%20ball" descr=""/>
            <p:cNvPicPr/>
            <p:nvPr/>
          </p:nvPicPr>
          <p:blipFill>
            <a:blip r:embed="rId7"/>
            <a:stretch/>
          </p:blipFill>
          <p:spPr>
            <a:xfrm>
              <a:off x="5320080" y="2727720"/>
              <a:ext cx="309240" cy="3333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478" name="epower%20ball" descr=""/>
            <p:cNvPicPr/>
            <p:nvPr/>
          </p:nvPicPr>
          <p:blipFill>
            <a:blip r:embed="rId8"/>
            <a:stretch/>
          </p:blipFill>
          <p:spPr>
            <a:xfrm>
              <a:off x="5320080" y="2876760"/>
              <a:ext cx="309240" cy="3333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479" name="epower%20ball" descr=""/>
            <p:cNvPicPr/>
            <p:nvPr/>
          </p:nvPicPr>
          <p:blipFill>
            <a:blip r:embed="rId9"/>
            <a:stretch/>
          </p:blipFill>
          <p:spPr>
            <a:xfrm>
              <a:off x="5315040" y="3030480"/>
              <a:ext cx="309240" cy="3333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480" name="epower%20ball" descr=""/>
            <p:cNvPicPr/>
            <p:nvPr/>
          </p:nvPicPr>
          <p:blipFill>
            <a:blip r:embed="rId10"/>
            <a:stretch/>
          </p:blipFill>
          <p:spPr>
            <a:xfrm>
              <a:off x="5315040" y="3263760"/>
              <a:ext cx="309240" cy="3333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481" name="epower%20ball" descr=""/>
            <p:cNvPicPr/>
            <p:nvPr/>
          </p:nvPicPr>
          <p:blipFill>
            <a:blip r:embed="rId11"/>
            <a:stretch/>
          </p:blipFill>
          <p:spPr>
            <a:xfrm>
              <a:off x="5315040" y="3491640"/>
              <a:ext cx="309240" cy="33372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482" name="epower%20ball" descr=""/>
            <p:cNvPicPr/>
            <p:nvPr/>
          </p:nvPicPr>
          <p:blipFill>
            <a:blip r:embed="rId12"/>
            <a:stretch/>
          </p:blipFill>
          <p:spPr>
            <a:xfrm>
              <a:off x="5315040" y="3655800"/>
              <a:ext cx="309240" cy="333360"/>
            </a:xfrm>
            <a:prstGeom prst="rect">
              <a:avLst/>
            </a:prstGeom>
            <a:noFill/>
            <a:ln w="0">
              <a:noFill/>
            </a:ln>
          </p:spPr>
        </p:pic>
      </p:grpSp>
      <p:grpSp>
        <p:nvGrpSpPr>
          <p:cNvPr id="483" name=""/>
          <p:cNvGrpSpPr/>
          <p:nvPr/>
        </p:nvGrpSpPr>
        <p:grpSpPr>
          <a:xfrm>
            <a:off x="5586480" y="2540160"/>
            <a:ext cx="1135080" cy="237960"/>
            <a:chOff x="5586480" y="2540160"/>
            <a:chExt cx="1135080" cy="237960"/>
          </a:xfrm>
        </p:grpSpPr>
        <p:sp>
          <p:nvSpPr>
            <p:cNvPr id="484" name=""/>
            <p:cNvSpPr/>
            <p:nvPr/>
          </p:nvSpPr>
          <p:spPr>
            <a:xfrm>
              <a:off x="5586480" y="2540160"/>
              <a:ext cx="1135080" cy="237960"/>
            </a:xfrm>
            <a:prstGeom prst="roundRect">
              <a:avLst>
                <a:gd name="adj" fmla="val 11639"/>
              </a:avLst>
            </a:prstGeom>
            <a:noFill/>
            <a:ln w="2844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5" name=""/>
            <p:cNvSpPr/>
            <p:nvPr/>
          </p:nvSpPr>
          <p:spPr>
            <a:xfrm>
              <a:off x="5612760" y="2543040"/>
              <a:ext cx="0" cy="230400"/>
            </a:xfrm>
            <a:prstGeom prst="line">
              <a:avLst/>
            </a:prstGeom>
            <a:ln w="5724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86" name=""/>
          <p:cNvSpPr/>
          <p:nvPr/>
        </p:nvSpPr>
        <p:spPr>
          <a:xfrm>
            <a:off x="6777000" y="2463840"/>
            <a:ext cx="1641600" cy="154764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87" name=""/>
          <p:cNvGrpSpPr/>
          <p:nvPr/>
        </p:nvGrpSpPr>
        <p:grpSpPr>
          <a:xfrm>
            <a:off x="6813720" y="2541600"/>
            <a:ext cx="1523880" cy="1357200"/>
            <a:chOff x="6813720" y="2541600"/>
            <a:chExt cx="1523880" cy="1357200"/>
          </a:xfrm>
        </p:grpSpPr>
        <p:pic>
          <p:nvPicPr>
            <p:cNvPr id="488" name="Real%20CNNfn%20Image" descr=""/>
            <p:cNvPicPr/>
            <p:nvPr/>
          </p:nvPicPr>
          <p:blipFill>
            <a:blip r:embed="rId13"/>
            <a:stretch/>
          </p:blipFill>
          <p:spPr>
            <a:xfrm>
              <a:off x="6813720" y="2541600"/>
              <a:ext cx="1523880" cy="13572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489" name="" descr=""/>
            <p:cNvPicPr/>
            <p:nvPr/>
          </p:nvPicPr>
          <p:blipFill>
            <a:blip r:embed="rId14"/>
            <a:stretch/>
          </p:blipFill>
          <p:spPr>
            <a:xfrm>
              <a:off x="7002000" y="2818080"/>
              <a:ext cx="1271880" cy="952920"/>
            </a:xfrm>
            <a:prstGeom prst="rect">
              <a:avLst/>
            </a:prstGeom>
            <a:noFill/>
            <a:ln w="0">
              <a:noFill/>
            </a:ln>
          </p:spPr>
        </p:pic>
      </p:grpSp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" name=""/>
          <p:cNvSpPr/>
          <p:nvPr/>
        </p:nvSpPr>
        <p:spPr>
          <a:xfrm>
            <a:off x="3840120" y="3733920"/>
            <a:ext cx="36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91" name="PlaceHolder 1"/>
          <p:cNvSpPr>
            <a:spLocks noGrp="1"/>
          </p:cNvSpPr>
          <p:nvPr>
            <p:ph type="title"/>
          </p:nvPr>
        </p:nvSpPr>
        <p:spPr>
          <a:xfrm>
            <a:off x="685440" y="228240"/>
            <a:ext cx="6629400" cy="600120"/>
          </a:xfrm>
          <a:prstGeom prst="rect">
            <a:avLst/>
          </a:prstGeom>
          <a:noFill/>
          <a:ln w="0">
            <a:noFill/>
          </a:ln>
        </p:spPr>
        <p:txBody>
          <a:bodyPr lIns="102960" rIns="102960" tIns="51480" bIns="514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ceff31"/>
                </a:solidFill>
                <a:effectLst/>
                <a:uFillTx/>
                <a:latin typeface="Frutiger 55 Roman"/>
              </a:rPr>
              <a:t>ePowered Media Cast</a:t>
            </a:r>
            <a:endParaRPr b="1" lang="en-US" sz="3600" strike="noStrike" u="none">
              <a:solidFill>
                <a:srgbClr val="ceff31"/>
              </a:solidFill>
              <a:effectLst/>
              <a:uFillTx/>
              <a:latin typeface="Frutiger 55 Roman"/>
            </a:endParaRPr>
          </a:p>
        </p:txBody>
      </p:sp>
      <p:sp>
        <p:nvSpPr>
          <p:cNvPr id="492" name="PlaceHolder 2"/>
          <p:cNvSpPr>
            <a:spLocks noGrp="1"/>
          </p:cNvSpPr>
          <p:nvPr>
            <p:ph/>
          </p:nvPr>
        </p:nvSpPr>
        <p:spPr>
          <a:xfrm>
            <a:off x="544680" y="1114200"/>
            <a:ext cx="7456320" cy="4111560"/>
          </a:xfrm>
          <a:prstGeom prst="rect">
            <a:avLst/>
          </a:prstGeom>
          <a:noFill/>
          <a:ln w="0">
            <a:noFill/>
          </a:ln>
        </p:spPr>
        <p:txBody>
          <a:bodyPr lIns="102960" rIns="102960" tIns="51480" bIns="51480" anchor="t">
            <a:normAutofit/>
          </a:bodyPr>
          <a:p>
            <a:pPr marL="343080" indent="-343080">
              <a:lnSpc>
                <a:spcPct val="80000"/>
              </a:lnSpc>
              <a:spcBef>
                <a:spcPts val="601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Delivers 1 kbps to 1 Mbps</a:t>
            </a:r>
            <a:r>
              <a:rPr b="1" lang="en-US" sz="2400" strike="noStrike" u="none" baseline="30000">
                <a:solidFill>
                  <a:srgbClr val="ffffff"/>
                </a:solidFill>
                <a:effectLst/>
                <a:uFillTx/>
                <a:latin typeface="Frutiger 45 Light"/>
              </a:rPr>
              <a:t>+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 Rich Streaming Media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80000"/>
              </a:lnSpc>
              <a:spcBef>
                <a:spcPts val="601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Utilizes the EIN to assure quality broadband delivery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80000"/>
              </a:lnSpc>
              <a:spcBef>
                <a:spcPts val="601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Scales to 100K Simultaneous Users &amp; Beyond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80000"/>
              </a:lnSpc>
              <a:spcBef>
                <a:spcPts val="601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Supports Live, On-Demand &amp; Scheduled Events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80000"/>
              </a:lnSpc>
              <a:spcBef>
                <a:spcPts val="601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Unicast &amp; Multicast Enabled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80000"/>
              </a:lnSpc>
              <a:spcBef>
                <a:spcPts val="601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Leverages RealNetwork G2 &amp; Windows Media Technology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80000"/>
              </a:lnSpc>
              <a:spcBef>
                <a:spcPts val="601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QuickTime and MPEG-1 Support in 2000 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493" name=""/>
          <p:cNvSpPr/>
          <p:nvPr/>
        </p:nvSpPr>
        <p:spPr>
          <a:xfrm>
            <a:off x="609480" y="4966560"/>
            <a:ext cx="7620120" cy="823320"/>
          </a:xfrm>
          <a:prstGeom prst="rect">
            <a:avLst/>
          </a:prstGeom>
          <a:solidFill>
            <a:srgbClr val="0000ff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Fulfills the Demand for High Quality, High Bit Rate Streaming Media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" name=""/>
          <p:cNvSpPr/>
          <p:nvPr/>
        </p:nvSpPr>
        <p:spPr>
          <a:xfrm>
            <a:off x="3840120" y="3733920"/>
            <a:ext cx="36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95" name="PlaceHolder 1"/>
          <p:cNvSpPr>
            <a:spLocks noGrp="1"/>
          </p:cNvSpPr>
          <p:nvPr>
            <p:ph type="title"/>
          </p:nvPr>
        </p:nvSpPr>
        <p:spPr>
          <a:xfrm>
            <a:off x="228240" y="257040"/>
            <a:ext cx="8599320" cy="857520"/>
          </a:xfrm>
          <a:prstGeom prst="rect">
            <a:avLst/>
          </a:prstGeom>
          <a:noFill/>
          <a:ln w="0">
            <a:noFill/>
          </a:ln>
        </p:spPr>
        <p:txBody>
          <a:bodyPr lIns="102960" rIns="102960" tIns="51480" bIns="514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ceff31"/>
                </a:solidFill>
                <a:effectLst/>
                <a:uFillTx/>
                <a:latin typeface="Frutiger 55 Roman"/>
              </a:rPr>
              <a:t>Media Cast - Value Proposition</a:t>
            </a:r>
            <a:endParaRPr b="1" lang="en-US" sz="3600" strike="noStrike" u="none">
              <a:solidFill>
                <a:srgbClr val="ceff31"/>
              </a:solidFill>
              <a:effectLst/>
              <a:uFillTx/>
              <a:latin typeface="Frutiger 55 Roman"/>
            </a:endParaRPr>
          </a:p>
        </p:txBody>
      </p:sp>
      <p:sp>
        <p:nvSpPr>
          <p:cNvPr id="496" name=""/>
          <p:cNvSpPr/>
          <p:nvPr/>
        </p:nvSpPr>
        <p:spPr>
          <a:xfrm>
            <a:off x="895320" y="984240"/>
            <a:ext cx="9086760" cy="2189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noAutofit/>
          </a:bodyPr>
          <a:p>
            <a:pPr marL="257040" indent="-257040">
              <a:lnSpc>
                <a:spcPct val="95000"/>
              </a:lnSpc>
              <a:spcBef>
                <a:spcPts val="1250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Content Providers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57040" indent="-257040">
              <a:lnSpc>
                <a:spcPct val="95000"/>
              </a:lnSpc>
              <a:spcBef>
                <a:spcPts val="1125"/>
              </a:spcBef>
              <a:buClr>
                <a:srgbClr val="fdf219"/>
              </a:buClr>
              <a:buFont typeface="Arial"/>
              <a:buChar char="•"/>
              <a:tabLst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The Internet becomes a viable, high quality distribution platform 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57040" indent="-257040">
              <a:lnSpc>
                <a:spcPct val="95000"/>
              </a:lnSpc>
              <a:spcBef>
                <a:spcPts val="1125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for rich media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57040" indent="-257040">
              <a:lnSpc>
                <a:spcPct val="95000"/>
              </a:lnSpc>
              <a:spcBef>
                <a:spcPts val="1125"/>
              </a:spcBef>
              <a:buClr>
                <a:srgbClr val="fdf219"/>
              </a:buClr>
              <a:buFont typeface="Arial"/>
              <a:buChar char="•"/>
              <a:tabLst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Better reach to targeted audiences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57040" indent="-257040">
              <a:lnSpc>
                <a:spcPct val="95000"/>
              </a:lnSpc>
              <a:spcBef>
                <a:spcPts val="1125"/>
              </a:spcBef>
              <a:buClr>
                <a:srgbClr val="fdf219"/>
              </a:buClr>
              <a:buFont typeface="Arial"/>
              <a:buChar char="•"/>
              <a:tabLst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Can now support large, simultaneous audiences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57040" indent="-257040">
              <a:lnSpc>
                <a:spcPct val="95000"/>
              </a:lnSpc>
              <a:spcBef>
                <a:spcPts val="1125"/>
              </a:spcBef>
              <a:buClr>
                <a:srgbClr val="fdf219"/>
              </a:buClr>
              <a:buFont typeface="Arial"/>
              <a:buChar char="•"/>
              <a:tabLst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Only pay for content actually viewed by end-users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57040" indent="-257040">
              <a:lnSpc>
                <a:spcPct val="95000"/>
              </a:lnSpc>
              <a:spcBef>
                <a:spcPts val="1125"/>
              </a:spcBef>
              <a:buClr>
                <a:srgbClr val="fdf219"/>
              </a:buClr>
              <a:buFont typeface="Arial"/>
              <a:buChar char="•"/>
              <a:tabLst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Create an Immersive Interactive Internet environment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97" name=""/>
          <p:cNvSpPr/>
          <p:nvPr/>
        </p:nvSpPr>
        <p:spPr>
          <a:xfrm>
            <a:off x="289080" y="3505320"/>
            <a:ext cx="1839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98" name=""/>
          <p:cNvSpPr/>
          <p:nvPr/>
        </p:nvSpPr>
        <p:spPr>
          <a:xfrm>
            <a:off x="869400" y="5309280"/>
            <a:ext cx="7592400" cy="1554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>
              <a:lnSpc>
                <a:spcPct val="95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End Users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spcBef>
                <a:spcPts val="1125"/>
              </a:spcBef>
              <a:buClr>
                <a:srgbClr val="fdf21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  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Access to rich media never before available - rate adaptive!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spcBef>
                <a:spcPts val="1125"/>
              </a:spcBef>
              <a:buClr>
                <a:srgbClr val="fdf21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   View content on demand, when desired at highest speed possible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 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99" name=""/>
          <p:cNvSpPr/>
          <p:nvPr/>
        </p:nvSpPr>
        <p:spPr>
          <a:xfrm>
            <a:off x="830520" y="3689640"/>
            <a:ext cx="7873920" cy="159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Internet Service Providers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spcBef>
                <a:spcPts val="1125"/>
              </a:spcBef>
              <a:buClr>
                <a:srgbClr val="fdf21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   Differentiated, value-added service for subscriber base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spcBef>
                <a:spcPts val="1125"/>
              </a:spcBef>
              <a:buClr>
                <a:srgbClr val="fdf21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   New revenue stream not previously available - 100% success based 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spcBef>
                <a:spcPts val="1001"/>
              </a:spcBef>
              <a:buClr>
                <a:srgbClr val="fdf21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   Opportunity to enable future ECI applications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 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0" name=""/>
          <p:cNvGrpSpPr/>
          <p:nvPr/>
        </p:nvGrpSpPr>
        <p:grpSpPr>
          <a:xfrm>
            <a:off x="2595960" y="2177640"/>
            <a:ext cx="4769640" cy="2185920"/>
            <a:chOff x="2595960" y="2177640"/>
            <a:chExt cx="4769640" cy="2185920"/>
          </a:xfrm>
        </p:grpSpPr>
        <p:sp>
          <p:nvSpPr>
            <p:cNvPr id="501" name=""/>
            <p:cNvSpPr/>
            <p:nvPr/>
          </p:nvSpPr>
          <p:spPr>
            <a:xfrm flipV="1">
              <a:off x="5908320" y="2177640"/>
              <a:ext cx="599760" cy="342360"/>
            </a:xfrm>
            <a:prstGeom prst="line">
              <a:avLst/>
            </a:prstGeom>
            <a:ln w="38160">
              <a:solidFill>
                <a:srgbClr val="cc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502" name=""/>
            <p:cNvGrpSpPr/>
            <p:nvPr/>
          </p:nvGrpSpPr>
          <p:grpSpPr>
            <a:xfrm>
              <a:off x="2595960" y="2292120"/>
              <a:ext cx="3654360" cy="2071440"/>
              <a:chOff x="2595960" y="2292120"/>
              <a:chExt cx="3654360" cy="2071440"/>
            </a:xfrm>
          </p:grpSpPr>
          <p:sp>
            <p:nvSpPr>
              <p:cNvPr id="503" name=""/>
              <p:cNvSpPr/>
              <p:nvPr/>
            </p:nvSpPr>
            <p:spPr>
              <a:xfrm>
                <a:off x="2668320" y="3337200"/>
                <a:ext cx="3021840" cy="1026360"/>
              </a:xfrm>
              <a:custGeom>
                <a:avLst/>
                <a:gdLst/>
                <a:ahLst/>
                <a:rect l="l" t="t" r="r" b="b"/>
                <a:pathLst>
                  <a:path stroke="0" w="21600" h="21600">
                    <a:moveTo>
                      <a:pt x="10800" y="0"/>
                    </a:moveTo>
                    <a:arcTo wR="10800" hR="10800" stAng="-5400000" swAng="3292146"/>
                    <a:lnTo>
                      <a:pt x="10800" y="10800"/>
                    </a:lnTo>
                    <a:close/>
                  </a:path>
                  <a:path fill="none" w="21600" h="21600">
                    <a:moveTo>
                      <a:pt x="10800" y="0"/>
                    </a:moveTo>
                    <a:arcTo wR="10800" hR="10800" stAng="-5400000" swAng="3292146"/>
                  </a:path>
                </a:pathLst>
              </a:custGeom>
              <a:noFill/>
              <a:ln w="38160">
                <a:solidFill>
                  <a:srgbClr val="cc0000"/>
                </a:solidFill>
                <a:miter/>
                <a:tailEnd len="med" type="triangle" w="med"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4" name=""/>
              <p:cNvSpPr/>
              <p:nvPr/>
            </p:nvSpPr>
            <p:spPr>
              <a:xfrm flipV="1">
                <a:off x="2595960" y="2291400"/>
                <a:ext cx="3024360" cy="1026360"/>
              </a:xfrm>
              <a:custGeom>
                <a:avLst/>
                <a:gdLst/>
                <a:ahLst/>
                <a:rect l="l" t="t" r="r" b="b"/>
                <a:pathLst>
                  <a:path stroke="0" w="21600" h="21600">
                    <a:moveTo>
                      <a:pt x="10800" y="0"/>
                    </a:moveTo>
                    <a:arcTo wR="10800" hR="10800" stAng="-5400000" swAng="5215813"/>
                    <a:lnTo>
                      <a:pt x="10800" y="10800"/>
                    </a:lnTo>
                    <a:close/>
                  </a:path>
                  <a:path fill="none" w="21600" h="21600">
                    <a:moveTo>
                      <a:pt x="10800" y="0"/>
                    </a:moveTo>
                    <a:arcTo wR="10800" hR="10800" stAng="-5400000" swAng="5215813"/>
                  </a:path>
                </a:pathLst>
              </a:custGeom>
              <a:noFill/>
              <a:ln w="38160">
                <a:solidFill>
                  <a:srgbClr val="cc0000"/>
                </a:solidFill>
                <a:miter/>
                <a:tailEnd len="med" type="triangle" w="med"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5" name=""/>
              <p:cNvSpPr/>
              <p:nvPr/>
            </p:nvSpPr>
            <p:spPr>
              <a:xfrm flipV="1">
                <a:off x="4179240" y="3290760"/>
                <a:ext cx="2071080" cy="42840"/>
              </a:xfrm>
              <a:prstGeom prst="line">
                <a:avLst/>
              </a:prstGeom>
              <a:ln w="38160">
                <a:solidFill>
                  <a:srgbClr val="cc0000"/>
                </a:solidFill>
                <a:miter/>
                <a:tailEnd len="med" type="triangle" w="med"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" bIns="-396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506" name=""/>
            <p:cNvSpPr/>
            <p:nvPr/>
          </p:nvSpPr>
          <p:spPr>
            <a:xfrm>
              <a:off x="6851520" y="3262320"/>
              <a:ext cx="514080" cy="0"/>
            </a:xfrm>
            <a:prstGeom prst="line">
              <a:avLst/>
            </a:prstGeom>
            <a:ln w="38160">
              <a:solidFill>
                <a:srgbClr val="cc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pic>
        <p:nvPicPr>
          <p:cNvPr id="507" name="cloud%20copy" descr=""/>
          <p:cNvPicPr/>
          <p:nvPr/>
        </p:nvPicPr>
        <p:blipFill>
          <a:blip r:embed="rId2"/>
          <a:stretch/>
        </p:blipFill>
        <p:spPr>
          <a:xfrm>
            <a:off x="4280040" y="2549520"/>
            <a:ext cx="2228760" cy="121284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508" name=""/>
          <p:cNvGrpSpPr/>
          <p:nvPr/>
        </p:nvGrpSpPr>
        <p:grpSpPr>
          <a:xfrm>
            <a:off x="1708200" y="2849400"/>
            <a:ext cx="671040" cy="955440"/>
            <a:chOff x="1708200" y="2849400"/>
            <a:chExt cx="671040" cy="955440"/>
          </a:xfrm>
        </p:grpSpPr>
        <p:sp>
          <p:nvSpPr>
            <p:cNvPr id="509" name=""/>
            <p:cNvSpPr/>
            <p:nvPr/>
          </p:nvSpPr>
          <p:spPr>
            <a:xfrm>
              <a:off x="1950840" y="3348360"/>
              <a:ext cx="428400" cy="0"/>
            </a:xfrm>
            <a:prstGeom prst="line">
              <a:avLst/>
            </a:prstGeom>
            <a:ln w="38160">
              <a:solidFill>
                <a:srgbClr val="cc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0" name=""/>
            <p:cNvSpPr/>
            <p:nvPr/>
          </p:nvSpPr>
          <p:spPr>
            <a:xfrm>
              <a:off x="1708200" y="2863440"/>
              <a:ext cx="257040" cy="0"/>
            </a:xfrm>
            <a:prstGeom prst="line">
              <a:avLst/>
            </a:prstGeom>
            <a:ln w="38160">
              <a:solidFill>
                <a:srgbClr val="cc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1" name=""/>
            <p:cNvSpPr/>
            <p:nvPr/>
          </p:nvSpPr>
          <p:spPr>
            <a:xfrm>
              <a:off x="1708200" y="3804840"/>
              <a:ext cx="257040" cy="0"/>
            </a:xfrm>
            <a:prstGeom prst="line">
              <a:avLst/>
            </a:prstGeom>
            <a:ln w="38160">
              <a:solidFill>
                <a:srgbClr val="cc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2" name=""/>
            <p:cNvSpPr/>
            <p:nvPr/>
          </p:nvSpPr>
          <p:spPr>
            <a:xfrm flipV="1">
              <a:off x="1936800" y="2849400"/>
              <a:ext cx="0" cy="955440"/>
            </a:xfrm>
            <a:prstGeom prst="line">
              <a:avLst/>
            </a:prstGeom>
            <a:ln w="38160">
              <a:solidFill>
                <a:srgbClr val="cc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pic>
        <p:nvPicPr>
          <p:cNvPr id="513" name="pop-building%20copy" descr=""/>
          <p:cNvPicPr/>
          <p:nvPr/>
        </p:nvPicPr>
        <p:blipFill>
          <a:blip r:embed="rId3"/>
          <a:stretch/>
        </p:blipFill>
        <p:spPr>
          <a:xfrm>
            <a:off x="5651640" y="3633840"/>
            <a:ext cx="747720" cy="758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14" name=""/>
          <p:cNvSpPr/>
          <p:nvPr/>
        </p:nvSpPr>
        <p:spPr>
          <a:xfrm>
            <a:off x="1536840" y="4051440"/>
            <a:ext cx="942840" cy="26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algn="ctr">
              <a:lnSpc>
                <a:spcPct val="80000"/>
              </a:lnSpc>
              <a:spcBef>
                <a:spcPts val="814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NTSC</a:t>
            </a:r>
            <a:endParaRPr b="0" lang="en-US" sz="13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15" name=""/>
          <p:cNvSpPr/>
          <p:nvPr/>
        </p:nvSpPr>
        <p:spPr>
          <a:xfrm>
            <a:off x="600120" y="1663560"/>
            <a:ext cx="1542960" cy="766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algn="ctr">
              <a:lnSpc>
                <a:spcPct val="110000"/>
              </a:lnSpc>
              <a:spcBef>
                <a:spcPts val="1001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600" strike="noStrike" u="none">
                <a:solidFill>
                  <a:srgbClr val="cc0000"/>
                </a:solidFill>
                <a:effectLst/>
                <a:uFillTx/>
                <a:latin typeface="Frutiger 45 Light"/>
              </a:rPr>
              <a:t>1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10000"/>
              </a:lnSpc>
              <a:spcBef>
                <a:spcPts val="1001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600" strike="noStrike" u="none">
                <a:solidFill>
                  <a:srgbClr val="cc0000"/>
                </a:solidFill>
                <a:effectLst/>
                <a:uFillTx/>
                <a:latin typeface="Frutiger 45 Light"/>
              </a:rPr>
              <a:t>Acquisition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16" name=""/>
          <p:cNvSpPr/>
          <p:nvPr/>
        </p:nvSpPr>
        <p:spPr>
          <a:xfrm>
            <a:off x="3686040" y="3770280"/>
            <a:ext cx="1798920" cy="834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Enron Intelligent Network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17" name="PlaceHolder 1"/>
          <p:cNvSpPr>
            <a:spLocks noGrp="1"/>
          </p:cNvSpPr>
          <p:nvPr>
            <p:ph type="title"/>
          </p:nvPr>
        </p:nvSpPr>
        <p:spPr>
          <a:xfrm>
            <a:off x="342720" y="342720"/>
            <a:ext cx="8484840" cy="857160"/>
          </a:xfrm>
          <a:prstGeom prst="rect">
            <a:avLst/>
          </a:prstGeom>
          <a:noFill/>
          <a:ln w="0">
            <a:noFill/>
          </a:ln>
        </p:spPr>
        <p:txBody>
          <a:bodyPr lIns="102960" rIns="102960" tIns="51480" bIns="514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ceff31"/>
                </a:solidFill>
                <a:effectLst/>
                <a:uFillTx/>
                <a:latin typeface="Frutiger 55 Roman"/>
              </a:rPr>
              <a:t>Media Cast - Content Distribution</a:t>
            </a:r>
            <a:endParaRPr b="1" lang="en-US" sz="3600" strike="noStrike" u="none">
              <a:solidFill>
                <a:srgbClr val="ceff31"/>
              </a:solidFill>
              <a:effectLst/>
              <a:uFillTx/>
              <a:latin typeface="Frutiger 55 Roman"/>
            </a:endParaRPr>
          </a:p>
        </p:txBody>
      </p:sp>
      <p:pic>
        <p:nvPicPr>
          <p:cNvPr id="518" name="video%20camera2" descr=""/>
          <p:cNvPicPr/>
          <p:nvPr/>
        </p:nvPicPr>
        <p:blipFill>
          <a:blip r:embed="rId4"/>
          <a:stretch/>
        </p:blipFill>
        <p:spPr>
          <a:xfrm>
            <a:off x="1022400" y="2521080"/>
            <a:ext cx="698400" cy="738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9" name="video%20tape%20copy" descr=""/>
          <p:cNvPicPr/>
          <p:nvPr/>
        </p:nvPicPr>
        <p:blipFill>
          <a:blip r:embed="rId5"/>
          <a:stretch/>
        </p:blipFill>
        <p:spPr>
          <a:xfrm>
            <a:off x="1022400" y="3462480"/>
            <a:ext cx="695160" cy="695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20" name="server%20copy" descr=""/>
          <p:cNvPicPr/>
          <p:nvPr/>
        </p:nvPicPr>
        <p:blipFill>
          <a:blip r:embed="rId6"/>
          <a:stretch/>
        </p:blipFill>
        <p:spPr>
          <a:xfrm>
            <a:off x="2392200" y="3022560"/>
            <a:ext cx="687600" cy="6969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21" name=""/>
          <p:cNvSpPr/>
          <p:nvPr/>
        </p:nvSpPr>
        <p:spPr>
          <a:xfrm>
            <a:off x="1886040" y="2260440"/>
            <a:ext cx="1542960" cy="66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600" strike="noStrike" u="none">
                <a:solidFill>
                  <a:srgbClr val="cc0000"/>
                </a:solidFill>
                <a:effectLst/>
                <a:uFillTx/>
                <a:latin typeface="Frutiger 45 Light"/>
              </a:rPr>
              <a:t>2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spcBef>
                <a:spcPts val="1001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600" strike="noStrike" u="none">
                <a:solidFill>
                  <a:srgbClr val="cc0000"/>
                </a:solidFill>
                <a:effectLst/>
                <a:uFillTx/>
                <a:latin typeface="Frutiger 45 Light"/>
              </a:rPr>
              <a:t>Encoding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22" name=""/>
          <p:cNvSpPr/>
          <p:nvPr/>
        </p:nvSpPr>
        <p:spPr>
          <a:xfrm>
            <a:off x="3079800" y="3348000"/>
            <a:ext cx="428400" cy="0"/>
          </a:xfrm>
          <a:prstGeom prst="line">
            <a:avLst/>
          </a:prstGeom>
          <a:ln w="38160">
            <a:solidFill>
              <a:srgbClr val="cc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523" name="server%20copy" descr=""/>
          <p:cNvPicPr/>
          <p:nvPr/>
        </p:nvPicPr>
        <p:blipFill>
          <a:blip r:embed="rId7"/>
          <a:stretch/>
        </p:blipFill>
        <p:spPr>
          <a:xfrm>
            <a:off x="3506760" y="3021120"/>
            <a:ext cx="687240" cy="6969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24" name=""/>
          <p:cNvSpPr/>
          <p:nvPr/>
        </p:nvSpPr>
        <p:spPr>
          <a:xfrm>
            <a:off x="3171960" y="1328760"/>
            <a:ext cx="1541160" cy="1635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600" strike="noStrike" u="none">
                <a:solidFill>
                  <a:srgbClr val="cc0000"/>
                </a:solidFill>
                <a:effectLst/>
                <a:uFillTx/>
                <a:latin typeface="Frutiger 45 Light"/>
              </a:rPr>
              <a:t>3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spcBef>
                <a:spcPts val="1001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600" strike="noStrike" u="none">
                <a:solidFill>
                  <a:srgbClr val="cc0000"/>
                </a:solidFill>
                <a:effectLst/>
                <a:uFillTx/>
                <a:latin typeface="Frutiger 45 Light"/>
              </a:rPr>
              <a:t>Storage,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spcBef>
                <a:spcPts val="1001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600" strike="noStrike" u="none">
                <a:solidFill>
                  <a:srgbClr val="cc0000"/>
                </a:solidFill>
                <a:effectLst/>
                <a:uFillTx/>
                <a:latin typeface="Frutiger 45 Light"/>
              </a:rPr>
              <a:t>Archiving &amp;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spcBef>
                <a:spcPts val="1001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600" strike="noStrike" u="none">
                <a:solidFill>
                  <a:srgbClr val="cc0000"/>
                </a:solidFill>
                <a:effectLst/>
                <a:uFillTx/>
                <a:latin typeface="Frutiger 45 Light"/>
              </a:rPr>
              <a:t>Content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spcBef>
                <a:spcPts val="1001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600" strike="noStrike" u="none">
                <a:solidFill>
                  <a:srgbClr val="cc0000"/>
                </a:solidFill>
                <a:effectLst/>
                <a:uFillTx/>
                <a:latin typeface="Frutiger 45 Light"/>
              </a:rPr>
              <a:t>Managment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25" name=""/>
          <p:cNvSpPr/>
          <p:nvPr/>
        </p:nvSpPr>
        <p:spPr>
          <a:xfrm>
            <a:off x="2822400" y="3633840"/>
            <a:ext cx="943200" cy="26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algn="ctr">
              <a:lnSpc>
                <a:spcPct val="80000"/>
              </a:lnSpc>
              <a:spcBef>
                <a:spcPts val="814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G2</a:t>
            </a:r>
            <a:endParaRPr b="0" lang="en-US" sz="13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526" name="radio-building%20copy" descr=""/>
          <p:cNvPicPr/>
          <p:nvPr/>
        </p:nvPicPr>
        <p:blipFill>
          <a:blip r:embed="rId8"/>
          <a:stretch/>
        </p:blipFill>
        <p:spPr>
          <a:xfrm>
            <a:off x="7365960" y="3041640"/>
            <a:ext cx="695520" cy="6778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27" name="pop-building%20copy" descr=""/>
          <p:cNvPicPr/>
          <p:nvPr/>
        </p:nvPicPr>
        <p:blipFill>
          <a:blip r:embed="rId9"/>
          <a:stretch/>
        </p:blipFill>
        <p:spPr>
          <a:xfrm>
            <a:off x="6445080" y="1577880"/>
            <a:ext cx="749520" cy="7588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28" name="server%20copy" descr=""/>
          <p:cNvPicPr/>
          <p:nvPr/>
        </p:nvPicPr>
        <p:blipFill>
          <a:blip r:embed="rId10"/>
          <a:stretch/>
        </p:blipFill>
        <p:spPr>
          <a:xfrm>
            <a:off x="5479920" y="2349360"/>
            <a:ext cx="519120" cy="525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29" name="server%20copy" descr=""/>
          <p:cNvPicPr/>
          <p:nvPr/>
        </p:nvPicPr>
        <p:blipFill>
          <a:blip r:embed="rId11"/>
          <a:stretch/>
        </p:blipFill>
        <p:spPr>
          <a:xfrm>
            <a:off x="6337440" y="3035160"/>
            <a:ext cx="519120" cy="525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30" name="server%20copy" descr=""/>
          <p:cNvPicPr/>
          <p:nvPr/>
        </p:nvPicPr>
        <p:blipFill>
          <a:blip r:embed="rId12"/>
          <a:stretch/>
        </p:blipFill>
        <p:spPr>
          <a:xfrm>
            <a:off x="5394240" y="3462480"/>
            <a:ext cx="519120" cy="5270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31" name=""/>
          <p:cNvSpPr/>
          <p:nvPr/>
        </p:nvSpPr>
        <p:spPr>
          <a:xfrm rot="2730000">
            <a:off x="5180040" y="3419280"/>
            <a:ext cx="1457280" cy="1028880"/>
          </a:xfrm>
          <a:prstGeom prst="ellipse">
            <a:avLst/>
          </a:prstGeom>
          <a:noFill/>
          <a:ln w="38160">
            <a:solidFill>
              <a:srgbClr val="000066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532" name="server%20copy" descr=""/>
          <p:cNvPicPr/>
          <p:nvPr/>
        </p:nvPicPr>
        <p:blipFill>
          <a:blip r:embed="rId13"/>
          <a:stretch/>
        </p:blipFill>
        <p:spPr>
          <a:xfrm>
            <a:off x="7023240" y="1920960"/>
            <a:ext cx="519120" cy="5270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33" name="server%20copy" descr=""/>
          <p:cNvPicPr/>
          <p:nvPr/>
        </p:nvPicPr>
        <p:blipFill>
          <a:blip r:embed="rId14"/>
          <a:stretch/>
        </p:blipFill>
        <p:spPr>
          <a:xfrm>
            <a:off x="7880400" y="3376440"/>
            <a:ext cx="519120" cy="527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34" name=""/>
          <p:cNvSpPr/>
          <p:nvPr/>
        </p:nvSpPr>
        <p:spPr>
          <a:xfrm>
            <a:off x="4708440" y="1663560"/>
            <a:ext cx="1542960" cy="66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600" strike="noStrike" u="none">
                <a:solidFill>
                  <a:srgbClr val="cc0000"/>
                </a:solidFill>
                <a:effectLst/>
                <a:uFillTx/>
                <a:latin typeface="Frutiger 45 Light"/>
              </a:rPr>
              <a:t>4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spcBef>
                <a:spcPts val="1001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600" strike="noStrike" u="none">
                <a:solidFill>
                  <a:srgbClr val="cc0000"/>
                </a:solidFill>
                <a:effectLst/>
                <a:uFillTx/>
                <a:latin typeface="Frutiger 45 Light"/>
              </a:rPr>
              <a:t>Replication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35" name=""/>
          <p:cNvSpPr/>
          <p:nvPr/>
        </p:nvSpPr>
        <p:spPr>
          <a:xfrm>
            <a:off x="942840" y="4456080"/>
            <a:ext cx="7713720" cy="214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noAutofit/>
          </a:bodyPr>
          <a:p>
            <a:pPr>
              <a:lnSpc>
                <a:spcPct val="12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2500" strike="noStrike" u="none">
                <a:solidFill>
                  <a:srgbClr val="ceff31"/>
                </a:solidFill>
                <a:effectLst/>
                <a:uFillTx/>
                <a:latin typeface="Frutiger 45 Light"/>
              </a:rPr>
              <a:t>Streams are distributed to edge servers co-located with ePowered Internet Service Providers via:</a:t>
            </a:r>
            <a:endParaRPr b="0" lang="en-US" sz="2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2000" strike="noStrike" u="none">
                <a:solidFill>
                  <a:srgbClr val="ceff31"/>
                </a:solidFill>
                <a:effectLst/>
                <a:uFillTx/>
                <a:latin typeface="Frutiger 45 Light"/>
              </a:rPr>
              <a:t>    1  DS-3 or OC-3 Metropolitan Area Connectivity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2000" strike="noStrike" u="none">
                <a:solidFill>
                  <a:srgbClr val="ceff31"/>
                </a:solidFill>
                <a:effectLst/>
                <a:uFillTx/>
                <a:latin typeface="Frutiger 45 Light"/>
              </a:rPr>
              <a:t>    2  Fast Ethernet Interconnect when Co-Located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2000" strike="noStrike" u="none">
                <a:solidFill>
                  <a:srgbClr val="ceff31"/>
                </a:solidFill>
                <a:effectLst/>
                <a:uFillTx/>
                <a:latin typeface="Frutiger 45 Light"/>
              </a:rPr>
              <a:t>    3  Satellite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36" name=""/>
          <p:cNvSpPr/>
          <p:nvPr/>
        </p:nvSpPr>
        <p:spPr>
          <a:xfrm>
            <a:off x="7370640" y="2297160"/>
            <a:ext cx="1800360" cy="717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ePowered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ISP’s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"/>
          <p:cNvSpPr/>
          <p:nvPr/>
        </p:nvSpPr>
        <p:spPr>
          <a:xfrm>
            <a:off x="4456080" y="4370400"/>
            <a:ext cx="257040" cy="171360"/>
          </a:xfrm>
          <a:prstGeom prst="line">
            <a:avLst/>
          </a:prstGeom>
          <a:ln w="38160">
            <a:solidFill>
              <a:srgbClr val="cc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38" name=""/>
          <p:cNvSpPr/>
          <p:nvPr/>
        </p:nvSpPr>
        <p:spPr>
          <a:xfrm flipV="1">
            <a:off x="6399360" y="4370400"/>
            <a:ext cx="714240" cy="426960"/>
          </a:xfrm>
          <a:prstGeom prst="line">
            <a:avLst/>
          </a:prstGeom>
          <a:ln w="38160">
            <a:solidFill>
              <a:srgbClr val="cc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39" name=""/>
          <p:cNvSpPr/>
          <p:nvPr/>
        </p:nvSpPr>
        <p:spPr>
          <a:xfrm>
            <a:off x="6384960" y="2998800"/>
            <a:ext cx="714240" cy="85680"/>
          </a:xfrm>
          <a:prstGeom prst="line">
            <a:avLst/>
          </a:prstGeom>
          <a:ln w="38160">
            <a:solidFill>
              <a:srgbClr val="cc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8880" bIns="3888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40" name=""/>
          <p:cNvGrpSpPr/>
          <p:nvPr/>
        </p:nvGrpSpPr>
        <p:grpSpPr>
          <a:xfrm>
            <a:off x="7842240" y="3812760"/>
            <a:ext cx="414000" cy="784800"/>
            <a:chOff x="7842240" y="3812760"/>
            <a:chExt cx="414000" cy="784800"/>
          </a:xfrm>
        </p:grpSpPr>
        <p:sp>
          <p:nvSpPr>
            <p:cNvPr id="541" name=""/>
            <p:cNvSpPr/>
            <p:nvPr/>
          </p:nvSpPr>
          <p:spPr>
            <a:xfrm flipH="1">
              <a:off x="7842240" y="4222800"/>
              <a:ext cx="264240" cy="0"/>
            </a:xfrm>
            <a:prstGeom prst="line">
              <a:avLst/>
            </a:prstGeom>
            <a:ln w="38160">
              <a:solidFill>
                <a:srgbClr val="cc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2" name=""/>
            <p:cNvSpPr/>
            <p:nvPr/>
          </p:nvSpPr>
          <p:spPr>
            <a:xfrm flipH="1">
              <a:off x="8097840" y="3824640"/>
              <a:ext cx="158400" cy="0"/>
            </a:xfrm>
            <a:prstGeom prst="line">
              <a:avLst/>
            </a:prstGeom>
            <a:ln w="38160">
              <a:solidFill>
                <a:srgbClr val="cc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3" name=""/>
            <p:cNvSpPr/>
            <p:nvPr/>
          </p:nvSpPr>
          <p:spPr>
            <a:xfrm flipH="1">
              <a:off x="8097840" y="4597560"/>
              <a:ext cx="158400" cy="0"/>
            </a:xfrm>
            <a:prstGeom prst="line">
              <a:avLst/>
            </a:prstGeom>
            <a:ln w="38160">
              <a:solidFill>
                <a:srgbClr val="cc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4" name=""/>
            <p:cNvSpPr/>
            <p:nvPr/>
          </p:nvSpPr>
          <p:spPr>
            <a:xfrm flipV="1">
              <a:off x="8115120" y="3812760"/>
              <a:ext cx="0" cy="784440"/>
            </a:xfrm>
            <a:prstGeom prst="line">
              <a:avLst/>
            </a:prstGeom>
            <a:ln w="38160">
              <a:solidFill>
                <a:srgbClr val="cc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45" name=""/>
          <p:cNvSpPr/>
          <p:nvPr/>
        </p:nvSpPr>
        <p:spPr>
          <a:xfrm flipV="1">
            <a:off x="3343320" y="3169800"/>
            <a:ext cx="855720" cy="514440"/>
          </a:xfrm>
          <a:prstGeom prst="line">
            <a:avLst/>
          </a:prstGeom>
          <a:ln w="38160">
            <a:solidFill>
              <a:srgbClr val="cc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46" name=""/>
          <p:cNvSpPr/>
          <p:nvPr/>
        </p:nvSpPr>
        <p:spPr>
          <a:xfrm>
            <a:off x="1971720" y="3784680"/>
            <a:ext cx="685800" cy="0"/>
          </a:xfrm>
          <a:prstGeom prst="line">
            <a:avLst/>
          </a:prstGeom>
          <a:ln w="38160">
            <a:solidFill>
              <a:srgbClr val="cc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47" name=""/>
          <p:cNvSpPr/>
          <p:nvPr/>
        </p:nvSpPr>
        <p:spPr>
          <a:xfrm>
            <a:off x="3249720" y="3941640"/>
            <a:ext cx="428400" cy="257400"/>
          </a:xfrm>
          <a:prstGeom prst="line">
            <a:avLst/>
          </a:prstGeom>
          <a:ln w="38160">
            <a:solidFill>
              <a:srgbClr val="cc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48" name="PlaceHolder 1"/>
          <p:cNvSpPr>
            <a:spLocks noGrp="1"/>
          </p:cNvSpPr>
          <p:nvPr>
            <p:ph type="title"/>
          </p:nvPr>
        </p:nvSpPr>
        <p:spPr>
          <a:xfrm>
            <a:off x="599760" y="342720"/>
            <a:ext cx="8458200" cy="857160"/>
          </a:xfrm>
          <a:prstGeom prst="rect">
            <a:avLst/>
          </a:prstGeom>
          <a:noFill/>
          <a:ln w="0">
            <a:noFill/>
          </a:ln>
        </p:spPr>
        <p:txBody>
          <a:bodyPr lIns="102960" rIns="102960" tIns="51480" bIns="514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ceff31"/>
                </a:solidFill>
                <a:effectLst/>
                <a:uFillTx/>
                <a:latin typeface="Frutiger 55 Roman"/>
              </a:rPr>
              <a:t>Media Cast - Content Viewing</a:t>
            </a:r>
            <a:endParaRPr b="1" lang="en-US" sz="3600" strike="noStrike" u="none">
              <a:solidFill>
                <a:srgbClr val="ceff31"/>
              </a:solidFill>
              <a:effectLst/>
              <a:uFillTx/>
              <a:latin typeface="Frutiger 55 Roman"/>
            </a:endParaRPr>
          </a:p>
        </p:txBody>
      </p:sp>
      <p:pic>
        <p:nvPicPr>
          <p:cNvPr id="549" name="" descr=""/>
          <p:cNvPicPr/>
          <p:nvPr/>
        </p:nvPicPr>
        <p:blipFill>
          <a:blip r:embed="rId2"/>
          <a:stretch/>
        </p:blipFill>
        <p:spPr>
          <a:xfrm>
            <a:off x="771480" y="1805040"/>
            <a:ext cx="1655640" cy="127944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550" name=""/>
          <p:cNvGraphicFramePr/>
          <p:nvPr/>
        </p:nvGraphicFramePr>
        <p:xfrm>
          <a:off x="228600" y="4495680"/>
          <a:ext cx="1344600" cy="129852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551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228600" y="4495680"/>
                    <a:ext cx="1344600" cy="1298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552" name="computer%20copy" descr=""/>
          <p:cNvPicPr/>
          <p:nvPr/>
        </p:nvPicPr>
        <p:blipFill>
          <a:blip r:embed="rId5"/>
          <a:stretch/>
        </p:blipFill>
        <p:spPr>
          <a:xfrm>
            <a:off x="1285920" y="3427560"/>
            <a:ext cx="685800" cy="6858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53" name="pop-building%20copy" descr=""/>
          <p:cNvPicPr/>
          <p:nvPr/>
        </p:nvPicPr>
        <p:blipFill>
          <a:blip r:embed="rId6"/>
          <a:stretch/>
        </p:blipFill>
        <p:spPr>
          <a:xfrm>
            <a:off x="2649600" y="3427560"/>
            <a:ext cx="747720" cy="758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54" name="server%20copy" descr=""/>
          <p:cNvPicPr/>
          <p:nvPr/>
        </p:nvPicPr>
        <p:blipFill>
          <a:blip r:embed="rId7"/>
          <a:stretch/>
        </p:blipFill>
        <p:spPr>
          <a:xfrm>
            <a:off x="3592440" y="4100400"/>
            <a:ext cx="436680" cy="441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55" name="server%20copy" descr=""/>
          <p:cNvPicPr/>
          <p:nvPr/>
        </p:nvPicPr>
        <p:blipFill>
          <a:blip r:embed="rId8"/>
          <a:stretch/>
        </p:blipFill>
        <p:spPr>
          <a:xfrm>
            <a:off x="3849840" y="4100400"/>
            <a:ext cx="434880" cy="441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56" name="server%20copy" descr=""/>
          <p:cNvPicPr/>
          <p:nvPr/>
        </p:nvPicPr>
        <p:blipFill>
          <a:blip r:embed="rId9"/>
          <a:stretch/>
        </p:blipFill>
        <p:spPr>
          <a:xfrm>
            <a:off x="4106880" y="4100400"/>
            <a:ext cx="434880" cy="441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57" name="cloud%20copy" descr=""/>
          <p:cNvPicPr/>
          <p:nvPr/>
        </p:nvPicPr>
        <p:blipFill>
          <a:blip r:embed="rId10"/>
          <a:stretch/>
        </p:blipFill>
        <p:spPr>
          <a:xfrm>
            <a:off x="4199040" y="4184640"/>
            <a:ext cx="2228760" cy="12128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58" name=""/>
          <p:cNvSpPr/>
          <p:nvPr/>
        </p:nvSpPr>
        <p:spPr>
          <a:xfrm>
            <a:off x="4927680" y="4419720"/>
            <a:ext cx="1071360" cy="37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EIN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559" name="cloud%20copy" descr=""/>
          <p:cNvPicPr/>
          <p:nvPr/>
        </p:nvPicPr>
        <p:blipFill>
          <a:blip r:embed="rId11"/>
          <a:stretch/>
        </p:blipFill>
        <p:spPr>
          <a:xfrm>
            <a:off x="4170240" y="2327400"/>
            <a:ext cx="2229120" cy="1214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60" name=""/>
          <p:cNvSpPr/>
          <p:nvPr/>
        </p:nvSpPr>
        <p:spPr>
          <a:xfrm>
            <a:off x="4513320" y="2712960"/>
            <a:ext cx="1414440" cy="37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Internet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61" name=""/>
          <p:cNvSpPr/>
          <p:nvPr/>
        </p:nvSpPr>
        <p:spPr>
          <a:xfrm flipH="1">
            <a:off x="4512600" y="3062160"/>
            <a:ext cx="514440" cy="171720"/>
          </a:xfrm>
          <a:custGeom>
            <a:avLst/>
            <a:gdLst>
              <a:gd name="textAreaLeft" fmla="*/ 89640 w 514440"/>
              <a:gd name="textAreaRight" fmla="*/ 372600 w 514440"/>
              <a:gd name="textAreaTop" fmla="*/ 23040 h 171720"/>
              <a:gd name="textAreaBottom" fmla="*/ 148680 h 171720"/>
              <a:gd name="GluePoint1X" fmla="*/ 8 w 21600"/>
              <a:gd name="GluePoint1Y" fmla="*/ 0 h 21600"/>
              <a:gd name="GluePoint2X" fmla="*/ 11 w 21600"/>
              <a:gd name="GluePoint2Y" fmla="*/ 2 h 21600"/>
              <a:gd name="GluePoint3X" fmla="*/ 15 w 21600"/>
              <a:gd name="GluePoint3Y" fmla="*/ 0 h 21600"/>
              <a:gd name="GluePoint4X" fmla="*/ 16 w 21600"/>
              <a:gd name="GluePoint4Y" fmla="*/ 21 h 21600"/>
              <a:gd name="GluePoint5X" fmla="*/ 13 w 21600"/>
              <a:gd name="GluePoint5Y" fmla="*/ 2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arcTo wR="7560" hR="21600" stAng="10800000" swAng="-5400000"/>
                <a:lnTo>
                  <a:pt x="11880" y="21600"/>
                </a:lnTo>
                <a:arcTo wR="7560" hR="21600" stAng="5400000" swAng="-2682637"/>
                <a:lnTo>
                  <a:pt x="21168" y="7200"/>
                </a:lnTo>
                <a:lnTo>
                  <a:pt x="17280" y="0"/>
                </a:lnTo>
                <a:lnTo>
                  <a:pt x="12528" y="7200"/>
                </a:lnTo>
                <a:lnTo>
                  <a:pt x="14688" y="7200"/>
                </a:lnTo>
                <a:arcTo wR="7560" hR="21600" stAng="2717363" swAng="2325203"/>
                <a:lnTo>
                  <a:pt x="9720" y="20700"/>
                </a:lnTo>
                <a:arcTo wR="7560" hR="21600" stAng="5757435" swAng="5042565"/>
                <a:close/>
              </a:path>
              <a:path fill="darkenLess" w="21600" h="21600">
                <a:moveTo>
                  <a:pt x="0" y="0"/>
                </a:moveTo>
                <a:arcTo wR="7560" hR="21600" stAng="10800000" swAng="-5400000"/>
                <a:lnTo>
                  <a:pt x="11880" y="21600"/>
                </a:lnTo>
                <a:arcTo wR="7560" hR="21600" stAng="5400000" swAng="357435"/>
                <a:lnTo>
                  <a:pt x="9720" y="20700"/>
                </a:lnTo>
                <a:arcTo wR="7560" hR="21600" stAng="5757435" swAng="5042565"/>
                <a:close/>
              </a:path>
            </a:pathLst>
          </a:custGeom>
          <a:solidFill>
            <a:srgbClr val="ffff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62" name=""/>
          <p:cNvSpPr/>
          <p:nvPr/>
        </p:nvSpPr>
        <p:spPr>
          <a:xfrm flipH="1" flipV="1">
            <a:off x="5113440" y="2549520"/>
            <a:ext cx="514080" cy="171360"/>
          </a:xfrm>
          <a:custGeom>
            <a:avLst/>
            <a:gdLst>
              <a:gd name="textAreaLeft" fmla="*/ 90000 w 514080"/>
              <a:gd name="textAreaRight" fmla="*/ 372960 w 514080"/>
              <a:gd name="textAreaTop" fmla="*/ 22680 h 171360"/>
              <a:gd name="textAreaBottom" fmla="*/ 148680 h 171360"/>
              <a:gd name="GluePoint1X" fmla="*/ 8 w 21600"/>
              <a:gd name="GluePoint1Y" fmla="*/ 0 h 21600"/>
              <a:gd name="GluePoint2X" fmla="*/ 11 w 21600"/>
              <a:gd name="GluePoint2Y" fmla="*/ 2 h 21600"/>
              <a:gd name="GluePoint3X" fmla="*/ 15 w 21600"/>
              <a:gd name="GluePoint3Y" fmla="*/ 0 h 21600"/>
              <a:gd name="GluePoint4X" fmla="*/ 16 w 21600"/>
              <a:gd name="GluePoint4Y" fmla="*/ 21 h 21600"/>
              <a:gd name="GluePoint5X" fmla="*/ 13 w 21600"/>
              <a:gd name="GluePoint5Y" fmla="*/ 2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arcTo wR="7560" hR="21600" stAng="10800000" swAng="-5400000"/>
                <a:lnTo>
                  <a:pt x="11880" y="21600"/>
                </a:lnTo>
                <a:arcTo wR="7560" hR="21600" stAng="5400000" swAng="-2682637"/>
                <a:lnTo>
                  <a:pt x="21168" y="7200"/>
                </a:lnTo>
                <a:lnTo>
                  <a:pt x="17280" y="0"/>
                </a:lnTo>
                <a:lnTo>
                  <a:pt x="12528" y="7200"/>
                </a:lnTo>
                <a:lnTo>
                  <a:pt x="14688" y="7200"/>
                </a:lnTo>
                <a:arcTo wR="7560" hR="21600" stAng="2717363" swAng="2325203"/>
                <a:lnTo>
                  <a:pt x="9720" y="20700"/>
                </a:lnTo>
                <a:arcTo wR="7560" hR="21600" stAng="5757435" swAng="5042565"/>
                <a:close/>
              </a:path>
              <a:path fill="darkenLess" w="21600" h="21600">
                <a:moveTo>
                  <a:pt x="0" y="0"/>
                </a:moveTo>
                <a:arcTo wR="7560" hR="21600" stAng="10800000" swAng="-5400000"/>
                <a:lnTo>
                  <a:pt x="11880" y="21600"/>
                </a:lnTo>
                <a:arcTo wR="7560" hR="21600" stAng="5400000" swAng="357435"/>
                <a:lnTo>
                  <a:pt x="9720" y="20700"/>
                </a:lnTo>
                <a:arcTo wR="7560" hR="21600" stAng="5757435" swAng="5042565"/>
                <a:close/>
              </a:path>
            </a:pathLst>
          </a:custGeom>
          <a:solidFill>
            <a:srgbClr val="ffff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63" name=""/>
          <p:cNvSpPr/>
          <p:nvPr/>
        </p:nvSpPr>
        <p:spPr>
          <a:xfrm flipH="1">
            <a:off x="5726880" y="2892600"/>
            <a:ext cx="514440" cy="169560"/>
          </a:xfrm>
          <a:custGeom>
            <a:avLst/>
            <a:gdLst>
              <a:gd name="textAreaLeft" fmla="*/ 89640 w 514440"/>
              <a:gd name="textAreaRight" fmla="*/ 372600 w 514440"/>
              <a:gd name="textAreaTop" fmla="*/ 22680 h 169560"/>
              <a:gd name="textAreaBottom" fmla="*/ 146880 h 169560"/>
              <a:gd name="GluePoint1X" fmla="*/ 8 w 21600"/>
              <a:gd name="GluePoint1Y" fmla="*/ 0 h 21600"/>
              <a:gd name="GluePoint2X" fmla="*/ 11 w 21600"/>
              <a:gd name="GluePoint2Y" fmla="*/ 2 h 21600"/>
              <a:gd name="GluePoint3X" fmla="*/ 15 w 21600"/>
              <a:gd name="GluePoint3Y" fmla="*/ 0 h 21600"/>
              <a:gd name="GluePoint4X" fmla="*/ 16 w 21600"/>
              <a:gd name="GluePoint4Y" fmla="*/ 21 h 21600"/>
              <a:gd name="GluePoint5X" fmla="*/ 13 w 21600"/>
              <a:gd name="GluePoint5Y" fmla="*/ 2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arcTo wR="7560" hR="21600" stAng="10800000" swAng="-5400000"/>
                <a:lnTo>
                  <a:pt x="11880" y="21600"/>
                </a:lnTo>
                <a:arcTo wR="7560" hR="21600" stAng="5400000" swAng="-2682637"/>
                <a:lnTo>
                  <a:pt x="21168" y="7200"/>
                </a:lnTo>
                <a:lnTo>
                  <a:pt x="17280" y="0"/>
                </a:lnTo>
                <a:lnTo>
                  <a:pt x="12528" y="7200"/>
                </a:lnTo>
                <a:lnTo>
                  <a:pt x="14688" y="7200"/>
                </a:lnTo>
                <a:arcTo wR="7560" hR="21600" stAng="2717363" swAng="2325203"/>
                <a:lnTo>
                  <a:pt x="9720" y="20700"/>
                </a:lnTo>
                <a:arcTo wR="7560" hR="21600" stAng="5757435" swAng="5042565"/>
                <a:close/>
              </a:path>
              <a:path fill="darkenLess" w="21600" h="21600">
                <a:moveTo>
                  <a:pt x="0" y="0"/>
                </a:moveTo>
                <a:arcTo wR="7560" hR="21600" stAng="10800000" swAng="-5400000"/>
                <a:lnTo>
                  <a:pt x="11880" y="21600"/>
                </a:lnTo>
                <a:arcTo wR="7560" hR="21600" stAng="5400000" swAng="357435"/>
                <a:lnTo>
                  <a:pt x="9720" y="20700"/>
                </a:lnTo>
                <a:arcTo wR="7560" hR="21600" stAng="5757435" swAng="5042565"/>
                <a:close/>
              </a:path>
            </a:pathLst>
          </a:custGeom>
          <a:solidFill>
            <a:srgbClr val="ffff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64" name=""/>
          <p:cNvSpPr/>
          <p:nvPr/>
        </p:nvSpPr>
        <p:spPr>
          <a:xfrm>
            <a:off x="4527720" y="4797360"/>
            <a:ext cx="1457280" cy="257400"/>
          </a:xfrm>
          <a:prstGeom prst="leftArrow">
            <a:avLst>
              <a:gd name="adj1" fmla="val 50000"/>
              <a:gd name="adj2" fmla="val 141538"/>
            </a:avLst>
          </a:prstGeom>
          <a:gradFill rotWithShape="0">
            <a:gsLst>
              <a:gs pos="0">
                <a:srgbClr val="ffffff"/>
              </a:gs>
              <a:gs pos="100000">
                <a:srgbClr val="757575"/>
              </a:gs>
            </a:gsLst>
            <a:lin ang="10800000"/>
          </a:gra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65" name=""/>
          <p:cNvGrpSpPr/>
          <p:nvPr/>
        </p:nvGrpSpPr>
        <p:grpSpPr>
          <a:xfrm>
            <a:off x="528480" y="1114560"/>
            <a:ext cx="1957320" cy="669240"/>
            <a:chOff x="528480" y="1114560"/>
            <a:chExt cx="1957320" cy="669240"/>
          </a:xfrm>
        </p:grpSpPr>
        <p:sp>
          <p:nvSpPr>
            <p:cNvPr id="566" name=""/>
            <p:cNvSpPr/>
            <p:nvPr/>
          </p:nvSpPr>
          <p:spPr>
            <a:xfrm>
              <a:off x="528480" y="1242360"/>
              <a:ext cx="600120" cy="384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115560" rIns="115560" tIns="57960" bIns="57960" anchor="t">
              <a:spAutoFit/>
            </a:bodyPr>
            <a:p>
              <a:pPr algn="ctr">
                <a:lnSpc>
                  <a:spcPct val="110000"/>
                </a:lnSpc>
                <a:spcBef>
                  <a:spcPts val="1001"/>
                </a:spcBef>
                <a:tabLst>
                  <a:tab algn="l" pos="0"/>
                  <a:tab algn="l" pos="1028880"/>
                  <a:tab algn="l" pos="2057400"/>
                  <a:tab algn="l" pos="3086280"/>
                  <a:tab algn="l" pos="4114800"/>
                  <a:tab algn="l" pos="5143680"/>
                  <a:tab algn="l" pos="6172200"/>
                  <a:tab algn="l" pos="7201080"/>
                  <a:tab algn="l" pos="8229600"/>
                  <a:tab algn="l" pos="9258480"/>
                  <a:tab algn="l" pos="10287000"/>
                </a:tabLst>
              </a:pPr>
              <a:r>
                <a:rPr b="1" lang="en-US" sz="1600" strike="noStrike" u="none">
                  <a:solidFill>
                    <a:srgbClr val="cc0000"/>
                  </a:solidFill>
                  <a:effectLst/>
                  <a:uFillTx/>
                  <a:latin typeface="Frutiger 45 Light"/>
                </a:rPr>
                <a:t>1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7" name=""/>
            <p:cNvSpPr/>
            <p:nvPr/>
          </p:nvSpPr>
          <p:spPr>
            <a:xfrm>
              <a:off x="942840" y="1114560"/>
              <a:ext cx="1542960" cy="669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115560" rIns="115560" tIns="57960" bIns="57960" anchor="t">
              <a:spAutoFit/>
            </a:bodyPr>
            <a:p>
              <a:pPr>
                <a:lnSpc>
                  <a:spcPct val="110000"/>
                </a:lnSpc>
                <a:spcBef>
                  <a:spcPts val="689"/>
                </a:spcBef>
                <a:tabLst>
                  <a:tab algn="l" pos="0"/>
                  <a:tab algn="l" pos="1028880"/>
                  <a:tab algn="l" pos="2057400"/>
                  <a:tab algn="l" pos="3086280"/>
                  <a:tab algn="l" pos="4114800"/>
                  <a:tab algn="l" pos="5143680"/>
                  <a:tab algn="l" pos="6172200"/>
                  <a:tab algn="l" pos="7201080"/>
                  <a:tab algn="l" pos="8229600"/>
                  <a:tab algn="l" pos="9258480"/>
                  <a:tab algn="l" pos="10287000"/>
                </a:tabLst>
              </a:pPr>
              <a:r>
                <a:rPr b="1" lang="en-US" sz="1100" strike="noStrike" u="none">
                  <a:solidFill>
                    <a:srgbClr val="cc0000"/>
                  </a:solidFill>
                  <a:effectLst/>
                  <a:uFillTx/>
                  <a:latin typeface="Frutiger 45 Light"/>
                </a:rPr>
                <a:t>End User browses content provider’s web site</a:t>
              </a:r>
              <a:endParaRPr b="0" lang="en-US" sz="11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pic>
        <p:nvPicPr>
          <p:cNvPr id="568" name="server%20copy" descr=""/>
          <p:cNvPicPr/>
          <p:nvPr/>
        </p:nvPicPr>
        <p:blipFill>
          <a:blip r:embed="rId12"/>
          <a:stretch/>
        </p:blipFill>
        <p:spPr>
          <a:xfrm>
            <a:off x="7081920" y="2655720"/>
            <a:ext cx="774720" cy="784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69" name=""/>
          <p:cNvSpPr/>
          <p:nvPr/>
        </p:nvSpPr>
        <p:spPr>
          <a:xfrm>
            <a:off x="942840" y="4187880"/>
            <a:ext cx="1285920" cy="26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algn="ctr">
              <a:lnSpc>
                <a:spcPct val="80000"/>
              </a:lnSpc>
              <a:spcBef>
                <a:spcPts val="814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End User</a:t>
            </a:r>
            <a:endParaRPr b="0" lang="en-US" sz="13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70" name=""/>
          <p:cNvSpPr/>
          <p:nvPr/>
        </p:nvSpPr>
        <p:spPr>
          <a:xfrm>
            <a:off x="2400480" y="2827440"/>
            <a:ext cx="1285560" cy="524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algn="ctr">
              <a:lnSpc>
                <a:spcPct val="80000"/>
              </a:lnSpc>
              <a:spcBef>
                <a:spcPts val="814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ePowered</a:t>
            </a:r>
            <a:endParaRPr b="0" lang="en-US" sz="13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spcBef>
                <a:spcPts val="814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ISP</a:t>
            </a:r>
            <a:endParaRPr b="0" lang="en-US" sz="13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71" name=""/>
          <p:cNvSpPr/>
          <p:nvPr/>
        </p:nvSpPr>
        <p:spPr>
          <a:xfrm>
            <a:off x="2629080" y="4213080"/>
            <a:ext cx="1371600" cy="78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algn="ctr">
              <a:lnSpc>
                <a:spcPct val="80000"/>
              </a:lnSpc>
              <a:spcBef>
                <a:spcPts val="814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ECI</a:t>
            </a:r>
            <a:endParaRPr b="0" lang="en-US" sz="13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spcBef>
                <a:spcPts val="814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Server Farm</a:t>
            </a:r>
            <a:endParaRPr b="0" lang="en-US" sz="13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spcBef>
                <a:spcPts val="814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(Co-Located)</a:t>
            </a:r>
            <a:endParaRPr b="0" lang="en-US" sz="13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72" name=""/>
          <p:cNvSpPr/>
          <p:nvPr/>
        </p:nvSpPr>
        <p:spPr>
          <a:xfrm>
            <a:off x="6942240" y="2227320"/>
            <a:ext cx="1028520" cy="2741400"/>
          </a:xfrm>
          <a:prstGeom prst="flowChartAlternateProcess">
            <a:avLst/>
          </a:prstGeom>
          <a:noFill/>
          <a:ln w="38160">
            <a:solidFill>
              <a:srgbClr val="000066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573" name="server%20copy" descr=""/>
          <p:cNvPicPr/>
          <p:nvPr/>
        </p:nvPicPr>
        <p:blipFill>
          <a:blip r:embed="rId13"/>
          <a:stretch/>
        </p:blipFill>
        <p:spPr>
          <a:xfrm>
            <a:off x="7081920" y="3843360"/>
            <a:ext cx="774720" cy="7826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74" name="video%20tape%20copy" descr=""/>
          <p:cNvPicPr/>
          <p:nvPr/>
        </p:nvPicPr>
        <p:blipFill>
          <a:blip r:embed="rId14"/>
          <a:stretch/>
        </p:blipFill>
        <p:spPr>
          <a:xfrm>
            <a:off x="8228160" y="4284720"/>
            <a:ext cx="514080" cy="51264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575" name=""/>
          <p:cNvGrpSpPr/>
          <p:nvPr/>
        </p:nvGrpSpPr>
        <p:grpSpPr>
          <a:xfrm>
            <a:off x="8244000" y="3598920"/>
            <a:ext cx="497880" cy="526680"/>
            <a:chOff x="8244000" y="3598920"/>
            <a:chExt cx="497880" cy="526680"/>
          </a:xfrm>
        </p:grpSpPr>
        <p:sp>
          <p:nvSpPr>
            <p:cNvPr id="576" name=""/>
            <p:cNvSpPr/>
            <p:nvPr/>
          </p:nvSpPr>
          <p:spPr>
            <a:xfrm>
              <a:off x="8270640" y="3655800"/>
              <a:ext cx="428400" cy="428400"/>
            </a:xfrm>
            <a:prstGeom prst="ellipse">
              <a:avLst/>
            </a:prstGeom>
            <a:solidFill>
              <a:srgbClr val="ffffff"/>
            </a:solidFill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pic>
          <p:nvPicPr>
            <p:cNvPr id="577" name="video%20camera2" descr=""/>
            <p:cNvPicPr/>
            <p:nvPr/>
          </p:nvPicPr>
          <p:blipFill>
            <a:blip r:embed="rId15"/>
            <a:stretch/>
          </p:blipFill>
          <p:spPr>
            <a:xfrm>
              <a:off x="8244000" y="3598920"/>
              <a:ext cx="497880" cy="52668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578" name=""/>
          <p:cNvSpPr/>
          <p:nvPr/>
        </p:nvSpPr>
        <p:spPr>
          <a:xfrm>
            <a:off x="6856560" y="2313000"/>
            <a:ext cx="1285560" cy="26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algn="ctr">
              <a:lnSpc>
                <a:spcPct val="80000"/>
              </a:lnSpc>
              <a:spcBef>
                <a:spcPts val="814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xyz.com</a:t>
            </a:r>
            <a:endParaRPr b="0" lang="en-US" sz="13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79" name=""/>
          <p:cNvSpPr/>
          <p:nvPr/>
        </p:nvSpPr>
        <p:spPr>
          <a:xfrm>
            <a:off x="6813720" y="4626000"/>
            <a:ext cx="1285560" cy="26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algn="ctr">
              <a:lnSpc>
                <a:spcPct val="80000"/>
              </a:lnSpc>
              <a:spcBef>
                <a:spcPts val="814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Encode</a:t>
            </a:r>
            <a:endParaRPr b="0" lang="en-US" sz="13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80" name=""/>
          <p:cNvSpPr/>
          <p:nvPr/>
        </p:nvSpPr>
        <p:spPr>
          <a:xfrm>
            <a:off x="6799320" y="5033880"/>
            <a:ext cx="1285920" cy="48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algn="ctr">
              <a:lnSpc>
                <a:spcPct val="70000"/>
              </a:lnSpc>
              <a:spcBef>
                <a:spcPts val="814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Content</a:t>
            </a:r>
            <a:endParaRPr b="0" lang="en-US" sz="13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0000"/>
              </a:lnSpc>
              <a:spcBef>
                <a:spcPts val="814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 Provider</a:t>
            </a:r>
            <a:endParaRPr b="0" lang="en-US" sz="13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81" name=""/>
          <p:cNvGrpSpPr/>
          <p:nvPr/>
        </p:nvGrpSpPr>
        <p:grpSpPr>
          <a:xfrm>
            <a:off x="2571840" y="1798560"/>
            <a:ext cx="1955160" cy="669240"/>
            <a:chOff x="2571840" y="1798560"/>
            <a:chExt cx="1955160" cy="669240"/>
          </a:xfrm>
        </p:grpSpPr>
        <p:sp>
          <p:nvSpPr>
            <p:cNvPr id="582" name=""/>
            <p:cNvSpPr/>
            <p:nvPr/>
          </p:nvSpPr>
          <p:spPr>
            <a:xfrm>
              <a:off x="2571840" y="1926720"/>
              <a:ext cx="599400" cy="384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115560" rIns="115560" tIns="57960" bIns="57960" anchor="t">
              <a:spAutoFit/>
            </a:bodyPr>
            <a:p>
              <a:pPr algn="ctr">
                <a:lnSpc>
                  <a:spcPct val="110000"/>
                </a:lnSpc>
                <a:spcBef>
                  <a:spcPts val="1001"/>
                </a:spcBef>
                <a:tabLst>
                  <a:tab algn="l" pos="0"/>
                  <a:tab algn="l" pos="1028880"/>
                  <a:tab algn="l" pos="2057400"/>
                  <a:tab algn="l" pos="3086280"/>
                  <a:tab algn="l" pos="4114800"/>
                  <a:tab algn="l" pos="5143680"/>
                  <a:tab algn="l" pos="6172200"/>
                  <a:tab algn="l" pos="7201080"/>
                  <a:tab algn="l" pos="8229600"/>
                  <a:tab algn="l" pos="9258480"/>
                  <a:tab algn="l" pos="10287000"/>
                </a:tabLst>
              </a:pPr>
              <a:r>
                <a:rPr b="1" lang="en-US" sz="1600" strike="noStrike" u="none">
                  <a:solidFill>
                    <a:srgbClr val="cc0000"/>
                  </a:solidFill>
                  <a:effectLst/>
                  <a:uFillTx/>
                  <a:latin typeface="Frutiger 45 Light"/>
                </a:rPr>
                <a:t>2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3" name=""/>
            <p:cNvSpPr/>
            <p:nvPr/>
          </p:nvSpPr>
          <p:spPr>
            <a:xfrm>
              <a:off x="2985480" y="1798560"/>
              <a:ext cx="1541520" cy="669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115560" rIns="115560" tIns="57960" bIns="57960" anchor="t">
              <a:spAutoFit/>
            </a:bodyPr>
            <a:p>
              <a:pPr>
                <a:lnSpc>
                  <a:spcPct val="110000"/>
                </a:lnSpc>
                <a:spcBef>
                  <a:spcPts val="689"/>
                </a:spcBef>
                <a:tabLst>
                  <a:tab algn="l" pos="0"/>
                  <a:tab algn="l" pos="1028880"/>
                  <a:tab algn="l" pos="2057400"/>
                  <a:tab algn="l" pos="3086280"/>
                  <a:tab algn="l" pos="4114800"/>
                  <a:tab algn="l" pos="5143680"/>
                  <a:tab algn="l" pos="6172200"/>
                  <a:tab algn="l" pos="7201080"/>
                  <a:tab algn="l" pos="8229600"/>
                  <a:tab algn="l" pos="9258480"/>
                  <a:tab algn="l" pos="10287000"/>
                </a:tabLst>
              </a:pPr>
              <a:r>
                <a:rPr b="1" lang="en-US" sz="1100" strike="noStrike" u="none">
                  <a:solidFill>
                    <a:srgbClr val="cc0000"/>
                  </a:solidFill>
                  <a:effectLst/>
                  <a:uFillTx/>
                  <a:latin typeface="Frutiger 45 Light"/>
                </a:rPr>
                <a:t>End User clicks on streaming media link</a:t>
              </a:r>
              <a:endParaRPr b="0" lang="en-US" sz="11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84" name=""/>
          <p:cNvGrpSpPr/>
          <p:nvPr/>
        </p:nvGrpSpPr>
        <p:grpSpPr>
          <a:xfrm>
            <a:off x="4884840" y="1457280"/>
            <a:ext cx="2314080" cy="669240"/>
            <a:chOff x="4884840" y="1457280"/>
            <a:chExt cx="2314080" cy="669240"/>
          </a:xfrm>
        </p:grpSpPr>
        <p:sp>
          <p:nvSpPr>
            <p:cNvPr id="585" name=""/>
            <p:cNvSpPr/>
            <p:nvPr/>
          </p:nvSpPr>
          <p:spPr>
            <a:xfrm>
              <a:off x="4884840" y="1585440"/>
              <a:ext cx="600120" cy="384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115560" rIns="115560" tIns="57960" bIns="57960" anchor="t">
              <a:spAutoFit/>
            </a:bodyPr>
            <a:p>
              <a:pPr algn="ctr">
                <a:lnSpc>
                  <a:spcPct val="110000"/>
                </a:lnSpc>
                <a:spcBef>
                  <a:spcPts val="1001"/>
                </a:spcBef>
                <a:tabLst>
                  <a:tab algn="l" pos="0"/>
                  <a:tab algn="l" pos="1028880"/>
                  <a:tab algn="l" pos="2057400"/>
                  <a:tab algn="l" pos="3086280"/>
                  <a:tab algn="l" pos="4114800"/>
                  <a:tab algn="l" pos="5143680"/>
                  <a:tab algn="l" pos="6172200"/>
                  <a:tab algn="l" pos="7201080"/>
                  <a:tab algn="l" pos="8229600"/>
                  <a:tab algn="l" pos="9258480"/>
                  <a:tab algn="l" pos="10287000"/>
                </a:tabLst>
              </a:pPr>
              <a:r>
                <a:rPr b="1" lang="en-US" sz="1600" strike="noStrike" u="none">
                  <a:solidFill>
                    <a:srgbClr val="cc0000"/>
                  </a:solidFill>
                  <a:effectLst/>
                  <a:uFillTx/>
                  <a:latin typeface="Frutiger 45 Light"/>
                </a:rPr>
                <a:t>3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6" name=""/>
            <p:cNvSpPr/>
            <p:nvPr/>
          </p:nvSpPr>
          <p:spPr>
            <a:xfrm>
              <a:off x="5298840" y="1457280"/>
              <a:ext cx="1900080" cy="669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115560" rIns="115560" tIns="57960" bIns="57960" anchor="t">
              <a:spAutoFit/>
            </a:bodyPr>
            <a:p>
              <a:pPr>
                <a:lnSpc>
                  <a:spcPct val="110000"/>
                </a:lnSpc>
                <a:spcBef>
                  <a:spcPts val="689"/>
                </a:spcBef>
                <a:tabLst>
                  <a:tab algn="l" pos="0"/>
                  <a:tab algn="l" pos="1028880"/>
                  <a:tab algn="l" pos="2057400"/>
                  <a:tab algn="l" pos="3086280"/>
                  <a:tab algn="l" pos="4114800"/>
                  <a:tab algn="l" pos="5143680"/>
                  <a:tab algn="l" pos="6172200"/>
                  <a:tab algn="l" pos="7201080"/>
                  <a:tab algn="l" pos="8229600"/>
                  <a:tab algn="l" pos="9258480"/>
                  <a:tab algn="l" pos="10287000"/>
                </a:tabLst>
              </a:pPr>
              <a:r>
                <a:rPr b="1" lang="en-US" sz="1100" strike="noStrike" u="none">
                  <a:solidFill>
                    <a:srgbClr val="cc0000"/>
                  </a:solidFill>
                  <a:effectLst/>
                  <a:uFillTx/>
                  <a:latin typeface="Frutiger 45 Light"/>
                </a:rPr>
                <a:t>End User is re-directed to closest ECI Edge Server for stream</a:t>
              </a:r>
              <a:endParaRPr b="0" lang="en-US" sz="11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87" name=""/>
          <p:cNvGrpSpPr/>
          <p:nvPr/>
        </p:nvGrpSpPr>
        <p:grpSpPr>
          <a:xfrm>
            <a:off x="2211480" y="5222880"/>
            <a:ext cx="2741040" cy="853560"/>
            <a:chOff x="2211480" y="5222880"/>
            <a:chExt cx="2741040" cy="853560"/>
          </a:xfrm>
        </p:grpSpPr>
        <p:sp>
          <p:nvSpPr>
            <p:cNvPr id="588" name=""/>
            <p:cNvSpPr/>
            <p:nvPr/>
          </p:nvSpPr>
          <p:spPr>
            <a:xfrm>
              <a:off x="2211480" y="5351040"/>
              <a:ext cx="622800" cy="384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115560" rIns="115560" tIns="57960" bIns="57960" anchor="t">
              <a:spAutoFit/>
            </a:bodyPr>
            <a:p>
              <a:pPr algn="ctr">
                <a:lnSpc>
                  <a:spcPct val="110000"/>
                </a:lnSpc>
                <a:spcBef>
                  <a:spcPts val="1001"/>
                </a:spcBef>
                <a:tabLst>
                  <a:tab algn="l" pos="0"/>
                  <a:tab algn="l" pos="1028880"/>
                  <a:tab algn="l" pos="2057400"/>
                  <a:tab algn="l" pos="3086280"/>
                  <a:tab algn="l" pos="4114800"/>
                  <a:tab algn="l" pos="5143680"/>
                  <a:tab algn="l" pos="6172200"/>
                  <a:tab algn="l" pos="7201080"/>
                  <a:tab algn="l" pos="8229600"/>
                  <a:tab algn="l" pos="9258480"/>
                  <a:tab algn="l" pos="10287000"/>
                </a:tabLst>
              </a:pPr>
              <a:r>
                <a:rPr b="1" lang="en-US" sz="1600" strike="noStrike" u="none">
                  <a:solidFill>
                    <a:srgbClr val="cc0000"/>
                  </a:solidFill>
                  <a:effectLst/>
                  <a:uFillTx/>
                  <a:latin typeface="Frutiger 45 Light"/>
                </a:rPr>
                <a:t>4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9" name=""/>
            <p:cNvSpPr/>
            <p:nvPr/>
          </p:nvSpPr>
          <p:spPr>
            <a:xfrm>
              <a:off x="2625480" y="5222880"/>
              <a:ext cx="2327040" cy="8535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115560" rIns="115560" tIns="57960" bIns="57960" anchor="t">
              <a:spAutoFit/>
            </a:bodyPr>
            <a:p>
              <a:pPr>
                <a:lnSpc>
                  <a:spcPct val="110000"/>
                </a:lnSpc>
                <a:spcBef>
                  <a:spcPts val="689"/>
                </a:spcBef>
                <a:tabLst>
                  <a:tab algn="l" pos="0"/>
                  <a:tab algn="l" pos="1028880"/>
                  <a:tab algn="l" pos="2057400"/>
                  <a:tab algn="l" pos="3086280"/>
                  <a:tab algn="l" pos="4114800"/>
                  <a:tab algn="l" pos="5143680"/>
                  <a:tab algn="l" pos="6172200"/>
                  <a:tab algn="l" pos="7201080"/>
                  <a:tab algn="l" pos="8229600"/>
                  <a:tab algn="l" pos="9258480"/>
                  <a:tab algn="l" pos="10287000"/>
                </a:tabLst>
              </a:pPr>
              <a:r>
                <a:rPr b="1" lang="en-US" sz="1100" strike="noStrike" u="none">
                  <a:solidFill>
                    <a:srgbClr val="cc0000"/>
                  </a:solidFill>
                  <a:effectLst/>
                  <a:uFillTx/>
                  <a:latin typeface="Frutiger 45 Light"/>
                </a:rPr>
                <a:t>High Quality rich media is streamed without delay and congestion to End User’s media player (1-hop routing)</a:t>
              </a:r>
              <a:endParaRPr b="0" lang="en-US" sz="11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90" name=""/>
          <p:cNvSpPr/>
          <p:nvPr/>
        </p:nvSpPr>
        <p:spPr>
          <a:xfrm>
            <a:off x="5227560" y="3341520"/>
            <a:ext cx="1457280" cy="524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algn="ctr">
              <a:lnSpc>
                <a:spcPct val="80000"/>
              </a:lnSpc>
              <a:spcBef>
                <a:spcPts val="814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Internet</a:t>
            </a:r>
            <a:endParaRPr b="0" lang="en-US" sz="13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spcBef>
                <a:spcPts val="814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“Best Effort”</a:t>
            </a:r>
            <a:endParaRPr b="0" lang="en-US" sz="13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91" name=""/>
          <p:cNvSpPr/>
          <p:nvPr/>
        </p:nvSpPr>
        <p:spPr>
          <a:xfrm>
            <a:off x="5227560" y="5226120"/>
            <a:ext cx="1971720" cy="524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algn="ctr">
              <a:lnSpc>
                <a:spcPct val="80000"/>
              </a:lnSpc>
              <a:spcBef>
                <a:spcPts val="814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EIN</a:t>
            </a:r>
            <a:endParaRPr b="0" lang="en-US" sz="13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spcBef>
                <a:spcPts val="814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“Guaranteed QoS”</a:t>
            </a:r>
            <a:endParaRPr b="0" lang="en-US" sz="13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92" name=""/>
          <p:cNvGraphicFramePr/>
          <p:nvPr/>
        </p:nvGraphicFramePr>
        <p:xfrm>
          <a:off x="1143000" y="4572000"/>
          <a:ext cx="1258920" cy="1847880"/>
        </p:xfrm>
        <a:graphic>
          <a:graphicData uri="http://schemas.openxmlformats.org/presentationml/2006/ole">
            <p:oleObj r:id="rId16" spid="">
              <p:embed/>
              <p:pic>
                <p:nvPicPr>
                  <p:cNvPr id="593" name="" descr=""/>
                  <p:cNvPicPr/>
                  <p:nvPr/>
                </p:nvPicPr>
                <p:blipFill>
                  <a:blip r:embed="rId17"/>
                  <a:stretch/>
                </p:blipFill>
                <p:spPr>
                  <a:xfrm>
                    <a:off x="1143000" y="4572000"/>
                    <a:ext cx="1258920" cy="1847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4" name=""/>
          <p:cNvGrpSpPr/>
          <p:nvPr/>
        </p:nvGrpSpPr>
        <p:grpSpPr>
          <a:xfrm>
            <a:off x="1561680" y="3162960"/>
            <a:ext cx="1120680" cy="1493640"/>
            <a:chOff x="1561680" y="3162960"/>
            <a:chExt cx="1120680" cy="1493640"/>
          </a:xfrm>
        </p:grpSpPr>
        <p:sp>
          <p:nvSpPr>
            <p:cNvPr id="595" name=""/>
            <p:cNvSpPr/>
            <p:nvPr/>
          </p:nvSpPr>
          <p:spPr>
            <a:xfrm flipH="1" flipV="1">
              <a:off x="2530080" y="4124880"/>
              <a:ext cx="152280" cy="497880"/>
            </a:xfrm>
            <a:prstGeom prst="line">
              <a:avLst/>
            </a:prstGeom>
            <a:ln w="38160">
              <a:solidFill>
                <a:srgbClr val="cc0000"/>
              </a:solidFill>
              <a:miter/>
              <a:head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6" name=""/>
            <p:cNvSpPr/>
            <p:nvPr/>
          </p:nvSpPr>
          <p:spPr>
            <a:xfrm flipH="1">
              <a:off x="1771560" y="4073040"/>
              <a:ext cx="390600" cy="311040"/>
            </a:xfrm>
            <a:prstGeom prst="line">
              <a:avLst/>
            </a:prstGeom>
            <a:ln w="38160">
              <a:solidFill>
                <a:srgbClr val="cc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7" name=""/>
            <p:cNvSpPr/>
            <p:nvPr/>
          </p:nvSpPr>
          <p:spPr>
            <a:xfrm flipH="1">
              <a:off x="2211120" y="4209840"/>
              <a:ext cx="113400" cy="446760"/>
            </a:xfrm>
            <a:prstGeom prst="line">
              <a:avLst/>
            </a:prstGeom>
            <a:ln w="38160">
              <a:solidFill>
                <a:srgbClr val="cc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8" name=""/>
            <p:cNvSpPr/>
            <p:nvPr/>
          </p:nvSpPr>
          <p:spPr>
            <a:xfrm flipH="1" flipV="1">
              <a:off x="1616400" y="3540600"/>
              <a:ext cx="457920" cy="198000"/>
            </a:xfrm>
            <a:prstGeom prst="line">
              <a:avLst/>
            </a:prstGeom>
            <a:ln w="38160">
              <a:solidFill>
                <a:srgbClr val="cc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9" name=""/>
            <p:cNvSpPr/>
            <p:nvPr/>
          </p:nvSpPr>
          <p:spPr>
            <a:xfrm flipH="1" flipV="1">
              <a:off x="1969560" y="3162960"/>
              <a:ext cx="226080" cy="401400"/>
            </a:xfrm>
            <a:prstGeom prst="line">
              <a:avLst/>
            </a:prstGeom>
            <a:ln w="38160">
              <a:solidFill>
                <a:srgbClr val="cc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0" name=""/>
            <p:cNvSpPr/>
            <p:nvPr/>
          </p:nvSpPr>
          <p:spPr>
            <a:xfrm flipH="1">
              <a:off x="1561680" y="3926520"/>
              <a:ext cx="509760" cy="67680"/>
            </a:xfrm>
            <a:prstGeom prst="line">
              <a:avLst/>
            </a:prstGeom>
            <a:ln w="38160">
              <a:solidFill>
                <a:srgbClr val="cc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880" bIns="2088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01" name=""/>
          <p:cNvGrpSpPr/>
          <p:nvPr/>
        </p:nvGrpSpPr>
        <p:grpSpPr>
          <a:xfrm>
            <a:off x="6048720" y="2667600"/>
            <a:ext cx="1386000" cy="1307160"/>
            <a:chOff x="6048720" y="2667600"/>
            <a:chExt cx="1386000" cy="1307160"/>
          </a:xfrm>
        </p:grpSpPr>
        <p:sp>
          <p:nvSpPr>
            <p:cNvPr id="602" name=""/>
            <p:cNvSpPr/>
            <p:nvPr/>
          </p:nvSpPr>
          <p:spPr>
            <a:xfrm>
              <a:off x="6048720" y="2869560"/>
              <a:ext cx="322560" cy="409680"/>
            </a:xfrm>
            <a:prstGeom prst="line">
              <a:avLst/>
            </a:prstGeom>
            <a:ln w="38160">
              <a:solidFill>
                <a:srgbClr val="cc0000"/>
              </a:solidFill>
              <a:miter/>
              <a:head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3" name=""/>
            <p:cNvSpPr/>
            <p:nvPr/>
          </p:nvSpPr>
          <p:spPr>
            <a:xfrm flipV="1">
              <a:off x="6733080" y="2763360"/>
              <a:ext cx="251640" cy="431280"/>
            </a:xfrm>
            <a:prstGeom prst="line">
              <a:avLst/>
            </a:prstGeom>
            <a:ln w="38160">
              <a:solidFill>
                <a:srgbClr val="cc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4" name=""/>
            <p:cNvSpPr/>
            <p:nvPr/>
          </p:nvSpPr>
          <p:spPr>
            <a:xfrm flipH="1" flipV="1">
              <a:off x="6476040" y="2667600"/>
              <a:ext cx="56160" cy="457920"/>
            </a:xfrm>
            <a:prstGeom prst="line">
              <a:avLst/>
            </a:prstGeom>
            <a:ln w="38160">
              <a:solidFill>
                <a:srgbClr val="cc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5" name=""/>
            <p:cNvSpPr/>
            <p:nvPr/>
          </p:nvSpPr>
          <p:spPr>
            <a:xfrm>
              <a:off x="6935760" y="3474720"/>
              <a:ext cx="498960" cy="19800"/>
            </a:xfrm>
            <a:prstGeom prst="line">
              <a:avLst/>
            </a:prstGeom>
            <a:ln w="38160">
              <a:solidFill>
                <a:srgbClr val="cc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000" bIns="-270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6" name=""/>
            <p:cNvSpPr/>
            <p:nvPr/>
          </p:nvSpPr>
          <p:spPr>
            <a:xfrm>
              <a:off x="6886080" y="3681720"/>
              <a:ext cx="356040" cy="293040"/>
            </a:xfrm>
            <a:prstGeom prst="line">
              <a:avLst/>
            </a:prstGeom>
            <a:ln w="38160">
              <a:solidFill>
                <a:srgbClr val="cc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7" name=""/>
            <p:cNvSpPr/>
            <p:nvPr/>
          </p:nvSpPr>
          <p:spPr>
            <a:xfrm flipV="1">
              <a:off x="6870600" y="3051360"/>
              <a:ext cx="450720" cy="247320"/>
            </a:xfrm>
            <a:prstGeom prst="line">
              <a:avLst/>
            </a:prstGeom>
            <a:ln w="38160">
              <a:solidFill>
                <a:srgbClr val="cc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08" name=""/>
          <p:cNvGrpSpPr/>
          <p:nvPr/>
        </p:nvGrpSpPr>
        <p:grpSpPr>
          <a:xfrm>
            <a:off x="4273920" y="2139120"/>
            <a:ext cx="1593720" cy="901080"/>
            <a:chOff x="4273920" y="2139120"/>
            <a:chExt cx="1593720" cy="901080"/>
          </a:xfrm>
        </p:grpSpPr>
        <p:sp>
          <p:nvSpPr>
            <p:cNvPr id="609" name=""/>
            <p:cNvSpPr/>
            <p:nvPr/>
          </p:nvSpPr>
          <p:spPr>
            <a:xfrm>
              <a:off x="4273920" y="2716200"/>
              <a:ext cx="488520" cy="182520"/>
            </a:xfrm>
            <a:prstGeom prst="line">
              <a:avLst/>
            </a:prstGeom>
            <a:ln w="38160">
              <a:solidFill>
                <a:srgbClr val="cc0000"/>
              </a:solidFill>
              <a:miter/>
              <a:head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0" name=""/>
            <p:cNvSpPr/>
            <p:nvPr/>
          </p:nvSpPr>
          <p:spPr>
            <a:xfrm flipH="1" flipV="1">
              <a:off x="5018400" y="2139120"/>
              <a:ext cx="9000" cy="499320"/>
            </a:xfrm>
            <a:prstGeom prst="line">
              <a:avLst/>
            </a:prstGeom>
            <a:ln w="38160">
              <a:solidFill>
                <a:srgbClr val="cc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1" name=""/>
            <p:cNvSpPr/>
            <p:nvPr/>
          </p:nvSpPr>
          <p:spPr>
            <a:xfrm flipH="1" flipV="1">
              <a:off x="4533840" y="2321640"/>
              <a:ext cx="286200" cy="362160"/>
            </a:xfrm>
            <a:prstGeom prst="line">
              <a:avLst/>
            </a:prstGeom>
            <a:ln w="38160">
              <a:solidFill>
                <a:srgbClr val="cc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2" name=""/>
            <p:cNvSpPr/>
            <p:nvPr/>
          </p:nvSpPr>
          <p:spPr>
            <a:xfrm flipV="1">
              <a:off x="5346360" y="2529720"/>
              <a:ext cx="436320" cy="242640"/>
            </a:xfrm>
            <a:prstGeom prst="line">
              <a:avLst/>
            </a:prstGeom>
            <a:ln w="38160">
              <a:solidFill>
                <a:srgbClr val="cc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3" name=""/>
            <p:cNvSpPr/>
            <p:nvPr/>
          </p:nvSpPr>
          <p:spPr>
            <a:xfrm>
              <a:off x="5411160" y="2974680"/>
              <a:ext cx="456480" cy="65520"/>
            </a:xfrm>
            <a:prstGeom prst="line">
              <a:avLst/>
            </a:prstGeom>
            <a:ln w="38160">
              <a:solidFill>
                <a:srgbClr val="cc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720" bIns="1872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4" name=""/>
            <p:cNvSpPr/>
            <p:nvPr/>
          </p:nvSpPr>
          <p:spPr>
            <a:xfrm flipV="1">
              <a:off x="5198760" y="2210040"/>
              <a:ext cx="256680" cy="445680"/>
            </a:xfrm>
            <a:prstGeom prst="line">
              <a:avLst/>
            </a:prstGeom>
            <a:ln w="38160">
              <a:solidFill>
                <a:srgbClr val="cc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15" name=""/>
          <p:cNvGrpSpPr/>
          <p:nvPr/>
        </p:nvGrpSpPr>
        <p:grpSpPr>
          <a:xfrm>
            <a:off x="2486160" y="2141640"/>
            <a:ext cx="1542600" cy="1028160"/>
            <a:chOff x="2486160" y="2141640"/>
            <a:chExt cx="1542600" cy="1028160"/>
          </a:xfrm>
        </p:grpSpPr>
        <p:sp>
          <p:nvSpPr>
            <p:cNvPr id="616" name=""/>
            <p:cNvSpPr/>
            <p:nvPr/>
          </p:nvSpPr>
          <p:spPr>
            <a:xfrm flipV="1">
              <a:off x="2486160" y="3084120"/>
              <a:ext cx="514080" cy="85680"/>
            </a:xfrm>
            <a:prstGeom prst="line">
              <a:avLst/>
            </a:prstGeom>
            <a:ln w="38160">
              <a:solidFill>
                <a:srgbClr val="cc0000"/>
              </a:solidFill>
              <a:miter/>
              <a:head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880" bIns="3888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7" name=""/>
            <p:cNvSpPr/>
            <p:nvPr/>
          </p:nvSpPr>
          <p:spPr>
            <a:xfrm flipH="1" flipV="1">
              <a:off x="2843280" y="2298240"/>
              <a:ext cx="257040" cy="428040"/>
            </a:xfrm>
            <a:prstGeom prst="line">
              <a:avLst/>
            </a:prstGeom>
            <a:ln w="38160">
              <a:solidFill>
                <a:srgbClr val="cc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8" name=""/>
            <p:cNvSpPr/>
            <p:nvPr/>
          </p:nvSpPr>
          <p:spPr>
            <a:xfrm flipH="1" flipV="1">
              <a:off x="2514600" y="2698200"/>
              <a:ext cx="428400" cy="171000"/>
            </a:xfrm>
            <a:prstGeom prst="line">
              <a:avLst/>
            </a:prstGeom>
            <a:ln w="38160">
              <a:solidFill>
                <a:srgbClr val="cc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9" name=""/>
            <p:cNvSpPr/>
            <p:nvPr/>
          </p:nvSpPr>
          <p:spPr>
            <a:xfrm flipV="1">
              <a:off x="3443400" y="2255400"/>
              <a:ext cx="257040" cy="428040"/>
            </a:xfrm>
            <a:prstGeom prst="line">
              <a:avLst/>
            </a:prstGeom>
            <a:ln w="38160">
              <a:solidFill>
                <a:srgbClr val="cc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0" name=""/>
            <p:cNvSpPr/>
            <p:nvPr/>
          </p:nvSpPr>
          <p:spPr>
            <a:xfrm flipV="1">
              <a:off x="3600360" y="2655360"/>
              <a:ext cx="428400" cy="171000"/>
            </a:xfrm>
            <a:prstGeom prst="line">
              <a:avLst/>
            </a:prstGeom>
            <a:ln w="38160">
              <a:solidFill>
                <a:srgbClr val="cc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1" name=""/>
            <p:cNvSpPr/>
            <p:nvPr/>
          </p:nvSpPr>
          <p:spPr>
            <a:xfrm flipV="1">
              <a:off x="3257280" y="2141640"/>
              <a:ext cx="0" cy="514080"/>
            </a:xfrm>
            <a:prstGeom prst="line">
              <a:avLst/>
            </a:prstGeom>
            <a:ln w="38160">
              <a:solidFill>
                <a:srgbClr val="cc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22" name=""/>
          <p:cNvSpPr/>
          <p:nvPr/>
        </p:nvSpPr>
        <p:spPr>
          <a:xfrm flipH="1">
            <a:off x="5227200" y="3941640"/>
            <a:ext cx="685800" cy="770040"/>
          </a:xfrm>
          <a:prstGeom prst="line">
            <a:avLst/>
          </a:prstGeom>
          <a:ln w="38160">
            <a:solidFill>
              <a:srgbClr val="cc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23" name=""/>
          <p:cNvSpPr/>
          <p:nvPr/>
        </p:nvSpPr>
        <p:spPr>
          <a:xfrm flipH="1">
            <a:off x="4627440" y="3513240"/>
            <a:ext cx="85680" cy="771480"/>
          </a:xfrm>
          <a:prstGeom prst="line">
            <a:avLst/>
          </a:prstGeom>
          <a:ln w="38160">
            <a:solidFill>
              <a:srgbClr val="cc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24" name=""/>
          <p:cNvSpPr/>
          <p:nvPr/>
        </p:nvSpPr>
        <p:spPr>
          <a:xfrm>
            <a:off x="3686040" y="3513240"/>
            <a:ext cx="343080" cy="857160"/>
          </a:xfrm>
          <a:prstGeom prst="line">
            <a:avLst/>
          </a:prstGeom>
          <a:ln w="38160">
            <a:solidFill>
              <a:srgbClr val="cc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25" name=""/>
          <p:cNvSpPr/>
          <p:nvPr/>
        </p:nvSpPr>
        <p:spPr>
          <a:xfrm>
            <a:off x="5056200" y="5226120"/>
            <a:ext cx="257040" cy="257040"/>
          </a:xfrm>
          <a:prstGeom prst="line">
            <a:avLst/>
          </a:prstGeom>
          <a:ln w="38160">
            <a:solidFill>
              <a:srgbClr val="cc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26" name=""/>
          <p:cNvGrpSpPr/>
          <p:nvPr/>
        </p:nvGrpSpPr>
        <p:grpSpPr>
          <a:xfrm>
            <a:off x="5956200" y="5354280"/>
            <a:ext cx="414000" cy="786240"/>
            <a:chOff x="5956200" y="5354280"/>
            <a:chExt cx="414000" cy="786240"/>
          </a:xfrm>
        </p:grpSpPr>
        <p:sp>
          <p:nvSpPr>
            <p:cNvPr id="627" name=""/>
            <p:cNvSpPr/>
            <p:nvPr/>
          </p:nvSpPr>
          <p:spPr>
            <a:xfrm flipH="1">
              <a:off x="5956200" y="5765040"/>
              <a:ext cx="264240" cy="0"/>
            </a:xfrm>
            <a:prstGeom prst="line">
              <a:avLst/>
            </a:prstGeom>
            <a:ln w="38160">
              <a:solidFill>
                <a:srgbClr val="cc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8" name=""/>
            <p:cNvSpPr/>
            <p:nvPr/>
          </p:nvSpPr>
          <p:spPr>
            <a:xfrm flipH="1">
              <a:off x="6211800" y="5366160"/>
              <a:ext cx="158400" cy="0"/>
            </a:xfrm>
            <a:prstGeom prst="line">
              <a:avLst/>
            </a:prstGeom>
            <a:ln w="38160">
              <a:solidFill>
                <a:srgbClr val="cc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9" name=""/>
            <p:cNvSpPr/>
            <p:nvPr/>
          </p:nvSpPr>
          <p:spPr>
            <a:xfrm flipH="1">
              <a:off x="6211800" y="6140520"/>
              <a:ext cx="158400" cy="0"/>
            </a:xfrm>
            <a:prstGeom prst="line">
              <a:avLst/>
            </a:prstGeom>
            <a:ln w="38160">
              <a:solidFill>
                <a:srgbClr val="cc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0" name=""/>
            <p:cNvSpPr/>
            <p:nvPr/>
          </p:nvSpPr>
          <p:spPr>
            <a:xfrm flipV="1">
              <a:off x="6229080" y="5354280"/>
              <a:ext cx="0" cy="785880"/>
            </a:xfrm>
            <a:prstGeom prst="line">
              <a:avLst/>
            </a:prstGeom>
            <a:ln w="38160">
              <a:solidFill>
                <a:srgbClr val="cc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31" name=""/>
          <p:cNvSpPr/>
          <p:nvPr/>
        </p:nvSpPr>
        <p:spPr>
          <a:xfrm>
            <a:off x="3257640" y="4056120"/>
            <a:ext cx="514440" cy="684000"/>
          </a:xfrm>
          <a:prstGeom prst="line">
            <a:avLst/>
          </a:prstGeom>
          <a:ln w="38160">
            <a:solidFill>
              <a:srgbClr val="cc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32" name="PlaceHolder 1"/>
          <p:cNvSpPr>
            <a:spLocks noGrp="1"/>
          </p:cNvSpPr>
          <p:nvPr>
            <p:ph type="title"/>
          </p:nvPr>
        </p:nvSpPr>
        <p:spPr>
          <a:xfrm>
            <a:off x="257040" y="342720"/>
            <a:ext cx="8801280" cy="857160"/>
          </a:xfrm>
          <a:prstGeom prst="rect">
            <a:avLst/>
          </a:prstGeom>
          <a:noFill/>
          <a:ln w="0">
            <a:noFill/>
          </a:ln>
        </p:spPr>
        <p:txBody>
          <a:bodyPr lIns="102960" rIns="102960" tIns="51480" bIns="514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ceff31"/>
                </a:solidFill>
                <a:effectLst/>
                <a:uFillTx/>
                <a:latin typeface="Frutiger 55 Roman"/>
              </a:rPr>
              <a:t>What if an ISP is not ePowered?</a:t>
            </a:r>
            <a:endParaRPr b="1" lang="en-US" sz="3200" strike="noStrike" u="none">
              <a:solidFill>
                <a:srgbClr val="ceff31"/>
              </a:solidFill>
              <a:effectLst/>
              <a:uFillTx/>
              <a:latin typeface="Frutiger 55 Roman"/>
            </a:endParaRPr>
          </a:p>
        </p:txBody>
      </p:sp>
      <p:pic>
        <p:nvPicPr>
          <p:cNvPr id="633" name="pop-building%20copy" descr=""/>
          <p:cNvPicPr/>
          <p:nvPr/>
        </p:nvPicPr>
        <p:blipFill>
          <a:blip r:embed="rId2"/>
          <a:stretch/>
        </p:blipFill>
        <p:spPr>
          <a:xfrm>
            <a:off x="2914560" y="2584440"/>
            <a:ext cx="747720" cy="75888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634" name=""/>
          <p:cNvGrpSpPr/>
          <p:nvPr/>
        </p:nvGrpSpPr>
        <p:grpSpPr>
          <a:xfrm>
            <a:off x="3171960" y="3170160"/>
            <a:ext cx="948960" cy="441000"/>
            <a:chOff x="3171960" y="3170160"/>
            <a:chExt cx="948960" cy="441000"/>
          </a:xfrm>
        </p:grpSpPr>
        <p:pic>
          <p:nvPicPr>
            <p:cNvPr id="635" name="server%20copy" descr=""/>
            <p:cNvPicPr/>
            <p:nvPr/>
          </p:nvPicPr>
          <p:blipFill>
            <a:blip r:embed="rId3"/>
            <a:stretch/>
          </p:blipFill>
          <p:spPr>
            <a:xfrm>
              <a:off x="3171960" y="3170160"/>
              <a:ext cx="435240" cy="4410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636" name="server%20copy" descr=""/>
            <p:cNvPicPr/>
            <p:nvPr/>
          </p:nvPicPr>
          <p:blipFill>
            <a:blip r:embed="rId4"/>
            <a:stretch/>
          </p:blipFill>
          <p:spPr>
            <a:xfrm>
              <a:off x="3428640" y="3170160"/>
              <a:ext cx="435240" cy="4410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637" name="server%20copy" descr=""/>
            <p:cNvPicPr/>
            <p:nvPr/>
          </p:nvPicPr>
          <p:blipFill>
            <a:blip r:embed="rId5"/>
            <a:stretch/>
          </p:blipFill>
          <p:spPr>
            <a:xfrm>
              <a:off x="3685680" y="3170160"/>
              <a:ext cx="435240" cy="441000"/>
            </a:xfrm>
            <a:prstGeom prst="rect">
              <a:avLst/>
            </a:prstGeom>
            <a:noFill/>
            <a:ln w="0">
              <a:noFill/>
            </a:ln>
          </p:spPr>
        </p:pic>
      </p:grpSp>
      <p:grpSp>
        <p:nvGrpSpPr>
          <p:cNvPr id="638" name=""/>
          <p:cNvGrpSpPr/>
          <p:nvPr/>
        </p:nvGrpSpPr>
        <p:grpSpPr>
          <a:xfrm>
            <a:off x="3257640" y="4270320"/>
            <a:ext cx="2226960" cy="1212480"/>
            <a:chOff x="3257640" y="4270320"/>
            <a:chExt cx="2226960" cy="1212480"/>
          </a:xfrm>
        </p:grpSpPr>
        <p:pic>
          <p:nvPicPr>
            <p:cNvPr id="639" name="cloud%20copy" descr=""/>
            <p:cNvPicPr/>
            <p:nvPr/>
          </p:nvPicPr>
          <p:blipFill>
            <a:blip r:embed="rId6"/>
            <a:stretch/>
          </p:blipFill>
          <p:spPr>
            <a:xfrm>
              <a:off x="3257640" y="4270320"/>
              <a:ext cx="2226960" cy="121248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640" name=""/>
            <p:cNvSpPr/>
            <p:nvPr/>
          </p:nvSpPr>
          <p:spPr>
            <a:xfrm>
              <a:off x="3600000" y="4455720"/>
              <a:ext cx="1541880" cy="500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102960" rIns="102960" tIns="51480" bIns="51480" anchor="t">
              <a:spAutoFit/>
            </a:bodyPr>
            <a:p>
              <a:pPr algn="ctr">
                <a:lnSpc>
                  <a:spcPct val="100000"/>
                </a:lnSpc>
                <a:spcBef>
                  <a:spcPts val="814"/>
                </a:spcBef>
                <a:tabLst>
                  <a:tab algn="l" pos="0"/>
                  <a:tab algn="l" pos="1028880"/>
                  <a:tab algn="l" pos="2057400"/>
                  <a:tab algn="l" pos="3086280"/>
                  <a:tab algn="l" pos="4114800"/>
                  <a:tab algn="l" pos="5143680"/>
                  <a:tab algn="l" pos="6172200"/>
                  <a:tab algn="l" pos="7201080"/>
                  <a:tab algn="l" pos="8229600"/>
                  <a:tab algn="l" pos="9258480"/>
                  <a:tab algn="l" pos="10287000"/>
                </a:tabLst>
              </a:pPr>
              <a:r>
                <a:rPr b="1" lang="en-US" sz="1300" strike="noStrike" u="none">
                  <a:solidFill>
                    <a:srgbClr val="ffffff"/>
                  </a:solidFill>
                  <a:effectLst/>
                  <a:uFillTx/>
                  <a:latin typeface="Tahoma"/>
                </a:rPr>
                <a:t>Enron Intelligent Network</a:t>
              </a:r>
              <a:endParaRPr b="0" lang="en-US" sz="13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41" name=""/>
          <p:cNvSpPr/>
          <p:nvPr/>
        </p:nvSpPr>
        <p:spPr>
          <a:xfrm>
            <a:off x="685800" y="1285920"/>
            <a:ext cx="8142120" cy="88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>
              <a:lnSpc>
                <a:spcPct val="80000"/>
              </a:lnSpc>
              <a:spcBef>
                <a:spcPts val="1001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ECI is turning up TerraBit Server Farms in major cities to reach all non-ePowered end-users. These regional stream servers will have 2-hop routing to all major Tier 1 Internet Service Providers, creating a second level, high guality stream delivery platform.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642" name="server%20copy" descr=""/>
          <p:cNvPicPr/>
          <p:nvPr/>
        </p:nvPicPr>
        <p:blipFill>
          <a:blip r:embed="rId7"/>
          <a:stretch/>
        </p:blipFill>
        <p:spPr>
          <a:xfrm>
            <a:off x="5195880" y="5384880"/>
            <a:ext cx="774720" cy="7840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43" name="video%20tape%20copy" descr=""/>
          <p:cNvPicPr/>
          <p:nvPr/>
        </p:nvPicPr>
        <p:blipFill>
          <a:blip r:embed="rId8"/>
          <a:stretch/>
        </p:blipFill>
        <p:spPr>
          <a:xfrm>
            <a:off x="6342120" y="5826240"/>
            <a:ext cx="514440" cy="51408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644" name=""/>
          <p:cNvGrpSpPr/>
          <p:nvPr/>
        </p:nvGrpSpPr>
        <p:grpSpPr>
          <a:xfrm>
            <a:off x="6357960" y="5140440"/>
            <a:ext cx="498240" cy="526680"/>
            <a:chOff x="6357960" y="5140440"/>
            <a:chExt cx="498240" cy="526680"/>
          </a:xfrm>
        </p:grpSpPr>
        <p:sp>
          <p:nvSpPr>
            <p:cNvPr id="645" name=""/>
            <p:cNvSpPr/>
            <p:nvPr/>
          </p:nvSpPr>
          <p:spPr>
            <a:xfrm>
              <a:off x="6384600" y="5197320"/>
              <a:ext cx="428760" cy="428400"/>
            </a:xfrm>
            <a:prstGeom prst="ellipse">
              <a:avLst/>
            </a:prstGeom>
            <a:solidFill>
              <a:srgbClr val="ffffff"/>
            </a:solidFill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pic>
          <p:nvPicPr>
            <p:cNvPr id="646" name="video%20camera2" descr=""/>
            <p:cNvPicPr/>
            <p:nvPr/>
          </p:nvPicPr>
          <p:blipFill>
            <a:blip r:embed="rId9"/>
            <a:stretch/>
          </p:blipFill>
          <p:spPr>
            <a:xfrm>
              <a:off x="6357960" y="5140440"/>
              <a:ext cx="498240" cy="52668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647" name=""/>
          <p:cNvSpPr/>
          <p:nvPr/>
        </p:nvSpPr>
        <p:spPr>
          <a:xfrm>
            <a:off x="4927680" y="6168960"/>
            <a:ext cx="1285920" cy="26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algn="ctr">
              <a:lnSpc>
                <a:spcPct val="80000"/>
              </a:lnSpc>
              <a:spcBef>
                <a:spcPts val="814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Encode</a:t>
            </a:r>
            <a:endParaRPr b="0" lang="en-US" sz="13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48" name=""/>
          <p:cNvSpPr/>
          <p:nvPr/>
        </p:nvSpPr>
        <p:spPr>
          <a:xfrm>
            <a:off x="757080" y="4883040"/>
            <a:ext cx="2243160" cy="84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>
              <a:lnSpc>
                <a:spcPct val="110000"/>
              </a:lnSpc>
              <a:spcBef>
                <a:spcPts val="689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100" strike="noStrike" u="none">
                <a:solidFill>
                  <a:srgbClr val="cc0000"/>
                </a:solidFill>
                <a:effectLst/>
                <a:uFillTx/>
                <a:latin typeface="Frutiger 45 Light"/>
              </a:rPr>
              <a:t>High Quality rich media is streamed without delay and congestion to End User’s media player</a:t>
            </a:r>
            <a:endParaRPr b="0" lang="en-US" sz="1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649" name="pop-building%20copy" descr=""/>
          <p:cNvPicPr/>
          <p:nvPr/>
        </p:nvPicPr>
        <p:blipFill>
          <a:blip r:embed="rId10"/>
          <a:stretch/>
        </p:blipFill>
        <p:spPr>
          <a:xfrm>
            <a:off x="4713120" y="2570040"/>
            <a:ext cx="749520" cy="75888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650" name=""/>
          <p:cNvGrpSpPr/>
          <p:nvPr/>
        </p:nvGrpSpPr>
        <p:grpSpPr>
          <a:xfrm>
            <a:off x="4370400" y="3170160"/>
            <a:ext cx="950400" cy="441000"/>
            <a:chOff x="4370400" y="3170160"/>
            <a:chExt cx="950400" cy="441000"/>
          </a:xfrm>
        </p:grpSpPr>
        <p:pic>
          <p:nvPicPr>
            <p:cNvPr id="651" name="server%20copy" descr=""/>
            <p:cNvPicPr/>
            <p:nvPr/>
          </p:nvPicPr>
          <p:blipFill>
            <a:blip r:embed="rId11"/>
            <a:stretch/>
          </p:blipFill>
          <p:spPr>
            <a:xfrm>
              <a:off x="4370400" y="3170160"/>
              <a:ext cx="435960" cy="4410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652" name="server%20copy" descr=""/>
            <p:cNvPicPr/>
            <p:nvPr/>
          </p:nvPicPr>
          <p:blipFill>
            <a:blip r:embed="rId12"/>
            <a:stretch/>
          </p:blipFill>
          <p:spPr>
            <a:xfrm>
              <a:off x="4627440" y="3170160"/>
              <a:ext cx="435960" cy="4410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653" name="server%20copy" descr=""/>
            <p:cNvPicPr/>
            <p:nvPr/>
          </p:nvPicPr>
          <p:blipFill>
            <a:blip r:embed="rId13"/>
            <a:stretch/>
          </p:blipFill>
          <p:spPr>
            <a:xfrm>
              <a:off x="4884840" y="3170160"/>
              <a:ext cx="435960" cy="441000"/>
            </a:xfrm>
            <a:prstGeom prst="rect">
              <a:avLst/>
            </a:prstGeom>
            <a:noFill/>
            <a:ln w="0">
              <a:noFill/>
            </a:ln>
          </p:spPr>
        </p:pic>
      </p:grpSp>
      <p:pic>
        <p:nvPicPr>
          <p:cNvPr id="654" name="pop-building%20copy" descr=""/>
          <p:cNvPicPr/>
          <p:nvPr/>
        </p:nvPicPr>
        <p:blipFill>
          <a:blip r:embed="rId14"/>
          <a:stretch/>
        </p:blipFill>
        <p:spPr>
          <a:xfrm>
            <a:off x="1971720" y="3513240"/>
            <a:ext cx="747720" cy="75888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655" name=""/>
          <p:cNvGrpSpPr/>
          <p:nvPr/>
        </p:nvGrpSpPr>
        <p:grpSpPr>
          <a:xfrm>
            <a:off x="2627280" y="3757680"/>
            <a:ext cx="948960" cy="441000"/>
            <a:chOff x="2627280" y="3757680"/>
            <a:chExt cx="948960" cy="441000"/>
          </a:xfrm>
        </p:grpSpPr>
        <p:pic>
          <p:nvPicPr>
            <p:cNvPr id="656" name="server%20copy" descr=""/>
            <p:cNvPicPr/>
            <p:nvPr/>
          </p:nvPicPr>
          <p:blipFill>
            <a:blip r:embed="rId15"/>
            <a:stretch/>
          </p:blipFill>
          <p:spPr>
            <a:xfrm>
              <a:off x="2627280" y="3757680"/>
              <a:ext cx="435240" cy="4410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657" name="server%20copy" descr=""/>
            <p:cNvPicPr/>
            <p:nvPr/>
          </p:nvPicPr>
          <p:blipFill>
            <a:blip r:embed="rId16"/>
            <a:stretch/>
          </p:blipFill>
          <p:spPr>
            <a:xfrm>
              <a:off x="2883960" y="3757680"/>
              <a:ext cx="435240" cy="4410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658" name="server%20copy" descr=""/>
            <p:cNvPicPr/>
            <p:nvPr/>
          </p:nvPicPr>
          <p:blipFill>
            <a:blip r:embed="rId17"/>
            <a:stretch/>
          </p:blipFill>
          <p:spPr>
            <a:xfrm>
              <a:off x="3141000" y="3757680"/>
              <a:ext cx="435240" cy="441000"/>
            </a:xfrm>
            <a:prstGeom prst="rect">
              <a:avLst/>
            </a:prstGeom>
            <a:noFill/>
            <a:ln w="0">
              <a:noFill/>
            </a:ln>
          </p:spPr>
        </p:pic>
      </p:grpSp>
      <p:pic>
        <p:nvPicPr>
          <p:cNvPr id="659" name="pop-building%20copy" descr=""/>
          <p:cNvPicPr/>
          <p:nvPr/>
        </p:nvPicPr>
        <p:blipFill>
          <a:blip r:embed="rId18"/>
          <a:stretch/>
        </p:blipFill>
        <p:spPr>
          <a:xfrm>
            <a:off x="6256440" y="3084480"/>
            <a:ext cx="749160" cy="75888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660" name=""/>
          <p:cNvGrpSpPr/>
          <p:nvPr/>
        </p:nvGrpSpPr>
        <p:grpSpPr>
          <a:xfrm>
            <a:off x="5570640" y="3598920"/>
            <a:ext cx="950400" cy="441000"/>
            <a:chOff x="5570640" y="3598920"/>
            <a:chExt cx="950400" cy="441000"/>
          </a:xfrm>
        </p:grpSpPr>
        <p:pic>
          <p:nvPicPr>
            <p:cNvPr id="661" name="server%20copy" descr=""/>
            <p:cNvPicPr/>
            <p:nvPr/>
          </p:nvPicPr>
          <p:blipFill>
            <a:blip r:embed="rId19"/>
            <a:stretch/>
          </p:blipFill>
          <p:spPr>
            <a:xfrm>
              <a:off x="5570640" y="3598920"/>
              <a:ext cx="435960" cy="4410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662" name="server%20copy" descr=""/>
            <p:cNvPicPr/>
            <p:nvPr/>
          </p:nvPicPr>
          <p:blipFill>
            <a:blip r:embed="rId20"/>
            <a:stretch/>
          </p:blipFill>
          <p:spPr>
            <a:xfrm>
              <a:off x="5827680" y="3598920"/>
              <a:ext cx="435960" cy="4410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663" name="server%20copy" descr=""/>
            <p:cNvPicPr/>
            <p:nvPr/>
          </p:nvPicPr>
          <p:blipFill>
            <a:blip r:embed="rId21"/>
            <a:stretch/>
          </p:blipFill>
          <p:spPr>
            <a:xfrm>
              <a:off x="6085080" y="3598920"/>
              <a:ext cx="435960" cy="441000"/>
            </a:xfrm>
            <a:prstGeom prst="rect">
              <a:avLst/>
            </a:prstGeom>
            <a:noFill/>
            <a:ln w="0">
              <a:noFill/>
            </a:ln>
          </p:spPr>
        </p:pic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4" name="PlaceHolder 1"/>
          <p:cNvSpPr>
            <a:spLocks noGrp="1"/>
          </p:cNvSpPr>
          <p:nvPr>
            <p:ph type="title"/>
          </p:nvPr>
        </p:nvSpPr>
        <p:spPr>
          <a:xfrm>
            <a:off x="171000" y="220320"/>
            <a:ext cx="8828280" cy="771480"/>
          </a:xfrm>
          <a:prstGeom prst="rect">
            <a:avLst/>
          </a:prstGeom>
          <a:noFill/>
          <a:ln w="0">
            <a:noFill/>
          </a:ln>
        </p:spPr>
        <p:txBody>
          <a:bodyPr lIns="102960" rIns="102960" tIns="51480" bIns="514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ceff31"/>
                </a:solidFill>
                <a:effectLst/>
                <a:uFillTx/>
                <a:latin typeface="Frutiger 55 Roman"/>
              </a:rPr>
              <a:t>Media Cast - Competitive Advantage</a:t>
            </a:r>
            <a:endParaRPr b="1" lang="en-US" sz="3200" strike="noStrike" u="none">
              <a:solidFill>
                <a:srgbClr val="ceff31"/>
              </a:solidFill>
              <a:effectLst/>
              <a:uFillTx/>
              <a:latin typeface="Frutiger 55 Roman"/>
            </a:endParaRPr>
          </a:p>
        </p:txBody>
      </p:sp>
      <p:sp>
        <p:nvSpPr>
          <p:cNvPr id="665" name="PlaceHolder 2"/>
          <p:cNvSpPr>
            <a:spLocks noGrp="1"/>
          </p:cNvSpPr>
          <p:nvPr>
            <p:ph/>
          </p:nvPr>
        </p:nvSpPr>
        <p:spPr>
          <a:xfrm>
            <a:off x="685800" y="13716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102960" rIns="102960" tIns="51480" bIns="51480" anchor="t">
            <a:normAutofit/>
          </a:bodyPr>
          <a:p>
            <a:pPr marL="343080" indent="-343080">
              <a:spcBef>
                <a:spcPts val="624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Stream Speed Support</a:t>
            </a:r>
            <a:endParaRPr b="1" lang="en-US" sz="25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 Up to 1 Mbps streams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 Unlimited stream license from Real Networks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24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Technology &amp; Scalability</a:t>
            </a:r>
            <a:endParaRPr b="1" lang="en-US" sz="25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 Fiber and satellite distribution 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 Carrier class routers &amp; servers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 OC12/48/192 capacity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24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24x7 support center with functional Extranet</a:t>
            </a:r>
            <a:endParaRPr b="1" lang="en-US" sz="25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</p:spTree>
  </p:cSld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6" name="PlaceHolder 1"/>
          <p:cNvSpPr>
            <a:spLocks noGrp="1"/>
          </p:cNvSpPr>
          <p:nvPr>
            <p:ph type="title"/>
          </p:nvPr>
        </p:nvSpPr>
        <p:spPr>
          <a:xfrm>
            <a:off x="685440" y="228240"/>
            <a:ext cx="6875640" cy="6080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ceff31"/>
                </a:solidFill>
                <a:effectLst/>
                <a:uFillTx/>
                <a:latin typeface="Frutiger 55 Roman"/>
              </a:rPr>
              <a:t>Media Cast Features</a:t>
            </a:r>
            <a:endParaRPr b="1" lang="en-US" sz="3600" strike="noStrike" u="none">
              <a:solidFill>
                <a:srgbClr val="ceff31"/>
              </a:solidFill>
              <a:effectLst/>
              <a:uFillTx/>
              <a:latin typeface="Frutiger 55 Roman"/>
            </a:endParaRPr>
          </a:p>
        </p:txBody>
      </p:sp>
      <p:sp>
        <p:nvSpPr>
          <p:cNvPr id="667" name="PlaceHolder 2"/>
          <p:cNvSpPr>
            <a:spLocks noGrp="1"/>
          </p:cNvSpPr>
          <p:nvPr>
            <p:ph/>
          </p:nvPr>
        </p:nvSpPr>
        <p:spPr>
          <a:xfrm>
            <a:off x="911160" y="1164960"/>
            <a:ext cx="7623360" cy="5311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>
              <a:spcBef>
                <a:spcPts val="451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Content Management, Administration &amp; Distribution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00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  Secure movement of the content from the provider to the edge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00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  Reserving bandwidth and establishing replication strategy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00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  Management of content expiration at the edge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451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Content Resolution, Streaming/Serving &amp; Viewing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00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  Accepting and rendering requests for live or on-demand content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451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Event scheduling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00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  Schedule and confirm live events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00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  Capture event characteristics and reserve the required bandwidth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451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Stream Monitor &amp; Log Processing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00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  Tracking the quality of the stream from particular edge servers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00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  Retrieving usage data from edge locations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00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  Converting data into relevant billing info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451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Usage &amp; Reporting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00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  Generation of summary and detailed usage reports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00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  History reports and SLA reports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</p:spTree>
  </p:cSld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68" name=""/>
          <p:cNvGraphicFramePr/>
          <p:nvPr/>
        </p:nvGraphicFramePr>
        <p:xfrm>
          <a:off x="762120" y="838080"/>
          <a:ext cx="7924680" cy="576576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669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762120" y="838080"/>
                    <a:ext cx="7924680" cy="5765760"/>
                  </a:xfrm>
                  <a:prstGeom prst="rect">
                    <a:avLst/>
                  </a:prstGeom>
                  <a:solidFill>
                    <a:srgbClr val="ffffff"/>
                  </a:solidFill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70" name="PlaceHolder 1"/>
          <p:cNvSpPr>
            <a:spLocks noGrp="1"/>
          </p:cNvSpPr>
          <p:nvPr>
            <p:ph type="title"/>
          </p:nvPr>
        </p:nvSpPr>
        <p:spPr>
          <a:xfrm>
            <a:off x="762120" y="76320"/>
            <a:ext cx="777240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ceff31"/>
                </a:solidFill>
                <a:effectLst/>
                <a:uFillTx/>
                <a:latin typeface="Tahoma"/>
              </a:rPr>
              <a:t>Media Cast Functional Specification</a:t>
            </a:r>
            <a:endParaRPr b="1" lang="en-US" sz="2000" strike="noStrike" u="none">
              <a:solidFill>
                <a:srgbClr val="ceff31"/>
              </a:solidFill>
              <a:effectLst/>
              <a:uFillTx/>
              <a:latin typeface="Frutiger 55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"/>
          <p:cNvSpPr/>
          <p:nvPr/>
        </p:nvSpPr>
        <p:spPr>
          <a:xfrm>
            <a:off x="675720" y="172800"/>
            <a:ext cx="7497000" cy="651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The Internet Explosion Continues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1446120" y="1127520"/>
            <a:ext cx="3211920" cy="1048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2200" strike="noStrike" u="sng">
                <a:solidFill>
                  <a:srgbClr val="ffffff"/>
                </a:solidFill>
                <a:effectLst/>
                <a:uFillTx/>
                <a:latin typeface="Frutiger 45 Light"/>
              </a:rPr>
              <a:t>Internet Users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1998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  65 mm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2002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250 mm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1428480" y="2332440"/>
            <a:ext cx="2858040" cy="138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Business Internet 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2200" strike="noStrike" u="sng">
                <a:solidFill>
                  <a:srgbClr val="ffffff"/>
                </a:solidFill>
                <a:effectLst/>
                <a:uFillTx/>
                <a:latin typeface="Frutiger 45 Light"/>
              </a:rPr>
              <a:t>Services               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1998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  3bb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2002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28bb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1437480" y="4010400"/>
            <a:ext cx="3070440" cy="1048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2200" strike="noStrike" u="sng">
                <a:solidFill>
                  <a:srgbClr val="ffffff"/>
                </a:solidFill>
                <a:effectLst/>
                <a:uFillTx/>
                <a:latin typeface="Frutiger 45 Light"/>
              </a:rPr>
              <a:t>eCommerce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1998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  25 bb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2002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425 bb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1432800" y="5340960"/>
            <a:ext cx="3070440" cy="1048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2200" strike="noStrike" u="sng">
                <a:solidFill>
                  <a:srgbClr val="ffffff"/>
                </a:solidFill>
                <a:effectLst/>
                <a:uFillTx/>
                <a:latin typeface="Frutiger 45 Light"/>
              </a:rPr>
              <a:t>High Bandwidth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1998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  10 bb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2002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160 bb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5693400" y="897840"/>
            <a:ext cx="1027800" cy="43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CAGR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 rot="771600">
            <a:off x="5173200" y="1201320"/>
            <a:ext cx="2095560" cy="1378080"/>
          </a:xfrm>
          <a:prstGeom prst="irregularSeal2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 rot="771600">
            <a:off x="5101920" y="2507760"/>
            <a:ext cx="2095560" cy="1378080"/>
          </a:xfrm>
          <a:prstGeom prst="irregularSeal2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 rot="771600">
            <a:off x="5297400" y="3821040"/>
            <a:ext cx="2094120" cy="1378080"/>
          </a:xfrm>
          <a:prstGeom prst="irregularSeal2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 rot="771600">
            <a:off x="5153040" y="5216400"/>
            <a:ext cx="2093760" cy="1378080"/>
          </a:xfrm>
          <a:prstGeom prst="irregularSeal2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5662800" y="1617120"/>
            <a:ext cx="993600" cy="57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3100" strike="noStrike" u="none">
                <a:solidFill>
                  <a:srgbClr val="0000ff"/>
                </a:solidFill>
                <a:effectLst/>
                <a:uFillTx/>
                <a:latin typeface="Frutiger 45 Light"/>
              </a:rPr>
              <a:t>40%</a:t>
            </a:r>
            <a:endParaRPr b="0" lang="en-US" sz="3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5577120" y="2923560"/>
            <a:ext cx="993600" cy="57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3100" strike="noStrike" u="none">
                <a:solidFill>
                  <a:srgbClr val="0000ff"/>
                </a:solidFill>
                <a:effectLst/>
                <a:uFillTx/>
                <a:latin typeface="Frutiger 45 Light"/>
              </a:rPr>
              <a:t>75%</a:t>
            </a:r>
            <a:endParaRPr b="0" lang="en-US" sz="3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5681880" y="4241160"/>
            <a:ext cx="1212120" cy="57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3100" strike="noStrike" u="none">
                <a:solidFill>
                  <a:srgbClr val="0000ff"/>
                </a:solidFill>
                <a:effectLst/>
                <a:uFillTx/>
                <a:latin typeface="Frutiger 45 Light"/>
              </a:rPr>
              <a:t>103%</a:t>
            </a:r>
            <a:endParaRPr b="0" lang="en-US" sz="3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5532840" y="5665320"/>
            <a:ext cx="1212120" cy="57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3100" strike="noStrike" u="none">
                <a:solidFill>
                  <a:srgbClr val="0000ff"/>
                </a:solidFill>
                <a:effectLst/>
                <a:uFillTx/>
                <a:latin typeface="Frutiger 45 Light"/>
              </a:rPr>
              <a:t>100%</a:t>
            </a:r>
            <a:endParaRPr b="0" lang="en-US" sz="3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1749600" y="6584400"/>
            <a:ext cx="1853640" cy="27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ctr">
            <a:spAutoFit/>
          </a:bodyPr>
          <a:p>
            <a:pPr algn="ctr"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Forester Research and IDC</a:t>
            </a:r>
            <a:endParaRPr b="0" lang="en-US" sz="1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1" name="PlaceHolder 1"/>
          <p:cNvSpPr>
            <a:spLocks noGrp="1"/>
          </p:cNvSpPr>
          <p:nvPr>
            <p:ph type="title"/>
          </p:nvPr>
        </p:nvSpPr>
        <p:spPr>
          <a:xfrm>
            <a:off x="533520" y="-360"/>
            <a:ext cx="815328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ceff31"/>
                </a:solidFill>
                <a:effectLst/>
                <a:uFillTx/>
                <a:latin typeface="Tahoma"/>
              </a:rPr>
              <a:t>Media Cast Functional Specification (Cont.)</a:t>
            </a:r>
            <a:endParaRPr b="1" lang="en-US" sz="1800" strike="noStrike" u="none">
              <a:solidFill>
                <a:srgbClr val="ceff31"/>
              </a:solidFill>
              <a:effectLst/>
              <a:uFillTx/>
              <a:latin typeface="Frutiger 55 Roman"/>
            </a:endParaRPr>
          </a:p>
        </p:txBody>
      </p:sp>
      <p:graphicFrame>
        <p:nvGraphicFramePr>
          <p:cNvPr id="672" name=""/>
          <p:cNvGraphicFramePr/>
          <p:nvPr/>
        </p:nvGraphicFramePr>
        <p:xfrm>
          <a:off x="609480" y="762120"/>
          <a:ext cx="8077320" cy="585288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673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609480" y="762120"/>
                    <a:ext cx="8077320" cy="5852880"/>
                  </a:xfrm>
                  <a:prstGeom prst="rect">
                    <a:avLst/>
                  </a:prstGeom>
                  <a:solidFill>
                    <a:srgbClr val="ffffff"/>
                  </a:solidFill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4" name="PlaceHolder 1"/>
          <p:cNvSpPr>
            <a:spLocks noGrp="1"/>
          </p:cNvSpPr>
          <p:nvPr>
            <p:ph type="title"/>
          </p:nvPr>
        </p:nvSpPr>
        <p:spPr>
          <a:xfrm>
            <a:off x="533160" y="-360"/>
            <a:ext cx="792468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ceff31"/>
                </a:solidFill>
                <a:effectLst/>
                <a:uFillTx/>
                <a:latin typeface="Tahoma"/>
              </a:rPr>
              <a:t>Media Cast Functional Specification (Cont.)</a:t>
            </a:r>
            <a:endParaRPr b="1" lang="en-US" sz="1800" strike="noStrike" u="none">
              <a:solidFill>
                <a:srgbClr val="ceff31"/>
              </a:solidFill>
              <a:effectLst/>
              <a:uFillTx/>
              <a:latin typeface="Frutiger 55 Roman"/>
            </a:endParaRPr>
          </a:p>
        </p:txBody>
      </p:sp>
      <p:graphicFrame>
        <p:nvGraphicFramePr>
          <p:cNvPr id="675" name=""/>
          <p:cNvGraphicFramePr/>
          <p:nvPr/>
        </p:nvGraphicFramePr>
        <p:xfrm>
          <a:off x="1066680" y="695160"/>
          <a:ext cx="6934320" cy="296244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676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066680" y="695160"/>
                    <a:ext cx="6934320" cy="2962440"/>
                  </a:xfrm>
                  <a:prstGeom prst="rect">
                    <a:avLst/>
                  </a:prstGeom>
                  <a:solidFill>
                    <a:srgbClr val="ffffff"/>
                  </a:solidFill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677" name=""/>
          <p:cNvGraphicFramePr/>
          <p:nvPr/>
        </p:nvGraphicFramePr>
        <p:xfrm>
          <a:off x="1066680" y="3733920"/>
          <a:ext cx="6954840" cy="3047760"/>
        </p:xfrm>
        <a:graphic>
          <a:graphicData uri="http://schemas.openxmlformats.org/presentationml/2006/ole">
            <p:oleObj progId="Excel.Sheet.12" r:id="rId4" spid="">
              <p:embed/>
              <p:pic>
                <p:nvPicPr>
                  <p:cNvPr id="678" name="" descr=""/>
                  <p:cNvPicPr/>
                  <p:nvPr/>
                </p:nvPicPr>
                <p:blipFill>
                  <a:blip r:embed="rId5"/>
                  <a:stretch/>
                </p:blipFill>
                <p:spPr>
                  <a:xfrm>
                    <a:off x="1066680" y="3733920"/>
                    <a:ext cx="6954840" cy="3047760"/>
                  </a:xfrm>
                  <a:prstGeom prst="rect">
                    <a:avLst/>
                  </a:prstGeom>
                  <a:solidFill>
                    <a:srgbClr val="ffffff"/>
                  </a:solidFill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"/>
          <p:cNvSpPr/>
          <p:nvPr/>
        </p:nvSpPr>
        <p:spPr>
          <a:xfrm>
            <a:off x="533520" y="394920"/>
            <a:ext cx="8381880" cy="106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ccff33"/>
                </a:solidFill>
                <a:effectLst/>
                <a:uFillTx/>
                <a:latin typeface="Frutiger 55 Roman"/>
              </a:rPr>
              <a:t>Enron Communications’ 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ccff33"/>
                </a:solidFill>
                <a:effectLst/>
                <a:uFillTx/>
                <a:latin typeface="Frutiger 55 Roman"/>
              </a:rPr>
              <a:t>Business Strategy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6" name=""/>
          <p:cNvGrpSpPr/>
          <p:nvPr/>
        </p:nvGrpSpPr>
        <p:grpSpPr>
          <a:xfrm>
            <a:off x="684720" y="1515960"/>
            <a:ext cx="4027680" cy="4053960"/>
            <a:chOff x="684720" y="1515960"/>
            <a:chExt cx="4027680" cy="4053960"/>
          </a:xfrm>
        </p:grpSpPr>
        <p:sp>
          <p:nvSpPr>
            <p:cNvPr id="47" name=""/>
            <p:cNvSpPr/>
            <p:nvPr/>
          </p:nvSpPr>
          <p:spPr>
            <a:xfrm>
              <a:off x="1762920" y="2621520"/>
              <a:ext cx="1847520" cy="1841760"/>
            </a:xfrm>
            <a:prstGeom prst="ellipse">
              <a:avLst/>
            </a:prstGeom>
            <a:gradFill rotWithShape="0">
              <a:gsLst>
                <a:gs pos="0">
                  <a:srgbClr val="751700"/>
                </a:gs>
                <a:gs pos="50000">
                  <a:srgbClr val="ff3300"/>
                </a:gs>
                <a:gs pos="100000">
                  <a:srgbClr val="751700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" name=""/>
            <p:cNvSpPr/>
            <p:nvPr/>
          </p:nvSpPr>
          <p:spPr>
            <a:xfrm rot="16213200">
              <a:off x="605160" y="1610280"/>
              <a:ext cx="4030200" cy="3855960"/>
            </a:xfrm>
            <a:prstGeom prst="blockArc">
              <a:avLst>
                <a:gd name="adj1" fmla="val 10814826"/>
                <a:gd name="adj2" fmla="val 21585174"/>
                <a:gd name="adj3" fmla="val 25310"/>
              </a:avLst>
            </a:prstGeom>
            <a:gradFill rotWithShape="0">
              <a:gsLst>
                <a:gs pos="0">
                  <a:srgbClr val="004675"/>
                </a:gs>
                <a:gs pos="50000">
                  <a:srgbClr val="0099ff"/>
                </a:gs>
                <a:gs pos="100000">
                  <a:srgbClr val="004675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2113560" y="3305520"/>
              <a:ext cx="1140840" cy="579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Intelligent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Network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1211400" y="1864080"/>
              <a:ext cx="1422360" cy="579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spAutoFit/>
            </a:bodyPr>
            <a:p>
              <a:pPr algn="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Bandwidth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 algn="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Management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 flipH="1" rot="5386800">
              <a:off x="708840" y="1567080"/>
              <a:ext cx="4038840" cy="3951360"/>
            </a:xfrm>
            <a:prstGeom prst="blockArc">
              <a:avLst>
                <a:gd name="adj1" fmla="val 10761860"/>
                <a:gd name="adj2" fmla="val 38140"/>
                <a:gd name="adj3" fmla="val 24963"/>
              </a:avLst>
            </a:prstGeom>
            <a:gradFill rotWithShape="0">
              <a:gsLst>
                <a:gs pos="0">
                  <a:srgbClr val="007500"/>
                </a:gs>
                <a:gs pos="50000">
                  <a:srgbClr val="00ff00"/>
                </a:gs>
                <a:gs pos="100000">
                  <a:srgbClr val="007500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2698200" y="4602960"/>
              <a:ext cx="1399680" cy="579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e-business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Applications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 flipV="1">
              <a:off x="2515320" y="2410560"/>
              <a:ext cx="410400" cy="5760"/>
            </a:xfrm>
            <a:prstGeom prst="line">
              <a:avLst/>
            </a:prstGeom>
            <a:ln w="38160">
              <a:solidFill>
                <a:srgbClr val="ccff33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040" bIns="-4104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 flipH="1" flipV="1">
              <a:off x="2418120" y="1657440"/>
              <a:ext cx="438840" cy="1080"/>
            </a:xfrm>
            <a:prstGeom prst="line">
              <a:avLst/>
            </a:prstGeom>
            <a:ln w="38160">
              <a:solidFill>
                <a:srgbClr val="ccff33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" name=""/>
            <p:cNvSpPr/>
            <p:nvPr/>
          </p:nvSpPr>
          <p:spPr>
            <a:xfrm flipH="1" flipV="1">
              <a:off x="2403720" y="4674240"/>
              <a:ext cx="453240" cy="1080"/>
            </a:xfrm>
            <a:prstGeom prst="line">
              <a:avLst/>
            </a:prstGeom>
            <a:ln w="38160">
              <a:solidFill>
                <a:srgbClr val="ccff33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 flipV="1">
              <a:off x="2515320" y="5356800"/>
              <a:ext cx="410400" cy="1080"/>
            </a:xfrm>
            <a:prstGeom prst="line">
              <a:avLst/>
            </a:prstGeom>
            <a:ln w="38160">
              <a:solidFill>
                <a:srgbClr val="ccff33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" name=""/>
            <p:cNvSpPr/>
            <p:nvPr/>
          </p:nvSpPr>
          <p:spPr>
            <a:xfrm flipH="1">
              <a:off x="1473120" y="3714840"/>
              <a:ext cx="425880" cy="1080"/>
            </a:xfrm>
            <a:prstGeom prst="line">
              <a:avLst/>
            </a:prstGeom>
            <a:ln w="38160">
              <a:solidFill>
                <a:srgbClr val="ccff33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1488960" y="3509640"/>
              <a:ext cx="456120" cy="1080"/>
            </a:xfrm>
            <a:prstGeom prst="line">
              <a:avLst/>
            </a:prstGeom>
            <a:ln w="38160">
              <a:solidFill>
                <a:srgbClr val="ccff33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" name=""/>
            <p:cNvSpPr/>
            <p:nvPr/>
          </p:nvSpPr>
          <p:spPr>
            <a:xfrm flipH="1">
              <a:off x="3404880" y="3714840"/>
              <a:ext cx="440280" cy="1080"/>
            </a:xfrm>
            <a:prstGeom prst="line">
              <a:avLst/>
            </a:prstGeom>
            <a:ln w="38160">
              <a:solidFill>
                <a:srgbClr val="ccff33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" name=""/>
            <p:cNvSpPr/>
            <p:nvPr/>
          </p:nvSpPr>
          <p:spPr>
            <a:xfrm>
              <a:off x="3405240" y="3511080"/>
              <a:ext cx="508680" cy="1440"/>
            </a:xfrm>
            <a:prstGeom prst="line">
              <a:avLst/>
            </a:prstGeom>
            <a:ln w="38160">
              <a:solidFill>
                <a:srgbClr val="ccff33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1" name=""/>
          <p:cNvGrpSpPr/>
          <p:nvPr/>
        </p:nvGrpSpPr>
        <p:grpSpPr>
          <a:xfrm>
            <a:off x="5073480" y="2971800"/>
            <a:ext cx="3460680" cy="1523880"/>
            <a:chOff x="5073480" y="2971800"/>
            <a:chExt cx="3460680" cy="1523880"/>
          </a:xfrm>
        </p:grpSpPr>
        <p:sp>
          <p:nvSpPr>
            <p:cNvPr id="62" name=""/>
            <p:cNvSpPr/>
            <p:nvPr/>
          </p:nvSpPr>
          <p:spPr>
            <a:xfrm>
              <a:off x="5073480" y="3504960"/>
              <a:ext cx="3460680" cy="990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360" rIns="90360" tIns="44280" bIns="44280" anchor="t">
              <a:no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23960"/>
                  <a:tab algn="l" pos="1447920"/>
                  <a:tab algn="l" pos="2171880"/>
                  <a:tab algn="l" pos="2895480"/>
                  <a:tab algn="l" pos="3619440"/>
                  <a:tab algn="l" pos="4343400"/>
                  <a:tab algn="l" pos="5067360"/>
                  <a:tab algn="l" pos="5791320"/>
                  <a:tab algn="l" pos="6515280"/>
                  <a:tab algn="l" pos="7238880"/>
                  <a:tab algn="l" pos="7962840"/>
                  <a:tab algn="l" pos="8686800"/>
                  <a:tab algn="l" pos="9410760"/>
                  <a:tab algn="l" pos="10134720"/>
                  <a:tab algn="l" pos="1085868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Introduces New Level of Control, Security and Quality Required by e-business Applications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" name=""/>
            <p:cNvSpPr/>
            <p:nvPr/>
          </p:nvSpPr>
          <p:spPr>
            <a:xfrm>
              <a:off x="5073480" y="2971800"/>
              <a:ext cx="3352680" cy="320400"/>
            </a:xfrm>
            <a:prstGeom prst="rect">
              <a:avLst/>
            </a:prstGeom>
            <a:gradFill rotWithShape="0">
              <a:gsLst>
                <a:gs pos="0">
                  <a:srgbClr val="751700"/>
                </a:gs>
                <a:gs pos="50000">
                  <a:srgbClr val="ff3300"/>
                </a:gs>
                <a:gs pos="100000">
                  <a:srgbClr val="751700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Enron Intelligent Network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4" name=""/>
          <p:cNvSpPr/>
          <p:nvPr/>
        </p:nvSpPr>
        <p:spPr>
          <a:xfrm>
            <a:off x="5041800" y="4464000"/>
            <a:ext cx="3340080" cy="441360"/>
          </a:xfrm>
          <a:prstGeom prst="rect">
            <a:avLst/>
          </a:prstGeom>
          <a:gradFill rotWithShape="0">
            <a:gsLst>
              <a:gs pos="0">
                <a:srgbClr val="004675"/>
              </a:gs>
              <a:gs pos="50000">
                <a:srgbClr val="0099ff"/>
              </a:gs>
              <a:gs pos="100000">
                <a:srgbClr val="004675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Bandwidth Management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5029200" y="4981680"/>
            <a:ext cx="335268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Optimize Physical Reach and Develop Market Opportunities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5029200" y="1600200"/>
            <a:ext cx="3809880" cy="457200"/>
          </a:xfrm>
          <a:prstGeom prst="rect">
            <a:avLst/>
          </a:prstGeom>
          <a:gradFill rotWithShape="0">
            <a:gsLst>
              <a:gs pos="0">
                <a:srgbClr val="007500"/>
              </a:gs>
              <a:gs pos="50000">
                <a:srgbClr val="00ff00"/>
              </a:gs>
              <a:gs pos="100000">
                <a:srgbClr val="007500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ePowered Application Services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5029200" y="2209680"/>
            <a:ext cx="320040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Delivered Through a Unique Business Model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1317600" y="5867280"/>
            <a:ext cx="7674120" cy="480960"/>
          </a:xfrm>
          <a:prstGeom prst="rect">
            <a:avLst/>
          </a:prstGeom>
          <a:solidFill>
            <a:srgbClr val="ffffff"/>
          </a:solidFill>
          <a:ln w="6480">
            <a:solidFill>
              <a:srgbClr val="ffffff"/>
            </a:solidFill>
            <a:miter/>
          </a:ln>
          <a:effectLst>
            <a:outerShdw dist="89604" dir="2700000" blurRad="0" rotWithShape="0">
              <a:srgbClr val="b2b2b2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ff"/>
                </a:solidFill>
                <a:effectLst/>
                <a:uFillTx/>
                <a:latin typeface="Frutiger 45 Light"/>
              </a:rPr>
              <a:t>Goal: </a:t>
            </a:r>
            <a:r>
              <a:rPr b="1" i="1" lang="en-US" sz="1900" strike="noStrike" u="none">
                <a:solidFill>
                  <a:srgbClr val="0000ff"/>
                </a:solidFill>
                <a:effectLst/>
                <a:uFillTx/>
                <a:latin typeface="Frutiger 45 Light"/>
              </a:rPr>
              <a:t>Become the leading global e-commerce delivery platform</a:t>
            </a:r>
            <a:endParaRPr b="0" lang="en-US" sz="1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>
        <p:pull dir="rd"/>
      </p:transition>
    </mc:Choice>
    <mc:Fallback>
      <p:transition spd="slow">
        <p:pull dir="rd"/>
      </p:transition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"/>
          <p:cNvSpPr/>
          <p:nvPr/>
        </p:nvSpPr>
        <p:spPr>
          <a:xfrm>
            <a:off x="2120760" y="4710240"/>
            <a:ext cx="4008600" cy="218880"/>
          </a:xfrm>
          <a:custGeom>
            <a:avLst/>
            <a:gdLst/>
            <a:ahLst/>
            <a:rect l="l" t="t" r="r" b="b"/>
            <a:pathLst>
              <a:path w="2832" h="147">
                <a:moveTo>
                  <a:pt x="2832" y="141"/>
                </a:moveTo>
                <a:lnTo>
                  <a:pt x="2510" y="9"/>
                </a:lnTo>
                <a:lnTo>
                  <a:pt x="327" y="0"/>
                </a:lnTo>
                <a:lnTo>
                  <a:pt x="0" y="147"/>
                </a:lnTo>
                <a:lnTo>
                  <a:pt x="2832" y="141"/>
                </a:lnTo>
                <a:close/>
              </a:path>
            </a:pathLst>
          </a:custGeom>
          <a:gradFill rotWithShape="0">
            <a:gsLst>
              <a:gs pos="0">
                <a:srgbClr val="fce404"/>
              </a:gs>
              <a:gs pos="100000">
                <a:srgbClr val="bcaa02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2127240" y="4923000"/>
            <a:ext cx="3998880" cy="1477800"/>
          </a:xfrm>
          <a:prstGeom prst="rect">
            <a:avLst/>
          </a:prstGeom>
          <a:solidFill>
            <a:srgbClr val="fce40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1827720" y="106200"/>
            <a:ext cx="5451480" cy="579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ccff33"/>
                </a:solidFill>
                <a:effectLst/>
                <a:uFillTx/>
                <a:latin typeface="Frutiger 55 Roman"/>
              </a:rPr>
              <a:t>Enron’s Intelligent Network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3300480" y="5216400"/>
            <a:ext cx="2095560" cy="1159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Higher Speed 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Lower Equipment and 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Operating Costs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Higher Reliability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Greater Scalability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3225960" y="5294160"/>
            <a:ext cx="82440" cy="86040"/>
          </a:xfrm>
          <a:prstGeom prst="ellipse">
            <a:avLst/>
          </a:prstGeom>
          <a:solidFill>
            <a:srgbClr val="0000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4040" bIns="1404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3225960" y="5541840"/>
            <a:ext cx="82440" cy="84240"/>
          </a:xfrm>
          <a:prstGeom prst="ellipse">
            <a:avLst/>
          </a:prstGeom>
          <a:solidFill>
            <a:srgbClr val="0000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2960" bIns="129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3225960" y="6175440"/>
            <a:ext cx="82440" cy="85680"/>
          </a:xfrm>
          <a:prstGeom prst="ellipse">
            <a:avLst/>
          </a:prstGeom>
          <a:solidFill>
            <a:srgbClr val="0000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4400" bIns="144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3225960" y="5959440"/>
            <a:ext cx="82440" cy="85680"/>
          </a:xfrm>
          <a:prstGeom prst="ellipse">
            <a:avLst/>
          </a:prstGeom>
          <a:solidFill>
            <a:srgbClr val="0000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4400" bIns="144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3295080" y="4913640"/>
            <a:ext cx="1738080" cy="335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Pure IP Benefits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2600280" y="736560"/>
            <a:ext cx="3065400" cy="3909960"/>
          </a:xfrm>
          <a:prstGeom prst="rect">
            <a:avLst/>
          </a:prstGeom>
          <a:solidFill>
            <a:srgbClr val="ddddd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3240000" y="2414520"/>
            <a:ext cx="2016360" cy="453960"/>
          </a:xfrm>
          <a:prstGeom prst="rect">
            <a:avLst/>
          </a:prstGeom>
          <a:solidFill>
            <a:srgbClr val="008080"/>
          </a:solidFill>
          <a:ln w="3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WAN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3208320" y="2457360"/>
            <a:ext cx="2014560" cy="452520"/>
          </a:xfrm>
          <a:prstGeom prst="rect">
            <a:avLst/>
          </a:prstGeom>
          <a:solidFill>
            <a:srgbClr val="008080"/>
          </a:solidFill>
          <a:ln w="3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WAN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3176640" y="2498760"/>
            <a:ext cx="2014560" cy="453960"/>
          </a:xfrm>
          <a:prstGeom prst="rect">
            <a:avLst/>
          </a:prstGeom>
          <a:solidFill>
            <a:srgbClr val="008080"/>
          </a:solidFill>
          <a:ln w="3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WAN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3146400" y="2535120"/>
            <a:ext cx="2013120" cy="454320"/>
          </a:xfrm>
          <a:prstGeom prst="rect">
            <a:avLst/>
          </a:prstGeom>
          <a:solidFill>
            <a:srgbClr val="008080"/>
          </a:solidFill>
          <a:ln w="3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WAN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3111480" y="2567160"/>
            <a:ext cx="2014560" cy="452160"/>
          </a:xfrm>
          <a:prstGeom prst="rect">
            <a:avLst/>
          </a:prstGeom>
          <a:gradFill rotWithShape="0">
            <a:gsLst>
              <a:gs pos="0">
                <a:srgbClr val="002f2f"/>
              </a:gs>
              <a:gs pos="50000">
                <a:srgbClr val="006666"/>
              </a:gs>
              <a:gs pos="100000">
                <a:srgbClr val="002f2f"/>
              </a:gs>
            </a:gsLst>
            <a:lin ang="5400000"/>
          </a:gradFill>
          <a:ln w="3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Third Party WAN’s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3125880" y="3056040"/>
            <a:ext cx="2035080" cy="453960"/>
          </a:xfrm>
          <a:prstGeom prst="rect">
            <a:avLst/>
          </a:prstGeom>
          <a:gradFill rotWithShape="0">
            <a:gsLst>
              <a:gs pos="0">
                <a:srgbClr val="746f0b"/>
              </a:gs>
              <a:gs pos="50000">
                <a:srgbClr val="fdf219"/>
              </a:gs>
              <a:gs pos="100000">
                <a:srgbClr val="746f0b"/>
              </a:gs>
            </a:gsLst>
            <a:lin ang="5400000"/>
          </a:gradFill>
          <a:ln w="3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 WAN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762120" y="2803680"/>
            <a:ext cx="409320" cy="460080"/>
          </a:xfrm>
          <a:prstGeom prst="ellipse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774720" y="3540240"/>
            <a:ext cx="409680" cy="461880"/>
          </a:xfrm>
          <a:prstGeom prst="ellipse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788040" y="752400"/>
            <a:ext cx="886680" cy="45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Content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Providers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1828080" y="917640"/>
            <a:ext cx="5140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ISPs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5944680" y="917640"/>
            <a:ext cx="5140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ISPs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6801120" y="739800"/>
            <a:ext cx="607320" cy="45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End 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Users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2548440" y="698400"/>
            <a:ext cx="666000" cy="45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 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PoP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5104080" y="698400"/>
            <a:ext cx="666000" cy="45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 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PoP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 flipV="1">
            <a:off x="6510240" y="2027160"/>
            <a:ext cx="385920" cy="27648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2590920" y="4116240"/>
            <a:ext cx="3074760" cy="606600"/>
          </a:xfrm>
          <a:prstGeom prst="rect">
            <a:avLst/>
          </a:prstGeom>
          <a:solidFill>
            <a:srgbClr val="fce40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2927160" y="4128480"/>
            <a:ext cx="2268720" cy="518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 Pure IP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SM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Network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3116160" y="4400640"/>
            <a:ext cx="2289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Includes Fiber, DWDM and Routers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 flipV="1">
            <a:off x="6216480" y="1976040"/>
            <a:ext cx="914400" cy="304920"/>
          </a:xfrm>
          <a:prstGeom prst="line">
            <a:avLst/>
          </a:prstGeom>
          <a:ln w="381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6216480" y="2281320"/>
            <a:ext cx="914400" cy="304560"/>
          </a:xfrm>
          <a:prstGeom prst="line">
            <a:avLst/>
          </a:prstGeom>
          <a:ln w="381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 flipV="1">
            <a:off x="6216480" y="3576240"/>
            <a:ext cx="914400" cy="304920"/>
          </a:xfrm>
          <a:prstGeom prst="line">
            <a:avLst/>
          </a:prstGeom>
          <a:ln w="381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6216480" y="3881520"/>
            <a:ext cx="914400" cy="304560"/>
          </a:xfrm>
          <a:prstGeom prst="line">
            <a:avLst/>
          </a:prstGeom>
          <a:ln w="381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101" name="computer%20copy" descr=""/>
          <p:cNvPicPr/>
          <p:nvPr/>
        </p:nvPicPr>
        <p:blipFill>
          <a:blip r:embed="rId2"/>
          <a:stretch/>
        </p:blipFill>
        <p:spPr>
          <a:xfrm>
            <a:off x="6902280" y="1757520"/>
            <a:ext cx="457200" cy="455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02" name="computer%20copy" descr=""/>
          <p:cNvPicPr/>
          <p:nvPr/>
        </p:nvPicPr>
        <p:blipFill>
          <a:blip r:embed="rId3"/>
          <a:stretch/>
        </p:blipFill>
        <p:spPr>
          <a:xfrm>
            <a:off x="6902280" y="2367000"/>
            <a:ext cx="457200" cy="455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03" name="computer%20copy" descr=""/>
          <p:cNvPicPr/>
          <p:nvPr/>
        </p:nvPicPr>
        <p:blipFill>
          <a:blip r:embed="rId4"/>
          <a:stretch/>
        </p:blipFill>
        <p:spPr>
          <a:xfrm>
            <a:off x="6902280" y="3376440"/>
            <a:ext cx="457200" cy="455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04" name="computer%20copy" descr=""/>
          <p:cNvPicPr/>
          <p:nvPr/>
        </p:nvPicPr>
        <p:blipFill>
          <a:blip r:embed="rId5"/>
          <a:stretch/>
        </p:blipFill>
        <p:spPr>
          <a:xfrm>
            <a:off x="6902280" y="3986280"/>
            <a:ext cx="457200" cy="455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5" name=""/>
          <p:cNvSpPr/>
          <p:nvPr/>
        </p:nvSpPr>
        <p:spPr>
          <a:xfrm flipH="1">
            <a:off x="1111320" y="2281320"/>
            <a:ext cx="761760" cy="0"/>
          </a:xfrm>
          <a:prstGeom prst="line">
            <a:avLst/>
          </a:prstGeom>
          <a:ln w="381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 flipH="1">
            <a:off x="1186920" y="3043080"/>
            <a:ext cx="685800" cy="0"/>
          </a:xfrm>
          <a:prstGeom prst="line">
            <a:avLst/>
          </a:prstGeom>
          <a:ln w="381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 flipH="1">
            <a:off x="1034640" y="3881520"/>
            <a:ext cx="762120" cy="0"/>
          </a:xfrm>
          <a:prstGeom prst="line">
            <a:avLst/>
          </a:prstGeom>
          <a:ln w="381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108" name="video%20camera2" descr=""/>
          <p:cNvPicPr/>
          <p:nvPr/>
        </p:nvPicPr>
        <p:blipFill>
          <a:blip r:embed="rId6"/>
          <a:stretch/>
        </p:blipFill>
        <p:spPr>
          <a:xfrm>
            <a:off x="730080" y="2738520"/>
            <a:ext cx="520920" cy="546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09" name="computer%20copy" descr=""/>
          <p:cNvPicPr/>
          <p:nvPr/>
        </p:nvPicPr>
        <p:blipFill>
          <a:blip r:embed="rId7"/>
          <a:stretch/>
        </p:blipFill>
        <p:spPr>
          <a:xfrm>
            <a:off x="730080" y="3554280"/>
            <a:ext cx="547920" cy="546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10" name="server%20copy" descr=""/>
          <p:cNvPicPr/>
          <p:nvPr/>
        </p:nvPicPr>
        <p:blipFill>
          <a:blip r:embed="rId8"/>
          <a:stretch/>
        </p:blipFill>
        <p:spPr>
          <a:xfrm>
            <a:off x="730080" y="1974960"/>
            <a:ext cx="536760" cy="544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1" name=""/>
          <p:cNvSpPr/>
          <p:nvPr/>
        </p:nvSpPr>
        <p:spPr>
          <a:xfrm>
            <a:off x="2101680" y="2357280"/>
            <a:ext cx="762120" cy="533520"/>
          </a:xfrm>
          <a:prstGeom prst="line">
            <a:avLst/>
          </a:prstGeom>
          <a:ln w="20304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 flipH="1">
            <a:off x="2111040" y="3195720"/>
            <a:ext cx="762120" cy="609480"/>
          </a:xfrm>
          <a:prstGeom prst="line">
            <a:avLst/>
          </a:prstGeom>
          <a:ln w="20304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 flipH="1">
            <a:off x="2025720" y="3043080"/>
            <a:ext cx="838080" cy="0"/>
          </a:xfrm>
          <a:prstGeom prst="line">
            <a:avLst/>
          </a:prstGeom>
          <a:ln w="20304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5340240" y="3157560"/>
            <a:ext cx="762120" cy="533520"/>
          </a:xfrm>
          <a:prstGeom prst="line">
            <a:avLst/>
          </a:prstGeom>
          <a:ln w="20304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 flipH="1">
            <a:off x="5388120" y="2262240"/>
            <a:ext cx="761760" cy="609480"/>
          </a:xfrm>
          <a:prstGeom prst="line">
            <a:avLst/>
          </a:prstGeom>
          <a:ln w="20304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116" name="PoP%20copy" descr=""/>
          <p:cNvPicPr/>
          <p:nvPr/>
        </p:nvPicPr>
        <p:blipFill>
          <a:blip r:embed="rId9"/>
          <a:stretch/>
        </p:blipFill>
        <p:spPr>
          <a:xfrm>
            <a:off x="5911920" y="1976400"/>
            <a:ext cx="588960" cy="5936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17" name="PoP%20copy" descr=""/>
          <p:cNvPicPr/>
          <p:nvPr/>
        </p:nvPicPr>
        <p:blipFill>
          <a:blip r:embed="rId10"/>
          <a:stretch/>
        </p:blipFill>
        <p:spPr>
          <a:xfrm>
            <a:off x="5911920" y="3560760"/>
            <a:ext cx="588960" cy="5936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18" name="PoP%20copy" descr=""/>
          <p:cNvPicPr/>
          <p:nvPr/>
        </p:nvPicPr>
        <p:blipFill>
          <a:blip r:embed="rId11"/>
          <a:stretch/>
        </p:blipFill>
        <p:spPr>
          <a:xfrm>
            <a:off x="1644480" y="1954080"/>
            <a:ext cx="588960" cy="594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19" name="PoP%20copy" descr=""/>
          <p:cNvPicPr/>
          <p:nvPr/>
        </p:nvPicPr>
        <p:blipFill>
          <a:blip r:embed="rId12"/>
          <a:stretch/>
        </p:blipFill>
        <p:spPr>
          <a:xfrm>
            <a:off x="1644480" y="2728800"/>
            <a:ext cx="588960" cy="594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20" name="PoP%20copy" descr=""/>
          <p:cNvPicPr/>
          <p:nvPr/>
        </p:nvPicPr>
        <p:blipFill>
          <a:blip r:embed="rId13"/>
          <a:stretch/>
        </p:blipFill>
        <p:spPr>
          <a:xfrm>
            <a:off x="1644480" y="3525840"/>
            <a:ext cx="588960" cy="59364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121" name=""/>
          <p:cNvGrpSpPr/>
          <p:nvPr/>
        </p:nvGrpSpPr>
        <p:grpSpPr>
          <a:xfrm>
            <a:off x="2711520" y="2766960"/>
            <a:ext cx="533160" cy="533520"/>
            <a:chOff x="2711520" y="2766960"/>
            <a:chExt cx="533160" cy="533520"/>
          </a:xfrm>
        </p:grpSpPr>
        <p:sp>
          <p:nvSpPr>
            <p:cNvPr id="122" name=""/>
            <p:cNvSpPr/>
            <p:nvPr/>
          </p:nvSpPr>
          <p:spPr>
            <a:xfrm>
              <a:off x="2728080" y="2805840"/>
              <a:ext cx="495720" cy="492480"/>
            </a:xfrm>
            <a:prstGeom prst="ellipse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pic>
          <p:nvPicPr>
            <p:cNvPr id="123" name="pop-building" descr=""/>
            <p:cNvPicPr/>
            <p:nvPr/>
          </p:nvPicPr>
          <p:blipFill>
            <a:blip r:embed="rId14"/>
            <a:stretch/>
          </p:blipFill>
          <p:spPr>
            <a:xfrm>
              <a:off x="2711520" y="2766960"/>
              <a:ext cx="533160" cy="533520"/>
            </a:xfrm>
            <a:prstGeom prst="rect">
              <a:avLst/>
            </a:prstGeom>
            <a:noFill/>
            <a:ln w="0">
              <a:noFill/>
            </a:ln>
          </p:spPr>
        </p:pic>
      </p:grpSp>
      <p:grpSp>
        <p:nvGrpSpPr>
          <p:cNvPr id="124" name=""/>
          <p:cNvGrpSpPr/>
          <p:nvPr/>
        </p:nvGrpSpPr>
        <p:grpSpPr>
          <a:xfrm>
            <a:off x="4997520" y="2776680"/>
            <a:ext cx="533160" cy="533160"/>
            <a:chOff x="4997520" y="2776680"/>
            <a:chExt cx="533160" cy="533160"/>
          </a:xfrm>
        </p:grpSpPr>
        <p:sp>
          <p:nvSpPr>
            <p:cNvPr id="125" name=""/>
            <p:cNvSpPr/>
            <p:nvPr/>
          </p:nvSpPr>
          <p:spPr>
            <a:xfrm>
              <a:off x="5014080" y="2815560"/>
              <a:ext cx="495720" cy="492480"/>
            </a:xfrm>
            <a:prstGeom prst="ellipse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pic>
          <p:nvPicPr>
            <p:cNvPr id="126" name="pop-building" descr=""/>
            <p:cNvPicPr/>
            <p:nvPr/>
          </p:nvPicPr>
          <p:blipFill>
            <a:blip r:embed="rId15"/>
            <a:stretch/>
          </p:blipFill>
          <p:spPr>
            <a:xfrm>
              <a:off x="4997520" y="2776680"/>
              <a:ext cx="533160" cy="53316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127" name=""/>
          <p:cNvSpPr/>
          <p:nvPr/>
        </p:nvSpPr>
        <p:spPr>
          <a:xfrm rot="2065200">
            <a:off x="2146320" y="2461680"/>
            <a:ext cx="657360" cy="37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 baseline="-25000">
                <a:solidFill>
                  <a:srgbClr val="ffffff"/>
                </a:solidFill>
                <a:effectLst/>
                <a:uFillTx/>
                <a:latin typeface="Frutiger 45 Light"/>
              </a:rPr>
              <a:t>MAN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2197080" y="2881440"/>
            <a:ext cx="657360" cy="37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 baseline="-25000">
                <a:solidFill>
                  <a:srgbClr val="ffffff"/>
                </a:solidFill>
                <a:effectLst/>
                <a:uFillTx/>
                <a:latin typeface="Frutiger 45 Light"/>
              </a:rPr>
              <a:t>MAN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 rot="19363200">
            <a:off x="2192400" y="3285720"/>
            <a:ext cx="657360" cy="37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 baseline="-25000">
                <a:solidFill>
                  <a:srgbClr val="ffffff"/>
                </a:solidFill>
                <a:effectLst/>
                <a:uFillTx/>
                <a:latin typeface="Frutiger 45 Light"/>
              </a:rPr>
              <a:t>MAN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 rot="2065200">
            <a:off x="5423400" y="3290760"/>
            <a:ext cx="657000" cy="37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 baseline="-25000">
                <a:solidFill>
                  <a:srgbClr val="ffffff"/>
                </a:solidFill>
                <a:effectLst/>
                <a:uFillTx/>
                <a:latin typeface="Frutiger 45 Light"/>
              </a:rPr>
              <a:t>MAN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 rot="19363200">
            <a:off x="5421600" y="2421720"/>
            <a:ext cx="657000" cy="37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 baseline="-25000">
                <a:solidFill>
                  <a:srgbClr val="ffffff"/>
                </a:solidFill>
                <a:effectLst/>
                <a:uFillTx/>
                <a:latin typeface="Frutiger 45 Light"/>
              </a:rPr>
              <a:t>MAN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"/>
          <p:cNvSpPr/>
          <p:nvPr/>
        </p:nvSpPr>
        <p:spPr>
          <a:xfrm>
            <a:off x="1424160" y="5100480"/>
            <a:ext cx="5638680" cy="1363680"/>
          </a:xfrm>
          <a:prstGeom prst="rect">
            <a:avLst/>
          </a:prstGeom>
          <a:solidFill>
            <a:srgbClr val="fce40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1986840" y="136440"/>
            <a:ext cx="5115960" cy="54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ccff33"/>
                </a:solidFill>
                <a:effectLst/>
                <a:uFillTx/>
                <a:latin typeface="Frutiger 55 Roman"/>
              </a:rPr>
              <a:t>Enron’s Intelligent Network</a:t>
            </a:r>
            <a:endParaRPr b="0" lang="en-US" sz="3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1701720" y="5369040"/>
            <a:ext cx="5548320" cy="1678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Creates Partnerships with ISPs and Economically Extends Network Reach</a:t>
            </a:r>
            <a:endParaRPr b="0" lang="en-US" sz="13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Functions as System Interconnect and Serves as Product Delivery Point Places Application Services “One Hop” From End User, Improving Quality of Service</a:t>
            </a:r>
            <a:endParaRPr b="0" lang="en-US" sz="13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3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3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3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2836440" y="5105880"/>
            <a:ext cx="2796840" cy="335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Distributed Server Benefits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5800680" y="741240"/>
            <a:ext cx="957240" cy="352764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2619360" y="741240"/>
            <a:ext cx="3208320" cy="4091040"/>
          </a:xfrm>
          <a:prstGeom prst="rect">
            <a:avLst/>
          </a:prstGeom>
          <a:solidFill>
            <a:srgbClr val="ddddd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1665360" y="741240"/>
            <a:ext cx="957240" cy="352116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741600" y="768240"/>
            <a:ext cx="886680" cy="45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Content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Providers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1822680" y="936720"/>
            <a:ext cx="5140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ISPs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6131160" y="936720"/>
            <a:ext cx="5140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ISPs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7029720" y="754200"/>
            <a:ext cx="607320" cy="45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End 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Users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2580120" y="711360"/>
            <a:ext cx="666000" cy="45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 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PoP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5254920" y="711360"/>
            <a:ext cx="666000" cy="45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 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PoP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2617920" y="4257720"/>
            <a:ext cx="3209760" cy="635040"/>
          </a:xfrm>
          <a:prstGeom prst="rect">
            <a:avLst/>
          </a:prstGeom>
          <a:solidFill>
            <a:srgbClr val="ddddd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3089520" y="4301640"/>
            <a:ext cx="2115720" cy="518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 Pure IP Network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5826240" y="4257720"/>
            <a:ext cx="957240" cy="635040"/>
          </a:xfrm>
          <a:prstGeom prst="rect">
            <a:avLst/>
          </a:prstGeom>
          <a:solidFill>
            <a:srgbClr val="fce40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1665360" y="4257720"/>
            <a:ext cx="952560" cy="635040"/>
          </a:xfrm>
          <a:prstGeom prst="rect">
            <a:avLst/>
          </a:prstGeom>
          <a:solidFill>
            <a:srgbClr val="fce40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1641960" y="4343400"/>
            <a:ext cx="1027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Distributed 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Servers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5829840" y="4343400"/>
            <a:ext cx="1027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Distributed 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Servers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3324240" y="2495520"/>
            <a:ext cx="2016000" cy="453960"/>
          </a:xfrm>
          <a:prstGeom prst="rect">
            <a:avLst/>
          </a:prstGeom>
          <a:solidFill>
            <a:srgbClr val="008080"/>
          </a:solidFill>
          <a:ln w="3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WAN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3292560" y="2538360"/>
            <a:ext cx="2014560" cy="452520"/>
          </a:xfrm>
          <a:prstGeom prst="rect">
            <a:avLst/>
          </a:prstGeom>
          <a:solidFill>
            <a:srgbClr val="008080"/>
          </a:solidFill>
          <a:ln w="3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WAN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3260880" y="2579760"/>
            <a:ext cx="2014560" cy="453960"/>
          </a:xfrm>
          <a:prstGeom prst="rect">
            <a:avLst/>
          </a:prstGeom>
          <a:solidFill>
            <a:srgbClr val="008080"/>
          </a:solidFill>
          <a:ln w="3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WAN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3230640" y="2616120"/>
            <a:ext cx="2012760" cy="453960"/>
          </a:xfrm>
          <a:prstGeom prst="rect">
            <a:avLst/>
          </a:prstGeom>
          <a:solidFill>
            <a:srgbClr val="008080"/>
          </a:solidFill>
          <a:ln w="3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WAN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3195720" y="2647800"/>
            <a:ext cx="2014560" cy="452520"/>
          </a:xfrm>
          <a:prstGeom prst="rect">
            <a:avLst/>
          </a:prstGeom>
          <a:gradFill rotWithShape="0">
            <a:gsLst>
              <a:gs pos="0">
                <a:srgbClr val="002f2f"/>
              </a:gs>
              <a:gs pos="50000">
                <a:srgbClr val="006666"/>
              </a:gs>
              <a:gs pos="100000">
                <a:srgbClr val="002f2f"/>
              </a:gs>
            </a:gsLst>
            <a:lin ang="5400000"/>
          </a:gradFill>
          <a:ln w="3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Third Party WAN’s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3209760" y="3137040"/>
            <a:ext cx="2035440" cy="453960"/>
          </a:xfrm>
          <a:prstGeom prst="rect">
            <a:avLst/>
          </a:prstGeom>
          <a:gradFill rotWithShape="0">
            <a:gsLst>
              <a:gs pos="0">
                <a:srgbClr val="746f0b"/>
              </a:gs>
              <a:gs pos="50000">
                <a:srgbClr val="fdf219"/>
              </a:gs>
              <a:gs pos="100000">
                <a:srgbClr val="746f0b"/>
              </a:gs>
            </a:gsLst>
            <a:lin ang="5400000"/>
          </a:gradFill>
          <a:ln w="3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 WAN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838080" y="2884320"/>
            <a:ext cx="409680" cy="460440"/>
          </a:xfrm>
          <a:prstGeom prst="ellipse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851040" y="3621240"/>
            <a:ext cx="409320" cy="461880"/>
          </a:xfrm>
          <a:prstGeom prst="ellipse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 flipV="1">
            <a:off x="6594480" y="2107800"/>
            <a:ext cx="385920" cy="27612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 flipV="1">
            <a:off x="6300720" y="2057040"/>
            <a:ext cx="914400" cy="304920"/>
          </a:xfrm>
          <a:prstGeom prst="line">
            <a:avLst/>
          </a:prstGeom>
          <a:ln w="381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6300720" y="2362320"/>
            <a:ext cx="914400" cy="304560"/>
          </a:xfrm>
          <a:prstGeom prst="line">
            <a:avLst/>
          </a:prstGeom>
          <a:ln w="381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 flipV="1">
            <a:off x="6300720" y="3657240"/>
            <a:ext cx="914400" cy="304920"/>
          </a:xfrm>
          <a:prstGeom prst="line">
            <a:avLst/>
          </a:prstGeom>
          <a:ln w="381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6300720" y="3962520"/>
            <a:ext cx="914400" cy="304560"/>
          </a:xfrm>
          <a:prstGeom prst="line">
            <a:avLst/>
          </a:prstGeom>
          <a:ln w="381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164" name="computer%20copy" descr=""/>
          <p:cNvPicPr/>
          <p:nvPr/>
        </p:nvPicPr>
        <p:blipFill>
          <a:blip r:embed="rId2"/>
          <a:stretch/>
        </p:blipFill>
        <p:spPr>
          <a:xfrm>
            <a:off x="6986520" y="1838160"/>
            <a:ext cx="457200" cy="455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65" name="computer%20copy" descr=""/>
          <p:cNvPicPr/>
          <p:nvPr/>
        </p:nvPicPr>
        <p:blipFill>
          <a:blip r:embed="rId3"/>
          <a:stretch/>
        </p:blipFill>
        <p:spPr>
          <a:xfrm>
            <a:off x="6986520" y="2448000"/>
            <a:ext cx="457200" cy="455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66" name="computer%20copy" descr=""/>
          <p:cNvPicPr/>
          <p:nvPr/>
        </p:nvPicPr>
        <p:blipFill>
          <a:blip r:embed="rId4"/>
          <a:stretch/>
        </p:blipFill>
        <p:spPr>
          <a:xfrm>
            <a:off x="6986520" y="3457440"/>
            <a:ext cx="457200" cy="455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67" name="computer%20copy" descr=""/>
          <p:cNvPicPr/>
          <p:nvPr/>
        </p:nvPicPr>
        <p:blipFill>
          <a:blip r:embed="rId5"/>
          <a:stretch/>
        </p:blipFill>
        <p:spPr>
          <a:xfrm>
            <a:off x="6986520" y="4067280"/>
            <a:ext cx="457200" cy="455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68" name=""/>
          <p:cNvSpPr/>
          <p:nvPr/>
        </p:nvSpPr>
        <p:spPr>
          <a:xfrm flipH="1">
            <a:off x="1195560" y="2362320"/>
            <a:ext cx="761760" cy="0"/>
          </a:xfrm>
          <a:prstGeom prst="line">
            <a:avLst/>
          </a:prstGeom>
          <a:ln w="381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 flipH="1">
            <a:off x="1271160" y="3124080"/>
            <a:ext cx="685800" cy="0"/>
          </a:xfrm>
          <a:prstGeom prst="line">
            <a:avLst/>
          </a:prstGeom>
          <a:ln w="381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 flipH="1">
            <a:off x="1118880" y="3962520"/>
            <a:ext cx="762120" cy="0"/>
          </a:xfrm>
          <a:prstGeom prst="line">
            <a:avLst/>
          </a:prstGeom>
          <a:ln w="381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171" name="video%20camera2" descr=""/>
          <p:cNvPicPr/>
          <p:nvPr/>
        </p:nvPicPr>
        <p:blipFill>
          <a:blip r:embed="rId6"/>
          <a:stretch/>
        </p:blipFill>
        <p:spPr>
          <a:xfrm>
            <a:off x="814320" y="2819520"/>
            <a:ext cx="520920" cy="546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72" name="computer%20copy" descr=""/>
          <p:cNvPicPr/>
          <p:nvPr/>
        </p:nvPicPr>
        <p:blipFill>
          <a:blip r:embed="rId7"/>
          <a:stretch/>
        </p:blipFill>
        <p:spPr>
          <a:xfrm>
            <a:off x="814320" y="3635280"/>
            <a:ext cx="547920" cy="546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73" name="server%20copy" descr=""/>
          <p:cNvPicPr/>
          <p:nvPr/>
        </p:nvPicPr>
        <p:blipFill>
          <a:blip r:embed="rId8"/>
          <a:stretch/>
        </p:blipFill>
        <p:spPr>
          <a:xfrm>
            <a:off x="814320" y="2055960"/>
            <a:ext cx="536760" cy="544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74" name=""/>
          <p:cNvSpPr/>
          <p:nvPr/>
        </p:nvSpPr>
        <p:spPr>
          <a:xfrm>
            <a:off x="2185920" y="2438280"/>
            <a:ext cx="762120" cy="533520"/>
          </a:xfrm>
          <a:prstGeom prst="line">
            <a:avLst/>
          </a:prstGeom>
          <a:ln w="20304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 flipH="1">
            <a:off x="2195640" y="3276720"/>
            <a:ext cx="761760" cy="609480"/>
          </a:xfrm>
          <a:prstGeom prst="line">
            <a:avLst/>
          </a:prstGeom>
          <a:ln w="20304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 flipH="1">
            <a:off x="2109960" y="3124080"/>
            <a:ext cx="838080" cy="0"/>
          </a:xfrm>
          <a:prstGeom prst="line">
            <a:avLst/>
          </a:prstGeom>
          <a:ln w="20304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5424480" y="3238560"/>
            <a:ext cx="762120" cy="533520"/>
          </a:xfrm>
          <a:prstGeom prst="line">
            <a:avLst/>
          </a:prstGeom>
          <a:ln w="20304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 flipH="1">
            <a:off x="5471640" y="2343240"/>
            <a:ext cx="762120" cy="609480"/>
          </a:xfrm>
          <a:prstGeom prst="line">
            <a:avLst/>
          </a:prstGeom>
          <a:ln w="20304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179" name="PoP%20copy" descr=""/>
          <p:cNvPicPr/>
          <p:nvPr/>
        </p:nvPicPr>
        <p:blipFill>
          <a:blip r:embed="rId9"/>
          <a:stretch/>
        </p:blipFill>
        <p:spPr>
          <a:xfrm>
            <a:off x="5996160" y="2057400"/>
            <a:ext cx="588960" cy="5936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80" name="PoP%20copy" descr=""/>
          <p:cNvPicPr/>
          <p:nvPr/>
        </p:nvPicPr>
        <p:blipFill>
          <a:blip r:embed="rId10"/>
          <a:stretch/>
        </p:blipFill>
        <p:spPr>
          <a:xfrm>
            <a:off x="5996160" y="3641760"/>
            <a:ext cx="588960" cy="5936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81" name="PoP%20copy" descr=""/>
          <p:cNvPicPr/>
          <p:nvPr/>
        </p:nvPicPr>
        <p:blipFill>
          <a:blip r:embed="rId11"/>
          <a:stretch/>
        </p:blipFill>
        <p:spPr>
          <a:xfrm>
            <a:off x="1728720" y="2035080"/>
            <a:ext cx="588960" cy="594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82" name="PoP%20copy" descr=""/>
          <p:cNvPicPr/>
          <p:nvPr/>
        </p:nvPicPr>
        <p:blipFill>
          <a:blip r:embed="rId12"/>
          <a:stretch/>
        </p:blipFill>
        <p:spPr>
          <a:xfrm>
            <a:off x="1728720" y="2809800"/>
            <a:ext cx="588960" cy="5936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83" name="PoP%20copy" descr=""/>
          <p:cNvPicPr/>
          <p:nvPr/>
        </p:nvPicPr>
        <p:blipFill>
          <a:blip r:embed="rId13"/>
          <a:stretch/>
        </p:blipFill>
        <p:spPr>
          <a:xfrm>
            <a:off x="1728720" y="3606840"/>
            <a:ext cx="588960" cy="59364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184" name=""/>
          <p:cNvGrpSpPr/>
          <p:nvPr/>
        </p:nvGrpSpPr>
        <p:grpSpPr>
          <a:xfrm>
            <a:off x="2795760" y="2847960"/>
            <a:ext cx="533160" cy="533520"/>
            <a:chOff x="2795760" y="2847960"/>
            <a:chExt cx="533160" cy="533520"/>
          </a:xfrm>
        </p:grpSpPr>
        <p:sp>
          <p:nvSpPr>
            <p:cNvPr id="185" name=""/>
            <p:cNvSpPr/>
            <p:nvPr/>
          </p:nvSpPr>
          <p:spPr>
            <a:xfrm>
              <a:off x="2812320" y="2886840"/>
              <a:ext cx="495720" cy="492480"/>
            </a:xfrm>
            <a:prstGeom prst="ellipse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pic>
          <p:nvPicPr>
            <p:cNvPr id="186" name="pop-building" descr=""/>
            <p:cNvPicPr/>
            <p:nvPr/>
          </p:nvPicPr>
          <p:blipFill>
            <a:blip r:embed="rId14"/>
            <a:stretch/>
          </p:blipFill>
          <p:spPr>
            <a:xfrm>
              <a:off x="2795760" y="2847960"/>
              <a:ext cx="533160" cy="533520"/>
            </a:xfrm>
            <a:prstGeom prst="rect">
              <a:avLst/>
            </a:prstGeom>
            <a:noFill/>
            <a:ln w="0">
              <a:noFill/>
            </a:ln>
          </p:spPr>
        </p:pic>
      </p:grpSp>
      <p:grpSp>
        <p:nvGrpSpPr>
          <p:cNvPr id="187" name=""/>
          <p:cNvGrpSpPr/>
          <p:nvPr/>
        </p:nvGrpSpPr>
        <p:grpSpPr>
          <a:xfrm>
            <a:off x="5081760" y="2844720"/>
            <a:ext cx="533160" cy="533520"/>
            <a:chOff x="5081760" y="2844720"/>
            <a:chExt cx="533160" cy="533520"/>
          </a:xfrm>
        </p:grpSpPr>
        <p:sp>
          <p:nvSpPr>
            <p:cNvPr id="188" name=""/>
            <p:cNvSpPr/>
            <p:nvPr/>
          </p:nvSpPr>
          <p:spPr>
            <a:xfrm>
              <a:off x="5098320" y="2883600"/>
              <a:ext cx="495720" cy="492480"/>
            </a:xfrm>
            <a:prstGeom prst="ellipse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pic>
          <p:nvPicPr>
            <p:cNvPr id="189" name="pop-building" descr=""/>
            <p:cNvPicPr/>
            <p:nvPr/>
          </p:nvPicPr>
          <p:blipFill>
            <a:blip r:embed="rId15"/>
            <a:stretch/>
          </p:blipFill>
          <p:spPr>
            <a:xfrm>
              <a:off x="5081760" y="2844720"/>
              <a:ext cx="533160" cy="53352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190" name=""/>
          <p:cNvSpPr/>
          <p:nvPr/>
        </p:nvSpPr>
        <p:spPr>
          <a:xfrm rot="2065200">
            <a:off x="2230920" y="2543040"/>
            <a:ext cx="657000" cy="37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 baseline="-25000">
                <a:solidFill>
                  <a:srgbClr val="ffffff"/>
                </a:solidFill>
                <a:effectLst/>
                <a:uFillTx/>
                <a:latin typeface="Frutiger 45 Light"/>
              </a:rPr>
              <a:t>MAN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2281320" y="2962440"/>
            <a:ext cx="657000" cy="37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 baseline="-25000">
                <a:solidFill>
                  <a:srgbClr val="ffffff"/>
                </a:solidFill>
                <a:effectLst/>
                <a:uFillTx/>
                <a:latin typeface="Frutiger 45 Light"/>
              </a:rPr>
              <a:t>MAN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 rot="19363200">
            <a:off x="2276640" y="3366720"/>
            <a:ext cx="657360" cy="37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 baseline="-25000">
                <a:solidFill>
                  <a:srgbClr val="ffffff"/>
                </a:solidFill>
                <a:effectLst/>
                <a:uFillTx/>
                <a:latin typeface="Frutiger 45 Light"/>
              </a:rPr>
              <a:t>MAN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 rot="2065200">
            <a:off x="5507640" y="3371760"/>
            <a:ext cx="657000" cy="37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 baseline="-25000">
                <a:solidFill>
                  <a:srgbClr val="ffffff"/>
                </a:solidFill>
                <a:effectLst/>
                <a:uFillTx/>
                <a:latin typeface="Frutiger 45 Light"/>
              </a:rPr>
              <a:t>MAN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 rot="19363200">
            <a:off x="5505480" y="2503080"/>
            <a:ext cx="657360" cy="37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 baseline="-25000">
                <a:solidFill>
                  <a:srgbClr val="ffffff"/>
                </a:solidFill>
                <a:effectLst/>
                <a:uFillTx/>
                <a:latin typeface="Frutiger 45 Light"/>
              </a:rPr>
              <a:t>MAN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 flipV="1">
            <a:off x="1409760" y="4875840"/>
            <a:ext cx="5638680" cy="228600"/>
          </a:xfrm>
          <a:custGeom>
            <a:avLst/>
            <a:gdLst>
              <a:gd name="textAreaLeft" fmla="*/ 603360 w 5638680"/>
              <a:gd name="textAreaRight" fmla="*/ 5035320 w 5638680"/>
              <a:gd name="textAreaTop" fmla="*/ 24480 h 228600"/>
              <a:gd name="textAreaBottom" fmla="*/ 204120 h 228600"/>
              <a:gd name="GluePoint1X" fmla="*/ 6 w 21600"/>
              <a:gd name="GluePoint1Y" fmla="*/ 10800 h 21600"/>
              <a:gd name="GluePoint2X" fmla="*/ 10800 w 21600"/>
              <a:gd name="GluePoint2Y" fmla="*/ 21600 h 21600"/>
              <a:gd name="GluePoint3X" fmla="*/ 5 w 21600"/>
              <a:gd name="GluePoint3Y" fmla="*/ 10800 h 21600"/>
              <a:gd name="GluePoint4X" fmla="*/ 10800 w 21600"/>
              <a:gd name="GluePoint4Y" fmla="*/ 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0589" y="21600"/>
                </a:lnTo>
                <a:lnTo>
                  <a:pt x="1011" y="21600"/>
                </a:lnTo>
                <a:close/>
              </a:path>
            </a:pathLst>
          </a:custGeom>
          <a:gradFill rotWithShape="0">
            <a:gsLst>
              <a:gs pos="0">
                <a:srgbClr val="fce404"/>
              </a:gs>
              <a:gs pos="100000">
                <a:srgbClr val="bcaa02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1587600" y="5473800"/>
            <a:ext cx="82440" cy="85680"/>
          </a:xfrm>
          <a:prstGeom prst="ellipse">
            <a:avLst/>
          </a:prstGeom>
          <a:solidFill>
            <a:srgbClr val="0000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4400" bIns="144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1587600" y="5857920"/>
            <a:ext cx="82440" cy="85680"/>
          </a:xfrm>
          <a:prstGeom prst="ellipse">
            <a:avLst/>
          </a:prstGeom>
          <a:solidFill>
            <a:srgbClr val="0000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4400" bIns="144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1587600" y="6086520"/>
            <a:ext cx="82440" cy="85680"/>
          </a:xfrm>
          <a:prstGeom prst="ellipse">
            <a:avLst/>
          </a:prstGeom>
          <a:solidFill>
            <a:srgbClr val="0000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4400" bIns="144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"/>
          <p:cNvSpPr/>
          <p:nvPr/>
        </p:nvSpPr>
        <p:spPr>
          <a:xfrm>
            <a:off x="6853320" y="633240"/>
            <a:ext cx="912600" cy="4141800"/>
          </a:xfrm>
          <a:prstGeom prst="rect">
            <a:avLst/>
          </a:pr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853920" y="635040"/>
            <a:ext cx="911520" cy="4152960"/>
          </a:xfrm>
          <a:prstGeom prst="rect">
            <a:avLst/>
          </a:pr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5900760" y="639720"/>
            <a:ext cx="957240" cy="352764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2719440" y="639720"/>
            <a:ext cx="3208320" cy="4091040"/>
          </a:xfrm>
          <a:prstGeom prst="rect">
            <a:avLst/>
          </a:prstGeom>
          <a:solidFill>
            <a:srgbClr val="ddddd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1765440" y="639720"/>
            <a:ext cx="957240" cy="352116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842040" y="666720"/>
            <a:ext cx="886680" cy="45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Content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Providers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1922760" y="835200"/>
            <a:ext cx="5140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ISPs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6231240" y="835200"/>
            <a:ext cx="5140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ISPs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7129800" y="652320"/>
            <a:ext cx="607320" cy="45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End 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Users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2680200" y="609480"/>
            <a:ext cx="666000" cy="45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 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PoP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5355000" y="609480"/>
            <a:ext cx="666000" cy="45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 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PoP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2717640" y="4156200"/>
            <a:ext cx="3210120" cy="635040"/>
          </a:xfrm>
          <a:prstGeom prst="rect">
            <a:avLst/>
          </a:prstGeom>
          <a:solidFill>
            <a:srgbClr val="ddddd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3189600" y="4200120"/>
            <a:ext cx="2115720" cy="518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 Pure IP Network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5925960" y="4156200"/>
            <a:ext cx="932040" cy="63504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1765440" y="4156200"/>
            <a:ext cx="952200" cy="63504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1742040" y="4241880"/>
            <a:ext cx="1027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Distributed 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Servers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5929920" y="4241880"/>
            <a:ext cx="1027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Distributed 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Servers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3424320" y="2394000"/>
            <a:ext cx="2016000" cy="453960"/>
          </a:xfrm>
          <a:prstGeom prst="rect">
            <a:avLst/>
          </a:prstGeom>
          <a:solidFill>
            <a:srgbClr val="008080"/>
          </a:solidFill>
          <a:ln w="3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WAN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3392640" y="2436840"/>
            <a:ext cx="2014560" cy="452520"/>
          </a:xfrm>
          <a:prstGeom prst="rect">
            <a:avLst/>
          </a:prstGeom>
          <a:solidFill>
            <a:srgbClr val="008080"/>
          </a:solidFill>
          <a:ln w="3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WAN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3360600" y="2478240"/>
            <a:ext cx="2014560" cy="453960"/>
          </a:xfrm>
          <a:prstGeom prst="rect">
            <a:avLst/>
          </a:prstGeom>
          <a:solidFill>
            <a:srgbClr val="008080"/>
          </a:solidFill>
          <a:ln w="3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WAN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>
            <a:off x="3330720" y="2514600"/>
            <a:ext cx="2012760" cy="453960"/>
          </a:xfrm>
          <a:prstGeom prst="rect">
            <a:avLst/>
          </a:prstGeom>
          <a:solidFill>
            <a:srgbClr val="008080"/>
          </a:solidFill>
          <a:ln w="3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WAN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>
            <a:off x="3295800" y="2546280"/>
            <a:ext cx="2014560" cy="452520"/>
          </a:xfrm>
          <a:prstGeom prst="rect">
            <a:avLst/>
          </a:prstGeom>
          <a:gradFill rotWithShape="0">
            <a:gsLst>
              <a:gs pos="0">
                <a:srgbClr val="002f2f"/>
              </a:gs>
              <a:gs pos="50000">
                <a:srgbClr val="006666"/>
              </a:gs>
              <a:gs pos="100000">
                <a:srgbClr val="002f2f"/>
              </a:gs>
            </a:gsLst>
            <a:lin ang="5400000"/>
          </a:gradFill>
          <a:ln w="3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Third Party WAN’s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>
            <a:off x="3309840" y="3035160"/>
            <a:ext cx="2035440" cy="454320"/>
          </a:xfrm>
          <a:prstGeom prst="rect">
            <a:avLst/>
          </a:prstGeom>
          <a:gradFill rotWithShape="0">
            <a:gsLst>
              <a:gs pos="0">
                <a:srgbClr val="746f0b"/>
              </a:gs>
              <a:gs pos="50000">
                <a:srgbClr val="fdf219"/>
              </a:gs>
              <a:gs pos="100000">
                <a:srgbClr val="746f0b"/>
              </a:gs>
            </a:gsLst>
            <a:lin ang="5400000"/>
          </a:gradFill>
          <a:ln w="3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 WAN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990720" y="2782800"/>
            <a:ext cx="409320" cy="460440"/>
          </a:xfrm>
          <a:prstGeom prst="ellipse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1041480" y="3595680"/>
            <a:ext cx="409320" cy="461880"/>
          </a:xfrm>
          <a:prstGeom prst="ellipse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 flipV="1">
            <a:off x="6694560" y="2006280"/>
            <a:ext cx="385560" cy="27612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 flipV="1">
            <a:off x="6400800" y="1955880"/>
            <a:ext cx="914400" cy="304560"/>
          </a:xfrm>
          <a:prstGeom prst="line">
            <a:avLst/>
          </a:prstGeom>
          <a:ln w="381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>
            <a:off x="6400800" y="2260440"/>
            <a:ext cx="914400" cy="304920"/>
          </a:xfrm>
          <a:prstGeom prst="line">
            <a:avLst/>
          </a:prstGeom>
          <a:ln w="381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 flipV="1">
            <a:off x="6400800" y="3556080"/>
            <a:ext cx="914400" cy="304560"/>
          </a:xfrm>
          <a:prstGeom prst="line">
            <a:avLst/>
          </a:prstGeom>
          <a:ln w="381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>
            <a:off x="6400800" y="3860640"/>
            <a:ext cx="914400" cy="304920"/>
          </a:xfrm>
          <a:prstGeom prst="line">
            <a:avLst/>
          </a:prstGeom>
          <a:ln w="381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229" name="computer%20copy" descr=""/>
          <p:cNvPicPr/>
          <p:nvPr/>
        </p:nvPicPr>
        <p:blipFill>
          <a:blip r:embed="rId2"/>
          <a:stretch/>
        </p:blipFill>
        <p:spPr>
          <a:xfrm>
            <a:off x="7086600" y="1736640"/>
            <a:ext cx="457200" cy="455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30" name="computer%20copy" descr=""/>
          <p:cNvPicPr/>
          <p:nvPr/>
        </p:nvPicPr>
        <p:blipFill>
          <a:blip r:embed="rId3"/>
          <a:stretch/>
        </p:blipFill>
        <p:spPr>
          <a:xfrm>
            <a:off x="7086600" y="2346480"/>
            <a:ext cx="457200" cy="455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31" name="computer%20copy" descr=""/>
          <p:cNvPicPr/>
          <p:nvPr/>
        </p:nvPicPr>
        <p:blipFill>
          <a:blip r:embed="rId4"/>
          <a:stretch/>
        </p:blipFill>
        <p:spPr>
          <a:xfrm>
            <a:off x="7086600" y="3355920"/>
            <a:ext cx="457200" cy="455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32" name="computer%20copy" descr=""/>
          <p:cNvPicPr/>
          <p:nvPr/>
        </p:nvPicPr>
        <p:blipFill>
          <a:blip r:embed="rId5"/>
          <a:stretch/>
        </p:blipFill>
        <p:spPr>
          <a:xfrm>
            <a:off x="7086600" y="3965400"/>
            <a:ext cx="457200" cy="455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33" name=""/>
          <p:cNvSpPr/>
          <p:nvPr/>
        </p:nvSpPr>
        <p:spPr>
          <a:xfrm flipH="1">
            <a:off x="1294920" y="2260440"/>
            <a:ext cx="762120" cy="0"/>
          </a:xfrm>
          <a:prstGeom prst="line">
            <a:avLst/>
          </a:prstGeom>
          <a:ln w="381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 flipH="1">
            <a:off x="1371240" y="3022560"/>
            <a:ext cx="685800" cy="0"/>
          </a:xfrm>
          <a:prstGeom prst="line">
            <a:avLst/>
          </a:prstGeom>
          <a:ln w="381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 flipH="1">
            <a:off x="1219320" y="3860640"/>
            <a:ext cx="761760" cy="0"/>
          </a:xfrm>
          <a:prstGeom prst="line">
            <a:avLst/>
          </a:prstGeom>
          <a:ln w="381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236" name="video%20camera2" descr=""/>
          <p:cNvPicPr/>
          <p:nvPr/>
        </p:nvPicPr>
        <p:blipFill>
          <a:blip r:embed="rId6"/>
          <a:stretch/>
        </p:blipFill>
        <p:spPr>
          <a:xfrm>
            <a:off x="914400" y="2717640"/>
            <a:ext cx="520560" cy="546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37" name="computer%20copy" descr=""/>
          <p:cNvPicPr/>
          <p:nvPr/>
        </p:nvPicPr>
        <p:blipFill>
          <a:blip r:embed="rId7"/>
          <a:stretch/>
        </p:blipFill>
        <p:spPr>
          <a:xfrm>
            <a:off x="914400" y="3533760"/>
            <a:ext cx="547560" cy="546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38" name="server%20copy" descr=""/>
          <p:cNvPicPr/>
          <p:nvPr/>
        </p:nvPicPr>
        <p:blipFill>
          <a:blip r:embed="rId8"/>
          <a:stretch/>
        </p:blipFill>
        <p:spPr>
          <a:xfrm>
            <a:off x="914400" y="1954080"/>
            <a:ext cx="536400" cy="544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39" name=""/>
          <p:cNvSpPr/>
          <p:nvPr/>
        </p:nvSpPr>
        <p:spPr>
          <a:xfrm>
            <a:off x="2286000" y="2336760"/>
            <a:ext cx="762120" cy="533520"/>
          </a:xfrm>
          <a:prstGeom prst="line">
            <a:avLst/>
          </a:prstGeom>
          <a:ln w="20304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"/>
          <p:cNvSpPr/>
          <p:nvPr/>
        </p:nvSpPr>
        <p:spPr>
          <a:xfrm flipH="1">
            <a:off x="2295000" y="3174840"/>
            <a:ext cx="762120" cy="609840"/>
          </a:xfrm>
          <a:prstGeom prst="line">
            <a:avLst/>
          </a:prstGeom>
          <a:ln w="20304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 flipH="1">
            <a:off x="2209320" y="3022560"/>
            <a:ext cx="838440" cy="0"/>
          </a:xfrm>
          <a:prstGeom prst="line">
            <a:avLst/>
          </a:prstGeom>
          <a:ln w="20304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>
            <a:off x="5524560" y="3137040"/>
            <a:ext cx="762120" cy="533160"/>
          </a:xfrm>
          <a:prstGeom prst="line">
            <a:avLst/>
          </a:prstGeom>
          <a:ln w="20304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 flipH="1">
            <a:off x="5571720" y="2241720"/>
            <a:ext cx="762120" cy="609480"/>
          </a:xfrm>
          <a:prstGeom prst="line">
            <a:avLst/>
          </a:prstGeom>
          <a:ln w="20304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244" name="PoP%20copy" descr=""/>
          <p:cNvPicPr/>
          <p:nvPr/>
        </p:nvPicPr>
        <p:blipFill>
          <a:blip r:embed="rId9"/>
          <a:stretch/>
        </p:blipFill>
        <p:spPr>
          <a:xfrm>
            <a:off x="6095880" y="1955880"/>
            <a:ext cx="588960" cy="5936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45" name="PoP%20copy" descr=""/>
          <p:cNvPicPr/>
          <p:nvPr/>
        </p:nvPicPr>
        <p:blipFill>
          <a:blip r:embed="rId10"/>
          <a:stretch/>
        </p:blipFill>
        <p:spPr>
          <a:xfrm>
            <a:off x="6095880" y="3540240"/>
            <a:ext cx="588960" cy="5936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46" name="PoP%20copy" descr=""/>
          <p:cNvPicPr/>
          <p:nvPr/>
        </p:nvPicPr>
        <p:blipFill>
          <a:blip r:embed="rId11"/>
          <a:stretch/>
        </p:blipFill>
        <p:spPr>
          <a:xfrm>
            <a:off x="1828800" y="1933560"/>
            <a:ext cx="588960" cy="5936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47" name="PoP%20copy" descr=""/>
          <p:cNvPicPr/>
          <p:nvPr/>
        </p:nvPicPr>
        <p:blipFill>
          <a:blip r:embed="rId12"/>
          <a:stretch/>
        </p:blipFill>
        <p:spPr>
          <a:xfrm>
            <a:off x="1828800" y="2708280"/>
            <a:ext cx="588960" cy="5936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48" name="PoP%20copy" descr=""/>
          <p:cNvPicPr/>
          <p:nvPr/>
        </p:nvPicPr>
        <p:blipFill>
          <a:blip r:embed="rId13"/>
          <a:stretch/>
        </p:blipFill>
        <p:spPr>
          <a:xfrm>
            <a:off x="1828800" y="3505320"/>
            <a:ext cx="588960" cy="59364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249" name=""/>
          <p:cNvGrpSpPr/>
          <p:nvPr/>
        </p:nvGrpSpPr>
        <p:grpSpPr>
          <a:xfrm>
            <a:off x="2895480" y="2746440"/>
            <a:ext cx="533520" cy="533160"/>
            <a:chOff x="2895480" y="2746440"/>
            <a:chExt cx="533520" cy="533160"/>
          </a:xfrm>
        </p:grpSpPr>
        <p:sp>
          <p:nvSpPr>
            <p:cNvPr id="250" name=""/>
            <p:cNvSpPr/>
            <p:nvPr/>
          </p:nvSpPr>
          <p:spPr>
            <a:xfrm>
              <a:off x="2912040" y="2785320"/>
              <a:ext cx="496080" cy="492480"/>
            </a:xfrm>
            <a:prstGeom prst="ellipse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pic>
          <p:nvPicPr>
            <p:cNvPr id="251" name="pop-building" descr=""/>
            <p:cNvPicPr/>
            <p:nvPr/>
          </p:nvPicPr>
          <p:blipFill>
            <a:blip r:embed="rId14"/>
            <a:stretch/>
          </p:blipFill>
          <p:spPr>
            <a:xfrm>
              <a:off x="2895480" y="2746440"/>
              <a:ext cx="533520" cy="533160"/>
            </a:xfrm>
            <a:prstGeom prst="rect">
              <a:avLst/>
            </a:prstGeom>
            <a:noFill/>
            <a:ln w="0">
              <a:noFill/>
            </a:ln>
          </p:spPr>
        </p:pic>
      </p:grpSp>
      <p:grpSp>
        <p:nvGrpSpPr>
          <p:cNvPr id="252" name=""/>
          <p:cNvGrpSpPr/>
          <p:nvPr/>
        </p:nvGrpSpPr>
        <p:grpSpPr>
          <a:xfrm>
            <a:off x="5181480" y="2743200"/>
            <a:ext cx="533520" cy="533520"/>
            <a:chOff x="5181480" y="2743200"/>
            <a:chExt cx="533520" cy="533520"/>
          </a:xfrm>
        </p:grpSpPr>
        <p:sp>
          <p:nvSpPr>
            <p:cNvPr id="253" name=""/>
            <p:cNvSpPr/>
            <p:nvPr/>
          </p:nvSpPr>
          <p:spPr>
            <a:xfrm>
              <a:off x="5198040" y="2782080"/>
              <a:ext cx="496080" cy="492480"/>
            </a:xfrm>
            <a:prstGeom prst="ellipse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pic>
          <p:nvPicPr>
            <p:cNvPr id="254" name="pop-building" descr=""/>
            <p:cNvPicPr/>
            <p:nvPr/>
          </p:nvPicPr>
          <p:blipFill>
            <a:blip r:embed="rId15"/>
            <a:stretch/>
          </p:blipFill>
          <p:spPr>
            <a:xfrm>
              <a:off x="5181480" y="2743200"/>
              <a:ext cx="533520" cy="53352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255" name=""/>
          <p:cNvSpPr/>
          <p:nvPr/>
        </p:nvSpPr>
        <p:spPr>
          <a:xfrm rot="2065200">
            <a:off x="2331000" y="2441520"/>
            <a:ext cx="657000" cy="37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 baseline="-25000">
                <a:solidFill>
                  <a:srgbClr val="ffffff"/>
                </a:solidFill>
                <a:effectLst/>
                <a:uFillTx/>
                <a:latin typeface="Frutiger 45 Light"/>
              </a:rPr>
              <a:t>MAN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>
            <a:off x="2381400" y="2860560"/>
            <a:ext cx="657000" cy="37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 baseline="-25000">
                <a:solidFill>
                  <a:srgbClr val="ffffff"/>
                </a:solidFill>
                <a:effectLst/>
                <a:uFillTx/>
                <a:latin typeface="Frutiger 45 Light"/>
              </a:rPr>
              <a:t>MAN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 rot="19363200">
            <a:off x="2376720" y="3264840"/>
            <a:ext cx="657000" cy="37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 baseline="-25000">
                <a:solidFill>
                  <a:srgbClr val="ffffff"/>
                </a:solidFill>
                <a:effectLst/>
                <a:uFillTx/>
                <a:latin typeface="Frutiger 45 Light"/>
              </a:rPr>
              <a:t>MAN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 rot="2065200">
            <a:off x="5607000" y="3269520"/>
            <a:ext cx="657360" cy="37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 baseline="-25000">
                <a:solidFill>
                  <a:srgbClr val="ffffff"/>
                </a:solidFill>
                <a:effectLst/>
                <a:uFillTx/>
                <a:latin typeface="Frutiger 45 Light"/>
              </a:rPr>
              <a:t>MAN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 rot="19363200">
            <a:off x="5605560" y="2401560"/>
            <a:ext cx="657360" cy="37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 baseline="-25000">
                <a:solidFill>
                  <a:srgbClr val="ffffff"/>
                </a:solidFill>
                <a:effectLst/>
                <a:uFillTx/>
                <a:latin typeface="Frutiger 45 Light"/>
              </a:rPr>
              <a:t>MAN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>
            <a:off x="2040840" y="60480"/>
            <a:ext cx="5115960" cy="54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ccff33"/>
                </a:solidFill>
                <a:effectLst/>
                <a:uFillTx/>
                <a:latin typeface="Frutiger 55 Roman"/>
              </a:rPr>
              <a:t>Enron’s Intelligent Network</a:t>
            </a:r>
            <a:endParaRPr b="0" lang="en-US" sz="3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>
            <a:off x="685800" y="4952880"/>
            <a:ext cx="7238880" cy="995400"/>
          </a:xfrm>
          <a:prstGeom prst="rect">
            <a:avLst/>
          </a:prstGeom>
          <a:solidFill>
            <a:srgbClr val="fce40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1211400" y="5207040"/>
            <a:ext cx="6769080" cy="732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Provides Ability to Control Delivery and Routing of Data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Key Difference Between Enron’s Network and Existing Delivery Platforms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Extends Network Functionality to Application Developers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3373560" y="4928040"/>
            <a:ext cx="1738080" cy="335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Intelligent Layer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>
            <a:off x="1143000" y="5308560"/>
            <a:ext cx="71280" cy="81000"/>
          </a:xfrm>
          <a:prstGeom prst="ellipse">
            <a:avLst/>
          </a:prstGeom>
          <a:solidFill>
            <a:srgbClr val="0000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0440" bIns="1044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>
            <a:off x="1143000" y="5533920"/>
            <a:ext cx="71280" cy="82800"/>
          </a:xfrm>
          <a:prstGeom prst="ellipse">
            <a:avLst/>
          </a:prstGeom>
          <a:solidFill>
            <a:srgbClr val="0000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2240" bIns="1224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>
            <a:off x="838080" y="1117440"/>
            <a:ext cx="6935760" cy="422280"/>
          </a:xfrm>
          <a:prstGeom prst="rect">
            <a:avLst/>
          </a:prstGeom>
          <a:solidFill>
            <a:srgbClr val="fce40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Intelligent Layer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>
            <a:off x="1143000" y="5746680"/>
            <a:ext cx="71280" cy="82800"/>
          </a:xfrm>
          <a:prstGeom prst="ellipse">
            <a:avLst/>
          </a:prstGeom>
          <a:solidFill>
            <a:srgbClr val="0000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2240" bIns="1224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 flipV="1">
            <a:off x="685800" y="4774680"/>
            <a:ext cx="7238880" cy="177840"/>
          </a:xfrm>
          <a:custGeom>
            <a:avLst/>
            <a:gdLst>
              <a:gd name="textAreaLeft" fmla="*/ 677160 w 7238880"/>
              <a:gd name="textAreaRight" fmla="*/ 6561720 w 7238880"/>
              <a:gd name="textAreaTop" fmla="*/ 16560 h 177840"/>
              <a:gd name="textAreaBottom" fmla="*/ 161280 h 177840"/>
              <a:gd name="GluePoint1X" fmla="*/ 6 w 21600"/>
              <a:gd name="GluePoint1Y" fmla="*/ 10800 h 21600"/>
              <a:gd name="GluePoint2X" fmla="*/ 10800 w 21600"/>
              <a:gd name="GluePoint2Y" fmla="*/ 21600 h 21600"/>
              <a:gd name="GluePoint3X" fmla="*/ 5 w 21600"/>
              <a:gd name="GluePoint3Y" fmla="*/ 10800 h 21600"/>
              <a:gd name="GluePoint4X" fmla="*/ 10800 w 21600"/>
              <a:gd name="GluePoint4Y" fmla="*/ 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113" y="21600"/>
                </a:lnTo>
                <a:lnTo>
                  <a:pt x="487" y="21600"/>
                </a:lnTo>
                <a:close/>
              </a:path>
            </a:pathLst>
          </a:custGeom>
          <a:gradFill rotWithShape="0">
            <a:gsLst>
              <a:gs pos="0">
                <a:srgbClr val="fce404"/>
              </a:gs>
              <a:gs pos="100000">
                <a:srgbClr val="bcaa02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"/>
          <p:cNvSpPr/>
          <p:nvPr/>
        </p:nvSpPr>
        <p:spPr>
          <a:xfrm flipH="1">
            <a:off x="7264440" y="3633840"/>
            <a:ext cx="1440" cy="324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"/>
          <p:cNvSpPr/>
          <p:nvPr/>
        </p:nvSpPr>
        <p:spPr>
          <a:xfrm>
            <a:off x="8940960" y="6515280"/>
            <a:ext cx="0" cy="288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1" name=""/>
          <p:cNvSpPr/>
          <p:nvPr/>
        </p:nvSpPr>
        <p:spPr>
          <a:xfrm flipH="1">
            <a:off x="7736040" y="3471840"/>
            <a:ext cx="1440" cy="468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2" name=""/>
          <p:cNvSpPr/>
          <p:nvPr/>
        </p:nvSpPr>
        <p:spPr>
          <a:xfrm>
            <a:off x="0" y="281160"/>
            <a:ext cx="9144000" cy="77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6320" rIns="76320" tIns="38160" bIns="3816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758880"/>
                <a:tab algn="l" pos="1517760"/>
                <a:tab algn="l" pos="2276640"/>
                <a:tab algn="l" pos="3035160"/>
                <a:tab algn="l" pos="3794040"/>
                <a:tab algn="l" pos="4552920"/>
                <a:tab algn="l" pos="5311800"/>
                <a:tab algn="l" pos="6070680"/>
                <a:tab algn="l" pos="6829560"/>
                <a:tab algn="l" pos="7588080"/>
                <a:tab algn="l" pos="8346960"/>
                <a:tab algn="l" pos="9105840"/>
                <a:tab algn="l" pos="9864720"/>
                <a:tab algn="l" pos="10623600"/>
              </a:tabLst>
            </a:pPr>
            <a:r>
              <a:rPr b="1" lang="en-US" sz="3200" strike="noStrike" u="none">
                <a:solidFill>
                  <a:srgbClr val="ccff33"/>
                </a:solidFill>
                <a:effectLst/>
                <a:uFillTx/>
                <a:latin typeface="Frutiger 55 Roman"/>
              </a:rPr>
              <a:t>Enron Intelligent Network Reach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3" name=""/>
          <p:cNvSpPr/>
          <p:nvPr/>
        </p:nvSpPr>
        <p:spPr>
          <a:xfrm>
            <a:off x="5041800" y="6210360"/>
            <a:ext cx="398520" cy="14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"/>
          <p:cNvSpPr/>
          <p:nvPr/>
        </p:nvSpPr>
        <p:spPr>
          <a:xfrm>
            <a:off x="4978440" y="6680160"/>
            <a:ext cx="501480" cy="14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>
            <a:off x="6004080" y="6680160"/>
            <a:ext cx="501480" cy="14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"/>
          <p:cNvSpPr/>
          <p:nvPr/>
        </p:nvSpPr>
        <p:spPr>
          <a:xfrm>
            <a:off x="6591240" y="6675480"/>
            <a:ext cx="501840" cy="14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7" name=""/>
          <p:cNvSpPr/>
          <p:nvPr/>
        </p:nvSpPr>
        <p:spPr>
          <a:xfrm>
            <a:off x="5291280" y="6588000"/>
            <a:ext cx="500040" cy="14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"/>
          <p:cNvSpPr/>
          <p:nvPr/>
        </p:nvSpPr>
        <p:spPr>
          <a:xfrm>
            <a:off x="7624800" y="6675480"/>
            <a:ext cx="500040" cy="14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"/>
          <p:cNvSpPr/>
          <p:nvPr/>
        </p:nvSpPr>
        <p:spPr>
          <a:xfrm>
            <a:off x="8642520" y="6675480"/>
            <a:ext cx="501480" cy="14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80" name=""/>
          <p:cNvGrpSpPr/>
          <p:nvPr/>
        </p:nvGrpSpPr>
        <p:grpSpPr>
          <a:xfrm>
            <a:off x="228600" y="1212840"/>
            <a:ext cx="8609760" cy="4268520"/>
            <a:chOff x="228600" y="1212840"/>
            <a:chExt cx="8609760" cy="4268520"/>
          </a:xfrm>
        </p:grpSpPr>
        <p:sp>
          <p:nvSpPr>
            <p:cNvPr id="281" name=""/>
            <p:cNvSpPr/>
            <p:nvPr/>
          </p:nvSpPr>
          <p:spPr>
            <a:xfrm>
              <a:off x="3729240" y="5041440"/>
              <a:ext cx="4188960" cy="439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" name=""/>
            <p:cNvSpPr/>
            <p:nvPr/>
          </p:nvSpPr>
          <p:spPr>
            <a:xfrm flipH="1" flipV="1">
              <a:off x="1011240" y="3809160"/>
              <a:ext cx="1411200" cy="161280"/>
            </a:xfrm>
            <a:prstGeom prst="line">
              <a:avLst/>
            </a:prstGeom>
            <a:ln w="3816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" name=""/>
            <p:cNvSpPr/>
            <p:nvPr/>
          </p:nvSpPr>
          <p:spPr>
            <a:xfrm>
              <a:off x="4838040" y="1303560"/>
              <a:ext cx="233640" cy="318600"/>
            </a:xfrm>
            <a:prstGeom prst="rect">
              <a:avLst/>
            </a:prstGeom>
            <a:solidFill>
              <a:srgbClr val="00f008"/>
            </a:solidFill>
            <a:ln w="12600">
              <a:solidFill>
                <a:srgbClr val="91919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284" name=""/>
            <p:cNvGrpSpPr/>
            <p:nvPr/>
          </p:nvGrpSpPr>
          <p:grpSpPr>
            <a:xfrm>
              <a:off x="4879800" y="1251000"/>
              <a:ext cx="2108880" cy="1614240"/>
              <a:chOff x="4879800" y="1251000"/>
              <a:chExt cx="2108880" cy="1614240"/>
            </a:xfrm>
          </p:grpSpPr>
          <p:sp>
            <p:nvSpPr>
              <p:cNvPr id="285" name=""/>
              <p:cNvSpPr/>
              <p:nvPr/>
            </p:nvSpPr>
            <p:spPr>
              <a:xfrm>
                <a:off x="4879800" y="1251000"/>
                <a:ext cx="2108880" cy="1614240"/>
              </a:xfrm>
              <a:custGeom>
                <a:avLst/>
                <a:gdLst/>
                <a:ahLst/>
                <a:rect l="l" t="t" r="r" b="b"/>
                <a:pathLst>
                  <a:path w="1411" h="1049">
                    <a:moveTo>
                      <a:pt x="178" y="0"/>
                    </a:moveTo>
                    <a:lnTo>
                      <a:pt x="30" y="116"/>
                    </a:lnTo>
                    <a:lnTo>
                      <a:pt x="0" y="402"/>
                    </a:lnTo>
                    <a:lnTo>
                      <a:pt x="22" y="400"/>
                    </a:lnTo>
                    <a:lnTo>
                      <a:pt x="22" y="416"/>
                    </a:lnTo>
                    <a:lnTo>
                      <a:pt x="28" y="422"/>
                    </a:lnTo>
                    <a:lnTo>
                      <a:pt x="24" y="444"/>
                    </a:lnTo>
                    <a:lnTo>
                      <a:pt x="34" y="452"/>
                    </a:lnTo>
                    <a:lnTo>
                      <a:pt x="38" y="472"/>
                    </a:lnTo>
                    <a:lnTo>
                      <a:pt x="76" y="478"/>
                    </a:lnTo>
                    <a:lnTo>
                      <a:pt x="88" y="494"/>
                    </a:lnTo>
                    <a:lnTo>
                      <a:pt x="102" y="490"/>
                    </a:lnTo>
                    <a:lnTo>
                      <a:pt x="112" y="472"/>
                    </a:lnTo>
                    <a:lnTo>
                      <a:pt x="166" y="478"/>
                    </a:lnTo>
                    <a:lnTo>
                      <a:pt x="166" y="500"/>
                    </a:lnTo>
                    <a:lnTo>
                      <a:pt x="178" y="502"/>
                    </a:lnTo>
                    <a:lnTo>
                      <a:pt x="180" y="494"/>
                    </a:lnTo>
                    <a:lnTo>
                      <a:pt x="198" y="494"/>
                    </a:lnTo>
                    <a:lnTo>
                      <a:pt x="220" y="522"/>
                    </a:lnTo>
                    <a:lnTo>
                      <a:pt x="248" y="522"/>
                    </a:lnTo>
                    <a:lnTo>
                      <a:pt x="272" y="522"/>
                    </a:lnTo>
                    <a:lnTo>
                      <a:pt x="266" y="504"/>
                    </a:lnTo>
                    <a:lnTo>
                      <a:pt x="282" y="496"/>
                    </a:lnTo>
                    <a:lnTo>
                      <a:pt x="294" y="508"/>
                    </a:lnTo>
                    <a:lnTo>
                      <a:pt x="322" y="508"/>
                    </a:lnTo>
                    <a:lnTo>
                      <a:pt x="356" y="522"/>
                    </a:lnTo>
                    <a:lnTo>
                      <a:pt x="394" y="496"/>
                    </a:lnTo>
                    <a:lnTo>
                      <a:pt x="386" y="472"/>
                    </a:lnTo>
                    <a:lnTo>
                      <a:pt x="418" y="470"/>
                    </a:lnTo>
                    <a:lnTo>
                      <a:pt x="418" y="450"/>
                    </a:lnTo>
                    <a:lnTo>
                      <a:pt x="424" y="446"/>
                    </a:lnTo>
                    <a:lnTo>
                      <a:pt x="444" y="454"/>
                    </a:lnTo>
                    <a:lnTo>
                      <a:pt x="446" y="444"/>
                    </a:lnTo>
                    <a:lnTo>
                      <a:pt x="438" y="420"/>
                    </a:lnTo>
                    <a:lnTo>
                      <a:pt x="448" y="420"/>
                    </a:lnTo>
                    <a:lnTo>
                      <a:pt x="464" y="428"/>
                    </a:lnTo>
                    <a:lnTo>
                      <a:pt x="498" y="434"/>
                    </a:lnTo>
                    <a:lnTo>
                      <a:pt x="516" y="428"/>
                    </a:lnTo>
                    <a:lnTo>
                      <a:pt x="526" y="422"/>
                    </a:lnTo>
                    <a:lnTo>
                      <a:pt x="568" y="432"/>
                    </a:lnTo>
                    <a:lnTo>
                      <a:pt x="574" y="460"/>
                    </a:lnTo>
                    <a:lnTo>
                      <a:pt x="590" y="480"/>
                    </a:lnTo>
                    <a:lnTo>
                      <a:pt x="590" y="498"/>
                    </a:lnTo>
                    <a:lnTo>
                      <a:pt x="642" y="498"/>
                    </a:lnTo>
                    <a:lnTo>
                      <a:pt x="650" y="488"/>
                    </a:lnTo>
                    <a:lnTo>
                      <a:pt x="666" y="490"/>
                    </a:lnTo>
                    <a:lnTo>
                      <a:pt x="668" y="510"/>
                    </a:lnTo>
                    <a:lnTo>
                      <a:pt x="664" y="522"/>
                    </a:lnTo>
                    <a:lnTo>
                      <a:pt x="676" y="536"/>
                    </a:lnTo>
                    <a:lnTo>
                      <a:pt x="684" y="548"/>
                    </a:lnTo>
                    <a:lnTo>
                      <a:pt x="694" y="548"/>
                    </a:lnTo>
                    <a:lnTo>
                      <a:pt x="698" y="554"/>
                    </a:lnTo>
                    <a:lnTo>
                      <a:pt x="688" y="566"/>
                    </a:lnTo>
                    <a:lnTo>
                      <a:pt x="686" y="588"/>
                    </a:lnTo>
                    <a:lnTo>
                      <a:pt x="702" y="582"/>
                    </a:lnTo>
                    <a:lnTo>
                      <a:pt x="706" y="592"/>
                    </a:lnTo>
                    <a:lnTo>
                      <a:pt x="698" y="598"/>
                    </a:lnTo>
                    <a:lnTo>
                      <a:pt x="698" y="610"/>
                    </a:lnTo>
                    <a:lnTo>
                      <a:pt x="706" y="612"/>
                    </a:lnTo>
                    <a:lnTo>
                      <a:pt x="710" y="624"/>
                    </a:lnTo>
                    <a:lnTo>
                      <a:pt x="794" y="632"/>
                    </a:lnTo>
                    <a:lnTo>
                      <a:pt x="840" y="626"/>
                    </a:lnTo>
                    <a:lnTo>
                      <a:pt x="844" y="636"/>
                    </a:lnTo>
                    <a:lnTo>
                      <a:pt x="866" y="636"/>
                    </a:lnTo>
                    <a:lnTo>
                      <a:pt x="876" y="646"/>
                    </a:lnTo>
                    <a:lnTo>
                      <a:pt x="898" y="628"/>
                    </a:lnTo>
                    <a:lnTo>
                      <a:pt x="908" y="640"/>
                    </a:lnTo>
                    <a:lnTo>
                      <a:pt x="934" y="642"/>
                    </a:lnTo>
                    <a:lnTo>
                      <a:pt x="938" y="650"/>
                    </a:lnTo>
                    <a:lnTo>
                      <a:pt x="950" y="644"/>
                    </a:lnTo>
                    <a:lnTo>
                      <a:pt x="962" y="640"/>
                    </a:lnTo>
                    <a:lnTo>
                      <a:pt x="984" y="668"/>
                    </a:lnTo>
                    <a:lnTo>
                      <a:pt x="982" y="678"/>
                    </a:lnTo>
                    <a:lnTo>
                      <a:pt x="996" y="678"/>
                    </a:lnTo>
                    <a:lnTo>
                      <a:pt x="994" y="696"/>
                    </a:lnTo>
                    <a:lnTo>
                      <a:pt x="1014" y="694"/>
                    </a:lnTo>
                    <a:lnTo>
                      <a:pt x="1016" y="710"/>
                    </a:lnTo>
                    <a:lnTo>
                      <a:pt x="1040" y="728"/>
                    </a:lnTo>
                    <a:lnTo>
                      <a:pt x="1048" y="742"/>
                    </a:lnTo>
                    <a:lnTo>
                      <a:pt x="1036" y="746"/>
                    </a:lnTo>
                    <a:lnTo>
                      <a:pt x="1016" y="740"/>
                    </a:lnTo>
                    <a:lnTo>
                      <a:pt x="1030" y="752"/>
                    </a:lnTo>
                    <a:lnTo>
                      <a:pt x="1026" y="768"/>
                    </a:lnTo>
                    <a:lnTo>
                      <a:pt x="1016" y="774"/>
                    </a:lnTo>
                    <a:lnTo>
                      <a:pt x="1004" y="764"/>
                    </a:lnTo>
                    <a:lnTo>
                      <a:pt x="990" y="760"/>
                    </a:lnTo>
                    <a:lnTo>
                      <a:pt x="984" y="762"/>
                    </a:lnTo>
                    <a:lnTo>
                      <a:pt x="976" y="774"/>
                    </a:lnTo>
                    <a:lnTo>
                      <a:pt x="958" y="758"/>
                    </a:lnTo>
                    <a:lnTo>
                      <a:pt x="964" y="748"/>
                    </a:lnTo>
                    <a:lnTo>
                      <a:pt x="960" y="740"/>
                    </a:lnTo>
                    <a:lnTo>
                      <a:pt x="944" y="744"/>
                    </a:lnTo>
                    <a:lnTo>
                      <a:pt x="940" y="738"/>
                    </a:lnTo>
                    <a:lnTo>
                      <a:pt x="938" y="728"/>
                    </a:lnTo>
                    <a:lnTo>
                      <a:pt x="930" y="722"/>
                    </a:lnTo>
                    <a:lnTo>
                      <a:pt x="906" y="726"/>
                    </a:lnTo>
                    <a:lnTo>
                      <a:pt x="914" y="740"/>
                    </a:lnTo>
                    <a:lnTo>
                      <a:pt x="928" y="750"/>
                    </a:lnTo>
                    <a:lnTo>
                      <a:pt x="942" y="752"/>
                    </a:lnTo>
                    <a:lnTo>
                      <a:pt x="942" y="776"/>
                    </a:lnTo>
                    <a:lnTo>
                      <a:pt x="936" y="790"/>
                    </a:lnTo>
                    <a:lnTo>
                      <a:pt x="934" y="810"/>
                    </a:lnTo>
                    <a:lnTo>
                      <a:pt x="924" y="818"/>
                    </a:lnTo>
                    <a:lnTo>
                      <a:pt x="928" y="848"/>
                    </a:lnTo>
                    <a:lnTo>
                      <a:pt x="942" y="858"/>
                    </a:lnTo>
                    <a:lnTo>
                      <a:pt x="934" y="864"/>
                    </a:lnTo>
                    <a:lnTo>
                      <a:pt x="934" y="898"/>
                    </a:lnTo>
                    <a:lnTo>
                      <a:pt x="924" y="910"/>
                    </a:lnTo>
                    <a:lnTo>
                      <a:pt x="928" y="924"/>
                    </a:lnTo>
                    <a:lnTo>
                      <a:pt x="900" y="932"/>
                    </a:lnTo>
                    <a:lnTo>
                      <a:pt x="872" y="1010"/>
                    </a:lnTo>
                    <a:lnTo>
                      <a:pt x="854" y="1010"/>
                    </a:lnTo>
                    <a:lnTo>
                      <a:pt x="866" y="1034"/>
                    </a:lnTo>
                    <a:lnTo>
                      <a:pt x="874" y="1048"/>
                    </a:lnTo>
                    <a:lnTo>
                      <a:pt x="878" y="1028"/>
                    </a:lnTo>
                    <a:lnTo>
                      <a:pt x="914" y="1038"/>
                    </a:lnTo>
                    <a:lnTo>
                      <a:pt x="912" y="1022"/>
                    </a:lnTo>
                    <a:lnTo>
                      <a:pt x="924" y="1024"/>
                    </a:lnTo>
                    <a:lnTo>
                      <a:pt x="936" y="1004"/>
                    </a:lnTo>
                    <a:lnTo>
                      <a:pt x="932" y="992"/>
                    </a:lnTo>
                    <a:lnTo>
                      <a:pt x="952" y="988"/>
                    </a:lnTo>
                    <a:lnTo>
                      <a:pt x="966" y="958"/>
                    </a:lnTo>
                    <a:lnTo>
                      <a:pt x="996" y="960"/>
                    </a:lnTo>
                    <a:lnTo>
                      <a:pt x="1020" y="956"/>
                    </a:lnTo>
                    <a:lnTo>
                      <a:pt x="1046" y="954"/>
                    </a:lnTo>
                    <a:lnTo>
                      <a:pt x="1050" y="934"/>
                    </a:lnTo>
                    <a:lnTo>
                      <a:pt x="1064" y="924"/>
                    </a:lnTo>
                    <a:lnTo>
                      <a:pt x="1084" y="914"/>
                    </a:lnTo>
                    <a:lnTo>
                      <a:pt x="1092" y="906"/>
                    </a:lnTo>
                    <a:lnTo>
                      <a:pt x="1104" y="914"/>
                    </a:lnTo>
                    <a:lnTo>
                      <a:pt x="1122" y="894"/>
                    </a:lnTo>
                    <a:lnTo>
                      <a:pt x="1116" y="884"/>
                    </a:lnTo>
                    <a:lnTo>
                      <a:pt x="1100" y="882"/>
                    </a:lnTo>
                    <a:lnTo>
                      <a:pt x="1086" y="884"/>
                    </a:lnTo>
                    <a:lnTo>
                      <a:pt x="1078" y="892"/>
                    </a:lnTo>
                    <a:lnTo>
                      <a:pt x="1062" y="890"/>
                    </a:lnTo>
                    <a:lnTo>
                      <a:pt x="1070" y="878"/>
                    </a:lnTo>
                    <a:lnTo>
                      <a:pt x="1072" y="848"/>
                    </a:lnTo>
                    <a:lnTo>
                      <a:pt x="1084" y="844"/>
                    </a:lnTo>
                    <a:lnTo>
                      <a:pt x="1102" y="816"/>
                    </a:lnTo>
                    <a:lnTo>
                      <a:pt x="1122" y="814"/>
                    </a:lnTo>
                    <a:lnTo>
                      <a:pt x="1142" y="800"/>
                    </a:lnTo>
                    <a:lnTo>
                      <a:pt x="1168" y="796"/>
                    </a:lnTo>
                    <a:lnTo>
                      <a:pt x="1176" y="784"/>
                    </a:lnTo>
                    <a:lnTo>
                      <a:pt x="1196" y="784"/>
                    </a:lnTo>
                    <a:lnTo>
                      <a:pt x="1206" y="768"/>
                    </a:lnTo>
                    <a:lnTo>
                      <a:pt x="1214" y="768"/>
                    </a:lnTo>
                    <a:lnTo>
                      <a:pt x="1212" y="784"/>
                    </a:lnTo>
                    <a:lnTo>
                      <a:pt x="1244" y="782"/>
                    </a:lnTo>
                    <a:lnTo>
                      <a:pt x="1244" y="774"/>
                    </a:lnTo>
                    <a:lnTo>
                      <a:pt x="1238" y="766"/>
                    </a:lnTo>
                    <a:lnTo>
                      <a:pt x="1254" y="754"/>
                    </a:lnTo>
                    <a:lnTo>
                      <a:pt x="1274" y="742"/>
                    </a:lnTo>
                    <a:lnTo>
                      <a:pt x="1288" y="740"/>
                    </a:lnTo>
                    <a:lnTo>
                      <a:pt x="1286" y="726"/>
                    </a:lnTo>
                    <a:lnTo>
                      <a:pt x="1304" y="710"/>
                    </a:lnTo>
                    <a:lnTo>
                      <a:pt x="1322" y="700"/>
                    </a:lnTo>
                    <a:lnTo>
                      <a:pt x="1322" y="670"/>
                    </a:lnTo>
                    <a:lnTo>
                      <a:pt x="1340" y="656"/>
                    </a:lnTo>
                    <a:lnTo>
                      <a:pt x="1376" y="636"/>
                    </a:lnTo>
                    <a:lnTo>
                      <a:pt x="1410" y="624"/>
                    </a:lnTo>
                    <a:lnTo>
                      <a:pt x="1378" y="618"/>
                    </a:lnTo>
                    <a:lnTo>
                      <a:pt x="1354" y="616"/>
                    </a:lnTo>
                    <a:lnTo>
                      <a:pt x="1336" y="604"/>
                    </a:lnTo>
                    <a:lnTo>
                      <a:pt x="1338" y="590"/>
                    </a:lnTo>
                    <a:lnTo>
                      <a:pt x="1340" y="580"/>
                    </a:lnTo>
                    <a:lnTo>
                      <a:pt x="1324" y="576"/>
                    </a:lnTo>
                    <a:lnTo>
                      <a:pt x="1316" y="582"/>
                    </a:lnTo>
                    <a:lnTo>
                      <a:pt x="1296" y="592"/>
                    </a:lnTo>
                    <a:lnTo>
                      <a:pt x="1264" y="580"/>
                    </a:lnTo>
                    <a:lnTo>
                      <a:pt x="1262" y="566"/>
                    </a:lnTo>
                    <a:lnTo>
                      <a:pt x="1262" y="552"/>
                    </a:lnTo>
                    <a:lnTo>
                      <a:pt x="1256" y="544"/>
                    </a:lnTo>
                    <a:lnTo>
                      <a:pt x="1216" y="552"/>
                    </a:lnTo>
                    <a:lnTo>
                      <a:pt x="1214" y="522"/>
                    </a:lnTo>
                    <a:lnTo>
                      <a:pt x="1192" y="522"/>
                    </a:lnTo>
                    <a:lnTo>
                      <a:pt x="1166" y="504"/>
                    </a:lnTo>
                    <a:lnTo>
                      <a:pt x="1146" y="510"/>
                    </a:lnTo>
                    <a:lnTo>
                      <a:pt x="1134" y="522"/>
                    </a:lnTo>
                    <a:lnTo>
                      <a:pt x="1106" y="522"/>
                    </a:lnTo>
                    <a:lnTo>
                      <a:pt x="1098" y="500"/>
                    </a:lnTo>
                    <a:lnTo>
                      <a:pt x="1102" y="474"/>
                    </a:lnTo>
                    <a:lnTo>
                      <a:pt x="1040" y="452"/>
                    </a:lnTo>
                    <a:lnTo>
                      <a:pt x="1028" y="436"/>
                    </a:lnTo>
                    <a:lnTo>
                      <a:pt x="952" y="396"/>
                    </a:lnTo>
                    <a:lnTo>
                      <a:pt x="948" y="2"/>
                    </a:lnTo>
                    <a:lnTo>
                      <a:pt x="178" y="0"/>
                    </a:lnTo>
                  </a:path>
                </a:pathLst>
              </a:custGeom>
              <a:solidFill>
                <a:srgbClr val="ccff33"/>
              </a:solidFill>
              <a:ln cap="rnd" w="12600">
                <a:solidFill>
                  <a:srgbClr val="00cc6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6" name=""/>
              <p:cNvSpPr/>
              <p:nvPr/>
            </p:nvSpPr>
            <p:spPr>
              <a:xfrm>
                <a:off x="6257880" y="2497320"/>
                <a:ext cx="11520" cy="11880"/>
              </a:xfrm>
              <a:prstGeom prst="rect">
                <a:avLst/>
              </a:prstGeom>
              <a:solidFill>
                <a:srgbClr val="ccff33"/>
              </a:solidFill>
              <a:ln w="12600">
                <a:solidFill>
                  <a:srgbClr val="00cc66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-34920" bIns="-3492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87" name=""/>
            <p:cNvSpPr/>
            <p:nvPr/>
          </p:nvSpPr>
          <p:spPr>
            <a:xfrm>
              <a:off x="6296760" y="1251000"/>
              <a:ext cx="1558440" cy="963720"/>
            </a:xfrm>
            <a:custGeom>
              <a:avLst/>
              <a:gdLst/>
              <a:ahLst/>
              <a:rect l="l" t="t" r="r" b="b"/>
              <a:pathLst>
                <a:path w="1043" h="627">
                  <a:moveTo>
                    <a:pt x="4" y="122"/>
                  </a:moveTo>
                  <a:lnTo>
                    <a:pt x="4" y="396"/>
                  </a:lnTo>
                  <a:lnTo>
                    <a:pt x="50" y="420"/>
                  </a:lnTo>
                  <a:lnTo>
                    <a:pt x="84" y="436"/>
                  </a:lnTo>
                  <a:lnTo>
                    <a:pt x="90" y="452"/>
                  </a:lnTo>
                  <a:lnTo>
                    <a:pt x="144" y="468"/>
                  </a:lnTo>
                  <a:lnTo>
                    <a:pt x="156" y="476"/>
                  </a:lnTo>
                  <a:lnTo>
                    <a:pt x="148" y="504"/>
                  </a:lnTo>
                  <a:lnTo>
                    <a:pt x="170" y="522"/>
                  </a:lnTo>
                  <a:lnTo>
                    <a:pt x="200" y="510"/>
                  </a:lnTo>
                  <a:lnTo>
                    <a:pt x="222" y="508"/>
                  </a:lnTo>
                  <a:lnTo>
                    <a:pt x="246" y="522"/>
                  </a:lnTo>
                  <a:lnTo>
                    <a:pt x="266" y="522"/>
                  </a:lnTo>
                  <a:lnTo>
                    <a:pt x="270" y="552"/>
                  </a:lnTo>
                  <a:lnTo>
                    <a:pt x="282" y="550"/>
                  </a:lnTo>
                  <a:lnTo>
                    <a:pt x="306" y="546"/>
                  </a:lnTo>
                  <a:lnTo>
                    <a:pt x="314" y="558"/>
                  </a:lnTo>
                  <a:lnTo>
                    <a:pt x="316" y="582"/>
                  </a:lnTo>
                  <a:lnTo>
                    <a:pt x="348" y="592"/>
                  </a:lnTo>
                  <a:lnTo>
                    <a:pt x="368" y="584"/>
                  </a:lnTo>
                  <a:lnTo>
                    <a:pt x="378" y="576"/>
                  </a:lnTo>
                  <a:lnTo>
                    <a:pt x="392" y="584"/>
                  </a:lnTo>
                  <a:lnTo>
                    <a:pt x="390" y="606"/>
                  </a:lnTo>
                  <a:lnTo>
                    <a:pt x="406" y="616"/>
                  </a:lnTo>
                  <a:lnTo>
                    <a:pt x="464" y="624"/>
                  </a:lnTo>
                  <a:lnTo>
                    <a:pt x="482" y="622"/>
                  </a:lnTo>
                  <a:lnTo>
                    <a:pt x="502" y="626"/>
                  </a:lnTo>
                  <a:lnTo>
                    <a:pt x="518" y="616"/>
                  </a:lnTo>
                  <a:lnTo>
                    <a:pt x="576" y="604"/>
                  </a:lnTo>
                  <a:lnTo>
                    <a:pt x="624" y="588"/>
                  </a:lnTo>
                  <a:lnTo>
                    <a:pt x="622" y="568"/>
                  </a:lnTo>
                  <a:lnTo>
                    <a:pt x="628" y="558"/>
                  </a:lnTo>
                  <a:lnTo>
                    <a:pt x="644" y="556"/>
                  </a:lnTo>
                  <a:lnTo>
                    <a:pt x="660" y="560"/>
                  </a:lnTo>
                  <a:lnTo>
                    <a:pt x="680" y="522"/>
                  </a:lnTo>
                  <a:lnTo>
                    <a:pt x="678" y="490"/>
                  </a:lnTo>
                  <a:lnTo>
                    <a:pt x="688" y="466"/>
                  </a:lnTo>
                  <a:lnTo>
                    <a:pt x="676" y="410"/>
                  </a:lnTo>
                  <a:lnTo>
                    <a:pt x="698" y="338"/>
                  </a:lnTo>
                  <a:lnTo>
                    <a:pt x="706" y="334"/>
                  </a:lnTo>
                  <a:lnTo>
                    <a:pt x="704" y="322"/>
                  </a:lnTo>
                  <a:lnTo>
                    <a:pt x="722" y="318"/>
                  </a:lnTo>
                  <a:lnTo>
                    <a:pt x="732" y="336"/>
                  </a:lnTo>
                  <a:lnTo>
                    <a:pt x="752" y="334"/>
                  </a:lnTo>
                  <a:lnTo>
                    <a:pt x="772" y="328"/>
                  </a:lnTo>
                  <a:lnTo>
                    <a:pt x="774" y="312"/>
                  </a:lnTo>
                  <a:lnTo>
                    <a:pt x="784" y="312"/>
                  </a:lnTo>
                  <a:lnTo>
                    <a:pt x="784" y="334"/>
                  </a:lnTo>
                  <a:lnTo>
                    <a:pt x="824" y="350"/>
                  </a:lnTo>
                  <a:lnTo>
                    <a:pt x="842" y="440"/>
                  </a:lnTo>
                  <a:lnTo>
                    <a:pt x="864" y="430"/>
                  </a:lnTo>
                  <a:lnTo>
                    <a:pt x="872" y="428"/>
                  </a:lnTo>
                  <a:lnTo>
                    <a:pt x="872" y="412"/>
                  </a:lnTo>
                  <a:lnTo>
                    <a:pt x="860" y="408"/>
                  </a:lnTo>
                  <a:lnTo>
                    <a:pt x="860" y="398"/>
                  </a:lnTo>
                  <a:lnTo>
                    <a:pt x="872" y="396"/>
                  </a:lnTo>
                  <a:lnTo>
                    <a:pt x="882" y="400"/>
                  </a:lnTo>
                  <a:lnTo>
                    <a:pt x="892" y="388"/>
                  </a:lnTo>
                  <a:lnTo>
                    <a:pt x="890" y="370"/>
                  </a:lnTo>
                  <a:lnTo>
                    <a:pt x="878" y="360"/>
                  </a:lnTo>
                  <a:lnTo>
                    <a:pt x="880" y="346"/>
                  </a:lnTo>
                  <a:lnTo>
                    <a:pt x="890" y="336"/>
                  </a:lnTo>
                  <a:lnTo>
                    <a:pt x="904" y="338"/>
                  </a:lnTo>
                  <a:lnTo>
                    <a:pt x="924" y="364"/>
                  </a:lnTo>
                  <a:lnTo>
                    <a:pt x="934" y="358"/>
                  </a:lnTo>
                  <a:lnTo>
                    <a:pt x="958" y="332"/>
                  </a:lnTo>
                  <a:lnTo>
                    <a:pt x="958" y="318"/>
                  </a:lnTo>
                  <a:lnTo>
                    <a:pt x="998" y="262"/>
                  </a:lnTo>
                  <a:lnTo>
                    <a:pt x="998" y="244"/>
                  </a:lnTo>
                  <a:lnTo>
                    <a:pt x="996" y="232"/>
                  </a:lnTo>
                  <a:lnTo>
                    <a:pt x="1006" y="232"/>
                  </a:lnTo>
                  <a:lnTo>
                    <a:pt x="1014" y="238"/>
                  </a:lnTo>
                  <a:lnTo>
                    <a:pt x="1042" y="232"/>
                  </a:lnTo>
                  <a:lnTo>
                    <a:pt x="1042" y="0"/>
                  </a:lnTo>
                  <a:lnTo>
                    <a:pt x="0" y="2"/>
                  </a:lnTo>
                  <a:lnTo>
                    <a:pt x="4" y="122"/>
                  </a:lnTo>
                </a:path>
              </a:pathLst>
            </a:custGeom>
            <a:solidFill>
              <a:srgbClr val="ccff33"/>
            </a:solidFill>
            <a:ln cap="rnd" w="12600">
              <a:solidFill>
                <a:srgbClr val="00cc6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" name=""/>
            <p:cNvSpPr/>
            <p:nvPr/>
          </p:nvSpPr>
          <p:spPr>
            <a:xfrm>
              <a:off x="4367160" y="1251000"/>
              <a:ext cx="782640" cy="672120"/>
            </a:xfrm>
            <a:custGeom>
              <a:avLst/>
              <a:gdLst/>
              <a:ahLst/>
              <a:rect l="l" t="t" r="r" b="b"/>
              <a:pathLst>
                <a:path w="523" h="437">
                  <a:moveTo>
                    <a:pt x="24" y="0"/>
                  </a:moveTo>
                  <a:lnTo>
                    <a:pt x="8" y="304"/>
                  </a:lnTo>
                  <a:lnTo>
                    <a:pt x="0" y="434"/>
                  </a:lnTo>
                  <a:lnTo>
                    <a:pt x="126" y="436"/>
                  </a:lnTo>
                  <a:lnTo>
                    <a:pt x="340" y="432"/>
                  </a:lnTo>
                  <a:lnTo>
                    <a:pt x="370" y="116"/>
                  </a:lnTo>
                  <a:lnTo>
                    <a:pt x="522" y="0"/>
                  </a:lnTo>
                  <a:lnTo>
                    <a:pt x="24" y="0"/>
                  </a:lnTo>
                </a:path>
              </a:pathLst>
            </a:custGeom>
            <a:solidFill>
              <a:srgbClr val="ccff33"/>
            </a:solidFill>
            <a:ln cap="rnd" w="12600">
              <a:solidFill>
                <a:srgbClr val="00cc6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" name=""/>
            <p:cNvSpPr/>
            <p:nvPr/>
          </p:nvSpPr>
          <p:spPr>
            <a:xfrm>
              <a:off x="3594960" y="1248840"/>
              <a:ext cx="806400" cy="668520"/>
            </a:xfrm>
            <a:custGeom>
              <a:avLst/>
              <a:gdLst/>
              <a:ahLst/>
              <a:rect l="l" t="t" r="r" b="b"/>
              <a:pathLst>
                <a:path w="539" h="435">
                  <a:moveTo>
                    <a:pt x="538" y="0"/>
                  </a:moveTo>
                  <a:lnTo>
                    <a:pt x="72" y="2"/>
                  </a:lnTo>
                  <a:lnTo>
                    <a:pt x="0" y="392"/>
                  </a:lnTo>
                  <a:lnTo>
                    <a:pt x="104" y="402"/>
                  </a:lnTo>
                  <a:lnTo>
                    <a:pt x="294" y="422"/>
                  </a:lnTo>
                  <a:lnTo>
                    <a:pt x="516" y="434"/>
                  </a:lnTo>
                  <a:lnTo>
                    <a:pt x="538" y="0"/>
                  </a:lnTo>
                </a:path>
              </a:pathLst>
            </a:custGeom>
            <a:solidFill>
              <a:srgbClr val="ccff33"/>
            </a:solidFill>
            <a:ln cap="rnd" w="12600">
              <a:solidFill>
                <a:srgbClr val="00cc6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" name=""/>
            <p:cNvSpPr/>
            <p:nvPr/>
          </p:nvSpPr>
          <p:spPr>
            <a:xfrm>
              <a:off x="2792520" y="1245240"/>
              <a:ext cx="911160" cy="603360"/>
            </a:xfrm>
            <a:custGeom>
              <a:avLst/>
              <a:gdLst/>
              <a:ahLst/>
              <a:rect l="l" t="t" r="r" b="b"/>
              <a:pathLst>
                <a:path w="611" h="393">
                  <a:moveTo>
                    <a:pt x="610" y="2"/>
                  </a:moveTo>
                  <a:lnTo>
                    <a:pt x="0" y="0"/>
                  </a:lnTo>
                  <a:lnTo>
                    <a:pt x="54" y="46"/>
                  </a:lnTo>
                  <a:lnTo>
                    <a:pt x="134" y="100"/>
                  </a:lnTo>
                  <a:lnTo>
                    <a:pt x="134" y="106"/>
                  </a:lnTo>
                  <a:lnTo>
                    <a:pt x="194" y="188"/>
                  </a:lnTo>
                  <a:lnTo>
                    <a:pt x="192" y="204"/>
                  </a:lnTo>
                  <a:lnTo>
                    <a:pt x="208" y="228"/>
                  </a:lnTo>
                  <a:lnTo>
                    <a:pt x="234" y="246"/>
                  </a:lnTo>
                  <a:lnTo>
                    <a:pt x="234" y="264"/>
                  </a:lnTo>
                  <a:lnTo>
                    <a:pt x="220" y="292"/>
                  </a:lnTo>
                  <a:lnTo>
                    <a:pt x="214" y="300"/>
                  </a:lnTo>
                  <a:lnTo>
                    <a:pt x="222" y="318"/>
                  </a:lnTo>
                  <a:lnTo>
                    <a:pt x="244" y="328"/>
                  </a:lnTo>
                  <a:lnTo>
                    <a:pt x="256" y="352"/>
                  </a:lnTo>
                  <a:lnTo>
                    <a:pt x="400" y="376"/>
                  </a:lnTo>
                  <a:lnTo>
                    <a:pt x="538" y="392"/>
                  </a:lnTo>
                  <a:lnTo>
                    <a:pt x="610" y="2"/>
                  </a:lnTo>
                </a:path>
              </a:pathLst>
            </a:custGeom>
            <a:solidFill>
              <a:srgbClr val="ccff33"/>
            </a:solidFill>
            <a:ln cap="rnd" w="12600">
              <a:solidFill>
                <a:srgbClr val="00cc6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" name=""/>
            <p:cNvSpPr/>
            <p:nvPr/>
          </p:nvSpPr>
          <p:spPr>
            <a:xfrm>
              <a:off x="2187360" y="1245240"/>
              <a:ext cx="989280" cy="541800"/>
            </a:xfrm>
            <a:custGeom>
              <a:avLst/>
              <a:gdLst/>
              <a:ahLst/>
              <a:rect l="l" t="t" r="r" b="b"/>
              <a:pathLst>
                <a:path w="662" h="353">
                  <a:moveTo>
                    <a:pt x="2" y="0"/>
                  </a:moveTo>
                  <a:lnTo>
                    <a:pt x="4" y="10"/>
                  </a:lnTo>
                  <a:lnTo>
                    <a:pt x="0" y="24"/>
                  </a:lnTo>
                  <a:lnTo>
                    <a:pt x="0" y="42"/>
                  </a:lnTo>
                  <a:lnTo>
                    <a:pt x="16" y="62"/>
                  </a:lnTo>
                  <a:lnTo>
                    <a:pt x="30" y="74"/>
                  </a:lnTo>
                  <a:lnTo>
                    <a:pt x="30" y="98"/>
                  </a:lnTo>
                  <a:lnTo>
                    <a:pt x="20" y="130"/>
                  </a:lnTo>
                  <a:lnTo>
                    <a:pt x="18" y="146"/>
                  </a:lnTo>
                  <a:lnTo>
                    <a:pt x="30" y="152"/>
                  </a:lnTo>
                  <a:lnTo>
                    <a:pt x="46" y="148"/>
                  </a:lnTo>
                  <a:lnTo>
                    <a:pt x="46" y="166"/>
                  </a:lnTo>
                  <a:lnTo>
                    <a:pt x="46" y="174"/>
                  </a:lnTo>
                  <a:lnTo>
                    <a:pt x="62" y="174"/>
                  </a:lnTo>
                  <a:lnTo>
                    <a:pt x="72" y="184"/>
                  </a:lnTo>
                  <a:lnTo>
                    <a:pt x="62" y="196"/>
                  </a:lnTo>
                  <a:lnTo>
                    <a:pt x="50" y="220"/>
                  </a:lnTo>
                  <a:lnTo>
                    <a:pt x="42" y="232"/>
                  </a:lnTo>
                  <a:lnTo>
                    <a:pt x="50" y="238"/>
                  </a:lnTo>
                  <a:lnTo>
                    <a:pt x="74" y="226"/>
                  </a:lnTo>
                  <a:lnTo>
                    <a:pt x="90" y="216"/>
                  </a:lnTo>
                  <a:lnTo>
                    <a:pt x="96" y="212"/>
                  </a:lnTo>
                  <a:lnTo>
                    <a:pt x="90" y="230"/>
                  </a:lnTo>
                  <a:lnTo>
                    <a:pt x="341" y="290"/>
                  </a:lnTo>
                  <a:lnTo>
                    <a:pt x="447" y="318"/>
                  </a:lnTo>
                  <a:lnTo>
                    <a:pt x="503" y="324"/>
                  </a:lnTo>
                  <a:lnTo>
                    <a:pt x="661" y="352"/>
                  </a:lnTo>
                  <a:lnTo>
                    <a:pt x="651" y="326"/>
                  </a:lnTo>
                  <a:lnTo>
                    <a:pt x="629" y="320"/>
                  </a:lnTo>
                  <a:lnTo>
                    <a:pt x="619" y="300"/>
                  </a:lnTo>
                  <a:lnTo>
                    <a:pt x="639" y="260"/>
                  </a:lnTo>
                  <a:lnTo>
                    <a:pt x="637" y="244"/>
                  </a:lnTo>
                  <a:lnTo>
                    <a:pt x="615" y="230"/>
                  </a:lnTo>
                  <a:lnTo>
                    <a:pt x="595" y="202"/>
                  </a:lnTo>
                  <a:lnTo>
                    <a:pt x="601" y="188"/>
                  </a:lnTo>
                  <a:lnTo>
                    <a:pt x="537" y="100"/>
                  </a:lnTo>
                  <a:lnTo>
                    <a:pt x="459" y="46"/>
                  </a:lnTo>
                  <a:lnTo>
                    <a:pt x="405" y="0"/>
                  </a:lnTo>
                  <a:lnTo>
                    <a:pt x="2" y="0"/>
                  </a:lnTo>
                </a:path>
              </a:pathLst>
            </a:custGeom>
            <a:solidFill>
              <a:srgbClr val="ccff33"/>
            </a:solidFill>
            <a:ln cap="rnd" w="12600">
              <a:solidFill>
                <a:srgbClr val="00cc6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" name=""/>
            <p:cNvSpPr/>
            <p:nvPr/>
          </p:nvSpPr>
          <p:spPr>
            <a:xfrm>
              <a:off x="2085840" y="1598400"/>
              <a:ext cx="764640" cy="579600"/>
            </a:xfrm>
            <a:custGeom>
              <a:avLst/>
              <a:gdLst/>
              <a:ahLst/>
              <a:rect l="l" t="t" r="r" b="b"/>
              <a:pathLst>
                <a:path w="511" h="377">
                  <a:moveTo>
                    <a:pt x="452" y="376"/>
                  </a:moveTo>
                  <a:lnTo>
                    <a:pt x="386" y="358"/>
                  </a:lnTo>
                  <a:lnTo>
                    <a:pt x="342" y="348"/>
                  </a:lnTo>
                  <a:lnTo>
                    <a:pt x="308" y="352"/>
                  </a:lnTo>
                  <a:lnTo>
                    <a:pt x="290" y="344"/>
                  </a:lnTo>
                  <a:lnTo>
                    <a:pt x="268" y="344"/>
                  </a:lnTo>
                  <a:lnTo>
                    <a:pt x="236" y="350"/>
                  </a:lnTo>
                  <a:lnTo>
                    <a:pt x="204" y="340"/>
                  </a:lnTo>
                  <a:lnTo>
                    <a:pt x="166" y="340"/>
                  </a:lnTo>
                  <a:lnTo>
                    <a:pt x="138" y="332"/>
                  </a:lnTo>
                  <a:lnTo>
                    <a:pt x="90" y="326"/>
                  </a:lnTo>
                  <a:lnTo>
                    <a:pt x="68" y="300"/>
                  </a:lnTo>
                  <a:lnTo>
                    <a:pt x="70" y="268"/>
                  </a:lnTo>
                  <a:lnTo>
                    <a:pt x="56" y="258"/>
                  </a:lnTo>
                  <a:lnTo>
                    <a:pt x="40" y="254"/>
                  </a:lnTo>
                  <a:lnTo>
                    <a:pt x="30" y="238"/>
                  </a:lnTo>
                  <a:lnTo>
                    <a:pt x="6" y="234"/>
                  </a:lnTo>
                  <a:lnTo>
                    <a:pt x="0" y="222"/>
                  </a:lnTo>
                  <a:lnTo>
                    <a:pt x="2" y="206"/>
                  </a:lnTo>
                  <a:lnTo>
                    <a:pt x="14" y="202"/>
                  </a:lnTo>
                  <a:lnTo>
                    <a:pt x="20" y="192"/>
                  </a:lnTo>
                  <a:lnTo>
                    <a:pt x="10" y="164"/>
                  </a:lnTo>
                  <a:lnTo>
                    <a:pt x="12" y="112"/>
                  </a:lnTo>
                  <a:lnTo>
                    <a:pt x="16" y="90"/>
                  </a:lnTo>
                  <a:lnTo>
                    <a:pt x="2" y="58"/>
                  </a:lnTo>
                  <a:lnTo>
                    <a:pt x="2" y="36"/>
                  </a:lnTo>
                  <a:lnTo>
                    <a:pt x="14" y="26"/>
                  </a:lnTo>
                  <a:lnTo>
                    <a:pt x="28" y="30"/>
                  </a:lnTo>
                  <a:lnTo>
                    <a:pt x="46" y="46"/>
                  </a:lnTo>
                  <a:lnTo>
                    <a:pt x="72" y="58"/>
                  </a:lnTo>
                  <a:lnTo>
                    <a:pt x="102" y="62"/>
                  </a:lnTo>
                  <a:lnTo>
                    <a:pt x="116" y="64"/>
                  </a:lnTo>
                  <a:lnTo>
                    <a:pt x="134" y="92"/>
                  </a:lnTo>
                  <a:lnTo>
                    <a:pt x="126" y="102"/>
                  </a:lnTo>
                  <a:lnTo>
                    <a:pt x="124" y="108"/>
                  </a:lnTo>
                  <a:lnTo>
                    <a:pt x="130" y="120"/>
                  </a:lnTo>
                  <a:lnTo>
                    <a:pt x="134" y="124"/>
                  </a:lnTo>
                  <a:lnTo>
                    <a:pt x="114" y="164"/>
                  </a:lnTo>
                  <a:lnTo>
                    <a:pt x="122" y="164"/>
                  </a:lnTo>
                  <a:lnTo>
                    <a:pt x="150" y="164"/>
                  </a:lnTo>
                  <a:lnTo>
                    <a:pt x="146" y="118"/>
                  </a:lnTo>
                  <a:lnTo>
                    <a:pt x="166" y="114"/>
                  </a:lnTo>
                  <a:lnTo>
                    <a:pt x="168" y="100"/>
                  </a:lnTo>
                  <a:lnTo>
                    <a:pt x="160" y="94"/>
                  </a:lnTo>
                  <a:lnTo>
                    <a:pt x="138" y="90"/>
                  </a:lnTo>
                  <a:lnTo>
                    <a:pt x="138" y="80"/>
                  </a:lnTo>
                  <a:lnTo>
                    <a:pt x="164" y="42"/>
                  </a:lnTo>
                  <a:lnTo>
                    <a:pt x="146" y="12"/>
                  </a:lnTo>
                  <a:lnTo>
                    <a:pt x="156" y="0"/>
                  </a:lnTo>
                  <a:lnTo>
                    <a:pt x="510" y="88"/>
                  </a:lnTo>
                  <a:lnTo>
                    <a:pt x="452" y="376"/>
                  </a:lnTo>
                </a:path>
              </a:pathLst>
            </a:custGeom>
            <a:solidFill>
              <a:srgbClr val="ccff33"/>
            </a:solidFill>
            <a:ln cap="rnd" w="12600">
              <a:solidFill>
                <a:srgbClr val="00cc6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" name=""/>
            <p:cNvSpPr/>
            <p:nvPr/>
          </p:nvSpPr>
          <p:spPr>
            <a:xfrm>
              <a:off x="1886400" y="1960920"/>
              <a:ext cx="914760" cy="780840"/>
            </a:xfrm>
            <a:custGeom>
              <a:avLst/>
              <a:gdLst/>
              <a:ahLst/>
              <a:rect l="l" t="t" r="r" b="b"/>
              <a:pathLst>
                <a:path w="613" h="507">
                  <a:moveTo>
                    <a:pt x="520" y="506"/>
                  </a:moveTo>
                  <a:lnTo>
                    <a:pt x="546" y="350"/>
                  </a:lnTo>
                  <a:lnTo>
                    <a:pt x="544" y="324"/>
                  </a:lnTo>
                  <a:lnTo>
                    <a:pt x="554" y="310"/>
                  </a:lnTo>
                  <a:lnTo>
                    <a:pt x="554" y="296"/>
                  </a:lnTo>
                  <a:lnTo>
                    <a:pt x="538" y="284"/>
                  </a:lnTo>
                  <a:lnTo>
                    <a:pt x="538" y="274"/>
                  </a:lnTo>
                  <a:lnTo>
                    <a:pt x="550" y="266"/>
                  </a:lnTo>
                  <a:lnTo>
                    <a:pt x="560" y="256"/>
                  </a:lnTo>
                  <a:lnTo>
                    <a:pt x="574" y="252"/>
                  </a:lnTo>
                  <a:lnTo>
                    <a:pt x="578" y="230"/>
                  </a:lnTo>
                  <a:lnTo>
                    <a:pt x="588" y="216"/>
                  </a:lnTo>
                  <a:lnTo>
                    <a:pt x="598" y="206"/>
                  </a:lnTo>
                  <a:lnTo>
                    <a:pt x="612" y="188"/>
                  </a:lnTo>
                  <a:lnTo>
                    <a:pt x="608" y="168"/>
                  </a:lnTo>
                  <a:lnTo>
                    <a:pt x="588" y="140"/>
                  </a:lnTo>
                  <a:lnTo>
                    <a:pt x="476" y="112"/>
                  </a:lnTo>
                  <a:lnTo>
                    <a:pt x="442" y="116"/>
                  </a:lnTo>
                  <a:lnTo>
                    <a:pt x="420" y="108"/>
                  </a:lnTo>
                  <a:lnTo>
                    <a:pt x="392" y="108"/>
                  </a:lnTo>
                  <a:lnTo>
                    <a:pt x="364" y="116"/>
                  </a:lnTo>
                  <a:lnTo>
                    <a:pt x="332" y="100"/>
                  </a:lnTo>
                  <a:lnTo>
                    <a:pt x="296" y="104"/>
                  </a:lnTo>
                  <a:lnTo>
                    <a:pt x="254" y="92"/>
                  </a:lnTo>
                  <a:lnTo>
                    <a:pt x="228" y="90"/>
                  </a:lnTo>
                  <a:lnTo>
                    <a:pt x="200" y="62"/>
                  </a:lnTo>
                  <a:lnTo>
                    <a:pt x="202" y="32"/>
                  </a:lnTo>
                  <a:lnTo>
                    <a:pt x="186" y="20"/>
                  </a:lnTo>
                  <a:lnTo>
                    <a:pt x="174" y="18"/>
                  </a:lnTo>
                  <a:lnTo>
                    <a:pt x="164" y="4"/>
                  </a:lnTo>
                  <a:lnTo>
                    <a:pt x="142" y="0"/>
                  </a:lnTo>
                  <a:lnTo>
                    <a:pt x="134" y="16"/>
                  </a:lnTo>
                  <a:lnTo>
                    <a:pt x="124" y="50"/>
                  </a:lnTo>
                  <a:lnTo>
                    <a:pt x="122" y="84"/>
                  </a:lnTo>
                  <a:lnTo>
                    <a:pt x="108" y="100"/>
                  </a:lnTo>
                  <a:lnTo>
                    <a:pt x="106" y="132"/>
                  </a:lnTo>
                  <a:lnTo>
                    <a:pt x="44" y="250"/>
                  </a:lnTo>
                  <a:lnTo>
                    <a:pt x="32" y="288"/>
                  </a:lnTo>
                  <a:lnTo>
                    <a:pt x="14" y="302"/>
                  </a:lnTo>
                  <a:lnTo>
                    <a:pt x="8" y="316"/>
                  </a:lnTo>
                  <a:lnTo>
                    <a:pt x="10" y="332"/>
                  </a:lnTo>
                  <a:lnTo>
                    <a:pt x="8" y="342"/>
                  </a:lnTo>
                  <a:lnTo>
                    <a:pt x="0" y="354"/>
                  </a:lnTo>
                  <a:lnTo>
                    <a:pt x="2" y="362"/>
                  </a:lnTo>
                  <a:lnTo>
                    <a:pt x="8" y="376"/>
                  </a:lnTo>
                  <a:lnTo>
                    <a:pt x="14" y="380"/>
                  </a:lnTo>
                  <a:lnTo>
                    <a:pt x="16" y="384"/>
                  </a:lnTo>
                  <a:lnTo>
                    <a:pt x="520" y="506"/>
                  </a:lnTo>
                </a:path>
              </a:pathLst>
            </a:custGeom>
            <a:solidFill>
              <a:srgbClr val="ccff33"/>
            </a:solidFill>
            <a:ln cap="rnd" w="12600">
              <a:solidFill>
                <a:srgbClr val="00cc6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" name=""/>
            <p:cNvSpPr/>
            <p:nvPr/>
          </p:nvSpPr>
          <p:spPr>
            <a:xfrm>
              <a:off x="2664000" y="1734480"/>
              <a:ext cx="641160" cy="1108800"/>
            </a:xfrm>
            <a:custGeom>
              <a:avLst/>
              <a:gdLst/>
              <a:ahLst/>
              <a:rect l="l" t="t" r="r" b="b"/>
              <a:pathLst>
                <a:path w="429" h="721">
                  <a:moveTo>
                    <a:pt x="124" y="0"/>
                  </a:moveTo>
                  <a:lnTo>
                    <a:pt x="178" y="8"/>
                  </a:lnTo>
                  <a:lnTo>
                    <a:pt x="160" y="118"/>
                  </a:lnTo>
                  <a:lnTo>
                    <a:pt x="166" y="130"/>
                  </a:lnTo>
                  <a:lnTo>
                    <a:pt x="178" y="140"/>
                  </a:lnTo>
                  <a:lnTo>
                    <a:pt x="178" y="150"/>
                  </a:lnTo>
                  <a:lnTo>
                    <a:pt x="172" y="166"/>
                  </a:lnTo>
                  <a:lnTo>
                    <a:pt x="172" y="174"/>
                  </a:lnTo>
                  <a:lnTo>
                    <a:pt x="196" y="182"/>
                  </a:lnTo>
                  <a:lnTo>
                    <a:pt x="202" y="202"/>
                  </a:lnTo>
                  <a:lnTo>
                    <a:pt x="226" y="256"/>
                  </a:lnTo>
                  <a:lnTo>
                    <a:pt x="240" y="256"/>
                  </a:lnTo>
                  <a:lnTo>
                    <a:pt x="248" y="276"/>
                  </a:lnTo>
                  <a:lnTo>
                    <a:pt x="230" y="294"/>
                  </a:lnTo>
                  <a:lnTo>
                    <a:pt x="232" y="306"/>
                  </a:lnTo>
                  <a:lnTo>
                    <a:pt x="240" y="320"/>
                  </a:lnTo>
                  <a:lnTo>
                    <a:pt x="238" y="322"/>
                  </a:lnTo>
                  <a:lnTo>
                    <a:pt x="226" y="328"/>
                  </a:lnTo>
                  <a:lnTo>
                    <a:pt x="222" y="346"/>
                  </a:lnTo>
                  <a:lnTo>
                    <a:pt x="218" y="364"/>
                  </a:lnTo>
                  <a:lnTo>
                    <a:pt x="224" y="370"/>
                  </a:lnTo>
                  <a:lnTo>
                    <a:pt x="240" y="356"/>
                  </a:lnTo>
                  <a:lnTo>
                    <a:pt x="246" y="352"/>
                  </a:lnTo>
                  <a:lnTo>
                    <a:pt x="262" y="356"/>
                  </a:lnTo>
                  <a:lnTo>
                    <a:pt x="262" y="378"/>
                  </a:lnTo>
                  <a:lnTo>
                    <a:pt x="270" y="390"/>
                  </a:lnTo>
                  <a:lnTo>
                    <a:pt x="272" y="436"/>
                  </a:lnTo>
                  <a:lnTo>
                    <a:pt x="282" y="442"/>
                  </a:lnTo>
                  <a:lnTo>
                    <a:pt x="298" y="444"/>
                  </a:lnTo>
                  <a:lnTo>
                    <a:pt x="302" y="470"/>
                  </a:lnTo>
                  <a:lnTo>
                    <a:pt x="312" y="480"/>
                  </a:lnTo>
                  <a:lnTo>
                    <a:pt x="318" y="476"/>
                  </a:lnTo>
                  <a:lnTo>
                    <a:pt x="356" y="476"/>
                  </a:lnTo>
                  <a:lnTo>
                    <a:pt x="402" y="468"/>
                  </a:lnTo>
                  <a:lnTo>
                    <a:pt x="428" y="492"/>
                  </a:lnTo>
                  <a:lnTo>
                    <a:pt x="400" y="720"/>
                  </a:lnTo>
                  <a:lnTo>
                    <a:pt x="0" y="656"/>
                  </a:lnTo>
                  <a:lnTo>
                    <a:pt x="26" y="494"/>
                  </a:lnTo>
                  <a:lnTo>
                    <a:pt x="22" y="474"/>
                  </a:lnTo>
                  <a:lnTo>
                    <a:pt x="36" y="452"/>
                  </a:lnTo>
                  <a:lnTo>
                    <a:pt x="18" y="430"/>
                  </a:lnTo>
                  <a:lnTo>
                    <a:pt x="20" y="422"/>
                  </a:lnTo>
                  <a:lnTo>
                    <a:pt x="38" y="404"/>
                  </a:lnTo>
                  <a:lnTo>
                    <a:pt x="54" y="400"/>
                  </a:lnTo>
                  <a:lnTo>
                    <a:pt x="58" y="378"/>
                  </a:lnTo>
                  <a:lnTo>
                    <a:pt x="90" y="336"/>
                  </a:lnTo>
                  <a:lnTo>
                    <a:pt x="86" y="310"/>
                  </a:lnTo>
                  <a:lnTo>
                    <a:pt x="66" y="286"/>
                  </a:lnTo>
                  <a:lnTo>
                    <a:pt x="124" y="0"/>
                  </a:lnTo>
                </a:path>
              </a:pathLst>
            </a:custGeom>
            <a:solidFill>
              <a:srgbClr val="ccff33"/>
            </a:solidFill>
            <a:ln cap="rnd" w="12600">
              <a:solidFill>
                <a:srgbClr val="33cc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" name=""/>
            <p:cNvSpPr/>
            <p:nvPr/>
          </p:nvSpPr>
          <p:spPr>
            <a:xfrm>
              <a:off x="2904480" y="1743480"/>
              <a:ext cx="1141200" cy="751680"/>
            </a:xfrm>
            <a:custGeom>
              <a:avLst/>
              <a:gdLst/>
              <a:ahLst/>
              <a:rect l="l" t="t" r="r" b="b"/>
              <a:pathLst>
                <a:path w="763" h="489">
                  <a:moveTo>
                    <a:pt x="16" y="0"/>
                  </a:moveTo>
                  <a:lnTo>
                    <a:pt x="340" y="56"/>
                  </a:lnTo>
                  <a:lnTo>
                    <a:pt x="762" y="102"/>
                  </a:lnTo>
                  <a:lnTo>
                    <a:pt x="730" y="486"/>
                  </a:lnTo>
                  <a:lnTo>
                    <a:pt x="272" y="436"/>
                  </a:lnTo>
                  <a:lnTo>
                    <a:pt x="264" y="488"/>
                  </a:lnTo>
                  <a:lnTo>
                    <a:pt x="238" y="460"/>
                  </a:lnTo>
                  <a:lnTo>
                    <a:pt x="188" y="470"/>
                  </a:lnTo>
                  <a:lnTo>
                    <a:pt x="156" y="468"/>
                  </a:lnTo>
                  <a:lnTo>
                    <a:pt x="150" y="474"/>
                  </a:lnTo>
                  <a:lnTo>
                    <a:pt x="142" y="468"/>
                  </a:lnTo>
                  <a:lnTo>
                    <a:pt x="134" y="436"/>
                  </a:lnTo>
                  <a:lnTo>
                    <a:pt x="114" y="434"/>
                  </a:lnTo>
                  <a:lnTo>
                    <a:pt x="108" y="430"/>
                  </a:lnTo>
                  <a:lnTo>
                    <a:pt x="108" y="408"/>
                  </a:lnTo>
                  <a:lnTo>
                    <a:pt x="106" y="402"/>
                  </a:lnTo>
                  <a:lnTo>
                    <a:pt x="108" y="384"/>
                  </a:lnTo>
                  <a:lnTo>
                    <a:pt x="98" y="372"/>
                  </a:lnTo>
                  <a:lnTo>
                    <a:pt x="96" y="350"/>
                  </a:lnTo>
                  <a:lnTo>
                    <a:pt x="84" y="342"/>
                  </a:lnTo>
                  <a:lnTo>
                    <a:pt x="60" y="364"/>
                  </a:lnTo>
                  <a:lnTo>
                    <a:pt x="54" y="356"/>
                  </a:lnTo>
                  <a:lnTo>
                    <a:pt x="62" y="322"/>
                  </a:lnTo>
                  <a:lnTo>
                    <a:pt x="76" y="312"/>
                  </a:lnTo>
                  <a:lnTo>
                    <a:pt x="64" y="290"/>
                  </a:lnTo>
                  <a:lnTo>
                    <a:pt x="86" y="268"/>
                  </a:lnTo>
                  <a:lnTo>
                    <a:pt x="74" y="248"/>
                  </a:lnTo>
                  <a:lnTo>
                    <a:pt x="64" y="248"/>
                  </a:lnTo>
                  <a:lnTo>
                    <a:pt x="34" y="176"/>
                  </a:lnTo>
                  <a:lnTo>
                    <a:pt x="12" y="168"/>
                  </a:lnTo>
                  <a:lnTo>
                    <a:pt x="18" y="138"/>
                  </a:lnTo>
                  <a:lnTo>
                    <a:pt x="0" y="110"/>
                  </a:lnTo>
                  <a:lnTo>
                    <a:pt x="16" y="0"/>
                  </a:lnTo>
                </a:path>
              </a:pathLst>
            </a:custGeom>
            <a:solidFill>
              <a:srgbClr val="ccff33"/>
            </a:solidFill>
            <a:ln cap="rnd" w="12600">
              <a:solidFill>
                <a:srgbClr val="00cc6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" name=""/>
            <p:cNvSpPr/>
            <p:nvPr/>
          </p:nvSpPr>
          <p:spPr>
            <a:xfrm>
              <a:off x="4004640" y="1901160"/>
              <a:ext cx="753480" cy="475920"/>
            </a:xfrm>
            <a:custGeom>
              <a:avLst/>
              <a:gdLst/>
              <a:ahLst/>
              <a:rect l="l" t="t" r="r" b="b"/>
              <a:pathLst>
                <a:path w="505" h="311">
                  <a:moveTo>
                    <a:pt x="24" y="0"/>
                  </a:moveTo>
                  <a:lnTo>
                    <a:pt x="252" y="12"/>
                  </a:lnTo>
                  <a:lnTo>
                    <a:pt x="460" y="16"/>
                  </a:lnTo>
                  <a:lnTo>
                    <a:pt x="462" y="32"/>
                  </a:lnTo>
                  <a:lnTo>
                    <a:pt x="472" y="44"/>
                  </a:lnTo>
                  <a:lnTo>
                    <a:pt x="472" y="50"/>
                  </a:lnTo>
                  <a:lnTo>
                    <a:pt x="456" y="60"/>
                  </a:lnTo>
                  <a:lnTo>
                    <a:pt x="470" y="78"/>
                  </a:lnTo>
                  <a:lnTo>
                    <a:pt x="464" y="96"/>
                  </a:lnTo>
                  <a:lnTo>
                    <a:pt x="468" y="108"/>
                  </a:lnTo>
                  <a:lnTo>
                    <a:pt x="480" y="150"/>
                  </a:lnTo>
                  <a:lnTo>
                    <a:pt x="486" y="160"/>
                  </a:lnTo>
                  <a:lnTo>
                    <a:pt x="490" y="178"/>
                  </a:lnTo>
                  <a:lnTo>
                    <a:pt x="484" y="180"/>
                  </a:lnTo>
                  <a:lnTo>
                    <a:pt x="478" y="196"/>
                  </a:lnTo>
                  <a:lnTo>
                    <a:pt x="488" y="208"/>
                  </a:lnTo>
                  <a:lnTo>
                    <a:pt x="488" y="226"/>
                  </a:lnTo>
                  <a:lnTo>
                    <a:pt x="482" y="232"/>
                  </a:lnTo>
                  <a:lnTo>
                    <a:pt x="488" y="240"/>
                  </a:lnTo>
                  <a:lnTo>
                    <a:pt x="480" y="250"/>
                  </a:lnTo>
                  <a:lnTo>
                    <a:pt x="484" y="260"/>
                  </a:lnTo>
                  <a:lnTo>
                    <a:pt x="498" y="274"/>
                  </a:lnTo>
                  <a:lnTo>
                    <a:pt x="504" y="308"/>
                  </a:lnTo>
                  <a:lnTo>
                    <a:pt x="348" y="310"/>
                  </a:lnTo>
                  <a:lnTo>
                    <a:pt x="214" y="306"/>
                  </a:lnTo>
                  <a:lnTo>
                    <a:pt x="60" y="300"/>
                  </a:lnTo>
                  <a:lnTo>
                    <a:pt x="0" y="294"/>
                  </a:lnTo>
                  <a:lnTo>
                    <a:pt x="24" y="0"/>
                  </a:lnTo>
                </a:path>
              </a:pathLst>
            </a:custGeom>
            <a:solidFill>
              <a:srgbClr val="ccff33"/>
            </a:solidFill>
            <a:ln cap="rnd" w="12600">
              <a:solidFill>
                <a:srgbClr val="00cc6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" name=""/>
            <p:cNvSpPr/>
            <p:nvPr/>
          </p:nvSpPr>
          <p:spPr>
            <a:xfrm>
              <a:off x="3236040" y="2414160"/>
              <a:ext cx="760680" cy="668520"/>
            </a:xfrm>
            <a:custGeom>
              <a:avLst/>
              <a:gdLst/>
              <a:ahLst/>
              <a:rect l="l" t="t" r="r" b="b"/>
              <a:pathLst>
                <a:path w="510" h="435">
                  <a:moveTo>
                    <a:pt x="52" y="0"/>
                  </a:moveTo>
                  <a:lnTo>
                    <a:pt x="509" y="50"/>
                  </a:lnTo>
                  <a:lnTo>
                    <a:pt x="485" y="434"/>
                  </a:lnTo>
                  <a:lnTo>
                    <a:pt x="0" y="376"/>
                  </a:lnTo>
                  <a:lnTo>
                    <a:pt x="18" y="276"/>
                  </a:lnTo>
                  <a:lnTo>
                    <a:pt x="52" y="0"/>
                  </a:lnTo>
                </a:path>
              </a:pathLst>
            </a:custGeom>
            <a:solidFill>
              <a:srgbClr val="ccff33"/>
            </a:solidFill>
            <a:ln cap="rnd" w="12600">
              <a:solidFill>
                <a:srgbClr val="00cc6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" name=""/>
            <p:cNvSpPr/>
            <p:nvPr/>
          </p:nvSpPr>
          <p:spPr>
            <a:xfrm>
              <a:off x="3982680" y="2356200"/>
              <a:ext cx="793440" cy="523440"/>
            </a:xfrm>
            <a:custGeom>
              <a:avLst/>
              <a:gdLst/>
              <a:ahLst/>
              <a:rect l="l" t="t" r="r" b="b"/>
              <a:pathLst>
                <a:path w="531" h="341">
                  <a:moveTo>
                    <a:pt x="16" y="0"/>
                  </a:moveTo>
                  <a:lnTo>
                    <a:pt x="140" y="8"/>
                  </a:lnTo>
                  <a:lnTo>
                    <a:pt x="314" y="14"/>
                  </a:lnTo>
                  <a:lnTo>
                    <a:pt x="458" y="12"/>
                  </a:lnTo>
                  <a:lnTo>
                    <a:pt x="518" y="12"/>
                  </a:lnTo>
                  <a:lnTo>
                    <a:pt x="516" y="32"/>
                  </a:lnTo>
                  <a:lnTo>
                    <a:pt x="510" y="36"/>
                  </a:lnTo>
                  <a:lnTo>
                    <a:pt x="504" y="40"/>
                  </a:lnTo>
                  <a:lnTo>
                    <a:pt x="502" y="54"/>
                  </a:lnTo>
                  <a:lnTo>
                    <a:pt x="514" y="74"/>
                  </a:lnTo>
                  <a:lnTo>
                    <a:pt x="524" y="80"/>
                  </a:lnTo>
                  <a:lnTo>
                    <a:pt x="522" y="92"/>
                  </a:lnTo>
                  <a:lnTo>
                    <a:pt x="526" y="100"/>
                  </a:lnTo>
                  <a:lnTo>
                    <a:pt x="526" y="230"/>
                  </a:lnTo>
                  <a:lnTo>
                    <a:pt x="530" y="248"/>
                  </a:lnTo>
                  <a:lnTo>
                    <a:pt x="522" y="252"/>
                  </a:lnTo>
                  <a:lnTo>
                    <a:pt x="520" y="258"/>
                  </a:lnTo>
                  <a:lnTo>
                    <a:pt x="526" y="266"/>
                  </a:lnTo>
                  <a:lnTo>
                    <a:pt x="524" y="310"/>
                  </a:lnTo>
                  <a:lnTo>
                    <a:pt x="518" y="314"/>
                  </a:lnTo>
                  <a:lnTo>
                    <a:pt x="520" y="332"/>
                  </a:lnTo>
                  <a:lnTo>
                    <a:pt x="526" y="340"/>
                  </a:lnTo>
                  <a:lnTo>
                    <a:pt x="518" y="340"/>
                  </a:lnTo>
                  <a:lnTo>
                    <a:pt x="506" y="340"/>
                  </a:lnTo>
                  <a:lnTo>
                    <a:pt x="490" y="328"/>
                  </a:lnTo>
                  <a:lnTo>
                    <a:pt x="480" y="312"/>
                  </a:lnTo>
                  <a:lnTo>
                    <a:pt x="474" y="310"/>
                  </a:lnTo>
                  <a:lnTo>
                    <a:pt x="458" y="318"/>
                  </a:lnTo>
                  <a:lnTo>
                    <a:pt x="446" y="302"/>
                  </a:lnTo>
                  <a:lnTo>
                    <a:pt x="422" y="316"/>
                  </a:lnTo>
                  <a:lnTo>
                    <a:pt x="408" y="316"/>
                  </a:lnTo>
                  <a:lnTo>
                    <a:pt x="398" y="312"/>
                  </a:lnTo>
                  <a:lnTo>
                    <a:pt x="384" y="294"/>
                  </a:lnTo>
                  <a:lnTo>
                    <a:pt x="0" y="286"/>
                  </a:lnTo>
                  <a:lnTo>
                    <a:pt x="16" y="0"/>
                  </a:lnTo>
                </a:path>
              </a:pathLst>
            </a:custGeom>
            <a:solidFill>
              <a:srgbClr val="ccff33"/>
            </a:solidFill>
            <a:ln cap="rnd" w="12600">
              <a:solidFill>
                <a:srgbClr val="00cc6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" name=""/>
            <p:cNvSpPr/>
            <p:nvPr/>
          </p:nvSpPr>
          <p:spPr>
            <a:xfrm>
              <a:off x="3961080" y="2794680"/>
              <a:ext cx="931320" cy="451080"/>
            </a:xfrm>
            <a:custGeom>
              <a:avLst/>
              <a:gdLst/>
              <a:ahLst/>
              <a:rect l="l" t="t" r="r" b="b"/>
              <a:pathLst>
                <a:path w="624" h="293">
                  <a:moveTo>
                    <a:pt x="12" y="0"/>
                  </a:moveTo>
                  <a:lnTo>
                    <a:pt x="395" y="8"/>
                  </a:lnTo>
                  <a:lnTo>
                    <a:pt x="411" y="28"/>
                  </a:lnTo>
                  <a:lnTo>
                    <a:pt x="437" y="32"/>
                  </a:lnTo>
                  <a:lnTo>
                    <a:pt x="459" y="16"/>
                  </a:lnTo>
                  <a:lnTo>
                    <a:pt x="473" y="32"/>
                  </a:lnTo>
                  <a:lnTo>
                    <a:pt x="487" y="24"/>
                  </a:lnTo>
                  <a:lnTo>
                    <a:pt x="495" y="28"/>
                  </a:lnTo>
                  <a:lnTo>
                    <a:pt x="509" y="48"/>
                  </a:lnTo>
                  <a:lnTo>
                    <a:pt x="531" y="56"/>
                  </a:lnTo>
                  <a:lnTo>
                    <a:pt x="537" y="54"/>
                  </a:lnTo>
                  <a:lnTo>
                    <a:pt x="551" y="54"/>
                  </a:lnTo>
                  <a:lnTo>
                    <a:pt x="557" y="84"/>
                  </a:lnTo>
                  <a:lnTo>
                    <a:pt x="569" y="94"/>
                  </a:lnTo>
                  <a:lnTo>
                    <a:pt x="571" y="122"/>
                  </a:lnTo>
                  <a:lnTo>
                    <a:pt x="579" y="126"/>
                  </a:lnTo>
                  <a:lnTo>
                    <a:pt x="581" y="154"/>
                  </a:lnTo>
                  <a:lnTo>
                    <a:pt x="587" y="158"/>
                  </a:lnTo>
                  <a:lnTo>
                    <a:pt x="589" y="200"/>
                  </a:lnTo>
                  <a:lnTo>
                    <a:pt x="597" y="204"/>
                  </a:lnTo>
                  <a:lnTo>
                    <a:pt x="599" y="246"/>
                  </a:lnTo>
                  <a:lnTo>
                    <a:pt x="611" y="250"/>
                  </a:lnTo>
                  <a:lnTo>
                    <a:pt x="623" y="260"/>
                  </a:lnTo>
                  <a:lnTo>
                    <a:pt x="621" y="292"/>
                  </a:lnTo>
                  <a:lnTo>
                    <a:pt x="138" y="292"/>
                  </a:lnTo>
                  <a:lnTo>
                    <a:pt x="138" y="196"/>
                  </a:lnTo>
                  <a:lnTo>
                    <a:pt x="0" y="186"/>
                  </a:lnTo>
                  <a:lnTo>
                    <a:pt x="12" y="0"/>
                  </a:lnTo>
                </a:path>
              </a:pathLst>
            </a:custGeom>
            <a:solidFill>
              <a:srgbClr val="ccff33"/>
            </a:solidFill>
            <a:ln cap="rnd" w="12600">
              <a:solidFill>
                <a:srgbClr val="00cc6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" name=""/>
            <p:cNvSpPr/>
            <p:nvPr/>
          </p:nvSpPr>
          <p:spPr>
            <a:xfrm>
              <a:off x="2832120" y="2791080"/>
              <a:ext cx="601200" cy="808200"/>
            </a:xfrm>
            <a:custGeom>
              <a:avLst/>
              <a:gdLst/>
              <a:ahLst/>
              <a:rect l="l" t="t" r="r" b="b"/>
              <a:pathLst>
                <a:path w="402" h="525">
                  <a:moveTo>
                    <a:pt x="76" y="0"/>
                  </a:moveTo>
                  <a:lnTo>
                    <a:pt x="285" y="32"/>
                  </a:lnTo>
                  <a:lnTo>
                    <a:pt x="269" y="130"/>
                  </a:lnTo>
                  <a:lnTo>
                    <a:pt x="401" y="146"/>
                  </a:lnTo>
                  <a:lnTo>
                    <a:pt x="361" y="524"/>
                  </a:lnTo>
                  <a:lnTo>
                    <a:pt x="0" y="466"/>
                  </a:lnTo>
                  <a:lnTo>
                    <a:pt x="76" y="0"/>
                  </a:lnTo>
                </a:path>
              </a:pathLst>
            </a:custGeom>
            <a:solidFill>
              <a:srgbClr val="ccff33"/>
            </a:solidFill>
            <a:ln cap="rnd" w="12600">
              <a:solidFill>
                <a:srgbClr val="00cc6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" name=""/>
            <p:cNvSpPr/>
            <p:nvPr/>
          </p:nvSpPr>
          <p:spPr>
            <a:xfrm>
              <a:off x="3370320" y="3015720"/>
              <a:ext cx="793800" cy="659160"/>
            </a:xfrm>
            <a:custGeom>
              <a:avLst/>
              <a:gdLst/>
              <a:ahLst/>
              <a:rect l="l" t="t" r="r" b="b"/>
              <a:pathLst>
                <a:path w="531" h="429">
                  <a:moveTo>
                    <a:pt x="40" y="0"/>
                  </a:moveTo>
                  <a:lnTo>
                    <a:pt x="324" y="34"/>
                  </a:lnTo>
                  <a:lnTo>
                    <a:pt x="426" y="46"/>
                  </a:lnTo>
                  <a:lnTo>
                    <a:pt x="530" y="50"/>
                  </a:lnTo>
                  <a:lnTo>
                    <a:pt x="526" y="428"/>
                  </a:lnTo>
                  <a:lnTo>
                    <a:pt x="290" y="414"/>
                  </a:lnTo>
                  <a:lnTo>
                    <a:pt x="160" y="400"/>
                  </a:lnTo>
                  <a:lnTo>
                    <a:pt x="0" y="382"/>
                  </a:lnTo>
                  <a:lnTo>
                    <a:pt x="40" y="0"/>
                  </a:lnTo>
                </a:path>
              </a:pathLst>
            </a:custGeom>
            <a:solidFill>
              <a:srgbClr val="ccff33"/>
            </a:solidFill>
            <a:ln cap="rnd" w="12600">
              <a:solidFill>
                <a:srgbClr val="00cc6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" name=""/>
            <p:cNvSpPr/>
            <p:nvPr/>
          </p:nvSpPr>
          <p:spPr>
            <a:xfrm>
              <a:off x="4156560" y="3243600"/>
              <a:ext cx="833400" cy="449280"/>
            </a:xfrm>
            <a:custGeom>
              <a:avLst/>
              <a:gdLst/>
              <a:ahLst/>
              <a:rect l="l" t="t" r="r" b="b"/>
              <a:pathLst>
                <a:path w="557" h="293">
                  <a:moveTo>
                    <a:pt x="4" y="0"/>
                  </a:moveTo>
                  <a:lnTo>
                    <a:pt x="486" y="0"/>
                  </a:lnTo>
                  <a:lnTo>
                    <a:pt x="514" y="4"/>
                  </a:lnTo>
                  <a:lnTo>
                    <a:pt x="524" y="12"/>
                  </a:lnTo>
                  <a:lnTo>
                    <a:pt x="532" y="20"/>
                  </a:lnTo>
                  <a:lnTo>
                    <a:pt x="530" y="34"/>
                  </a:lnTo>
                  <a:lnTo>
                    <a:pt x="520" y="34"/>
                  </a:lnTo>
                  <a:lnTo>
                    <a:pt x="516" y="42"/>
                  </a:lnTo>
                  <a:lnTo>
                    <a:pt x="518" y="48"/>
                  </a:lnTo>
                  <a:lnTo>
                    <a:pt x="532" y="54"/>
                  </a:lnTo>
                  <a:lnTo>
                    <a:pt x="534" y="64"/>
                  </a:lnTo>
                  <a:lnTo>
                    <a:pt x="532" y="74"/>
                  </a:lnTo>
                  <a:lnTo>
                    <a:pt x="546" y="86"/>
                  </a:lnTo>
                  <a:lnTo>
                    <a:pt x="550" y="98"/>
                  </a:lnTo>
                  <a:lnTo>
                    <a:pt x="556" y="292"/>
                  </a:lnTo>
                  <a:lnTo>
                    <a:pt x="176" y="288"/>
                  </a:lnTo>
                  <a:lnTo>
                    <a:pt x="0" y="280"/>
                  </a:lnTo>
                  <a:lnTo>
                    <a:pt x="4" y="0"/>
                  </a:lnTo>
                </a:path>
              </a:pathLst>
            </a:custGeom>
            <a:solidFill>
              <a:srgbClr val="ccff33"/>
            </a:solidFill>
            <a:ln cap="rnd" w="12600">
              <a:solidFill>
                <a:srgbClr val="00cc6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" name=""/>
            <p:cNvSpPr/>
            <p:nvPr/>
          </p:nvSpPr>
          <p:spPr>
            <a:xfrm>
              <a:off x="4044600" y="3666240"/>
              <a:ext cx="967320" cy="501480"/>
            </a:xfrm>
            <a:custGeom>
              <a:avLst/>
              <a:gdLst/>
              <a:ahLst/>
              <a:rect l="l" t="t" r="r" b="b"/>
              <a:pathLst>
                <a:path w="648" h="327">
                  <a:moveTo>
                    <a:pt x="2" y="0"/>
                  </a:moveTo>
                  <a:lnTo>
                    <a:pt x="230" y="14"/>
                  </a:lnTo>
                  <a:lnTo>
                    <a:pt x="633" y="16"/>
                  </a:lnTo>
                  <a:lnTo>
                    <a:pt x="633" y="62"/>
                  </a:lnTo>
                  <a:lnTo>
                    <a:pt x="643" y="116"/>
                  </a:lnTo>
                  <a:lnTo>
                    <a:pt x="647" y="326"/>
                  </a:lnTo>
                  <a:lnTo>
                    <a:pt x="627" y="322"/>
                  </a:lnTo>
                  <a:lnTo>
                    <a:pt x="623" y="312"/>
                  </a:lnTo>
                  <a:lnTo>
                    <a:pt x="615" y="304"/>
                  </a:lnTo>
                  <a:lnTo>
                    <a:pt x="603" y="302"/>
                  </a:lnTo>
                  <a:lnTo>
                    <a:pt x="595" y="308"/>
                  </a:lnTo>
                  <a:lnTo>
                    <a:pt x="585" y="318"/>
                  </a:lnTo>
                  <a:lnTo>
                    <a:pt x="571" y="308"/>
                  </a:lnTo>
                  <a:lnTo>
                    <a:pt x="559" y="306"/>
                  </a:lnTo>
                  <a:lnTo>
                    <a:pt x="539" y="318"/>
                  </a:lnTo>
                  <a:lnTo>
                    <a:pt x="513" y="318"/>
                  </a:lnTo>
                  <a:lnTo>
                    <a:pt x="493" y="310"/>
                  </a:lnTo>
                  <a:lnTo>
                    <a:pt x="471" y="312"/>
                  </a:lnTo>
                  <a:lnTo>
                    <a:pt x="459" y="324"/>
                  </a:lnTo>
                  <a:lnTo>
                    <a:pt x="453" y="324"/>
                  </a:lnTo>
                  <a:lnTo>
                    <a:pt x="437" y="308"/>
                  </a:lnTo>
                  <a:lnTo>
                    <a:pt x="413" y="308"/>
                  </a:lnTo>
                  <a:lnTo>
                    <a:pt x="397" y="308"/>
                  </a:lnTo>
                  <a:lnTo>
                    <a:pt x="385" y="300"/>
                  </a:lnTo>
                  <a:lnTo>
                    <a:pt x="375" y="280"/>
                  </a:lnTo>
                  <a:lnTo>
                    <a:pt x="359" y="276"/>
                  </a:lnTo>
                  <a:lnTo>
                    <a:pt x="349" y="276"/>
                  </a:lnTo>
                  <a:lnTo>
                    <a:pt x="339" y="284"/>
                  </a:lnTo>
                  <a:lnTo>
                    <a:pt x="306" y="282"/>
                  </a:lnTo>
                  <a:lnTo>
                    <a:pt x="294" y="276"/>
                  </a:lnTo>
                  <a:lnTo>
                    <a:pt x="290" y="258"/>
                  </a:lnTo>
                  <a:lnTo>
                    <a:pt x="282" y="250"/>
                  </a:lnTo>
                  <a:lnTo>
                    <a:pt x="276" y="252"/>
                  </a:lnTo>
                  <a:lnTo>
                    <a:pt x="258" y="260"/>
                  </a:lnTo>
                  <a:lnTo>
                    <a:pt x="248" y="260"/>
                  </a:lnTo>
                  <a:lnTo>
                    <a:pt x="242" y="258"/>
                  </a:lnTo>
                  <a:lnTo>
                    <a:pt x="240" y="250"/>
                  </a:lnTo>
                  <a:lnTo>
                    <a:pt x="236" y="238"/>
                  </a:lnTo>
                  <a:lnTo>
                    <a:pt x="234" y="230"/>
                  </a:lnTo>
                  <a:lnTo>
                    <a:pt x="230" y="208"/>
                  </a:lnTo>
                  <a:lnTo>
                    <a:pt x="220" y="64"/>
                  </a:lnTo>
                  <a:lnTo>
                    <a:pt x="0" y="48"/>
                  </a:lnTo>
                  <a:lnTo>
                    <a:pt x="2" y="0"/>
                  </a:lnTo>
                </a:path>
              </a:pathLst>
            </a:custGeom>
            <a:solidFill>
              <a:srgbClr val="ccff33"/>
            </a:solidFill>
            <a:ln cap="rnd" w="12600">
              <a:solidFill>
                <a:srgbClr val="00cc6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" name=""/>
            <p:cNvSpPr/>
            <p:nvPr/>
          </p:nvSpPr>
          <p:spPr>
            <a:xfrm>
              <a:off x="3285000" y="3600720"/>
              <a:ext cx="760680" cy="831600"/>
            </a:xfrm>
            <a:custGeom>
              <a:avLst/>
              <a:gdLst/>
              <a:ahLst/>
              <a:rect l="l" t="t" r="r" b="b"/>
              <a:pathLst>
                <a:path w="509" h="541">
                  <a:moveTo>
                    <a:pt x="508" y="44"/>
                  </a:moveTo>
                  <a:lnTo>
                    <a:pt x="506" y="148"/>
                  </a:lnTo>
                  <a:lnTo>
                    <a:pt x="494" y="366"/>
                  </a:lnTo>
                  <a:lnTo>
                    <a:pt x="486" y="512"/>
                  </a:lnTo>
                  <a:lnTo>
                    <a:pt x="208" y="500"/>
                  </a:lnTo>
                  <a:lnTo>
                    <a:pt x="200" y="514"/>
                  </a:lnTo>
                  <a:lnTo>
                    <a:pt x="76" y="506"/>
                  </a:lnTo>
                  <a:lnTo>
                    <a:pt x="66" y="540"/>
                  </a:lnTo>
                  <a:lnTo>
                    <a:pt x="0" y="530"/>
                  </a:lnTo>
                  <a:lnTo>
                    <a:pt x="56" y="0"/>
                  </a:lnTo>
                  <a:lnTo>
                    <a:pt x="156" y="12"/>
                  </a:lnTo>
                  <a:lnTo>
                    <a:pt x="296" y="28"/>
                  </a:lnTo>
                  <a:lnTo>
                    <a:pt x="436" y="42"/>
                  </a:lnTo>
                  <a:lnTo>
                    <a:pt x="508" y="44"/>
                  </a:lnTo>
                </a:path>
              </a:pathLst>
            </a:custGeom>
            <a:solidFill>
              <a:srgbClr val="ccff33"/>
            </a:solidFill>
            <a:ln cap="rnd" w="12600">
              <a:solidFill>
                <a:srgbClr val="00cc6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" name=""/>
            <p:cNvSpPr/>
            <p:nvPr/>
          </p:nvSpPr>
          <p:spPr>
            <a:xfrm>
              <a:off x="2647440" y="3508200"/>
              <a:ext cx="722520" cy="905760"/>
            </a:xfrm>
            <a:custGeom>
              <a:avLst/>
              <a:gdLst/>
              <a:ahLst/>
              <a:rect l="l" t="t" r="r" b="b"/>
              <a:pathLst>
                <a:path w="484" h="589">
                  <a:moveTo>
                    <a:pt x="122" y="0"/>
                  </a:moveTo>
                  <a:lnTo>
                    <a:pt x="106" y="92"/>
                  </a:lnTo>
                  <a:lnTo>
                    <a:pt x="96" y="96"/>
                  </a:lnTo>
                  <a:lnTo>
                    <a:pt x="84" y="86"/>
                  </a:lnTo>
                  <a:lnTo>
                    <a:pt x="76" y="80"/>
                  </a:lnTo>
                  <a:lnTo>
                    <a:pt x="58" y="84"/>
                  </a:lnTo>
                  <a:lnTo>
                    <a:pt x="52" y="92"/>
                  </a:lnTo>
                  <a:lnTo>
                    <a:pt x="54" y="102"/>
                  </a:lnTo>
                  <a:lnTo>
                    <a:pt x="58" y="108"/>
                  </a:lnTo>
                  <a:lnTo>
                    <a:pt x="58" y="116"/>
                  </a:lnTo>
                  <a:lnTo>
                    <a:pt x="50" y="118"/>
                  </a:lnTo>
                  <a:lnTo>
                    <a:pt x="52" y="122"/>
                  </a:lnTo>
                  <a:lnTo>
                    <a:pt x="58" y="124"/>
                  </a:lnTo>
                  <a:lnTo>
                    <a:pt x="54" y="130"/>
                  </a:lnTo>
                  <a:lnTo>
                    <a:pt x="52" y="134"/>
                  </a:lnTo>
                  <a:lnTo>
                    <a:pt x="56" y="146"/>
                  </a:lnTo>
                  <a:lnTo>
                    <a:pt x="60" y="156"/>
                  </a:lnTo>
                  <a:lnTo>
                    <a:pt x="54" y="176"/>
                  </a:lnTo>
                  <a:lnTo>
                    <a:pt x="50" y="192"/>
                  </a:lnTo>
                  <a:lnTo>
                    <a:pt x="46" y="198"/>
                  </a:lnTo>
                  <a:lnTo>
                    <a:pt x="58" y="218"/>
                  </a:lnTo>
                  <a:lnTo>
                    <a:pt x="60" y="230"/>
                  </a:lnTo>
                  <a:lnTo>
                    <a:pt x="74" y="252"/>
                  </a:lnTo>
                  <a:lnTo>
                    <a:pt x="72" y="258"/>
                  </a:lnTo>
                  <a:lnTo>
                    <a:pt x="66" y="264"/>
                  </a:lnTo>
                  <a:lnTo>
                    <a:pt x="54" y="280"/>
                  </a:lnTo>
                  <a:lnTo>
                    <a:pt x="44" y="276"/>
                  </a:lnTo>
                  <a:lnTo>
                    <a:pt x="42" y="290"/>
                  </a:lnTo>
                  <a:lnTo>
                    <a:pt x="40" y="308"/>
                  </a:lnTo>
                  <a:lnTo>
                    <a:pt x="20" y="332"/>
                  </a:lnTo>
                  <a:lnTo>
                    <a:pt x="16" y="342"/>
                  </a:lnTo>
                  <a:lnTo>
                    <a:pt x="20" y="374"/>
                  </a:lnTo>
                  <a:lnTo>
                    <a:pt x="20" y="390"/>
                  </a:lnTo>
                  <a:lnTo>
                    <a:pt x="12" y="396"/>
                  </a:lnTo>
                  <a:lnTo>
                    <a:pt x="8" y="400"/>
                  </a:lnTo>
                  <a:lnTo>
                    <a:pt x="0" y="402"/>
                  </a:lnTo>
                  <a:lnTo>
                    <a:pt x="2" y="410"/>
                  </a:lnTo>
                  <a:lnTo>
                    <a:pt x="271" y="574"/>
                  </a:lnTo>
                  <a:lnTo>
                    <a:pt x="427" y="588"/>
                  </a:lnTo>
                  <a:lnTo>
                    <a:pt x="483" y="58"/>
                  </a:lnTo>
                  <a:lnTo>
                    <a:pt x="122" y="0"/>
                  </a:lnTo>
                </a:path>
              </a:pathLst>
            </a:custGeom>
            <a:solidFill>
              <a:srgbClr val="ccff33"/>
            </a:solidFill>
            <a:ln cap="rnd" w="12600">
              <a:solidFill>
                <a:srgbClr val="00cc6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" name=""/>
            <p:cNvSpPr/>
            <p:nvPr/>
          </p:nvSpPr>
          <p:spPr>
            <a:xfrm>
              <a:off x="2244960" y="2666160"/>
              <a:ext cx="701280" cy="1117440"/>
            </a:xfrm>
            <a:custGeom>
              <a:avLst/>
              <a:gdLst/>
              <a:ahLst/>
              <a:rect l="l" t="t" r="r" b="b"/>
              <a:pathLst>
                <a:path w="469" h="727">
                  <a:moveTo>
                    <a:pt x="72" y="0"/>
                  </a:moveTo>
                  <a:lnTo>
                    <a:pt x="244" y="38"/>
                  </a:lnTo>
                  <a:lnTo>
                    <a:pt x="280" y="48"/>
                  </a:lnTo>
                  <a:lnTo>
                    <a:pt x="468" y="80"/>
                  </a:lnTo>
                  <a:lnTo>
                    <a:pt x="376" y="636"/>
                  </a:lnTo>
                  <a:lnTo>
                    <a:pt x="372" y="642"/>
                  </a:lnTo>
                  <a:lnTo>
                    <a:pt x="366" y="642"/>
                  </a:lnTo>
                  <a:lnTo>
                    <a:pt x="356" y="634"/>
                  </a:lnTo>
                  <a:lnTo>
                    <a:pt x="344" y="626"/>
                  </a:lnTo>
                  <a:lnTo>
                    <a:pt x="332" y="630"/>
                  </a:lnTo>
                  <a:lnTo>
                    <a:pt x="320" y="636"/>
                  </a:lnTo>
                  <a:lnTo>
                    <a:pt x="326" y="652"/>
                  </a:lnTo>
                  <a:lnTo>
                    <a:pt x="328" y="666"/>
                  </a:lnTo>
                  <a:lnTo>
                    <a:pt x="322" y="668"/>
                  </a:lnTo>
                  <a:lnTo>
                    <a:pt x="322" y="686"/>
                  </a:lnTo>
                  <a:lnTo>
                    <a:pt x="328" y="708"/>
                  </a:lnTo>
                  <a:lnTo>
                    <a:pt x="322" y="724"/>
                  </a:lnTo>
                  <a:lnTo>
                    <a:pt x="318" y="726"/>
                  </a:lnTo>
                  <a:lnTo>
                    <a:pt x="0" y="278"/>
                  </a:lnTo>
                  <a:lnTo>
                    <a:pt x="72" y="0"/>
                  </a:lnTo>
                </a:path>
              </a:pathLst>
            </a:custGeom>
            <a:solidFill>
              <a:srgbClr val="ccff33"/>
            </a:solidFill>
            <a:ln cap="rnd" w="12600">
              <a:solidFill>
                <a:srgbClr val="00cc6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" name=""/>
            <p:cNvSpPr/>
            <p:nvPr/>
          </p:nvSpPr>
          <p:spPr>
            <a:xfrm>
              <a:off x="1832040" y="2555640"/>
              <a:ext cx="925560" cy="1552680"/>
            </a:xfrm>
            <a:custGeom>
              <a:avLst/>
              <a:gdLst/>
              <a:ahLst/>
              <a:rect l="l" t="t" r="r" b="b"/>
              <a:pathLst>
                <a:path w="619" h="1011">
                  <a:moveTo>
                    <a:pt x="52" y="0"/>
                  </a:moveTo>
                  <a:lnTo>
                    <a:pt x="46" y="12"/>
                  </a:lnTo>
                  <a:lnTo>
                    <a:pt x="42" y="14"/>
                  </a:lnTo>
                  <a:lnTo>
                    <a:pt x="38" y="28"/>
                  </a:lnTo>
                  <a:lnTo>
                    <a:pt x="48" y="44"/>
                  </a:lnTo>
                  <a:lnTo>
                    <a:pt x="42" y="56"/>
                  </a:lnTo>
                  <a:lnTo>
                    <a:pt x="40" y="72"/>
                  </a:lnTo>
                  <a:lnTo>
                    <a:pt x="30" y="78"/>
                  </a:lnTo>
                  <a:lnTo>
                    <a:pt x="28" y="102"/>
                  </a:lnTo>
                  <a:lnTo>
                    <a:pt x="24" y="114"/>
                  </a:lnTo>
                  <a:lnTo>
                    <a:pt x="8" y="116"/>
                  </a:lnTo>
                  <a:lnTo>
                    <a:pt x="0" y="120"/>
                  </a:lnTo>
                  <a:lnTo>
                    <a:pt x="0" y="144"/>
                  </a:lnTo>
                  <a:lnTo>
                    <a:pt x="0" y="154"/>
                  </a:lnTo>
                  <a:lnTo>
                    <a:pt x="8" y="170"/>
                  </a:lnTo>
                  <a:lnTo>
                    <a:pt x="18" y="210"/>
                  </a:lnTo>
                  <a:lnTo>
                    <a:pt x="26" y="226"/>
                  </a:lnTo>
                  <a:lnTo>
                    <a:pt x="16" y="244"/>
                  </a:lnTo>
                  <a:lnTo>
                    <a:pt x="10" y="258"/>
                  </a:lnTo>
                  <a:lnTo>
                    <a:pt x="6" y="284"/>
                  </a:lnTo>
                  <a:lnTo>
                    <a:pt x="8" y="310"/>
                  </a:lnTo>
                  <a:lnTo>
                    <a:pt x="16" y="320"/>
                  </a:lnTo>
                  <a:lnTo>
                    <a:pt x="34" y="336"/>
                  </a:lnTo>
                  <a:lnTo>
                    <a:pt x="46" y="360"/>
                  </a:lnTo>
                  <a:lnTo>
                    <a:pt x="48" y="386"/>
                  </a:lnTo>
                  <a:lnTo>
                    <a:pt x="46" y="390"/>
                  </a:lnTo>
                  <a:lnTo>
                    <a:pt x="58" y="422"/>
                  </a:lnTo>
                  <a:lnTo>
                    <a:pt x="62" y="446"/>
                  </a:lnTo>
                  <a:lnTo>
                    <a:pt x="56" y="456"/>
                  </a:lnTo>
                  <a:lnTo>
                    <a:pt x="62" y="462"/>
                  </a:lnTo>
                  <a:lnTo>
                    <a:pt x="68" y="484"/>
                  </a:lnTo>
                  <a:lnTo>
                    <a:pt x="86" y="498"/>
                  </a:lnTo>
                  <a:lnTo>
                    <a:pt x="90" y="512"/>
                  </a:lnTo>
                  <a:lnTo>
                    <a:pt x="82" y="540"/>
                  </a:lnTo>
                  <a:lnTo>
                    <a:pt x="72" y="548"/>
                  </a:lnTo>
                  <a:lnTo>
                    <a:pt x="76" y="568"/>
                  </a:lnTo>
                  <a:lnTo>
                    <a:pt x="90" y="578"/>
                  </a:lnTo>
                  <a:lnTo>
                    <a:pt x="98" y="582"/>
                  </a:lnTo>
                  <a:lnTo>
                    <a:pt x="106" y="618"/>
                  </a:lnTo>
                  <a:lnTo>
                    <a:pt x="110" y="642"/>
                  </a:lnTo>
                  <a:lnTo>
                    <a:pt x="116" y="650"/>
                  </a:lnTo>
                  <a:lnTo>
                    <a:pt x="136" y="654"/>
                  </a:lnTo>
                  <a:lnTo>
                    <a:pt x="132" y="672"/>
                  </a:lnTo>
                  <a:lnTo>
                    <a:pt x="130" y="682"/>
                  </a:lnTo>
                  <a:lnTo>
                    <a:pt x="144" y="698"/>
                  </a:lnTo>
                  <a:lnTo>
                    <a:pt x="146" y="710"/>
                  </a:lnTo>
                  <a:lnTo>
                    <a:pt x="134" y="718"/>
                  </a:lnTo>
                  <a:lnTo>
                    <a:pt x="130" y="724"/>
                  </a:lnTo>
                  <a:lnTo>
                    <a:pt x="134" y="740"/>
                  </a:lnTo>
                  <a:lnTo>
                    <a:pt x="136" y="770"/>
                  </a:lnTo>
                  <a:lnTo>
                    <a:pt x="156" y="770"/>
                  </a:lnTo>
                  <a:lnTo>
                    <a:pt x="184" y="776"/>
                  </a:lnTo>
                  <a:lnTo>
                    <a:pt x="216" y="784"/>
                  </a:lnTo>
                  <a:lnTo>
                    <a:pt x="226" y="790"/>
                  </a:lnTo>
                  <a:lnTo>
                    <a:pt x="242" y="818"/>
                  </a:lnTo>
                  <a:lnTo>
                    <a:pt x="268" y="818"/>
                  </a:lnTo>
                  <a:lnTo>
                    <a:pt x="270" y="832"/>
                  </a:lnTo>
                  <a:lnTo>
                    <a:pt x="280" y="850"/>
                  </a:lnTo>
                  <a:lnTo>
                    <a:pt x="288" y="862"/>
                  </a:lnTo>
                  <a:lnTo>
                    <a:pt x="308" y="880"/>
                  </a:lnTo>
                  <a:lnTo>
                    <a:pt x="328" y="894"/>
                  </a:lnTo>
                  <a:lnTo>
                    <a:pt x="350" y="930"/>
                  </a:lnTo>
                  <a:lnTo>
                    <a:pt x="354" y="956"/>
                  </a:lnTo>
                  <a:lnTo>
                    <a:pt x="362" y="958"/>
                  </a:lnTo>
                  <a:lnTo>
                    <a:pt x="360" y="992"/>
                  </a:lnTo>
                  <a:lnTo>
                    <a:pt x="562" y="1010"/>
                  </a:lnTo>
                  <a:lnTo>
                    <a:pt x="562" y="960"/>
                  </a:lnTo>
                  <a:lnTo>
                    <a:pt x="584" y="926"/>
                  </a:lnTo>
                  <a:lnTo>
                    <a:pt x="588" y="896"/>
                  </a:lnTo>
                  <a:lnTo>
                    <a:pt x="598" y="898"/>
                  </a:lnTo>
                  <a:lnTo>
                    <a:pt x="618" y="870"/>
                  </a:lnTo>
                  <a:lnTo>
                    <a:pt x="602" y="846"/>
                  </a:lnTo>
                  <a:lnTo>
                    <a:pt x="604" y="836"/>
                  </a:lnTo>
                  <a:lnTo>
                    <a:pt x="590" y="816"/>
                  </a:lnTo>
                  <a:lnTo>
                    <a:pt x="594" y="804"/>
                  </a:lnTo>
                  <a:lnTo>
                    <a:pt x="274" y="346"/>
                  </a:lnTo>
                  <a:lnTo>
                    <a:pt x="346" y="72"/>
                  </a:lnTo>
                  <a:lnTo>
                    <a:pt x="52" y="0"/>
                  </a:lnTo>
                </a:path>
              </a:pathLst>
            </a:custGeom>
            <a:solidFill>
              <a:srgbClr val="ccff33"/>
            </a:solidFill>
            <a:ln cap="rnd" w="12600">
              <a:solidFill>
                <a:srgbClr val="00cc6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" name=""/>
            <p:cNvSpPr/>
            <p:nvPr/>
          </p:nvSpPr>
          <p:spPr>
            <a:xfrm>
              <a:off x="4685760" y="1868400"/>
              <a:ext cx="722520" cy="878760"/>
            </a:xfrm>
            <a:custGeom>
              <a:avLst/>
              <a:gdLst/>
              <a:ahLst/>
              <a:rect l="l" t="t" r="r" b="b"/>
              <a:pathLst>
                <a:path w="482" h="571">
                  <a:moveTo>
                    <a:pt x="4" y="34"/>
                  </a:moveTo>
                  <a:lnTo>
                    <a:pt x="128" y="32"/>
                  </a:lnTo>
                  <a:lnTo>
                    <a:pt x="132" y="0"/>
                  </a:lnTo>
                  <a:lnTo>
                    <a:pt x="154" y="0"/>
                  </a:lnTo>
                  <a:lnTo>
                    <a:pt x="156" y="42"/>
                  </a:lnTo>
                  <a:lnTo>
                    <a:pt x="166" y="54"/>
                  </a:lnTo>
                  <a:lnTo>
                    <a:pt x="170" y="68"/>
                  </a:lnTo>
                  <a:lnTo>
                    <a:pt x="188" y="74"/>
                  </a:lnTo>
                  <a:lnTo>
                    <a:pt x="206" y="76"/>
                  </a:lnTo>
                  <a:lnTo>
                    <a:pt x="224" y="92"/>
                  </a:lnTo>
                  <a:lnTo>
                    <a:pt x="234" y="88"/>
                  </a:lnTo>
                  <a:lnTo>
                    <a:pt x="243" y="72"/>
                  </a:lnTo>
                  <a:lnTo>
                    <a:pt x="293" y="76"/>
                  </a:lnTo>
                  <a:lnTo>
                    <a:pt x="297" y="96"/>
                  </a:lnTo>
                  <a:lnTo>
                    <a:pt x="305" y="100"/>
                  </a:lnTo>
                  <a:lnTo>
                    <a:pt x="313" y="94"/>
                  </a:lnTo>
                  <a:lnTo>
                    <a:pt x="327" y="94"/>
                  </a:lnTo>
                  <a:lnTo>
                    <a:pt x="351" y="118"/>
                  </a:lnTo>
                  <a:lnTo>
                    <a:pt x="399" y="116"/>
                  </a:lnTo>
                  <a:lnTo>
                    <a:pt x="399" y="104"/>
                  </a:lnTo>
                  <a:lnTo>
                    <a:pt x="411" y="94"/>
                  </a:lnTo>
                  <a:lnTo>
                    <a:pt x="423" y="110"/>
                  </a:lnTo>
                  <a:lnTo>
                    <a:pt x="455" y="108"/>
                  </a:lnTo>
                  <a:lnTo>
                    <a:pt x="481" y="118"/>
                  </a:lnTo>
                  <a:lnTo>
                    <a:pt x="439" y="148"/>
                  </a:lnTo>
                  <a:lnTo>
                    <a:pt x="391" y="182"/>
                  </a:lnTo>
                  <a:lnTo>
                    <a:pt x="355" y="232"/>
                  </a:lnTo>
                  <a:lnTo>
                    <a:pt x="343" y="254"/>
                  </a:lnTo>
                  <a:lnTo>
                    <a:pt x="323" y="266"/>
                  </a:lnTo>
                  <a:lnTo>
                    <a:pt x="319" y="286"/>
                  </a:lnTo>
                  <a:lnTo>
                    <a:pt x="327" y="308"/>
                  </a:lnTo>
                  <a:lnTo>
                    <a:pt x="311" y="326"/>
                  </a:lnTo>
                  <a:lnTo>
                    <a:pt x="295" y="348"/>
                  </a:lnTo>
                  <a:lnTo>
                    <a:pt x="295" y="362"/>
                  </a:lnTo>
                  <a:lnTo>
                    <a:pt x="299" y="364"/>
                  </a:lnTo>
                  <a:lnTo>
                    <a:pt x="297" y="438"/>
                  </a:lnTo>
                  <a:lnTo>
                    <a:pt x="357" y="470"/>
                  </a:lnTo>
                  <a:lnTo>
                    <a:pt x="371" y="486"/>
                  </a:lnTo>
                  <a:lnTo>
                    <a:pt x="373" y="500"/>
                  </a:lnTo>
                  <a:lnTo>
                    <a:pt x="401" y="502"/>
                  </a:lnTo>
                  <a:lnTo>
                    <a:pt x="411" y="544"/>
                  </a:lnTo>
                  <a:lnTo>
                    <a:pt x="423" y="554"/>
                  </a:lnTo>
                  <a:lnTo>
                    <a:pt x="419" y="560"/>
                  </a:lnTo>
                  <a:lnTo>
                    <a:pt x="277" y="560"/>
                  </a:lnTo>
                  <a:lnTo>
                    <a:pt x="138" y="564"/>
                  </a:lnTo>
                  <a:lnTo>
                    <a:pt x="56" y="570"/>
                  </a:lnTo>
                  <a:lnTo>
                    <a:pt x="56" y="554"/>
                  </a:lnTo>
                  <a:lnTo>
                    <a:pt x="56" y="402"/>
                  </a:lnTo>
                  <a:lnTo>
                    <a:pt x="32" y="372"/>
                  </a:lnTo>
                  <a:lnTo>
                    <a:pt x="36" y="354"/>
                  </a:lnTo>
                  <a:lnTo>
                    <a:pt x="48" y="340"/>
                  </a:lnTo>
                  <a:lnTo>
                    <a:pt x="48" y="294"/>
                  </a:lnTo>
                  <a:lnTo>
                    <a:pt x="24" y="274"/>
                  </a:lnTo>
                  <a:lnTo>
                    <a:pt x="28" y="266"/>
                  </a:lnTo>
                  <a:lnTo>
                    <a:pt x="34" y="260"/>
                  </a:lnTo>
                  <a:lnTo>
                    <a:pt x="24" y="250"/>
                  </a:lnTo>
                  <a:lnTo>
                    <a:pt x="30" y="240"/>
                  </a:lnTo>
                  <a:lnTo>
                    <a:pt x="32" y="226"/>
                  </a:lnTo>
                  <a:lnTo>
                    <a:pt x="20" y="216"/>
                  </a:lnTo>
                  <a:lnTo>
                    <a:pt x="28" y="200"/>
                  </a:lnTo>
                  <a:lnTo>
                    <a:pt x="36" y="192"/>
                  </a:lnTo>
                  <a:lnTo>
                    <a:pt x="24" y="170"/>
                  </a:lnTo>
                  <a:lnTo>
                    <a:pt x="10" y="118"/>
                  </a:lnTo>
                  <a:lnTo>
                    <a:pt x="14" y="98"/>
                  </a:lnTo>
                  <a:lnTo>
                    <a:pt x="0" y="82"/>
                  </a:lnTo>
                  <a:lnTo>
                    <a:pt x="18" y="68"/>
                  </a:lnTo>
                  <a:lnTo>
                    <a:pt x="8" y="52"/>
                  </a:lnTo>
                  <a:lnTo>
                    <a:pt x="4" y="34"/>
                  </a:lnTo>
                </a:path>
              </a:pathLst>
            </a:custGeom>
            <a:solidFill>
              <a:srgbClr val="ccff33"/>
            </a:solidFill>
            <a:ln cap="rnd" w="12600">
              <a:solidFill>
                <a:srgbClr val="00cc6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9" name=""/>
            <p:cNvSpPr/>
            <p:nvPr/>
          </p:nvSpPr>
          <p:spPr>
            <a:xfrm>
              <a:off x="4758120" y="2729160"/>
              <a:ext cx="675720" cy="451080"/>
            </a:xfrm>
            <a:custGeom>
              <a:avLst/>
              <a:gdLst/>
              <a:ahLst/>
              <a:rect l="l" t="t" r="r" b="b"/>
              <a:pathLst>
                <a:path w="453" h="293">
                  <a:moveTo>
                    <a:pt x="6" y="8"/>
                  </a:moveTo>
                  <a:lnTo>
                    <a:pt x="208" y="0"/>
                  </a:lnTo>
                  <a:lnTo>
                    <a:pt x="376" y="0"/>
                  </a:lnTo>
                  <a:lnTo>
                    <a:pt x="374" y="10"/>
                  </a:lnTo>
                  <a:lnTo>
                    <a:pt x="366" y="40"/>
                  </a:lnTo>
                  <a:lnTo>
                    <a:pt x="382" y="60"/>
                  </a:lnTo>
                  <a:lnTo>
                    <a:pt x="388" y="72"/>
                  </a:lnTo>
                  <a:lnTo>
                    <a:pt x="418" y="74"/>
                  </a:lnTo>
                  <a:lnTo>
                    <a:pt x="420" y="98"/>
                  </a:lnTo>
                  <a:lnTo>
                    <a:pt x="432" y="100"/>
                  </a:lnTo>
                  <a:lnTo>
                    <a:pt x="432" y="108"/>
                  </a:lnTo>
                  <a:lnTo>
                    <a:pt x="440" y="120"/>
                  </a:lnTo>
                  <a:lnTo>
                    <a:pt x="452" y="124"/>
                  </a:lnTo>
                  <a:lnTo>
                    <a:pt x="452" y="148"/>
                  </a:lnTo>
                  <a:lnTo>
                    <a:pt x="446" y="172"/>
                  </a:lnTo>
                  <a:lnTo>
                    <a:pt x="410" y="188"/>
                  </a:lnTo>
                  <a:lnTo>
                    <a:pt x="390" y="200"/>
                  </a:lnTo>
                  <a:lnTo>
                    <a:pt x="394" y="222"/>
                  </a:lnTo>
                  <a:lnTo>
                    <a:pt x="400" y="234"/>
                  </a:lnTo>
                  <a:lnTo>
                    <a:pt x="398" y="244"/>
                  </a:lnTo>
                  <a:lnTo>
                    <a:pt x="378" y="268"/>
                  </a:lnTo>
                  <a:lnTo>
                    <a:pt x="374" y="286"/>
                  </a:lnTo>
                  <a:lnTo>
                    <a:pt x="368" y="292"/>
                  </a:lnTo>
                  <a:lnTo>
                    <a:pt x="356" y="268"/>
                  </a:lnTo>
                  <a:lnTo>
                    <a:pt x="66" y="276"/>
                  </a:lnTo>
                  <a:lnTo>
                    <a:pt x="64" y="250"/>
                  </a:lnTo>
                  <a:lnTo>
                    <a:pt x="54" y="244"/>
                  </a:lnTo>
                  <a:lnTo>
                    <a:pt x="52" y="202"/>
                  </a:lnTo>
                  <a:lnTo>
                    <a:pt x="50" y="196"/>
                  </a:lnTo>
                  <a:lnTo>
                    <a:pt x="46" y="168"/>
                  </a:lnTo>
                  <a:lnTo>
                    <a:pt x="36" y="166"/>
                  </a:lnTo>
                  <a:lnTo>
                    <a:pt x="34" y="138"/>
                  </a:lnTo>
                  <a:lnTo>
                    <a:pt x="22" y="124"/>
                  </a:lnTo>
                  <a:lnTo>
                    <a:pt x="16" y="96"/>
                  </a:lnTo>
                  <a:lnTo>
                    <a:pt x="6" y="92"/>
                  </a:lnTo>
                  <a:lnTo>
                    <a:pt x="0" y="70"/>
                  </a:lnTo>
                  <a:lnTo>
                    <a:pt x="6" y="60"/>
                  </a:lnTo>
                  <a:lnTo>
                    <a:pt x="6" y="8"/>
                  </a:lnTo>
                </a:path>
              </a:pathLst>
            </a:custGeom>
            <a:solidFill>
              <a:srgbClr val="ccff33"/>
            </a:solidFill>
            <a:ln cap="rnd" w="12600">
              <a:solidFill>
                <a:srgbClr val="33cc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0" name=""/>
            <p:cNvSpPr/>
            <p:nvPr/>
          </p:nvSpPr>
          <p:spPr>
            <a:xfrm>
              <a:off x="4854240" y="3142080"/>
              <a:ext cx="750240" cy="668880"/>
            </a:xfrm>
            <a:custGeom>
              <a:avLst/>
              <a:gdLst/>
              <a:ahLst/>
              <a:rect l="l" t="t" r="r" b="b"/>
              <a:pathLst>
                <a:path w="503" h="435">
                  <a:moveTo>
                    <a:pt x="288" y="0"/>
                  </a:moveTo>
                  <a:lnTo>
                    <a:pt x="302" y="22"/>
                  </a:lnTo>
                  <a:lnTo>
                    <a:pt x="310" y="56"/>
                  </a:lnTo>
                  <a:lnTo>
                    <a:pt x="318" y="80"/>
                  </a:lnTo>
                  <a:lnTo>
                    <a:pt x="326" y="96"/>
                  </a:lnTo>
                  <a:lnTo>
                    <a:pt x="358" y="114"/>
                  </a:lnTo>
                  <a:lnTo>
                    <a:pt x="360" y="128"/>
                  </a:lnTo>
                  <a:lnTo>
                    <a:pt x="370" y="154"/>
                  </a:lnTo>
                  <a:lnTo>
                    <a:pt x="386" y="158"/>
                  </a:lnTo>
                  <a:lnTo>
                    <a:pt x="396" y="158"/>
                  </a:lnTo>
                  <a:lnTo>
                    <a:pt x="412" y="172"/>
                  </a:lnTo>
                  <a:lnTo>
                    <a:pt x="400" y="218"/>
                  </a:lnTo>
                  <a:lnTo>
                    <a:pt x="424" y="226"/>
                  </a:lnTo>
                  <a:lnTo>
                    <a:pt x="440" y="242"/>
                  </a:lnTo>
                  <a:lnTo>
                    <a:pt x="434" y="260"/>
                  </a:lnTo>
                  <a:lnTo>
                    <a:pt x="460" y="264"/>
                  </a:lnTo>
                  <a:lnTo>
                    <a:pt x="468" y="282"/>
                  </a:lnTo>
                  <a:lnTo>
                    <a:pt x="470" y="312"/>
                  </a:lnTo>
                  <a:lnTo>
                    <a:pt x="484" y="328"/>
                  </a:lnTo>
                  <a:lnTo>
                    <a:pt x="494" y="328"/>
                  </a:lnTo>
                  <a:lnTo>
                    <a:pt x="502" y="334"/>
                  </a:lnTo>
                  <a:lnTo>
                    <a:pt x="502" y="364"/>
                  </a:lnTo>
                  <a:lnTo>
                    <a:pt x="480" y="386"/>
                  </a:lnTo>
                  <a:lnTo>
                    <a:pt x="474" y="390"/>
                  </a:lnTo>
                  <a:lnTo>
                    <a:pt x="472" y="422"/>
                  </a:lnTo>
                  <a:lnTo>
                    <a:pt x="468" y="432"/>
                  </a:lnTo>
                  <a:lnTo>
                    <a:pt x="446" y="434"/>
                  </a:lnTo>
                  <a:lnTo>
                    <a:pt x="418" y="426"/>
                  </a:lnTo>
                  <a:lnTo>
                    <a:pt x="428" y="406"/>
                  </a:lnTo>
                  <a:lnTo>
                    <a:pt x="436" y="394"/>
                  </a:lnTo>
                  <a:lnTo>
                    <a:pt x="432" y="386"/>
                  </a:lnTo>
                  <a:lnTo>
                    <a:pt x="196" y="398"/>
                  </a:lnTo>
                  <a:lnTo>
                    <a:pt x="90" y="402"/>
                  </a:lnTo>
                  <a:lnTo>
                    <a:pt x="86" y="250"/>
                  </a:lnTo>
                  <a:lnTo>
                    <a:pt x="82" y="156"/>
                  </a:lnTo>
                  <a:lnTo>
                    <a:pt x="64" y="140"/>
                  </a:lnTo>
                  <a:lnTo>
                    <a:pt x="62" y="120"/>
                  </a:lnTo>
                  <a:lnTo>
                    <a:pt x="50" y="114"/>
                  </a:lnTo>
                  <a:lnTo>
                    <a:pt x="50" y="98"/>
                  </a:lnTo>
                  <a:lnTo>
                    <a:pt x="64" y="96"/>
                  </a:lnTo>
                  <a:lnTo>
                    <a:pt x="64" y="82"/>
                  </a:lnTo>
                  <a:lnTo>
                    <a:pt x="46" y="68"/>
                  </a:lnTo>
                  <a:lnTo>
                    <a:pt x="24" y="66"/>
                  </a:lnTo>
                  <a:lnTo>
                    <a:pt x="24" y="46"/>
                  </a:lnTo>
                  <a:lnTo>
                    <a:pt x="26" y="32"/>
                  </a:lnTo>
                  <a:lnTo>
                    <a:pt x="14" y="22"/>
                  </a:lnTo>
                  <a:lnTo>
                    <a:pt x="0" y="20"/>
                  </a:lnTo>
                  <a:lnTo>
                    <a:pt x="0" y="6"/>
                  </a:lnTo>
                  <a:lnTo>
                    <a:pt x="288" y="0"/>
                  </a:lnTo>
                </a:path>
              </a:pathLst>
            </a:custGeom>
            <a:solidFill>
              <a:srgbClr val="ccff33"/>
            </a:solidFill>
            <a:ln cap="rnd" w="12600">
              <a:solidFill>
                <a:srgbClr val="33cc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" name=""/>
            <p:cNvSpPr/>
            <p:nvPr/>
          </p:nvSpPr>
          <p:spPr>
            <a:xfrm>
              <a:off x="4984920" y="3734640"/>
              <a:ext cx="570600" cy="534240"/>
            </a:xfrm>
            <a:custGeom>
              <a:avLst/>
              <a:gdLst/>
              <a:ahLst/>
              <a:rect l="l" t="t" r="r" b="b"/>
              <a:pathLst>
                <a:path w="381" h="347">
                  <a:moveTo>
                    <a:pt x="0" y="14"/>
                  </a:moveTo>
                  <a:lnTo>
                    <a:pt x="12" y="66"/>
                  </a:lnTo>
                  <a:lnTo>
                    <a:pt x="16" y="244"/>
                  </a:lnTo>
                  <a:lnTo>
                    <a:pt x="16" y="280"/>
                  </a:lnTo>
                  <a:lnTo>
                    <a:pt x="24" y="292"/>
                  </a:lnTo>
                  <a:lnTo>
                    <a:pt x="58" y="294"/>
                  </a:lnTo>
                  <a:lnTo>
                    <a:pt x="60" y="346"/>
                  </a:lnTo>
                  <a:lnTo>
                    <a:pt x="286" y="338"/>
                  </a:lnTo>
                  <a:lnTo>
                    <a:pt x="290" y="326"/>
                  </a:lnTo>
                  <a:lnTo>
                    <a:pt x="288" y="310"/>
                  </a:lnTo>
                  <a:lnTo>
                    <a:pt x="296" y="306"/>
                  </a:lnTo>
                  <a:lnTo>
                    <a:pt x="290" y="288"/>
                  </a:lnTo>
                  <a:lnTo>
                    <a:pt x="282" y="282"/>
                  </a:lnTo>
                  <a:lnTo>
                    <a:pt x="282" y="276"/>
                  </a:lnTo>
                  <a:lnTo>
                    <a:pt x="300" y="266"/>
                  </a:lnTo>
                  <a:lnTo>
                    <a:pt x="294" y="254"/>
                  </a:lnTo>
                  <a:lnTo>
                    <a:pt x="296" y="240"/>
                  </a:lnTo>
                  <a:lnTo>
                    <a:pt x="286" y="220"/>
                  </a:lnTo>
                  <a:lnTo>
                    <a:pt x="304" y="216"/>
                  </a:lnTo>
                  <a:lnTo>
                    <a:pt x="316" y="198"/>
                  </a:lnTo>
                  <a:lnTo>
                    <a:pt x="324" y="200"/>
                  </a:lnTo>
                  <a:lnTo>
                    <a:pt x="324" y="170"/>
                  </a:lnTo>
                  <a:lnTo>
                    <a:pt x="340" y="148"/>
                  </a:lnTo>
                  <a:lnTo>
                    <a:pt x="352" y="146"/>
                  </a:lnTo>
                  <a:lnTo>
                    <a:pt x="358" y="140"/>
                  </a:lnTo>
                  <a:lnTo>
                    <a:pt x="354" y="128"/>
                  </a:lnTo>
                  <a:lnTo>
                    <a:pt x="362" y="122"/>
                  </a:lnTo>
                  <a:lnTo>
                    <a:pt x="348" y="110"/>
                  </a:lnTo>
                  <a:lnTo>
                    <a:pt x="352" y="98"/>
                  </a:lnTo>
                  <a:lnTo>
                    <a:pt x="360" y="86"/>
                  </a:lnTo>
                  <a:lnTo>
                    <a:pt x="368" y="84"/>
                  </a:lnTo>
                  <a:lnTo>
                    <a:pt x="368" y="72"/>
                  </a:lnTo>
                  <a:lnTo>
                    <a:pt x="374" y="72"/>
                  </a:lnTo>
                  <a:lnTo>
                    <a:pt x="372" y="60"/>
                  </a:lnTo>
                  <a:lnTo>
                    <a:pt x="380" y="58"/>
                  </a:lnTo>
                  <a:lnTo>
                    <a:pt x="380" y="44"/>
                  </a:lnTo>
                  <a:lnTo>
                    <a:pt x="356" y="46"/>
                  </a:lnTo>
                  <a:lnTo>
                    <a:pt x="328" y="38"/>
                  </a:lnTo>
                  <a:lnTo>
                    <a:pt x="338" y="18"/>
                  </a:lnTo>
                  <a:lnTo>
                    <a:pt x="348" y="4"/>
                  </a:lnTo>
                  <a:lnTo>
                    <a:pt x="338" y="0"/>
                  </a:lnTo>
                  <a:lnTo>
                    <a:pt x="0" y="14"/>
                  </a:lnTo>
                </a:path>
              </a:pathLst>
            </a:custGeom>
            <a:solidFill>
              <a:srgbClr val="ccff33"/>
            </a:solidFill>
            <a:ln cap="rnd" w="12600">
              <a:solidFill>
                <a:srgbClr val="33cc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2" name=""/>
            <p:cNvSpPr/>
            <p:nvPr/>
          </p:nvSpPr>
          <p:spPr>
            <a:xfrm>
              <a:off x="5307120" y="2845080"/>
              <a:ext cx="458280" cy="800640"/>
            </a:xfrm>
            <a:custGeom>
              <a:avLst/>
              <a:gdLst/>
              <a:ahLst/>
              <a:rect l="l" t="t" r="r" b="b"/>
              <a:pathLst>
                <a:path w="307" h="521">
                  <a:moveTo>
                    <a:pt x="52" y="6"/>
                  </a:moveTo>
                  <a:lnTo>
                    <a:pt x="50" y="22"/>
                  </a:lnTo>
                  <a:lnTo>
                    <a:pt x="62" y="26"/>
                  </a:lnTo>
                  <a:lnTo>
                    <a:pt x="64" y="38"/>
                  </a:lnTo>
                  <a:lnTo>
                    <a:pt x="72" y="46"/>
                  </a:lnTo>
                  <a:lnTo>
                    <a:pt x="82" y="50"/>
                  </a:lnTo>
                  <a:lnTo>
                    <a:pt x="78" y="98"/>
                  </a:lnTo>
                  <a:lnTo>
                    <a:pt x="20" y="124"/>
                  </a:lnTo>
                  <a:lnTo>
                    <a:pt x="28" y="152"/>
                  </a:lnTo>
                  <a:lnTo>
                    <a:pt x="30" y="162"/>
                  </a:lnTo>
                  <a:lnTo>
                    <a:pt x="8" y="192"/>
                  </a:lnTo>
                  <a:lnTo>
                    <a:pt x="6" y="214"/>
                  </a:lnTo>
                  <a:lnTo>
                    <a:pt x="0" y="222"/>
                  </a:lnTo>
                  <a:lnTo>
                    <a:pt x="10" y="270"/>
                  </a:lnTo>
                  <a:lnTo>
                    <a:pt x="20" y="292"/>
                  </a:lnTo>
                  <a:lnTo>
                    <a:pt x="54" y="308"/>
                  </a:lnTo>
                  <a:lnTo>
                    <a:pt x="62" y="346"/>
                  </a:lnTo>
                  <a:lnTo>
                    <a:pt x="82" y="352"/>
                  </a:lnTo>
                  <a:lnTo>
                    <a:pt x="92" y="348"/>
                  </a:lnTo>
                  <a:lnTo>
                    <a:pt x="106" y="368"/>
                  </a:lnTo>
                  <a:lnTo>
                    <a:pt x="96" y="410"/>
                  </a:lnTo>
                  <a:lnTo>
                    <a:pt x="114" y="418"/>
                  </a:lnTo>
                  <a:lnTo>
                    <a:pt x="136" y="432"/>
                  </a:lnTo>
                  <a:lnTo>
                    <a:pt x="130" y="452"/>
                  </a:lnTo>
                  <a:lnTo>
                    <a:pt x="160" y="458"/>
                  </a:lnTo>
                  <a:lnTo>
                    <a:pt x="164" y="488"/>
                  </a:lnTo>
                  <a:lnTo>
                    <a:pt x="168" y="510"/>
                  </a:lnTo>
                  <a:lnTo>
                    <a:pt x="182" y="520"/>
                  </a:lnTo>
                  <a:lnTo>
                    <a:pt x="200" y="520"/>
                  </a:lnTo>
                  <a:lnTo>
                    <a:pt x="208" y="506"/>
                  </a:lnTo>
                  <a:lnTo>
                    <a:pt x="256" y="516"/>
                  </a:lnTo>
                  <a:lnTo>
                    <a:pt x="254" y="504"/>
                  </a:lnTo>
                  <a:lnTo>
                    <a:pt x="238" y="494"/>
                  </a:lnTo>
                  <a:lnTo>
                    <a:pt x="240" y="488"/>
                  </a:lnTo>
                  <a:lnTo>
                    <a:pt x="256" y="474"/>
                  </a:lnTo>
                  <a:lnTo>
                    <a:pt x="270" y="472"/>
                  </a:lnTo>
                  <a:lnTo>
                    <a:pt x="270" y="458"/>
                  </a:lnTo>
                  <a:lnTo>
                    <a:pt x="276" y="442"/>
                  </a:lnTo>
                  <a:lnTo>
                    <a:pt x="262" y="440"/>
                  </a:lnTo>
                  <a:lnTo>
                    <a:pt x="266" y="424"/>
                  </a:lnTo>
                  <a:lnTo>
                    <a:pt x="276" y="408"/>
                  </a:lnTo>
                  <a:lnTo>
                    <a:pt x="270" y="390"/>
                  </a:lnTo>
                  <a:lnTo>
                    <a:pt x="296" y="364"/>
                  </a:lnTo>
                  <a:lnTo>
                    <a:pt x="296" y="352"/>
                  </a:lnTo>
                  <a:lnTo>
                    <a:pt x="306" y="346"/>
                  </a:lnTo>
                  <a:lnTo>
                    <a:pt x="292" y="342"/>
                  </a:lnTo>
                  <a:lnTo>
                    <a:pt x="296" y="306"/>
                  </a:lnTo>
                  <a:lnTo>
                    <a:pt x="286" y="306"/>
                  </a:lnTo>
                  <a:lnTo>
                    <a:pt x="286" y="290"/>
                  </a:lnTo>
                  <a:lnTo>
                    <a:pt x="294" y="266"/>
                  </a:lnTo>
                  <a:lnTo>
                    <a:pt x="286" y="164"/>
                  </a:lnTo>
                  <a:lnTo>
                    <a:pt x="272" y="64"/>
                  </a:lnTo>
                  <a:lnTo>
                    <a:pt x="266" y="48"/>
                  </a:lnTo>
                  <a:lnTo>
                    <a:pt x="268" y="36"/>
                  </a:lnTo>
                  <a:lnTo>
                    <a:pt x="256" y="24"/>
                  </a:lnTo>
                  <a:lnTo>
                    <a:pt x="244" y="22"/>
                  </a:lnTo>
                  <a:lnTo>
                    <a:pt x="242" y="0"/>
                  </a:lnTo>
                  <a:lnTo>
                    <a:pt x="52" y="6"/>
                  </a:lnTo>
                </a:path>
              </a:pathLst>
            </a:custGeom>
            <a:solidFill>
              <a:srgbClr val="ccff33"/>
            </a:solidFill>
            <a:ln cap="rnd" w="12600">
              <a:solidFill>
                <a:srgbClr val="33cc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3" name=""/>
            <p:cNvSpPr/>
            <p:nvPr/>
          </p:nvSpPr>
          <p:spPr>
            <a:xfrm>
              <a:off x="5124240" y="2205720"/>
              <a:ext cx="588600" cy="648360"/>
            </a:xfrm>
            <a:custGeom>
              <a:avLst/>
              <a:gdLst/>
              <a:ahLst/>
              <a:rect l="l" t="t" r="r" b="b"/>
              <a:pathLst>
                <a:path w="393" h="423">
                  <a:moveTo>
                    <a:pt x="366" y="414"/>
                  </a:moveTo>
                  <a:lnTo>
                    <a:pt x="366" y="394"/>
                  </a:lnTo>
                  <a:lnTo>
                    <a:pt x="360" y="374"/>
                  </a:lnTo>
                  <a:lnTo>
                    <a:pt x="356" y="344"/>
                  </a:lnTo>
                  <a:lnTo>
                    <a:pt x="358" y="324"/>
                  </a:lnTo>
                  <a:lnTo>
                    <a:pt x="362" y="310"/>
                  </a:lnTo>
                  <a:lnTo>
                    <a:pt x="368" y="298"/>
                  </a:lnTo>
                  <a:lnTo>
                    <a:pt x="362" y="284"/>
                  </a:lnTo>
                  <a:lnTo>
                    <a:pt x="356" y="276"/>
                  </a:lnTo>
                  <a:lnTo>
                    <a:pt x="360" y="264"/>
                  </a:lnTo>
                  <a:lnTo>
                    <a:pt x="368" y="260"/>
                  </a:lnTo>
                  <a:lnTo>
                    <a:pt x="368" y="206"/>
                  </a:lnTo>
                  <a:lnTo>
                    <a:pt x="376" y="194"/>
                  </a:lnTo>
                  <a:lnTo>
                    <a:pt x="392" y="178"/>
                  </a:lnTo>
                  <a:lnTo>
                    <a:pt x="390" y="160"/>
                  </a:lnTo>
                  <a:lnTo>
                    <a:pt x="384" y="154"/>
                  </a:lnTo>
                  <a:lnTo>
                    <a:pt x="374" y="158"/>
                  </a:lnTo>
                  <a:lnTo>
                    <a:pt x="370" y="180"/>
                  </a:lnTo>
                  <a:lnTo>
                    <a:pt x="360" y="188"/>
                  </a:lnTo>
                  <a:lnTo>
                    <a:pt x="352" y="194"/>
                  </a:lnTo>
                  <a:lnTo>
                    <a:pt x="350" y="206"/>
                  </a:lnTo>
                  <a:lnTo>
                    <a:pt x="338" y="216"/>
                  </a:lnTo>
                  <a:lnTo>
                    <a:pt x="322" y="218"/>
                  </a:lnTo>
                  <a:lnTo>
                    <a:pt x="330" y="198"/>
                  </a:lnTo>
                  <a:lnTo>
                    <a:pt x="344" y="180"/>
                  </a:lnTo>
                  <a:lnTo>
                    <a:pt x="356" y="164"/>
                  </a:lnTo>
                  <a:lnTo>
                    <a:pt x="360" y="150"/>
                  </a:lnTo>
                  <a:lnTo>
                    <a:pt x="332" y="146"/>
                  </a:lnTo>
                  <a:lnTo>
                    <a:pt x="342" y="112"/>
                  </a:lnTo>
                  <a:lnTo>
                    <a:pt x="314" y="102"/>
                  </a:lnTo>
                  <a:lnTo>
                    <a:pt x="304" y="94"/>
                  </a:lnTo>
                  <a:lnTo>
                    <a:pt x="290" y="90"/>
                  </a:lnTo>
                  <a:lnTo>
                    <a:pt x="284" y="80"/>
                  </a:lnTo>
                  <a:lnTo>
                    <a:pt x="264" y="88"/>
                  </a:lnTo>
                  <a:lnTo>
                    <a:pt x="252" y="76"/>
                  </a:lnTo>
                  <a:lnTo>
                    <a:pt x="224" y="62"/>
                  </a:lnTo>
                  <a:lnTo>
                    <a:pt x="210" y="74"/>
                  </a:lnTo>
                  <a:lnTo>
                    <a:pt x="200" y="76"/>
                  </a:lnTo>
                  <a:lnTo>
                    <a:pt x="192" y="70"/>
                  </a:lnTo>
                  <a:lnTo>
                    <a:pt x="168" y="54"/>
                  </a:lnTo>
                  <a:lnTo>
                    <a:pt x="164" y="48"/>
                  </a:lnTo>
                  <a:lnTo>
                    <a:pt x="166" y="34"/>
                  </a:lnTo>
                  <a:lnTo>
                    <a:pt x="148" y="38"/>
                  </a:lnTo>
                  <a:lnTo>
                    <a:pt x="140" y="30"/>
                  </a:lnTo>
                  <a:lnTo>
                    <a:pt x="126" y="10"/>
                  </a:lnTo>
                  <a:lnTo>
                    <a:pt x="122" y="0"/>
                  </a:lnTo>
                  <a:lnTo>
                    <a:pt x="110" y="4"/>
                  </a:lnTo>
                  <a:lnTo>
                    <a:pt x="84" y="26"/>
                  </a:lnTo>
                  <a:lnTo>
                    <a:pt x="64" y="36"/>
                  </a:lnTo>
                  <a:lnTo>
                    <a:pt x="46" y="38"/>
                  </a:lnTo>
                  <a:lnTo>
                    <a:pt x="30" y="48"/>
                  </a:lnTo>
                  <a:lnTo>
                    <a:pt x="26" y="66"/>
                  </a:lnTo>
                  <a:lnTo>
                    <a:pt x="30" y="90"/>
                  </a:lnTo>
                  <a:lnTo>
                    <a:pt x="2" y="126"/>
                  </a:lnTo>
                  <a:lnTo>
                    <a:pt x="0" y="144"/>
                  </a:lnTo>
                  <a:lnTo>
                    <a:pt x="8" y="148"/>
                  </a:lnTo>
                  <a:lnTo>
                    <a:pt x="2" y="216"/>
                  </a:lnTo>
                  <a:lnTo>
                    <a:pt x="58" y="248"/>
                  </a:lnTo>
                  <a:lnTo>
                    <a:pt x="78" y="264"/>
                  </a:lnTo>
                  <a:lnTo>
                    <a:pt x="80" y="284"/>
                  </a:lnTo>
                  <a:lnTo>
                    <a:pt x="106" y="282"/>
                  </a:lnTo>
                  <a:lnTo>
                    <a:pt x="114" y="322"/>
                  </a:lnTo>
                  <a:lnTo>
                    <a:pt x="128" y="332"/>
                  </a:lnTo>
                  <a:lnTo>
                    <a:pt x="128" y="346"/>
                  </a:lnTo>
                  <a:lnTo>
                    <a:pt x="120" y="380"/>
                  </a:lnTo>
                  <a:lnTo>
                    <a:pt x="132" y="398"/>
                  </a:lnTo>
                  <a:lnTo>
                    <a:pt x="140" y="412"/>
                  </a:lnTo>
                  <a:lnTo>
                    <a:pt x="172" y="414"/>
                  </a:lnTo>
                  <a:lnTo>
                    <a:pt x="174" y="422"/>
                  </a:lnTo>
                  <a:lnTo>
                    <a:pt x="366" y="414"/>
                  </a:lnTo>
                </a:path>
              </a:pathLst>
            </a:custGeom>
            <a:solidFill>
              <a:srgbClr val="ccff33"/>
            </a:solidFill>
            <a:ln cap="rnd" w="12600">
              <a:solidFill>
                <a:srgbClr val="00cc6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4" name=""/>
            <p:cNvSpPr/>
            <p:nvPr/>
          </p:nvSpPr>
          <p:spPr>
            <a:xfrm>
              <a:off x="5368680" y="2106000"/>
              <a:ext cx="549360" cy="331560"/>
            </a:xfrm>
            <a:custGeom>
              <a:avLst/>
              <a:gdLst/>
              <a:ahLst/>
              <a:rect l="l" t="t" r="r" b="b"/>
              <a:pathLst>
                <a:path w="367" h="215">
                  <a:moveTo>
                    <a:pt x="350" y="76"/>
                  </a:moveTo>
                  <a:lnTo>
                    <a:pt x="366" y="94"/>
                  </a:lnTo>
                  <a:lnTo>
                    <a:pt x="362" y="108"/>
                  </a:lnTo>
                  <a:lnTo>
                    <a:pt x="346" y="112"/>
                  </a:lnTo>
                  <a:lnTo>
                    <a:pt x="318" y="120"/>
                  </a:lnTo>
                  <a:lnTo>
                    <a:pt x="302" y="144"/>
                  </a:lnTo>
                  <a:lnTo>
                    <a:pt x="272" y="144"/>
                  </a:lnTo>
                  <a:lnTo>
                    <a:pt x="260" y="166"/>
                  </a:lnTo>
                  <a:lnTo>
                    <a:pt x="216" y="168"/>
                  </a:lnTo>
                  <a:lnTo>
                    <a:pt x="198" y="214"/>
                  </a:lnTo>
                  <a:lnTo>
                    <a:pt x="168" y="208"/>
                  </a:lnTo>
                  <a:lnTo>
                    <a:pt x="174" y="176"/>
                  </a:lnTo>
                  <a:lnTo>
                    <a:pt x="150" y="168"/>
                  </a:lnTo>
                  <a:lnTo>
                    <a:pt x="144" y="156"/>
                  </a:lnTo>
                  <a:lnTo>
                    <a:pt x="126" y="154"/>
                  </a:lnTo>
                  <a:lnTo>
                    <a:pt x="118" y="142"/>
                  </a:lnTo>
                  <a:lnTo>
                    <a:pt x="98" y="150"/>
                  </a:lnTo>
                  <a:lnTo>
                    <a:pt x="84" y="138"/>
                  </a:lnTo>
                  <a:lnTo>
                    <a:pt x="58" y="126"/>
                  </a:lnTo>
                  <a:lnTo>
                    <a:pt x="42" y="142"/>
                  </a:lnTo>
                  <a:lnTo>
                    <a:pt x="26" y="136"/>
                  </a:lnTo>
                  <a:lnTo>
                    <a:pt x="0" y="114"/>
                  </a:lnTo>
                  <a:lnTo>
                    <a:pt x="6" y="96"/>
                  </a:lnTo>
                  <a:lnTo>
                    <a:pt x="10" y="82"/>
                  </a:lnTo>
                  <a:lnTo>
                    <a:pt x="30" y="72"/>
                  </a:lnTo>
                  <a:lnTo>
                    <a:pt x="52" y="72"/>
                  </a:lnTo>
                  <a:lnTo>
                    <a:pt x="106" y="30"/>
                  </a:lnTo>
                  <a:lnTo>
                    <a:pt x="122" y="2"/>
                  </a:lnTo>
                  <a:lnTo>
                    <a:pt x="174" y="0"/>
                  </a:lnTo>
                  <a:lnTo>
                    <a:pt x="150" y="6"/>
                  </a:lnTo>
                  <a:lnTo>
                    <a:pt x="126" y="36"/>
                  </a:lnTo>
                  <a:lnTo>
                    <a:pt x="112" y="36"/>
                  </a:lnTo>
                  <a:lnTo>
                    <a:pt x="114" y="58"/>
                  </a:lnTo>
                  <a:lnTo>
                    <a:pt x="162" y="62"/>
                  </a:lnTo>
                  <a:lnTo>
                    <a:pt x="182" y="88"/>
                  </a:lnTo>
                  <a:lnTo>
                    <a:pt x="230" y="84"/>
                  </a:lnTo>
                  <a:lnTo>
                    <a:pt x="250" y="72"/>
                  </a:lnTo>
                  <a:lnTo>
                    <a:pt x="278" y="62"/>
                  </a:lnTo>
                  <a:lnTo>
                    <a:pt x="312" y="64"/>
                  </a:lnTo>
                  <a:lnTo>
                    <a:pt x="336" y="46"/>
                  </a:lnTo>
                  <a:lnTo>
                    <a:pt x="340" y="64"/>
                  </a:lnTo>
                  <a:lnTo>
                    <a:pt x="338" y="72"/>
                  </a:lnTo>
                  <a:lnTo>
                    <a:pt x="350" y="76"/>
                  </a:lnTo>
                </a:path>
              </a:pathLst>
            </a:custGeom>
            <a:solidFill>
              <a:srgbClr val="ccff33"/>
            </a:solidFill>
            <a:ln cap="rnd" w="12600">
              <a:solidFill>
                <a:srgbClr val="00cc6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5" name=""/>
            <p:cNvSpPr/>
            <p:nvPr/>
          </p:nvSpPr>
          <p:spPr>
            <a:xfrm>
              <a:off x="5700240" y="2906640"/>
              <a:ext cx="355320" cy="615600"/>
            </a:xfrm>
            <a:custGeom>
              <a:avLst/>
              <a:gdLst/>
              <a:ahLst/>
              <a:rect l="l" t="t" r="r" b="b"/>
              <a:pathLst>
                <a:path w="239" h="401">
                  <a:moveTo>
                    <a:pt x="12" y="20"/>
                  </a:moveTo>
                  <a:lnTo>
                    <a:pt x="52" y="24"/>
                  </a:lnTo>
                  <a:lnTo>
                    <a:pt x="66" y="6"/>
                  </a:lnTo>
                  <a:lnTo>
                    <a:pt x="204" y="0"/>
                  </a:lnTo>
                  <a:lnTo>
                    <a:pt x="236" y="244"/>
                  </a:lnTo>
                  <a:lnTo>
                    <a:pt x="238" y="256"/>
                  </a:lnTo>
                  <a:lnTo>
                    <a:pt x="234" y="278"/>
                  </a:lnTo>
                  <a:lnTo>
                    <a:pt x="220" y="296"/>
                  </a:lnTo>
                  <a:lnTo>
                    <a:pt x="198" y="294"/>
                  </a:lnTo>
                  <a:lnTo>
                    <a:pt x="196" y="310"/>
                  </a:lnTo>
                  <a:lnTo>
                    <a:pt x="180" y="316"/>
                  </a:lnTo>
                  <a:lnTo>
                    <a:pt x="178" y="336"/>
                  </a:lnTo>
                  <a:lnTo>
                    <a:pt x="166" y="348"/>
                  </a:lnTo>
                  <a:lnTo>
                    <a:pt x="162" y="370"/>
                  </a:lnTo>
                  <a:lnTo>
                    <a:pt x="140" y="372"/>
                  </a:lnTo>
                  <a:lnTo>
                    <a:pt x="138" y="360"/>
                  </a:lnTo>
                  <a:lnTo>
                    <a:pt x="124" y="362"/>
                  </a:lnTo>
                  <a:lnTo>
                    <a:pt x="112" y="388"/>
                  </a:lnTo>
                  <a:lnTo>
                    <a:pt x="102" y="388"/>
                  </a:lnTo>
                  <a:lnTo>
                    <a:pt x="92" y="388"/>
                  </a:lnTo>
                  <a:lnTo>
                    <a:pt x="74" y="390"/>
                  </a:lnTo>
                  <a:lnTo>
                    <a:pt x="72" y="386"/>
                  </a:lnTo>
                  <a:lnTo>
                    <a:pt x="66" y="380"/>
                  </a:lnTo>
                  <a:lnTo>
                    <a:pt x="54" y="380"/>
                  </a:lnTo>
                  <a:lnTo>
                    <a:pt x="44" y="400"/>
                  </a:lnTo>
                  <a:lnTo>
                    <a:pt x="0" y="398"/>
                  </a:lnTo>
                  <a:lnTo>
                    <a:pt x="4" y="386"/>
                  </a:lnTo>
                  <a:lnTo>
                    <a:pt x="12" y="364"/>
                  </a:lnTo>
                  <a:lnTo>
                    <a:pt x="6" y="350"/>
                  </a:lnTo>
                  <a:lnTo>
                    <a:pt x="34" y="324"/>
                  </a:lnTo>
                  <a:lnTo>
                    <a:pt x="34" y="314"/>
                  </a:lnTo>
                  <a:lnTo>
                    <a:pt x="46" y="308"/>
                  </a:lnTo>
                  <a:lnTo>
                    <a:pt x="28" y="298"/>
                  </a:lnTo>
                  <a:lnTo>
                    <a:pt x="34" y="266"/>
                  </a:lnTo>
                  <a:lnTo>
                    <a:pt x="22" y="264"/>
                  </a:lnTo>
                  <a:lnTo>
                    <a:pt x="24" y="242"/>
                  </a:lnTo>
                  <a:lnTo>
                    <a:pt x="32" y="220"/>
                  </a:lnTo>
                  <a:lnTo>
                    <a:pt x="26" y="118"/>
                  </a:lnTo>
                  <a:lnTo>
                    <a:pt x="12" y="20"/>
                  </a:lnTo>
                </a:path>
              </a:pathLst>
            </a:custGeom>
            <a:solidFill>
              <a:srgbClr val="ccff33"/>
            </a:solidFill>
            <a:ln cap="rnd" w="12600">
              <a:solidFill>
                <a:srgbClr val="00cc6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" name=""/>
            <p:cNvSpPr/>
            <p:nvPr/>
          </p:nvSpPr>
          <p:spPr>
            <a:xfrm>
              <a:off x="5780160" y="2336040"/>
              <a:ext cx="442080" cy="583200"/>
            </a:xfrm>
            <a:custGeom>
              <a:avLst/>
              <a:gdLst/>
              <a:ahLst/>
              <a:rect l="l" t="t" r="r" b="b"/>
              <a:pathLst>
                <a:path w="297" h="379">
                  <a:moveTo>
                    <a:pt x="152" y="378"/>
                  </a:moveTo>
                  <a:lnTo>
                    <a:pt x="148" y="368"/>
                  </a:lnTo>
                  <a:lnTo>
                    <a:pt x="8" y="374"/>
                  </a:lnTo>
                  <a:lnTo>
                    <a:pt x="20" y="358"/>
                  </a:lnTo>
                  <a:lnTo>
                    <a:pt x="32" y="332"/>
                  </a:lnTo>
                  <a:lnTo>
                    <a:pt x="46" y="312"/>
                  </a:lnTo>
                  <a:lnTo>
                    <a:pt x="30" y="286"/>
                  </a:lnTo>
                  <a:lnTo>
                    <a:pt x="28" y="242"/>
                  </a:lnTo>
                  <a:lnTo>
                    <a:pt x="14" y="222"/>
                  </a:lnTo>
                  <a:lnTo>
                    <a:pt x="4" y="210"/>
                  </a:lnTo>
                  <a:lnTo>
                    <a:pt x="4" y="198"/>
                  </a:lnTo>
                  <a:lnTo>
                    <a:pt x="12" y="188"/>
                  </a:lnTo>
                  <a:lnTo>
                    <a:pt x="0" y="156"/>
                  </a:lnTo>
                  <a:lnTo>
                    <a:pt x="20" y="124"/>
                  </a:lnTo>
                  <a:lnTo>
                    <a:pt x="10" y="110"/>
                  </a:lnTo>
                  <a:lnTo>
                    <a:pt x="10" y="96"/>
                  </a:lnTo>
                  <a:lnTo>
                    <a:pt x="22" y="76"/>
                  </a:lnTo>
                  <a:lnTo>
                    <a:pt x="26" y="58"/>
                  </a:lnTo>
                  <a:lnTo>
                    <a:pt x="46" y="60"/>
                  </a:lnTo>
                  <a:lnTo>
                    <a:pt x="44" y="80"/>
                  </a:lnTo>
                  <a:lnTo>
                    <a:pt x="54" y="86"/>
                  </a:lnTo>
                  <a:lnTo>
                    <a:pt x="66" y="76"/>
                  </a:lnTo>
                  <a:lnTo>
                    <a:pt x="62" y="46"/>
                  </a:lnTo>
                  <a:lnTo>
                    <a:pt x="68" y="38"/>
                  </a:lnTo>
                  <a:lnTo>
                    <a:pt x="80" y="40"/>
                  </a:lnTo>
                  <a:lnTo>
                    <a:pt x="76" y="12"/>
                  </a:lnTo>
                  <a:lnTo>
                    <a:pt x="90" y="2"/>
                  </a:lnTo>
                  <a:lnTo>
                    <a:pt x="138" y="0"/>
                  </a:lnTo>
                  <a:lnTo>
                    <a:pt x="158" y="10"/>
                  </a:lnTo>
                  <a:lnTo>
                    <a:pt x="160" y="20"/>
                  </a:lnTo>
                  <a:lnTo>
                    <a:pt x="178" y="20"/>
                  </a:lnTo>
                  <a:lnTo>
                    <a:pt x="204" y="28"/>
                  </a:lnTo>
                  <a:lnTo>
                    <a:pt x="208" y="42"/>
                  </a:lnTo>
                  <a:lnTo>
                    <a:pt x="198" y="50"/>
                  </a:lnTo>
                  <a:lnTo>
                    <a:pt x="218" y="96"/>
                  </a:lnTo>
                  <a:lnTo>
                    <a:pt x="218" y="110"/>
                  </a:lnTo>
                  <a:lnTo>
                    <a:pt x="186" y="152"/>
                  </a:lnTo>
                  <a:lnTo>
                    <a:pt x="174" y="176"/>
                  </a:lnTo>
                  <a:lnTo>
                    <a:pt x="180" y="184"/>
                  </a:lnTo>
                  <a:lnTo>
                    <a:pt x="200" y="186"/>
                  </a:lnTo>
                  <a:lnTo>
                    <a:pt x="210" y="176"/>
                  </a:lnTo>
                  <a:lnTo>
                    <a:pt x="232" y="138"/>
                  </a:lnTo>
                  <a:lnTo>
                    <a:pt x="254" y="138"/>
                  </a:lnTo>
                  <a:lnTo>
                    <a:pt x="280" y="174"/>
                  </a:lnTo>
                  <a:lnTo>
                    <a:pt x="280" y="198"/>
                  </a:lnTo>
                  <a:lnTo>
                    <a:pt x="278" y="212"/>
                  </a:lnTo>
                  <a:lnTo>
                    <a:pt x="296" y="224"/>
                  </a:lnTo>
                  <a:lnTo>
                    <a:pt x="294" y="248"/>
                  </a:lnTo>
                  <a:lnTo>
                    <a:pt x="284" y="266"/>
                  </a:lnTo>
                  <a:lnTo>
                    <a:pt x="278" y="288"/>
                  </a:lnTo>
                  <a:lnTo>
                    <a:pt x="272" y="302"/>
                  </a:lnTo>
                  <a:lnTo>
                    <a:pt x="254" y="306"/>
                  </a:lnTo>
                  <a:lnTo>
                    <a:pt x="262" y="328"/>
                  </a:lnTo>
                  <a:lnTo>
                    <a:pt x="254" y="334"/>
                  </a:lnTo>
                  <a:lnTo>
                    <a:pt x="238" y="362"/>
                  </a:lnTo>
                  <a:lnTo>
                    <a:pt x="152" y="378"/>
                  </a:lnTo>
                </a:path>
              </a:pathLst>
            </a:custGeom>
            <a:solidFill>
              <a:srgbClr val="ccff33"/>
            </a:solidFill>
            <a:ln cap="rnd" w="12600">
              <a:solidFill>
                <a:srgbClr val="33cc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7" name=""/>
            <p:cNvSpPr/>
            <p:nvPr/>
          </p:nvSpPr>
          <p:spPr>
            <a:xfrm>
              <a:off x="6006960" y="2801520"/>
              <a:ext cx="470880" cy="563400"/>
            </a:xfrm>
            <a:custGeom>
              <a:avLst/>
              <a:gdLst/>
              <a:ahLst/>
              <a:rect l="l" t="t" r="r" b="b"/>
              <a:pathLst>
                <a:path w="315" h="367">
                  <a:moveTo>
                    <a:pt x="0" y="74"/>
                  </a:moveTo>
                  <a:lnTo>
                    <a:pt x="86" y="60"/>
                  </a:lnTo>
                  <a:lnTo>
                    <a:pt x="130" y="60"/>
                  </a:lnTo>
                  <a:lnTo>
                    <a:pt x="142" y="68"/>
                  </a:lnTo>
                  <a:lnTo>
                    <a:pt x="192" y="64"/>
                  </a:lnTo>
                  <a:lnTo>
                    <a:pt x="196" y="58"/>
                  </a:lnTo>
                  <a:lnTo>
                    <a:pt x="212" y="56"/>
                  </a:lnTo>
                  <a:lnTo>
                    <a:pt x="224" y="48"/>
                  </a:lnTo>
                  <a:lnTo>
                    <a:pt x="230" y="24"/>
                  </a:lnTo>
                  <a:lnTo>
                    <a:pt x="252" y="12"/>
                  </a:lnTo>
                  <a:lnTo>
                    <a:pt x="286" y="0"/>
                  </a:lnTo>
                  <a:lnTo>
                    <a:pt x="312" y="126"/>
                  </a:lnTo>
                  <a:lnTo>
                    <a:pt x="306" y="136"/>
                  </a:lnTo>
                  <a:lnTo>
                    <a:pt x="314" y="148"/>
                  </a:lnTo>
                  <a:lnTo>
                    <a:pt x="308" y="160"/>
                  </a:lnTo>
                  <a:lnTo>
                    <a:pt x="302" y="172"/>
                  </a:lnTo>
                  <a:lnTo>
                    <a:pt x="304" y="226"/>
                  </a:lnTo>
                  <a:lnTo>
                    <a:pt x="296" y="238"/>
                  </a:lnTo>
                  <a:lnTo>
                    <a:pt x="284" y="238"/>
                  </a:lnTo>
                  <a:lnTo>
                    <a:pt x="282" y="262"/>
                  </a:lnTo>
                  <a:lnTo>
                    <a:pt x="256" y="258"/>
                  </a:lnTo>
                  <a:lnTo>
                    <a:pt x="240" y="268"/>
                  </a:lnTo>
                  <a:lnTo>
                    <a:pt x="254" y="276"/>
                  </a:lnTo>
                  <a:lnTo>
                    <a:pt x="246" y="292"/>
                  </a:lnTo>
                  <a:lnTo>
                    <a:pt x="258" y="306"/>
                  </a:lnTo>
                  <a:lnTo>
                    <a:pt x="258" y="316"/>
                  </a:lnTo>
                  <a:lnTo>
                    <a:pt x="232" y="300"/>
                  </a:lnTo>
                  <a:lnTo>
                    <a:pt x="216" y="312"/>
                  </a:lnTo>
                  <a:lnTo>
                    <a:pt x="222" y="344"/>
                  </a:lnTo>
                  <a:lnTo>
                    <a:pt x="214" y="348"/>
                  </a:lnTo>
                  <a:lnTo>
                    <a:pt x="208" y="364"/>
                  </a:lnTo>
                  <a:lnTo>
                    <a:pt x="196" y="366"/>
                  </a:lnTo>
                  <a:lnTo>
                    <a:pt x="196" y="348"/>
                  </a:lnTo>
                  <a:lnTo>
                    <a:pt x="184" y="348"/>
                  </a:lnTo>
                  <a:lnTo>
                    <a:pt x="180" y="332"/>
                  </a:lnTo>
                  <a:lnTo>
                    <a:pt x="172" y="324"/>
                  </a:lnTo>
                  <a:lnTo>
                    <a:pt x="158" y="322"/>
                  </a:lnTo>
                  <a:lnTo>
                    <a:pt x="152" y="334"/>
                  </a:lnTo>
                  <a:lnTo>
                    <a:pt x="142" y="346"/>
                  </a:lnTo>
                  <a:lnTo>
                    <a:pt x="118" y="352"/>
                  </a:lnTo>
                  <a:lnTo>
                    <a:pt x="92" y="342"/>
                  </a:lnTo>
                  <a:lnTo>
                    <a:pt x="60" y="336"/>
                  </a:lnTo>
                  <a:lnTo>
                    <a:pt x="58" y="316"/>
                  </a:lnTo>
                  <a:lnTo>
                    <a:pt x="50" y="312"/>
                  </a:lnTo>
                  <a:lnTo>
                    <a:pt x="30" y="312"/>
                  </a:lnTo>
                  <a:lnTo>
                    <a:pt x="0" y="74"/>
                  </a:lnTo>
                </a:path>
              </a:pathLst>
            </a:custGeom>
            <a:solidFill>
              <a:srgbClr val="ccff33"/>
            </a:solidFill>
            <a:ln cap="rnd" w="12600">
              <a:solidFill>
                <a:srgbClr val="00cc6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8" name=""/>
            <p:cNvSpPr/>
            <p:nvPr/>
          </p:nvSpPr>
          <p:spPr>
            <a:xfrm>
              <a:off x="6436440" y="2682000"/>
              <a:ext cx="644760" cy="436680"/>
            </a:xfrm>
            <a:custGeom>
              <a:avLst/>
              <a:gdLst/>
              <a:ahLst/>
              <a:rect l="l" t="t" r="r" b="b"/>
              <a:pathLst>
                <a:path w="432" h="285">
                  <a:moveTo>
                    <a:pt x="0" y="76"/>
                  </a:moveTo>
                  <a:lnTo>
                    <a:pt x="24" y="52"/>
                  </a:lnTo>
                  <a:lnTo>
                    <a:pt x="42" y="40"/>
                  </a:lnTo>
                  <a:lnTo>
                    <a:pt x="52" y="54"/>
                  </a:lnTo>
                  <a:lnTo>
                    <a:pt x="44" y="62"/>
                  </a:lnTo>
                  <a:lnTo>
                    <a:pt x="152" y="48"/>
                  </a:lnTo>
                  <a:lnTo>
                    <a:pt x="339" y="4"/>
                  </a:lnTo>
                  <a:lnTo>
                    <a:pt x="363" y="0"/>
                  </a:lnTo>
                  <a:lnTo>
                    <a:pt x="365" y="8"/>
                  </a:lnTo>
                  <a:lnTo>
                    <a:pt x="381" y="14"/>
                  </a:lnTo>
                  <a:lnTo>
                    <a:pt x="383" y="26"/>
                  </a:lnTo>
                  <a:lnTo>
                    <a:pt x="391" y="40"/>
                  </a:lnTo>
                  <a:lnTo>
                    <a:pt x="403" y="40"/>
                  </a:lnTo>
                  <a:lnTo>
                    <a:pt x="411" y="54"/>
                  </a:lnTo>
                  <a:lnTo>
                    <a:pt x="403" y="62"/>
                  </a:lnTo>
                  <a:lnTo>
                    <a:pt x="403" y="78"/>
                  </a:lnTo>
                  <a:lnTo>
                    <a:pt x="393" y="94"/>
                  </a:lnTo>
                  <a:lnTo>
                    <a:pt x="401" y="100"/>
                  </a:lnTo>
                  <a:lnTo>
                    <a:pt x="391" y="110"/>
                  </a:lnTo>
                  <a:lnTo>
                    <a:pt x="391" y="124"/>
                  </a:lnTo>
                  <a:lnTo>
                    <a:pt x="401" y="136"/>
                  </a:lnTo>
                  <a:lnTo>
                    <a:pt x="403" y="150"/>
                  </a:lnTo>
                  <a:lnTo>
                    <a:pt x="423" y="152"/>
                  </a:lnTo>
                  <a:lnTo>
                    <a:pt x="431" y="164"/>
                  </a:lnTo>
                  <a:lnTo>
                    <a:pt x="421" y="188"/>
                  </a:lnTo>
                  <a:lnTo>
                    <a:pt x="411" y="200"/>
                  </a:lnTo>
                  <a:lnTo>
                    <a:pt x="387" y="212"/>
                  </a:lnTo>
                  <a:lnTo>
                    <a:pt x="373" y="230"/>
                  </a:lnTo>
                  <a:lnTo>
                    <a:pt x="241" y="252"/>
                  </a:lnTo>
                  <a:lnTo>
                    <a:pt x="40" y="284"/>
                  </a:lnTo>
                  <a:lnTo>
                    <a:pt x="22" y="220"/>
                  </a:lnTo>
                  <a:lnTo>
                    <a:pt x="18" y="212"/>
                  </a:lnTo>
                  <a:lnTo>
                    <a:pt x="24" y="196"/>
                  </a:lnTo>
                  <a:lnTo>
                    <a:pt x="0" y="76"/>
                  </a:lnTo>
                </a:path>
              </a:pathLst>
            </a:custGeom>
            <a:solidFill>
              <a:srgbClr val="ccff33"/>
            </a:solidFill>
            <a:ln cap="rnd" w="12600">
              <a:solidFill>
                <a:srgbClr val="33cc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" name=""/>
            <p:cNvSpPr/>
            <p:nvPr/>
          </p:nvSpPr>
          <p:spPr>
            <a:xfrm>
              <a:off x="6300360" y="3037320"/>
              <a:ext cx="445680" cy="481680"/>
            </a:xfrm>
            <a:custGeom>
              <a:avLst/>
              <a:gdLst/>
              <a:ahLst/>
              <a:rect l="l" t="t" r="r" b="b"/>
              <a:pathLst>
                <a:path w="298" h="313">
                  <a:moveTo>
                    <a:pt x="114" y="0"/>
                  </a:moveTo>
                  <a:lnTo>
                    <a:pt x="104" y="14"/>
                  </a:lnTo>
                  <a:lnTo>
                    <a:pt x="108" y="60"/>
                  </a:lnTo>
                  <a:lnTo>
                    <a:pt x="104" y="84"/>
                  </a:lnTo>
                  <a:lnTo>
                    <a:pt x="88" y="82"/>
                  </a:lnTo>
                  <a:lnTo>
                    <a:pt x="82" y="106"/>
                  </a:lnTo>
                  <a:lnTo>
                    <a:pt x="58" y="104"/>
                  </a:lnTo>
                  <a:lnTo>
                    <a:pt x="48" y="110"/>
                  </a:lnTo>
                  <a:lnTo>
                    <a:pt x="54" y="122"/>
                  </a:lnTo>
                  <a:lnTo>
                    <a:pt x="50" y="136"/>
                  </a:lnTo>
                  <a:lnTo>
                    <a:pt x="62" y="150"/>
                  </a:lnTo>
                  <a:lnTo>
                    <a:pt x="56" y="160"/>
                  </a:lnTo>
                  <a:lnTo>
                    <a:pt x="36" y="146"/>
                  </a:lnTo>
                  <a:lnTo>
                    <a:pt x="22" y="156"/>
                  </a:lnTo>
                  <a:lnTo>
                    <a:pt x="26" y="192"/>
                  </a:lnTo>
                  <a:lnTo>
                    <a:pt x="16" y="192"/>
                  </a:lnTo>
                  <a:lnTo>
                    <a:pt x="14" y="208"/>
                  </a:lnTo>
                  <a:lnTo>
                    <a:pt x="0" y="214"/>
                  </a:lnTo>
                  <a:lnTo>
                    <a:pt x="4" y="228"/>
                  </a:lnTo>
                  <a:lnTo>
                    <a:pt x="8" y="240"/>
                  </a:lnTo>
                  <a:lnTo>
                    <a:pt x="12" y="256"/>
                  </a:lnTo>
                  <a:lnTo>
                    <a:pt x="30" y="266"/>
                  </a:lnTo>
                  <a:lnTo>
                    <a:pt x="48" y="270"/>
                  </a:lnTo>
                  <a:lnTo>
                    <a:pt x="50" y="286"/>
                  </a:lnTo>
                  <a:lnTo>
                    <a:pt x="72" y="298"/>
                  </a:lnTo>
                  <a:lnTo>
                    <a:pt x="74" y="312"/>
                  </a:lnTo>
                  <a:lnTo>
                    <a:pt x="96" y="306"/>
                  </a:lnTo>
                  <a:lnTo>
                    <a:pt x="96" y="298"/>
                  </a:lnTo>
                  <a:lnTo>
                    <a:pt x="128" y="300"/>
                  </a:lnTo>
                  <a:lnTo>
                    <a:pt x="132" y="292"/>
                  </a:lnTo>
                  <a:lnTo>
                    <a:pt x="148" y="290"/>
                  </a:lnTo>
                  <a:lnTo>
                    <a:pt x="148" y="274"/>
                  </a:lnTo>
                  <a:lnTo>
                    <a:pt x="171" y="274"/>
                  </a:lnTo>
                  <a:lnTo>
                    <a:pt x="173" y="262"/>
                  </a:lnTo>
                  <a:lnTo>
                    <a:pt x="185" y="250"/>
                  </a:lnTo>
                  <a:lnTo>
                    <a:pt x="187" y="232"/>
                  </a:lnTo>
                  <a:lnTo>
                    <a:pt x="197" y="222"/>
                  </a:lnTo>
                  <a:lnTo>
                    <a:pt x="195" y="198"/>
                  </a:lnTo>
                  <a:lnTo>
                    <a:pt x="203" y="188"/>
                  </a:lnTo>
                  <a:lnTo>
                    <a:pt x="209" y="172"/>
                  </a:lnTo>
                  <a:lnTo>
                    <a:pt x="213" y="160"/>
                  </a:lnTo>
                  <a:lnTo>
                    <a:pt x="229" y="156"/>
                  </a:lnTo>
                  <a:lnTo>
                    <a:pt x="235" y="168"/>
                  </a:lnTo>
                  <a:lnTo>
                    <a:pt x="255" y="132"/>
                  </a:lnTo>
                  <a:lnTo>
                    <a:pt x="273" y="130"/>
                  </a:lnTo>
                  <a:lnTo>
                    <a:pt x="277" y="118"/>
                  </a:lnTo>
                  <a:lnTo>
                    <a:pt x="271" y="106"/>
                  </a:lnTo>
                  <a:lnTo>
                    <a:pt x="295" y="100"/>
                  </a:lnTo>
                  <a:lnTo>
                    <a:pt x="289" y="82"/>
                  </a:lnTo>
                  <a:lnTo>
                    <a:pt x="289" y="62"/>
                  </a:lnTo>
                  <a:lnTo>
                    <a:pt x="297" y="60"/>
                  </a:lnTo>
                  <a:lnTo>
                    <a:pt x="293" y="50"/>
                  </a:lnTo>
                  <a:lnTo>
                    <a:pt x="263" y="56"/>
                  </a:lnTo>
                  <a:lnTo>
                    <a:pt x="243" y="52"/>
                  </a:lnTo>
                  <a:lnTo>
                    <a:pt x="243" y="68"/>
                  </a:lnTo>
                  <a:lnTo>
                    <a:pt x="211" y="88"/>
                  </a:lnTo>
                  <a:lnTo>
                    <a:pt x="203" y="40"/>
                  </a:lnTo>
                  <a:lnTo>
                    <a:pt x="130" y="50"/>
                  </a:lnTo>
                  <a:lnTo>
                    <a:pt x="114" y="0"/>
                  </a:lnTo>
                </a:path>
              </a:pathLst>
            </a:custGeom>
            <a:solidFill>
              <a:srgbClr val="ccff33"/>
            </a:solidFill>
            <a:ln cap="rnd" w="12600">
              <a:solidFill>
                <a:srgbClr val="33cc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" name=""/>
            <p:cNvSpPr/>
            <p:nvPr/>
          </p:nvSpPr>
          <p:spPr>
            <a:xfrm>
              <a:off x="5564880" y="3283560"/>
              <a:ext cx="807480" cy="447840"/>
            </a:xfrm>
            <a:custGeom>
              <a:avLst/>
              <a:gdLst/>
              <a:ahLst/>
              <a:rect l="l" t="t" r="r" b="b"/>
              <a:pathLst>
                <a:path w="541" h="291">
                  <a:moveTo>
                    <a:pt x="540" y="112"/>
                  </a:moveTo>
                  <a:lnTo>
                    <a:pt x="540" y="148"/>
                  </a:lnTo>
                  <a:lnTo>
                    <a:pt x="530" y="150"/>
                  </a:lnTo>
                  <a:lnTo>
                    <a:pt x="524" y="160"/>
                  </a:lnTo>
                  <a:lnTo>
                    <a:pt x="512" y="152"/>
                  </a:lnTo>
                  <a:lnTo>
                    <a:pt x="508" y="166"/>
                  </a:lnTo>
                  <a:lnTo>
                    <a:pt x="500" y="164"/>
                  </a:lnTo>
                  <a:lnTo>
                    <a:pt x="498" y="184"/>
                  </a:lnTo>
                  <a:lnTo>
                    <a:pt x="490" y="196"/>
                  </a:lnTo>
                  <a:lnTo>
                    <a:pt x="482" y="194"/>
                  </a:lnTo>
                  <a:lnTo>
                    <a:pt x="482" y="204"/>
                  </a:lnTo>
                  <a:lnTo>
                    <a:pt x="466" y="202"/>
                  </a:lnTo>
                  <a:lnTo>
                    <a:pt x="464" y="220"/>
                  </a:lnTo>
                  <a:lnTo>
                    <a:pt x="452" y="220"/>
                  </a:lnTo>
                  <a:lnTo>
                    <a:pt x="452" y="228"/>
                  </a:lnTo>
                  <a:lnTo>
                    <a:pt x="342" y="244"/>
                  </a:lnTo>
                  <a:lnTo>
                    <a:pt x="238" y="254"/>
                  </a:lnTo>
                  <a:lnTo>
                    <a:pt x="162" y="254"/>
                  </a:lnTo>
                  <a:lnTo>
                    <a:pt x="148" y="270"/>
                  </a:lnTo>
                  <a:lnTo>
                    <a:pt x="136" y="268"/>
                  </a:lnTo>
                  <a:lnTo>
                    <a:pt x="126" y="260"/>
                  </a:lnTo>
                  <a:lnTo>
                    <a:pt x="116" y="262"/>
                  </a:lnTo>
                  <a:lnTo>
                    <a:pt x="96" y="276"/>
                  </a:lnTo>
                  <a:lnTo>
                    <a:pt x="70" y="290"/>
                  </a:lnTo>
                  <a:lnTo>
                    <a:pt x="44" y="288"/>
                  </a:lnTo>
                  <a:lnTo>
                    <a:pt x="0" y="290"/>
                  </a:lnTo>
                  <a:lnTo>
                    <a:pt x="26" y="270"/>
                  </a:lnTo>
                  <a:lnTo>
                    <a:pt x="24" y="236"/>
                  </a:lnTo>
                  <a:lnTo>
                    <a:pt x="36" y="222"/>
                  </a:lnTo>
                  <a:lnTo>
                    <a:pt x="82" y="230"/>
                  </a:lnTo>
                  <a:lnTo>
                    <a:pt x="78" y="220"/>
                  </a:lnTo>
                  <a:lnTo>
                    <a:pt x="64" y="204"/>
                  </a:lnTo>
                  <a:lnTo>
                    <a:pt x="82" y="188"/>
                  </a:lnTo>
                  <a:lnTo>
                    <a:pt x="96" y="184"/>
                  </a:lnTo>
                  <a:lnTo>
                    <a:pt x="104" y="156"/>
                  </a:lnTo>
                  <a:lnTo>
                    <a:pt x="130" y="152"/>
                  </a:lnTo>
                  <a:lnTo>
                    <a:pt x="142" y="134"/>
                  </a:lnTo>
                  <a:lnTo>
                    <a:pt x="154" y="134"/>
                  </a:lnTo>
                  <a:lnTo>
                    <a:pt x="164" y="144"/>
                  </a:lnTo>
                  <a:lnTo>
                    <a:pt x="202" y="142"/>
                  </a:lnTo>
                  <a:lnTo>
                    <a:pt x="214" y="114"/>
                  </a:lnTo>
                  <a:lnTo>
                    <a:pt x="224" y="114"/>
                  </a:lnTo>
                  <a:lnTo>
                    <a:pt x="230" y="124"/>
                  </a:lnTo>
                  <a:lnTo>
                    <a:pt x="248" y="124"/>
                  </a:lnTo>
                  <a:lnTo>
                    <a:pt x="252" y="102"/>
                  </a:lnTo>
                  <a:lnTo>
                    <a:pt x="266" y="94"/>
                  </a:lnTo>
                  <a:lnTo>
                    <a:pt x="268" y="70"/>
                  </a:lnTo>
                  <a:lnTo>
                    <a:pt x="284" y="66"/>
                  </a:lnTo>
                  <a:lnTo>
                    <a:pt x="286" y="46"/>
                  </a:lnTo>
                  <a:lnTo>
                    <a:pt x="308" y="50"/>
                  </a:lnTo>
                  <a:lnTo>
                    <a:pt x="326" y="24"/>
                  </a:lnTo>
                  <a:lnTo>
                    <a:pt x="326" y="2"/>
                  </a:lnTo>
                  <a:lnTo>
                    <a:pt x="350" y="0"/>
                  </a:lnTo>
                  <a:lnTo>
                    <a:pt x="354" y="20"/>
                  </a:lnTo>
                  <a:lnTo>
                    <a:pt x="386" y="28"/>
                  </a:lnTo>
                  <a:lnTo>
                    <a:pt x="414" y="38"/>
                  </a:lnTo>
                  <a:lnTo>
                    <a:pt x="442" y="28"/>
                  </a:lnTo>
                  <a:lnTo>
                    <a:pt x="454" y="8"/>
                  </a:lnTo>
                  <a:lnTo>
                    <a:pt x="466" y="8"/>
                  </a:lnTo>
                  <a:lnTo>
                    <a:pt x="476" y="20"/>
                  </a:lnTo>
                  <a:lnTo>
                    <a:pt x="478" y="34"/>
                  </a:lnTo>
                  <a:lnTo>
                    <a:pt x="492" y="34"/>
                  </a:lnTo>
                  <a:lnTo>
                    <a:pt x="490" y="56"/>
                  </a:lnTo>
                  <a:lnTo>
                    <a:pt x="504" y="100"/>
                  </a:lnTo>
                  <a:lnTo>
                    <a:pt x="526" y="106"/>
                  </a:lnTo>
                  <a:lnTo>
                    <a:pt x="540" y="112"/>
                  </a:lnTo>
                </a:path>
              </a:pathLst>
            </a:custGeom>
            <a:solidFill>
              <a:srgbClr val="ccff33"/>
            </a:solidFill>
            <a:ln cap="rnd" w="12600">
              <a:solidFill>
                <a:srgbClr val="00cc6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" name=""/>
            <p:cNvSpPr/>
            <p:nvPr/>
          </p:nvSpPr>
          <p:spPr>
            <a:xfrm>
              <a:off x="6602760" y="3035520"/>
              <a:ext cx="518400" cy="244800"/>
            </a:xfrm>
            <a:custGeom>
              <a:avLst/>
              <a:gdLst/>
              <a:ahLst/>
              <a:rect l="l" t="t" r="r" b="b"/>
              <a:pathLst>
                <a:path w="345" h="159">
                  <a:moveTo>
                    <a:pt x="338" y="102"/>
                  </a:moveTo>
                  <a:lnTo>
                    <a:pt x="344" y="122"/>
                  </a:lnTo>
                  <a:lnTo>
                    <a:pt x="338" y="122"/>
                  </a:lnTo>
                  <a:lnTo>
                    <a:pt x="338" y="128"/>
                  </a:lnTo>
                  <a:lnTo>
                    <a:pt x="330" y="136"/>
                  </a:lnTo>
                  <a:lnTo>
                    <a:pt x="330" y="148"/>
                  </a:lnTo>
                  <a:lnTo>
                    <a:pt x="294" y="156"/>
                  </a:lnTo>
                  <a:lnTo>
                    <a:pt x="286" y="138"/>
                  </a:lnTo>
                  <a:lnTo>
                    <a:pt x="274" y="138"/>
                  </a:lnTo>
                  <a:lnTo>
                    <a:pt x="260" y="104"/>
                  </a:lnTo>
                  <a:lnTo>
                    <a:pt x="270" y="88"/>
                  </a:lnTo>
                  <a:lnTo>
                    <a:pt x="260" y="88"/>
                  </a:lnTo>
                  <a:lnTo>
                    <a:pt x="246" y="72"/>
                  </a:lnTo>
                  <a:lnTo>
                    <a:pt x="256" y="54"/>
                  </a:lnTo>
                  <a:lnTo>
                    <a:pt x="250" y="52"/>
                  </a:lnTo>
                  <a:lnTo>
                    <a:pt x="248" y="36"/>
                  </a:lnTo>
                  <a:lnTo>
                    <a:pt x="256" y="14"/>
                  </a:lnTo>
                  <a:lnTo>
                    <a:pt x="240" y="18"/>
                  </a:lnTo>
                  <a:lnTo>
                    <a:pt x="236" y="36"/>
                  </a:lnTo>
                  <a:lnTo>
                    <a:pt x="222" y="46"/>
                  </a:lnTo>
                  <a:lnTo>
                    <a:pt x="232" y="60"/>
                  </a:lnTo>
                  <a:lnTo>
                    <a:pt x="230" y="76"/>
                  </a:lnTo>
                  <a:lnTo>
                    <a:pt x="238" y="78"/>
                  </a:lnTo>
                  <a:lnTo>
                    <a:pt x="230" y="94"/>
                  </a:lnTo>
                  <a:lnTo>
                    <a:pt x="236" y="112"/>
                  </a:lnTo>
                  <a:lnTo>
                    <a:pt x="240" y="136"/>
                  </a:lnTo>
                  <a:lnTo>
                    <a:pt x="254" y="146"/>
                  </a:lnTo>
                  <a:lnTo>
                    <a:pt x="248" y="158"/>
                  </a:lnTo>
                  <a:lnTo>
                    <a:pt x="238" y="152"/>
                  </a:lnTo>
                  <a:lnTo>
                    <a:pt x="220" y="154"/>
                  </a:lnTo>
                  <a:lnTo>
                    <a:pt x="216" y="144"/>
                  </a:lnTo>
                  <a:lnTo>
                    <a:pt x="190" y="148"/>
                  </a:lnTo>
                  <a:lnTo>
                    <a:pt x="184" y="124"/>
                  </a:lnTo>
                  <a:lnTo>
                    <a:pt x="186" y="110"/>
                  </a:lnTo>
                  <a:lnTo>
                    <a:pt x="200" y="92"/>
                  </a:lnTo>
                  <a:lnTo>
                    <a:pt x="192" y="80"/>
                  </a:lnTo>
                  <a:lnTo>
                    <a:pt x="156" y="76"/>
                  </a:lnTo>
                  <a:lnTo>
                    <a:pt x="152" y="58"/>
                  </a:lnTo>
                  <a:lnTo>
                    <a:pt x="138" y="60"/>
                  </a:lnTo>
                  <a:lnTo>
                    <a:pt x="132" y="76"/>
                  </a:lnTo>
                  <a:lnTo>
                    <a:pt x="110" y="80"/>
                  </a:lnTo>
                  <a:lnTo>
                    <a:pt x="92" y="64"/>
                  </a:lnTo>
                  <a:lnTo>
                    <a:pt x="88" y="48"/>
                  </a:lnTo>
                  <a:lnTo>
                    <a:pt x="62" y="56"/>
                  </a:lnTo>
                  <a:lnTo>
                    <a:pt x="40" y="54"/>
                  </a:lnTo>
                  <a:lnTo>
                    <a:pt x="38" y="70"/>
                  </a:lnTo>
                  <a:lnTo>
                    <a:pt x="6" y="88"/>
                  </a:lnTo>
                  <a:lnTo>
                    <a:pt x="0" y="42"/>
                  </a:lnTo>
                  <a:lnTo>
                    <a:pt x="262" y="0"/>
                  </a:lnTo>
                  <a:lnTo>
                    <a:pt x="294" y="102"/>
                  </a:lnTo>
                  <a:lnTo>
                    <a:pt x="338" y="102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" name=""/>
            <p:cNvSpPr/>
            <p:nvPr/>
          </p:nvSpPr>
          <p:spPr>
            <a:xfrm>
              <a:off x="7202520" y="2106000"/>
              <a:ext cx="208080" cy="407520"/>
            </a:xfrm>
            <a:custGeom>
              <a:avLst/>
              <a:gdLst/>
              <a:ahLst/>
              <a:rect l="l" t="t" r="r" b="b"/>
              <a:pathLst>
                <a:path w="139" h="265">
                  <a:moveTo>
                    <a:pt x="22" y="30"/>
                  </a:moveTo>
                  <a:lnTo>
                    <a:pt x="16" y="16"/>
                  </a:lnTo>
                  <a:lnTo>
                    <a:pt x="22" y="4"/>
                  </a:lnTo>
                  <a:lnTo>
                    <a:pt x="38" y="0"/>
                  </a:lnTo>
                  <a:lnTo>
                    <a:pt x="54" y="8"/>
                  </a:lnTo>
                  <a:lnTo>
                    <a:pt x="78" y="84"/>
                  </a:lnTo>
                  <a:lnTo>
                    <a:pt x="86" y="92"/>
                  </a:lnTo>
                  <a:lnTo>
                    <a:pt x="88" y="118"/>
                  </a:lnTo>
                  <a:lnTo>
                    <a:pt x="92" y="128"/>
                  </a:lnTo>
                  <a:lnTo>
                    <a:pt x="102" y="138"/>
                  </a:lnTo>
                  <a:lnTo>
                    <a:pt x="100" y="174"/>
                  </a:lnTo>
                  <a:lnTo>
                    <a:pt x="114" y="188"/>
                  </a:lnTo>
                  <a:lnTo>
                    <a:pt x="118" y="200"/>
                  </a:lnTo>
                  <a:lnTo>
                    <a:pt x="136" y="200"/>
                  </a:lnTo>
                  <a:lnTo>
                    <a:pt x="138" y="208"/>
                  </a:lnTo>
                  <a:lnTo>
                    <a:pt x="126" y="222"/>
                  </a:lnTo>
                  <a:lnTo>
                    <a:pt x="120" y="234"/>
                  </a:lnTo>
                  <a:lnTo>
                    <a:pt x="104" y="234"/>
                  </a:lnTo>
                  <a:lnTo>
                    <a:pt x="100" y="252"/>
                  </a:lnTo>
                  <a:lnTo>
                    <a:pt x="88" y="252"/>
                  </a:lnTo>
                  <a:lnTo>
                    <a:pt x="26" y="264"/>
                  </a:lnTo>
                  <a:lnTo>
                    <a:pt x="10" y="232"/>
                  </a:lnTo>
                  <a:lnTo>
                    <a:pt x="18" y="196"/>
                  </a:lnTo>
                  <a:lnTo>
                    <a:pt x="0" y="178"/>
                  </a:lnTo>
                  <a:lnTo>
                    <a:pt x="18" y="156"/>
                  </a:lnTo>
                  <a:lnTo>
                    <a:pt x="16" y="140"/>
                  </a:lnTo>
                  <a:lnTo>
                    <a:pt x="8" y="126"/>
                  </a:lnTo>
                  <a:lnTo>
                    <a:pt x="14" y="114"/>
                  </a:lnTo>
                  <a:lnTo>
                    <a:pt x="32" y="108"/>
                  </a:lnTo>
                  <a:lnTo>
                    <a:pt x="32" y="96"/>
                  </a:lnTo>
                  <a:lnTo>
                    <a:pt x="40" y="84"/>
                  </a:lnTo>
                  <a:lnTo>
                    <a:pt x="26" y="76"/>
                  </a:lnTo>
                  <a:lnTo>
                    <a:pt x="26" y="64"/>
                  </a:lnTo>
                  <a:lnTo>
                    <a:pt x="30" y="48"/>
                  </a:lnTo>
                  <a:lnTo>
                    <a:pt x="22" y="30"/>
                  </a:lnTo>
                </a:path>
              </a:pathLst>
            </a:custGeom>
            <a:solidFill>
              <a:srgbClr val="ccff33"/>
            </a:solidFill>
            <a:ln cap="rnd" w="12600">
              <a:solidFill>
                <a:srgbClr val="33cc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" name=""/>
            <p:cNvSpPr/>
            <p:nvPr/>
          </p:nvSpPr>
          <p:spPr>
            <a:xfrm>
              <a:off x="7274880" y="1685520"/>
              <a:ext cx="400320" cy="684720"/>
            </a:xfrm>
            <a:custGeom>
              <a:avLst/>
              <a:gdLst/>
              <a:ahLst/>
              <a:rect l="l" t="t" r="r" b="b"/>
              <a:pathLst>
                <a:path w="267" h="445">
                  <a:moveTo>
                    <a:pt x="0" y="248"/>
                  </a:moveTo>
                  <a:lnTo>
                    <a:pt x="20" y="222"/>
                  </a:lnTo>
                  <a:lnTo>
                    <a:pt x="20" y="180"/>
                  </a:lnTo>
                  <a:lnTo>
                    <a:pt x="30" y="156"/>
                  </a:lnTo>
                  <a:lnTo>
                    <a:pt x="28" y="136"/>
                  </a:lnTo>
                  <a:lnTo>
                    <a:pt x="18" y="96"/>
                  </a:lnTo>
                  <a:lnTo>
                    <a:pt x="40" y="32"/>
                  </a:lnTo>
                  <a:lnTo>
                    <a:pt x="46" y="26"/>
                  </a:lnTo>
                  <a:lnTo>
                    <a:pt x="46" y="12"/>
                  </a:lnTo>
                  <a:lnTo>
                    <a:pt x="62" y="6"/>
                  </a:lnTo>
                  <a:lnTo>
                    <a:pt x="74" y="24"/>
                  </a:lnTo>
                  <a:lnTo>
                    <a:pt x="94" y="24"/>
                  </a:lnTo>
                  <a:lnTo>
                    <a:pt x="96" y="20"/>
                  </a:lnTo>
                  <a:lnTo>
                    <a:pt x="110" y="16"/>
                  </a:lnTo>
                  <a:lnTo>
                    <a:pt x="118" y="0"/>
                  </a:lnTo>
                  <a:lnTo>
                    <a:pt x="126" y="12"/>
                  </a:lnTo>
                  <a:lnTo>
                    <a:pt x="126" y="20"/>
                  </a:lnTo>
                  <a:lnTo>
                    <a:pt x="162" y="38"/>
                  </a:lnTo>
                  <a:lnTo>
                    <a:pt x="182" y="132"/>
                  </a:lnTo>
                  <a:lnTo>
                    <a:pt x="198" y="150"/>
                  </a:lnTo>
                  <a:lnTo>
                    <a:pt x="226" y="150"/>
                  </a:lnTo>
                  <a:lnTo>
                    <a:pt x="230" y="158"/>
                  </a:lnTo>
                  <a:lnTo>
                    <a:pt x="228" y="178"/>
                  </a:lnTo>
                  <a:lnTo>
                    <a:pt x="236" y="188"/>
                  </a:lnTo>
                  <a:lnTo>
                    <a:pt x="262" y="194"/>
                  </a:lnTo>
                  <a:lnTo>
                    <a:pt x="266" y="212"/>
                  </a:lnTo>
                  <a:lnTo>
                    <a:pt x="256" y="240"/>
                  </a:lnTo>
                  <a:lnTo>
                    <a:pt x="226" y="268"/>
                  </a:lnTo>
                  <a:lnTo>
                    <a:pt x="200" y="270"/>
                  </a:lnTo>
                  <a:lnTo>
                    <a:pt x="192" y="276"/>
                  </a:lnTo>
                  <a:lnTo>
                    <a:pt x="186" y="292"/>
                  </a:lnTo>
                  <a:lnTo>
                    <a:pt x="180" y="294"/>
                  </a:lnTo>
                  <a:lnTo>
                    <a:pt x="160" y="282"/>
                  </a:lnTo>
                  <a:lnTo>
                    <a:pt x="158" y="296"/>
                  </a:lnTo>
                  <a:lnTo>
                    <a:pt x="164" y="314"/>
                  </a:lnTo>
                  <a:lnTo>
                    <a:pt x="164" y="332"/>
                  </a:lnTo>
                  <a:lnTo>
                    <a:pt x="152" y="336"/>
                  </a:lnTo>
                  <a:lnTo>
                    <a:pt x="114" y="334"/>
                  </a:lnTo>
                  <a:lnTo>
                    <a:pt x="116" y="352"/>
                  </a:lnTo>
                  <a:lnTo>
                    <a:pt x="110" y="366"/>
                  </a:lnTo>
                  <a:lnTo>
                    <a:pt x="98" y="366"/>
                  </a:lnTo>
                  <a:lnTo>
                    <a:pt x="94" y="394"/>
                  </a:lnTo>
                  <a:lnTo>
                    <a:pt x="90" y="408"/>
                  </a:lnTo>
                  <a:lnTo>
                    <a:pt x="82" y="414"/>
                  </a:lnTo>
                  <a:lnTo>
                    <a:pt x="84" y="444"/>
                  </a:lnTo>
                  <a:lnTo>
                    <a:pt x="66" y="444"/>
                  </a:lnTo>
                  <a:lnTo>
                    <a:pt x="60" y="430"/>
                  </a:lnTo>
                  <a:lnTo>
                    <a:pt x="44" y="418"/>
                  </a:lnTo>
                  <a:lnTo>
                    <a:pt x="50" y="386"/>
                  </a:lnTo>
                  <a:lnTo>
                    <a:pt x="36" y="368"/>
                  </a:lnTo>
                  <a:lnTo>
                    <a:pt x="32" y="336"/>
                  </a:lnTo>
                  <a:lnTo>
                    <a:pt x="22" y="318"/>
                  </a:lnTo>
                  <a:lnTo>
                    <a:pt x="0" y="248"/>
                  </a:lnTo>
                </a:path>
              </a:pathLst>
            </a:custGeom>
            <a:solidFill>
              <a:srgbClr val="ccff33"/>
            </a:solidFill>
            <a:ln cap="rnd" w="12600">
              <a:solidFill>
                <a:srgbClr val="00cc6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" name=""/>
            <p:cNvSpPr/>
            <p:nvPr/>
          </p:nvSpPr>
          <p:spPr>
            <a:xfrm>
              <a:off x="7139520" y="2454120"/>
              <a:ext cx="407520" cy="196920"/>
            </a:xfrm>
            <a:custGeom>
              <a:avLst/>
              <a:gdLst/>
              <a:ahLst/>
              <a:rect l="l" t="t" r="r" b="b"/>
              <a:pathLst>
                <a:path w="273" h="129">
                  <a:moveTo>
                    <a:pt x="12" y="54"/>
                  </a:moveTo>
                  <a:lnTo>
                    <a:pt x="68" y="40"/>
                  </a:lnTo>
                  <a:lnTo>
                    <a:pt x="132" y="26"/>
                  </a:lnTo>
                  <a:lnTo>
                    <a:pt x="146" y="24"/>
                  </a:lnTo>
                  <a:lnTo>
                    <a:pt x="146" y="6"/>
                  </a:lnTo>
                  <a:lnTo>
                    <a:pt x="164" y="10"/>
                  </a:lnTo>
                  <a:lnTo>
                    <a:pt x="168" y="0"/>
                  </a:lnTo>
                  <a:lnTo>
                    <a:pt x="180" y="4"/>
                  </a:lnTo>
                  <a:lnTo>
                    <a:pt x="182" y="36"/>
                  </a:lnTo>
                  <a:lnTo>
                    <a:pt x="186" y="52"/>
                  </a:lnTo>
                  <a:lnTo>
                    <a:pt x="202" y="72"/>
                  </a:lnTo>
                  <a:lnTo>
                    <a:pt x="210" y="88"/>
                  </a:lnTo>
                  <a:lnTo>
                    <a:pt x="230" y="88"/>
                  </a:lnTo>
                  <a:lnTo>
                    <a:pt x="242" y="82"/>
                  </a:lnTo>
                  <a:lnTo>
                    <a:pt x="234" y="72"/>
                  </a:lnTo>
                  <a:lnTo>
                    <a:pt x="234" y="56"/>
                  </a:lnTo>
                  <a:lnTo>
                    <a:pt x="246" y="60"/>
                  </a:lnTo>
                  <a:lnTo>
                    <a:pt x="262" y="66"/>
                  </a:lnTo>
                  <a:lnTo>
                    <a:pt x="268" y="76"/>
                  </a:lnTo>
                  <a:lnTo>
                    <a:pt x="258" y="90"/>
                  </a:lnTo>
                  <a:lnTo>
                    <a:pt x="254" y="104"/>
                  </a:lnTo>
                  <a:lnTo>
                    <a:pt x="272" y="102"/>
                  </a:lnTo>
                  <a:lnTo>
                    <a:pt x="268" y="120"/>
                  </a:lnTo>
                  <a:lnTo>
                    <a:pt x="254" y="128"/>
                  </a:lnTo>
                  <a:lnTo>
                    <a:pt x="252" y="110"/>
                  </a:lnTo>
                  <a:lnTo>
                    <a:pt x="242" y="112"/>
                  </a:lnTo>
                  <a:lnTo>
                    <a:pt x="218" y="114"/>
                  </a:lnTo>
                  <a:lnTo>
                    <a:pt x="208" y="104"/>
                  </a:lnTo>
                  <a:lnTo>
                    <a:pt x="200" y="114"/>
                  </a:lnTo>
                  <a:lnTo>
                    <a:pt x="192" y="120"/>
                  </a:lnTo>
                  <a:lnTo>
                    <a:pt x="182" y="120"/>
                  </a:lnTo>
                  <a:lnTo>
                    <a:pt x="182" y="106"/>
                  </a:lnTo>
                  <a:lnTo>
                    <a:pt x="166" y="104"/>
                  </a:lnTo>
                  <a:lnTo>
                    <a:pt x="162" y="88"/>
                  </a:lnTo>
                  <a:lnTo>
                    <a:pt x="158" y="82"/>
                  </a:lnTo>
                  <a:lnTo>
                    <a:pt x="146" y="88"/>
                  </a:lnTo>
                  <a:lnTo>
                    <a:pt x="120" y="90"/>
                  </a:lnTo>
                  <a:lnTo>
                    <a:pt x="98" y="98"/>
                  </a:lnTo>
                  <a:lnTo>
                    <a:pt x="70" y="104"/>
                  </a:lnTo>
                  <a:lnTo>
                    <a:pt x="56" y="118"/>
                  </a:lnTo>
                  <a:lnTo>
                    <a:pt x="44" y="106"/>
                  </a:lnTo>
                  <a:lnTo>
                    <a:pt x="32" y="120"/>
                  </a:lnTo>
                  <a:lnTo>
                    <a:pt x="14" y="120"/>
                  </a:lnTo>
                  <a:lnTo>
                    <a:pt x="0" y="104"/>
                  </a:lnTo>
                  <a:lnTo>
                    <a:pt x="12" y="54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" name=""/>
            <p:cNvSpPr/>
            <p:nvPr/>
          </p:nvSpPr>
          <p:spPr>
            <a:xfrm>
              <a:off x="7338600" y="2582640"/>
              <a:ext cx="72000" cy="106560"/>
            </a:xfrm>
            <a:custGeom>
              <a:avLst/>
              <a:gdLst/>
              <a:ahLst/>
              <a:rect l="l" t="t" r="r" b="b"/>
              <a:pathLst>
                <a:path w="49" h="69">
                  <a:moveTo>
                    <a:pt x="20" y="0"/>
                  </a:moveTo>
                  <a:lnTo>
                    <a:pt x="8" y="4"/>
                  </a:lnTo>
                  <a:lnTo>
                    <a:pt x="0" y="6"/>
                  </a:lnTo>
                  <a:lnTo>
                    <a:pt x="2" y="46"/>
                  </a:lnTo>
                  <a:lnTo>
                    <a:pt x="10" y="68"/>
                  </a:lnTo>
                  <a:lnTo>
                    <a:pt x="40" y="60"/>
                  </a:lnTo>
                  <a:lnTo>
                    <a:pt x="48" y="34"/>
                  </a:lnTo>
                  <a:lnTo>
                    <a:pt x="44" y="20"/>
                  </a:lnTo>
                  <a:lnTo>
                    <a:pt x="30" y="20"/>
                  </a:lnTo>
                  <a:lnTo>
                    <a:pt x="20" y="0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" name=""/>
            <p:cNvSpPr/>
            <p:nvPr/>
          </p:nvSpPr>
          <p:spPr>
            <a:xfrm>
              <a:off x="7162920" y="2588040"/>
              <a:ext cx="188280" cy="195480"/>
            </a:xfrm>
            <a:custGeom>
              <a:avLst/>
              <a:gdLst/>
              <a:ahLst/>
              <a:rect l="l" t="t" r="r" b="b"/>
              <a:pathLst>
                <a:path w="127" h="127">
                  <a:moveTo>
                    <a:pt x="116" y="0"/>
                  </a:moveTo>
                  <a:lnTo>
                    <a:pt x="120" y="40"/>
                  </a:lnTo>
                  <a:lnTo>
                    <a:pt x="126" y="64"/>
                  </a:lnTo>
                  <a:lnTo>
                    <a:pt x="122" y="78"/>
                  </a:lnTo>
                  <a:lnTo>
                    <a:pt x="102" y="84"/>
                  </a:lnTo>
                  <a:lnTo>
                    <a:pt x="78" y="92"/>
                  </a:lnTo>
                  <a:lnTo>
                    <a:pt x="66" y="104"/>
                  </a:lnTo>
                  <a:lnTo>
                    <a:pt x="54" y="120"/>
                  </a:lnTo>
                  <a:lnTo>
                    <a:pt x="34" y="126"/>
                  </a:lnTo>
                  <a:lnTo>
                    <a:pt x="2" y="118"/>
                  </a:lnTo>
                  <a:lnTo>
                    <a:pt x="22" y="108"/>
                  </a:lnTo>
                  <a:lnTo>
                    <a:pt x="10" y="92"/>
                  </a:lnTo>
                  <a:lnTo>
                    <a:pt x="8" y="76"/>
                  </a:lnTo>
                  <a:lnTo>
                    <a:pt x="4" y="58"/>
                  </a:lnTo>
                  <a:lnTo>
                    <a:pt x="0" y="30"/>
                  </a:lnTo>
                  <a:lnTo>
                    <a:pt x="20" y="32"/>
                  </a:lnTo>
                  <a:lnTo>
                    <a:pt x="30" y="20"/>
                  </a:lnTo>
                  <a:lnTo>
                    <a:pt x="42" y="30"/>
                  </a:lnTo>
                  <a:lnTo>
                    <a:pt x="56" y="14"/>
                  </a:lnTo>
                  <a:lnTo>
                    <a:pt x="116" y="0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" name=""/>
            <p:cNvSpPr/>
            <p:nvPr/>
          </p:nvSpPr>
          <p:spPr>
            <a:xfrm>
              <a:off x="7198920" y="2727720"/>
              <a:ext cx="141120" cy="104760"/>
            </a:xfrm>
            <a:custGeom>
              <a:avLst/>
              <a:gdLst/>
              <a:ahLst/>
              <a:rect l="l" t="t" r="r" b="b"/>
              <a:pathLst>
                <a:path w="95" h="69">
                  <a:moveTo>
                    <a:pt x="36" y="16"/>
                  </a:moveTo>
                  <a:lnTo>
                    <a:pt x="56" y="16"/>
                  </a:lnTo>
                  <a:lnTo>
                    <a:pt x="66" y="14"/>
                  </a:lnTo>
                  <a:lnTo>
                    <a:pt x="78" y="2"/>
                  </a:lnTo>
                  <a:lnTo>
                    <a:pt x="94" y="0"/>
                  </a:lnTo>
                  <a:lnTo>
                    <a:pt x="90" y="16"/>
                  </a:lnTo>
                  <a:lnTo>
                    <a:pt x="76" y="26"/>
                  </a:lnTo>
                  <a:lnTo>
                    <a:pt x="68" y="38"/>
                  </a:lnTo>
                  <a:lnTo>
                    <a:pt x="70" y="52"/>
                  </a:lnTo>
                  <a:lnTo>
                    <a:pt x="58" y="50"/>
                  </a:lnTo>
                  <a:lnTo>
                    <a:pt x="38" y="60"/>
                  </a:lnTo>
                  <a:lnTo>
                    <a:pt x="8" y="68"/>
                  </a:lnTo>
                  <a:lnTo>
                    <a:pt x="0" y="34"/>
                  </a:lnTo>
                  <a:lnTo>
                    <a:pt x="28" y="32"/>
                  </a:lnTo>
                  <a:lnTo>
                    <a:pt x="36" y="16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" name=""/>
            <p:cNvSpPr/>
            <p:nvPr/>
          </p:nvSpPr>
          <p:spPr>
            <a:xfrm>
              <a:off x="7449120" y="2649600"/>
              <a:ext cx="41400" cy="25200"/>
            </a:xfrm>
            <a:custGeom>
              <a:avLst/>
              <a:gdLst/>
              <a:ahLst/>
              <a:rect l="l" t="t" r="r" b="b"/>
              <a:pathLst>
                <a:path w="27" h="15">
                  <a:moveTo>
                    <a:pt x="2" y="0"/>
                  </a:moveTo>
                  <a:lnTo>
                    <a:pt x="26" y="2"/>
                  </a:lnTo>
                  <a:lnTo>
                    <a:pt x="22" y="8"/>
                  </a:lnTo>
                  <a:lnTo>
                    <a:pt x="0" y="14"/>
                  </a:lnTo>
                  <a:lnTo>
                    <a:pt x="2" y="0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" name=""/>
            <p:cNvSpPr/>
            <p:nvPr/>
          </p:nvSpPr>
          <p:spPr>
            <a:xfrm>
              <a:off x="6229800" y="3124080"/>
              <a:ext cx="862200" cy="509040"/>
            </a:xfrm>
            <a:custGeom>
              <a:avLst/>
              <a:gdLst/>
              <a:ahLst/>
              <a:rect l="l" t="t" r="r" b="b"/>
              <a:pathLst>
                <a:path w="577" h="331">
                  <a:moveTo>
                    <a:pt x="0" y="330"/>
                  </a:moveTo>
                  <a:lnTo>
                    <a:pt x="4" y="320"/>
                  </a:lnTo>
                  <a:lnTo>
                    <a:pt x="14" y="322"/>
                  </a:lnTo>
                  <a:lnTo>
                    <a:pt x="16" y="306"/>
                  </a:lnTo>
                  <a:lnTo>
                    <a:pt x="34" y="312"/>
                  </a:lnTo>
                  <a:lnTo>
                    <a:pt x="34" y="300"/>
                  </a:lnTo>
                  <a:lnTo>
                    <a:pt x="52" y="290"/>
                  </a:lnTo>
                  <a:lnTo>
                    <a:pt x="52" y="270"/>
                  </a:lnTo>
                  <a:lnTo>
                    <a:pt x="66" y="260"/>
                  </a:lnTo>
                  <a:lnTo>
                    <a:pt x="74" y="262"/>
                  </a:lnTo>
                  <a:lnTo>
                    <a:pt x="82" y="256"/>
                  </a:lnTo>
                  <a:lnTo>
                    <a:pt x="92" y="254"/>
                  </a:lnTo>
                  <a:lnTo>
                    <a:pt x="94" y="232"/>
                  </a:lnTo>
                  <a:lnTo>
                    <a:pt x="114" y="242"/>
                  </a:lnTo>
                  <a:lnTo>
                    <a:pt x="118" y="256"/>
                  </a:lnTo>
                  <a:lnTo>
                    <a:pt x="142" y="250"/>
                  </a:lnTo>
                  <a:lnTo>
                    <a:pt x="142" y="242"/>
                  </a:lnTo>
                  <a:lnTo>
                    <a:pt x="156" y="242"/>
                  </a:lnTo>
                  <a:lnTo>
                    <a:pt x="176" y="244"/>
                  </a:lnTo>
                  <a:lnTo>
                    <a:pt x="176" y="236"/>
                  </a:lnTo>
                  <a:lnTo>
                    <a:pt x="190" y="234"/>
                  </a:lnTo>
                  <a:lnTo>
                    <a:pt x="196" y="218"/>
                  </a:lnTo>
                  <a:lnTo>
                    <a:pt x="218" y="220"/>
                  </a:lnTo>
                  <a:lnTo>
                    <a:pt x="220" y="200"/>
                  </a:lnTo>
                  <a:lnTo>
                    <a:pt x="228" y="192"/>
                  </a:lnTo>
                  <a:lnTo>
                    <a:pt x="234" y="172"/>
                  </a:lnTo>
                  <a:lnTo>
                    <a:pt x="244" y="160"/>
                  </a:lnTo>
                  <a:lnTo>
                    <a:pt x="240" y="140"/>
                  </a:lnTo>
                  <a:lnTo>
                    <a:pt x="252" y="126"/>
                  </a:lnTo>
                  <a:lnTo>
                    <a:pt x="258" y="104"/>
                  </a:lnTo>
                  <a:lnTo>
                    <a:pt x="276" y="104"/>
                  </a:lnTo>
                  <a:lnTo>
                    <a:pt x="282" y="112"/>
                  </a:lnTo>
                  <a:lnTo>
                    <a:pt x="300" y="78"/>
                  </a:lnTo>
                  <a:lnTo>
                    <a:pt x="322" y="76"/>
                  </a:lnTo>
                  <a:lnTo>
                    <a:pt x="326" y="62"/>
                  </a:lnTo>
                  <a:lnTo>
                    <a:pt x="320" y="50"/>
                  </a:lnTo>
                  <a:lnTo>
                    <a:pt x="340" y="46"/>
                  </a:lnTo>
                  <a:lnTo>
                    <a:pt x="336" y="24"/>
                  </a:lnTo>
                  <a:lnTo>
                    <a:pt x="334" y="4"/>
                  </a:lnTo>
                  <a:lnTo>
                    <a:pt x="360" y="22"/>
                  </a:lnTo>
                  <a:lnTo>
                    <a:pt x="384" y="18"/>
                  </a:lnTo>
                  <a:lnTo>
                    <a:pt x="388" y="2"/>
                  </a:lnTo>
                  <a:lnTo>
                    <a:pt x="402" y="0"/>
                  </a:lnTo>
                  <a:lnTo>
                    <a:pt x="406" y="18"/>
                  </a:lnTo>
                  <a:lnTo>
                    <a:pt x="446" y="22"/>
                  </a:lnTo>
                  <a:lnTo>
                    <a:pt x="448" y="38"/>
                  </a:lnTo>
                  <a:lnTo>
                    <a:pt x="432" y="48"/>
                  </a:lnTo>
                  <a:lnTo>
                    <a:pt x="438" y="90"/>
                  </a:lnTo>
                  <a:lnTo>
                    <a:pt x="468" y="90"/>
                  </a:lnTo>
                  <a:lnTo>
                    <a:pt x="480" y="102"/>
                  </a:lnTo>
                  <a:lnTo>
                    <a:pt x="496" y="112"/>
                  </a:lnTo>
                  <a:lnTo>
                    <a:pt x="514" y="108"/>
                  </a:lnTo>
                  <a:lnTo>
                    <a:pt x="522" y="122"/>
                  </a:lnTo>
                  <a:lnTo>
                    <a:pt x="514" y="132"/>
                  </a:lnTo>
                  <a:lnTo>
                    <a:pt x="516" y="156"/>
                  </a:lnTo>
                  <a:lnTo>
                    <a:pt x="514" y="172"/>
                  </a:lnTo>
                  <a:lnTo>
                    <a:pt x="522" y="190"/>
                  </a:lnTo>
                  <a:lnTo>
                    <a:pt x="522" y="204"/>
                  </a:lnTo>
                  <a:lnTo>
                    <a:pt x="556" y="204"/>
                  </a:lnTo>
                  <a:lnTo>
                    <a:pt x="576" y="236"/>
                  </a:lnTo>
                  <a:lnTo>
                    <a:pt x="496" y="254"/>
                  </a:lnTo>
                  <a:lnTo>
                    <a:pt x="380" y="276"/>
                  </a:lnTo>
                  <a:lnTo>
                    <a:pt x="232" y="296"/>
                  </a:lnTo>
                  <a:lnTo>
                    <a:pt x="0" y="330"/>
                  </a:lnTo>
                </a:path>
              </a:pathLst>
            </a:custGeom>
            <a:solidFill>
              <a:srgbClr val="ccff33"/>
            </a:solidFill>
            <a:ln cap="rnd" w="12600">
              <a:solidFill>
                <a:srgbClr val="00cc6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" name=""/>
            <p:cNvSpPr/>
            <p:nvPr/>
          </p:nvSpPr>
          <p:spPr>
            <a:xfrm>
              <a:off x="6176880" y="3483000"/>
              <a:ext cx="954720" cy="445680"/>
            </a:xfrm>
            <a:custGeom>
              <a:avLst/>
              <a:gdLst/>
              <a:ahLst/>
              <a:rect l="l" t="t" r="r" b="b"/>
              <a:pathLst>
                <a:path w="639" h="289">
                  <a:moveTo>
                    <a:pt x="180" y="74"/>
                  </a:moveTo>
                  <a:lnTo>
                    <a:pt x="178" y="106"/>
                  </a:lnTo>
                  <a:lnTo>
                    <a:pt x="160" y="106"/>
                  </a:lnTo>
                  <a:lnTo>
                    <a:pt x="164" y="132"/>
                  </a:lnTo>
                  <a:lnTo>
                    <a:pt x="144" y="132"/>
                  </a:lnTo>
                  <a:lnTo>
                    <a:pt x="136" y="140"/>
                  </a:lnTo>
                  <a:lnTo>
                    <a:pt x="120" y="148"/>
                  </a:lnTo>
                  <a:lnTo>
                    <a:pt x="108" y="148"/>
                  </a:lnTo>
                  <a:lnTo>
                    <a:pt x="102" y="170"/>
                  </a:lnTo>
                  <a:lnTo>
                    <a:pt x="74" y="174"/>
                  </a:lnTo>
                  <a:lnTo>
                    <a:pt x="70" y="188"/>
                  </a:lnTo>
                  <a:lnTo>
                    <a:pt x="52" y="198"/>
                  </a:lnTo>
                  <a:lnTo>
                    <a:pt x="38" y="206"/>
                  </a:lnTo>
                  <a:lnTo>
                    <a:pt x="20" y="210"/>
                  </a:lnTo>
                  <a:lnTo>
                    <a:pt x="18" y="216"/>
                  </a:lnTo>
                  <a:lnTo>
                    <a:pt x="24" y="226"/>
                  </a:lnTo>
                  <a:lnTo>
                    <a:pt x="4" y="244"/>
                  </a:lnTo>
                  <a:lnTo>
                    <a:pt x="0" y="258"/>
                  </a:lnTo>
                  <a:lnTo>
                    <a:pt x="42" y="254"/>
                  </a:lnTo>
                  <a:lnTo>
                    <a:pt x="82" y="248"/>
                  </a:lnTo>
                  <a:lnTo>
                    <a:pt x="94" y="248"/>
                  </a:lnTo>
                  <a:lnTo>
                    <a:pt x="112" y="252"/>
                  </a:lnTo>
                  <a:lnTo>
                    <a:pt x="140" y="214"/>
                  </a:lnTo>
                  <a:lnTo>
                    <a:pt x="182" y="216"/>
                  </a:lnTo>
                  <a:lnTo>
                    <a:pt x="194" y="206"/>
                  </a:lnTo>
                  <a:lnTo>
                    <a:pt x="266" y="206"/>
                  </a:lnTo>
                  <a:lnTo>
                    <a:pt x="278" y="222"/>
                  </a:lnTo>
                  <a:lnTo>
                    <a:pt x="366" y="222"/>
                  </a:lnTo>
                  <a:lnTo>
                    <a:pt x="460" y="288"/>
                  </a:lnTo>
                  <a:lnTo>
                    <a:pt x="462" y="282"/>
                  </a:lnTo>
                  <a:lnTo>
                    <a:pt x="468" y="282"/>
                  </a:lnTo>
                  <a:lnTo>
                    <a:pt x="472" y="288"/>
                  </a:lnTo>
                  <a:lnTo>
                    <a:pt x="506" y="286"/>
                  </a:lnTo>
                  <a:lnTo>
                    <a:pt x="512" y="270"/>
                  </a:lnTo>
                  <a:lnTo>
                    <a:pt x="514" y="236"/>
                  </a:lnTo>
                  <a:lnTo>
                    <a:pt x="534" y="218"/>
                  </a:lnTo>
                  <a:lnTo>
                    <a:pt x="546" y="206"/>
                  </a:lnTo>
                  <a:lnTo>
                    <a:pt x="550" y="196"/>
                  </a:lnTo>
                  <a:lnTo>
                    <a:pt x="558" y="198"/>
                  </a:lnTo>
                  <a:lnTo>
                    <a:pt x="574" y="182"/>
                  </a:lnTo>
                  <a:lnTo>
                    <a:pt x="604" y="176"/>
                  </a:lnTo>
                  <a:lnTo>
                    <a:pt x="606" y="162"/>
                  </a:lnTo>
                  <a:lnTo>
                    <a:pt x="626" y="146"/>
                  </a:lnTo>
                  <a:lnTo>
                    <a:pt x="584" y="148"/>
                  </a:lnTo>
                  <a:lnTo>
                    <a:pt x="586" y="138"/>
                  </a:lnTo>
                  <a:lnTo>
                    <a:pt x="580" y="118"/>
                  </a:lnTo>
                  <a:lnTo>
                    <a:pt x="596" y="116"/>
                  </a:lnTo>
                  <a:lnTo>
                    <a:pt x="614" y="106"/>
                  </a:lnTo>
                  <a:lnTo>
                    <a:pt x="626" y="106"/>
                  </a:lnTo>
                  <a:lnTo>
                    <a:pt x="630" y="88"/>
                  </a:lnTo>
                  <a:lnTo>
                    <a:pt x="638" y="80"/>
                  </a:lnTo>
                  <a:lnTo>
                    <a:pt x="634" y="50"/>
                  </a:lnTo>
                  <a:lnTo>
                    <a:pt x="624" y="58"/>
                  </a:lnTo>
                  <a:lnTo>
                    <a:pt x="572" y="64"/>
                  </a:lnTo>
                  <a:lnTo>
                    <a:pt x="564" y="58"/>
                  </a:lnTo>
                  <a:lnTo>
                    <a:pt x="594" y="32"/>
                  </a:lnTo>
                  <a:lnTo>
                    <a:pt x="606" y="34"/>
                  </a:lnTo>
                  <a:lnTo>
                    <a:pt x="622" y="38"/>
                  </a:lnTo>
                  <a:lnTo>
                    <a:pt x="634" y="32"/>
                  </a:lnTo>
                  <a:lnTo>
                    <a:pt x="612" y="0"/>
                  </a:lnTo>
                  <a:lnTo>
                    <a:pt x="532" y="20"/>
                  </a:lnTo>
                  <a:lnTo>
                    <a:pt x="330" y="54"/>
                  </a:lnTo>
                  <a:lnTo>
                    <a:pt x="180" y="74"/>
                  </a:lnTo>
                </a:path>
              </a:pathLst>
            </a:custGeom>
            <a:solidFill>
              <a:srgbClr val="ccff33"/>
            </a:solidFill>
            <a:ln cap="rnd" w="12600">
              <a:solidFill>
                <a:srgbClr val="00cc6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" name=""/>
            <p:cNvSpPr/>
            <p:nvPr/>
          </p:nvSpPr>
          <p:spPr>
            <a:xfrm>
              <a:off x="5501160" y="3597120"/>
              <a:ext cx="943920" cy="355320"/>
            </a:xfrm>
            <a:custGeom>
              <a:avLst/>
              <a:gdLst/>
              <a:ahLst/>
              <a:rect l="l" t="t" r="r" b="b"/>
              <a:pathLst>
                <a:path w="631" h="231">
                  <a:moveTo>
                    <a:pt x="630" y="0"/>
                  </a:moveTo>
                  <a:lnTo>
                    <a:pt x="628" y="28"/>
                  </a:lnTo>
                  <a:lnTo>
                    <a:pt x="612" y="30"/>
                  </a:lnTo>
                  <a:lnTo>
                    <a:pt x="614" y="54"/>
                  </a:lnTo>
                  <a:lnTo>
                    <a:pt x="600" y="58"/>
                  </a:lnTo>
                  <a:lnTo>
                    <a:pt x="572" y="74"/>
                  </a:lnTo>
                  <a:lnTo>
                    <a:pt x="560" y="72"/>
                  </a:lnTo>
                  <a:lnTo>
                    <a:pt x="554" y="96"/>
                  </a:lnTo>
                  <a:lnTo>
                    <a:pt x="530" y="98"/>
                  </a:lnTo>
                  <a:lnTo>
                    <a:pt x="522" y="112"/>
                  </a:lnTo>
                  <a:lnTo>
                    <a:pt x="490" y="130"/>
                  </a:lnTo>
                  <a:lnTo>
                    <a:pt x="470" y="136"/>
                  </a:lnTo>
                  <a:lnTo>
                    <a:pt x="476" y="148"/>
                  </a:lnTo>
                  <a:lnTo>
                    <a:pt x="450" y="170"/>
                  </a:lnTo>
                  <a:lnTo>
                    <a:pt x="448" y="182"/>
                  </a:lnTo>
                  <a:lnTo>
                    <a:pt x="300" y="202"/>
                  </a:lnTo>
                  <a:lnTo>
                    <a:pt x="212" y="216"/>
                  </a:lnTo>
                  <a:lnTo>
                    <a:pt x="126" y="222"/>
                  </a:lnTo>
                  <a:lnTo>
                    <a:pt x="10" y="230"/>
                  </a:lnTo>
                  <a:lnTo>
                    <a:pt x="8" y="216"/>
                  </a:lnTo>
                  <a:lnTo>
                    <a:pt x="14" y="212"/>
                  </a:lnTo>
                  <a:lnTo>
                    <a:pt x="0" y="200"/>
                  </a:lnTo>
                  <a:lnTo>
                    <a:pt x="10" y="180"/>
                  </a:lnTo>
                  <a:lnTo>
                    <a:pt x="22" y="172"/>
                  </a:lnTo>
                  <a:lnTo>
                    <a:pt x="24" y="158"/>
                  </a:lnTo>
                  <a:lnTo>
                    <a:pt x="34" y="146"/>
                  </a:lnTo>
                  <a:lnTo>
                    <a:pt x="34" y="130"/>
                  </a:lnTo>
                  <a:lnTo>
                    <a:pt x="42" y="96"/>
                  </a:lnTo>
                  <a:lnTo>
                    <a:pt x="48" y="90"/>
                  </a:lnTo>
                  <a:lnTo>
                    <a:pt x="62" y="84"/>
                  </a:lnTo>
                  <a:lnTo>
                    <a:pt x="96" y="86"/>
                  </a:lnTo>
                  <a:lnTo>
                    <a:pt x="112" y="86"/>
                  </a:lnTo>
                  <a:lnTo>
                    <a:pt x="162" y="54"/>
                  </a:lnTo>
                  <a:lnTo>
                    <a:pt x="172" y="62"/>
                  </a:lnTo>
                  <a:lnTo>
                    <a:pt x="194" y="64"/>
                  </a:lnTo>
                  <a:lnTo>
                    <a:pt x="206" y="48"/>
                  </a:lnTo>
                  <a:lnTo>
                    <a:pt x="296" y="48"/>
                  </a:lnTo>
                  <a:lnTo>
                    <a:pt x="428" y="34"/>
                  </a:lnTo>
                  <a:lnTo>
                    <a:pt x="556" y="12"/>
                  </a:lnTo>
                  <a:lnTo>
                    <a:pt x="630" y="0"/>
                  </a:lnTo>
                </a:path>
              </a:pathLst>
            </a:custGeom>
            <a:solidFill>
              <a:srgbClr val="ccff33"/>
            </a:solidFill>
            <a:ln cap="rnd" w="12600">
              <a:solidFill>
                <a:srgbClr val="00cc6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" name=""/>
            <p:cNvSpPr/>
            <p:nvPr/>
          </p:nvSpPr>
          <p:spPr>
            <a:xfrm>
              <a:off x="6296760" y="3800160"/>
              <a:ext cx="565200" cy="443520"/>
            </a:xfrm>
            <a:custGeom>
              <a:avLst/>
              <a:gdLst/>
              <a:ahLst/>
              <a:rect l="l" t="t" r="r" b="b"/>
              <a:pathLst>
                <a:path w="379" h="289">
                  <a:moveTo>
                    <a:pt x="12" y="42"/>
                  </a:moveTo>
                  <a:lnTo>
                    <a:pt x="32" y="44"/>
                  </a:lnTo>
                  <a:lnTo>
                    <a:pt x="60" y="6"/>
                  </a:lnTo>
                  <a:lnTo>
                    <a:pt x="82" y="8"/>
                  </a:lnTo>
                  <a:lnTo>
                    <a:pt x="102" y="10"/>
                  </a:lnTo>
                  <a:lnTo>
                    <a:pt x="114" y="0"/>
                  </a:lnTo>
                  <a:lnTo>
                    <a:pt x="186" y="0"/>
                  </a:lnTo>
                  <a:lnTo>
                    <a:pt x="194" y="16"/>
                  </a:lnTo>
                  <a:lnTo>
                    <a:pt x="286" y="16"/>
                  </a:lnTo>
                  <a:lnTo>
                    <a:pt x="378" y="80"/>
                  </a:lnTo>
                  <a:lnTo>
                    <a:pt x="374" y="94"/>
                  </a:lnTo>
                  <a:lnTo>
                    <a:pt x="340" y="142"/>
                  </a:lnTo>
                  <a:lnTo>
                    <a:pt x="338" y="170"/>
                  </a:lnTo>
                  <a:lnTo>
                    <a:pt x="320" y="168"/>
                  </a:lnTo>
                  <a:lnTo>
                    <a:pt x="322" y="190"/>
                  </a:lnTo>
                  <a:lnTo>
                    <a:pt x="316" y="196"/>
                  </a:lnTo>
                  <a:lnTo>
                    <a:pt x="298" y="198"/>
                  </a:lnTo>
                  <a:lnTo>
                    <a:pt x="294" y="214"/>
                  </a:lnTo>
                  <a:lnTo>
                    <a:pt x="288" y="228"/>
                  </a:lnTo>
                  <a:lnTo>
                    <a:pt x="270" y="230"/>
                  </a:lnTo>
                  <a:lnTo>
                    <a:pt x="262" y="236"/>
                  </a:lnTo>
                  <a:lnTo>
                    <a:pt x="250" y="236"/>
                  </a:lnTo>
                  <a:lnTo>
                    <a:pt x="242" y="246"/>
                  </a:lnTo>
                  <a:lnTo>
                    <a:pt x="246" y="270"/>
                  </a:lnTo>
                  <a:lnTo>
                    <a:pt x="240" y="280"/>
                  </a:lnTo>
                  <a:lnTo>
                    <a:pt x="232" y="288"/>
                  </a:lnTo>
                  <a:lnTo>
                    <a:pt x="214" y="274"/>
                  </a:lnTo>
                  <a:lnTo>
                    <a:pt x="204" y="250"/>
                  </a:lnTo>
                  <a:lnTo>
                    <a:pt x="192" y="250"/>
                  </a:lnTo>
                  <a:lnTo>
                    <a:pt x="188" y="228"/>
                  </a:lnTo>
                  <a:lnTo>
                    <a:pt x="180" y="220"/>
                  </a:lnTo>
                  <a:lnTo>
                    <a:pt x="170" y="206"/>
                  </a:lnTo>
                  <a:lnTo>
                    <a:pt x="158" y="206"/>
                  </a:lnTo>
                  <a:lnTo>
                    <a:pt x="154" y="202"/>
                  </a:lnTo>
                  <a:lnTo>
                    <a:pt x="142" y="204"/>
                  </a:lnTo>
                  <a:lnTo>
                    <a:pt x="134" y="196"/>
                  </a:lnTo>
                  <a:lnTo>
                    <a:pt x="136" y="186"/>
                  </a:lnTo>
                  <a:lnTo>
                    <a:pt x="124" y="172"/>
                  </a:lnTo>
                  <a:lnTo>
                    <a:pt x="110" y="168"/>
                  </a:lnTo>
                  <a:lnTo>
                    <a:pt x="110" y="154"/>
                  </a:lnTo>
                  <a:lnTo>
                    <a:pt x="92" y="140"/>
                  </a:lnTo>
                  <a:lnTo>
                    <a:pt x="82" y="140"/>
                  </a:lnTo>
                  <a:lnTo>
                    <a:pt x="80" y="128"/>
                  </a:lnTo>
                  <a:lnTo>
                    <a:pt x="64" y="122"/>
                  </a:lnTo>
                  <a:lnTo>
                    <a:pt x="52" y="110"/>
                  </a:lnTo>
                  <a:lnTo>
                    <a:pt x="38" y="88"/>
                  </a:lnTo>
                  <a:lnTo>
                    <a:pt x="30" y="84"/>
                  </a:lnTo>
                  <a:lnTo>
                    <a:pt x="10" y="80"/>
                  </a:lnTo>
                  <a:lnTo>
                    <a:pt x="0" y="68"/>
                  </a:lnTo>
                  <a:lnTo>
                    <a:pt x="4" y="60"/>
                  </a:lnTo>
                  <a:lnTo>
                    <a:pt x="12" y="42"/>
                  </a:lnTo>
                </a:path>
              </a:pathLst>
            </a:custGeom>
            <a:solidFill>
              <a:srgbClr val="ccff33"/>
            </a:solidFill>
            <a:ln cap="rnd" w="12600">
              <a:solidFill>
                <a:srgbClr val="00cc6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" name=""/>
            <p:cNvSpPr/>
            <p:nvPr/>
          </p:nvSpPr>
          <p:spPr>
            <a:xfrm>
              <a:off x="6039360" y="3861720"/>
              <a:ext cx="603000" cy="655560"/>
            </a:xfrm>
            <a:custGeom>
              <a:avLst/>
              <a:gdLst/>
              <a:ahLst/>
              <a:rect l="l" t="t" r="r" b="b"/>
              <a:pathLst>
                <a:path w="403" h="427">
                  <a:moveTo>
                    <a:pt x="0" y="24"/>
                  </a:moveTo>
                  <a:lnTo>
                    <a:pt x="88" y="12"/>
                  </a:lnTo>
                  <a:lnTo>
                    <a:pt x="178" y="0"/>
                  </a:lnTo>
                  <a:lnTo>
                    <a:pt x="172" y="24"/>
                  </a:lnTo>
                  <a:lnTo>
                    <a:pt x="180" y="42"/>
                  </a:lnTo>
                  <a:lnTo>
                    <a:pt x="210" y="46"/>
                  </a:lnTo>
                  <a:lnTo>
                    <a:pt x="226" y="74"/>
                  </a:lnTo>
                  <a:lnTo>
                    <a:pt x="250" y="86"/>
                  </a:lnTo>
                  <a:lnTo>
                    <a:pt x="252" y="98"/>
                  </a:lnTo>
                  <a:lnTo>
                    <a:pt x="264" y="100"/>
                  </a:lnTo>
                  <a:lnTo>
                    <a:pt x="278" y="110"/>
                  </a:lnTo>
                  <a:lnTo>
                    <a:pt x="278" y="126"/>
                  </a:lnTo>
                  <a:lnTo>
                    <a:pt x="304" y="138"/>
                  </a:lnTo>
                  <a:lnTo>
                    <a:pt x="306" y="156"/>
                  </a:lnTo>
                  <a:lnTo>
                    <a:pt x="308" y="164"/>
                  </a:lnTo>
                  <a:lnTo>
                    <a:pt x="328" y="162"/>
                  </a:lnTo>
                  <a:lnTo>
                    <a:pt x="346" y="168"/>
                  </a:lnTo>
                  <a:lnTo>
                    <a:pt x="356" y="190"/>
                  </a:lnTo>
                  <a:lnTo>
                    <a:pt x="362" y="210"/>
                  </a:lnTo>
                  <a:lnTo>
                    <a:pt x="380" y="212"/>
                  </a:lnTo>
                  <a:lnTo>
                    <a:pt x="384" y="236"/>
                  </a:lnTo>
                  <a:lnTo>
                    <a:pt x="402" y="248"/>
                  </a:lnTo>
                  <a:lnTo>
                    <a:pt x="402" y="272"/>
                  </a:lnTo>
                  <a:lnTo>
                    <a:pt x="386" y="274"/>
                  </a:lnTo>
                  <a:lnTo>
                    <a:pt x="388" y="284"/>
                  </a:lnTo>
                  <a:lnTo>
                    <a:pt x="380" y="292"/>
                  </a:lnTo>
                  <a:lnTo>
                    <a:pt x="388" y="304"/>
                  </a:lnTo>
                  <a:lnTo>
                    <a:pt x="392" y="320"/>
                  </a:lnTo>
                  <a:lnTo>
                    <a:pt x="380" y="326"/>
                  </a:lnTo>
                  <a:lnTo>
                    <a:pt x="378" y="352"/>
                  </a:lnTo>
                  <a:lnTo>
                    <a:pt x="372" y="354"/>
                  </a:lnTo>
                  <a:lnTo>
                    <a:pt x="380" y="364"/>
                  </a:lnTo>
                  <a:lnTo>
                    <a:pt x="378" y="390"/>
                  </a:lnTo>
                  <a:lnTo>
                    <a:pt x="362" y="386"/>
                  </a:lnTo>
                  <a:lnTo>
                    <a:pt x="354" y="378"/>
                  </a:lnTo>
                  <a:lnTo>
                    <a:pt x="342" y="380"/>
                  </a:lnTo>
                  <a:lnTo>
                    <a:pt x="336" y="390"/>
                  </a:lnTo>
                  <a:lnTo>
                    <a:pt x="338" y="404"/>
                  </a:lnTo>
                  <a:lnTo>
                    <a:pt x="344" y="408"/>
                  </a:lnTo>
                  <a:lnTo>
                    <a:pt x="344" y="426"/>
                  </a:lnTo>
                  <a:lnTo>
                    <a:pt x="332" y="424"/>
                  </a:lnTo>
                  <a:lnTo>
                    <a:pt x="322" y="412"/>
                  </a:lnTo>
                  <a:lnTo>
                    <a:pt x="232" y="414"/>
                  </a:lnTo>
                  <a:lnTo>
                    <a:pt x="104" y="418"/>
                  </a:lnTo>
                  <a:lnTo>
                    <a:pt x="90" y="392"/>
                  </a:lnTo>
                  <a:lnTo>
                    <a:pt x="90" y="384"/>
                  </a:lnTo>
                  <a:lnTo>
                    <a:pt x="84" y="376"/>
                  </a:lnTo>
                  <a:lnTo>
                    <a:pt x="72" y="378"/>
                  </a:lnTo>
                  <a:lnTo>
                    <a:pt x="76" y="366"/>
                  </a:lnTo>
                  <a:lnTo>
                    <a:pt x="84" y="324"/>
                  </a:lnTo>
                  <a:lnTo>
                    <a:pt x="76" y="320"/>
                  </a:lnTo>
                  <a:lnTo>
                    <a:pt x="78" y="296"/>
                  </a:lnTo>
                  <a:lnTo>
                    <a:pt x="92" y="276"/>
                  </a:lnTo>
                  <a:lnTo>
                    <a:pt x="80" y="272"/>
                  </a:lnTo>
                  <a:lnTo>
                    <a:pt x="72" y="262"/>
                  </a:lnTo>
                  <a:lnTo>
                    <a:pt x="60" y="258"/>
                  </a:lnTo>
                  <a:lnTo>
                    <a:pt x="58" y="246"/>
                  </a:lnTo>
                  <a:lnTo>
                    <a:pt x="70" y="234"/>
                  </a:lnTo>
                  <a:lnTo>
                    <a:pt x="68" y="228"/>
                  </a:lnTo>
                  <a:lnTo>
                    <a:pt x="58" y="220"/>
                  </a:lnTo>
                  <a:lnTo>
                    <a:pt x="36" y="138"/>
                  </a:lnTo>
                  <a:lnTo>
                    <a:pt x="0" y="24"/>
                  </a:lnTo>
                </a:path>
              </a:pathLst>
            </a:custGeom>
            <a:solidFill>
              <a:srgbClr val="ccff33"/>
            </a:solidFill>
            <a:ln cap="rnd" w="12600">
              <a:solidFill>
                <a:srgbClr val="00cc6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" name=""/>
            <p:cNvSpPr/>
            <p:nvPr/>
          </p:nvSpPr>
          <p:spPr>
            <a:xfrm>
              <a:off x="5743800" y="3897720"/>
              <a:ext cx="434880" cy="750240"/>
            </a:xfrm>
            <a:custGeom>
              <a:avLst/>
              <a:gdLst/>
              <a:ahLst/>
              <a:rect l="l" t="t" r="r" b="b"/>
              <a:pathLst>
                <a:path w="291" h="487">
                  <a:moveTo>
                    <a:pt x="0" y="24"/>
                  </a:moveTo>
                  <a:lnTo>
                    <a:pt x="90" y="16"/>
                  </a:lnTo>
                  <a:lnTo>
                    <a:pt x="200" y="0"/>
                  </a:lnTo>
                  <a:lnTo>
                    <a:pt x="256" y="196"/>
                  </a:lnTo>
                  <a:lnTo>
                    <a:pt x="266" y="204"/>
                  </a:lnTo>
                  <a:lnTo>
                    <a:pt x="254" y="224"/>
                  </a:lnTo>
                  <a:lnTo>
                    <a:pt x="258" y="234"/>
                  </a:lnTo>
                  <a:lnTo>
                    <a:pt x="270" y="240"/>
                  </a:lnTo>
                  <a:lnTo>
                    <a:pt x="290" y="252"/>
                  </a:lnTo>
                  <a:lnTo>
                    <a:pt x="274" y="268"/>
                  </a:lnTo>
                  <a:lnTo>
                    <a:pt x="274" y="294"/>
                  </a:lnTo>
                  <a:lnTo>
                    <a:pt x="284" y="302"/>
                  </a:lnTo>
                  <a:lnTo>
                    <a:pt x="270" y="352"/>
                  </a:lnTo>
                  <a:lnTo>
                    <a:pt x="286" y="352"/>
                  </a:lnTo>
                  <a:lnTo>
                    <a:pt x="290" y="370"/>
                  </a:lnTo>
                  <a:lnTo>
                    <a:pt x="130" y="392"/>
                  </a:lnTo>
                  <a:lnTo>
                    <a:pt x="96" y="394"/>
                  </a:lnTo>
                  <a:lnTo>
                    <a:pt x="80" y="404"/>
                  </a:lnTo>
                  <a:lnTo>
                    <a:pt x="78" y="412"/>
                  </a:lnTo>
                  <a:lnTo>
                    <a:pt x="84" y="424"/>
                  </a:lnTo>
                  <a:lnTo>
                    <a:pt x="110" y="428"/>
                  </a:lnTo>
                  <a:lnTo>
                    <a:pt x="100" y="438"/>
                  </a:lnTo>
                  <a:lnTo>
                    <a:pt x="110" y="462"/>
                  </a:lnTo>
                  <a:lnTo>
                    <a:pt x="104" y="468"/>
                  </a:lnTo>
                  <a:lnTo>
                    <a:pt x="94" y="486"/>
                  </a:lnTo>
                  <a:lnTo>
                    <a:pt x="86" y="484"/>
                  </a:lnTo>
                  <a:lnTo>
                    <a:pt x="68" y="464"/>
                  </a:lnTo>
                  <a:lnTo>
                    <a:pt x="62" y="454"/>
                  </a:lnTo>
                  <a:lnTo>
                    <a:pt x="52" y="452"/>
                  </a:lnTo>
                  <a:lnTo>
                    <a:pt x="46" y="480"/>
                  </a:lnTo>
                  <a:lnTo>
                    <a:pt x="26" y="478"/>
                  </a:lnTo>
                  <a:lnTo>
                    <a:pt x="12" y="356"/>
                  </a:lnTo>
                  <a:lnTo>
                    <a:pt x="4" y="174"/>
                  </a:lnTo>
                  <a:lnTo>
                    <a:pt x="0" y="24"/>
                  </a:lnTo>
                </a:path>
              </a:pathLst>
            </a:custGeom>
            <a:solidFill>
              <a:srgbClr val="ccff33"/>
            </a:solidFill>
            <a:ln cap="rnd" w="12600">
              <a:solidFill>
                <a:srgbClr val="00cc6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" name=""/>
            <p:cNvSpPr/>
            <p:nvPr/>
          </p:nvSpPr>
          <p:spPr>
            <a:xfrm>
              <a:off x="5859720" y="4439880"/>
              <a:ext cx="1041840" cy="813240"/>
            </a:xfrm>
            <a:custGeom>
              <a:avLst/>
              <a:gdLst/>
              <a:ahLst/>
              <a:rect l="l" t="t" r="r" b="b"/>
              <a:pathLst>
                <a:path w="697" h="529">
                  <a:moveTo>
                    <a:pt x="30" y="106"/>
                  </a:moveTo>
                  <a:lnTo>
                    <a:pt x="42" y="108"/>
                  </a:lnTo>
                  <a:lnTo>
                    <a:pt x="46" y="98"/>
                  </a:lnTo>
                  <a:lnTo>
                    <a:pt x="58" y="114"/>
                  </a:lnTo>
                  <a:lnTo>
                    <a:pt x="68" y="98"/>
                  </a:lnTo>
                  <a:lnTo>
                    <a:pt x="74" y="90"/>
                  </a:lnTo>
                  <a:lnTo>
                    <a:pt x="90" y="98"/>
                  </a:lnTo>
                  <a:lnTo>
                    <a:pt x="96" y="94"/>
                  </a:lnTo>
                  <a:lnTo>
                    <a:pt x="96" y="84"/>
                  </a:lnTo>
                  <a:lnTo>
                    <a:pt x="104" y="86"/>
                  </a:lnTo>
                  <a:lnTo>
                    <a:pt x="110" y="108"/>
                  </a:lnTo>
                  <a:lnTo>
                    <a:pt x="148" y="112"/>
                  </a:lnTo>
                  <a:lnTo>
                    <a:pt x="168" y="100"/>
                  </a:lnTo>
                  <a:lnTo>
                    <a:pt x="180" y="108"/>
                  </a:lnTo>
                  <a:lnTo>
                    <a:pt x="178" y="132"/>
                  </a:lnTo>
                  <a:lnTo>
                    <a:pt x="194" y="134"/>
                  </a:lnTo>
                  <a:lnTo>
                    <a:pt x="204" y="158"/>
                  </a:lnTo>
                  <a:lnTo>
                    <a:pt x="220" y="158"/>
                  </a:lnTo>
                  <a:lnTo>
                    <a:pt x="232" y="144"/>
                  </a:lnTo>
                  <a:lnTo>
                    <a:pt x="244" y="140"/>
                  </a:lnTo>
                  <a:lnTo>
                    <a:pt x="262" y="142"/>
                  </a:lnTo>
                  <a:lnTo>
                    <a:pt x="276" y="132"/>
                  </a:lnTo>
                  <a:lnTo>
                    <a:pt x="278" y="114"/>
                  </a:lnTo>
                  <a:lnTo>
                    <a:pt x="286" y="100"/>
                  </a:lnTo>
                  <a:lnTo>
                    <a:pt x="300" y="96"/>
                  </a:lnTo>
                  <a:lnTo>
                    <a:pt x="322" y="100"/>
                  </a:lnTo>
                  <a:lnTo>
                    <a:pt x="338" y="114"/>
                  </a:lnTo>
                  <a:lnTo>
                    <a:pt x="338" y="130"/>
                  </a:lnTo>
                  <a:lnTo>
                    <a:pt x="358" y="134"/>
                  </a:lnTo>
                  <a:lnTo>
                    <a:pt x="388" y="150"/>
                  </a:lnTo>
                  <a:lnTo>
                    <a:pt x="390" y="170"/>
                  </a:lnTo>
                  <a:lnTo>
                    <a:pt x="418" y="176"/>
                  </a:lnTo>
                  <a:lnTo>
                    <a:pt x="434" y="196"/>
                  </a:lnTo>
                  <a:lnTo>
                    <a:pt x="438" y="226"/>
                  </a:lnTo>
                  <a:lnTo>
                    <a:pt x="432" y="230"/>
                  </a:lnTo>
                  <a:lnTo>
                    <a:pt x="424" y="236"/>
                  </a:lnTo>
                  <a:lnTo>
                    <a:pt x="424" y="252"/>
                  </a:lnTo>
                  <a:lnTo>
                    <a:pt x="434" y="270"/>
                  </a:lnTo>
                  <a:lnTo>
                    <a:pt x="434" y="286"/>
                  </a:lnTo>
                  <a:lnTo>
                    <a:pt x="440" y="306"/>
                  </a:lnTo>
                  <a:lnTo>
                    <a:pt x="454" y="292"/>
                  </a:lnTo>
                  <a:lnTo>
                    <a:pt x="470" y="286"/>
                  </a:lnTo>
                  <a:lnTo>
                    <a:pt x="450" y="326"/>
                  </a:lnTo>
                  <a:lnTo>
                    <a:pt x="458" y="340"/>
                  </a:lnTo>
                  <a:lnTo>
                    <a:pt x="466" y="348"/>
                  </a:lnTo>
                  <a:lnTo>
                    <a:pt x="480" y="370"/>
                  </a:lnTo>
                  <a:lnTo>
                    <a:pt x="502" y="378"/>
                  </a:lnTo>
                  <a:lnTo>
                    <a:pt x="504" y="366"/>
                  </a:lnTo>
                  <a:lnTo>
                    <a:pt x="516" y="370"/>
                  </a:lnTo>
                  <a:lnTo>
                    <a:pt x="510" y="390"/>
                  </a:lnTo>
                  <a:lnTo>
                    <a:pt x="508" y="410"/>
                  </a:lnTo>
                  <a:lnTo>
                    <a:pt x="524" y="416"/>
                  </a:lnTo>
                  <a:lnTo>
                    <a:pt x="540" y="436"/>
                  </a:lnTo>
                  <a:lnTo>
                    <a:pt x="538" y="454"/>
                  </a:lnTo>
                  <a:lnTo>
                    <a:pt x="546" y="460"/>
                  </a:lnTo>
                  <a:lnTo>
                    <a:pt x="578" y="460"/>
                  </a:lnTo>
                  <a:lnTo>
                    <a:pt x="590" y="470"/>
                  </a:lnTo>
                  <a:lnTo>
                    <a:pt x="588" y="480"/>
                  </a:lnTo>
                  <a:lnTo>
                    <a:pt x="604" y="478"/>
                  </a:lnTo>
                  <a:lnTo>
                    <a:pt x="604" y="494"/>
                  </a:lnTo>
                  <a:lnTo>
                    <a:pt x="616" y="510"/>
                  </a:lnTo>
                  <a:lnTo>
                    <a:pt x="612" y="526"/>
                  </a:lnTo>
                  <a:lnTo>
                    <a:pt x="634" y="528"/>
                  </a:lnTo>
                  <a:lnTo>
                    <a:pt x="644" y="518"/>
                  </a:lnTo>
                  <a:lnTo>
                    <a:pt x="680" y="520"/>
                  </a:lnTo>
                  <a:lnTo>
                    <a:pt x="696" y="504"/>
                  </a:lnTo>
                  <a:lnTo>
                    <a:pt x="684" y="470"/>
                  </a:lnTo>
                  <a:lnTo>
                    <a:pt x="694" y="462"/>
                  </a:lnTo>
                  <a:lnTo>
                    <a:pt x="692" y="368"/>
                  </a:lnTo>
                  <a:lnTo>
                    <a:pt x="688" y="350"/>
                  </a:lnTo>
                  <a:lnTo>
                    <a:pt x="658" y="312"/>
                  </a:lnTo>
                  <a:lnTo>
                    <a:pt x="652" y="298"/>
                  </a:lnTo>
                  <a:lnTo>
                    <a:pt x="644" y="278"/>
                  </a:lnTo>
                  <a:lnTo>
                    <a:pt x="616" y="234"/>
                  </a:lnTo>
                  <a:lnTo>
                    <a:pt x="608" y="198"/>
                  </a:lnTo>
                  <a:lnTo>
                    <a:pt x="602" y="182"/>
                  </a:lnTo>
                  <a:lnTo>
                    <a:pt x="590" y="178"/>
                  </a:lnTo>
                  <a:lnTo>
                    <a:pt x="576" y="144"/>
                  </a:lnTo>
                  <a:lnTo>
                    <a:pt x="554" y="114"/>
                  </a:lnTo>
                  <a:lnTo>
                    <a:pt x="530" y="82"/>
                  </a:lnTo>
                  <a:lnTo>
                    <a:pt x="518" y="54"/>
                  </a:lnTo>
                  <a:lnTo>
                    <a:pt x="500" y="52"/>
                  </a:lnTo>
                  <a:lnTo>
                    <a:pt x="512" y="36"/>
                  </a:lnTo>
                  <a:lnTo>
                    <a:pt x="500" y="12"/>
                  </a:lnTo>
                  <a:lnTo>
                    <a:pt x="482" y="8"/>
                  </a:lnTo>
                  <a:lnTo>
                    <a:pt x="468" y="0"/>
                  </a:lnTo>
                  <a:lnTo>
                    <a:pt x="454" y="18"/>
                  </a:lnTo>
                  <a:lnTo>
                    <a:pt x="464" y="32"/>
                  </a:lnTo>
                  <a:lnTo>
                    <a:pt x="464" y="52"/>
                  </a:lnTo>
                  <a:lnTo>
                    <a:pt x="440" y="34"/>
                  </a:lnTo>
                  <a:lnTo>
                    <a:pt x="338" y="38"/>
                  </a:lnTo>
                  <a:lnTo>
                    <a:pt x="222" y="42"/>
                  </a:lnTo>
                  <a:lnTo>
                    <a:pt x="210" y="16"/>
                  </a:lnTo>
                  <a:lnTo>
                    <a:pt x="82" y="34"/>
                  </a:lnTo>
                  <a:lnTo>
                    <a:pt x="24" y="42"/>
                  </a:lnTo>
                  <a:lnTo>
                    <a:pt x="6" y="48"/>
                  </a:lnTo>
                  <a:lnTo>
                    <a:pt x="0" y="62"/>
                  </a:lnTo>
                  <a:lnTo>
                    <a:pt x="12" y="74"/>
                  </a:lnTo>
                  <a:lnTo>
                    <a:pt x="32" y="74"/>
                  </a:lnTo>
                  <a:lnTo>
                    <a:pt x="20" y="86"/>
                  </a:lnTo>
                  <a:lnTo>
                    <a:pt x="30" y="106"/>
                  </a:lnTo>
                </a:path>
              </a:pathLst>
            </a:custGeom>
            <a:solidFill>
              <a:srgbClr val="ccff33"/>
            </a:solidFill>
            <a:ln cap="rnd" w="12600">
              <a:solidFill>
                <a:srgbClr val="00cc6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" name=""/>
            <p:cNvSpPr/>
            <p:nvPr/>
          </p:nvSpPr>
          <p:spPr>
            <a:xfrm>
              <a:off x="5379840" y="3936240"/>
              <a:ext cx="396720" cy="730080"/>
            </a:xfrm>
            <a:custGeom>
              <a:avLst/>
              <a:gdLst/>
              <a:ahLst/>
              <a:rect l="l" t="t" r="r" b="b"/>
              <a:pathLst>
                <a:path w="267" h="475">
                  <a:moveTo>
                    <a:pt x="94" y="10"/>
                  </a:moveTo>
                  <a:lnTo>
                    <a:pt x="90" y="18"/>
                  </a:lnTo>
                  <a:lnTo>
                    <a:pt x="82" y="16"/>
                  </a:lnTo>
                  <a:lnTo>
                    <a:pt x="60" y="36"/>
                  </a:lnTo>
                  <a:lnTo>
                    <a:pt x="60" y="72"/>
                  </a:lnTo>
                  <a:lnTo>
                    <a:pt x="52" y="66"/>
                  </a:lnTo>
                  <a:lnTo>
                    <a:pt x="38" y="84"/>
                  </a:lnTo>
                  <a:lnTo>
                    <a:pt x="24" y="88"/>
                  </a:lnTo>
                  <a:lnTo>
                    <a:pt x="26" y="104"/>
                  </a:lnTo>
                  <a:lnTo>
                    <a:pt x="30" y="118"/>
                  </a:lnTo>
                  <a:lnTo>
                    <a:pt x="36" y="134"/>
                  </a:lnTo>
                  <a:lnTo>
                    <a:pt x="20" y="144"/>
                  </a:lnTo>
                  <a:lnTo>
                    <a:pt x="30" y="176"/>
                  </a:lnTo>
                  <a:lnTo>
                    <a:pt x="24" y="182"/>
                  </a:lnTo>
                  <a:lnTo>
                    <a:pt x="24" y="206"/>
                  </a:lnTo>
                  <a:lnTo>
                    <a:pt x="40" y="218"/>
                  </a:lnTo>
                  <a:lnTo>
                    <a:pt x="42" y="232"/>
                  </a:lnTo>
                  <a:lnTo>
                    <a:pt x="34" y="242"/>
                  </a:lnTo>
                  <a:lnTo>
                    <a:pt x="42" y="250"/>
                  </a:lnTo>
                  <a:lnTo>
                    <a:pt x="52" y="276"/>
                  </a:lnTo>
                  <a:lnTo>
                    <a:pt x="42" y="286"/>
                  </a:lnTo>
                  <a:lnTo>
                    <a:pt x="34" y="316"/>
                  </a:lnTo>
                  <a:lnTo>
                    <a:pt x="18" y="330"/>
                  </a:lnTo>
                  <a:lnTo>
                    <a:pt x="18" y="354"/>
                  </a:lnTo>
                  <a:lnTo>
                    <a:pt x="0" y="382"/>
                  </a:lnTo>
                  <a:lnTo>
                    <a:pt x="20" y="406"/>
                  </a:lnTo>
                  <a:lnTo>
                    <a:pt x="70" y="404"/>
                  </a:lnTo>
                  <a:lnTo>
                    <a:pt x="132" y="396"/>
                  </a:lnTo>
                  <a:lnTo>
                    <a:pt x="158" y="398"/>
                  </a:lnTo>
                  <a:lnTo>
                    <a:pt x="152" y="418"/>
                  </a:lnTo>
                  <a:lnTo>
                    <a:pt x="184" y="474"/>
                  </a:lnTo>
                  <a:lnTo>
                    <a:pt x="218" y="450"/>
                  </a:lnTo>
                  <a:lnTo>
                    <a:pt x="266" y="452"/>
                  </a:lnTo>
                  <a:lnTo>
                    <a:pt x="254" y="288"/>
                  </a:lnTo>
                  <a:lnTo>
                    <a:pt x="242" y="0"/>
                  </a:lnTo>
                  <a:lnTo>
                    <a:pt x="94" y="10"/>
                  </a:lnTo>
                </a:path>
              </a:pathLst>
            </a:custGeom>
            <a:solidFill>
              <a:srgbClr val="ccff33"/>
            </a:solidFill>
            <a:ln cap="rnd" w="12600">
              <a:solidFill>
                <a:srgbClr val="00cc6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" name=""/>
            <p:cNvSpPr/>
            <p:nvPr/>
          </p:nvSpPr>
          <p:spPr>
            <a:xfrm>
              <a:off x="3584160" y="3738600"/>
              <a:ext cx="1565280" cy="1589040"/>
            </a:xfrm>
            <a:custGeom>
              <a:avLst/>
              <a:gdLst/>
              <a:ahLst/>
              <a:rect l="l" t="t" r="r" b="b"/>
              <a:pathLst>
                <a:path w="1046" h="1033">
                  <a:moveTo>
                    <a:pt x="6" y="408"/>
                  </a:moveTo>
                  <a:lnTo>
                    <a:pt x="0" y="424"/>
                  </a:lnTo>
                  <a:lnTo>
                    <a:pt x="12" y="430"/>
                  </a:lnTo>
                  <a:lnTo>
                    <a:pt x="28" y="448"/>
                  </a:lnTo>
                  <a:lnTo>
                    <a:pt x="30" y="470"/>
                  </a:lnTo>
                  <a:lnTo>
                    <a:pt x="48" y="474"/>
                  </a:lnTo>
                  <a:lnTo>
                    <a:pt x="60" y="488"/>
                  </a:lnTo>
                  <a:lnTo>
                    <a:pt x="70" y="506"/>
                  </a:lnTo>
                  <a:lnTo>
                    <a:pt x="82" y="510"/>
                  </a:lnTo>
                  <a:lnTo>
                    <a:pt x="102" y="542"/>
                  </a:lnTo>
                  <a:lnTo>
                    <a:pt x="130" y="544"/>
                  </a:lnTo>
                  <a:lnTo>
                    <a:pt x="126" y="558"/>
                  </a:lnTo>
                  <a:lnTo>
                    <a:pt x="136" y="590"/>
                  </a:lnTo>
                  <a:lnTo>
                    <a:pt x="138" y="634"/>
                  </a:lnTo>
                  <a:lnTo>
                    <a:pt x="152" y="648"/>
                  </a:lnTo>
                  <a:lnTo>
                    <a:pt x="160" y="660"/>
                  </a:lnTo>
                  <a:lnTo>
                    <a:pt x="168" y="664"/>
                  </a:lnTo>
                  <a:lnTo>
                    <a:pt x="196" y="692"/>
                  </a:lnTo>
                  <a:lnTo>
                    <a:pt x="208" y="698"/>
                  </a:lnTo>
                  <a:lnTo>
                    <a:pt x="216" y="700"/>
                  </a:lnTo>
                  <a:lnTo>
                    <a:pt x="224" y="712"/>
                  </a:lnTo>
                  <a:lnTo>
                    <a:pt x="266" y="724"/>
                  </a:lnTo>
                  <a:lnTo>
                    <a:pt x="282" y="704"/>
                  </a:lnTo>
                  <a:lnTo>
                    <a:pt x="292" y="694"/>
                  </a:lnTo>
                  <a:lnTo>
                    <a:pt x="286" y="666"/>
                  </a:lnTo>
                  <a:lnTo>
                    <a:pt x="294" y="656"/>
                  </a:lnTo>
                  <a:lnTo>
                    <a:pt x="318" y="654"/>
                  </a:lnTo>
                  <a:lnTo>
                    <a:pt x="324" y="646"/>
                  </a:lnTo>
                  <a:lnTo>
                    <a:pt x="328" y="636"/>
                  </a:lnTo>
                  <a:lnTo>
                    <a:pt x="338" y="638"/>
                  </a:lnTo>
                  <a:lnTo>
                    <a:pt x="340" y="648"/>
                  </a:lnTo>
                  <a:lnTo>
                    <a:pt x="366" y="650"/>
                  </a:lnTo>
                  <a:lnTo>
                    <a:pt x="408" y="656"/>
                  </a:lnTo>
                  <a:lnTo>
                    <a:pt x="424" y="672"/>
                  </a:lnTo>
                  <a:lnTo>
                    <a:pt x="456" y="714"/>
                  </a:lnTo>
                  <a:lnTo>
                    <a:pt x="472" y="744"/>
                  </a:lnTo>
                  <a:lnTo>
                    <a:pt x="474" y="760"/>
                  </a:lnTo>
                  <a:lnTo>
                    <a:pt x="516" y="826"/>
                  </a:lnTo>
                  <a:lnTo>
                    <a:pt x="523" y="846"/>
                  </a:lnTo>
                  <a:lnTo>
                    <a:pt x="555" y="868"/>
                  </a:lnTo>
                  <a:lnTo>
                    <a:pt x="557" y="894"/>
                  </a:lnTo>
                  <a:lnTo>
                    <a:pt x="565" y="912"/>
                  </a:lnTo>
                  <a:lnTo>
                    <a:pt x="571" y="946"/>
                  </a:lnTo>
                  <a:lnTo>
                    <a:pt x="585" y="952"/>
                  </a:lnTo>
                  <a:lnTo>
                    <a:pt x="587" y="966"/>
                  </a:lnTo>
                  <a:lnTo>
                    <a:pt x="587" y="992"/>
                  </a:lnTo>
                  <a:lnTo>
                    <a:pt x="597" y="992"/>
                  </a:lnTo>
                  <a:lnTo>
                    <a:pt x="613" y="986"/>
                  </a:lnTo>
                  <a:lnTo>
                    <a:pt x="633" y="1008"/>
                  </a:lnTo>
                  <a:lnTo>
                    <a:pt x="651" y="1008"/>
                  </a:lnTo>
                  <a:lnTo>
                    <a:pt x="669" y="1020"/>
                  </a:lnTo>
                  <a:lnTo>
                    <a:pt x="693" y="1024"/>
                  </a:lnTo>
                  <a:lnTo>
                    <a:pt x="711" y="1018"/>
                  </a:lnTo>
                  <a:lnTo>
                    <a:pt x="727" y="1032"/>
                  </a:lnTo>
                  <a:lnTo>
                    <a:pt x="745" y="1032"/>
                  </a:lnTo>
                  <a:lnTo>
                    <a:pt x="753" y="1024"/>
                  </a:lnTo>
                  <a:lnTo>
                    <a:pt x="763" y="1022"/>
                  </a:lnTo>
                  <a:lnTo>
                    <a:pt x="775" y="1002"/>
                  </a:lnTo>
                  <a:lnTo>
                    <a:pt x="753" y="1006"/>
                  </a:lnTo>
                  <a:lnTo>
                    <a:pt x="741" y="982"/>
                  </a:lnTo>
                  <a:lnTo>
                    <a:pt x="737" y="976"/>
                  </a:lnTo>
                  <a:lnTo>
                    <a:pt x="735" y="940"/>
                  </a:lnTo>
                  <a:lnTo>
                    <a:pt x="727" y="926"/>
                  </a:lnTo>
                  <a:lnTo>
                    <a:pt x="737" y="908"/>
                  </a:lnTo>
                  <a:lnTo>
                    <a:pt x="737" y="888"/>
                  </a:lnTo>
                  <a:lnTo>
                    <a:pt x="747" y="874"/>
                  </a:lnTo>
                  <a:lnTo>
                    <a:pt x="745" y="856"/>
                  </a:lnTo>
                  <a:lnTo>
                    <a:pt x="743" y="844"/>
                  </a:lnTo>
                  <a:lnTo>
                    <a:pt x="755" y="838"/>
                  </a:lnTo>
                  <a:lnTo>
                    <a:pt x="761" y="820"/>
                  </a:lnTo>
                  <a:lnTo>
                    <a:pt x="775" y="818"/>
                  </a:lnTo>
                  <a:lnTo>
                    <a:pt x="791" y="808"/>
                  </a:lnTo>
                  <a:lnTo>
                    <a:pt x="795" y="796"/>
                  </a:lnTo>
                  <a:lnTo>
                    <a:pt x="809" y="800"/>
                  </a:lnTo>
                  <a:lnTo>
                    <a:pt x="819" y="790"/>
                  </a:lnTo>
                  <a:lnTo>
                    <a:pt x="815" y="772"/>
                  </a:lnTo>
                  <a:lnTo>
                    <a:pt x="827" y="778"/>
                  </a:lnTo>
                  <a:lnTo>
                    <a:pt x="859" y="778"/>
                  </a:lnTo>
                  <a:lnTo>
                    <a:pt x="891" y="758"/>
                  </a:lnTo>
                  <a:lnTo>
                    <a:pt x="907" y="740"/>
                  </a:lnTo>
                  <a:lnTo>
                    <a:pt x="925" y="732"/>
                  </a:lnTo>
                  <a:lnTo>
                    <a:pt x="941" y="714"/>
                  </a:lnTo>
                  <a:lnTo>
                    <a:pt x="957" y="708"/>
                  </a:lnTo>
                  <a:lnTo>
                    <a:pt x="951" y="686"/>
                  </a:lnTo>
                  <a:lnTo>
                    <a:pt x="935" y="670"/>
                  </a:lnTo>
                  <a:lnTo>
                    <a:pt x="935" y="648"/>
                  </a:lnTo>
                  <a:lnTo>
                    <a:pt x="953" y="662"/>
                  </a:lnTo>
                  <a:lnTo>
                    <a:pt x="965" y="686"/>
                  </a:lnTo>
                  <a:lnTo>
                    <a:pt x="1001" y="686"/>
                  </a:lnTo>
                  <a:lnTo>
                    <a:pt x="1017" y="662"/>
                  </a:lnTo>
                  <a:lnTo>
                    <a:pt x="1019" y="650"/>
                  </a:lnTo>
                  <a:lnTo>
                    <a:pt x="1031" y="636"/>
                  </a:lnTo>
                  <a:lnTo>
                    <a:pt x="1035" y="624"/>
                  </a:lnTo>
                  <a:lnTo>
                    <a:pt x="1029" y="610"/>
                  </a:lnTo>
                  <a:lnTo>
                    <a:pt x="1031" y="602"/>
                  </a:lnTo>
                  <a:lnTo>
                    <a:pt x="1037" y="596"/>
                  </a:lnTo>
                  <a:lnTo>
                    <a:pt x="1035" y="570"/>
                  </a:lnTo>
                  <a:lnTo>
                    <a:pt x="1043" y="552"/>
                  </a:lnTo>
                  <a:lnTo>
                    <a:pt x="1045" y="520"/>
                  </a:lnTo>
                  <a:lnTo>
                    <a:pt x="1037" y="508"/>
                  </a:lnTo>
                  <a:lnTo>
                    <a:pt x="1023" y="480"/>
                  </a:lnTo>
                  <a:lnTo>
                    <a:pt x="1021" y="458"/>
                  </a:lnTo>
                  <a:lnTo>
                    <a:pt x="999" y="442"/>
                  </a:lnTo>
                  <a:lnTo>
                    <a:pt x="993" y="292"/>
                  </a:lnTo>
                  <a:lnTo>
                    <a:pt x="959" y="290"/>
                  </a:lnTo>
                  <a:lnTo>
                    <a:pt x="951" y="274"/>
                  </a:lnTo>
                  <a:lnTo>
                    <a:pt x="937" y="280"/>
                  </a:lnTo>
                  <a:lnTo>
                    <a:pt x="923" y="256"/>
                  </a:lnTo>
                  <a:lnTo>
                    <a:pt x="913" y="254"/>
                  </a:lnTo>
                  <a:lnTo>
                    <a:pt x="893" y="272"/>
                  </a:lnTo>
                  <a:lnTo>
                    <a:pt x="877" y="258"/>
                  </a:lnTo>
                  <a:lnTo>
                    <a:pt x="863" y="256"/>
                  </a:lnTo>
                  <a:lnTo>
                    <a:pt x="843" y="272"/>
                  </a:lnTo>
                  <a:lnTo>
                    <a:pt x="817" y="268"/>
                  </a:lnTo>
                  <a:lnTo>
                    <a:pt x="797" y="260"/>
                  </a:lnTo>
                  <a:lnTo>
                    <a:pt x="777" y="262"/>
                  </a:lnTo>
                  <a:lnTo>
                    <a:pt x="763" y="276"/>
                  </a:lnTo>
                  <a:lnTo>
                    <a:pt x="739" y="258"/>
                  </a:lnTo>
                  <a:lnTo>
                    <a:pt x="705" y="262"/>
                  </a:lnTo>
                  <a:lnTo>
                    <a:pt x="687" y="248"/>
                  </a:lnTo>
                  <a:lnTo>
                    <a:pt x="677" y="230"/>
                  </a:lnTo>
                  <a:lnTo>
                    <a:pt x="657" y="224"/>
                  </a:lnTo>
                  <a:lnTo>
                    <a:pt x="645" y="234"/>
                  </a:lnTo>
                  <a:lnTo>
                    <a:pt x="607" y="234"/>
                  </a:lnTo>
                  <a:lnTo>
                    <a:pt x="601" y="222"/>
                  </a:lnTo>
                  <a:lnTo>
                    <a:pt x="595" y="208"/>
                  </a:lnTo>
                  <a:lnTo>
                    <a:pt x="587" y="200"/>
                  </a:lnTo>
                  <a:lnTo>
                    <a:pt x="559" y="212"/>
                  </a:lnTo>
                  <a:lnTo>
                    <a:pt x="547" y="206"/>
                  </a:lnTo>
                  <a:lnTo>
                    <a:pt x="539" y="170"/>
                  </a:lnTo>
                  <a:lnTo>
                    <a:pt x="531" y="96"/>
                  </a:lnTo>
                  <a:lnTo>
                    <a:pt x="523" y="16"/>
                  </a:lnTo>
                  <a:lnTo>
                    <a:pt x="308" y="0"/>
                  </a:lnTo>
                  <a:lnTo>
                    <a:pt x="282" y="422"/>
                  </a:lnTo>
                  <a:lnTo>
                    <a:pt x="6" y="408"/>
                  </a:lnTo>
                </a:path>
              </a:pathLst>
            </a:custGeom>
            <a:solidFill>
              <a:srgbClr val="ccff33"/>
            </a:solidFill>
            <a:ln cap="rnd" w="12600">
              <a:solidFill>
                <a:srgbClr val="00cc6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" name=""/>
            <p:cNvSpPr/>
            <p:nvPr/>
          </p:nvSpPr>
          <p:spPr>
            <a:xfrm>
              <a:off x="6260400" y="2499120"/>
              <a:ext cx="7200" cy="1440"/>
            </a:xfrm>
            <a:custGeom>
              <a:avLst/>
              <a:gdLst/>
              <a:ahLst/>
              <a:rect l="l" t="t" r="r" b="b"/>
              <a:pathLst>
                <a:path w="5" h="1">
                  <a:moveTo>
                    <a:pt x="0" y="0"/>
                  </a:moveTo>
                  <a:lnTo>
                    <a:pt x="4" y="0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" name=""/>
            <p:cNvSpPr/>
            <p:nvPr/>
          </p:nvSpPr>
          <p:spPr>
            <a:xfrm>
              <a:off x="2192400" y="1245240"/>
              <a:ext cx="855360" cy="1800"/>
            </a:xfrm>
            <a:custGeom>
              <a:avLst/>
              <a:gdLst/>
              <a:ahLst/>
              <a:rect l="l" t="t" r="r" b="b"/>
              <a:pathLst>
                <a:path w="574" h="1">
                  <a:moveTo>
                    <a:pt x="573" y="0"/>
                  </a:moveTo>
                  <a:lnTo>
                    <a:pt x="0" y="0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" name=""/>
            <p:cNvSpPr/>
            <p:nvPr/>
          </p:nvSpPr>
          <p:spPr>
            <a:xfrm>
              <a:off x="6499440" y="2198520"/>
              <a:ext cx="708120" cy="911160"/>
            </a:xfrm>
            <a:custGeom>
              <a:avLst/>
              <a:gdLst/>
              <a:ahLst/>
              <a:rect l="l" t="t" r="r" b="b"/>
              <a:pathLst>
                <a:path w="475" h="593">
                  <a:moveTo>
                    <a:pt x="382" y="0"/>
                  </a:moveTo>
                  <a:lnTo>
                    <a:pt x="364" y="10"/>
                  </a:lnTo>
                  <a:lnTo>
                    <a:pt x="322" y="8"/>
                  </a:lnTo>
                  <a:lnTo>
                    <a:pt x="292" y="22"/>
                  </a:lnTo>
                  <a:lnTo>
                    <a:pt x="254" y="42"/>
                  </a:lnTo>
                  <a:lnTo>
                    <a:pt x="238" y="60"/>
                  </a:lnTo>
                  <a:lnTo>
                    <a:pt x="238" y="84"/>
                  </a:lnTo>
                  <a:lnTo>
                    <a:pt x="216" y="98"/>
                  </a:lnTo>
                  <a:lnTo>
                    <a:pt x="202" y="114"/>
                  </a:lnTo>
                  <a:lnTo>
                    <a:pt x="202" y="122"/>
                  </a:lnTo>
                  <a:lnTo>
                    <a:pt x="214" y="136"/>
                  </a:lnTo>
                  <a:lnTo>
                    <a:pt x="216" y="142"/>
                  </a:lnTo>
                  <a:lnTo>
                    <a:pt x="210" y="154"/>
                  </a:lnTo>
                  <a:lnTo>
                    <a:pt x="214" y="164"/>
                  </a:lnTo>
                  <a:lnTo>
                    <a:pt x="218" y="176"/>
                  </a:lnTo>
                  <a:lnTo>
                    <a:pt x="214" y="186"/>
                  </a:lnTo>
                  <a:lnTo>
                    <a:pt x="200" y="188"/>
                  </a:lnTo>
                  <a:lnTo>
                    <a:pt x="180" y="216"/>
                  </a:lnTo>
                  <a:lnTo>
                    <a:pt x="156" y="222"/>
                  </a:lnTo>
                  <a:lnTo>
                    <a:pt x="100" y="222"/>
                  </a:lnTo>
                  <a:lnTo>
                    <a:pt x="98" y="230"/>
                  </a:lnTo>
                  <a:lnTo>
                    <a:pt x="44" y="230"/>
                  </a:lnTo>
                  <a:lnTo>
                    <a:pt x="32" y="242"/>
                  </a:lnTo>
                  <a:lnTo>
                    <a:pt x="30" y="262"/>
                  </a:lnTo>
                  <a:lnTo>
                    <a:pt x="40" y="274"/>
                  </a:lnTo>
                  <a:lnTo>
                    <a:pt x="52" y="290"/>
                  </a:lnTo>
                  <a:lnTo>
                    <a:pt x="48" y="306"/>
                  </a:lnTo>
                  <a:lnTo>
                    <a:pt x="22" y="330"/>
                  </a:lnTo>
                  <a:lnTo>
                    <a:pt x="0" y="350"/>
                  </a:lnTo>
                  <a:lnTo>
                    <a:pt x="10" y="364"/>
                  </a:lnTo>
                  <a:lnTo>
                    <a:pt x="4" y="378"/>
                  </a:lnTo>
                  <a:lnTo>
                    <a:pt x="92" y="364"/>
                  </a:lnTo>
                  <a:lnTo>
                    <a:pt x="318" y="312"/>
                  </a:lnTo>
                  <a:lnTo>
                    <a:pt x="322" y="322"/>
                  </a:lnTo>
                  <a:lnTo>
                    <a:pt x="340" y="328"/>
                  </a:lnTo>
                  <a:lnTo>
                    <a:pt x="342" y="352"/>
                  </a:lnTo>
                  <a:lnTo>
                    <a:pt x="362" y="354"/>
                  </a:lnTo>
                  <a:lnTo>
                    <a:pt x="368" y="364"/>
                  </a:lnTo>
                  <a:lnTo>
                    <a:pt x="360" y="376"/>
                  </a:lnTo>
                  <a:lnTo>
                    <a:pt x="358" y="394"/>
                  </a:lnTo>
                  <a:lnTo>
                    <a:pt x="350" y="406"/>
                  </a:lnTo>
                  <a:lnTo>
                    <a:pt x="356" y="420"/>
                  </a:lnTo>
                  <a:lnTo>
                    <a:pt x="346" y="426"/>
                  </a:lnTo>
                  <a:lnTo>
                    <a:pt x="356" y="448"/>
                  </a:lnTo>
                  <a:lnTo>
                    <a:pt x="354" y="464"/>
                  </a:lnTo>
                  <a:lnTo>
                    <a:pt x="380" y="466"/>
                  </a:lnTo>
                  <a:lnTo>
                    <a:pt x="386" y="482"/>
                  </a:lnTo>
                  <a:lnTo>
                    <a:pt x="374" y="508"/>
                  </a:lnTo>
                  <a:lnTo>
                    <a:pt x="348" y="526"/>
                  </a:lnTo>
                  <a:lnTo>
                    <a:pt x="350" y="540"/>
                  </a:lnTo>
                  <a:lnTo>
                    <a:pt x="356" y="548"/>
                  </a:lnTo>
                  <a:lnTo>
                    <a:pt x="362" y="566"/>
                  </a:lnTo>
                  <a:lnTo>
                    <a:pt x="376" y="564"/>
                  </a:lnTo>
                  <a:lnTo>
                    <a:pt x="390" y="568"/>
                  </a:lnTo>
                  <a:lnTo>
                    <a:pt x="400" y="574"/>
                  </a:lnTo>
                  <a:lnTo>
                    <a:pt x="414" y="592"/>
                  </a:lnTo>
                  <a:lnTo>
                    <a:pt x="424" y="582"/>
                  </a:lnTo>
                  <a:lnTo>
                    <a:pt x="422" y="568"/>
                  </a:lnTo>
                  <a:lnTo>
                    <a:pt x="438" y="554"/>
                  </a:lnTo>
                  <a:lnTo>
                    <a:pt x="448" y="538"/>
                  </a:lnTo>
                  <a:lnTo>
                    <a:pt x="446" y="500"/>
                  </a:lnTo>
                  <a:lnTo>
                    <a:pt x="454" y="488"/>
                  </a:lnTo>
                  <a:lnTo>
                    <a:pt x="452" y="446"/>
                  </a:lnTo>
                  <a:lnTo>
                    <a:pt x="446" y="438"/>
                  </a:lnTo>
                  <a:lnTo>
                    <a:pt x="436" y="436"/>
                  </a:lnTo>
                  <a:lnTo>
                    <a:pt x="430" y="436"/>
                  </a:lnTo>
                  <a:lnTo>
                    <a:pt x="432" y="424"/>
                  </a:lnTo>
                  <a:lnTo>
                    <a:pt x="438" y="406"/>
                  </a:lnTo>
                  <a:lnTo>
                    <a:pt x="446" y="418"/>
                  </a:lnTo>
                  <a:lnTo>
                    <a:pt x="448" y="426"/>
                  </a:lnTo>
                  <a:lnTo>
                    <a:pt x="474" y="414"/>
                  </a:lnTo>
                  <a:lnTo>
                    <a:pt x="474" y="398"/>
                  </a:lnTo>
                  <a:lnTo>
                    <a:pt x="470" y="388"/>
                  </a:lnTo>
                  <a:lnTo>
                    <a:pt x="468" y="380"/>
                  </a:lnTo>
                  <a:lnTo>
                    <a:pt x="458" y="378"/>
                  </a:lnTo>
                  <a:lnTo>
                    <a:pt x="448" y="370"/>
                  </a:lnTo>
                  <a:lnTo>
                    <a:pt x="466" y="360"/>
                  </a:lnTo>
                  <a:lnTo>
                    <a:pt x="450" y="346"/>
                  </a:lnTo>
                  <a:lnTo>
                    <a:pt x="448" y="330"/>
                  </a:lnTo>
                  <a:lnTo>
                    <a:pt x="442" y="286"/>
                  </a:lnTo>
                  <a:lnTo>
                    <a:pt x="442" y="282"/>
                  </a:lnTo>
                  <a:lnTo>
                    <a:pt x="428" y="272"/>
                  </a:lnTo>
                  <a:lnTo>
                    <a:pt x="440" y="224"/>
                  </a:lnTo>
                  <a:lnTo>
                    <a:pt x="436" y="210"/>
                  </a:lnTo>
                  <a:lnTo>
                    <a:pt x="430" y="194"/>
                  </a:lnTo>
                  <a:lnTo>
                    <a:pt x="432" y="180"/>
                  </a:lnTo>
                  <a:lnTo>
                    <a:pt x="420" y="140"/>
                  </a:lnTo>
                  <a:lnTo>
                    <a:pt x="400" y="140"/>
                  </a:lnTo>
                  <a:lnTo>
                    <a:pt x="406" y="120"/>
                  </a:lnTo>
                  <a:lnTo>
                    <a:pt x="406" y="104"/>
                  </a:lnTo>
                  <a:lnTo>
                    <a:pt x="392" y="90"/>
                  </a:lnTo>
                  <a:lnTo>
                    <a:pt x="400" y="76"/>
                  </a:lnTo>
                  <a:lnTo>
                    <a:pt x="394" y="56"/>
                  </a:lnTo>
                  <a:lnTo>
                    <a:pt x="382" y="40"/>
                  </a:lnTo>
                  <a:lnTo>
                    <a:pt x="382" y="0"/>
                  </a:lnTo>
                </a:path>
              </a:pathLst>
            </a:custGeom>
            <a:solidFill>
              <a:srgbClr val="ccff33"/>
            </a:solidFill>
            <a:ln cap="rnd" w="12600">
              <a:solidFill>
                <a:srgbClr val="00cc6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" name=""/>
            <p:cNvSpPr/>
            <p:nvPr/>
          </p:nvSpPr>
          <p:spPr>
            <a:xfrm>
              <a:off x="6990480" y="3013560"/>
              <a:ext cx="130320" cy="183240"/>
            </a:xfrm>
            <a:custGeom>
              <a:avLst/>
              <a:gdLst/>
              <a:ahLst/>
              <a:rect l="l" t="t" r="r" b="b"/>
              <a:pathLst>
                <a:path w="85" h="119">
                  <a:moveTo>
                    <a:pt x="18" y="0"/>
                  </a:moveTo>
                  <a:lnTo>
                    <a:pt x="28" y="34"/>
                  </a:lnTo>
                  <a:lnTo>
                    <a:pt x="40" y="36"/>
                  </a:lnTo>
                  <a:lnTo>
                    <a:pt x="50" y="56"/>
                  </a:lnTo>
                  <a:lnTo>
                    <a:pt x="54" y="68"/>
                  </a:lnTo>
                  <a:lnTo>
                    <a:pt x="68" y="70"/>
                  </a:lnTo>
                  <a:lnTo>
                    <a:pt x="84" y="82"/>
                  </a:lnTo>
                  <a:lnTo>
                    <a:pt x="84" y="106"/>
                  </a:lnTo>
                  <a:lnTo>
                    <a:pt x="78" y="118"/>
                  </a:lnTo>
                  <a:lnTo>
                    <a:pt x="36" y="118"/>
                  </a:lnTo>
                  <a:lnTo>
                    <a:pt x="0" y="10"/>
                  </a:lnTo>
                  <a:lnTo>
                    <a:pt x="18" y="0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2" name=""/>
            <p:cNvSpPr/>
            <p:nvPr/>
          </p:nvSpPr>
          <p:spPr>
            <a:xfrm>
              <a:off x="6015960" y="2247480"/>
              <a:ext cx="222480" cy="102960"/>
            </a:xfrm>
            <a:custGeom>
              <a:avLst/>
              <a:gdLst/>
              <a:ahLst/>
              <a:rect l="l" t="t" r="r" b="b"/>
              <a:pathLst>
                <a:path w="149" h="67">
                  <a:moveTo>
                    <a:pt x="148" y="14"/>
                  </a:moveTo>
                  <a:lnTo>
                    <a:pt x="138" y="14"/>
                  </a:lnTo>
                  <a:lnTo>
                    <a:pt x="124" y="24"/>
                  </a:lnTo>
                  <a:lnTo>
                    <a:pt x="112" y="8"/>
                  </a:lnTo>
                  <a:lnTo>
                    <a:pt x="80" y="10"/>
                  </a:lnTo>
                  <a:lnTo>
                    <a:pt x="66" y="12"/>
                  </a:lnTo>
                  <a:lnTo>
                    <a:pt x="56" y="0"/>
                  </a:lnTo>
                  <a:lnTo>
                    <a:pt x="38" y="6"/>
                  </a:lnTo>
                  <a:lnTo>
                    <a:pt x="28" y="2"/>
                  </a:lnTo>
                  <a:lnTo>
                    <a:pt x="18" y="8"/>
                  </a:lnTo>
                  <a:lnTo>
                    <a:pt x="0" y="8"/>
                  </a:lnTo>
                  <a:lnTo>
                    <a:pt x="0" y="16"/>
                  </a:lnTo>
                  <a:lnTo>
                    <a:pt x="22" y="32"/>
                  </a:lnTo>
                  <a:lnTo>
                    <a:pt x="50" y="28"/>
                  </a:lnTo>
                  <a:lnTo>
                    <a:pt x="76" y="32"/>
                  </a:lnTo>
                  <a:lnTo>
                    <a:pt x="100" y="48"/>
                  </a:lnTo>
                  <a:lnTo>
                    <a:pt x="114" y="36"/>
                  </a:lnTo>
                  <a:lnTo>
                    <a:pt x="122" y="46"/>
                  </a:lnTo>
                  <a:lnTo>
                    <a:pt x="120" y="66"/>
                  </a:lnTo>
                  <a:lnTo>
                    <a:pt x="128" y="66"/>
                  </a:lnTo>
                  <a:lnTo>
                    <a:pt x="148" y="14"/>
                  </a:lnTo>
                </a:path>
              </a:pathLst>
            </a:custGeom>
            <a:solidFill>
              <a:srgbClr val="ccff33"/>
            </a:solidFill>
            <a:ln cap="rnd" w="12600">
              <a:solidFill>
                <a:srgbClr val="33cc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3" name=""/>
            <p:cNvSpPr/>
            <p:nvPr/>
          </p:nvSpPr>
          <p:spPr>
            <a:xfrm>
              <a:off x="7070400" y="2154960"/>
              <a:ext cx="192240" cy="384120"/>
            </a:xfrm>
            <a:custGeom>
              <a:avLst/>
              <a:gdLst/>
              <a:ahLst/>
              <a:rect l="l" t="t" r="r" b="b"/>
              <a:pathLst>
                <a:path w="129" h="249">
                  <a:moveTo>
                    <a:pt x="0" y="28"/>
                  </a:moveTo>
                  <a:lnTo>
                    <a:pt x="76" y="12"/>
                  </a:lnTo>
                  <a:lnTo>
                    <a:pt x="112" y="0"/>
                  </a:lnTo>
                  <a:lnTo>
                    <a:pt x="118" y="18"/>
                  </a:lnTo>
                  <a:lnTo>
                    <a:pt x="116" y="34"/>
                  </a:lnTo>
                  <a:lnTo>
                    <a:pt x="118" y="46"/>
                  </a:lnTo>
                  <a:lnTo>
                    <a:pt x="128" y="54"/>
                  </a:lnTo>
                  <a:lnTo>
                    <a:pt x="122" y="60"/>
                  </a:lnTo>
                  <a:lnTo>
                    <a:pt x="122" y="78"/>
                  </a:lnTo>
                  <a:lnTo>
                    <a:pt x="110" y="80"/>
                  </a:lnTo>
                  <a:lnTo>
                    <a:pt x="102" y="84"/>
                  </a:lnTo>
                  <a:lnTo>
                    <a:pt x="98" y="96"/>
                  </a:lnTo>
                  <a:lnTo>
                    <a:pt x="106" y="110"/>
                  </a:lnTo>
                  <a:lnTo>
                    <a:pt x="106" y="124"/>
                  </a:lnTo>
                  <a:lnTo>
                    <a:pt x="94" y="134"/>
                  </a:lnTo>
                  <a:lnTo>
                    <a:pt x="90" y="146"/>
                  </a:lnTo>
                  <a:lnTo>
                    <a:pt x="108" y="168"/>
                  </a:lnTo>
                  <a:lnTo>
                    <a:pt x="98" y="202"/>
                  </a:lnTo>
                  <a:lnTo>
                    <a:pt x="114" y="234"/>
                  </a:lnTo>
                  <a:lnTo>
                    <a:pt x="88" y="244"/>
                  </a:lnTo>
                  <a:lnTo>
                    <a:pt x="56" y="248"/>
                  </a:lnTo>
                  <a:lnTo>
                    <a:pt x="46" y="216"/>
                  </a:lnTo>
                  <a:lnTo>
                    <a:pt x="48" y="204"/>
                  </a:lnTo>
                  <a:lnTo>
                    <a:pt x="38" y="166"/>
                  </a:lnTo>
                  <a:lnTo>
                    <a:pt x="16" y="168"/>
                  </a:lnTo>
                  <a:lnTo>
                    <a:pt x="24" y="152"/>
                  </a:lnTo>
                  <a:lnTo>
                    <a:pt x="24" y="128"/>
                  </a:lnTo>
                  <a:lnTo>
                    <a:pt x="10" y="120"/>
                  </a:lnTo>
                  <a:lnTo>
                    <a:pt x="18" y="102"/>
                  </a:lnTo>
                  <a:lnTo>
                    <a:pt x="12" y="82"/>
                  </a:lnTo>
                  <a:lnTo>
                    <a:pt x="0" y="72"/>
                  </a:lnTo>
                  <a:lnTo>
                    <a:pt x="0" y="28"/>
                  </a:lnTo>
                </a:path>
              </a:pathLst>
            </a:custGeom>
            <a:solidFill>
              <a:srgbClr val="ccff33"/>
            </a:solidFill>
            <a:ln cap="rnd" w="12600">
              <a:solidFill>
                <a:srgbClr val="33cc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" name=""/>
            <p:cNvSpPr/>
            <p:nvPr/>
          </p:nvSpPr>
          <p:spPr>
            <a:xfrm>
              <a:off x="6869520" y="5198760"/>
              <a:ext cx="55800" cy="76320"/>
            </a:xfrm>
            <a:custGeom>
              <a:avLst/>
              <a:gdLst/>
              <a:ahLst/>
              <a:rect l="l" t="t" r="r" b="b"/>
              <a:pathLst>
                <a:path w="37" h="49">
                  <a:moveTo>
                    <a:pt x="2" y="30"/>
                  </a:moveTo>
                  <a:lnTo>
                    <a:pt x="22" y="8"/>
                  </a:lnTo>
                  <a:lnTo>
                    <a:pt x="28" y="0"/>
                  </a:lnTo>
                  <a:lnTo>
                    <a:pt x="36" y="14"/>
                  </a:lnTo>
                  <a:lnTo>
                    <a:pt x="26" y="32"/>
                  </a:lnTo>
                  <a:lnTo>
                    <a:pt x="10" y="48"/>
                  </a:lnTo>
                  <a:lnTo>
                    <a:pt x="0" y="48"/>
                  </a:lnTo>
                  <a:lnTo>
                    <a:pt x="2" y="30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5" name=""/>
            <p:cNvSpPr/>
            <p:nvPr/>
          </p:nvSpPr>
          <p:spPr>
            <a:xfrm>
              <a:off x="5075280" y="4256640"/>
              <a:ext cx="663120" cy="587160"/>
            </a:xfrm>
            <a:custGeom>
              <a:avLst/>
              <a:gdLst/>
              <a:ahLst/>
              <a:rect l="l" t="t" r="r" b="b"/>
              <a:pathLst>
                <a:path w="445" h="383">
                  <a:moveTo>
                    <a:pt x="0" y="10"/>
                  </a:moveTo>
                  <a:lnTo>
                    <a:pt x="86" y="6"/>
                  </a:lnTo>
                  <a:lnTo>
                    <a:pt x="224" y="0"/>
                  </a:lnTo>
                  <a:lnTo>
                    <a:pt x="242" y="8"/>
                  </a:lnTo>
                  <a:lnTo>
                    <a:pt x="246" y="22"/>
                  </a:lnTo>
                  <a:lnTo>
                    <a:pt x="238" y="30"/>
                  </a:lnTo>
                  <a:lnTo>
                    <a:pt x="248" y="48"/>
                  </a:lnTo>
                  <a:lnTo>
                    <a:pt x="256" y="66"/>
                  </a:lnTo>
                  <a:lnTo>
                    <a:pt x="244" y="80"/>
                  </a:lnTo>
                  <a:lnTo>
                    <a:pt x="242" y="94"/>
                  </a:lnTo>
                  <a:lnTo>
                    <a:pt x="238" y="104"/>
                  </a:lnTo>
                  <a:lnTo>
                    <a:pt x="222" y="118"/>
                  </a:lnTo>
                  <a:lnTo>
                    <a:pt x="220" y="146"/>
                  </a:lnTo>
                  <a:lnTo>
                    <a:pt x="204" y="172"/>
                  </a:lnTo>
                  <a:lnTo>
                    <a:pt x="222" y="196"/>
                  </a:lnTo>
                  <a:lnTo>
                    <a:pt x="356" y="186"/>
                  </a:lnTo>
                  <a:lnTo>
                    <a:pt x="354" y="210"/>
                  </a:lnTo>
                  <a:lnTo>
                    <a:pt x="386" y="264"/>
                  </a:lnTo>
                  <a:lnTo>
                    <a:pt x="394" y="260"/>
                  </a:lnTo>
                  <a:lnTo>
                    <a:pt x="408" y="284"/>
                  </a:lnTo>
                  <a:lnTo>
                    <a:pt x="388" y="304"/>
                  </a:lnTo>
                  <a:lnTo>
                    <a:pt x="402" y="320"/>
                  </a:lnTo>
                  <a:lnTo>
                    <a:pt x="422" y="322"/>
                  </a:lnTo>
                  <a:lnTo>
                    <a:pt x="426" y="342"/>
                  </a:lnTo>
                  <a:lnTo>
                    <a:pt x="444" y="356"/>
                  </a:lnTo>
                  <a:lnTo>
                    <a:pt x="438" y="366"/>
                  </a:lnTo>
                  <a:lnTo>
                    <a:pt x="408" y="382"/>
                  </a:lnTo>
                  <a:lnTo>
                    <a:pt x="390" y="356"/>
                  </a:lnTo>
                  <a:lnTo>
                    <a:pt x="376" y="346"/>
                  </a:lnTo>
                  <a:lnTo>
                    <a:pt x="348" y="374"/>
                  </a:lnTo>
                  <a:lnTo>
                    <a:pt x="318" y="358"/>
                  </a:lnTo>
                  <a:lnTo>
                    <a:pt x="306" y="362"/>
                  </a:lnTo>
                  <a:lnTo>
                    <a:pt x="300" y="380"/>
                  </a:lnTo>
                  <a:lnTo>
                    <a:pt x="264" y="364"/>
                  </a:lnTo>
                  <a:lnTo>
                    <a:pt x="200" y="338"/>
                  </a:lnTo>
                  <a:lnTo>
                    <a:pt x="184" y="334"/>
                  </a:lnTo>
                  <a:lnTo>
                    <a:pt x="170" y="344"/>
                  </a:lnTo>
                  <a:lnTo>
                    <a:pt x="146" y="334"/>
                  </a:lnTo>
                  <a:lnTo>
                    <a:pt x="122" y="326"/>
                  </a:lnTo>
                  <a:lnTo>
                    <a:pt x="100" y="326"/>
                  </a:lnTo>
                  <a:lnTo>
                    <a:pt x="70" y="312"/>
                  </a:lnTo>
                  <a:lnTo>
                    <a:pt x="58" y="320"/>
                  </a:lnTo>
                  <a:lnTo>
                    <a:pt x="22" y="320"/>
                  </a:lnTo>
                  <a:lnTo>
                    <a:pt x="36" y="302"/>
                  </a:lnTo>
                  <a:lnTo>
                    <a:pt x="38" y="286"/>
                  </a:lnTo>
                  <a:lnTo>
                    <a:pt x="36" y="272"/>
                  </a:lnTo>
                  <a:lnTo>
                    <a:pt x="40" y="258"/>
                  </a:lnTo>
                  <a:lnTo>
                    <a:pt x="40" y="236"/>
                  </a:lnTo>
                  <a:lnTo>
                    <a:pt x="46" y="216"/>
                  </a:lnTo>
                  <a:lnTo>
                    <a:pt x="50" y="182"/>
                  </a:lnTo>
                  <a:lnTo>
                    <a:pt x="40" y="172"/>
                  </a:lnTo>
                  <a:lnTo>
                    <a:pt x="34" y="154"/>
                  </a:lnTo>
                  <a:lnTo>
                    <a:pt x="28" y="142"/>
                  </a:lnTo>
                  <a:lnTo>
                    <a:pt x="26" y="124"/>
                  </a:lnTo>
                  <a:lnTo>
                    <a:pt x="18" y="118"/>
                  </a:lnTo>
                  <a:lnTo>
                    <a:pt x="2" y="106"/>
                  </a:lnTo>
                  <a:lnTo>
                    <a:pt x="0" y="10"/>
                  </a:lnTo>
                </a:path>
              </a:pathLst>
            </a:custGeom>
            <a:solidFill>
              <a:srgbClr val="ccff33"/>
            </a:solidFill>
            <a:ln cap="rnd" w="12600">
              <a:solidFill>
                <a:srgbClr val="33cc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6" name=""/>
            <p:cNvSpPr/>
            <p:nvPr/>
          </p:nvSpPr>
          <p:spPr>
            <a:xfrm>
              <a:off x="7351560" y="2397600"/>
              <a:ext cx="48600" cy="101160"/>
            </a:xfrm>
            <a:custGeom>
              <a:avLst/>
              <a:gdLst/>
              <a:ahLst/>
              <a:rect l="l" t="t" r="r" b="b"/>
              <a:pathLst>
                <a:path w="33" h="65">
                  <a:moveTo>
                    <a:pt x="0" y="0"/>
                  </a:moveTo>
                  <a:lnTo>
                    <a:pt x="32" y="64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7" name=""/>
            <p:cNvSpPr/>
            <p:nvPr/>
          </p:nvSpPr>
          <p:spPr>
            <a:xfrm>
              <a:off x="2219760" y="2102400"/>
              <a:ext cx="846360" cy="1866240"/>
            </a:xfrm>
            <a:custGeom>
              <a:avLst/>
              <a:gdLst/>
              <a:ahLst/>
              <a:rect l="l" t="t" r="r" b="b"/>
              <a:pathLst>
                <a:path w="651" h="1229">
                  <a:moveTo>
                    <a:pt x="0" y="12"/>
                  </a:moveTo>
                  <a:cubicBezTo>
                    <a:pt x="24" y="9"/>
                    <a:pt x="31" y="0"/>
                    <a:pt x="39" y="24"/>
                  </a:cubicBezTo>
                  <a:cubicBezTo>
                    <a:pt x="34" y="50"/>
                    <a:pt x="24" y="105"/>
                    <a:pt x="42" y="123"/>
                  </a:cubicBezTo>
                  <a:cubicBezTo>
                    <a:pt x="58" y="139"/>
                    <a:pt x="82" y="150"/>
                    <a:pt x="96" y="168"/>
                  </a:cubicBezTo>
                  <a:cubicBezTo>
                    <a:pt x="104" y="179"/>
                    <a:pt x="111" y="196"/>
                    <a:pt x="123" y="204"/>
                  </a:cubicBezTo>
                  <a:cubicBezTo>
                    <a:pt x="158" y="227"/>
                    <a:pt x="209" y="229"/>
                    <a:pt x="249" y="231"/>
                  </a:cubicBezTo>
                  <a:cubicBezTo>
                    <a:pt x="278" y="237"/>
                    <a:pt x="307" y="239"/>
                    <a:pt x="336" y="246"/>
                  </a:cubicBezTo>
                  <a:cubicBezTo>
                    <a:pt x="348" y="254"/>
                    <a:pt x="355" y="251"/>
                    <a:pt x="369" y="246"/>
                  </a:cubicBezTo>
                  <a:cubicBezTo>
                    <a:pt x="376" y="257"/>
                    <a:pt x="382" y="266"/>
                    <a:pt x="393" y="273"/>
                  </a:cubicBezTo>
                  <a:cubicBezTo>
                    <a:pt x="403" y="288"/>
                    <a:pt x="418" y="297"/>
                    <a:pt x="435" y="303"/>
                  </a:cubicBezTo>
                  <a:cubicBezTo>
                    <a:pt x="447" y="312"/>
                    <a:pt x="450" y="319"/>
                    <a:pt x="459" y="330"/>
                  </a:cubicBezTo>
                  <a:cubicBezTo>
                    <a:pt x="473" y="348"/>
                    <a:pt x="497" y="356"/>
                    <a:pt x="513" y="372"/>
                  </a:cubicBezTo>
                  <a:cubicBezTo>
                    <a:pt x="527" y="386"/>
                    <a:pt x="537" y="402"/>
                    <a:pt x="552" y="417"/>
                  </a:cubicBezTo>
                  <a:cubicBezTo>
                    <a:pt x="601" y="466"/>
                    <a:pt x="636" y="478"/>
                    <a:pt x="651" y="552"/>
                  </a:cubicBezTo>
                  <a:cubicBezTo>
                    <a:pt x="634" y="602"/>
                    <a:pt x="649" y="675"/>
                    <a:pt x="639" y="735"/>
                  </a:cubicBezTo>
                  <a:cubicBezTo>
                    <a:pt x="635" y="756"/>
                    <a:pt x="637" y="782"/>
                    <a:pt x="618" y="795"/>
                  </a:cubicBezTo>
                  <a:cubicBezTo>
                    <a:pt x="611" y="805"/>
                    <a:pt x="602" y="809"/>
                    <a:pt x="594" y="819"/>
                  </a:cubicBezTo>
                  <a:cubicBezTo>
                    <a:pt x="581" y="834"/>
                    <a:pt x="568" y="853"/>
                    <a:pt x="552" y="864"/>
                  </a:cubicBezTo>
                  <a:cubicBezTo>
                    <a:pt x="543" y="878"/>
                    <a:pt x="532" y="899"/>
                    <a:pt x="516" y="906"/>
                  </a:cubicBezTo>
                  <a:cubicBezTo>
                    <a:pt x="498" y="914"/>
                    <a:pt x="479" y="916"/>
                    <a:pt x="462" y="927"/>
                  </a:cubicBezTo>
                  <a:cubicBezTo>
                    <a:pt x="449" y="947"/>
                    <a:pt x="418" y="952"/>
                    <a:pt x="402" y="972"/>
                  </a:cubicBezTo>
                  <a:cubicBezTo>
                    <a:pt x="397" y="978"/>
                    <a:pt x="392" y="984"/>
                    <a:pt x="387" y="990"/>
                  </a:cubicBezTo>
                  <a:cubicBezTo>
                    <a:pt x="383" y="996"/>
                    <a:pt x="375" y="1008"/>
                    <a:pt x="375" y="1008"/>
                  </a:cubicBezTo>
                  <a:cubicBezTo>
                    <a:pt x="377" y="1037"/>
                    <a:pt x="376" y="1053"/>
                    <a:pt x="384" y="1077"/>
                  </a:cubicBezTo>
                  <a:cubicBezTo>
                    <a:pt x="376" y="1100"/>
                    <a:pt x="384" y="1075"/>
                    <a:pt x="378" y="1125"/>
                  </a:cubicBezTo>
                  <a:cubicBezTo>
                    <a:pt x="374" y="1163"/>
                    <a:pt x="336" y="1174"/>
                    <a:pt x="303" y="1179"/>
                  </a:cubicBezTo>
                  <a:cubicBezTo>
                    <a:pt x="260" y="1170"/>
                    <a:pt x="217" y="1170"/>
                    <a:pt x="174" y="1164"/>
                  </a:cubicBezTo>
                  <a:cubicBezTo>
                    <a:pt x="150" y="1167"/>
                    <a:pt x="128" y="1169"/>
                    <a:pt x="108" y="1182"/>
                  </a:cubicBezTo>
                  <a:cubicBezTo>
                    <a:pt x="103" y="1190"/>
                    <a:pt x="97" y="1200"/>
                    <a:pt x="93" y="1209"/>
                  </a:cubicBezTo>
                  <a:cubicBezTo>
                    <a:pt x="90" y="1215"/>
                    <a:pt x="81" y="1229"/>
                    <a:pt x="87" y="1227"/>
                  </a:cubicBezTo>
                  <a:cubicBezTo>
                    <a:pt x="90" y="1226"/>
                    <a:pt x="96" y="1224"/>
                    <a:pt x="96" y="1224"/>
                  </a:cubicBezTo>
                </a:path>
              </a:pathLst>
            </a:custGeom>
            <a:noFill/>
            <a:ln w="38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" name=""/>
            <p:cNvSpPr/>
            <p:nvPr/>
          </p:nvSpPr>
          <p:spPr>
            <a:xfrm>
              <a:off x="3054960" y="2950200"/>
              <a:ext cx="2520360" cy="2021760"/>
            </a:xfrm>
            <a:custGeom>
              <a:avLst/>
              <a:gdLst/>
              <a:ahLst/>
              <a:rect l="l" t="t" r="r" b="b"/>
              <a:pathLst>
                <a:path w="1936" h="1333">
                  <a:moveTo>
                    <a:pt x="0" y="44"/>
                  </a:moveTo>
                  <a:cubicBezTo>
                    <a:pt x="35" y="47"/>
                    <a:pt x="62" y="52"/>
                    <a:pt x="92" y="32"/>
                  </a:cubicBezTo>
                  <a:cubicBezTo>
                    <a:pt x="104" y="15"/>
                    <a:pt x="120" y="13"/>
                    <a:pt x="140" y="8"/>
                  </a:cubicBezTo>
                  <a:cubicBezTo>
                    <a:pt x="151" y="5"/>
                    <a:pt x="172" y="0"/>
                    <a:pt x="172" y="0"/>
                  </a:cubicBezTo>
                  <a:cubicBezTo>
                    <a:pt x="229" y="4"/>
                    <a:pt x="287" y="8"/>
                    <a:pt x="344" y="16"/>
                  </a:cubicBezTo>
                  <a:cubicBezTo>
                    <a:pt x="359" y="15"/>
                    <a:pt x="373" y="15"/>
                    <a:pt x="388" y="12"/>
                  </a:cubicBezTo>
                  <a:cubicBezTo>
                    <a:pt x="400" y="10"/>
                    <a:pt x="424" y="0"/>
                    <a:pt x="424" y="0"/>
                  </a:cubicBezTo>
                  <a:cubicBezTo>
                    <a:pt x="464" y="3"/>
                    <a:pt x="505" y="5"/>
                    <a:pt x="544" y="12"/>
                  </a:cubicBezTo>
                  <a:cubicBezTo>
                    <a:pt x="573" y="17"/>
                    <a:pt x="599" y="33"/>
                    <a:pt x="628" y="40"/>
                  </a:cubicBezTo>
                  <a:cubicBezTo>
                    <a:pt x="644" y="52"/>
                    <a:pt x="653" y="67"/>
                    <a:pt x="668" y="80"/>
                  </a:cubicBezTo>
                  <a:cubicBezTo>
                    <a:pt x="675" y="86"/>
                    <a:pt x="692" y="96"/>
                    <a:pt x="692" y="96"/>
                  </a:cubicBezTo>
                  <a:cubicBezTo>
                    <a:pt x="700" y="121"/>
                    <a:pt x="704" y="149"/>
                    <a:pt x="708" y="176"/>
                  </a:cubicBezTo>
                  <a:cubicBezTo>
                    <a:pt x="702" y="204"/>
                    <a:pt x="692" y="224"/>
                    <a:pt x="668" y="240"/>
                  </a:cubicBezTo>
                  <a:cubicBezTo>
                    <a:pt x="654" y="261"/>
                    <a:pt x="652" y="283"/>
                    <a:pt x="680" y="292"/>
                  </a:cubicBezTo>
                  <a:cubicBezTo>
                    <a:pt x="701" y="288"/>
                    <a:pt x="712" y="283"/>
                    <a:pt x="736" y="292"/>
                  </a:cubicBezTo>
                  <a:cubicBezTo>
                    <a:pt x="744" y="295"/>
                    <a:pt x="744" y="310"/>
                    <a:pt x="748" y="316"/>
                  </a:cubicBezTo>
                  <a:cubicBezTo>
                    <a:pt x="757" y="329"/>
                    <a:pt x="771" y="332"/>
                    <a:pt x="784" y="340"/>
                  </a:cubicBezTo>
                  <a:cubicBezTo>
                    <a:pt x="792" y="363"/>
                    <a:pt x="790" y="372"/>
                    <a:pt x="808" y="384"/>
                  </a:cubicBezTo>
                  <a:cubicBezTo>
                    <a:pt x="828" y="414"/>
                    <a:pt x="821" y="429"/>
                    <a:pt x="824" y="472"/>
                  </a:cubicBezTo>
                  <a:cubicBezTo>
                    <a:pt x="821" y="562"/>
                    <a:pt x="823" y="622"/>
                    <a:pt x="844" y="704"/>
                  </a:cubicBezTo>
                  <a:cubicBezTo>
                    <a:pt x="846" y="761"/>
                    <a:pt x="917" y="802"/>
                    <a:pt x="930" y="856"/>
                  </a:cubicBezTo>
                  <a:cubicBezTo>
                    <a:pt x="934" y="872"/>
                    <a:pt x="959" y="867"/>
                    <a:pt x="972" y="880"/>
                  </a:cubicBezTo>
                  <a:cubicBezTo>
                    <a:pt x="982" y="890"/>
                    <a:pt x="1026" y="902"/>
                    <a:pt x="1038" y="910"/>
                  </a:cubicBezTo>
                  <a:cubicBezTo>
                    <a:pt x="1074" y="924"/>
                    <a:pt x="1151" y="869"/>
                    <a:pt x="1182" y="892"/>
                  </a:cubicBezTo>
                  <a:cubicBezTo>
                    <a:pt x="1199" y="917"/>
                    <a:pt x="1269" y="858"/>
                    <a:pt x="1278" y="886"/>
                  </a:cubicBezTo>
                  <a:cubicBezTo>
                    <a:pt x="1281" y="894"/>
                    <a:pt x="1239" y="1004"/>
                    <a:pt x="1242" y="1012"/>
                  </a:cubicBezTo>
                  <a:cubicBezTo>
                    <a:pt x="1243" y="1016"/>
                    <a:pt x="1260" y="1084"/>
                    <a:pt x="1260" y="1084"/>
                  </a:cubicBezTo>
                  <a:cubicBezTo>
                    <a:pt x="1256" y="1111"/>
                    <a:pt x="1292" y="1150"/>
                    <a:pt x="1284" y="1174"/>
                  </a:cubicBezTo>
                  <a:cubicBezTo>
                    <a:pt x="1282" y="1198"/>
                    <a:pt x="1263" y="1203"/>
                    <a:pt x="1242" y="1216"/>
                  </a:cubicBezTo>
                  <a:cubicBezTo>
                    <a:pt x="1235" y="1220"/>
                    <a:pt x="1200" y="1257"/>
                    <a:pt x="1192" y="1260"/>
                  </a:cubicBezTo>
                  <a:cubicBezTo>
                    <a:pt x="1183" y="1263"/>
                    <a:pt x="1168" y="1276"/>
                    <a:pt x="1168" y="1276"/>
                  </a:cubicBezTo>
                  <a:cubicBezTo>
                    <a:pt x="1165" y="1280"/>
                    <a:pt x="1163" y="1285"/>
                    <a:pt x="1160" y="1288"/>
                  </a:cubicBezTo>
                  <a:cubicBezTo>
                    <a:pt x="1157" y="1291"/>
                    <a:pt x="1151" y="1292"/>
                    <a:pt x="1148" y="1296"/>
                  </a:cubicBezTo>
                  <a:cubicBezTo>
                    <a:pt x="1142" y="1303"/>
                    <a:pt x="1141" y="1313"/>
                    <a:pt x="1136" y="1320"/>
                  </a:cubicBezTo>
                  <a:cubicBezTo>
                    <a:pt x="1150" y="1329"/>
                    <a:pt x="1149" y="1333"/>
                    <a:pt x="1168" y="1324"/>
                  </a:cubicBezTo>
                  <a:cubicBezTo>
                    <a:pt x="1211" y="1304"/>
                    <a:pt x="1228" y="1284"/>
                    <a:pt x="1280" y="1280"/>
                  </a:cubicBezTo>
                  <a:cubicBezTo>
                    <a:pt x="1309" y="1278"/>
                    <a:pt x="1339" y="1277"/>
                    <a:pt x="1368" y="1276"/>
                  </a:cubicBezTo>
                  <a:cubicBezTo>
                    <a:pt x="1371" y="1276"/>
                    <a:pt x="1407" y="1272"/>
                    <a:pt x="1416" y="1268"/>
                  </a:cubicBezTo>
                  <a:cubicBezTo>
                    <a:pt x="1425" y="1264"/>
                    <a:pt x="1432" y="1257"/>
                    <a:pt x="1440" y="1252"/>
                  </a:cubicBezTo>
                  <a:cubicBezTo>
                    <a:pt x="1444" y="1249"/>
                    <a:pt x="1452" y="1244"/>
                    <a:pt x="1452" y="1244"/>
                  </a:cubicBezTo>
                  <a:cubicBezTo>
                    <a:pt x="1457" y="1245"/>
                    <a:pt x="1463" y="1251"/>
                    <a:pt x="1468" y="1248"/>
                  </a:cubicBezTo>
                  <a:cubicBezTo>
                    <a:pt x="1472" y="1246"/>
                    <a:pt x="1464" y="1240"/>
                    <a:pt x="1464" y="1236"/>
                  </a:cubicBezTo>
                  <a:cubicBezTo>
                    <a:pt x="1464" y="1226"/>
                    <a:pt x="1480" y="1195"/>
                    <a:pt x="1488" y="1188"/>
                  </a:cubicBezTo>
                  <a:cubicBezTo>
                    <a:pt x="1513" y="1166"/>
                    <a:pt x="1530" y="1164"/>
                    <a:pt x="1560" y="1156"/>
                  </a:cubicBezTo>
                  <a:cubicBezTo>
                    <a:pt x="1596" y="1146"/>
                    <a:pt x="1627" y="1133"/>
                    <a:pt x="1664" y="1128"/>
                  </a:cubicBezTo>
                  <a:cubicBezTo>
                    <a:pt x="1705" y="1129"/>
                    <a:pt x="1747" y="1130"/>
                    <a:pt x="1788" y="1132"/>
                  </a:cubicBezTo>
                  <a:cubicBezTo>
                    <a:pt x="1795" y="1132"/>
                    <a:pt x="1825" y="1143"/>
                    <a:pt x="1828" y="1144"/>
                  </a:cubicBezTo>
                  <a:cubicBezTo>
                    <a:pt x="1836" y="1147"/>
                    <a:pt x="1852" y="1152"/>
                    <a:pt x="1852" y="1152"/>
                  </a:cubicBezTo>
                  <a:cubicBezTo>
                    <a:pt x="1867" y="1175"/>
                    <a:pt x="1875" y="1172"/>
                    <a:pt x="1904" y="1176"/>
                  </a:cubicBezTo>
                  <a:cubicBezTo>
                    <a:pt x="1911" y="1190"/>
                    <a:pt x="1925" y="1221"/>
                    <a:pt x="1936" y="1232"/>
                  </a:cubicBezTo>
                </a:path>
              </a:pathLst>
            </a:custGeom>
            <a:noFill/>
            <a:ln w="38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9" name=""/>
            <p:cNvSpPr/>
            <p:nvPr/>
          </p:nvSpPr>
          <p:spPr>
            <a:xfrm>
              <a:off x="3966480" y="2433960"/>
              <a:ext cx="3400920" cy="867600"/>
            </a:xfrm>
            <a:custGeom>
              <a:avLst/>
              <a:gdLst/>
              <a:ahLst/>
              <a:rect l="l" t="t" r="r" b="b"/>
              <a:pathLst>
                <a:path w="2612" h="572">
                  <a:moveTo>
                    <a:pt x="0" y="548"/>
                  </a:moveTo>
                  <a:cubicBezTo>
                    <a:pt x="61" y="554"/>
                    <a:pt x="65" y="552"/>
                    <a:pt x="108" y="560"/>
                  </a:cubicBezTo>
                  <a:cubicBezTo>
                    <a:pt x="131" y="564"/>
                    <a:pt x="176" y="572"/>
                    <a:pt x="176" y="572"/>
                  </a:cubicBezTo>
                  <a:cubicBezTo>
                    <a:pt x="344" y="544"/>
                    <a:pt x="522" y="551"/>
                    <a:pt x="692" y="548"/>
                  </a:cubicBezTo>
                  <a:cubicBezTo>
                    <a:pt x="702" y="519"/>
                    <a:pt x="703" y="526"/>
                    <a:pt x="696" y="492"/>
                  </a:cubicBezTo>
                  <a:cubicBezTo>
                    <a:pt x="694" y="484"/>
                    <a:pt x="691" y="476"/>
                    <a:pt x="688" y="468"/>
                  </a:cubicBezTo>
                  <a:cubicBezTo>
                    <a:pt x="687" y="464"/>
                    <a:pt x="684" y="456"/>
                    <a:pt x="684" y="456"/>
                  </a:cubicBezTo>
                  <a:cubicBezTo>
                    <a:pt x="681" y="428"/>
                    <a:pt x="679" y="400"/>
                    <a:pt x="676" y="372"/>
                  </a:cubicBezTo>
                  <a:cubicBezTo>
                    <a:pt x="675" y="362"/>
                    <a:pt x="666" y="339"/>
                    <a:pt x="664" y="332"/>
                  </a:cubicBezTo>
                  <a:cubicBezTo>
                    <a:pt x="663" y="328"/>
                    <a:pt x="660" y="320"/>
                    <a:pt x="660" y="320"/>
                  </a:cubicBezTo>
                  <a:cubicBezTo>
                    <a:pt x="661" y="313"/>
                    <a:pt x="658" y="303"/>
                    <a:pt x="664" y="300"/>
                  </a:cubicBezTo>
                  <a:cubicBezTo>
                    <a:pt x="679" y="293"/>
                    <a:pt x="696" y="296"/>
                    <a:pt x="712" y="296"/>
                  </a:cubicBezTo>
                  <a:cubicBezTo>
                    <a:pt x="755" y="296"/>
                    <a:pt x="797" y="299"/>
                    <a:pt x="840" y="300"/>
                  </a:cubicBezTo>
                  <a:cubicBezTo>
                    <a:pt x="881" y="308"/>
                    <a:pt x="924" y="323"/>
                    <a:pt x="964" y="336"/>
                  </a:cubicBezTo>
                  <a:cubicBezTo>
                    <a:pt x="974" y="339"/>
                    <a:pt x="991" y="342"/>
                    <a:pt x="1000" y="348"/>
                  </a:cubicBezTo>
                  <a:cubicBezTo>
                    <a:pt x="1008" y="353"/>
                    <a:pt x="1024" y="364"/>
                    <a:pt x="1024" y="364"/>
                  </a:cubicBezTo>
                  <a:cubicBezTo>
                    <a:pt x="1038" y="385"/>
                    <a:pt x="1064" y="395"/>
                    <a:pt x="1088" y="400"/>
                  </a:cubicBezTo>
                  <a:cubicBezTo>
                    <a:pt x="1149" y="397"/>
                    <a:pt x="1145" y="401"/>
                    <a:pt x="1184" y="392"/>
                  </a:cubicBezTo>
                  <a:cubicBezTo>
                    <a:pt x="1262" y="375"/>
                    <a:pt x="1330" y="337"/>
                    <a:pt x="1404" y="312"/>
                  </a:cubicBezTo>
                  <a:cubicBezTo>
                    <a:pt x="1428" y="304"/>
                    <a:pt x="1514" y="291"/>
                    <a:pt x="1544" y="288"/>
                  </a:cubicBezTo>
                  <a:cubicBezTo>
                    <a:pt x="1562" y="282"/>
                    <a:pt x="1581" y="276"/>
                    <a:pt x="1600" y="272"/>
                  </a:cubicBezTo>
                  <a:cubicBezTo>
                    <a:pt x="1613" y="269"/>
                    <a:pt x="1627" y="267"/>
                    <a:pt x="1640" y="264"/>
                  </a:cubicBezTo>
                  <a:cubicBezTo>
                    <a:pt x="1647" y="263"/>
                    <a:pt x="1660" y="260"/>
                    <a:pt x="1660" y="260"/>
                  </a:cubicBezTo>
                  <a:cubicBezTo>
                    <a:pt x="1680" y="247"/>
                    <a:pt x="1701" y="234"/>
                    <a:pt x="1720" y="220"/>
                  </a:cubicBezTo>
                  <a:cubicBezTo>
                    <a:pt x="1733" y="210"/>
                    <a:pt x="1753" y="175"/>
                    <a:pt x="1768" y="168"/>
                  </a:cubicBezTo>
                  <a:cubicBezTo>
                    <a:pt x="1785" y="160"/>
                    <a:pt x="1806" y="149"/>
                    <a:pt x="1824" y="144"/>
                  </a:cubicBezTo>
                  <a:cubicBezTo>
                    <a:pt x="1849" y="137"/>
                    <a:pt x="1866" y="109"/>
                    <a:pt x="1892" y="108"/>
                  </a:cubicBezTo>
                  <a:cubicBezTo>
                    <a:pt x="1919" y="107"/>
                    <a:pt x="1973" y="109"/>
                    <a:pt x="2000" y="108"/>
                  </a:cubicBezTo>
                  <a:cubicBezTo>
                    <a:pt x="2128" y="104"/>
                    <a:pt x="2085" y="99"/>
                    <a:pt x="2184" y="92"/>
                  </a:cubicBezTo>
                  <a:cubicBezTo>
                    <a:pt x="2216" y="90"/>
                    <a:pt x="2280" y="68"/>
                    <a:pt x="2280" y="68"/>
                  </a:cubicBezTo>
                  <a:cubicBezTo>
                    <a:pt x="2340" y="56"/>
                    <a:pt x="2385" y="100"/>
                    <a:pt x="2440" y="76"/>
                  </a:cubicBezTo>
                  <a:cubicBezTo>
                    <a:pt x="2458" y="68"/>
                    <a:pt x="2478" y="70"/>
                    <a:pt x="2496" y="64"/>
                  </a:cubicBezTo>
                  <a:cubicBezTo>
                    <a:pt x="2536" y="51"/>
                    <a:pt x="2582" y="30"/>
                    <a:pt x="2612" y="0"/>
                  </a:cubicBezTo>
                </a:path>
              </a:pathLst>
            </a:custGeom>
            <a:noFill/>
            <a:ln w="38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0" name=""/>
            <p:cNvSpPr/>
            <p:nvPr/>
          </p:nvSpPr>
          <p:spPr>
            <a:xfrm>
              <a:off x="5077080" y="2451960"/>
              <a:ext cx="625320" cy="509040"/>
            </a:xfrm>
            <a:custGeom>
              <a:avLst/>
              <a:gdLst/>
              <a:ahLst/>
              <a:rect l="l" t="t" r="r" b="b"/>
              <a:pathLst>
                <a:path w="483" h="336">
                  <a:moveTo>
                    <a:pt x="472" y="336"/>
                  </a:moveTo>
                  <a:cubicBezTo>
                    <a:pt x="462" y="327"/>
                    <a:pt x="483" y="293"/>
                    <a:pt x="456" y="280"/>
                  </a:cubicBezTo>
                  <a:cubicBezTo>
                    <a:pt x="442" y="262"/>
                    <a:pt x="362" y="256"/>
                    <a:pt x="344" y="244"/>
                  </a:cubicBezTo>
                  <a:cubicBezTo>
                    <a:pt x="333" y="227"/>
                    <a:pt x="293" y="203"/>
                    <a:pt x="276" y="192"/>
                  </a:cubicBezTo>
                  <a:cubicBezTo>
                    <a:pt x="249" y="174"/>
                    <a:pt x="246" y="149"/>
                    <a:pt x="220" y="136"/>
                  </a:cubicBezTo>
                  <a:cubicBezTo>
                    <a:pt x="191" y="121"/>
                    <a:pt x="175" y="77"/>
                    <a:pt x="144" y="68"/>
                  </a:cubicBezTo>
                  <a:cubicBezTo>
                    <a:pt x="87" y="51"/>
                    <a:pt x="61" y="0"/>
                    <a:pt x="0" y="0"/>
                  </a:cubicBezTo>
                </a:path>
              </a:pathLst>
            </a:custGeom>
            <a:noFill/>
            <a:ln w="38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1" name=""/>
            <p:cNvSpPr/>
            <p:nvPr/>
          </p:nvSpPr>
          <p:spPr>
            <a:xfrm>
              <a:off x="6896520" y="2792520"/>
              <a:ext cx="307440" cy="472680"/>
            </a:xfrm>
            <a:custGeom>
              <a:avLst/>
              <a:gdLst/>
              <a:ahLst/>
              <a:rect l="l" t="t" r="r" b="b"/>
              <a:pathLst>
                <a:path w="236" h="311">
                  <a:moveTo>
                    <a:pt x="236" y="7"/>
                  </a:moveTo>
                  <a:cubicBezTo>
                    <a:pt x="216" y="0"/>
                    <a:pt x="196" y="4"/>
                    <a:pt x="176" y="11"/>
                  </a:cubicBezTo>
                  <a:cubicBezTo>
                    <a:pt x="159" y="36"/>
                    <a:pt x="161" y="28"/>
                    <a:pt x="156" y="51"/>
                  </a:cubicBezTo>
                  <a:cubicBezTo>
                    <a:pt x="156" y="52"/>
                    <a:pt x="152" y="95"/>
                    <a:pt x="140" y="103"/>
                  </a:cubicBezTo>
                  <a:cubicBezTo>
                    <a:pt x="140" y="103"/>
                    <a:pt x="110" y="113"/>
                    <a:pt x="104" y="115"/>
                  </a:cubicBezTo>
                  <a:cubicBezTo>
                    <a:pt x="86" y="121"/>
                    <a:pt x="74" y="137"/>
                    <a:pt x="56" y="143"/>
                  </a:cubicBezTo>
                  <a:cubicBezTo>
                    <a:pt x="42" y="164"/>
                    <a:pt x="32" y="167"/>
                    <a:pt x="24" y="191"/>
                  </a:cubicBezTo>
                  <a:cubicBezTo>
                    <a:pt x="21" y="199"/>
                    <a:pt x="12" y="219"/>
                    <a:pt x="12" y="219"/>
                  </a:cubicBezTo>
                  <a:cubicBezTo>
                    <a:pt x="14" y="235"/>
                    <a:pt x="0" y="277"/>
                    <a:pt x="16" y="291"/>
                  </a:cubicBezTo>
                  <a:cubicBezTo>
                    <a:pt x="23" y="297"/>
                    <a:pt x="53" y="300"/>
                    <a:pt x="60" y="307"/>
                  </a:cubicBezTo>
                  <a:cubicBezTo>
                    <a:pt x="61" y="308"/>
                    <a:pt x="63" y="310"/>
                    <a:pt x="64" y="311"/>
                  </a:cubicBezTo>
                </a:path>
              </a:pathLst>
            </a:custGeom>
            <a:noFill/>
            <a:ln w="381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2" name=""/>
            <p:cNvSpPr/>
            <p:nvPr/>
          </p:nvSpPr>
          <p:spPr>
            <a:xfrm>
              <a:off x="1987920" y="1212840"/>
              <a:ext cx="672120" cy="2878920"/>
            </a:xfrm>
            <a:custGeom>
              <a:avLst/>
              <a:gdLst/>
              <a:ahLst/>
              <a:rect l="l" t="t" r="r" b="b"/>
              <a:pathLst>
                <a:path w="517" h="1896">
                  <a:moveTo>
                    <a:pt x="216" y="0"/>
                  </a:moveTo>
                  <a:cubicBezTo>
                    <a:pt x="221" y="58"/>
                    <a:pt x="218" y="119"/>
                    <a:pt x="232" y="176"/>
                  </a:cubicBezTo>
                  <a:cubicBezTo>
                    <a:pt x="237" y="196"/>
                    <a:pt x="245" y="216"/>
                    <a:pt x="252" y="236"/>
                  </a:cubicBezTo>
                  <a:cubicBezTo>
                    <a:pt x="259" y="256"/>
                    <a:pt x="281" y="263"/>
                    <a:pt x="288" y="284"/>
                  </a:cubicBezTo>
                  <a:cubicBezTo>
                    <a:pt x="298" y="313"/>
                    <a:pt x="291" y="301"/>
                    <a:pt x="304" y="320"/>
                  </a:cubicBezTo>
                  <a:cubicBezTo>
                    <a:pt x="302" y="351"/>
                    <a:pt x="308" y="384"/>
                    <a:pt x="296" y="412"/>
                  </a:cubicBezTo>
                  <a:cubicBezTo>
                    <a:pt x="285" y="437"/>
                    <a:pt x="255" y="447"/>
                    <a:pt x="244" y="472"/>
                  </a:cubicBezTo>
                  <a:cubicBezTo>
                    <a:pt x="229" y="506"/>
                    <a:pt x="228" y="558"/>
                    <a:pt x="208" y="588"/>
                  </a:cubicBezTo>
                  <a:cubicBezTo>
                    <a:pt x="198" y="603"/>
                    <a:pt x="153" y="657"/>
                    <a:pt x="148" y="672"/>
                  </a:cubicBezTo>
                  <a:cubicBezTo>
                    <a:pt x="138" y="701"/>
                    <a:pt x="126" y="730"/>
                    <a:pt x="116" y="760"/>
                  </a:cubicBezTo>
                  <a:cubicBezTo>
                    <a:pt x="105" y="793"/>
                    <a:pt x="87" y="823"/>
                    <a:pt x="76" y="856"/>
                  </a:cubicBezTo>
                  <a:cubicBezTo>
                    <a:pt x="69" y="876"/>
                    <a:pt x="69" y="901"/>
                    <a:pt x="48" y="908"/>
                  </a:cubicBezTo>
                  <a:cubicBezTo>
                    <a:pt x="47" y="944"/>
                    <a:pt x="46" y="980"/>
                    <a:pt x="44" y="1016"/>
                  </a:cubicBezTo>
                  <a:cubicBezTo>
                    <a:pt x="44" y="1023"/>
                    <a:pt x="33" y="1052"/>
                    <a:pt x="32" y="1056"/>
                  </a:cubicBezTo>
                  <a:cubicBezTo>
                    <a:pt x="29" y="1064"/>
                    <a:pt x="24" y="1080"/>
                    <a:pt x="24" y="1080"/>
                  </a:cubicBezTo>
                  <a:cubicBezTo>
                    <a:pt x="18" y="1122"/>
                    <a:pt x="10" y="1159"/>
                    <a:pt x="0" y="1200"/>
                  </a:cubicBezTo>
                  <a:cubicBezTo>
                    <a:pt x="1" y="1231"/>
                    <a:pt x="0" y="1262"/>
                    <a:pt x="4" y="1292"/>
                  </a:cubicBezTo>
                  <a:cubicBezTo>
                    <a:pt x="4" y="1294"/>
                    <a:pt x="28" y="1338"/>
                    <a:pt x="32" y="1348"/>
                  </a:cubicBezTo>
                  <a:cubicBezTo>
                    <a:pt x="47" y="1384"/>
                    <a:pt x="56" y="1422"/>
                    <a:pt x="64" y="1460"/>
                  </a:cubicBezTo>
                  <a:cubicBezTo>
                    <a:pt x="68" y="1479"/>
                    <a:pt x="74" y="1514"/>
                    <a:pt x="84" y="1532"/>
                  </a:cubicBezTo>
                  <a:cubicBezTo>
                    <a:pt x="84" y="1532"/>
                    <a:pt x="104" y="1562"/>
                    <a:pt x="108" y="1568"/>
                  </a:cubicBezTo>
                  <a:cubicBezTo>
                    <a:pt x="111" y="1572"/>
                    <a:pt x="116" y="1580"/>
                    <a:pt x="116" y="1580"/>
                  </a:cubicBezTo>
                  <a:cubicBezTo>
                    <a:pt x="109" y="1600"/>
                    <a:pt x="116" y="1591"/>
                    <a:pt x="88" y="1600"/>
                  </a:cubicBezTo>
                  <a:cubicBezTo>
                    <a:pt x="84" y="1601"/>
                    <a:pt x="76" y="1604"/>
                    <a:pt x="76" y="1604"/>
                  </a:cubicBezTo>
                  <a:cubicBezTo>
                    <a:pt x="72" y="1608"/>
                    <a:pt x="59" y="1614"/>
                    <a:pt x="64" y="1616"/>
                  </a:cubicBezTo>
                  <a:cubicBezTo>
                    <a:pt x="70" y="1618"/>
                    <a:pt x="118" y="1597"/>
                    <a:pt x="128" y="1592"/>
                  </a:cubicBezTo>
                  <a:cubicBezTo>
                    <a:pt x="144" y="1608"/>
                    <a:pt x="154" y="1632"/>
                    <a:pt x="164" y="1652"/>
                  </a:cubicBezTo>
                  <a:cubicBezTo>
                    <a:pt x="166" y="1656"/>
                    <a:pt x="165" y="1661"/>
                    <a:pt x="168" y="1664"/>
                  </a:cubicBezTo>
                  <a:cubicBezTo>
                    <a:pt x="176" y="1672"/>
                    <a:pt x="205" y="1680"/>
                    <a:pt x="216" y="1688"/>
                  </a:cubicBezTo>
                  <a:cubicBezTo>
                    <a:pt x="224" y="1700"/>
                    <a:pt x="252" y="1692"/>
                    <a:pt x="260" y="1704"/>
                  </a:cubicBezTo>
                  <a:cubicBezTo>
                    <a:pt x="261" y="1708"/>
                    <a:pt x="277" y="1753"/>
                    <a:pt x="280" y="1760"/>
                  </a:cubicBezTo>
                  <a:cubicBezTo>
                    <a:pt x="284" y="1771"/>
                    <a:pt x="305" y="1780"/>
                    <a:pt x="312" y="1788"/>
                  </a:cubicBezTo>
                  <a:cubicBezTo>
                    <a:pt x="329" y="1809"/>
                    <a:pt x="321" y="1825"/>
                    <a:pt x="344" y="1840"/>
                  </a:cubicBezTo>
                  <a:cubicBezTo>
                    <a:pt x="358" y="1861"/>
                    <a:pt x="361" y="1872"/>
                    <a:pt x="388" y="1876"/>
                  </a:cubicBezTo>
                  <a:cubicBezTo>
                    <a:pt x="406" y="1882"/>
                    <a:pt x="407" y="1882"/>
                    <a:pt x="424" y="1888"/>
                  </a:cubicBezTo>
                  <a:cubicBezTo>
                    <a:pt x="517" y="1884"/>
                    <a:pt x="467" y="1896"/>
                    <a:pt x="512" y="1896"/>
                  </a:cubicBezTo>
                </a:path>
              </a:pathLst>
            </a:custGeom>
            <a:noFill/>
            <a:ln w="38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" name=""/>
            <p:cNvSpPr/>
            <p:nvPr/>
          </p:nvSpPr>
          <p:spPr>
            <a:xfrm>
              <a:off x="1920960" y="2100600"/>
              <a:ext cx="5461200" cy="2677680"/>
            </a:xfrm>
            <a:custGeom>
              <a:avLst/>
              <a:gdLst/>
              <a:ahLst/>
              <a:rect l="l" t="t" r="r" b="b"/>
              <a:pathLst>
                <a:path w="4024" h="1755">
                  <a:moveTo>
                    <a:pt x="230" y="0"/>
                  </a:moveTo>
                  <a:lnTo>
                    <a:pt x="2797" y="555"/>
                  </a:lnTo>
                  <a:lnTo>
                    <a:pt x="3298" y="425"/>
                  </a:lnTo>
                  <a:lnTo>
                    <a:pt x="4024" y="233"/>
                  </a:lnTo>
                  <a:lnTo>
                    <a:pt x="3886" y="472"/>
                  </a:lnTo>
                  <a:lnTo>
                    <a:pt x="3473" y="987"/>
                  </a:lnTo>
                  <a:lnTo>
                    <a:pt x="3183" y="1218"/>
                  </a:lnTo>
                  <a:lnTo>
                    <a:pt x="2262" y="1755"/>
                  </a:lnTo>
                  <a:lnTo>
                    <a:pt x="293" y="1200"/>
                  </a:lnTo>
                  <a:lnTo>
                    <a:pt x="58" y="925"/>
                  </a:lnTo>
                  <a:lnTo>
                    <a:pt x="0" y="376"/>
                  </a:lnTo>
                  <a:lnTo>
                    <a:pt x="230" y="0"/>
                  </a:lnTo>
                  <a:close/>
                </a:path>
              </a:pathLst>
            </a:custGeom>
            <a:noFill/>
            <a:ln w="38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" name=""/>
            <p:cNvSpPr/>
            <p:nvPr/>
          </p:nvSpPr>
          <p:spPr>
            <a:xfrm>
              <a:off x="3069360" y="2946600"/>
              <a:ext cx="2625480" cy="336600"/>
            </a:xfrm>
            <a:custGeom>
              <a:avLst/>
              <a:gdLst/>
              <a:ahLst/>
              <a:rect l="l" t="t" r="r" b="b"/>
              <a:pathLst>
                <a:path w="2016" h="222">
                  <a:moveTo>
                    <a:pt x="0" y="54"/>
                  </a:moveTo>
                  <a:lnTo>
                    <a:pt x="708" y="222"/>
                  </a:lnTo>
                  <a:lnTo>
                    <a:pt x="2016" y="0"/>
                  </a:lnTo>
                </a:path>
              </a:pathLst>
            </a:custGeom>
            <a:noFill/>
            <a:ln w="38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5" name=""/>
            <p:cNvSpPr/>
            <p:nvPr/>
          </p:nvSpPr>
          <p:spPr>
            <a:xfrm>
              <a:off x="4725720" y="2946600"/>
              <a:ext cx="2148840" cy="2187000"/>
            </a:xfrm>
            <a:custGeom>
              <a:avLst/>
              <a:gdLst/>
              <a:ahLst/>
              <a:rect l="l" t="t" r="r" b="b"/>
              <a:pathLst>
                <a:path w="1650" h="1440">
                  <a:moveTo>
                    <a:pt x="744" y="0"/>
                  </a:moveTo>
                  <a:lnTo>
                    <a:pt x="0" y="894"/>
                  </a:lnTo>
                  <a:lnTo>
                    <a:pt x="210" y="1218"/>
                  </a:lnTo>
                  <a:lnTo>
                    <a:pt x="1650" y="1440"/>
                  </a:lnTo>
                  <a:lnTo>
                    <a:pt x="1164" y="654"/>
                  </a:lnTo>
                </a:path>
              </a:pathLst>
            </a:custGeom>
            <a:noFill/>
            <a:ln w="38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" name=""/>
            <p:cNvSpPr/>
            <p:nvPr/>
          </p:nvSpPr>
          <p:spPr>
            <a:xfrm flipV="1">
              <a:off x="4725720" y="2826720"/>
              <a:ext cx="2467800" cy="1467720"/>
            </a:xfrm>
            <a:prstGeom prst="line">
              <a:avLst/>
            </a:prstGeom>
            <a:ln w="3816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7" name=""/>
            <p:cNvSpPr/>
            <p:nvPr/>
          </p:nvSpPr>
          <p:spPr>
            <a:xfrm flipH="1" flipV="1">
              <a:off x="2000160" y="3502800"/>
              <a:ext cx="2724840" cy="791640"/>
            </a:xfrm>
            <a:prstGeom prst="line">
              <a:avLst/>
            </a:prstGeom>
            <a:ln w="3816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8" name=""/>
            <p:cNvSpPr/>
            <p:nvPr/>
          </p:nvSpPr>
          <p:spPr>
            <a:xfrm flipV="1">
              <a:off x="4984920" y="2827080"/>
              <a:ext cx="2208240" cy="1922400"/>
            </a:xfrm>
            <a:prstGeom prst="line">
              <a:avLst/>
            </a:prstGeom>
            <a:ln w="3816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9" name=""/>
            <p:cNvSpPr/>
            <p:nvPr/>
          </p:nvSpPr>
          <p:spPr>
            <a:xfrm>
              <a:off x="4316040" y="3970440"/>
              <a:ext cx="639720" cy="205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 baseline="-25000">
                  <a:solidFill>
                    <a:srgbClr val="000066"/>
                  </a:solidFill>
                  <a:effectLst/>
                  <a:uFillTx/>
                  <a:latin typeface="Frutiger 45 Light"/>
                </a:rPr>
                <a:t>Dallas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0" name=""/>
            <p:cNvSpPr/>
            <p:nvPr/>
          </p:nvSpPr>
          <p:spPr>
            <a:xfrm flipV="1">
              <a:off x="7207920" y="2451600"/>
              <a:ext cx="712080" cy="369720"/>
            </a:xfrm>
            <a:prstGeom prst="line">
              <a:avLst/>
            </a:prstGeom>
            <a:ln w="3816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1" name=""/>
            <p:cNvSpPr/>
            <p:nvPr/>
          </p:nvSpPr>
          <p:spPr>
            <a:xfrm flipV="1">
              <a:off x="7211160" y="2713680"/>
              <a:ext cx="736920" cy="99000"/>
            </a:xfrm>
            <a:prstGeom prst="line">
              <a:avLst/>
            </a:prstGeom>
            <a:ln w="3816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2" name=""/>
            <p:cNvSpPr/>
            <p:nvPr/>
          </p:nvSpPr>
          <p:spPr>
            <a:xfrm>
              <a:off x="7236360" y="2815560"/>
              <a:ext cx="693000" cy="178560"/>
            </a:xfrm>
            <a:prstGeom prst="line">
              <a:avLst/>
            </a:prstGeom>
            <a:ln w="3816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3" name=""/>
            <p:cNvSpPr/>
            <p:nvPr/>
          </p:nvSpPr>
          <p:spPr>
            <a:xfrm>
              <a:off x="7236720" y="2833560"/>
              <a:ext cx="684720" cy="396360"/>
            </a:xfrm>
            <a:prstGeom prst="line">
              <a:avLst/>
            </a:prstGeom>
            <a:ln w="3816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4" name=""/>
            <p:cNvSpPr/>
            <p:nvPr/>
          </p:nvSpPr>
          <p:spPr>
            <a:xfrm>
              <a:off x="7248960" y="2844720"/>
              <a:ext cx="695160" cy="645480"/>
            </a:xfrm>
            <a:prstGeom prst="line">
              <a:avLst/>
            </a:prstGeom>
            <a:ln w="3816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5" name=""/>
            <p:cNvSpPr/>
            <p:nvPr/>
          </p:nvSpPr>
          <p:spPr>
            <a:xfrm flipV="1">
              <a:off x="7193520" y="2202120"/>
              <a:ext cx="713520" cy="576000"/>
            </a:xfrm>
            <a:prstGeom prst="line">
              <a:avLst/>
            </a:prstGeom>
            <a:ln w="3816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6" name=""/>
            <p:cNvSpPr/>
            <p:nvPr/>
          </p:nvSpPr>
          <p:spPr>
            <a:xfrm>
              <a:off x="8193600" y="2067840"/>
              <a:ext cx="635760" cy="262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no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 baseline="-25000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London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7" name=""/>
            <p:cNvSpPr/>
            <p:nvPr/>
          </p:nvSpPr>
          <p:spPr>
            <a:xfrm>
              <a:off x="8197560" y="2347200"/>
              <a:ext cx="635760" cy="244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no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 baseline="-25000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Paris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8" name=""/>
            <p:cNvSpPr/>
            <p:nvPr/>
          </p:nvSpPr>
          <p:spPr>
            <a:xfrm>
              <a:off x="8188560" y="2642040"/>
              <a:ext cx="635760" cy="297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no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 baseline="-25000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Copenhagen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9" name=""/>
            <p:cNvSpPr/>
            <p:nvPr/>
          </p:nvSpPr>
          <p:spPr>
            <a:xfrm>
              <a:off x="8197560" y="3191040"/>
              <a:ext cx="635760" cy="269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no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 baseline="-25000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Amsterdam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0" name=""/>
            <p:cNvSpPr/>
            <p:nvPr/>
          </p:nvSpPr>
          <p:spPr>
            <a:xfrm>
              <a:off x="8202600" y="3479760"/>
              <a:ext cx="635760" cy="329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no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 baseline="-25000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Rome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1" name=""/>
            <p:cNvSpPr/>
            <p:nvPr/>
          </p:nvSpPr>
          <p:spPr>
            <a:xfrm>
              <a:off x="3968280" y="2669400"/>
              <a:ext cx="639360" cy="208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 baseline="-25000">
                  <a:solidFill>
                    <a:srgbClr val="000066"/>
                  </a:solidFill>
                  <a:effectLst/>
                  <a:uFillTx/>
                  <a:latin typeface="Frutiger 45 Light"/>
                </a:rPr>
                <a:t>Omaha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2" name=""/>
            <p:cNvSpPr/>
            <p:nvPr/>
          </p:nvSpPr>
          <p:spPr>
            <a:xfrm flipV="1">
              <a:off x="5718600" y="2829240"/>
              <a:ext cx="1480320" cy="102960"/>
            </a:xfrm>
            <a:prstGeom prst="line">
              <a:avLst/>
            </a:prstGeom>
            <a:ln w="3816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3" name=""/>
            <p:cNvSpPr/>
            <p:nvPr/>
          </p:nvSpPr>
          <p:spPr>
            <a:xfrm>
              <a:off x="1098360" y="3372480"/>
              <a:ext cx="637560" cy="36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 baseline="-25000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San Francisco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4" name=""/>
            <p:cNvSpPr/>
            <p:nvPr/>
          </p:nvSpPr>
          <p:spPr>
            <a:xfrm>
              <a:off x="1359360" y="3577320"/>
              <a:ext cx="635400" cy="202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 baseline="-25000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San Jose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5" name=""/>
            <p:cNvSpPr/>
            <p:nvPr/>
          </p:nvSpPr>
          <p:spPr>
            <a:xfrm>
              <a:off x="1706760" y="4041360"/>
              <a:ext cx="635760" cy="309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 baseline="-25000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San Diego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6" name=""/>
            <p:cNvSpPr/>
            <p:nvPr/>
          </p:nvSpPr>
          <p:spPr>
            <a:xfrm>
              <a:off x="228600" y="3635280"/>
              <a:ext cx="637560" cy="347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 baseline="-25000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Asia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7" name=""/>
            <p:cNvSpPr/>
            <p:nvPr/>
          </p:nvSpPr>
          <p:spPr>
            <a:xfrm>
              <a:off x="2855880" y="3910680"/>
              <a:ext cx="635760" cy="202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 baseline="-25000">
                  <a:solidFill>
                    <a:srgbClr val="000066"/>
                  </a:solidFill>
                  <a:effectLst/>
                  <a:uFillTx/>
                  <a:latin typeface="Frutiger 45 Light"/>
                </a:rPr>
                <a:t>Phoenix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8" name=""/>
            <p:cNvSpPr/>
            <p:nvPr/>
          </p:nvSpPr>
          <p:spPr>
            <a:xfrm>
              <a:off x="3156480" y="2745720"/>
              <a:ext cx="637560" cy="204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 baseline="-25000">
                  <a:solidFill>
                    <a:srgbClr val="000066"/>
                  </a:solidFill>
                  <a:effectLst/>
                  <a:uFillTx/>
                  <a:latin typeface="Frutiger 45 Light"/>
                </a:rPr>
                <a:t>Salt Lake City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9" name=""/>
            <p:cNvSpPr/>
            <p:nvPr/>
          </p:nvSpPr>
          <p:spPr>
            <a:xfrm>
              <a:off x="3464640" y="3695040"/>
              <a:ext cx="639360" cy="206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 baseline="-25000">
                  <a:solidFill>
                    <a:srgbClr val="000066"/>
                  </a:solidFill>
                  <a:effectLst/>
                  <a:uFillTx/>
                  <a:latin typeface="Frutiger 45 Light"/>
                </a:rPr>
                <a:t>Albuquerque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0" name=""/>
            <p:cNvSpPr/>
            <p:nvPr/>
          </p:nvSpPr>
          <p:spPr>
            <a:xfrm>
              <a:off x="2728800" y="3475800"/>
              <a:ext cx="637920" cy="204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 baseline="-25000">
                  <a:solidFill>
                    <a:srgbClr val="000066"/>
                  </a:solidFill>
                  <a:effectLst/>
                  <a:uFillTx/>
                  <a:latin typeface="Frutiger 45 Light"/>
                </a:rPr>
                <a:t>Las Vegas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1" name=""/>
            <p:cNvSpPr/>
            <p:nvPr/>
          </p:nvSpPr>
          <p:spPr>
            <a:xfrm>
              <a:off x="4847040" y="4834800"/>
              <a:ext cx="637920" cy="298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 baseline="-25000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Houston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2" name=""/>
            <p:cNvSpPr/>
            <p:nvPr/>
          </p:nvSpPr>
          <p:spPr>
            <a:xfrm>
              <a:off x="6751440" y="4602960"/>
              <a:ext cx="639720" cy="24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 baseline="-25000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Orlando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3" name=""/>
            <p:cNvSpPr/>
            <p:nvPr/>
          </p:nvSpPr>
          <p:spPr>
            <a:xfrm>
              <a:off x="6896520" y="4966920"/>
              <a:ext cx="637560" cy="320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 baseline="-25000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Miami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4" name=""/>
            <p:cNvSpPr/>
            <p:nvPr/>
          </p:nvSpPr>
          <p:spPr>
            <a:xfrm>
              <a:off x="5794920" y="4725720"/>
              <a:ext cx="637560" cy="320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 baseline="-25000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New Orleans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5" name=""/>
            <p:cNvSpPr/>
            <p:nvPr/>
          </p:nvSpPr>
          <p:spPr>
            <a:xfrm>
              <a:off x="2478960" y="1567800"/>
              <a:ext cx="470520" cy="301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 baseline="-25000">
                  <a:solidFill>
                    <a:srgbClr val="000066"/>
                  </a:solidFill>
                  <a:effectLst/>
                  <a:uFillTx/>
                  <a:latin typeface="Frutiger 45 Light"/>
                </a:rPr>
                <a:t>Seattle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6" name=""/>
            <p:cNvSpPr/>
            <p:nvPr/>
          </p:nvSpPr>
          <p:spPr>
            <a:xfrm>
              <a:off x="2401920" y="1866960"/>
              <a:ext cx="539280" cy="301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 baseline="-25000">
                  <a:solidFill>
                    <a:srgbClr val="000066"/>
                  </a:solidFill>
                  <a:effectLst/>
                  <a:uFillTx/>
                  <a:latin typeface="Frutiger 45 Light"/>
                </a:rPr>
                <a:t>Portland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7" name=""/>
            <p:cNvSpPr/>
            <p:nvPr/>
          </p:nvSpPr>
          <p:spPr>
            <a:xfrm>
              <a:off x="2199960" y="3051720"/>
              <a:ext cx="637560" cy="204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 baseline="-25000">
                  <a:solidFill>
                    <a:srgbClr val="000066"/>
                  </a:solidFill>
                  <a:effectLst/>
                  <a:uFillTx/>
                  <a:latin typeface="Frutiger 45 Light"/>
                </a:rPr>
                <a:t>Sacramento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8" name=""/>
            <p:cNvSpPr/>
            <p:nvPr/>
          </p:nvSpPr>
          <p:spPr>
            <a:xfrm>
              <a:off x="2984400" y="2454120"/>
              <a:ext cx="421560" cy="301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 baseline="-25000">
                  <a:solidFill>
                    <a:srgbClr val="000066"/>
                  </a:solidFill>
                  <a:effectLst/>
                  <a:uFillTx/>
                  <a:latin typeface="Frutiger 45 Light"/>
                </a:rPr>
                <a:t>Boise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9" name=""/>
            <p:cNvSpPr/>
            <p:nvPr/>
          </p:nvSpPr>
          <p:spPr>
            <a:xfrm>
              <a:off x="3891960" y="2988720"/>
              <a:ext cx="637920" cy="204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 baseline="-25000">
                  <a:solidFill>
                    <a:srgbClr val="000066"/>
                  </a:solidFill>
                  <a:effectLst/>
                  <a:uFillTx/>
                  <a:latin typeface="Frutiger 45 Light"/>
                </a:rPr>
                <a:t>Denver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0" name=""/>
            <p:cNvSpPr/>
            <p:nvPr/>
          </p:nvSpPr>
          <p:spPr>
            <a:xfrm>
              <a:off x="5533920" y="3102480"/>
              <a:ext cx="637560" cy="204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 baseline="-25000">
                  <a:solidFill>
                    <a:srgbClr val="000066"/>
                  </a:solidFill>
                  <a:effectLst/>
                  <a:uFillTx/>
                  <a:latin typeface="Frutiger 45 Light"/>
                </a:rPr>
                <a:t>Chicago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1" name=""/>
            <p:cNvSpPr/>
            <p:nvPr/>
          </p:nvSpPr>
          <p:spPr>
            <a:xfrm>
              <a:off x="6078960" y="2935800"/>
              <a:ext cx="598320" cy="301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 baseline="-25000">
                  <a:solidFill>
                    <a:srgbClr val="000066"/>
                  </a:solidFill>
                  <a:effectLst/>
                  <a:uFillTx/>
                  <a:latin typeface="Frutiger 45 Light"/>
                </a:rPr>
                <a:t>Cleveland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2" name=""/>
            <p:cNvSpPr/>
            <p:nvPr/>
          </p:nvSpPr>
          <p:spPr>
            <a:xfrm>
              <a:off x="4439160" y="2176560"/>
              <a:ext cx="637560" cy="204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 baseline="-25000">
                  <a:solidFill>
                    <a:srgbClr val="000066"/>
                  </a:solidFill>
                  <a:effectLst/>
                  <a:uFillTx/>
                  <a:latin typeface="Frutiger 45 Light"/>
                </a:rPr>
                <a:t>Minneapolis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3" name=""/>
            <p:cNvSpPr/>
            <p:nvPr/>
          </p:nvSpPr>
          <p:spPr>
            <a:xfrm>
              <a:off x="5504760" y="3307320"/>
              <a:ext cx="637560" cy="205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 baseline="-25000">
                  <a:solidFill>
                    <a:srgbClr val="000066"/>
                  </a:solidFill>
                  <a:effectLst/>
                  <a:uFillTx/>
                  <a:latin typeface="Frutiger 45 Light"/>
                </a:rPr>
                <a:t>St. Louis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4" name=""/>
            <p:cNvSpPr/>
            <p:nvPr/>
          </p:nvSpPr>
          <p:spPr>
            <a:xfrm>
              <a:off x="7099560" y="3394080"/>
              <a:ext cx="637560" cy="190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 baseline="-25000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D.C.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5" name=""/>
            <p:cNvSpPr/>
            <p:nvPr/>
          </p:nvSpPr>
          <p:spPr>
            <a:xfrm>
              <a:off x="6430680" y="2675160"/>
              <a:ext cx="639720" cy="204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 baseline="-25000">
                  <a:solidFill>
                    <a:srgbClr val="000066"/>
                  </a:solidFill>
                  <a:effectLst/>
                  <a:uFillTx/>
                  <a:latin typeface="Frutiger 45 Light"/>
                </a:rPr>
                <a:t>New York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6" name=""/>
            <p:cNvSpPr/>
            <p:nvPr/>
          </p:nvSpPr>
          <p:spPr>
            <a:xfrm>
              <a:off x="7012440" y="3695040"/>
              <a:ext cx="637560" cy="308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 baseline="-25000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Charlotte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7" name=""/>
            <p:cNvSpPr/>
            <p:nvPr/>
          </p:nvSpPr>
          <p:spPr>
            <a:xfrm>
              <a:off x="5013720" y="4057200"/>
              <a:ext cx="639720" cy="206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 baseline="-25000">
                  <a:solidFill>
                    <a:srgbClr val="000066"/>
                  </a:solidFill>
                  <a:effectLst/>
                  <a:uFillTx/>
                  <a:latin typeface="Frutiger 45 Light"/>
                </a:rPr>
                <a:t>Jackson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8" name=""/>
            <p:cNvSpPr/>
            <p:nvPr/>
          </p:nvSpPr>
          <p:spPr>
            <a:xfrm>
              <a:off x="6278400" y="3798360"/>
              <a:ext cx="635760" cy="204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 baseline="-25000">
                  <a:solidFill>
                    <a:srgbClr val="000066"/>
                  </a:solidFill>
                  <a:effectLst/>
                  <a:uFillTx/>
                  <a:latin typeface="Frutiger 45 Light"/>
                </a:rPr>
                <a:t>Atlanta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9" name=""/>
            <p:cNvSpPr/>
            <p:nvPr/>
          </p:nvSpPr>
          <p:spPr>
            <a:xfrm>
              <a:off x="6896520" y="2058840"/>
              <a:ext cx="637560" cy="204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 baseline="-25000">
                  <a:solidFill>
                    <a:srgbClr val="000066"/>
                  </a:solidFill>
                  <a:effectLst/>
                  <a:uFillTx/>
                  <a:latin typeface="Frutiger 45 Light"/>
                </a:rPr>
                <a:t>Boston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0" name=""/>
            <p:cNvSpPr/>
            <p:nvPr/>
          </p:nvSpPr>
          <p:spPr>
            <a:xfrm>
              <a:off x="6382800" y="2193120"/>
              <a:ext cx="514440" cy="301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 baseline="-25000">
                  <a:solidFill>
                    <a:srgbClr val="000066"/>
                  </a:solidFill>
                  <a:effectLst/>
                  <a:uFillTx/>
                  <a:latin typeface="Frutiger 45 Light"/>
                </a:rPr>
                <a:t>Toronto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1" name=""/>
            <p:cNvSpPr/>
            <p:nvPr/>
          </p:nvSpPr>
          <p:spPr>
            <a:xfrm>
              <a:off x="6822360" y="2193120"/>
              <a:ext cx="475560" cy="301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 baseline="-25000">
                  <a:solidFill>
                    <a:srgbClr val="000066"/>
                  </a:solidFill>
                  <a:effectLst/>
                  <a:uFillTx/>
                  <a:latin typeface="Frutiger 45 Light"/>
                </a:rPr>
                <a:t>Albany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2" name=""/>
            <p:cNvSpPr/>
            <p:nvPr/>
          </p:nvSpPr>
          <p:spPr>
            <a:xfrm>
              <a:off x="3143880" y="1500840"/>
              <a:ext cx="1222920" cy="259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3" name=""/>
            <p:cNvSpPr/>
            <p:nvPr/>
          </p:nvSpPr>
          <p:spPr>
            <a:xfrm>
              <a:off x="1445760" y="3916080"/>
              <a:ext cx="637920" cy="3153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 baseline="-25000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Los Angeles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4" name=""/>
            <p:cNvSpPr/>
            <p:nvPr/>
          </p:nvSpPr>
          <p:spPr>
            <a:xfrm>
              <a:off x="8193600" y="2910600"/>
              <a:ext cx="635760" cy="289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no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 baseline="-25000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Munich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5" name=""/>
            <p:cNvSpPr/>
            <p:nvPr/>
          </p:nvSpPr>
          <p:spPr>
            <a:xfrm>
              <a:off x="7867440" y="2044440"/>
              <a:ext cx="279000" cy="313200"/>
            </a:xfrm>
            <a:prstGeom prst="ellipse">
              <a:avLst/>
            </a:prstGeom>
            <a:solidFill>
              <a:srgbClr val="ffe80f"/>
            </a:solidFill>
            <a:ln w="1260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6" name=""/>
            <p:cNvSpPr/>
            <p:nvPr/>
          </p:nvSpPr>
          <p:spPr>
            <a:xfrm>
              <a:off x="7862040" y="2316240"/>
              <a:ext cx="279000" cy="312840"/>
            </a:xfrm>
            <a:prstGeom prst="ellipse">
              <a:avLst/>
            </a:prstGeom>
            <a:solidFill>
              <a:srgbClr val="ffe80f"/>
            </a:solidFill>
            <a:ln w="1260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7" name=""/>
            <p:cNvSpPr/>
            <p:nvPr/>
          </p:nvSpPr>
          <p:spPr>
            <a:xfrm>
              <a:off x="7867440" y="2598480"/>
              <a:ext cx="279000" cy="313200"/>
            </a:xfrm>
            <a:prstGeom prst="ellipse">
              <a:avLst/>
            </a:prstGeom>
            <a:solidFill>
              <a:srgbClr val="ffe80f"/>
            </a:solidFill>
            <a:ln w="1260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8" name=""/>
            <p:cNvSpPr/>
            <p:nvPr/>
          </p:nvSpPr>
          <p:spPr>
            <a:xfrm>
              <a:off x="7867440" y="2892240"/>
              <a:ext cx="279000" cy="313200"/>
            </a:xfrm>
            <a:prstGeom prst="ellipse">
              <a:avLst/>
            </a:prstGeom>
            <a:solidFill>
              <a:srgbClr val="ffe80f"/>
            </a:solidFill>
            <a:ln w="1260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9" name=""/>
            <p:cNvSpPr/>
            <p:nvPr/>
          </p:nvSpPr>
          <p:spPr>
            <a:xfrm>
              <a:off x="7867440" y="3175200"/>
              <a:ext cx="279000" cy="313200"/>
            </a:xfrm>
            <a:prstGeom prst="ellipse">
              <a:avLst/>
            </a:prstGeom>
            <a:solidFill>
              <a:srgbClr val="ffe80f"/>
            </a:solidFill>
            <a:ln w="1260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0" name=""/>
            <p:cNvSpPr/>
            <p:nvPr/>
          </p:nvSpPr>
          <p:spPr>
            <a:xfrm>
              <a:off x="7867440" y="3452040"/>
              <a:ext cx="279000" cy="313200"/>
            </a:xfrm>
            <a:prstGeom prst="ellipse">
              <a:avLst/>
            </a:prstGeom>
            <a:solidFill>
              <a:srgbClr val="ffe80f"/>
            </a:solidFill>
            <a:ln w="1260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1" name=""/>
            <p:cNvSpPr/>
            <p:nvPr/>
          </p:nvSpPr>
          <p:spPr>
            <a:xfrm>
              <a:off x="7264440" y="2321640"/>
              <a:ext cx="277200" cy="313200"/>
            </a:xfrm>
            <a:prstGeom prst="ellipse">
              <a:avLst/>
            </a:prstGeom>
            <a:solidFill>
              <a:srgbClr val="ffe80f"/>
            </a:solidFill>
            <a:ln w="1260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2" name=""/>
            <p:cNvSpPr/>
            <p:nvPr/>
          </p:nvSpPr>
          <p:spPr>
            <a:xfrm>
              <a:off x="6945480" y="2435760"/>
              <a:ext cx="277200" cy="312840"/>
            </a:xfrm>
            <a:prstGeom prst="ellipse">
              <a:avLst/>
            </a:prstGeom>
            <a:solidFill>
              <a:srgbClr val="ffe80f"/>
            </a:solidFill>
            <a:ln w="1260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3" name=""/>
            <p:cNvSpPr/>
            <p:nvPr/>
          </p:nvSpPr>
          <p:spPr>
            <a:xfrm>
              <a:off x="7099560" y="2691000"/>
              <a:ext cx="279000" cy="313200"/>
            </a:xfrm>
            <a:prstGeom prst="ellipse">
              <a:avLst/>
            </a:prstGeom>
            <a:solidFill>
              <a:srgbClr val="ffe80f"/>
            </a:solidFill>
            <a:ln w="1260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4" name=""/>
            <p:cNvSpPr/>
            <p:nvPr/>
          </p:nvSpPr>
          <p:spPr>
            <a:xfrm>
              <a:off x="6925320" y="2941200"/>
              <a:ext cx="279000" cy="313200"/>
            </a:xfrm>
            <a:prstGeom prst="ellipse">
              <a:avLst/>
            </a:prstGeom>
            <a:solidFill>
              <a:srgbClr val="ffe80f"/>
            </a:solidFill>
            <a:ln w="1260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5" name=""/>
            <p:cNvSpPr/>
            <p:nvPr/>
          </p:nvSpPr>
          <p:spPr>
            <a:xfrm>
              <a:off x="7157520" y="3227760"/>
              <a:ext cx="637560" cy="320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 baseline="-25000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Philadelphia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6" name=""/>
            <p:cNvSpPr/>
            <p:nvPr/>
          </p:nvSpPr>
          <p:spPr>
            <a:xfrm>
              <a:off x="6786000" y="3153240"/>
              <a:ext cx="276840" cy="313200"/>
            </a:xfrm>
            <a:prstGeom prst="ellipse">
              <a:avLst/>
            </a:prstGeom>
            <a:solidFill>
              <a:srgbClr val="ffe80f"/>
            </a:solidFill>
            <a:ln w="1260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7" name=""/>
            <p:cNvSpPr/>
            <p:nvPr/>
          </p:nvSpPr>
          <p:spPr>
            <a:xfrm>
              <a:off x="6209640" y="2729160"/>
              <a:ext cx="279360" cy="313200"/>
            </a:xfrm>
            <a:prstGeom prst="ellipse">
              <a:avLst/>
            </a:prstGeom>
            <a:solidFill>
              <a:srgbClr val="ffe80f"/>
            </a:solidFill>
            <a:ln w="1260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8" name=""/>
            <p:cNvSpPr/>
            <p:nvPr/>
          </p:nvSpPr>
          <p:spPr>
            <a:xfrm>
              <a:off x="6012360" y="2577240"/>
              <a:ext cx="279000" cy="312840"/>
            </a:xfrm>
            <a:prstGeom prst="ellipse">
              <a:avLst/>
            </a:prstGeom>
            <a:solidFill>
              <a:srgbClr val="ffe80f"/>
            </a:solidFill>
            <a:ln w="1260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9" name=""/>
            <p:cNvSpPr/>
            <p:nvPr/>
          </p:nvSpPr>
          <p:spPr>
            <a:xfrm>
              <a:off x="5773680" y="2524680"/>
              <a:ext cx="465480" cy="301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 baseline="-25000">
                  <a:solidFill>
                    <a:srgbClr val="000066"/>
                  </a:solidFill>
                  <a:effectLst/>
                  <a:uFillTx/>
                  <a:latin typeface="Frutiger 45 Light"/>
                </a:rPr>
                <a:t>Detroit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0" name=""/>
            <p:cNvSpPr/>
            <p:nvPr/>
          </p:nvSpPr>
          <p:spPr>
            <a:xfrm>
              <a:off x="6267960" y="2457720"/>
              <a:ext cx="279000" cy="312840"/>
            </a:xfrm>
            <a:prstGeom prst="ellipse">
              <a:avLst/>
            </a:prstGeom>
            <a:solidFill>
              <a:srgbClr val="ffe80f"/>
            </a:solidFill>
            <a:ln w="1260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1" name=""/>
            <p:cNvSpPr/>
            <p:nvPr/>
          </p:nvSpPr>
          <p:spPr>
            <a:xfrm>
              <a:off x="6582960" y="3544560"/>
              <a:ext cx="277200" cy="313200"/>
            </a:xfrm>
            <a:prstGeom prst="ellipse">
              <a:avLst/>
            </a:prstGeom>
            <a:solidFill>
              <a:srgbClr val="ffe80f"/>
            </a:solidFill>
            <a:ln w="1260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2" name=""/>
            <p:cNvSpPr/>
            <p:nvPr/>
          </p:nvSpPr>
          <p:spPr>
            <a:xfrm>
              <a:off x="6142680" y="3876120"/>
              <a:ext cx="279000" cy="313200"/>
            </a:xfrm>
            <a:prstGeom prst="ellipse">
              <a:avLst/>
            </a:prstGeom>
            <a:solidFill>
              <a:srgbClr val="ffe80f"/>
            </a:solidFill>
            <a:ln w="1260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3" name=""/>
            <p:cNvSpPr/>
            <p:nvPr/>
          </p:nvSpPr>
          <p:spPr>
            <a:xfrm>
              <a:off x="5519160" y="4082760"/>
              <a:ext cx="279000" cy="313200"/>
            </a:xfrm>
            <a:prstGeom prst="ellipse">
              <a:avLst/>
            </a:prstGeom>
            <a:solidFill>
              <a:srgbClr val="ffe80f"/>
            </a:solidFill>
            <a:ln w="1260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4" name=""/>
            <p:cNvSpPr/>
            <p:nvPr/>
          </p:nvSpPr>
          <p:spPr>
            <a:xfrm>
              <a:off x="5252760" y="3251160"/>
              <a:ext cx="279000" cy="313200"/>
            </a:xfrm>
            <a:prstGeom prst="ellipse">
              <a:avLst/>
            </a:prstGeom>
            <a:solidFill>
              <a:srgbClr val="ffe80f"/>
            </a:solidFill>
            <a:ln w="1260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5" name=""/>
            <p:cNvSpPr/>
            <p:nvPr/>
          </p:nvSpPr>
          <p:spPr>
            <a:xfrm>
              <a:off x="4852800" y="3082680"/>
              <a:ext cx="639360" cy="311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 baseline="-25000">
                  <a:solidFill>
                    <a:srgbClr val="000066"/>
                  </a:solidFill>
                  <a:effectLst/>
                  <a:uFillTx/>
                  <a:latin typeface="Frutiger 45 Light"/>
                </a:rPr>
                <a:t>Kansas City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6" name=""/>
            <p:cNvSpPr/>
            <p:nvPr/>
          </p:nvSpPr>
          <p:spPr>
            <a:xfrm>
              <a:off x="5562720" y="2805480"/>
              <a:ext cx="279000" cy="313200"/>
            </a:xfrm>
            <a:prstGeom prst="ellipse">
              <a:avLst/>
            </a:prstGeom>
            <a:solidFill>
              <a:srgbClr val="ffe80f"/>
            </a:solidFill>
            <a:ln w="1260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7" name=""/>
            <p:cNvSpPr/>
            <p:nvPr/>
          </p:nvSpPr>
          <p:spPr>
            <a:xfrm>
              <a:off x="4988160" y="2354040"/>
              <a:ext cx="277200" cy="313200"/>
            </a:xfrm>
            <a:prstGeom prst="ellipse">
              <a:avLst/>
            </a:prstGeom>
            <a:solidFill>
              <a:srgbClr val="ffe80f"/>
            </a:solidFill>
            <a:ln w="1260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8" name=""/>
            <p:cNvSpPr/>
            <p:nvPr/>
          </p:nvSpPr>
          <p:spPr>
            <a:xfrm>
              <a:off x="4571640" y="2658600"/>
              <a:ext cx="279000" cy="313200"/>
            </a:xfrm>
            <a:prstGeom prst="ellipse">
              <a:avLst/>
            </a:prstGeom>
            <a:solidFill>
              <a:srgbClr val="ffe80f"/>
            </a:solidFill>
            <a:ln w="1260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9" name=""/>
            <p:cNvSpPr/>
            <p:nvPr/>
          </p:nvSpPr>
          <p:spPr>
            <a:xfrm>
              <a:off x="4655160" y="3137040"/>
              <a:ext cx="277200" cy="313200"/>
            </a:xfrm>
            <a:prstGeom prst="ellipse">
              <a:avLst/>
            </a:prstGeom>
            <a:solidFill>
              <a:srgbClr val="ffe80f"/>
            </a:solidFill>
            <a:ln w="1260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0" name=""/>
            <p:cNvSpPr/>
            <p:nvPr/>
          </p:nvSpPr>
          <p:spPr>
            <a:xfrm>
              <a:off x="3832560" y="3207600"/>
              <a:ext cx="279000" cy="313200"/>
            </a:xfrm>
            <a:prstGeom prst="ellipse">
              <a:avLst/>
            </a:prstGeom>
            <a:solidFill>
              <a:srgbClr val="ffe80f"/>
            </a:solidFill>
            <a:ln w="1260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1" name=""/>
            <p:cNvSpPr/>
            <p:nvPr/>
          </p:nvSpPr>
          <p:spPr>
            <a:xfrm>
              <a:off x="4591800" y="4164120"/>
              <a:ext cx="279000" cy="313200"/>
            </a:xfrm>
            <a:prstGeom prst="ellipse">
              <a:avLst/>
            </a:prstGeom>
            <a:solidFill>
              <a:srgbClr val="ffe80f"/>
            </a:solidFill>
            <a:ln w="1260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2" name=""/>
            <p:cNvSpPr/>
            <p:nvPr/>
          </p:nvSpPr>
          <p:spPr>
            <a:xfrm>
              <a:off x="3388680" y="3903120"/>
              <a:ext cx="279000" cy="313200"/>
            </a:xfrm>
            <a:prstGeom prst="ellipse">
              <a:avLst/>
            </a:prstGeom>
            <a:solidFill>
              <a:srgbClr val="ffe80f"/>
            </a:solidFill>
            <a:ln w="1260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3" name=""/>
            <p:cNvSpPr/>
            <p:nvPr/>
          </p:nvSpPr>
          <p:spPr>
            <a:xfrm>
              <a:off x="5426640" y="4648320"/>
              <a:ext cx="279360" cy="313200"/>
            </a:xfrm>
            <a:prstGeom prst="ellipse">
              <a:avLst/>
            </a:prstGeom>
            <a:solidFill>
              <a:srgbClr val="ffe80f"/>
            </a:solidFill>
            <a:ln w="1260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4" name=""/>
            <p:cNvSpPr/>
            <p:nvPr/>
          </p:nvSpPr>
          <p:spPr>
            <a:xfrm>
              <a:off x="2814120" y="4044600"/>
              <a:ext cx="276840" cy="313200"/>
            </a:xfrm>
            <a:prstGeom prst="ellipse">
              <a:avLst/>
            </a:prstGeom>
            <a:solidFill>
              <a:srgbClr val="ffe80f"/>
            </a:solidFill>
            <a:ln w="1260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5" name=""/>
            <p:cNvSpPr/>
            <p:nvPr/>
          </p:nvSpPr>
          <p:spPr>
            <a:xfrm>
              <a:off x="2369880" y="3930840"/>
              <a:ext cx="279000" cy="312840"/>
            </a:xfrm>
            <a:prstGeom prst="ellipse">
              <a:avLst/>
            </a:prstGeom>
            <a:solidFill>
              <a:srgbClr val="ffe80f"/>
            </a:solidFill>
            <a:ln w="1260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6" name=""/>
            <p:cNvSpPr/>
            <p:nvPr/>
          </p:nvSpPr>
          <p:spPr>
            <a:xfrm>
              <a:off x="2219760" y="3778200"/>
              <a:ext cx="277200" cy="313200"/>
            </a:xfrm>
            <a:prstGeom prst="ellipse">
              <a:avLst/>
            </a:prstGeom>
            <a:solidFill>
              <a:srgbClr val="ffe80f"/>
            </a:solidFill>
            <a:ln w="1260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7" name=""/>
            <p:cNvSpPr/>
            <p:nvPr/>
          </p:nvSpPr>
          <p:spPr>
            <a:xfrm>
              <a:off x="2571480" y="3599280"/>
              <a:ext cx="279000" cy="313200"/>
            </a:xfrm>
            <a:prstGeom prst="ellipse">
              <a:avLst/>
            </a:prstGeom>
            <a:solidFill>
              <a:srgbClr val="ffe80f"/>
            </a:solidFill>
            <a:ln w="1260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8" name=""/>
            <p:cNvSpPr/>
            <p:nvPr/>
          </p:nvSpPr>
          <p:spPr>
            <a:xfrm>
              <a:off x="2948040" y="2941200"/>
              <a:ext cx="279000" cy="313200"/>
            </a:xfrm>
            <a:prstGeom prst="ellipse">
              <a:avLst/>
            </a:prstGeom>
            <a:solidFill>
              <a:srgbClr val="ffe80f"/>
            </a:solidFill>
            <a:ln w="1260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9" name=""/>
            <p:cNvSpPr/>
            <p:nvPr/>
          </p:nvSpPr>
          <p:spPr>
            <a:xfrm>
              <a:off x="1823040" y="3044520"/>
              <a:ext cx="279000" cy="313200"/>
            </a:xfrm>
            <a:prstGeom prst="ellipse">
              <a:avLst/>
            </a:prstGeom>
            <a:solidFill>
              <a:srgbClr val="ffe80f"/>
            </a:solidFill>
            <a:ln w="1260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0" name=""/>
            <p:cNvSpPr/>
            <p:nvPr/>
          </p:nvSpPr>
          <p:spPr>
            <a:xfrm>
              <a:off x="1890000" y="3294720"/>
              <a:ext cx="279000" cy="313200"/>
            </a:xfrm>
            <a:prstGeom prst="ellipse">
              <a:avLst/>
            </a:prstGeom>
            <a:solidFill>
              <a:srgbClr val="ffe80f"/>
            </a:solidFill>
            <a:ln w="1260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1" name=""/>
            <p:cNvSpPr/>
            <p:nvPr/>
          </p:nvSpPr>
          <p:spPr>
            <a:xfrm>
              <a:off x="2005920" y="3501360"/>
              <a:ext cx="279000" cy="312840"/>
            </a:xfrm>
            <a:prstGeom prst="ellipse">
              <a:avLst/>
            </a:prstGeom>
            <a:solidFill>
              <a:srgbClr val="ffe80f"/>
            </a:solidFill>
            <a:ln w="1260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2" name=""/>
            <p:cNvSpPr/>
            <p:nvPr/>
          </p:nvSpPr>
          <p:spPr>
            <a:xfrm>
              <a:off x="2716560" y="2478960"/>
              <a:ext cx="279000" cy="313200"/>
            </a:xfrm>
            <a:prstGeom prst="ellipse">
              <a:avLst/>
            </a:prstGeom>
            <a:solidFill>
              <a:srgbClr val="ffe80f"/>
            </a:solidFill>
            <a:ln w="1260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3" name=""/>
            <p:cNvSpPr/>
            <p:nvPr/>
          </p:nvSpPr>
          <p:spPr>
            <a:xfrm>
              <a:off x="2156400" y="2011680"/>
              <a:ext cx="279000" cy="313200"/>
            </a:xfrm>
            <a:prstGeom prst="ellipse">
              <a:avLst/>
            </a:prstGeom>
            <a:solidFill>
              <a:srgbClr val="ffe80f"/>
            </a:solidFill>
            <a:ln w="1260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4" name=""/>
            <p:cNvSpPr/>
            <p:nvPr/>
          </p:nvSpPr>
          <p:spPr>
            <a:xfrm>
              <a:off x="2228760" y="1593000"/>
              <a:ext cx="279000" cy="313200"/>
            </a:xfrm>
            <a:prstGeom prst="ellipse">
              <a:avLst/>
            </a:prstGeom>
            <a:solidFill>
              <a:srgbClr val="ffe80f"/>
            </a:solidFill>
            <a:ln w="1260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5" name=""/>
            <p:cNvSpPr/>
            <p:nvPr/>
          </p:nvSpPr>
          <p:spPr>
            <a:xfrm>
              <a:off x="837360" y="3635280"/>
              <a:ext cx="276840" cy="313200"/>
            </a:xfrm>
            <a:prstGeom prst="ellipse">
              <a:avLst/>
            </a:prstGeom>
            <a:solidFill>
              <a:srgbClr val="ffe80f"/>
            </a:solidFill>
            <a:ln w="1260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6" name=""/>
            <p:cNvSpPr/>
            <p:nvPr/>
          </p:nvSpPr>
          <p:spPr>
            <a:xfrm>
              <a:off x="6503400" y="4651920"/>
              <a:ext cx="279000" cy="313200"/>
            </a:xfrm>
            <a:prstGeom prst="ellipse">
              <a:avLst/>
            </a:prstGeom>
            <a:solidFill>
              <a:srgbClr val="ffe80f"/>
            </a:solidFill>
            <a:ln w="1260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7" name=""/>
            <p:cNvSpPr/>
            <p:nvPr/>
          </p:nvSpPr>
          <p:spPr>
            <a:xfrm>
              <a:off x="6684480" y="4963320"/>
              <a:ext cx="277200" cy="313200"/>
            </a:xfrm>
            <a:prstGeom prst="ellipse">
              <a:avLst/>
            </a:prstGeom>
            <a:solidFill>
              <a:srgbClr val="ffe80f"/>
            </a:solidFill>
            <a:ln w="1260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8" name=""/>
            <p:cNvSpPr/>
            <p:nvPr/>
          </p:nvSpPr>
          <p:spPr>
            <a:xfrm>
              <a:off x="4678560" y="4591800"/>
              <a:ext cx="279000" cy="313200"/>
            </a:xfrm>
            <a:prstGeom prst="ellipse">
              <a:avLst/>
            </a:prstGeom>
            <a:solidFill>
              <a:srgbClr val="ffe80f"/>
            </a:solidFill>
            <a:ln w="1260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9" name=""/>
            <p:cNvSpPr/>
            <p:nvPr/>
          </p:nvSpPr>
          <p:spPr>
            <a:xfrm>
              <a:off x="4281840" y="4815000"/>
              <a:ext cx="279000" cy="312840"/>
            </a:xfrm>
            <a:prstGeom prst="ellipse">
              <a:avLst/>
            </a:prstGeom>
            <a:solidFill>
              <a:srgbClr val="ffe80f"/>
            </a:solidFill>
            <a:ln w="1260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0" name=""/>
            <p:cNvSpPr/>
            <p:nvPr/>
          </p:nvSpPr>
          <p:spPr>
            <a:xfrm>
              <a:off x="5919840" y="5191920"/>
              <a:ext cx="1679760" cy="286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1" name=""/>
            <p:cNvSpPr/>
            <p:nvPr/>
          </p:nvSpPr>
          <p:spPr>
            <a:xfrm>
              <a:off x="4743720" y="5103000"/>
              <a:ext cx="639720" cy="3783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 baseline="-25000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San Antonio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ceff31"/>
                </a:solidFill>
                <a:effectLst/>
                <a:uFillTx/>
                <a:latin typeface="Frutiger 55 Roman"/>
              </a:rPr>
              <a:t>ECI Distribution Alliances</a:t>
            </a:r>
            <a:endParaRPr b="1" lang="en-US" sz="3200" strike="noStrike" u="none">
              <a:solidFill>
                <a:srgbClr val="ceff31"/>
              </a:solidFill>
              <a:effectLst/>
              <a:uFillTx/>
              <a:latin typeface="Frutiger 55 Roman"/>
            </a:endParaRPr>
          </a:p>
        </p:txBody>
      </p:sp>
      <p:sp>
        <p:nvSpPr>
          <p:cNvPr id="453" name=""/>
          <p:cNvSpPr/>
          <p:nvPr/>
        </p:nvSpPr>
        <p:spPr>
          <a:xfrm>
            <a:off x="1484640" y="5577120"/>
            <a:ext cx="583848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Represent Over 400 PoPs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Directly Accessing 17 Million Desktops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54" name=""/>
          <p:cNvSpPr/>
          <p:nvPr/>
        </p:nvSpPr>
        <p:spPr>
          <a:xfrm>
            <a:off x="990720" y="5425920"/>
            <a:ext cx="716256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55" name="PlaceHolder 2"/>
          <p:cNvSpPr>
            <a:spLocks noGrp="1"/>
          </p:cNvSpPr>
          <p:nvPr>
            <p:ph/>
          </p:nvPr>
        </p:nvSpPr>
        <p:spPr>
          <a:xfrm>
            <a:off x="685440" y="91440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Cmetric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Easystreet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Electric Lightwave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Epoch Internet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Firstworld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Flash.net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GST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GTE internetworking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InterNap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456" name="PlaceHolder 3"/>
          <p:cNvSpPr>
            <a:spLocks noGrp="1"/>
          </p:cNvSpPr>
          <p:nvPr>
            <p:ph/>
          </p:nvPr>
        </p:nvSpPr>
        <p:spPr>
          <a:xfrm>
            <a:off x="4648320" y="914400"/>
            <a:ext cx="40384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Netrail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NorthPoint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OrcoNet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PDQ.net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RCN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RMI.Net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showdigital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TeleCommute Solutions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Verio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Villagenet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" name="PlaceHolder 1"/>
          <p:cNvSpPr>
            <a:spLocks noGrp="1"/>
          </p:cNvSpPr>
          <p:nvPr>
            <p:ph type="title"/>
          </p:nvPr>
        </p:nvSpPr>
        <p:spPr>
          <a:xfrm>
            <a:off x="685800" y="33300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ceff31"/>
                </a:solidFill>
                <a:effectLst/>
                <a:uFillTx/>
                <a:latin typeface="Frutiger 55 Roman"/>
              </a:rPr>
              <a:t>ECI Reach</a:t>
            </a:r>
            <a:endParaRPr b="1" lang="en-US" sz="3200" strike="noStrike" u="none">
              <a:solidFill>
                <a:srgbClr val="ceff31"/>
              </a:solidFill>
              <a:effectLst/>
              <a:uFillTx/>
              <a:latin typeface="Frutiger 55 Roman"/>
            </a:endParaRPr>
          </a:p>
        </p:txBody>
      </p:sp>
      <p:grpSp>
        <p:nvGrpSpPr>
          <p:cNvPr id="458" name=""/>
          <p:cNvGrpSpPr/>
          <p:nvPr/>
        </p:nvGrpSpPr>
        <p:grpSpPr>
          <a:xfrm>
            <a:off x="533520" y="979560"/>
            <a:ext cx="8040600" cy="4964040"/>
            <a:chOff x="533520" y="979560"/>
            <a:chExt cx="8040600" cy="4964040"/>
          </a:xfrm>
        </p:grpSpPr>
        <p:graphicFrame>
          <p:nvGraphicFramePr>
            <p:cNvPr id="459" name=""/>
            <p:cNvGraphicFramePr/>
            <p:nvPr/>
          </p:nvGraphicFramePr>
          <p:xfrm>
            <a:off x="533520" y="979560"/>
            <a:ext cx="8040600" cy="4964040"/>
          </p:xfrm>
          <a:graphic>
            <a:graphicData uri="http://schemas.openxmlformats.org/presentationml/2006/ole">
              <p:oleObj r:id="rId2" spid="">
                <p:embed/>
                <p:pic>
                  <p:nvPicPr>
                    <p:cNvPr id="460" name="" descr=""/>
                    <p:cNvPicPr/>
                    <p:nvPr/>
                  </p:nvPicPr>
                  <p:blipFill>
                    <a:blip r:embed="rId3"/>
                    <a:stretch/>
                  </p:blipFill>
                  <p:spPr>
                    <a:xfrm>
                      <a:off x="533520" y="979560"/>
                      <a:ext cx="8040600" cy="496404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sp>
          <p:nvSpPr>
            <p:cNvPr id="461" name=""/>
            <p:cNvSpPr/>
            <p:nvPr/>
          </p:nvSpPr>
          <p:spPr>
            <a:xfrm>
              <a:off x="6562800" y="1095480"/>
              <a:ext cx="1685880" cy="23148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 algn="ctr"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Estimated Indirect Desktops</a:t>
              </a:r>
              <a:endParaRPr b="0" lang="en-US" sz="9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7676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1999-07-11T22:42:31Z</dcterms:created>
  <dc:creator>jim_crowder</dc:creator>
  <dc:description/>
  <dc:language>en-US</dc:language>
  <cp:lastModifiedBy>kirk_wright</cp:lastModifiedBy>
  <cp:lastPrinted>1999-09-16T00:19:01Z</cp:lastPrinted>
  <dcterms:modified xsi:type="dcterms:W3CDTF">1999-12-14T14:17:26Z</dcterms:modified>
  <cp:revision>163</cp:revision>
  <dc:subject/>
  <dc:title>Factors effecting Ecommerce adoption</dc:title>
</cp:coreProperties>
</file>