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jpeg" ContentType="image/jpeg"/>
  <Override PartName="/ppt/media/image3.png" ContentType="image/png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630988" cy="9942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685800" y="117360"/>
            <a:ext cx="8456760" cy="6739200"/>
            <a:chOff x="685800" y="117360"/>
            <a:chExt cx="8456760" cy="6739200"/>
          </a:xfrm>
        </p:grpSpPr>
        <p:sp>
          <p:nvSpPr>
            <p:cNvPr id="1" name=""/>
            <p:cNvSpPr/>
            <p:nvPr/>
          </p:nvSpPr>
          <p:spPr>
            <a:xfrm>
              <a:off x="685800" y="6629400"/>
              <a:ext cx="3505320" cy="2271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" name=""/>
            <p:cNvGrpSpPr/>
            <p:nvPr/>
          </p:nvGrpSpPr>
          <p:grpSpPr>
            <a:xfrm>
              <a:off x="4538520" y="6746760"/>
              <a:ext cx="4332600" cy="65160"/>
              <a:chOff x="4538520" y="6746760"/>
              <a:chExt cx="4332600" cy="65160"/>
            </a:xfrm>
          </p:grpSpPr>
          <p:sp>
            <p:nvSpPr>
              <p:cNvPr id="3" name=""/>
              <p:cNvSpPr/>
              <p:nvPr/>
            </p:nvSpPr>
            <p:spPr>
              <a:xfrm>
                <a:off x="45385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51483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575784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636732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69771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58664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1961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0596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762120" y="762120"/>
              <a:ext cx="8380440" cy="7617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4960" y="117360"/>
              <a:ext cx="6660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4960" y="3477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4960" y="5745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FCFD1B4-B1E4-48A6-82B0-0B76A492A591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0" name=""/>
          <p:cNvGraphicFramePr/>
          <p:nvPr/>
        </p:nvGraphicFramePr>
        <p:xfrm>
          <a:off x="8547120" y="6095880"/>
          <a:ext cx="596880" cy="5842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2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47120" y="6095880"/>
                    <a:ext cx="596880" cy="58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"/>
          <p:cNvGrpSpPr/>
          <p:nvPr/>
        </p:nvGrpSpPr>
        <p:grpSpPr>
          <a:xfrm>
            <a:off x="685800" y="117360"/>
            <a:ext cx="8456760" cy="6739200"/>
            <a:chOff x="685800" y="117360"/>
            <a:chExt cx="8456760" cy="6739200"/>
          </a:xfrm>
        </p:grpSpPr>
        <p:sp>
          <p:nvSpPr>
            <p:cNvPr id="1" name=""/>
            <p:cNvSpPr/>
            <p:nvPr/>
          </p:nvSpPr>
          <p:spPr>
            <a:xfrm>
              <a:off x="685800" y="6629400"/>
              <a:ext cx="3505320" cy="2271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3" name=""/>
            <p:cNvGrpSpPr/>
            <p:nvPr/>
          </p:nvGrpSpPr>
          <p:grpSpPr>
            <a:xfrm>
              <a:off x="4538520" y="6746760"/>
              <a:ext cx="4332600" cy="65160"/>
              <a:chOff x="4538520" y="6746760"/>
              <a:chExt cx="4332600" cy="65160"/>
            </a:xfrm>
          </p:grpSpPr>
          <p:sp>
            <p:nvSpPr>
              <p:cNvPr id="3" name=""/>
              <p:cNvSpPr/>
              <p:nvPr/>
            </p:nvSpPr>
            <p:spPr>
              <a:xfrm>
                <a:off x="45385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51483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575784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636732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69771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58664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1961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0596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762120" y="762120"/>
              <a:ext cx="8380440" cy="7617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4960" y="117360"/>
              <a:ext cx="6660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4960" y="3477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4960" y="5745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7636455-B0FB-4038-B780-3C1782F9CECC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8547120" y="6095880"/>
          <a:ext cx="596880" cy="5842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47120" y="6095880"/>
                    <a:ext cx="596880" cy="58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"/>
          <p:cNvGrpSpPr/>
          <p:nvPr/>
        </p:nvGrpSpPr>
        <p:grpSpPr>
          <a:xfrm>
            <a:off x="685800" y="117360"/>
            <a:ext cx="8456760" cy="6739200"/>
            <a:chOff x="685800" y="117360"/>
            <a:chExt cx="8456760" cy="6739200"/>
          </a:xfrm>
        </p:grpSpPr>
        <p:sp>
          <p:nvSpPr>
            <p:cNvPr id="1" name=""/>
            <p:cNvSpPr/>
            <p:nvPr/>
          </p:nvSpPr>
          <p:spPr>
            <a:xfrm>
              <a:off x="685800" y="6629400"/>
              <a:ext cx="3505320" cy="2271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32" name=""/>
            <p:cNvGrpSpPr/>
            <p:nvPr/>
          </p:nvGrpSpPr>
          <p:grpSpPr>
            <a:xfrm>
              <a:off x="4538520" y="6746760"/>
              <a:ext cx="4332600" cy="65160"/>
              <a:chOff x="4538520" y="6746760"/>
              <a:chExt cx="4332600" cy="65160"/>
            </a:xfrm>
          </p:grpSpPr>
          <p:sp>
            <p:nvSpPr>
              <p:cNvPr id="3" name=""/>
              <p:cNvSpPr/>
              <p:nvPr/>
            </p:nvSpPr>
            <p:spPr>
              <a:xfrm>
                <a:off x="45385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" name=""/>
              <p:cNvSpPr/>
              <p:nvPr/>
            </p:nvSpPr>
            <p:spPr>
              <a:xfrm>
                <a:off x="51483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" name=""/>
              <p:cNvSpPr/>
              <p:nvPr/>
            </p:nvSpPr>
            <p:spPr>
              <a:xfrm>
                <a:off x="575784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" name=""/>
              <p:cNvSpPr/>
              <p:nvPr/>
            </p:nvSpPr>
            <p:spPr>
              <a:xfrm>
                <a:off x="636732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7" name=""/>
              <p:cNvSpPr/>
              <p:nvPr/>
            </p:nvSpPr>
            <p:spPr>
              <a:xfrm>
                <a:off x="697716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8" name=""/>
              <p:cNvSpPr/>
              <p:nvPr/>
            </p:nvSpPr>
            <p:spPr>
              <a:xfrm>
                <a:off x="7586640" y="6746760"/>
                <a:ext cx="6660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" name=""/>
              <p:cNvSpPr/>
              <p:nvPr/>
            </p:nvSpPr>
            <p:spPr>
              <a:xfrm>
                <a:off x="8196120" y="6746760"/>
                <a:ext cx="669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" name=""/>
              <p:cNvSpPr/>
              <p:nvPr/>
            </p:nvSpPr>
            <p:spPr>
              <a:xfrm>
                <a:off x="8805960" y="6746760"/>
                <a:ext cx="65160" cy="6516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360" bIns="-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" name=""/>
            <p:cNvSpPr/>
            <p:nvPr/>
          </p:nvSpPr>
          <p:spPr>
            <a:xfrm>
              <a:off x="762120" y="762120"/>
              <a:ext cx="8380440" cy="7617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804960" y="117360"/>
              <a:ext cx="66600" cy="669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720" bIns="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804960" y="3477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804960" y="574560"/>
              <a:ext cx="66600" cy="6516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" bIns="-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5331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489AA9C-D141-4543-801B-1470B3EBF662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8" name=""/>
          <p:cNvGraphicFramePr/>
          <p:nvPr/>
        </p:nvGraphicFramePr>
        <p:xfrm>
          <a:off x="8547120" y="6095880"/>
          <a:ext cx="596880" cy="5842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9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547120" y="6095880"/>
                    <a:ext cx="596880" cy="58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3.png"/><Relationship Id="rId3" Type="http://schemas.openxmlformats.org/officeDocument/2006/relationships/image" Target="../media/image3.png"/><Relationship Id="rId4" Type="http://schemas.openxmlformats.org/officeDocument/2006/relationships/image" Target="../media/image3.png"/><Relationship Id="rId5" Type="http://schemas.openxmlformats.org/officeDocument/2006/relationships/image" Target="../media/image3.png"/><Relationship Id="rId6" Type="http://schemas.openxmlformats.org/officeDocument/2006/relationships/image" Target="../media/image3.png"/><Relationship Id="rId7" Type="http://schemas.openxmlformats.org/officeDocument/2006/relationships/image" Target="../media/image3.png"/><Relationship Id="rId8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"/>
          <p:cNvGrpSpPr/>
          <p:nvPr/>
        </p:nvGrpSpPr>
        <p:grpSpPr>
          <a:xfrm>
            <a:off x="1440" y="119160"/>
            <a:ext cx="9142560" cy="6738480"/>
            <a:chOff x="1440" y="119160"/>
            <a:chExt cx="9142560" cy="6738480"/>
          </a:xfrm>
        </p:grpSpPr>
        <p:sp>
          <p:nvSpPr>
            <p:cNvPr id="41" name=""/>
            <p:cNvSpPr/>
            <p:nvPr/>
          </p:nvSpPr>
          <p:spPr>
            <a:xfrm>
              <a:off x="687240" y="6530760"/>
              <a:ext cx="3505320" cy="32688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687240" y="2439720"/>
              <a:ext cx="8456760" cy="761760"/>
            </a:xfrm>
            <a:prstGeom prst="rect">
              <a:avLst/>
            </a:prstGeom>
            <a:solidFill>
              <a:srgbClr val="3300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" name=""/>
            <p:cNvSpPr/>
            <p:nvPr/>
          </p:nvSpPr>
          <p:spPr>
            <a:xfrm>
              <a:off x="882360" y="119160"/>
              <a:ext cx="66960" cy="666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" name=""/>
            <p:cNvSpPr/>
            <p:nvPr/>
          </p:nvSpPr>
          <p:spPr>
            <a:xfrm>
              <a:off x="882360" y="349200"/>
              <a:ext cx="66960" cy="648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882360" y="576000"/>
              <a:ext cx="66960" cy="648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882360" y="1035000"/>
              <a:ext cx="66960" cy="648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882360" y="1261800"/>
              <a:ext cx="66960" cy="666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60" bIns="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882360" y="1492200"/>
              <a:ext cx="66960" cy="648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882360" y="1719000"/>
              <a:ext cx="66960" cy="648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882360" y="1949400"/>
              <a:ext cx="66960" cy="630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882360" y="2178000"/>
              <a:ext cx="66960" cy="648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52" name=""/>
            <p:cNvGrpSpPr/>
            <p:nvPr/>
          </p:nvGrpSpPr>
          <p:grpSpPr>
            <a:xfrm>
              <a:off x="4539960" y="6672240"/>
              <a:ext cx="4332600" cy="64440"/>
              <a:chOff x="4539960" y="6672240"/>
              <a:chExt cx="4332600" cy="64440"/>
            </a:xfrm>
          </p:grpSpPr>
          <p:sp>
            <p:nvSpPr>
              <p:cNvPr id="53" name=""/>
              <p:cNvSpPr/>
              <p:nvPr/>
            </p:nvSpPr>
            <p:spPr>
              <a:xfrm>
                <a:off x="4539960" y="6672240"/>
                <a:ext cx="66960" cy="6444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4" name=""/>
              <p:cNvSpPr/>
              <p:nvPr/>
            </p:nvSpPr>
            <p:spPr>
              <a:xfrm>
                <a:off x="5149800" y="6672240"/>
                <a:ext cx="66600" cy="6444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5" name=""/>
              <p:cNvSpPr/>
              <p:nvPr/>
            </p:nvSpPr>
            <p:spPr>
              <a:xfrm>
                <a:off x="5759280" y="6672240"/>
                <a:ext cx="65160" cy="6444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6" name=""/>
              <p:cNvSpPr/>
              <p:nvPr/>
            </p:nvSpPr>
            <p:spPr>
              <a:xfrm>
                <a:off x="6368760" y="6672240"/>
                <a:ext cx="65160" cy="6444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7" name=""/>
              <p:cNvSpPr/>
              <p:nvPr/>
            </p:nvSpPr>
            <p:spPr>
              <a:xfrm>
                <a:off x="6978600" y="6672240"/>
                <a:ext cx="66600" cy="6444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8" name=""/>
              <p:cNvSpPr/>
              <p:nvPr/>
            </p:nvSpPr>
            <p:spPr>
              <a:xfrm>
                <a:off x="7588080" y="6672240"/>
                <a:ext cx="66600" cy="6444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59" name=""/>
              <p:cNvSpPr/>
              <p:nvPr/>
            </p:nvSpPr>
            <p:spPr>
              <a:xfrm>
                <a:off x="8197560" y="6672240"/>
                <a:ext cx="66960" cy="6444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0" name=""/>
              <p:cNvSpPr/>
              <p:nvPr/>
            </p:nvSpPr>
            <p:spPr>
              <a:xfrm>
                <a:off x="8807400" y="6672240"/>
                <a:ext cx="65160" cy="64440"/>
              </a:xfrm>
              <a:prstGeom prst="ellipse">
                <a:avLst/>
              </a:pr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1080" bIns="-108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61" name=""/>
            <p:cNvSpPr/>
            <p:nvPr/>
          </p:nvSpPr>
          <p:spPr>
            <a:xfrm>
              <a:off x="882360" y="806400"/>
              <a:ext cx="66960" cy="63000"/>
            </a:xfrm>
            <a:prstGeom prst="ellipse">
              <a:avLst/>
            </a:prstGeom>
            <a:solidFill>
              <a:srgbClr val="cbcbc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800" bIns="-1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2" name=""/>
            <p:cNvGrpSpPr/>
            <p:nvPr/>
          </p:nvGrpSpPr>
          <p:grpSpPr>
            <a:xfrm>
              <a:off x="1440" y="3695400"/>
              <a:ext cx="1909800" cy="1909440"/>
              <a:chOff x="1440" y="3695400"/>
              <a:chExt cx="1909800" cy="1909440"/>
            </a:xfrm>
          </p:grpSpPr>
          <p:sp>
            <p:nvSpPr>
              <p:cNvPr id="63" name=""/>
              <p:cNvSpPr/>
              <p:nvPr/>
            </p:nvSpPr>
            <p:spPr>
              <a:xfrm>
                <a:off x="1440" y="3801600"/>
                <a:ext cx="703440" cy="1639440"/>
              </a:xfrm>
              <a:custGeom>
                <a:avLst/>
                <a:gdLst/>
                <a:ahLst/>
                <a:rect l="l" t="t" r="r" b="b"/>
                <a:pathLst>
                  <a:path w="443" h="1033">
                    <a:moveTo>
                      <a:pt x="272" y="1032"/>
                    </a:moveTo>
                    <a:lnTo>
                      <a:pt x="290" y="1016"/>
                    </a:lnTo>
                    <a:lnTo>
                      <a:pt x="301" y="992"/>
                    </a:lnTo>
                    <a:lnTo>
                      <a:pt x="316" y="974"/>
                    </a:lnTo>
                    <a:lnTo>
                      <a:pt x="328" y="955"/>
                    </a:lnTo>
                    <a:lnTo>
                      <a:pt x="354" y="920"/>
                    </a:lnTo>
                    <a:lnTo>
                      <a:pt x="373" y="904"/>
                    </a:lnTo>
                    <a:lnTo>
                      <a:pt x="384" y="884"/>
                    </a:lnTo>
                    <a:lnTo>
                      <a:pt x="390" y="848"/>
                    </a:lnTo>
                    <a:lnTo>
                      <a:pt x="381" y="832"/>
                    </a:lnTo>
                    <a:lnTo>
                      <a:pt x="375" y="812"/>
                    </a:lnTo>
                    <a:lnTo>
                      <a:pt x="370" y="794"/>
                    </a:lnTo>
                    <a:lnTo>
                      <a:pt x="361" y="774"/>
                    </a:lnTo>
                    <a:lnTo>
                      <a:pt x="361" y="760"/>
                    </a:lnTo>
                    <a:lnTo>
                      <a:pt x="361" y="747"/>
                    </a:lnTo>
                    <a:lnTo>
                      <a:pt x="361" y="734"/>
                    </a:lnTo>
                    <a:lnTo>
                      <a:pt x="359" y="722"/>
                    </a:lnTo>
                    <a:lnTo>
                      <a:pt x="359" y="707"/>
                    </a:lnTo>
                    <a:lnTo>
                      <a:pt x="364" y="698"/>
                    </a:lnTo>
                    <a:lnTo>
                      <a:pt x="373" y="691"/>
                    </a:lnTo>
                    <a:lnTo>
                      <a:pt x="390" y="686"/>
                    </a:lnTo>
                    <a:lnTo>
                      <a:pt x="391" y="686"/>
                    </a:lnTo>
                    <a:lnTo>
                      <a:pt x="395" y="682"/>
                    </a:lnTo>
                    <a:lnTo>
                      <a:pt x="395" y="680"/>
                    </a:lnTo>
                    <a:lnTo>
                      <a:pt x="395" y="677"/>
                    </a:lnTo>
                    <a:lnTo>
                      <a:pt x="390" y="671"/>
                    </a:lnTo>
                    <a:lnTo>
                      <a:pt x="386" y="666"/>
                    </a:lnTo>
                    <a:lnTo>
                      <a:pt x="386" y="660"/>
                    </a:lnTo>
                    <a:lnTo>
                      <a:pt x="395" y="655"/>
                    </a:lnTo>
                    <a:lnTo>
                      <a:pt x="437" y="635"/>
                    </a:lnTo>
                    <a:lnTo>
                      <a:pt x="442" y="626"/>
                    </a:lnTo>
                    <a:lnTo>
                      <a:pt x="442" y="619"/>
                    </a:lnTo>
                    <a:lnTo>
                      <a:pt x="442" y="613"/>
                    </a:lnTo>
                    <a:lnTo>
                      <a:pt x="438" y="604"/>
                    </a:lnTo>
                    <a:lnTo>
                      <a:pt x="417" y="577"/>
                    </a:lnTo>
                    <a:lnTo>
                      <a:pt x="400" y="543"/>
                    </a:lnTo>
                    <a:lnTo>
                      <a:pt x="391" y="511"/>
                    </a:lnTo>
                    <a:lnTo>
                      <a:pt x="384" y="474"/>
                    </a:lnTo>
                    <a:lnTo>
                      <a:pt x="368" y="465"/>
                    </a:lnTo>
                    <a:lnTo>
                      <a:pt x="354" y="455"/>
                    </a:lnTo>
                    <a:lnTo>
                      <a:pt x="339" y="444"/>
                    </a:lnTo>
                    <a:lnTo>
                      <a:pt x="326" y="433"/>
                    </a:lnTo>
                    <a:lnTo>
                      <a:pt x="317" y="422"/>
                    </a:lnTo>
                    <a:lnTo>
                      <a:pt x="312" y="411"/>
                    </a:lnTo>
                    <a:lnTo>
                      <a:pt x="308" y="402"/>
                    </a:lnTo>
                    <a:lnTo>
                      <a:pt x="307" y="391"/>
                    </a:lnTo>
                    <a:lnTo>
                      <a:pt x="285" y="363"/>
                    </a:lnTo>
                    <a:lnTo>
                      <a:pt x="290" y="339"/>
                    </a:lnTo>
                    <a:lnTo>
                      <a:pt x="301" y="314"/>
                    </a:lnTo>
                    <a:lnTo>
                      <a:pt x="308" y="289"/>
                    </a:lnTo>
                    <a:lnTo>
                      <a:pt x="308" y="267"/>
                    </a:lnTo>
                    <a:lnTo>
                      <a:pt x="298" y="278"/>
                    </a:lnTo>
                    <a:lnTo>
                      <a:pt x="287" y="294"/>
                    </a:lnTo>
                    <a:lnTo>
                      <a:pt x="280" y="307"/>
                    </a:lnTo>
                    <a:lnTo>
                      <a:pt x="272" y="314"/>
                    </a:lnTo>
                    <a:lnTo>
                      <a:pt x="269" y="283"/>
                    </a:lnTo>
                    <a:lnTo>
                      <a:pt x="271" y="254"/>
                    </a:lnTo>
                    <a:lnTo>
                      <a:pt x="272" y="224"/>
                    </a:lnTo>
                    <a:lnTo>
                      <a:pt x="272" y="195"/>
                    </a:lnTo>
                    <a:lnTo>
                      <a:pt x="280" y="177"/>
                    </a:lnTo>
                    <a:lnTo>
                      <a:pt x="280" y="164"/>
                    </a:lnTo>
                    <a:lnTo>
                      <a:pt x="280" y="146"/>
                    </a:lnTo>
                    <a:lnTo>
                      <a:pt x="281" y="133"/>
                    </a:lnTo>
                    <a:lnTo>
                      <a:pt x="281" y="123"/>
                    </a:lnTo>
                    <a:lnTo>
                      <a:pt x="285" y="113"/>
                    </a:lnTo>
                    <a:lnTo>
                      <a:pt x="290" y="104"/>
                    </a:lnTo>
                    <a:lnTo>
                      <a:pt x="296" y="97"/>
                    </a:lnTo>
                    <a:lnTo>
                      <a:pt x="296" y="97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298" y="94"/>
                    </a:lnTo>
                    <a:lnTo>
                      <a:pt x="301" y="92"/>
                    </a:lnTo>
                    <a:lnTo>
                      <a:pt x="303" y="86"/>
                    </a:lnTo>
                    <a:lnTo>
                      <a:pt x="307" y="83"/>
                    </a:lnTo>
                    <a:lnTo>
                      <a:pt x="308" y="83"/>
                    </a:lnTo>
                    <a:lnTo>
                      <a:pt x="317" y="79"/>
                    </a:lnTo>
                    <a:lnTo>
                      <a:pt x="323" y="77"/>
                    </a:lnTo>
                    <a:lnTo>
                      <a:pt x="328" y="77"/>
                    </a:lnTo>
                    <a:lnTo>
                      <a:pt x="334" y="74"/>
                    </a:lnTo>
                    <a:lnTo>
                      <a:pt x="337" y="74"/>
                    </a:lnTo>
                    <a:lnTo>
                      <a:pt x="339" y="72"/>
                    </a:lnTo>
                    <a:lnTo>
                      <a:pt x="345" y="67"/>
                    </a:lnTo>
                    <a:lnTo>
                      <a:pt x="345" y="63"/>
                    </a:lnTo>
                    <a:lnTo>
                      <a:pt x="337" y="50"/>
                    </a:lnTo>
                    <a:lnTo>
                      <a:pt x="337" y="50"/>
                    </a:lnTo>
                    <a:lnTo>
                      <a:pt x="337" y="47"/>
                    </a:lnTo>
                    <a:lnTo>
                      <a:pt x="337" y="47"/>
                    </a:lnTo>
                    <a:lnTo>
                      <a:pt x="337" y="43"/>
                    </a:lnTo>
                    <a:lnTo>
                      <a:pt x="337" y="43"/>
                    </a:lnTo>
                    <a:lnTo>
                      <a:pt x="337" y="41"/>
                    </a:lnTo>
                    <a:lnTo>
                      <a:pt x="334" y="41"/>
                    </a:lnTo>
                    <a:lnTo>
                      <a:pt x="334" y="38"/>
                    </a:lnTo>
                    <a:lnTo>
                      <a:pt x="328" y="30"/>
                    </a:lnTo>
                    <a:lnTo>
                      <a:pt x="321" y="21"/>
                    </a:lnTo>
                    <a:lnTo>
                      <a:pt x="317" y="11"/>
                    </a:lnTo>
                    <a:lnTo>
                      <a:pt x="316" y="0"/>
                    </a:lnTo>
                    <a:lnTo>
                      <a:pt x="249" y="41"/>
                    </a:lnTo>
                    <a:lnTo>
                      <a:pt x="188" y="94"/>
                    </a:lnTo>
                    <a:lnTo>
                      <a:pt x="133" y="151"/>
                    </a:lnTo>
                    <a:lnTo>
                      <a:pt x="88" y="218"/>
                    </a:lnTo>
                    <a:lnTo>
                      <a:pt x="50" y="289"/>
                    </a:lnTo>
                    <a:lnTo>
                      <a:pt x="21" y="366"/>
                    </a:lnTo>
                    <a:lnTo>
                      <a:pt x="5" y="446"/>
                    </a:lnTo>
                    <a:lnTo>
                      <a:pt x="0" y="530"/>
                    </a:lnTo>
                    <a:lnTo>
                      <a:pt x="5" y="608"/>
                    </a:lnTo>
                    <a:lnTo>
                      <a:pt x="20" y="680"/>
                    </a:lnTo>
                    <a:lnTo>
                      <a:pt x="45" y="751"/>
                    </a:lnTo>
                    <a:lnTo>
                      <a:pt x="74" y="819"/>
                    </a:lnTo>
                    <a:lnTo>
                      <a:pt x="114" y="879"/>
                    </a:lnTo>
                    <a:lnTo>
                      <a:pt x="160" y="938"/>
                    </a:lnTo>
                    <a:lnTo>
                      <a:pt x="215" y="987"/>
                    </a:lnTo>
                    <a:lnTo>
                      <a:pt x="272" y="1032"/>
                    </a:lnTo>
                  </a:path>
                </a:pathLst>
              </a:cu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" name=""/>
              <p:cNvSpPr/>
              <p:nvPr/>
            </p:nvSpPr>
            <p:spPr>
              <a:xfrm>
                <a:off x="603000" y="3695400"/>
                <a:ext cx="1308240" cy="1909440"/>
              </a:xfrm>
              <a:custGeom>
                <a:avLst/>
                <a:gdLst/>
                <a:ahLst/>
                <a:rect l="l" t="t" r="r" b="b"/>
                <a:pathLst>
                  <a:path w="824" h="1203">
                    <a:moveTo>
                      <a:pt x="803" y="736"/>
                    </a:moveTo>
                    <a:lnTo>
                      <a:pt x="807" y="724"/>
                    </a:lnTo>
                    <a:lnTo>
                      <a:pt x="808" y="713"/>
                    </a:lnTo>
                    <a:lnTo>
                      <a:pt x="812" y="702"/>
                    </a:lnTo>
                    <a:lnTo>
                      <a:pt x="814" y="691"/>
                    </a:lnTo>
                    <a:lnTo>
                      <a:pt x="803" y="691"/>
                    </a:lnTo>
                    <a:lnTo>
                      <a:pt x="796" y="688"/>
                    </a:lnTo>
                    <a:lnTo>
                      <a:pt x="783" y="686"/>
                    </a:lnTo>
                    <a:lnTo>
                      <a:pt x="776" y="680"/>
                    </a:lnTo>
                    <a:lnTo>
                      <a:pt x="770" y="675"/>
                    </a:lnTo>
                    <a:lnTo>
                      <a:pt x="767" y="666"/>
                    </a:lnTo>
                    <a:lnTo>
                      <a:pt x="761" y="661"/>
                    </a:lnTo>
                    <a:lnTo>
                      <a:pt x="760" y="655"/>
                    </a:lnTo>
                    <a:lnTo>
                      <a:pt x="756" y="641"/>
                    </a:lnTo>
                    <a:lnTo>
                      <a:pt x="756" y="624"/>
                    </a:lnTo>
                    <a:lnTo>
                      <a:pt x="760" y="610"/>
                    </a:lnTo>
                    <a:lnTo>
                      <a:pt x="767" y="599"/>
                    </a:lnTo>
                    <a:lnTo>
                      <a:pt x="781" y="597"/>
                    </a:lnTo>
                    <a:lnTo>
                      <a:pt x="792" y="599"/>
                    </a:lnTo>
                    <a:lnTo>
                      <a:pt x="803" y="608"/>
                    </a:lnTo>
                    <a:lnTo>
                      <a:pt x="812" y="615"/>
                    </a:lnTo>
                    <a:lnTo>
                      <a:pt x="819" y="628"/>
                    </a:lnTo>
                    <a:lnTo>
                      <a:pt x="823" y="619"/>
                    </a:lnTo>
                    <a:lnTo>
                      <a:pt x="823" y="610"/>
                    </a:lnTo>
                    <a:lnTo>
                      <a:pt x="823" y="605"/>
                    </a:lnTo>
                    <a:lnTo>
                      <a:pt x="823" y="597"/>
                    </a:lnTo>
                    <a:lnTo>
                      <a:pt x="819" y="549"/>
                    </a:lnTo>
                    <a:lnTo>
                      <a:pt x="814" y="502"/>
                    </a:lnTo>
                    <a:lnTo>
                      <a:pt x="807" y="455"/>
                    </a:lnTo>
                    <a:lnTo>
                      <a:pt x="792" y="411"/>
                    </a:lnTo>
                    <a:lnTo>
                      <a:pt x="776" y="366"/>
                    </a:lnTo>
                    <a:lnTo>
                      <a:pt x="756" y="325"/>
                    </a:lnTo>
                    <a:lnTo>
                      <a:pt x="734" y="285"/>
                    </a:lnTo>
                    <a:lnTo>
                      <a:pt x="709" y="247"/>
                    </a:lnTo>
                    <a:lnTo>
                      <a:pt x="705" y="247"/>
                    </a:lnTo>
                    <a:lnTo>
                      <a:pt x="702" y="244"/>
                    </a:lnTo>
                    <a:lnTo>
                      <a:pt x="698" y="244"/>
                    </a:lnTo>
                    <a:lnTo>
                      <a:pt x="693" y="242"/>
                    </a:lnTo>
                    <a:lnTo>
                      <a:pt x="677" y="253"/>
                    </a:lnTo>
                    <a:lnTo>
                      <a:pt x="668" y="254"/>
                    </a:lnTo>
                    <a:lnTo>
                      <a:pt x="660" y="258"/>
                    </a:lnTo>
                    <a:lnTo>
                      <a:pt x="651" y="262"/>
                    </a:lnTo>
                    <a:lnTo>
                      <a:pt x="642" y="264"/>
                    </a:lnTo>
                    <a:lnTo>
                      <a:pt x="631" y="267"/>
                    </a:lnTo>
                    <a:lnTo>
                      <a:pt x="619" y="273"/>
                    </a:lnTo>
                    <a:lnTo>
                      <a:pt x="606" y="278"/>
                    </a:lnTo>
                    <a:lnTo>
                      <a:pt x="594" y="283"/>
                    </a:lnTo>
                    <a:lnTo>
                      <a:pt x="583" y="285"/>
                    </a:lnTo>
                    <a:lnTo>
                      <a:pt x="574" y="289"/>
                    </a:lnTo>
                    <a:lnTo>
                      <a:pt x="567" y="291"/>
                    </a:lnTo>
                    <a:lnTo>
                      <a:pt x="557" y="289"/>
                    </a:lnTo>
                    <a:lnTo>
                      <a:pt x="554" y="285"/>
                    </a:lnTo>
                    <a:lnTo>
                      <a:pt x="548" y="280"/>
                    </a:lnTo>
                    <a:lnTo>
                      <a:pt x="547" y="278"/>
                    </a:lnTo>
                    <a:lnTo>
                      <a:pt x="543" y="273"/>
                    </a:lnTo>
                    <a:lnTo>
                      <a:pt x="536" y="258"/>
                    </a:lnTo>
                    <a:lnTo>
                      <a:pt x="532" y="244"/>
                    </a:lnTo>
                    <a:lnTo>
                      <a:pt x="532" y="231"/>
                    </a:lnTo>
                    <a:lnTo>
                      <a:pt x="530" y="217"/>
                    </a:lnTo>
                    <a:lnTo>
                      <a:pt x="532" y="202"/>
                    </a:lnTo>
                    <a:lnTo>
                      <a:pt x="541" y="190"/>
                    </a:lnTo>
                    <a:lnTo>
                      <a:pt x="552" y="177"/>
                    </a:lnTo>
                    <a:lnTo>
                      <a:pt x="563" y="170"/>
                    </a:lnTo>
                    <a:lnTo>
                      <a:pt x="574" y="159"/>
                    </a:lnTo>
                    <a:lnTo>
                      <a:pt x="583" y="146"/>
                    </a:lnTo>
                    <a:lnTo>
                      <a:pt x="588" y="134"/>
                    </a:lnTo>
                    <a:lnTo>
                      <a:pt x="588" y="119"/>
                    </a:lnTo>
                    <a:lnTo>
                      <a:pt x="568" y="105"/>
                    </a:lnTo>
                    <a:lnTo>
                      <a:pt x="552" y="92"/>
                    </a:lnTo>
                    <a:lnTo>
                      <a:pt x="532" y="81"/>
                    </a:lnTo>
                    <a:lnTo>
                      <a:pt x="512" y="70"/>
                    </a:lnTo>
                    <a:lnTo>
                      <a:pt x="491" y="58"/>
                    </a:lnTo>
                    <a:lnTo>
                      <a:pt x="471" y="47"/>
                    </a:lnTo>
                    <a:lnTo>
                      <a:pt x="449" y="38"/>
                    </a:lnTo>
                    <a:lnTo>
                      <a:pt x="428" y="31"/>
                    </a:lnTo>
                    <a:lnTo>
                      <a:pt x="442" y="45"/>
                    </a:lnTo>
                    <a:lnTo>
                      <a:pt x="455" y="56"/>
                    </a:lnTo>
                    <a:lnTo>
                      <a:pt x="465" y="63"/>
                    </a:lnTo>
                    <a:lnTo>
                      <a:pt x="484" y="74"/>
                    </a:lnTo>
                    <a:lnTo>
                      <a:pt x="485" y="88"/>
                    </a:lnTo>
                    <a:lnTo>
                      <a:pt x="484" y="105"/>
                    </a:lnTo>
                    <a:lnTo>
                      <a:pt x="478" y="123"/>
                    </a:lnTo>
                    <a:lnTo>
                      <a:pt x="478" y="135"/>
                    </a:lnTo>
                    <a:lnTo>
                      <a:pt x="484" y="150"/>
                    </a:lnTo>
                    <a:lnTo>
                      <a:pt x="484" y="155"/>
                    </a:lnTo>
                    <a:lnTo>
                      <a:pt x="480" y="161"/>
                    </a:lnTo>
                    <a:lnTo>
                      <a:pt x="474" y="166"/>
                    </a:lnTo>
                    <a:lnTo>
                      <a:pt x="469" y="170"/>
                    </a:lnTo>
                    <a:lnTo>
                      <a:pt x="465" y="175"/>
                    </a:lnTo>
                    <a:lnTo>
                      <a:pt x="465" y="180"/>
                    </a:lnTo>
                    <a:lnTo>
                      <a:pt x="465" y="190"/>
                    </a:lnTo>
                    <a:lnTo>
                      <a:pt x="464" y="195"/>
                    </a:lnTo>
                    <a:lnTo>
                      <a:pt x="460" y="197"/>
                    </a:lnTo>
                    <a:lnTo>
                      <a:pt x="458" y="200"/>
                    </a:lnTo>
                    <a:lnTo>
                      <a:pt x="455" y="200"/>
                    </a:lnTo>
                    <a:lnTo>
                      <a:pt x="453" y="200"/>
                    </a:lnTo>
                    <a:lnTo>
                      <a:pt x="447" y="197"/>
                    </a:lnTo>
                    <a:lnTo>
                      <a:pt x="442" y="200"/>
                    </a:lnTo>
                    <a:lnTo>
                      <a:pt x="433" y="202"/>
                    </a:lnTo>
                    <a:lnTo>
                      <a:pt x="428" y="202"/>
                    </a:lnTo>
                    <a:lnTo>
                      <a:pt x="424" y="200"/>
                    </a:lnTo>
                    <a:lnTo>
                      <a:pt x="424" y="197"/>
                    </a:lnTo>
                    <a:lnTo>
                      <a:pt x="424" y="197"/>
                    </a:lnTo>
                    <a:lnTo>
                      <a:pt x="422" y="195"/>
                    </a:lnTo>
                    <a:lnTo>
                      <a:pt x="419" y="164"/>
                    </a:lnTo>
                    <a:lnTo>
                      <a:pt x="411" y="159"/>
                    </a:lnTo>
                    <a:lnTo>
                      <a:pt x="406" y="150"/>
                    </a:lnTo>
                    <a:lnTo>
                      <a:pt x="397" y="141"/>
                    </a:lnTo>
                    <a:lnTo>
                      <a:pt x="390" y="134"/>
                    </a:lnTo>
                    <a:lnTo>
                      <a:pt x="386" y="125"/>
                    </a:lnTo>
                    <a:lnTo>
                      <a:pt x="384" y="117"/>
                    </a:lnTo>
                    <a:lnTo>
                      <a:pt x="381" y="108"/>
                    </a:lnTo>
                    <a:lnTo>
                      <a:pt x="384" y="103"/>
                    </a:lnTo>
                    <a:lnTo>
                      <a:pt x="386" y="99"/>
                    </a:lnTo>
                    <a:lnTo>
                      <a:pt x="390" y="99"/>
                    </a:lnTo>
                    <a:lnTo>
                      <a:pt x="390" y="97"/>
                    </a:lnTo>
                    <a:lnTo>
                      <a:pt x="391" y="97"/>
                    </a:lnTo>
                    <a:lnTo>
                      <a:pt x="397" y="103"/>
                    </a:lnTo>
                    <a:lnTo>
                      <a:pt x="406" y="108"/>
                    </a:lnTo>
                    <a:lnTo>
                      <a:pt x="413" y="110"/>
                    </a:lnTo>
                    <a:lnTo>
                      <a:pt x="422" y="110"/>
                    </a:lnTo>
                    <a:lnTo>
                      <a:pt x="424" y="110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108"/>
                    </a:lnTo>
                    <a:lnTo>
                      <a:pt x="424" y="72"/>
                    </a:lnTo>
                    <a:lnTo>
                      <a:pt x="411" y="56"/>
                    </a:lnTo>
                    <a:lnTo>
                      <a:pt x="395" y="42"/>
                    </a:lnTo>
                    <a:lnTo>
                      <a:pt x="377" y="27"/>
                    </a:lnTo>
                    <a:lnTo>
                      <a:pt x="364" y="9"/>
                    </a:lnTo>
                    <a:lnTo>
                      <a:pt x="350" y="5"/>
                    </a:lnTo>
                    <a:lnTo>
                      <a:pt x="339" y="2"/>
                    </a:lnTo>
                    <a:lnTo>
                      <a:pt x="325" y="0"/>
                    </a:lnTo>
                    <a:lnTo>
                      <a:pt x="312" y="0"/>
                    </a:lnTo>
                    <a:lnTo>
                      <a:pt x="308" y="0"/>
                    </a:lnTo>
                    <a:lnTo>
                      <a:pt x="308" y="2"/>
                    </a:lnTo>
                    <a:lnTo>
                      <a:pt x="308" y="5"/>
                    </a:lnTo>
                    <a:lnTo>
                      <a:pt x="307" y="9"/>
                    </a:lnTo>
                    <a:lnTo>
                      <a:pt x="289" y="14"/>
                    </a:lnTo>
                    <a:lnTo>
                      <a:pt x="281" y="27"/>
                    </a:lnTo>
                    <a:lnTo>
                      <a:pt x="276" y="42"/>
                    </a:lnTo>
                    <a:lnTo>
                      <a:pt x="265" y="56"/>
                    </a:lnTo>
                    <a:lnTo>
                      <a:pt x="260" y="56"/>
                    </a:lnTo>
                    <a:lnTo>
                      <a:pt x="256" y="56"/>
                    </a:lnTo>
                    <a:lnTo>
                      <a:pt x="251" y="56"/>
                    </a:lnTo>
                    <a:lnTo>
                      <a:pt x="249" y="58"/>
                    </a:lnTo>
                    <a:lnTo>
                      <a:pt x="240" y="72"/>
                    </a:lnTo>
                    <a:lnTo>
                      <a:pt x="231" y="87"/>
                    </a:lnTo>
                    <a:lnTo>
                      <a:pt x="224" y="99"/>
                    </a:lnTo>
                    <a:lnTo>
                      <a:pt x="213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0"/>
                    </a:lnTo>
                    <a:lnTo>
                      <a:pt x="209" y="114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39"/>
                    </a:lnTo>
                    <a:lnTo>
                      <a:pt x="184" y="141"/>
                    </a:lnTo>
                    <a:lnTo>
                      <a:pt x="195" y="146"/>
                    </a:lnTo>
                    <a:lnTo>
                      <a:pt x="209" y="150"/>
                    </a:lnTo>
                    <a:lnTo>
                      <a:pt x="224" y="153"/>
                    </a:lnTo>
                    <a:lnTo>
                      <a:pt x="234" y="153"/>
                    </a:lnTo>
                    <a:lnTo>
                      <a:pt x="236" y="155"/>
                    </a:lnTo>
                    <a:lnTo>
                      <a:pt x="240" y="155"/>
                    </a:lnTo>
                    <a:lnTo>
                      <a:pt x="240" y="159"/>
                    </a:lnTo>
                    <a:lnTo>
                      <a:pt x="242" y="161"/>
                    </a:lnTo>
                    <a:lnTo>
                      <a:pt x="240" y="164"/>
                    </a:lnTo>
                    <a:lnTo>
                      <a:pt x="234" y="166"/>
                    </a:lnTo>
                    <a:lnTo>
                      <a:pt x="231" y="170"/>
                    </a:lnTo>
                    <a:lnTo>
                      <a:pt x="225" y="171"/>
                    </a:lnTo>
                    <a:lnTo>
                      <a:pt x="220" y="180"/>
                    </a:lnTo>
                    <a:lnTo>
                      <a:pt x="215" y="195"/>
                    </a:lnTo>
                    <a:lnTo>
                      <a:pt x="209" y="208"/>
                    </a:lnTo>
                    <a:lnTo>
                      <a:pt x="209" y="222"/>
                    </a:lnTo>
                    <a:lnTo>
                      <a:pt x="213" y="227"/>
                    </a:lnTo>
                    <a:lnTo>
                      <a:pt x="215" y="227"/>
                    </a:lnTo>
                    <a:lnTo>
                      <a:pt x="213" y="231"/>
                    </a:lnTo>
                    <a:lnTo>
                      <a:pt x="209" y="238"/>
                    </a:lnTo>
                    <a:lnTo>
                      <a:pt x="209" y="238"/>
                    </a:lnTo>
                    <a:lnTo>
                      <a:pt x="213" y="242"/>
                    </a:lnTo>
                    <a:lnTo>
                      <a:pt x="213" y="242"/>
                    </a:lnTo>
                    <a:lnTo>
                      <a:pt x="215" y="244"/>
                    </a:lnTo>
                    <a:lnTo>
                      <a:pt x="231" y="233"/>
                    </a:lnTo>
                    <a:lnTo>
                      <a:pt x="260" y="231"/>
                    </a:lnTo>
                    <a:lnTo>
                      <a:pt x="260" y="227"/>
                    </a:lnTo>
                    <a:lnTo>
                      <a:pt x="262" y="226"/>
                    </a:lnTo>
                    <a:lnTo>
                      <a:pt x="265" y="226"/>
                    </a:lnTo>
                    <a:lnTo>
                      <a:pt x="267" y="222"/>
                    </a:lnTo>
                    <a:lnTo>
                      <a:pt x="267" y="200"/>
                    </a:lnTo>
                    <a:lnTo>
                      <a:pt x="289" y="155"/>
                    </a:lnTo>
                    <a:lnTo>
                      <a:pt x="289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292" y="155"/>
                    </a:lnTo>
                    <a:lnTo>
                      <a:pt x="303" y="170"/>
                    </a:lnTo>
                    <a:lnTo>
                      <a:pt x="312" y="180"/>
                    </a:lnTo>
                    <a:lnTo>
                      <a:pt x="323" y="195"/>
                    </a:lnTo>
                    <a:lnTo>
                      <a:pt x="336" y="206"/>
                    </a:lnTo>
                    <a:lnTo>
                      <a:pt x="343" y="211"/>
                    </a:lnTo>
                    <a:lnTo>
                      <a:pt x="345" y="217"/>
                    </a:lnTo>
                    <a:lnTo>
                      <a:pt x="350" y="226"/>
                    </a:lnTo>
                    <a:lnTo>
                      <a:pt x="354" y="231"/>
                    </a:lnTo>
                    <a:lnTo>
                      <a:pt x="354" y="244"/>
                    </a:lnTo>
                    <a:lnTo>
                      <a:pt x="354" y="258"/>
                    </a:lnTo>
                    <a:lnTo>
                      <a:pt x="359" y="273"/>
                    </a:lnTo>
                    <a:lnTo>
                      <a:pt x="364" y="283"/>
                    </a:lnTo>
                    <a:lnTo>
                      <a:pt x="366" y="285"/>
                    </a:lnTo>
                    <a:lnTo>
                      <a:pt x="370" y="289"/>
                    </a:lnTo>
                    <a:lnTo>
                      <a:pt x="372" y="291"/>
                    </a:lnTo>
                    <a:lnTo>
                      <a:pt x="375" y="294"/>
                    </a:lnTo>
                    <a:lnTo>
                      <a:pt x="375" y="298"/>
                    </a:lnTo>
                    <a:lnTo>
                      <a:pt x="372" y="300"/>
                    </a:lnTo>
                    <a:lnTo>
                      <a:pt x="372" y="305"/>
                    </a:lnTo>
                    <a:lnTo>
                      <a:pt x="370" y="309"/>
                    </a:lnTo>
                    <a:lnTo>
                      <a:pt x="359" y="305"/>
                    </a:lnTo>
                    <a:lnTo>
                      <a:pt x="348" y="294"/>
                    </a:lnTo>
                    <a:lnTo>
                      <a:pt x="336" y="285"/>
                    </a:lnTo>
                    <a:lnTo>
                      <a:pt x="323" y="283"/>
                    </a:lnTo>
                    <a:lnTo>
                      <a:pt x="314" y="289"/>
                    </a:lnTo>
                    <a:lnTo>
                      <a:pt x="308" y="294"/>
                    </a:lnTo>
                    <a:lnTo>
                      <a:pt x="299" y="300"/>
                    </a:lnTo>
                    <a:lnTo>
                      <a:pt x="296" y="305"/>
                    </a:lnTo>
                    <a:lnTo>
                      <a:pt x="298" y="309"/>
                    </a:lnTo>
                    <a:lnTo>
                      <a:pt x="299" y="310"/>
                    </a:lnTo>
                    <a:lnTo>
                      <a:pt x="299" y="314"/>
                    </a:lnTo>
                    <a:lnTo>
                      <a:pt x="303" y="314"/>
                    </a:lnTo>
                    <a:lnTo>
                      <a:pt x="312" y="314"/>
                    </a:lnTo>
                    <a:lnTo>
                      <a:pt x="317" y="316"/>
                    </a:lnTo>
                    <a:lnTo>
                      <a:pt x="319" y="321"/>
                    </a:lnTo>
                    <a:lnTo>
                      <a:pt x="323" y="330"/>
                    </a:lnTo>
                    <a:lnTo>
                      <a:pt x="323" y="330"/>
                    </a:lnTo>
                    <a:lnTo>
                      <a:pt x="319" y="334"/>
                    </a:lnTo>
                    <a:lnTo>
                      <a:pt x="317" y="339"/>
                    </a:lnTo>
                    <a:lnTo>
                      <a:pt x="317" y="339"/>
                    </a:lnTo>
                    <a:lnTo>
                      <a:pt x="260" y="327"/>
                    </a:lnTo>
                    <a:lnTo>
                      <a:pt x="260" y="334"/>
                    </a:lnTo>
                    <a:lnTo>
                      <a:pt x="260" y="339"/>
                    </a:lnTo>
                    <a:lnTo>
                      <a:pt x="260" y="345"/>
                    </a:lnTo>
                    <a:lnTo>
                      <a:pt x="256" y="347"/>
                    </a:lnTo>
                    <a:lnTo>
                      <a:pt x="251" y="356"/>
                    </a:lnTo>
                    <a:lnTo>
                      <a:pt x="249" y="357"/>
                    </a:lnTo>
                    <a:lnTo>
                      <a:pt x="242" y="366"/>
                    </a:lnTo>
                    <a:lnTo>
                      <a:pt x="225" y="393"/>
                    </a:lnTo>
                    <a:lnTo>
                      <a:pt x="189" y="411"/>
                    </a:lnTo>
                    <a:lnTo>
                      <a:pt x="188" y="413"/>
                    </a:lnTo>
                    <a:lnTo>
                      <a:pt x="184" y="419"/>
                    </a:lnTo>
                    <a:lnTo>
                      <a:pt x="184" y="424"/>
                    </a:lnTo>
                    <a:lnTo>
                      <a:pt x="184" y="430"/>
                    </a:lnTo>
                    <a:lnTo>
                      <a:pt x="184" y="439"/>
                    </a:lnTo>
                    <a:lnTo>
                      <a:pt x="184" y="453"/>
                    </a:lnTo>
                    <a:lnTo>
                      <a:pt x="184" y="469"/>
                    </a:lnTo>
                    <a:lnTo>
                      <a:pt x="184" y="478"/>
                    </a:lnTo>
                    <a:lnTo>
                      <a:pt x="173" y="478"/>
                    </a:lnTo>
                    <a:lnTo>
                      <a:pt x="164" y="475"/>
                    </a:lnTo>
                    <a:lnTo>
                      <a:pt x="157" y="469"/>
                    </a:lnTo>
                    <a:lnTo>
                      <a:pt x="151" y="464"/>
                    </a:lnTo>
                    <a:lnTo>
                      <a:pt x="151" y="449"/>
                    </a:lnTo>
                    <a:lnTo>
                      <a:pt x="148" y="435"/>
                    </a:lnTo>
                    <a:lnTo>
                      <a:pt x="141" y="424"/>
                    </a:lnTo>
                    <a:lnTo>
                      <a:pt x="130" y="413"/>
                    </a:lnTo>
                    <a:lnTo>
                      <a:pt x="117" y="417"/>
                    </a:lnTo>
                    <a:lnTo>
                      <a:pt x="110" y="417"/>
                    </a:lnTo>
                    <a:lnTo>
                      <a:pt x="101" y="413"/>
                    </a:lnTo>
                    <a:lnTo>
                      <a:pt x="94" y="408"/>
                    </a:lnTo>
                    <a:lnTo>
                      <a:pt x="83" y="402"/>
                    </a:lnTo>
                    <a:lnTo>
                      <a:pt x="72" y="397"/>
                    </a:lnTo>
                    <a:lnTo>
                      <a:pt x="59" y="393"/>
                    </a:lnTo>
                    <a:lnTo>
                      <a:pt x="49" y="392"/>
                    </a:lnTo>
                    <a:lnTo>
                      <a:pt x="38" y="402"/>
                    </a:lnTo>
                    <a:lnTo>
                      <a:pt x="21" y="424"/>
                    </a:lnTo>
                    <a:lnTo>
                      <a:pt x="5" y="448"/>
                    </a:lnTo>
                    <a:lnTo>
                      <a:pt x="0" y="455"/>
                    </a:lnTo>
                    <a:lnTo>
                      <a:pt x="21" y="475"/>
                    </a:lnTo>
                    <a:lnTo>
                      <a:pt x="25" y="516"/>
                    </a:lnTo>
                    <a:lnTo>
                      <a:pt x="29" y="516"/>
                    </a:lnTo>
                    <a:lnTo>
                      <a:pt x="38" y="513"/>
                    </a:lnTo>
                    <a:lnTo>
                      <a:pt x="43" y="511"/>
                    </a:lnTo>
                    <a:lnTo>
                      <a:pt x="49" y="505"/>
                    </a:lnTo>
                    <a:lnTo>
                      <a:pt x="54" y="496"/>
                    </a:lnTo>
                    <a:lnTo>
                      <a:pt x="58" y="491"/>
                    </a:lnTo>
                    <a:lnTo>
                      <a:pt x="63" y="485"/>
                    </a:lnTo>
                    <a:lnTo>
                      <a:pt x="72" y="480"/>
                    </a:lnTo>
                    <a:lnTo>
                      <a:pt x="74" y="480"/>
                    </a:lnTo>
                    <a:lnTo>
                      <a:pt x="74" y="484"/>
                    </a:lnTo>
                    <a:lnTo>
                      <a:pt x="74" y="484"/>
                    </a:lnTo>
                    <a:lnTo>
                      <a:pt x="74" y="485"/>
                    </a:lnTo>
                    <a:lnTo>
                      <a:pt x="63" y="538"/>
                    </a:lnTo>
                    <a:lnTo>
                      <a:pt x="79" y="556"/>
                    </a:lnTo>
                    <a:lnTo>
                      <a:pt x="77" y="567"/>
                    </a:lnTo>
                    <a:lnTo>
                      <a:pt x="68" y="574"/>
                    </a:lnTo>
                    <a:lnTo>
                      <a:pt x="59" y="583"/>
                    </a:lnTo>
                    <a:lnTo>
                      <a:pt x="54" y="597"/>
                    </a:lnTo>
                    <a:lnTo>
                      <a:pt x="54" y="608"/>
                    </a:lnTo>
                    <a:lnTo>
                      <a:pt x="63" y="619"/>
                    </a:lnTo>
                    <a:lnTo>
                      <a:pt x="74" y="630"/>
                    </a:lnTo>
                    <a:lnTo>
                      <a:pt x="88" y="641"/>
                    </a:lnTo>
                    <a:lnTo>
                      <a:pt x="101" y="646"/>
                    </a:lnTo>
                    <a:lnTo>
                      <a:pt x="114" y="646"/>
                    </a:lnTo>
                    <a:lnTo>
                      <a:pt x="124" y="644"/>
                    </a:lnTo>
                    <a:lnTo>
                      <a:pt x="132" y="641"/>
                    </a:lnTo>
                    <a:lnTo>
                      <a:pt x="141" y="635"/>
                    </a:lnTo>
                    <a:lnTo>
                      <a:pt x="148" y="635"/>
                    </a:lnTo>
                    <a:lnTo>
                      <a:pt x="153" y="639"/>
                    </a:lnTo>
                    <a:lnTo>
                      <a:pt x="160" y="641"/>
                    </a:lnTo>
                    <a:lnTo>
                      <a:pt x="168" y="644"/>
                    </a:lnTo>
                    <a:lnTo>
                      <a:pt x="184" y="652"/>
                    </a:lnTo>
                    <a:lnTo>
                      <a:pt x="195" y="661"/>
                    </a:lnTo>
                    <a:lnTo>
                      <a:pt x="209" y="670"/>
                    </a:lnTo>
                    <a:lnTo>
                      <a:pt x="220" y="677"/>
                    </a:lnTo>
                    <a:lnTo>
                      <a:pt x="225" y="691"/>
                    </a:lnTo>
                    <a:lnTo>
                      <a:pt x="229" y="706"/>
                    </a:lnTo>
                    <a:lnTo>
                      <a:pt x="231" y="722"/>
                    </a:lnTo>
                    <a:lnTo>
                      <a:pt x="234" y="738"/>
                    </a:lnTo>
                    <a:lnTo>
                      <a:pt x="249" y="744"/>
                    </a:lnTo>
                    <a:lnTo>
                      <a:pt x="262" y="749"/>
                    </a:lnTo>
                    <a:lnTo>
                      <a:pt x="276" y="758"/>
                    </a:lnTo>
                    <a:lnTo>
                      <a:pt x="287" y="772"/>
                    </a:lnTo>
                    <a:lnTo>
                      <a:pt x="298" y="800"/>
                    </a:lnTo>
                    <a:lnTo>
                      <a:pt x="308" y="830"/>
                    </a:lnTo>
                    <a:lnTo>
                      <a:pt x="319" y="861"/>
                    </a:lnTo>
                    <a:lnTo>
                      <a:pt x="334" y="886"/>
                    </a:lnTo>
                    <a:lnTo>
                      <a:pt x="350" y="904"/>
                    </a:lnTo>
                    <a:lnTo>
                      <a:pt x="366" y="924"/>
                    </a:lnTo>
                    <a:lnTo>
                      <a:pt x="381" y="944"/>
                    </a:lnTo>
                    <a:lnTo>
                      <a:pt x="395" y="966"/>
                    </a:lnTo>
                    <a:lnTo>
                      <a:pt x="397" y="980"/>
                    </a:lnTo>
                    <a:lnTo>
                      <a:pt x="397" y="993"/>
                    </a:lnTo>
                    <a:lnTo>
                      <a:pt x="391" y="1007"/>
                    </a:lnTo>
                    <a:lnTo>
                      <a:pt x="381" y="1018"/>
                    </a:lnTo>
                    <a:lnTo>
                      <a:pt x="364" y="1022"/>
                    </a:lnTo>
                    <a:lnTo>
                      <a:pt x="348" y="1027"/>
                    </a:lnTo>
                    <a:lnTo>
                      <a:pt x="334" y="1032"/>
                    </a:lnTo>
                    <a:lnTo>
                      <a:pt x="319" y="1038"/>
                    </a:lnTo>
                    <a:lnTo>
                      <a:pt x="307" y="1043"/>
                    </a:lnTo>
                    <a:lnTo>
                      <a:pt x="292" y="1052"/>
                    </a:lnTo>
                    <a:lnTo>
                      <a:pt x="278" y="1063"/>
                    </a:lnTo>
                    <a:lnTo>
                      <a:pt x="262" y="1074"/>
                    </a:lnTo>
                    <a:lnTo>
                      <a:pt x="249" y="1083"/>
                    </a:lnTo>
                    <a:lnTo>
                      <a:pt x="231" y="1090"/>
                    </a:lnTo>
                    <a:lnTo>
                      <a:pt x="215" y="1094"/>
                    </a:lnTo>
                    <a:lnTo>
                      <a:pt x="198" y="1099"/>
                    </a:lnTo>
                    <a:lnTo>
                      <a:pt x="182" y="1105"/>
                    </a:lnTo>
                    <a:lnTo>
                      <a:pt x="164" y="1110"/>
                    </a:lnTo>
                    <a:lnTo>
                      <a:pt x="151" y="1119"/>
                    </a:lnTo>
                    <a:lnTo>
                      <a:pt x="141" y="1132"/>
                    </a:lnTo>
                    <a:lnTo>
                      <a:pt x="124" y="1146"/>
                    </a:lnTo>
                    <a:lnTo>
                      <a:pt x="106" y="1160"/>
                    </a:lnTo>
                    <a:lnTo>
                      <a:pt x="88" y="1171"/>
                    </a:lnTo>
                    <a:lnTo>
                      <a:pt x="68" y="1180"/>
                    </a:lnTo>
                    <a:lnTo>
                      <a:pt x="88" y="1186"/>
                    </a:lnTo>
                    <a:lnTo>
                      <a:pt x="106" y="1188"/>
                    </a:lnTo>
                    <a:lnTo>
                      <a:pt x="124" y="1193"/>
                    </a:lnTo>
                    <a:lnTo>
                      <a:pt x="142" y="1197"/>
                    </a:lnTo>
                    <a:lnTo>
                      <a:pt x="162" y="1198"/>
                    </a:lnTo>
                    <a:lnTo>
                      <a:pt x="182" y="1198"/>
                    </a:lnTo>
                    <a:lnTo>
                      <a:pt x="200" y="1202"/>
                    </a:lnTo>
                    <a:lnTo>
                      <a:pt x="220" y="1202"/>
                    </a:lnTo>
                    <a:lnTo>
                      <a:pt x="252" y="1202"/>
                    </a:lnTo>
                    <a:lnTo>
                      <a:pt x="287" y="1198"/>
                    </a:lnTo>
                    <a:lnTo>
                      <a:pt x="319" y="1193"/>
                    </a:lnTo>
                    <a:lnTo>
                      <a:pt x="354" y="1186"/>
                    </a:lnTo>
                    <a:lnTo>
                      <a:pt x="386" y="1177"/>
                    </a:lnTo>
                    <a:lnTo>
                      <a:pt x="417" y="1168"/>
                    </a:lnTo>
                    <a:lnTo>
                      <a:pt x="447" y="1155"/>
                    </a:lnTo>
                    <a:lnTo>
                      <a:pt x="478" y="1141"/>
                    </a:lnTo>
                    <a:lnTo>
                      <a:pt x="505" y="1126"/>
                    </a:lnTo>
                    <a:lnTo>
                      <a:pt x="536" y="1110"/>
                    </a:lnTo>
                    <a:lnTo>
                      <a:pt x="559" y="1094"/>
                    </a:lnTo>
                    <a:lnTo>
                      <a:pt x="588" y="1074"/>
                    </a:lnTo>
                    <a:lnTo>
                      <a:pt x="613" y="1052"/>
                    </a:lnTo>
                    <a:lnTo>
                      <a:pt x="637" y="1029"/>
                    </a:lnTo>
                    <a:lnTo>
                      <a:pt x="660" y="1007"/>
                    </a:lnTo>
                    <a:lnTo>
                      <a:pt x="682" y="982"/>
                    </a:lnTo>
                    <a:lnTo>
                      <a:pt x="666" y="966"/>
                    </a:lnTo>
                    <a:lnTo>
                      <a:pt x="646" y="955"/>
                    </a:lnTo>
                    <a:lnTo>
                      <a:pt x="626" y="940"/>
                    </a:lnTo>
                    <a:lnTo>
                      <a:pt x="610" y="929"/>
                    </a:lnTo>
                    <a:lnTo>
                      <a:pt x="590" y="922"/>
                    </a:lnTo>
                    <a:lnTo>
                      <a:pt x="574" y="917"/>
                    </a:lnTo>
                    <a:lnTo>
                      <a:pt x="557" y="904"/>
                    </a:lnTo>
                    <a:lnTo>
                      <a:pt x="547" y="893"/>
                    </a:lnTo>
                    <a:lnTo>
                      <a:pt x="547" y="892"/>
                    </a:lnTo>
                    <a:lnTo>
                      <a:pt x="547" y="888"/>
                    </a:lnTo>
                    <a:lnTo>
                      <a:pt x="543" y="888"/>
                    </a:lnTo>
                    <a:lnTo>
                      <a:pt x="543" y="886"/>
                    </a:lnTo>
                    <a:lnTo>
                      <a:pt x="543" y="874"/>
                    </a:lnTo>
                    <a:lnTo>
                      <a:pt x="547" y="863"/>
                    </a:lnTo>
                    <a:lnTo>
                      <a:pt x="547" y="855"/>
                    </a:lnTo>
                    <a:lnTo>
                      <a:pt x="548" y="845"/>
                    </a:lnTo>
                    <a:lnTo>
                      <a:pt x="557" y="819"/>
                    </a:lnTo>
                    <a:lnTo>
                      <a:pt x="567" y="791"/>
                    </a:lnTo>
                    <a:lnTo>
                      <a:pt x="579" y="769"/>
                    </a:lnTo>
                    <a:lnTo>
                      <a:pt x="601" y="753"/>
                    </a:lnTo>
                    <a:lnTo>
                      <a:pt x="613" y="749"/>
                    </a:lnTo>
                    <a:lnTo>
                      <a:pt x="624" y="744"/>
                    </a:lnTo>
                    <a:lnTo>
                      <a:pt x="631" y="742"/>
                    </a:lnTo>
                    <a:lnTo>
                      <a:pt x="642" y="738"/>
                    </a:lnTo>
                    <a:lnTo>
                      <a:pt x="655" y="738"/>
                    </a:lnTo>
                    <a:lnTo>
                      <a:pt x="666" y="736"/>
                    </a:lnTo>
                    <a:lnTo>
                      <a:pt x="673" y="729"/>
                    </a:lnTo>
                    <a:lnTo>
                      <a:pt x="684" y="727"/>
                    </a:lnTo>
                    <a:lnTo>
                      <a:pt x="695" y="727"/>
                    </a:lnTo>
                    <a:lnTo>
                      <a:pt x="704" y="722"/>
                    </a:lnTo>
                    <a:lnTo>
                      <a:pt x="715" y="718"/>
                    </a:lnTo>
                    <a:lnTo>
                      <a:pt x="725" y="713"/>
                    </a:lnTo>
                    <a:lnTo>
                      <a:pt x="736" y="711"/>
                    </a:lnTo>
                    <a:lnTo>
                      <a:pt x="749" y="707"/>
                    </a:lnTo>
                    <a:lnTo>
                      <a:pt x="760" y="707"/>
                    </a:lnTo>
                    <a:lnTo>
                      <a:pt x="770" y="711"/>
                    </a:lnTo>
                    <a:lnTo>
                      <a:pt x="776" y="717"/>
                    </a:lnTo>
                    <a:lnTo>
                      <a:pt x="783" y="722"/>
                    </a:lnTo>
                    <a:lnTo>
                      <a:pt x="792" y="729"/>
                    </a:lnTo>
                    <a:lnTo>
                      <a:pt x="803" y="736"/>
                    </a:lnTo>
                  </a:path>
                </a:pathLst>
              </a:cu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" name=""/>
              <p:cNvSpPr/>
              <p:nvPr/>
            </p:nvSpPr>
            <p:spPr>
              <a:xfrm>
                <a:off x="842760" y="4500000"/>
                <a:ext cx="100080" cy="115560"/>
              </a:xfrm>
              <a:custGeom>
                <a:avLst/>
                <a:gdLst/>
                <a:ahLst/>
                <a:rect l="l" t="t" r="r" b="b"/>
                <a:pathLst>
                  <a:path w="63" h="73">
                    <a:moveTo>
                      <a:pt x="42" y="65"/>
                    </a:moveTo>
                    <a:lnTo>
                      <a:pt x="58" y="72"/>
                    </a:lnTo>
                    <a:lnTo>
                      <a:pt x="62" y="72"/>
                    </a:lnTo>
                    <a:lnTo>
                      <a:pt x="62" y="67"/>
                    </a:lnTo>
                    <a:lnTo>
                      <a:pt x="58" y="65"/>
                    </a:lnTo>
                    <a:lnTo>
                      <a:pt x="58" y="62"/>
                    </a:lnTo>
                    <a:lnTo>
                      <a:pt x="44" y="56"/>
                    </a:lnTo>
                    <a:lnTo>
                      <a:pt x="37" y="45"/>
                    </a:lnTo>
                    <a:lnTo>
                      <a:pt x="31" y="34"/>
                    </a:lnTo>
                    <a:lnTo>
                      <a:pt x="26" y="20"/>
                    </a:lnTo>
                    <a:lnTo>
                      <a:pt x="9" y="0"/>
                    </a:lnTo>
                    <a:lnTo>
                      <a:pt x="6" y="4"/>
                    </a:lnTo>
                    <a:lnTo>
                      <a:pt x="2" y="9"/>
                    </a:lnTo>
                    <a:lnTo>
                      <a:pt x="0" y="11"/>
                    </a:lnTo>
                    <a:lnTo>
                      <a:pt x="0" y="18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0" y="20"/>
                    </a:lnTo>
                    <a:lnTo>
                      <a:pt x="9" y="31"/>
                    </a:lnTo>
                    <a:lnTo>
                      <a:pt x="20" y="45"/>
                    </a:lnTo>
                    <a:lnTo>
                      <a:pt x="31" y="56"/>
                    </a:lnTo>
                    <a:lnTo>
                      <a:pt x="42" y="65"/>
                    </a:lnTo>
                  </a:path>
                </a:pathLst>
              </a:custGeom>
              <a:solidFill>
                <a:srgbClr val="cbcbc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6" name=""/>
          <p:cNvSpPr/>
          <p:nvPr/>
        </p:nvSpPr>
        <p:spPr>
          <a:xfrm>
            <a:off x="2743200" y="2514600"/>
            <a:ext cx="58230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eClearinghouse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3870360" y="369900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6705720" y="5105520"/>
          <a:ext cx="596880" cy="583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705720" y="5105520"/>
                    <a:ext cx="596880" cy="583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0" name=""/>
          <p:cNvSpPr/>
          <p:nvPr/>
        </p:nvSpPr>
        <p:spPr>
          <a:xfrm>
            <a:off x="0" y="3657600"/>
            <a:ext cx="2057400" cy="2057400"/>
          </a:xfrm>
          <a:prstGeom prst="rect">
            <a:avLst/>
          </a:prstGeom>
          <a:solidFill>
            <a:srgbClr val="0066cc"/>
          </a:solidFill>
          <a:ln cap="sq" w="12600">
            <a:solidFill>
              <a:srgbClr val="0066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71" name="BtoB%20communication" descr=""/>
          <p:cNvPicPr/>
          <p:nvPr/>
        </p:nvPicPr>
        <p:blipFill>
          <a:blip r:embed="rId3"/>
          <a:stretch/>
        </p:blipFill>
        <p:spPr>
          <a:xfrm>
            <a:off x="0" y="3505320"/>
            <a:ext cx="2514600" cy="2327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2" name=""/>
          <p:cNvSpPr/>
          <p:nvPr/>
        </p:nvSpPr>
        <p:spPr>
          <a:xfrm>
            <a:off x="763560" y="2292480"/>
            <a:ext cx="18072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733920" y="3962520"/>
            <a:ext cx="49528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Electronic Processing of Over-The-Counter Energy Trades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324480" y="5456160"/>
            <a:ext cx="14652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October 1999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PlaceHolder 1"/>
          <p:cNvSpPr>
            <a:spLocks noGrp="1"/>
          </p:cNvSpPr>
          <p:nvPr>
            <p:ph type="title"/>
          </p:nvPr>
        </p:nvSpPr>
        <p:spPr>
          <a:xfrm>
            <a:off x="838080" y="4572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eClearinghouse Milestones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9" name=""/>
          <p:cNvSpPr/>
          <p:nvPr/>
        </p:nvSpPr>
        <p:spPr>
          <a:xfrm>
            <a:off x="3021120" y="1461240"/>
            <a:ext cx="61228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b2007b"/>
                </a:solidFill>
                <a:effectLst/>
                <a:uFillTx/>
                <a:latin typeface="Arial"/>
              </a:rPr>
              <a:t>4Q 99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00aa00"/>
                </a:solidFill>
                <a:effectLst/>
                <a:uFillTx/>
                <a:latin typeface="Arial"/>
              </a:rPr>
              <a:t>1Q00</a:t>
            </a:r>
            <a:r>
              <a:rPr b="1" lang="en-US" sz="1800" strike="noStrike" u="none">
                <a:solidFill>
                  <a:srgbClr val="66ff33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ff9933"/>
                </a:solidFill>
                <a:effectLst/>
                <a:uFillTx/>
                <a:latin typeface="Arial"/>
              </a:rPr>
              <a:t>2Q00   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b2007b"/>
                </a:solidFill>
                <a:effectLst/>
                <a:uFillTx/>
                <a:latin typeface="Arial"/>
              </a:rPr>
              <a:t>3Q00</a:t>
            </a: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4Q00     1Q01</a:t>
            </a:r>
            <a:r>
              <a:rPr b="1" lang="en-US" sz="1800" strike="noStrike" u="none">
                <a:solidFill>
                  <a:srgbClr val="00ffff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2Q01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0" name=""/>
          <p:cNvGrpSpPr/>
          <p:nvPr/>
        </p:nvGrpSpPr>
        <p:grpSpPr>
          <a:xfrm>
            <a:off x="304920" y="1447920"/>
            <a:ext cx="8381880" cy="4268160"/>
            <a:chOff x="304920" y="1447920"/>
            <a:chExt cx="8381880" cy="4268160"/>
          </a:xfrm>
        </p:grpSpPr>
        <p:grpSp>
          <p:nvGrpSpPr>
            <p:cNvPr id="171" name=""/>
            <p:cNvGrpSpPr/>
            <p:nvPr/>
          </p:nvGrpSpPr>
          <p:grpSpPr>
            <a:xfrm>
              <a:off x="326880" y="2133360"/>
              <a:ext cx="4016520" cy="520920"/>
              <a:chOff x="326880" y="2133360"/>
              <a:chExt cx="4016520" cy="520920"/>
            </a:xfrm>
          </p:grpSpPr>
          <p:sp>
            <p:nvSpPr>
              <p:cNvPr id="172" name=""/>
              <p:cNvSpPr/>
              <p:nvPr/>
            </p:nvSpPr>
            <p:spPr>
              <a:xfrm>
                <a:off x="326880" y="2227680"/>
                <a:ext cx="401652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b2007b"/>
                    </a:solidFill>
                    <a:effectLst/>
                    <a:uFillTx/>
                    <a:latin typeface="Arial"/>
                  </a:rPr>
                  <a:t>Equity partners</a:t>
                </a:r>
                <a:r>
                  <a:rPr b="1" lang="en-US" sz="18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 </a:t>
                </a:r>
                <a:endPara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3" name=""/>
              <p:cNvSpPr/>
              <p:nvPr/>
            </p:nvSpPr>
            <p:spPr>
              <a:xfrm>
                <a:off x="3193560" y="2133360"/>
                <a:ext cx="41364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800" strike="noStrike" u="none">
                    <a:solidFill>
                      <a:srgbClr val="b2007b"/>
                    </a:solidFill>
                    <a:effectLst/>
                    <a:uFillTx/>
                    <a:latin typeface="Monotype Sorts"/>
                    <a:ea typeface="Monotype Sorts"/>
                  </a:rPr>
                  <a:t></a:t>
                </a:r>
                <a:endParaRPr b="0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74" name=""/>
            <p:cNvSpPr/>
            <p:nvPr/>
          </p:nvSpPr>
          <p:spPr>
            <a:xfrm>
              <a:off x="8200440" y="5105160"/>
              <a:ext cx="413640" cy="520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2800" strike="noStrike" u="none">
                  <a:solidFill>
                    <a:srgbClr val="ff302b"/>
                  </a:solidFill>
                  <a:effectLst/>
                  <a:uFillTx/>
                  <a:latin typeface="Monotype Sorts"/>
                  <a:ea typeface="Monotype Sorts"/>
                </a:rPr>
                <a:t></a:t>
              </a:r>
              <a:endPara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75" name=""/>
            <p:cNvGrpSpPr/>
            <p:nvPr/>
          </p:nvGrpSpPr>
          <p:grpSpPr>
            <a:xfrm>
              <a:off x="324000" y="2819160"/>
              <a:ext cx="3333600" cy="520920"/>
              <a:chOff x="324000" y="2819160"/>
              <a:chExt cx="3333600" cy="520920"/>
            </a:xfrm>
          </p:grpSpPr>
          <p:sp>
            <p:nvSpPr>
              <p:cNvPr id="176" name=""/>
              <p:cNvSpPr/>
              <p:nvPr/>
            </p:nvSpPr>
            <p:spPr>
              <a:xfrm>
                <a:off x="324000" y="2917800"/>
                <a:ext cx="333360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b2007b"/>
                    </a:solidFill>
                    <a:effectLst/>
                    <a:uFillTx/>
                    <a:latin typeface="Arial"/>
                  </a:rPr>
                  <a:t>Partner Test</a:t>
                </a:r>
                <a:endPara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77" name=""/>
              <p:cNvSpPr/>
              <p:nvPr/>
            </p:nvSpPr>
            <p:spPr>
              <a:xfrm>
                <a:off x="3190680" y="2819160"/>
                <a:ext cx="41364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800" strike="noStrike" u="none">
                    <a:solidFill>
                      <a:srgbClr val="b2007b"/>
                    </a:solidFill>
                    <a:effectLst/>
                    <a:uFillTx/>
                    <a:latin typeface="Monotype Sorts"/>
                    <a:ea typeface="Monotype Sorts"/>
                  </a:rPr>
                  <a:t></a:t>
                </a:r>
                <a:endParaRPr b="0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grpSp>
          <p:nvGrpSpPr>
            <p:cNvPr id="178" name=""/>
            <p:cNvGrpSpPr/>
            <p:nvPr/>
          </p:nvGrpSpPr>
          <p:grpSpPr>
            <a:xfrm>
              <a:off x="330120" y="3504960"/>
              <a:ext cx="5794920" cy="2211120"/>
              <a:chOff x="330120" y="3504960"/>
              <a:chExt cx="5794920" cy="2211120"/>
            </a:xfrm>
          </p:grpSpPr>
          <p:sp>
            <p:nvSpPr>
              <p:cNvPr id="179" name=""/>
              <p:cNvSpPr/>
              <p:nvPr/>
            </p:nvSpPr>
            <p:spPr>
              <a:xfrm>
                <a:off x="366480" y="5347800"/>
                <a:ext cx="57456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302b"/>
                    </a:solidFill>
                    <a:effectLst/>
                    <a:uFillTx/>
                    <a:latin typeface="Arial"/>
                  </a:rPr>
                  <a:t>IPO</a:t>
                </a:r>
                <a:endPara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333000" y="4820760"/>
                <a:ext cx="2505240" cy="368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b2007b"/>
                    </a:solidFill>
                    <a:effectLst/>
                    <a:uFillTx/>
                    <a:latin typeface="Arial"/>
                  </a:rPr>
                  <a:t>Other equity partners</a:t>
                </a:r>
                <a:endParaRPr b="0" lang="en-US" sz="1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330120" y="4128840"/>
                <a:ext cx="3560760" cy="5817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ff9933"/>
                    </a:solidFill>
                    <a:effectLst/>
                    <a:uFillTx/>
                    <a:latin typeface="Arial"/>
                  </a:rPr>
                  <a:t>Phase 2 </a:t>
                </a:r>
                <a:r>
                  <a:rPr b="1" lang="en-US" sz="1400" strike="noStrike" u="none">
                    <a:solidFill>
                      <a:srgbClr val="ff9933"/>
                    </a:solidFill>
                    <a:effectLst/>
                    <a:uFillTx/>
                    <a:latin typeface="Arial"/>
                  </a:rPr>
                  <a:t>(margining &amp;</a:t>
                </a:r>
                <a:endPara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400" strike="noStrike" u="none">
                    <a:solidFill>
                      <a:srgbClr val="ff9933"/>
                    </a:solidFill>
                    <a:effectLst/>
                    <a:uFillTx/>
                    <a:latin typeface="Arial"/>
                  </a:rPr>
                  <a:t>settlement) </a:t>
                </a:r>
                <a:endPara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2" name=""/>
              <p:cNvSpPr/>
              <p:nvPr/>
            </p:nvSpPr>
            <p:spPr>
              <a:xfrm>
                <a:off x="4797000" y="4141440"/>
                <a:ext cx="41364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800" strike="noStrike" u="none">
                    <a:solidFill>
                      <a:srgbClr val="ff9933"/>
                    </a:solidFill>
                    <a:effectLst/>
                    <a:uFillTx/>
                    <a:latin typeface="Monotype Sorts"/>
                    <a:ea typeface="Monotype Sorts"/>
                  </a:rPr>
                  <a:t></a:t>
                </a:r>
                <a:endParaRPr b="0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3" name=""/>
              <p:cNvSpPr/>
              <p:nvPr/>
            </p:nvSpPr>
            <p:spPr>
              <a:xfrm>
                <a:off x="5711400" y="4674600"/>
                <a:ext cx="41364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800" strike="noStrike" u="none">
                    <a:solidFill>
                      <a:srgbClr val="b2007b"/>
                    </a:solidFill>
                    <a:effectLst/>
                    <a:uFillTx/>
                    <a:latin typeface="Monotype Sorts"/>
                    <a:ea typeface="Monotype Sorts"/>
                  </a:rPr>
                  <a:t></a:t>
                </a:r>
                <a:endParaRPr b="0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4" name=""/>
              <p:cNvSpPr/>
              <p:nvPr/>
            </p:nvSpPr>
            <p:spPr>
              <a:xfrm>
                <a:off x="330120" y="3649320"/>
                <a:ext cx="3409920" cy="313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spAutoFit/>
              </a:bodyPr>
              <a:p>
                <a:pPr>
                  <a:lnSpc>
                    <a:spcPct val="8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800" strike="noStrike" u="none">
                    <a:solidFill>
                      <a:srgbClr val="009e00"/>
                    </a:solidFill>
                    <a:effectLst/>
                    <a:uFillTx/>
                    <a:latin typeface="Arial"/>
                  </a:rPr>
                  <a:t>Phase  1 </a:t>
                </a:r>
                <a:r>
                  <a:rPr b="1" lang="en-US" sz="1400" strike="noStrike" u="none">
                    <a:solidFill>
                      <a:srgbClr val="009e00"/>
                    </a:solidFill>
                    <a:effectLst/>
                    <a:uFillTx/>
                    <a:latin typeface="Arial"/>
                  </a:rPr>
                  <a:t>(confirmation)</a:t>
                </a:r>
                <a:endParaRPr b="0" lang="en-US" sz="1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85" name=""/>
              <p:cNvSpPr/>
              <p:nvPr/>
            </p:nvSpPr>
            <p:spPr>
              <a:xfrm>
                <a:off x="4060440" y="3504960"/>
                <a:ext cx="413640" cy="520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2800" strike="noStrike" u="none">
                    <a:solidFill>
                      <a:srgbClr val="00aa00"/>
                    </a:solidFill>
                    <a:effectLst/>
                    <a:uFillTx/>
                    <a:latin typeface="Monotype Sorts"/>
                    <a:ea typeface="Monotype Sorts"/>
                  </a:rPr>
                  <a:t></a:t>
                </a:r>
                <a:endParaRPr b="0" lang="en-US" sz="28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86" name=""/>
            <p:cNvSpPr/>
            <p:nvPr/>
          </p:nvSpPr>
          <p:spPr>
            <a:xfrm>
              <a:off x="304920" y="5715000"/>
              <a:ext cx="838188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304920" y="1904760"/>
              <a:ext cx="8381880" cy="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2971800" y="1447920"/>
              <a:ext cx="0" cy="4267080"/>
            </a:xfrm>
            <a:prstGeom prst="line">
              <a:avLst/>
            </a:prstGeom>
            <a:ln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904760" y="762120"/>
            <a:ext cx="704844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eClearinghouse Vision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041560" y="203184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605040" y="35560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1219320" y="2496960"/>
            <a:ext cx="7238880" cy="222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global company providing trade services for over-the-counter energy trades, including confirmation, margin, and settlement processes, </a:t>
            </a: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 at the click of a button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990720" y="784440"/>
            <a:ext cx="80010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r">
              <a:lnSpc>
                <a:spcPct val="100000"/>
              </a:lnSpc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How Does It Work?</a:t>
            </a:r>
            <a:br>
              <a:rPr sz="3200"/>
            </a:b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0" name=""/>
          <p:cNvGrpSpPr/>
          <p:nvPr/>
        </p:nvGrpSpPr>
        <p:grpSpPr>
          <a:xfrm>
            <a:off x="2133720" y="4038480"/>
            <a:ext cx="1143000" cy="533160"/>
            <a:chOff x="2133720" y="4038480"/>
            <a:chExt cx="1143000" cy="533160"/>
          </a:xfrm>
        </p:grpSpPr>
        <p:sp>
          <p:nvSpPr>
            <p:cNvPr id="81" name=""/>
            <p:cNvSpPr/>
            <p:nvPr/>
          </p:nvSpPr>
          <p:spPr>
            <a:xfrm>
              <a:off x="2170440" y="4038480"/>
              <a:ext cx="1102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Trade Data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" name=""/>
            <p:cNvSpPr/>
            <p:nvPr/>
          </p:nvSpPr>
          <p:spPr>
            <a:xfrm>
              <a:off x="2133720" y="4343040"/>
              <a:ext cx="1143000" cy="0"/>
            </a:xfrm>
            <a:prstGeom prst="line">
              <a:avLst/>
            </a:prstGeom>
            <a:ln cap="sq" w="25560">
              <a:solidFill>
                <a:srgbClr val="ffffff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" name=""/>
            <p:cNvSpPr/>
            <p:nvPr/>
          </p:nvSpPr>
          <p:spPr>
            <a:xfrm>
              <a:off x="2133720" y="4571640"/>
              <a:ext cx="1143000" cy="0"/>
            </a:xfrm>
            <a:prstGeom prst="line">
              <a:avLst/>
            </a:prstGeom>
            <a:ln cap="sq" w="25560">
              <a:solidFill>
                <a:srgbClr val="ffffff"/>
              </a:solidFill>
              <a:miter/>
              <a:head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4" name=""/>
          <p:cNvSpPr/>
          <p:nvPr/>
        </p:nvSpPr>
        <p:spPr>
          <a:xfrm>
            <a:off x="1371600" y="3962520"/>
            <a:ext cx="685800" cy="914400"/>
          </a:xfrm>
          <a:prstGeom prst="bevel">
            <a:avLst>
              <a:gd name="adj" fmla="val 9634"/>
            </a:avLst>
          </a:prstGeom>
          <a:solidFill>
            <a:srgbClr val="808080"/>
          </a:solidFill>
          <a:ln cap="sq"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C/P 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467480" y="4038480"/>
            <a:ext cx="762120" cy="914400"/>
          </a:xfrm>
          <a:prstGeom prst="bevel">
            <a:avLst>
              <a:gd name="adj" fmla="val 9634"/>
            </a:avLst>
          </a:prstGeom>
          <a:solidFill>
            <a:srgbClr val="808080"/>
          </a:solidFill>
          <a:ln cap="sq" w="1260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C/P B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6" name=""/>
          <p:cNvGrpSpPr/>
          <p:nvPr/>
        </p:nvGrpSpPr>
        <p:grpSpPr>
          <a:xfrm>
            <a:off x="6172200" y="4267080"/>
            <a:ext cx="1143000" cy="536040"/>
            <a:chOff x="6172200" y="4267080"/>
            <a:chExt cx="1143000" cy="536040"/>
          </a:xfrm>
        </p:grpSpPr>
        <p:sp>
          <p:nvSpPr>
            <p:cNvPr id="87" name=""/>
            <p:cNvSpPr/>
            <p:nvPr/>
          </p:nvSpPr>
          <p:spPr>
            <a:xfrm>
              <a:off x="6172200" y="4267080"/>
              <a:ext cx="1143000" cy="0"/>
            </a:xfrm>
            <a:prstGeom prst="line">
              <a:avLst/>
            </a:prstGeom>
            <a:ln cap="sq" w="25560">
              <a:solidFill>
                <a:srgbClr val="ffffff"/>
              </a:solidFill>
              <a:miter/>
              <a:tail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" name=""/>
            <p:cNvSpPr/>
            <p:nvPr/>
          </p:nvSpPr>
          <p:spPr>
            <a:xfrm>
              <a:off x="6172200" y="4495680"/>
              <a:ext cx="1143000" cy="0"/>
            </a:xfrm>
            <a:prstGeom prst="line">
              <a:avLst/>
            </a:prstGeom>
            <a:ln cap="sq" w="25560">
              <a:solidFill>
                <a:srgbClr val="ffffff"/>
              </a:solidFill>
              <a:miter/>
              <a:headEnd len="sm" type="triangle" w="sm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" name=""/>
            <p:cNvSpPr/>
            <p:nvPr/>
          </p:nvSpPr>
          <p:spPr>
            <a:xfrm>
              <a:off x="6209280" y="4495680"/>
              <a:ext cx="1102320" cy="307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349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Trade Data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0" name=""/>
          <p:cNvGrpSpPr/>
          <p:nvPr/>
        </p:nvGrpSpPr>
        <p:grpSpPr>
          <a:xfrm>
            <a:off x="3352680" y="3048120"/>
            <a:ext cx="2819520" cy="2666880"/>
            <a:chOff x="3352680" y="3048120"/>
            <a:chExt cx="2819520" cy="2666880"/>
          </a:xfrm>
        </p:grpSpPr>
        <p:sp>
          <p:nvSpPr>
            <p:cNvPr id="91" name=""/>
            <p:cNvSpPr/>
            <p:nvPr/>
          </p:nvSpPr>
          <p:spPr>
            <a:xfrm>
              <a:off x="3352680" y="3048120"/>
              <a:ext cx="2819520" cy="2666880"/>
            </a:xfrm>
            <a:prstGeom prst="bevel">
              <a:avLst>
                <a:gd name="adj" fmla="val 4940"/>
              </a:avLst>
            </a:prstGeom>
            <a:solidFill>
              <a:srgbClr val="969696"/>
            </a:solidFill>
            <a:ln cap="sq" w="12600">
              <a:solidFill>
                <a:srgbClr val="96969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92" name=""/>
            <p:cNvGrpSpPr/>
            <p:nvPr/>
          </p:nvGrpSpPr>
          <p:grpSpPr>
            <a:xfrm>
              <a:off x="3426840" y="3198600"/>
              <a:ext cx="993960" cy="1222200"/>
              <a:chOff x="3426840" y="3198600"/>
              <a:chExt cx="993960" cy="1222200"/>
            </a:xfrm>
          </p:grpSpPr>
          <p:sp>
            <p:nvSpPr>
              <p:cNvPr id="93" name=""/>
              <p:cNvSpPr/>
              <p:nvPr/>
            </p:nvSpPr>
            <p:spPr>
              <a:xfrm>
                <a:off x="3914280" y="3825720"/>
                <a:ext cx="184320" cy="457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sp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4" name=""/>
              <p:cNvSpPr/>
              <p:nvPr/>
            </p:nvSpPr>
            <p:spPr>
              <a:xfrm rot="10789800">
                <a:off x="3428280" y="3200040"/>
                <a:ext cx="990360" cy="1219320"/>
              </a:xfrm>
              <a:custGeom>
                <a:avLst/>
                <a:gdLst>
                  <a:gd name="textAreaLeft" fmla="*/ 512280 w 990360"/>
                  <a:gd name="textAreaRight" fmla="*/ 912600 w 990360"/>
                  <a:gd name="textAreaTop" fmla="*/ 756360 h 1219320"/>
                  <a:gd name="textAreaBottom" fmla="*/ 1123560 h 1219320"/>
                </a:gdLst>
                <a:ahLst/>
                <a:cxnLst/>
                <a:rect l="textAreaLeft" t="textAreaTop" r="textAreaRight" b="textAreaBottom"/>
                <a:pathLst>
                  <a:path w="21600" h="21600">
                    <a:moveTo>
                      <a:pt x="0" y="15095"/>
                    </a:moveTo>
                    <a:lnTo>
                      <a:pt x="13395" y="15095"/>
                    </a:lnTo>
                    <a:lnTo>
                      <a:pt x="13395" y="11169"/>
                    </a:lnTo>
                    <a:lnTo>
                      <a:pt x="11695" y="11169"/>
                    </a:lnTo>
                    <a:lnTo>
                      <a:pt x="16648" y="0"/>
                    </a:lnTo>
                    <a:lnTo>
                      <a:pt x="21600" y="11169"/>
                    </a:lnTo>
                    <a:lnTo>
                      <a:pt x="19900" y="11169"/>
                    </a:lnTo>
                    <a:lnTo>
                      <a:pt x="19900" y="21600"/>
                    </a:lnTo>
                    <a:lnTo>
                      <a:pt x="0" y="2160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0000ff"/>
                  </a:gs>
                  <a:gs pos="100000">
                    <a:srgbClr val="000075"/>
                  </a:gs>
                </a:gsLst>
                <a:lin ang="5400000"/>
              </a:gradFill>
              <a:ln cap="sq" w="12600">
                <a:solidFill>
                  <a:srgbClr val="0000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 rot="10800000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95" name=""/>
              <p:cNvSpPr/>
              <p:nvPr/>
            </p:nvSpPr>
            <p:spPr>
              <a:xfrm>
                <a:off x="3484800" y="3226680"/>
                <a:ext cx="83448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Trade Data </a:t>
                </a: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12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96" name=""/>
            <p:cNvSpPr/>
            <p:nvPr/>
          </p:nvSpPr>
          <p:spPr>
            <a:xfrm>
              <a:off x="4267080" y="3733920"/>
              <a:ext cx="1143000" cy="307440"/>
            </a:xfrm>
            <a:prstGeom prst="rect">
              <a:avLst/>
            </a:prstGeom>
            <a:solidFill>
              <a:srgbClr val="ff0000"/>
            </a:solidFill>
            <a:ln cap="sq" w="41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Confirm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" name=""/>
            <p:cNvSpPr/>
            <p:nvPr/>
          </p:nvSpPr>
          <p:spPr>
            <a:xfrm>
              <a:off x="4267080" y="4114800"/>
              <a:ext cx="1143000" cy="307440"/>
            </a:xfrm>
            <a:prstGeom prst="rect">
              <a:avLst/>
            </a:prstGeom>
            <a:solidFill>
              <a:srgbClr val="008000"/>
            </a:solidFill>
            <a:ln cap="sq" w="41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Margin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" name=""/>
            <p:cNvSpPr/>
            <p:nvPr/>
          </p:nvSpPr>
          <p:spPr>
            <a:xfrm rot="10800000">
              <a:off x="5447880" y="4530960"/>
              <a:ext cx="183960" cy="457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 rot="10800000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" name=""/>
            <p:cNvSpPr/>
            <p:nvPr/>
          </p:nvSpPr>
          <p:spPr>
            <a:xfrm rot="21589800">
              <a:off x="5104800" y="4419360"/>
              <a:ext cx="1046160" cy="1154160"/>
            </a:xfrm>
            <a:custGeom>
              <a:avLst/>
              <a:gdLst>
                <a:gd name="textAreaLeft" fmla="*/ 541080 w 1046160"/>
                <a:gd name="textAreaRight" fmla="*/ 964080 w 1046160"/>
                <a:gd name="textAreaTop" fmla="*/ 715680 h 1154160"/>
                <a:gd name="textAreaBottom" fmla="*/ 1063440 h 115416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15095"/>
                  </a:moveTo>
                  <a:lnTo>
                    <a:pt x="13395" y="15095"/>
                  </a:lnTo>
                  <a:lnTo>
                    <a:pt x="13395" y="11169"/>
                  </a:lnTo>
                  <a:lnTo>
                    <a:pt x="11695" y="11169"/>
                  </a:lnTo>
                  <a:lnTo>
                    <a:pt x="16648" y="0"/>
                  </a:lnTo>
                  <a:lnTo>
                    <a:pt x="21600" y="11169"/>
                  </a:lnTo>
                  <a:lnTo>
                    <a:pt x="19900" y="11169"/>
                  </a:lnTo>
                  <a:lnTo>
                    <a:pt x="19900" y="21600"/>
                  </a:ln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75"/>
                </a:gs>
              </a:gsLst>
              <a:lin ang="5400000"/>
            </a:gradFill>
            <a:ln cap="sq"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" name=""/>
            <p:cNvSpPr/>
            <p:nvPr/>
          </p:nvSpPr>
          <p:spPr>
            <a:xfrm flipV="1" rot="10800000">
              <a:off x="5104800" y="5256720"/>
              <a:ext cx="9572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Dedicated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" name=""/>
            <p:cNvSpPr/>
            <p:nvPr/>
          </p:nvSpPr>
          <p:spPr>
            <a:xfrm rot="16200000">
              <a:off x="4044600" y="5040360"/>
              <a:ext cx="54936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5000" rIns="45000" tIns="90000" bIns="90000" anchor="ctr" anchorCtr="1" vert="eaVer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" name=""/>
            <p:cNvSpPr/>
            <p:nvPr/>
          </p:nvSpPr>
          <p:spPr>
            <a:xfrm rot="5389800">
              <a:off x="3602880" y="4579920"/>
              <a:ext cx="990720" cy="1219320"/>
            </a:xfrm>
            <a:custGeom>
              <a:avLst/>
              <a:gdLst>
                <a:gd name="textAreaLeft" fmla="*/ 512280 w 990720"/>
                <a:gd name="textAreaRight" fmla="*/ 912960 w 990720"/>
                <a:gd name="textAreaTop" fmla="*/ 756360 h 1219320"/>
                <a:gd name="textAreaBottom" fmla="*/ 1123560 h 121932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15095"/>
                  </a:moveTo>
                  <a:lnTo>
                    <a:pt x="13395" y="15095"/>
                  </a:lnTo>
                  <a:lnTo>
                    <a:pt x="13395" y="11169"/>
                  </a:lnTo>
                  <a:lnTo>
                    <a:pt x="11695" y="11169"/>
                  </a:lnTo>
                  <a:lnTo>
                    <a:pt x="16648" y="0"/>
                  </a:lnTo>
                  <a:lnTo>
                    <a:pt x="21600" y="11169"/>
                  </a:lnTo>
                  <a:lnTo>
                    <a:pt x="19900" y="11169"/>
                  </a:lnTo>
                  <a:lnTo>
                    <a:pt x="19900" y="21600"/>
                  </a:ln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75"/>
                </a:gs>
              </a:gsLst>
              <a:lin ang="5400000"/>
            </a:gradFill>
            <a:ln cap="sq"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6800" rIns="46800" tIns="90000" bIns="90000" anchor="ctr" anchorCtr="1" vert="eaVert" rot="10800000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" name=""/>
            <p:cNvSpPr/>
            <p:nvPr/>
          </p:nvSpPr>
          <p:spPr>
            <a:xfrm>
              <a:off x="3504960" y="5334120"/>
              <a:ext cx="8366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Internet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" name=""/>
            <p:cNvSpPr/>
            <p:nvPr/>
          </p:nvSpPr>
          <p:spPr>
            <a:xfrm rot="5400000">
              <a:off x="4935240" y="3483000"/>
              <a:ext cx="549360" cy="92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5360" rIns="45360" tIns="90000" bIns="90000" anchor="ctr" anchorCtr="1" vert="eaVert" rot="10800000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" name=""/>
            <p:cNvSpPr/>
            <p:nvPr/>
          </p:nvSpPr>
          <p:spPr>
            <a:xfrm rot="16189800">
              <a:off x="4928760" y="3068640"/>
              <a:ext cx="1046160" cy="1154160"/>
            </a:xfrm>
            <a:custGeom>
              <a:avLst/>
              <a:gdLst>
                <a:gd name="textAreaLeft" fmla="*/ 541080 w 1046160"/>
                <a:gd name="textAreaRight" fmla="*/ 964080 w 1046160"/>
                <a:gd name="textAreaTop" fmla="*/ 715680 h 1154160"/>
                <a:gd name="textAreaBottom" fmla="*/ 1063440 h 115416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15095"/>
                  </a:moveTo>
                  <a:lnTo>
                    <a:pt x="13395" y="15095"/>
                  </a:lnTo>
                  <a:lnTo>
                    <a:pt x="13395" y="11169"/>
                  </a:lnTo>
                  <a:lnTo>
                    <a:pt x="11695" y="11169"/>
                  </a:lnTo>
                  <a:lnTo>
                    <a:pt x="16648" y="0"/>
                  </a:lnTo>
                  <a:lnTo>
                    <a:pt x="21600" y="11169"/>
                  </a:lnTo>
                  <a:lnTo>
                    <a:pt x="19900" y="11169"/>
                  </a:lnTo>
                  <a:lnTo>
                    <a:pt x="19900" y="21600"/>
                  </a:lnTo>
                  <a:lnTo>
                    <a:pt x="0" y="21600"/>
                  </a:lnTo>
                  <a:close/>
                </a:path>
              </a:pathLst>
            </a:custGeom>
            <a:gradFill rotWithShape="0">
              <a:gsLst>
                <a:gs pos="0">
                  <a:srgbClr val="0000ff"/>
                </a:gs>
                <a:gs pos="100000">
                  <a:srgbClr val="000075"/>
                </a:gs>
              </a:gsLst>
              <a:lin ang="5400000"/>
            </a:gradFill>
            <a:ln cap="sq" w="12600">
              <a:solidFill>
                <a:srgbClr val="0000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46800" rIns="46800" tIns="90000" bIns="90000" anchor="ctr" anchorCtr="1" vert="eaVer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" name=""/>
            <p:cNvSpPr/>
            <p:nvPr/>
          </p:nvSpPr>
          <p:spPr>
            <a:xfrm>
              <a:off x="5105160" y="3276720"/>
              <a:ext cx="9781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Seamless</a:t>
              </a:r>
              <a:endParaRPr b="0" lang="en-US" sz="12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" name=""/>
            <p:cNvSpPr/>
            <p:nvPr/>
          </p:nvSpPr>
          <p:spPr>
            <a:xfrm>
              <a:off x="4267080" y="4496040"/>
              <a:ext cx="1143000" cy="307440"/>
            </a:xfrm>
            <a:prstGeom prst="rect">
              <a:avLst/>
            </a:prstGeom>
            <a:solidFill>
              <a:srgbClr val="ffcc00"/>
            </a:solidFill>
            <a:ln cap="sq" w="414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Invoice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08" name=""/>
          <p:cNvSpPr/>
          <p:nvPr/>
        </p:nvSpPr>
        <p:spPr>
          <a:xfrm>
            <a:off x="2138400" y="4648320"/>
            <a:ext cx="1082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Processed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176880" y="3733920"/>
            <a:ext cx="1082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Processed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914400" y="1752480"/>
            <a:ext cx="8001000" cy="109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data is sent to eClearinghouse via the Internet or dedicated lines - directly from the counterparties’ trading systems.</a:t>
            </a:r>
            <a:endParaRPr b="0" lang="en-US" sz="2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"/>
          <p:cNvSpPr/>
          <p:nvPr/>
        </p:nvSpPr>
        <p:spPr>
          <a:xfrm>
            <a:off x="3650760" y="2438280"/>
            <a:ext cx="518112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Seamless notification, confirmation and recording.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ID and warehousing.  Enable electronic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signatures. NO FAXES OR MANUAL PROCESSING!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2" name=""/>
          <p:cNvGrpSpPr/>
          <p:nvPr/>
        </p:nvGrpSpPr>
        <p:grpSpPr>
          <a:xfrm>
            <a:off x="762120" y="2514600"/>
            <a:ext cx="2743200" cy="485640"/>
            <a:chOff x="762120" y="2514600"/>
            <a:chExt cx="2743200" cy="485640"/>
          </a:xfrm>
        </p:grpSpPr>
        <p:sp>
          <p:nvSpPr>
            <p:cNvPr id="113" name=""/>
            <p:cNvSpPr/>
            <p:nvPr/>
          </p:nvSpPr>
          <p:spPr>
            <a:xfrm>
              <a:off x="762120" y="2514600"/>
              <a:ext cx="2743200" cy="485640"/>
            </a:xfrm>
            <a:custGeom>
              <a:avLst/>
              <a:gdLst>
                <a:gd name="textAreaLeft" fmla="*/ 0 w 2743200"/>
                <a:gd name="textAreaRight" fmla="*/ 2743560 w 2743200"/>
                <a:gd name="textAreaTop" fmla="*/ 0 h 485640"/>
                <a:gd name="textAreaBottom" fmla="*/ 486000 h 4856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842400" y="2556000"/>
              <a:ext cx="2160000" cy="398880"/>
            </a:xfrm>
            <a:prstGeom prst="rect">
              <a:avLst/>
            </a:prstGeom>
            <a:solidFill>
              <a:srgbClr val="ff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CONFIRMATION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5" name=""/>
          <p:cNvGrpSpPr/>
          <p:nvPr/>
        </p:nvGrpSpPr>
        <p:grpSpPr>
          <a:xfrm>
            <a:off x="308520" y="5334120"/>
            <a:ext cx="3196800" cy="485640"/>
            <a:chOff x="308520" y="5334120"/>
            <a:chExt cx="3196800" cy="485640"/>
          </a:xfrm>
        </p:grpSpPr>
        <p:sp>
          <p:nvSpPr>
            <p:cNvPr id="116" name=""/>
            <p:cNvSpPr/>
            <p:nvPr/>
          </p:nvSpPr>
          <p:spPr>
            <a:xfrm>
              <a:off x="762120" y="5334120"/>
              <a:ext cx="2743200" cy="485640"/>
            </a:xfrm>
            <a:custGeom>
              <a:avLst/>
              <a:gdLst>
                <a:gd name="textAreaLeft" fmla="*/ 0 w 2743200"/>
                <a:gd name="textAreaRight" fmla="*/ 2743560 w 2743200"/>
                <a:gd name="textAreaTop" fmla="*/ 0 h 485640"/>
                <a:gd name="textAreaBottom" fmla="*/ 486000 h 4856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80008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08520" y="5410080"/>
              <a:ext cx="19670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lvl="1" marL="4572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INVOICING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8" name=""/>
          <p:cNvGrpSpPr/>
          <p:nvPr/>
        </p:nvGrpSpPr>
        <p:grpSpPr>
          <a:xfrm>
            <a:off x="762120" y="3886200"/>
            <a:ext cx="2743200" cy="485640"/>
            <a:chOff x="762120" y="3886200"/>
            <a:chExt cx="2743200" cy="485640"/>
          </a:xfrm>
        </p:grpSpPr>
        <p:sp>
          <p:nvSpPr>
            <p:cNvPr id="119" name=""/>
            <p:cNvSpPr/>
            <p:nvPr/>
          </p:nvSpPr>
          <p:spPr>
            <a:xfrm>
              <a:off x="762120" y="3886200"/>
              <a:ext cx="2743200" cy="485640"/>
            </a:xfrm>
            <a:custGeom>
              <a:avLst/>
              <a:gdLst>
                <a:gd name="textAreaLeft" fmla="*/ 0 w 2743200"/>
                <a:gd name="textAreaRight" fmla="*/ 2743560 w 2743200"/>
                <a:gd name="textAreaTop" fmla="*/ 0 h 485640"/>
                <a:gd name="textAreaBottom" fmla="*/ 486000 h 485640"/>
              </a:gdLst>
              <a:ahLst/>
              <a:cxnLst/>
              <a:rect l="textAreaLeft" t="textAreaTop" r="textAreaRight" b="textAreaBottom"/>
              <a:pathLst>
                <a:path w="21600" h="21600">
                  <a:moveTo>
                    <a:pt x="0" y="0"/>
                  </a:moveTo>
                  <a:lnTo>
                    <a:pt x="16200" y="0"/>
                  </a:lnTo>
                  <a:lnTo>
                    <a:pt x="21600" y="10800"/>
                  </a:lnTo>
                  <a:lnTo>
                    <a:pt x="16200" y="21600"/>
                  </a:lnTo>
                  <a:lnTo>
                    <a:pt x="0" y="21600"/>
                  </a:lnTo>
                  <a:close/>
                </a:path>
              </a:pathLst>
            </a:cu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766080" y="3954600"/>
              <a:ext cx="1665360" cy="398880"/>
            </a:xfrm>
            <a:prstGeom prst="rect">
              <a:avLst/>
            </a:prstGeom>
            <a:solidFill>
              <a:srgbClr val="008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MARGINING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1" name=""/>
          <p:cNvSpPr/>
          <p:nvPr/>
        </p:nvSpPr>
        <p:spPr>
          <a:xfrm>
            <a:off x="2743200" y="3654360"/>
            <a:ext cx="640080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Daily cash margining for transactions marked to exchange settlements or indices. Regulated eClearinghouse entity holds margins and/or acts as central counterparty.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9907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Services Are Performed?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"/>
          <p:cNvSpPr/>
          <p:nvPr/>
        </p:nvSpPr>
        <p:spPr>
          <a:xfrm>
            <a:off x="2743200" y="5105520"/>
            <a:ext cx="640080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Settlement of financial and, possibly, physical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trades.  Interactive process with counterparties,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>
              <a:lnSpc>
                <a:spcPct val="100000"/>
              </a:lnSpc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brokers, operators and banks.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58520" y="1711440"/>
            <a:ext cx="7784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eClearinghouse performs all or part of the following: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2895120" y="533520"/>
            <a:ext cx="62485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br>
              <a:rPr sz="3200"/>
            </a:b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are the critical issues?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609120" y="1987560"/>
            <a:ext cx="8293320" cy="502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Building Critical Mass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Reliable, Secure and Scalable Technology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Global Legal and Regulatory Structures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Independent Operation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15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2895120" y="533520"/>
            <a:ext cx="62485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br>
              <a:rPr sz="3200"/>
            </a:b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Building Critical Mass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609120" y="1758960"/>
            <a:ext cx="8293320" cy="502272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Partnership with Leading Energy Companies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Connect with Leading Trading Systems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Transition with Market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1 (1st Qtr 2000)- confirmation service only with partners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2 (2nd Qtr 2000)- expanded confirmation service with limited margining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5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3 (2nd or 3rd Qtr 2000)- full range of confirmation, increased margining, financial settlements.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2895120" y="533520"/>
            <a:ext cx="62485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br>
              <a:rPr sz="3200"/>
            </a:b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Technology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609120" y="1676520"/>
            <a:ext cx="8293320" cy="259056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Confirmation, Margining &amp; Settlement Systems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Integration Module for Legacy Trading Systems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601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EnergyML - The Standardised Data Language for Energy Trades and Nominations.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5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5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"/>
          <p:cNvSpPr/>
          <p:nvPr/>
        </p:nvSpPr>
        <p:spPr>
          <a:xfrm>
            <a:off x="5310360" y="457200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3581280" y="5638680"/>
            <a:ext cx="1609920" cy="0"/>
          </a:xfrm>
          <a:prstGeom prst="line">
            <a:avLst/>
          </a:prstGeom>
          <a:ln cap="sq" w="12600">
            <a:solidFill>
              <a:srgbClr val="ffffff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3811680" y="5334120"/>
            <a:ext cx="917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EnergyML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6248520" y="5105520"/>
            <a:ext cx="250560" cy="119700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181480" y="5334120"/>
            <a:ext cx="1060560" cy="65232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0099"/>
                </a:solidFill>
                <a:effectLst/>
                <a:uFillTx/>
                <a:latin typeface="Arial"/>
              </a:rPr>
              <a:t>Language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0099"/>
                </a:solidFill>
                <a:effectLst/>
                <a:uFillTx/>
                <a:latin typeface="Arial"/>
              </a:rPr>
              <a:t>Converter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 rot="16200000">
            <a:off x="5748480" y="5528880"/>
            <a:ext cx="1246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0099"/>
                </a:solidFill>
                <a:effectLst/>
                <a:uFillTx/>
                <a:latin typeface="Arial"/>
              </a:rPr>
              <a:t>Integration Module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37" name="server%20copy" descr=""/>
          <p:cNvPicPr/>
          <p:nvPr/>
        </p:nvPicPr>
        <p:blipFill>
          <a:blip r:embed="rId1"/>
          <a:stretch/>
        </p:blipFill>
        <p:spPr>
          <a:xfrm>
            <a:off x="6781680" y="4876920"/>
            <a:ext cx="222480" cy="407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8" name="server%20copy" descr=""/>
          <p:cNvPicPr/>
          <p:nvPr/>
        </p:nvPicPr>
        <p:blipFill>
          <a:blip r:embed="rId2"/>
          <a:stretch/>
        </p:blipFill>
        <p:spPr>
          <a:xfrm>
            <a:off x="6781680" y="5486400"/>
            <a:ext cx="222480" cy="40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9" name="server%20copy" descr=""/>
          <p:cNvPicPr/>
          <p:nvPr/>
        </p:nvPicPr>
        <p:blipFill>
          <a:blip r:embed="rId3"/>
          <a:stretch/>
        </p:blipFill>
        <p:spPr>
          <a:xfrm>
            <a:off x="6781680" y="6019920"/>
            <a:ext cx="222480" cy="40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0" name=""/>
          <p:cNvSpPr/>
          <p:nvPr/>
        </p:nvSpPr>
        <p:spPr>
          <a:xfrm>
            <a:off x="4955400" y="6172200"/>
            <a:ext cx="795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firewall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3811320" y="5764320"/>
            <a:ext cx="10382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Internet or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Dedicated line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1523880" y="4343400"/>
            <a:ext cx="2309760" cy="2133720"/>
          </a:xfrm>
          <a:prstGeom prst="ellipse">
            <a:avLst/>
          </a:prstGeom>
          <a:noFill/>
          <a:ln w="2232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2362320" y="5160960"/>
            <a:ext cx="250560" cy="119700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44" name="server%20copy" descr=""/>
          <p:cNvPicPr/>
          <p:nvPr/>
        </p:nvPicPr>
        <p:blipFill>
          <a:blip r:embed="rId4"/>
          <a:stretch/>
        </p:blipFill>
        <p:spPr>
          <a:xfrm>
            <a:off x="2058840" y="4648320"/>
            <a:ext cx="222480" cy="407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5" name=""/>
          <p:cNvSpPr/>
          <p:nvPr/>
        </p:nvSpPr>
        <p:spPr>
          <a:xfrm>
            <a:off x="2590920" y="5367240"/>
            <a:ext cx="984240" cy="652680"/>
          </a:xfrm>
          <a:prstGeom prst="rect">
            <a:avLst/>
          </a:prstGeom>
          <a:solidFill>
            <a:srgbClr val="ffffff"/>
          </a:solidFill>
          <a:ln cap="sq" w="12600">
            <a:solidFill>
              <a:srgbClr val="000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0099"/>
                </a:solidFill>
                <a:effectLst/>
                <a:uFillTx/>
                <a:latin typeface="Arial"/>
              </a:rPr>
              <a:t>Language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330099"/>
                </a:solidFill>
                <a:effectLst/>
                <a:uFillTx/>
                <a:latin typeface="Arial"/>
              </a:rPr>
              <a:t>Converter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pic>
        <p:nvPicPr>
          <p:cNvPr id="146" name="server%20copy" descr=""/>
          <p:cNvPicPr/>
          <p:nvPr/>
        </p:nvPicPr>
        <p:blipFill>
          <a:blip r:embed="rId5"/>
          <a:stretch/>
        </p:blipFill>
        <p:spPr>
          <a:xfrm>
            <a:off x="1746360" y="5486400"/>
            <a:ext cx="222120" cy="40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7" name="server%20copy" descr=""/>
          <p:cNvPicPr/>
          <p:nvPr/>
        </p:nvPicPr>
        <p:blipFill>
          <a:blip r:embed="rId6"/>
          <a:stretch/>
        </p:blipFill>
        <p:spPr>
          <a:xfrm>
            <a:off x="1835280" y="5029200"/>
            <a:ext cx="222120" cy="409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8" name="server%20copy" descr=""/>
          <p:cNvPicPr/>
          <p:nvPr/>
        </p:nvPicPr>
        <p:blipFill>
          <a:blip r:embed="rId7"/>
          <a:stretch/>
        </p:blipFill>
        <p:spPr>
          <a:xfrm>
            <a:off x="1981080" y="5791320"/>
            <a:ext cx="222480" cy="40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"/>
          <p:cNvSpPr/>
          <p:nvPr/>
        </p:nvSpPr>
        <p:spPr>
          <a:xfrm rot="16200000">
            <a:off x="1862640" y="5604840"/>
            <a:ext cx="124596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330099"/>
                </a:solidFill>
                <a:effectLst/>
                <a:uFillTx/>
                <a:latin typeface="Arial"/>
              </a:rPr>
              <a:t>Integration Module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246400" y="5029200"/>
            <a:ext cx="123840" cy="109440"/>
          </a:xfrm>
          <a:prstGeom prst="line">
            <a:avLst/>
          </a:prstGeom>
          <a:ln cap="sq" w="1260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2058840" y="5410080"/>
            <a:ext cx="249480" cy="55800"/>
          </a:xfrm>
          <a:prstGeom prst="line">
            <a:avLst/>
          </a:prstGeom>
          <a:ln cap="sq" w="1260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2057400" y="5638680"/>
            <a:ext cx="250920" cy="0"/>
          </a:xfrm>
          <a:prstGeom prst="line">
            <a:avLst/>
          </a:prstGeom>
          <a:ln cap="sq" w="1260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 flipV="1">
            <a:off x="2236680" y="5943600"/>
            <a:ext cx="125640" cy="109440"/>
          </a:xfrm>
          <a:prstGeom prst="line">
            <a:avLst/>
          </a:prstGeom>
          <a:ln cap="sq" w="1260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2517120" y="4495680"/>
            <a:ext cx="7952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6600"/>
                </a:solidFill>
                <a:effectLst/>
                <a:uFillTx/>
                <a:latin typeface="Arial"/>
              </a:rPr>
              <a:t>firewall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 flipH="1">
            <a:off x="6477120" y="5105520"/>
            <a:ext cx="304560" cy="15228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 flipH="1">
            <a:off x="6552720" y="5715000"/>
            <a:ext cx="228600" cy="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 flipH="1" flipV="1">
            <a:off x="6477120" y="6095880"/>
            <a:ext cx="304560" cy="152640"/>
          </a:xfrm>
          <a:prstGeom prst="line">
            <a:avLst/>
          </a:prstGeom>
          <a:ln w="9360">
            <a:solidFill>
              <a:srgbClr val="ffff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876920" y="4495680"/>
            <a:ext cx="3124080" cy="1981440"/>
          </a:xfrm>
          <a:prstGeom prst="rect">
            <a:avLst/>
          </a:prstGeom>
          <a:noFill/>
          <a:ln w="28440">
            <a:solidFill>
              <a:srgbClr val="ff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4942080" y="4659480"/>
            <a:ext cx="14299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eClearinghouse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2594160" y="4800600"/>
            <a:ext cx="9439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Company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6995160" y="4911840"/>
            <a:ext cx="7142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Confirm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6994800" y="5521320"/>
            <a:ext cx="646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Margin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995160" y="6054840"/>
            <a:ext cx="909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Settlement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380520" y="609480"/>
            <a:ext cx="8077320" cy="9144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Legal and Regulatory Issues</a:t>
            </a:r>
            <a:endParaRPr b="1" lang="en-US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/>
          </p:nvPr>
        </p:nvSpPr>
        <p:spPr>
          <a:xfrm>
            <a:off x="456840" y="1752480"/>
            <a:ext cx="8458200" cy="5029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spcBef>
                <a:spcPts val="649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1 - No major impediments in North America or Europe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Phase 2 - Margining will require regulation or partnership with existing clearing firm.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49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Electronic Signatures </a:t>
            </a:r>
            <a:endParaRPr b="0" lang="en-US" sz="2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USA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Bliley/Davis sponsored Electronic Signature Bill - H.R. 1714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Commodities Futures Trading Commission Proposed Rules issued August 1999.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90000"/>
              </a:lnSpc>
              <a:spcBef>
                <a:spcPts val="4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Europe</a:t>
            </a: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90000"/>
              </a:lnSpc>
              <a:spcBef>
                <a:spcPts val="400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Directive on a Common Framework for Electronic Signatures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2001 (or 18 months given to member states from the entry into force) - implementation completed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66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838080" y="762120"/>
            <a:ext cx="8305920" cy="838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Independent Operation</a:t>
            </a: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/>
          </p:nvPr>
        </p:nvSpPr>
        <p:spPr>
          <a:xfrm>
            <a:off x="609120" y="1682280"/>
            <a:ext cx="8293320" cy="502308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/>
          </a:bodyPr>
          <a:p>
            <a:pPr marL="343080" indent="-343080">
              <a:lnSpc>
                <a:spcPct val="14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Independent Operation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Separation of management and ownership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Separate independent location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Periodic Auditing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110000"/>
              </a:lnSpc>
              <a:spcBef>
                <a:spcPts val="700"/>
              </a:spcBef>
              <a:buClr>
                <a:srgbClr val="ffcc00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Ownership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 majority ownership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lnSpc>
                <a:spcPct val="130000"/>
              </a:lnSpc>
              <a:spcBef>
                <a:spcPts val="499"/>
              </a:spcBef>
              <a:buClr>
                <a:srgbClr val="ffffff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Strategic partners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Top tier energy companies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lnSpc>
                <a:spcPct val="110000"/>
              </a:lnSpc>
              <a:spcBef>
                <a:spcPts val="451"/>
              </a:spcBef>
              <a:buClr>
                <a:srgbClr val="ffffff"/>
              </a:buClr>
              <a:buFont typeface="Helvetic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Prestigious Technology Companies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0">
              <a:lnSpc>
                <a:spcPct val="11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1999-09-05T18:33:59Z</dcterms:created>
  <dc:creator>Zuzana Strmenova</dc:creator>
  <dc:description/>
  <dc:language>en-US</dc:language>
  <cp:lastModifiedBy>David Grevelle</cp:lastModifiedBy>
  <cp:lastPrinted>1999-10-06T17:41:59Z</cp:lastPrinted>
  <dcterms:modified xsi:type="dcterms:W3CDTF">1999-10-06T17:58:23Z</dcterms:modified>
  <cp:revision>78</cp:revision>
  <dc:subject/>
  <dc:title>The Vision</dc:title>
</cp:coreProperties>
</file>