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2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936000" y="6475320"/>
            <a:ext cx="200160" cy="20016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7AA15F5-505D-48A2-B030-962F6A997311}" type="slidenum"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1514520" y="3219480"/>
            <a:ext cx="444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Government Affairs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37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8" name="EnronLogo" descr=""/>
            <p:cNvPicPr/>
            <p:nvPr/>
          </p:nvPicPr>
          <p:blipFill>
            <a:blip r:embed="rId1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9" name=""/>
          <p:cNvGrpSpPr/>
          <p:nvPr/>
        </p:nvGrpSpPr>
        <p:grpSpPr>
          <a:xfrm>
            <a:off x="3314880" y="139680"/>
            <a:ext cx="6708600" cy="2279520"/>
            <a:chOff x="3314880" y="139680"/>
            <a:chExt cx="6708600" cy="2279520"/>
          </a:xfrm>
        </p:grpSpPr>
        <p:sp>
          <p:nvSpPr>
            <p:cNvPr id="70" name=""/>
            <p:cNvSpPr/>
            <p:nvPr/>
          </p:nvSpPr>
          <p:spPr>
            <a:xfrm>
              <a:off x="3784680" y="139680"/>
              <a:ext cx="6238800" cy="1940040"/>
            </a:xfrm>
            <a:prstGeom prst="roundRect">
              <a:avLst>
                <a:gd name="adj" fmla="val 16667"/>
              </a:avLst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71" name="" descr=""/>
            <p:cNvPicPr/>
            <p:nvPr/>
          </p:nvPicPr>
          <p:blipFill>
            <a:blip r:embed="rId2"/>
            <a:stretch/>
          </p:blipFill>
          <p:spPr>
            <a:xfrm>
              <a:off x="3314880" y="488880"/>
              <a:ext cx="1239480" cy="120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2" name="" descr=""/>
            <p:cNvPicPr/>
            <p:nvPr/>
          </p:nvPicPr>
          <p:blipFill>
            <a:blip r:embed="rId3"/>
            <a:stretch/>
          </p:blipFill>
          <p:spPr>
            <a:xfrm>
              <a:off x="5006880" y="488880"/>
              <a:ext cx="1239840" cy="120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3" name="" descr=""/>
            <p:cNvPicPr/>
            <p:nvPr/>
          </p:nvPicPr>
          <p:blipFill>
            <a:blip r:embed="rId4"/>
            <a:stretch/>
          </p:blipFill>
          <p:spPr>
            <a:xfrm>
              <a:off x="8393040" y="488880"/>
              <a:ext cx="1239840" cy="120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4" name="" descr=""/>
            <p:cNvPicPr/>
            <p:nvPr/>
          </p:nvPicPr>
          <p:blipFill>
            <a:blip r:embed="rId5"/>
            <a:stretch/>
          </p:blipFill>
          <p:spPr>
            <a:xfrm>
              <a:off x="6700680" y="488880"/>
              <a:ext cx="1239840" cy="1208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5" name=""/>
            <p:cNvSpPr/>
            <p:nvPr/>
          </p:nvSpPr>
          <p:spPr>
            <a:xfrm>
              <a:off x="8852040" y="2157480"/>
              <a:ext cx="114120" cy="1141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8852040" y="2305080"/>
              <a:ext cx="114120" cy="114120"/>
            </a:xfrm>
            <a:prstGeom prst="ellipse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9001080" y="2157480"/>
              <a:ext cx="114480" cy="1141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9169560" y="2157480"/>
              <a:ext cx="114120" cy="1141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9336240" y="2157480"/>
              <a:ext cx="114120" cy="1141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9501120" y="2157480"/>
              <a:ext cx="114480" cy="114120"/>
            </a:xfrm>
            <a:prstGeom prst="ellipse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8686800" y="2157480"/>
              <a:ext cx="114480" cy="1141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9650520" y="2157480"/>
              <a:ext cx="114120" cy="1141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9501120" y="2298600"/>
              <a:ext cx="114480" cy="11448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560" bIns="34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9650520" y="2298600"/>
              <a:ext cx="114120" cy="11448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560" bIns="34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9817200" y="2157480"/>
              <a:ext cx="114120" cy="1141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" name=""/>
          <p:cNvSpPr/>
          <p:nvPr/>
        </p:nvSpPr>
        <p:spPr>
          <a:xfrm>
            <a:off x="9936000" y="6475320"/>
            <a:ext cx="200160" cy="20016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14A67C8-E1C4-4481-8058-1E28594CDD8B}" type="slidenum"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/>
          <p:nvPr/>
        </p:nvSpPr>
        <p:spPr>
          <a:xfrm>
            <a:off x="1963800" y="2867040"/>
            <a:ext cx="1730160" cy="969840"/>
          </a:xfrm>
          <a:prstGeom prst="roundRect">
            <a:avLst>
              <a:gd name="adj" fmla="val 1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573200" y="587520"/>
            <a:ext cx="855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Objectives - EBS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012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996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00068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70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07504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097000" y="1376280"/>
            <a:ext cx="19004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Protecting Existing Assets and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233960" y="1378080"/>
            <a:ext cx="19000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Potential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156360" y="1379520"/>
            <a:ext cx="1900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Markets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8126280" y="1379520"/>
            <a:ext cx="1900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Create and Exploit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875040" y="2274840"/>
            <a:ext cx="1943280" cy="61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70bc1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 Blockbuster VOD and other multimedia initiatives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043680" y="2273400"/>
            <a:ext cx="2120760" cy="102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 new trading initiative, e.g., Spectrum and Advertising, etc.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Deregulation/regulatory forbearance in Latin America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211960" y="2273400"/>
            <a:ext cx="1943280" cy="7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15000"/>
              </a:lnSpc>
              <a:spcBef>
                <a:spcPts val="437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Collaborate with International Tax to mitigate tax exposure in the Americas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963800" y="2276640"/>
            <a:ext cx="1789200" cy="155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Curtailment of USF, taxes and avoidance of common carrier regulation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Avoidance of “telecommunications service” regulation of Internet Apps, IP Products and Media Cast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"/>
          <p:cNvSpPr/>
          <p:nvPr/>
        </p:nvSpPr>
        <p:spPr>
          <a:xfrm>
            <a:off x="6043680" y="2263680"/>
            <a:ext cx="1879560" cy="812880"/>
          </a:xfrm>
          <a:prstGeom prst="roundRect">
            <a:avLst>
              <a:gd name="adj" fmla="val 1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57320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Objectives -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Global Markets/NetWorks/Industrial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8012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996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00068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70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07504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097000" y="1376280"/>
            <a:ext cx="19004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Protecting Existing Assets and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233960" y="1378080"/>
            <a:ext cx="19000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Potential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156360" y="1379520"/>
            <a:ext cx="1900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Markets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126280" y="1379520"/>
            <a:ext cx="1900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Create and Exploit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1954080" y="2270160"/>
            <a:ext cx="194328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 favorable climate for product and service offerings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862440" y="2273400"/>
            <a:ext cx="1942920" cy="120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15000"/>
              </a:lnSpc>
              <a:spcBef>
                <a:spcPts val="437"/>
              </a:spcBef>
              <a:buClr>
                <a:srgbClr val="70bc1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and implement strategy for ag commodity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437"/>
              </a:spcBef>
              <a:buClr>
                <a:srgbClr val="70bc1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understanding of industries from a regulatory perspective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053040" y="2274840"/>
            <a:ext cx="1889280" cy="7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Secure industry regulatory support of Enron’s proposal to create a secondary market for railroad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1563840" y="592200"/>
            <a:ext cx="8400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Valuation Methodology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962000" y="1343160"/>
            <a:ext cx="8074080" cy="55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1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Difficult to quantify every activity undertaken by Government Affairs (in fact, much of what we do shouldn’t be quantified because “conclusions” may miss the point)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Ensures that Government Affairs continues to generate more value than actual expense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Process drives us to view ourselves as “originators” creating bottom-line value for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15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revenue enhancement (new opportunity, market expansion)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15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cost reduction (fee delay, rate decrease)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Calculation process focuses on the following rules –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15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simplicity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15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consistency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15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15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reasonableness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15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"/>
          <p:cNvSpPr/>
          <p:nvPr/>
        </p:nvSpPr>
        <p:spPr>
          <a:xfrm>
            <a:off x="1562040" y="590400"/>
            <a:ext cx="8400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Value Created – Hard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974960" y="1407960"/>
            <a:ext cx="7199280" cy="56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Alberta Power Purchase Agreement Auction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$45,000,000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BLM / US Forest Service ROW Fee Delay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$44,500,000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Transwestern Hector Road Receipt Point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$41,600,000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TNPC Private Placement (EGA Service Contract)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$40,000,000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 Green Credit Legislation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$12,500,000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 1998 Revenue Adjustment Proceeding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$10,000,000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Vitro Power Plant Permit Extension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$3,000,000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Maine Electricity Consumers Cooperative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$1,250,000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Others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$47,000,000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5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Value Added from Enron Government Affairs Effort: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$244,850,000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935000" y="5492880"/>
            <a:ext cx="6932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"/>
          <p:cNvSpPr/>
          <p:nvPr/>
        </p:nvSpPr>
        <p:spPr>
          <a:xfrm>
            <a:off x="1571760" y="590400"/>
            <a:ext cx="8400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Value Created – Soft (Examples)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959120" y="1509840"/>
            <a:ext cx="8135640" cy="457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3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Received OPUC Approvals for Coyote Springs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3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Reformed Cinergy Wholesale Electricity Scheduling Practices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3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Delayed Implementation of California ISO Price Cap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3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Ensured EBS Trading Avoided Universal Service Fees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3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Supported 2000 Peaker Plant Interconnection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3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Supported EES “Quick Entry” into SDG&amp;E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3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Completed Arcos Gas Transportation Agreement (Argentina)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3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Structured NYISO Transmission Congestion Contract Auction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"/>
          <p:cNvSpPr/>
          <p:nvPr/>
        </p:nvSpPr>
        <p:spPr>
          <a:xfrm>
            <a:off x="1571760" y="590400"/>
            <a:ext cx="8400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Value Created - Intangibles (Examples)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949400" y="1344600"/>
            <a:ext cx="6485040" cy="22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200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Ohio Retail Access Settlements (7 Utilities)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200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Texas Implementation efforts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200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 PX Investigation of Silver Peak Line Scheduling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"/>
          <p:cNvSpPr/>
          <p:nvPr/>
        </p:nvSpPr>
        <p:spPr>
          <a:xfrm>
            <a:off x="1600200" y="582480"/>
            <a:ext cx="6573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Regulatory Risk Exposure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116080" y="1417680"/>
            <a:ext cx="7402680" cy="516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United Illuminating ICAP Obligation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$168,750,000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 Peaker Emissions Limitations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Puerto Suarez Brazilian Electricity Import Permit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Transredes Deferred Account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Elektro EBITDA Recovery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$50,000,000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Transwestern Hector Road Receipt Point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$41,600,000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Transredes Administrative Rule 411/99 + 412/99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Others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$??????????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-------------------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$???????????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1870200" y="3530520"/>
            <a:ext cx="8231040" cy="8222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  <a:effectLst>
            <a:outerShdw dist="17819" dir="2700000" blurRad="0" rotWithShape="0">
              <a:srgbClr val="ffb31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573200" y="587520"/>
            <a:ext cx="855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Strategy/Approach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521000" y="2820960"/>
            <a:ext cx="2912760" cy="12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Public Risk Identification and Mitigation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792600" y="2817720"/>
            <a:ext cx="2365200" cy="139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Facilitate Approvals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614920" y="2820960"/>
            <a:ext cx="2913120" cy="139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Open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762440" y="5256360"/>
            <a:ext cx="104760" cy="10476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597560" y="5423040"/>
            <a:ext cx="104760" cy="1047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762440" y="5423040"/>
            <a:ext cx="104760" cy="1047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937040" y="5423040"/>
            <a:ext cx="104760" cy="10476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762440" y="5587920"/>
            <a:ext cx="104760" cy="10476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238640" y="5423040"/>
            <a:ext cx="104760" cy="1047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413240" y="5423040"/>
            <a:ext cx="104760" cy="1047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762440" y="5921280"/>
            <a:ext cx="104760" cy="10476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97560" y="6087960"/>
            <a:ext cx="104760" cy="1047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762440" y="6087960"/>
            <a:ext cx="104760" cy="1047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937040" y="6087960"/>
            <a:ext cx="104760" cy="10476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762440" y="6253200"/>
            <a:ext cx="104760" cy="10476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238640" y="6087960"/>
            <a:ext cx="104760" cy="1047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413240" y="6087960"/>
            <a:ext cx="104760" cy="1047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025600" y="4989600"/>
            <a:ext cx="2349000" cy="141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get leverage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measure results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443720" y="1592280"/>
            <a:ext cx="2790720" cy="116028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427720" y="1592280"/>
            <a:ext cx="2790720" cy="116028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432240" y="1592280"/>
            <a:ext cx="2790720" cy="116028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70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506600" y="1592280"/>
            <a:ext cx="2790720" cy="116028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762200" y="1679400"/>
            <a:ext cx="19000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Protecting Existing Assets and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203720" y="1681200"/>
            <a:ext cx="19000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Potential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086520" y="1682640"/>
            <a:ext cx="1900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Markets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109000" y="1682640"/>
            <a:ext cx="19000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Create and Exploit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"/>
          <p:cNvSpPr/>
          <p:nvPr/>
        </p:nvSpPr>
        <p:spPr>
          <a:xfrm>
            <a:off x="1573200" y="587520"/>
            <a:ext cx="855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Update - Key Trends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965240" y="1384200"/>
            <a:ext cx="7840800" cy="314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15000"/>
              </a:lnSpc>
              <a:spcBef>
                <a:spcPts val="1049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Deregulation backlash in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puts new deregulation in North America on hold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risks slowing down process in already deregulating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creates opportunity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4320" indent="-169920">
              <a:lnSpc>
                <a:spcPct val="115000"/>
              </a:lnSpc>
              <a:spcBef>
                <a:spcPts val="788"/>
              </a:spcBef>
              <a:buClr>
                <a:srgbClr val="ffb310"/>
              </a:buClr>
              <a:buSzPct val="75000"/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 profile for price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4320" indent="-169920">
              <a:lnSpc>
                <a:spcPct val="115000"/>
              </a:lnSpc>
              <a:spcBef>
                <a:spcPts val="788"/>
              </a:spcBef>
              <a:buClr>
                <a:srgbClr val="ffb310"/>
              </a:buClr>
              <a:buSzPct val="75000"/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impetus for wholesale market 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1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1573200" y="587520"/>
            <a:ext cx="855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Initiatives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965240" y="1628640"/>
            <a:ext cx="7840800" cy="21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5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Taking advantage of California situation to create policy changes in wholesale electric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5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Organizing support for NetWorks, Industrial Markets and Enron Global Markets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1573200" y="587520"/>
            <a:ext cx="855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Function and Organization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965240" y="1463760"/>
            <a:ext cx="4835520" cy="465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Advocacy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Driving change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unit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Information, knowledge and intelligence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Regulatory risk/opportunity assessment and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Organized by operating company, geographically and by substantive area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780240" y="1241280"/>
            <a:ext cx="3476520" cy="2795760"/>
          </a:xfrm>
          <a:prstGeom prst="roundRect">
            <a:avLst>
              <a:gd name="adj" fmla="val 16667"/>
            </a:avLst>
          </a:prstGeom>
          <a:noFill/>
          <a:ln w="3816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170840" y="1287360"/>
            <a:ext cx="3085920" cy="277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Network of internal and external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Hemispheric scope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Substantive expertise in energy, environmental, communications, markets and trade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1573200" y="587520"/>
            <a:ext cx="855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965240" y="1474920"/>
            <a:ext cx="6942240" cy="542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5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Leverage firmly established position as leader of open market perspective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5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Form/lead coalitions to effect change and gain access to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5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Objectives tied directly to asset and transaction enhancement/protection/creation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5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 new businesses with minimal headcount additions by leveraging existing talent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25000"/>
              </a:lnSpc>
              <a:spcBef>
                <a:spcPts val="15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Rigorous resource allocation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"/>
          <p:cNvSpPr/>
          <p:nvPr/>
        </p:nvSpPr>
        <p:spPr>
          <a:xfrm>
            <a:off x="6053040" y="2211480"/>
            <a:ext cx="1878120" cy="674640"/>
          </a:xfrm>
          <a:prstGeom prst="roundRect">
            <a:avLst>
              <a:gd name="adj" fmla="val 1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573200" y="587520"/>
            <a:ext cx="855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Objectives - Wholesale Energy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012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996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00068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70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07504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097000" y="1376280"/>
            <a:ext cx="19004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Protecting Existing Assets and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233960" y="1378080"/>
            <a:ext cx="19000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Potential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156360" y="1379520"/>
            <a:ext cx="1900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Markets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126280" y="1379520"/>
            <a:ext cx="1900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Create and Exploit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039000" y="2293920"/>
            <a:ext cx="1985760" cy="38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Order 2000 Implementation/ FERC Action on Wholesale Electric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Based Rate Authority Protests, e.g. AEP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Continue development of Brazilian Electric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Mobilize WB/USG to Push Energy Liberalization Policies in International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Expanding Support to New Enron Units for Washington based financing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 indent="-11268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 indent="-11268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EBS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 indent="-11268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Deal Bench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 indent="-11268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 indent="-11268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Europe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 indent="-11268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Azurix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954080" y="2255760"/>
            <a:ext cx="1995480" cy="7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25000"/>
              </a:lnSpc>
              <a:spcBef>
                <a:spcPts val="624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United Illuminating ICAP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25000"/>
              </a:lnSpc>
              <a:spcBef>
                <a:spcPts val="624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Preservation of California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210520" y="2278080"/>
            <a:ext cx="1943280" cy="108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Project “E-Trans”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PSE&amp;G Natural Gas Outsourcing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Jersey Natural Gas Outsourcing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2068560" y="2717640"/>
            <a:ext cx="1800000" cy="217800"/>
          </a:xfrm>
          <a:prstGeom prst="roundRect">
            <a:avLst>
              <a:gd name="adj" fmla="val 1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068560" y="2306520"/>
            <a:ext cx="1739880" cy="384120"/>
          </a:xfrm>
          <a:prstGeom prst="roundRect">
            <a:avLst>
              <a:gd name="adj" fmla="val 1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573200" y="587520"/>
            <a:ext cx="855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Objectives - Wholesale Energy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8012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996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00068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70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07504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097000" y="1376280"/>
            <a:ext cx="19004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Protecting Existing Assets and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233960" y="1378080"/>
            <a:ext cx="19000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Potential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156360" y="1379520"/>
            <a:ext cx="1900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Markets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126280" y="1379520"/>
            <a:ext cx="1900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Create and Exploit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068560" y="2295360"/>
            <a:ext cx="1942920" cy="14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Puerto Suarez Brazilian Electricity Import Permit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Transredes Deferred Account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Elektro EBITDA Recovery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Cuiaba Bolivian Natural Gas Export Permit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1946160" y="2281320"/>
            <a:ext cx="1870200" cy="411120"/>
          </a:xfrm>
          <a:prstGeom prst="roundRect">
            <a:avLst>
              <a:gd name="adj" fmla="val 1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119640" y="2281320"/>
            <a:ext cx="1738440" cy="401400"/>
          </a:xfrm>
          <a:prstGeom prst="roundRect">
            <a:avLst>
              <a:gd name="adj" fmla="val 1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573200" y="587520"/>
            <a:ext cx="855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Objectives - Retail Energy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8012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99616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00068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70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075040" y="1289160"/>
            <a:ext cx="2222280" cy="923760"/>
          </a:xfrm>
          <a:custGeom>
            <a:avLst/>
            <a:gdLst/>
            <a:ahLst/>
            <a:rect l="l" t="t" r="r" b="b"/>
            <a:pathLst>
              <a:path w="1137" h="574">
                <a:moveTo>
                  <a:pt x="1095" y="218"/>
                </a:moveTo>
                <a:lnTo>
                  <a:pt x="1058" y="186"/>
                </a:lnTo>
                <a:lnTo>
                  <a:pt x="850" y="48"/>
                </a:lnTo>
                <a:lnTo>
                  <a:pt x="813" y="16"/>
                </a:lnTo>
                <a:lnTo>
                  <a:pt x="803" y="11"/>
                </a:lnTo>
                <a:lnTo>
                  <a:pt x="792" y="5"/>
                </a:lnTo>
                <a:lnTo>
                  <a:pt x="787" y="5"/>
                </a:lnTo>
                <a:lnTo>
                  <a:pt x="776" y="0"/>
                </a:lnTo>
                <a:lnTo>
                  <a:pt x="771" y="0"/>
                </a:lnTo>
                <a:lnTo>
                  <a:pt x="765" y="0"/>
                </a:lnTo>
                <a:lnTo>
                  <a:pt x="755" y="0"/>
                </a:lnTo>
                <a:lnTo>
                  <a:pt x="749" y="5"/>
                </a:lnTo>
                <a:lnTo>
                  <a:pt x="739" y="0"/>
                </a:lnTo>
                <a:lnTo>
                  <a:pt x="728" y="0"/>
                </a:lnTo>
                <a:lnTo>
                  <a:pt x="117" y="0"/>
                </a:lnTo>
                <a:lnTo>
                  <a:pt x="106" y="0"/>
                </a:lnTo>
                <a:lnTo>
                  <a:pt x="96" y="5"/>
                </a:lnTo>
                <a:lnTo>
                  <a:pt x="85" y="11"/>
                </a:lnTo>
                <a:lnTo>
                  <a:pt x="74" y="16"/>
                </a:lnTo>
                <a:lnTo>
                  <a:pt x="64" y="21"/>
                </a:lnTo>
                <a:lnTo>
                  <a:pt x="53" y="32"/>
                </a:lnTo>
                <a:lnTo>
                  <a:pt x="43" y="37"/>
                </a:lnTo>
                <a:lnTo>
                  <a:pt x="37" y="48"/>
                </a:lnTo>
                <a:lnTo>
                  <a:pt x="27" y="64"/>
                </a:lnTo>
                <a:lnTo>
                  <a:pt x="21" y="74"/>
                </a:lnTo>
                <a:lnTo>
                  <a:pt x="16" y="90"/>
                </a:lnTo>
                <a:lnTo>
                  <a:pt x="11" y="101"/>
                </a:lnTo>
                <a:lnTo>
                  <a:pt x="5" y="117"/>
                </a:lnTo>
                <a:lnTo>
                  <a:pt x="5" y="133"/>
                </a:lnTo>
                <a:lnTo>
                  <a:pt x="0" y="154"/>
                </a:lnTo>
                <a:lnTo>
                  <a:pt x="0" y="170"/>
                </a:lnTo>
                <a:lnTo>
                  <a:pt x="0" y="410"/>
                </a:lnTo>
                <a:lnTo>
                  <a:pt x="0" y="425"/>
                </a:lnTo>
                <a:lnTo>
                  <a:pt x="5" y="441"/>
                </a:lnTo>
                <a:lnTo>
                  <a:pt x="5" y="457"/>
                </a:lnTo>
                <a:lnTo>
                  <a:pt x="11" y="473"/>
                </a:lnTo>
                <a:lnTo>
                  <a:pt x="16" y="489"/>
                </a:lnTo>
                <a:lnTo>
                  <a:pt x="21" y="500"/>
                </a:lnTo>
                <a:lnTo>
                  <a:pt x="27" y="516"/>
                </a:lnTo>
                <a:lnTo>
                  <a:pt x="37" y="527"/>
                </a:lnTo>
                <a:lnTo>
                  <a:pt x="43" y="537"/>
                </a:lnTo>
                <a:lnTo>
                  <a:pt x="53" y="548"/>
                </a:lnTo>
                <a:lnTo>
                  <a:pt x="64" y="553"/>
                </a:lnTo>
                <a:lnTo>
                  <a:pt x="74" y="564"/>
                </a:lnTo>
                <a:lnTo>
                  <a:pt x="85" y="569"/>
                </a:lnTo>
                <a:lnTo>
                  <a:pt x="96" y="574"/>
                </a:lnTo>
                <a:lnTo>
                  <a:pt x="106" y="574"/>
                </a:lnTo>
                <a:lnTo>
                  <a:pt x="117" y="574"/>
                </a:lnTo>
                <a:lnTo>
                  <a:pt x="728" y="574"/>
                </a:lnTo>
                <a:lnTo>
                  <a:pt x="744" y="574"/>
                </a:lnTo>
                <a:lnTo>
                  <a:pt x="755" y="574"/>
                </a:lnTo>
                <a:lnTo>
                  <a:pt x="760" y="574"/>
                </a:lnTo>
                <a:lnTo>
                  <a:pt x="765" y="574"/>
                </a:lnTo>
                <a:lnTo>
                  <a:pt x="771" y="574"/>
                </a:lnTo>
                <a:lnTo>
                  <a:pt x="781" y="574"/>
                </a:lnTo>
                <a:lnTo>
                  <a:pt x="787" y="569"/>
                </a:lnTo>
                <a:lnTo>
                  <a:pt x="797" y="569"/>
                </a:lnTo>
                <a:lnTo>
                  <a:pt x="803" y="564"/>
                </a:lnTo>
                <a:lnTo>
                  <a:pt x="813" y="558"/>
                </a:lnTo>
                <a:lnTo>
                  <a:pt x="850" y="527"/>
                </a:lnTo>
                <a:lnTo>
                  <a:pt x="1058" y="388"/>
                </a:lnTo>
                <a:lnTo>
                  <a:pt x="1095" y="356"/>
                </a:lnTo>
                <a:lnTo>
                  <a:pt x="1105" y="351"/>
                </a:lnTo>
                <a:lnTo>
                  <a:pt x="1116" y="340"/>
                </a:lnTo>
                <a:lnTo>
                  <a:pt x="1121" y="335"/>
                </a:lnTo>
                <a:lnTo>
                  <a:pt x="1127" y="324"/>
                </a:lnTo>
                <a:lnTo>
                  <a:pt x="1132" y="314"/>
                </a:lnTo>
                <a:lnTo>
                  <a:pt x="1137" y="308"/>
                </a:lnTo>
                <a:lnTo>
                  <a:pt x="1137" y="298"/>
                </a:lnTo>
                <a:lnTo>
                  <a:pt x="1137" y="287"/>
                </a:lnTo>
                <a:lnTo>
                  <a:pt x="1137" y="277"/>
                </a:lnTo>
                <a:lnTo>
                  <a:pt x="1137" y="266"/>
                </a:lnTo>
                <a:lnTo>
                  <a:pt x="1132" y="261"/>
                </a:lnTo>
                <a:lnTo>
                  <a:pt x="1127" y="250"/>
                </a:lnTo>
                <a:lnTo>
                  <a:pt x="1121" y="239"/>
                </a:lnTo>
                <a:lnTo>
                  <a:pt x="1116" y="234"/>
                </a:lnTo>
                <a:lnTo>
                  <a:pt x="1105" y="223"/>
                </a:lnTo>
                <a:lnTo>
                  <a:pt x="1095" y="218"/>
                </a:lnTo>
                <a:lnTo>
                  <a:pt x="1095" y="218"/>
                </a:lnTo>
                <a:lnTo>
                  <a:pt x="1095" y="218"/>
                </a:ln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097000" y="1376280"/>
            <a:ext cx="19004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Protecting Existing Assets and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233960" y="1378080"/>
            <a:ext cx="19000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Potential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156360" y="1379520"/>
            <a:ext cx="1900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Markets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8126280" y="1379520"/>
            <a:ext cx="1900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Create and Exploit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8218440" y="2284560"/>
            <a:ext cx="1943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North America sales by originating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865680" y="2273400"/>
            <a:ext cx="1623960" cy="61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70bc1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North America sales by supporting deal teams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954080" y="2270160"/>
            <a:ext cx="1943280" cy="85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Implement Regulatory Hedge Strategies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rate curve intelligence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039000" y="2270160"/>
            <a:ext cx="200484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Target three states for retail structuring legislation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2000-09-29T14:39:52Z</dcterms:created>
  <dc:creator>Simon Shih</dc:creator>
  <dc:description/>
  <dc:language>en-US</dc:language>
  <cp:lastModifiedBy>gdernehl</cp:lastModifiedBy>
  <cp:lastPrinted>2000-12-07T12:22:40Z</cp:lastPrinted>
  <dcterms:modified xsi:type="dcterms:W3CDTF">2000-12-08T10:49:18Z</dcterms:modified>
  <cp:revision>92</cp:revision>
  <dc:subject/>
  <dc:title>No Slide Title</dc:title>
</cp:coreProperties>
</file>