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3.xml" ContentType="application/vnd.openxmlformats-officedocument.theme+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9.jpeg" ContentType="image/jpe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5.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17.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_rels/notesSlide13.xml.rels" ContentType="application/vnd.openxmlformats-package.relationships+xml"/>
  <Override PartName="/ppt/notesSlides/_rels/notesSlide12.xml.rels" ContentType="application/vnd.openxmlformats-package.relationships+xml"/>
  <Override PartName="/ppt/notesSlides/_rels/notesSlide22.xml.rels" ContentType="application/vnd.openxmlformats-package.relationships+xml"/>
  <Override PartName="/ppt/notesSlides/_rels/notesSlide15.xml.rels" ContentType="application/vnd.openxmlformats-package.relationships+xml"/>
  <Override PartName="/ppt/notesSlides/_rels/notesSlide2.xml.rels" ContentType="application/vnd.openxmlformats-package.relationships+xml"/>
  <Override PartName="/ppt/notesSlides/_rels/notesSlide21.xml.rels" ContentType="application/vnd.openxmlformats-package.relationships+xml"/>
  <Override PartName="/ppt/notesSlides/_rels/notesSlide19.xml.rels" ContentType="application/vnd.openxmlformats-package.relationships+xml"/>
  <Override PartName="/ppt/notesSlides/_rels/notesSlide14.xml.rels" ContentType="application/vnd.openxmlformats-package.relationships+xml"/>
  <Override PartName="/ppt/notesSlides/_rels/notesSlide1.xml.rels" ContentType="application/vnd.openxmlformats-package.relationships+xml"/>
  <Override PartName="/ppt/notesSlides/_rels/notesSlide16.xml.rels" ContentType="application/vnd.openxmlformats-package.relationships+xml"/>
  <Override PartName="/ppt/notesSlides/_rels/notesSlide9.xml.rels" ContentType="application/vnd.openxmlformats-package.relationships+xml"/>
  <Override PartName="/ppt/notesSlides/_rels/notesSlide17.xml.rels" ContentType="application/vnd.openxmlformats-package.relationships+xml"/>
  <Override PartName="/ppt/notesSlides/_rels/notesSlide4.xml.rels" ContentType="application/vnd.openxmlformats-package.relationships+xml"/>
  <Override PartName="/ppt/notesSlides/_rels/notesSlide11.xml.rels" ContentType="application/vnd.openxmlformats-package.relationships+xml"/>
  <Override PartName="/ppt/notesSlides/_rels/notesSlide5.xml.rels" ContentType="application/vnd.openxmlformats-package.relationships+xml"/>
  <Override PartName="/ppt/notesSlides/_rels/notesSlide20.xml.rels" ContentType="application/vnd.openxmlformats-package.relationships+xml"/>
  <Override PartName="/ppt/notesSlides/_rels/notesSlide18.xml.rels" ContentType="application/vnd.openxmlformats-package.relationships+xml"/>
  <Override PartName="/ppt/notesSlides/notesSlide13.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0288588" cy="6858000"/>
  <p:notesSz cx="7042150" cy="92837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
          <p:cNvSpPr/>
          <p:nvPr/>
        </p:nvSpPr>
        <p:spPr>
          <a:xfrm>
            <a:off x="0" y="0"/>
            <a:ext cx="7041600" cy="92844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Times New Roman"/>
            </a:endParaRPr>
          </a:p>
        </p:txBody>
      </p:sp>
      <p:sp>
        <p:nvSpPr>
          <p:cNvPr id="42" name="PlaceHolder 1"/>
          <p:cNvSpPr>
            <a:spLocks noGrp="1"/>
          </p:cNvSpPr>
          <p:nvPr>
            <p:ph type="hdr"/>
          </p:nvPr>
        </p:nvSpPr>
        <p:spPr>
          <a:xfrm>
            <a:off x="-360" y="0"/>
            <a:ext cx="3049560" cy="463680"/>
          </a:xfrm>
          <a:prstGeom prst="rect">
            <a:avLst/>
          </a:prstGeom>
          <a:noFill/>
          <a:ln w="0">
            <a:noFill/>
          </a:ln>
        </p:spPr>
        <p:txBody>
          <a:bodyPr lIns="93240" rIns="93240" tIns="46800" bIns="46800" anchor="t">
            <a:noAutofit/>
          </a:bodyPr>
          <a:p>
            <a:pPr indent="0">
              <a:buNone/>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200" strike="noStrike" u="none">
                <a:solidFill>
                  <a:srgbClr val="000000"/>
                </a:solidFill>
                <a:effectLst/>
                <a:uFillTx/>
                <a:latin typeface="Times New Roman"/>
              </a:rPr>
              <a:t>&lt;header&gt;</a:t>
            </a:r>
            <a:endParaRPr b="0" lang="en-US" sz="1200" strike="noStrike" u="none">
              <a:solidFill>
                <a:srgbClr val="000000"/>
              </a:solidFill>
              <a:effectLst/>
              <a:uFillTx/>
              <a:latin typeface="Times New Roman"/>
            </a:endParaRPr>
          </a:p>
        </p:txBody>
      </p:sp>
      <p:sp>
        <p:nvSpPr>
          <p:cNvPr id="43" name="PlaceHolder 2"/>
          <p:cNvSpPr>
            <a:spLocks noGrp="1"/>
          </p:cNvSpPr>
          <p:nvPr>
            <p:ph type="dt" idx="1"/>
          </p:nvPr>
        </p:nvSpPr>
        <p:spPr>
          <a:xfrm>
            <a:off x="3990600" y="0"/>
            <a:ext cx="3049560" cy="463680"/>
          </a:xfrm>
          <a:prstGeom prst="rect">
            <a:avLst/>
          </a:prstGeom>
          <a:noFill/>
          <a:ln w="0">
            <a:noFill/>
          </a:ln>
        </p:spPr>
        <p:txBody>
          <a:bodyPr lIns="93240" rIns="93240" tIns="46800" bIns="46800" anchor="t">
            <a:noAutofit/>
          </a:bodyPr>
          <a:lstStyle>
            <a:lvl1pPr indent="0" algn="r">
              <a:buNone/>
              <a:tabLst>
                <a:tab algn="l" pos="0"/>
                <a:tab algn="l" pos="933480"/>
                <a:tab algn="l" pos="1866960"/>
                <a:tab algn="l" pos="2800440"/>
                <a:tab algn="l" pos="3733920"/>
                <a:tab algn="l" pos="4667400"/>
                <a:tab algn="l" pos="5600880"/>
                <a:tab algn="l" pos="6534000"/>
                <a:tab algn="l" pos="7467480"/>
                <a:tab algn="l" pos="8400960"/>
                <a:tab algn="l" pos="9334440"/>
                <a:tab algn="l" pos="10267920"/>
              </a:tabLst>
              <a:defRPr b="0" lang="en-US" sz="1200" strike="noStrike" u="none">
                <a:solidFill>
                  <a:srgbClr val="000000"/>
                </a:solidFill>
                <a:effectLst/>
                <a:uFillTx/>
                <a:latin typeface="Times New Roman"/>
              </a:defRPr>
            </a:lvl1pPr>
          </a:lstStyle>
          <a:p>
            <a:pPr indent="0" algn="r">
              <a:buNone/>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200" strike="noStrike" u="none">
                <a:solidFill>
                  <a:srgbClr val="000000"/>
                </a:solidFill>
                <a:effectLst/>
                <a:uFillTx/>
                <a:latin typeface="Times New Roman"/>
              </a:rPr>
              <a:t>&lt;date/time&gt;</a:t>
            </a:r>
            <a:endParaRPr b="0" lang="en-US" sz="1200" strike="noStrike" u="none">
              <a:solidFill>
                <a:srgbClr val="000000"/>
              </a:solidFill>
              <a:effectLst/>
              <a:uFillTx/>
              <a:latin typeface="Times New Roman"/>
            </a:endParaRPr>
          </a:p>
        </p:txBody>
      </p:sp>
      <p:sp>
        <p:nvSpPr>
          <p:cNvPr id="44" name="PlaceHolder 3"/>
          <p:cNvSpPr>
            <a:spLocks noGrp="1"/>
          </p:cNvSpPr>
          <p:nvPr>
            <p:ph type="sldImg"/>
          </p:nvPr>
        </p:nvSpPr>
        <p:spPr>
          <a:xfrm>
            <a:off x="909360" y="696960"/>
            <a:ext cx="5219640" cy="3479760"/>
          </a:xfrm>
          <a:prstGeom prst="rect">
            <a:avLst/>
          </a:prstGeom>
          <a:solidFill>
            <a:srgbClr val="ffffff"/>
          </a:solidFill>
          <a:ln w="9360">
            <a:solidFill>
              <a:srgbClr val="000000"/>
            </a:solidFill>
            <a:miter/>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Click to move the slide</a:t>
            </a:r>
            <a:endParaRPr b="0" lang="en-US" sz="4400" strike="noStrike" u="none">
              <a:solidFill>
                <a:srgbClr val="000000"/>
              </a:solidFill>
              <a:effectLst/>
              <a:uFillTx/>
              <a:latin typeface="Times New Roman"/>
            </a:endParaRPr>
          </a:p>
        </p:txBody>
      </p:sp>
      <p:sp>
        <p:nvSpPr>
          <p:cNvPr id="45" name="PlaceHolder 4"/>
          <p:cNvSpPr>
            <a:spLocks noGrp="1"/>
          </p:cNvSpPr>
          <p:nvPr>
            <p:ph type="body"/>
          </p:nvPr>
        </p:nvSpPr>
        <p:spPr>
          <a:xfrm>
            <a:off x="937800" y="4408560"/>
            <a:ext cx="5164200" cy="4178160"/>
          </a:xfrm>
          <a:prstGeom prst="rect">
            <a:avLst/>
          </a:prstGeom>
          <a:noFill/>
          <a:ln w="0">
            <a:noFill/>
          </a:ln>
        </p:spPr>
        <p:txBody>
          <a:bodyPr lIns="93240" rIns="9324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
        <p:nvSpPr>
          <p:cNvPr id="46" name="PlaceHolder 5"/>
          <p:cNvSpPr>
            <a:spLocks noGrp="1"/>
          </p:cNvSpPr>
          <p:nvPr>
            <p:ph type="ftr" idx="2"/>
          </p:nvPr>
        </p:nvSpPr>
        <p:spPr>
          <a:xfrm>
            <a:off x="-360" y="8820000"/>
            <a:ext cx="3049560" cy="463680"/>
          </a:xfrm>
          <a:prstGeom prst="rect">
            <a:avLst/>
          </a:prstGeom>
          <a:noFill/>
          <a:ln w="0">
            <a:noFill/>
          </a:ln>
        </p:spPr>
        <p:txBody>
          <a:bodyPr lIns="93240" rIns="93240" tIns="46800" bIns="46800" anchor="b">
            <a:noAutofit/>
          </a:bodyPr>
          <a:lstStyle>
            <a:lvl1pPr indent="0">
              <a:buNone/>
              <a:tabLst>
                <a:tab algn="l" pos="0"/>
                <a:tab algn="l" pos="933480"/>
                <a:tab algn="l" pos="1866960"/>
                <a:tab algn="l" pos="2800440"/>
                <a:tab algn="l" pos="3733920"/>
                <a:tab algn="l" pos="4667400"/>
                <a:tab algn="l" pos="5600880"/>
                <a:tab algn="l" pos="6534000"/>
                <a:tab algn="l" pos="7467480"/>
                <a:tab algn="l" pos="8400960"/>
                <a:tab algn="l" pos="9334440"/>
                <a:tab algn="l" pos="10267920"/>
              </a:tabLst>
              <a:defRPr b="0" lang="en-US" sz="1200" strike="noStrike" u="none">
                <a:solidFill>
                  <a:srgbClr val="000000"/>
                </a:solidFill>
                <a:effectLst/>
                <a:uFillTx/>
                <a:latin typeface="Times New Roman"/>
              </a:defRPr>
            </a:lvl1pPr>
          </a:lstStyle>
          <a:p>
            <a:pPr indent="0">
              <a:buNone/>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200" strike="noStrike" u="none">
                <a:solidFill>
                  <a:srgbClr val="000000"/>
                </a:solidFill>
                <a:effectLst/>
                <a:uFillTx/>
                <a:latin typeface="Times New Roman"/>
              </a:rPr>
              <a:t>&lt;footer&gt;</a:t>
            </a:r>
            <a:endParaRPr b="0" lang="en-US" sz="1200" strike="noStrike" u="none">
              <a:solidFill>
                <a:srgbClr val="000000"/>
              </a:solidFill>
              <a:effectLst/>
              <a:uFillTx/>
              <a:latin typeface="Times New Roman"/>
            </a:endParaRPr>
          </a:p>
        </p:txBody>
      </p:sp>
      <p:sp>
        <p:nvSpPr>
          <p:cNvPr id="47" name="PlaceHolder 6"/>
          <p:cNvSpPr>
            <a:spLocks noGrp="1"/>
          </p:cNvSpPr>
          <p:nvPr>
            <p:ph type="sldNum" idx="3"/>
          </p:nvPr>
        </p:nvSpPr>
        <p:spPr>
          <a:xfrm>
            <a:off x="3990600" y="8820000"/>
            <a:ext cx="3049560" cy="463680"/>
          </a:xfrm>
          <a:prstGeom prst="rect">
            <a:avLst/>
          </a:prstGeom>
          <a:noFill/>
          <a:ln w="0">
            <a:noFill/>
          </a:ln>
        </p:spPr>
        <p:txBody>
          <a:bodyPr lIns="93240" rIns="93240" tIns="46800" bIns="46800" anchor="b">
            <a:noAutofit/>
          </a:bodyPr>
          <a:lstStyle>
            <a:lvl1pPr indent="0" algn="r">
              <a:buNone/>
              <a:tabLst>
                <a:tab algn="l" pos="0"/>
                <a:tab algn="l" pos="933480"/>
                <a:tab algn="l" pos="1866960"/>
                <a:tab algn="l" pos="2800440"/>
                <a:tab algn="l" pos="3733920"/>
                <a:tab algn="l" pos="4667400"/>
                <a:tab algn="l" pos="5600880"/>
                <a:tab algn="l" pos="6534000"/>
                <a:tab algn="l" pos="7467480"/>
                <a:tab algn="l" pos="8400960"/>
                <a:tab algn="l" pos="9334440"/>
                <a:tab algn="l" pos="10267920"/>
              </a:tabLst>
              <a:defRPr b="0" lang="en-US" sz="1200" strike="noStrike" u="none">
                <a:solidFill>
                  <a:srgbClr val="000000"/>
                </a:solidFill>
                <a:effectLst/>
                <a:uFillTx/>
                <a:latin typeface="Times New Roman"/>
              </a:defRPr>
            </a:lvl1pPr>
          </a:lstStyle>
          <a:p>
            <a:pPr indent="0" algn="r">
              <a:buNone/>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fld id="{55CCA65A-1419-4409-9EC0-7E060482F2A4}"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1" name="PlaceHolder 1"/>
          <p:cNvSpPr>
            <a:spLocks noGrp="1"/>
          </p:cNvSpPr>
          <p:nvPr>
            <p:ph type="sldImg"/>
          </p:nvPr>
        </p:nvSpPr>
        <p:spPr>
          <a:xfrm>
            <a:off x="909720" y="696960"/>
            <a:ext cx="5219640" cy="3479760"/>
          </a:xfrm>
          <a:prstGeom prst="rect">
            <a:avLst/>
          </a:prstGeom>
          <a:ln w="0">
            <a:noFill/>
          </a:ln>
        </p:spPr>
      </p:sp>
      <p:sp>
        <p:nvSpPr>
          <p:cNvPr id="432" name="PlaceHolder 2"/>
          <p:cNvSpPr>
            <a:spLocks noGrp="1"/>
          </p:cNvSpPr>
          <p:nvPr>
            <p:ph type="body"/>
          </p:nvPr>
        </p:nvSpPr>
        <p:spPr>
          <a:xfrm>
            <a:off x="937800" y="4408560"/>
            <a:ext cx="5164200" cy="4178160"/>
          </a:xfrm>
          <a:prstGeom prst="rect">
            <a:avLst/>
          </a:prstGeom>
          <a:noFill/>
          <a:ln w="0">
            <a:noFill/>
          </a:ln>
        </p:spPr>
        <p:txBody>
          <a:bodyPr lIns="93240" rIns="9324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Hi.  Thanks for having me here.  I want to talk to you all today about the RCR database, the budget, communication initiatives and the value that comes from them.</a:t>
            </a:r>
            <a:endParaRPr b="0" lang="en-US" sz="1200" strike="noStrike" u="none">
              <a:solidFill>
                <a:srgbClr val="000000"/>
              </a:solidFill>
              <a:effectLst/>
              <a:uFillTx/>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1" name="PlaceHolder 1"/>
          <p:cNvSpPr>
            <a:spLocks noGrp="1"/>
          </p:cNvSpPr>
          <p:nvPr>
            <p:ph type="sldImg"/>
          </p:nvPr>
        </p:nvSpPr>
        <p:spPr>
          <a:xfrm>
            <a:off x="909720" y="696960"/>
            <a:ext cx="5219640" cy="3479760"/>
          </a:xfrm>
          <a:prstGeom prst="rect">
            <a:avLst/>
          </a:prstGeom>
          <a:ln w="0">
            <a:noFill/>
          </a:ln>
        </p:spPr>
      </p:sp>
      <p:sp>
        <p:nvSpPr>
          <p:cNvPr id="442" name="PlaceHolder 2"/>
          <p:cNvSpPr>
            <a:spLocks noGrp="1"/>
          </p:cNvSpPr>
          <p:nvPr>
            <p:ph type="body"/>
          </p:nvPr>
        </p:nvSpPr>
        <p:spPr>
          <a:xfrm>
            <a:off x="937800" y="4408560"/>
            <a:ext cx="5164200" cy="4178160"/>
          </a:xfrm>
          <a:prstGeom prst="rect">
            <a:avLst/>
          </a:prstGeom>
          <a:noFill/>
          <a:ln w="0">
            <a:noFill/>
          </a:ln>
        </p:spPr>
        <p:txBody>
          <a:bodyPr lIns="93240" rIns="9324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There is no room in the budget for discretionary costs to be processed without going through the RCR process.  There is approximately 9 million dollars in the budget for outside services which is less than the budget for last year.  As you can see by this slide we need to be better about tracking what we spend.  If an RCR was approved for a certain amount we need to take all necessary steps to stay within the approved expenditure amount.  If there is a perception that you are going to need more money to reach the objective of the RCR then you will need to submit another RCR for approval.</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Spent to date – Ginger had an idea that I think is a good one.  To know what invoice goes with what RCR we should require the vendor or outside service provider to indicate on the invoice the RCR title and RCR unique identifier.  Another idea is to have the unique RCR identifier connect to a SAP work order number so that when the invoice comes in from outside the invoice is coded to the SAP/RCR work order number before it can be paid.</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Status – We need to make sure that when a RCR project is resolved the RCR database should get updated.  When we update the RCR database with the project status we can indicate if the objective of the RCR was met.  The status information can be used at the end of the year to show the value added by the project and the value the project had on meeting our overall goals and objectives.   </a:t>
            </a:r>
            <a:endParaRPr b="0" lang="en-US" sz="1200" strike="noStrike" u="none">
              <a:solidFill>
                <a:srgbClr val="000000"/>
              </a:solidFill>
              <a:effectLst/>
              <a:uFillTx/>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3" name="PlaceHolder 1"/>
          <p:cNvSpPr>
            <a:spLocks noGrp="1"/>
          </p:cNvSpPr>
          <p:nvPr>
            <p:ph type="sldImg"/>
          </p:nvPr>
        </p:nvSpPr>
        <p:spPr>
          <a:xfrm>
            <a:off x="909720" y="696960"/>
            <a:ext cx="5219640" cy="3479760"/>
          </a:xfrm>
          <a:prstGeom prst="rect">
            <a:avLst/>
          </a:prstGeom>
          <a:ln w="0">
            <a:noFill/>
          </a:ln>
        </p:spPr>
      </p:sp>
      <p:sp>
        <p:nvSpPr>
          <p:cNvPr id="444" name="PlaceHolder 2"/>
          <p:cNvSpPr>
            <a:spLocks noGrp="1"/>
          </p:cNvSpPr>
          <p:nvPr>
            <p:ph type="body"/>
          </p:nvPr>
        </p:nvSpPr>
        <p:spPr>
          <a:xfrm>
            <a:off x="937800" y="4408560"/>
            <a:ext cx="5164200" cy="4178160"/>
          </a:xfrm>
          <a:prstGeom prst="rect">
            <a:avLst/>
          </a:prstGeom>
          <a:noFill/>
          <a:ln w="0">
            <a:noFill/>
          </a:ln>
        </p:spPr>
        <p:txBody>
          <a:bodyPr lIns="93240" rIns="9324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I mentioned earlier that the RCR database has 4 distinct types – Advocacy, Risk Management, Deal Support and Origination.  This slide shows what was Advocacy RCR’s were requested and approved.  As you can see we evidently haven’t spent any money on the RCR’s submitted in this category.</a:t>
            </a:r>
            <a:endParaRPr b="0" lang="en-US" sz="1200" strike="noStrike" u="none">
              <a:solidFill>
                <a:srgbClr val="000000"/>
              </a:solidFill>
              <a:effectLst/>
              <a:uFillTx/>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5" name="PlaceHolder 1"/>
          <p:cNvSpPr>
            <a:spLocks noGrp="1"/>
          </p:cNvSpPr>
          <p:nvPr>
            <p:ph type="sldImg"/>
          </p:nvPr>
        </p:nvSpPr>
        <p:spPr>
          <a:xfrm>
            <a:off x="909720" y="696960"/>
            <a:ext cx="5219640" cy="3479760"/>
          </a:xfrm>
          <a:prstGeom prst="rect">
            <a:avLst/>
          </a:prstGeom>
          <a:ln w="0">
            <a:noFill/>
          </a:ln>
        </p:spPr>
      </p:sp>
      <p:sp>
        <p:nvSpPr>
          <p:cNvPr id="446" name="PlaceHolder 2"/>
          <p:cNvSpPr>
            <a:spLocks noGrp="1"/>
          </p:cNvSpPr>
          <p:nvPr>
            <p:ph type="body"/>
          </p:nvPr>
        </p:nvSpPr>
        <p:spPr>
          <a:xfrm>
            <a:off x="937800" y="4408560"/>
            <a:ext cx="5164200" cy="4178160"/>
          </a:xfrm>
          <a:prstGeom prst="rect">
            <a:avLst/>
          </a:prstGeom>
          <a:noFill/>
          <a:ln w="0">
            <a:noFill/>
          </a:ln>
        </p:spPr>
        <p:txBody>
          <a:bodyPr lIns="93240" rIns="9324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This slide indicates that we’ve only spent $2,745 dollars on the approved RCR’s relating to Deal Support.</a:t>
            </a:r>
            <a:endParaRPr b="0" lang="en-US" sz="1200" strike="noStrike" u="none">
              <a:solidFill>
                <a:srgbClr val="000000"/>
              </a:solidFill>
              <a:effectLst/>
              <a:uFillTx/>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7" name="PlaceHolder 1"/>
          <p:cNvSpPr>
            <a:spLocks noGrp="1"/>
          </p:cNvSpPr>
          <p:nvPr>
            <p:ph type="sldImg"/>
          </p:nvPr>
        </p:nvSpPr>
        <p:spPr>
          <a:xfrm>
            <a:off x="909720" y="696960"/>
            <a:ext cx="5219640" cy="3479760"/>
          </a:xfrm>
          <a:prstGeom prst="rect">
            <a:avLst/>
          </a:prstGeom>
          <a:ln w="0">
            <a:noFill/>
          </a:ln>
        </p:spPr>
      </p:sp>
      <p:sp>
        <p:nvSpPr>
          <p:cNvPr id="448" name="PlaceHolder 2"/>
          <p:cNvSpPr>
            <a:spLocks noGrp="1"/>
          </p:cNvSpPr>
          <p:nvPr>
            <p:ph type="body"/>
          </p:nvPr>
        </p:nvSpPr>
        <p:spPr>
          <a:xfrm>
            <a:off x="937800" y="4408560"/>
            <a:ext cx="5164200" cy="4178160"/>
          </a:xfrm>
          <a:prstGeom prst="rect">
            <a:avLst/>
          </a:prstGeom>
          <a:noFill/>
          <a:ln w="0">
            <a:noFill/>
          </a:ln>
        </p:spPr>
        <p:txBody>
          <a:bodyPr lIns="93240" rIns="9324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Again, another slide on the amount requested, approved and spent on RCR’s relating to Origination efforts within EGA.</a:t>
            </a:r>
            <a:endParaRPr b="0" lang="en-US" sz="1200" strike="noStrike" u="none">
              <a:solidFill>
                <a:srgbClr val="000000"/>
              </a:solidFill>
              <a:effectLst/>
              <a:uFillTx/>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9" name="PlaceHolder 1"/>
          <p:cNvSpPr>
            <a:spLocks noGrp="1"/>
          </p:cNvSpPr>
          <p:nvPr>
            <p:ph type="sldImg"/>
          </p:nvPr>
        </p:nvSpPr>
        <p:spPr>
          <a:xfrm>
            <a:off x="909720" y="696960"/>
            <a:ext cx="5219640" cy="3479760"/>
          </a:xfrm>
          <a:prstGeom prst="rect">
            <a:avLst/>
          </a:prstGeom>
          <a:ln w="0">
            <a:noFill/>
          </a:ln>
        </p:spPr>
      </p:sp>
      <p:sp>
        <p:nvSpPr>
          <p:cNvPr id="450" name="PlaceHolder 2"/>
          <p:cNvSpPr>
            <a:spLocks noGrp="1"/>
          </p:cNvSpPr>
          <p:nvPr>
            <p:ph type="body"/>
          </p:nvPr>
        </p:nvSpPr>
        <p:spPr>
          <a:xfrm>
            <a:off x="937800" y="4408560"/>
            <a:ext cx="5164200" cy="4178160"/>
          </a:xfrm>
          <a:prstGeom prst="rect">
            <a:avLst/>
          </a:prstGeom>
          <a:noFill/>
          <a:ln w="0">
            <a:noFill/>
          </a:ln>
        </p:spPr>
        <p:txBody>
          <a:bodyPr lIns="93240" rIns="9324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This is another slide on what we requested, approved and spent on RCR’s dealing with Risk Management.</a:t>
            </a:r>
            <a:endParaRPr b="0" lang="en-US" sz="1200" strike="noStrike" u="none">
              <a:solidFill>
                <a:srgbClr val="000000"/>
              </a:solidFill>
              <a:effectLst/>
              <a:uFillTx/>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1" name="PlaceHolder 1"/>
          <p:cNvSpPr>
            <a:spLocks noGrp="1"/>
          </p:cNvSpPr>
          <p:nvPr>
            <p:ph type="sldImg"/>
          </p:nvPr>
        </p:nvSpPr>
        <p:spPr>
          <a:xfrm>
            <a:off x="909720" y="696960"/>
            <a:ext cx="5219640" cy="3479760"/>
          </a:xfrm>
          <a:prstGeom prst="rect">
            <a:avLst/>
          </a:prstGeom>
          <a:ln w="0">
            <a:noFill/>
          </a:ln>
        </p:spPr>
      </p:sp>
      <p:sp>
        <p:nvSpPr>
          <p:cNvPr id="452" name="PlaceHolder 2"/>
          <p:cNvSpPr>
            <a:spLocks noGrp="1"/>
          </p:cNvSpPr>
          <p:nvPr>
            <p:ph type="body"/>
          </p:nvPr>
        </p:nvSpPr>
        <p:spPr>
          <a:xfrm>
            <a:off x="937800" y="4408560"/>
            <a:ext cx="5164200" cy="4178160"/>
          </a:xfrm>
          <a:prstGeom prst="rect">
            <a:avLst/>
          </a:prstGeom>
          <a:noFill/>
          <a:ln w="0">
            <a:noFill/>
          </a:ln>
        </p:spPr>
        <p:txBody>
          <a:bodyPr lIns="93240" rIns="9324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This is an interesting slide.  We have approximately $3,000,000 in approved RCR’s that are not categorized but we haven’t spent any money on these mystery RCR’s so that may be a good thing.</a:t>
            </a:r>
            <a:endParaRPr b="0" lang="en-US" sz="1200" strike="noStrike" u="none">
              <a:solidFill>
                <a:srgbClr val="000000"/>
              </a:solidFill>
              <a:effectLst/>
              <a:uFillTx/>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3" name="PlaceHolder 1"/>
          <p:cNvSpPr>
            <a:spLocks noGrp="1"/>
          </p:cNvSpPr>
          <p:nvPr>
            <p:ph type="sldImg"/>
          </p:nvPr>
        </p:nvSpPr>
        <p:spPr>
          <a:xfrm>
            <a:off x="909720" y="696960"/>
            <a:ext cx="5219640" cy="3479760"/>
          </a:xfrm>
          <a:prstGeom prst="rect">
            <a:avLst/>
          </a:prstGeom>
          <a:ln w="0">
            <a:noFill/>
          </a:ln>
        </p:spPr>
      </p:sp>
      <p:sp>
        <p:nvSpPr>
          <p:cNvPr id="454" name="PlaceHolder 2"/>
          <p:cNvSpPr>
            <a:spLocks noGrp="1"/>
          </p:cNvSpPr>
          <p:nvPr>
            <p:ph type="body"/>
          </p:nvPr>
        </p:nvSpPr>
        <p:spPr>
          <a:xfrm>
            <a:off x="937800" y="4408560"/>
            <a:ext cx="5164200" cy="4178160"/>
          </a:xfrm>
          <a:prstGeom prst="rect">
            <a:avLst/>
          </a:prstGeom>
          <a:noFill/>
          <a:ln w="0">
            <a:noFill/>
          </a:ln>
        </p:spPr>
        <p:txBody>
          <a:bodyPr lIns="93240" rIns="9324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These slides show that for next year we need to do a better job on keeping track of the costs approved and to do that we need to follow the procedures in the Cost Tracking part of the RCR database.</a:t>
            </a:r>
            <a:endParaRPr b="0" lang="en-US" sz="1200" strike="noStrike" u="none">
              <a:solidFill>
                <a:srgbClr val="000000"/>
              </a:solidFill>
              <a:effectLst/>
              <a:uFillTx/>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5" name="PlaceHolder 1"/>
          <p:cNvSpPr>
            <a:spLocks noGrp="1"/>
          </p:cNvSpPr>
          <p:nvPr>
            <p:ph type="sldImg"/>
          </p:nvPr>
        </p:nvSpPr>
        <p:spPr>
          <a:xfrm>
            <a:off x="909720" y="696960"/>
            <a:ext cx="5219640" cy="3479760"/>
          </a:xfrm>
          <a:prstGeom prst="rect">
            <a:avLst/>
          </a:prstGeom>
          <a:ln w="0">
            <a:noFill/>
          </a:ln>
        </p:spPr>
      </p:sp>
      <p:sp>
        <p:nvSpPr>
          <p:cNvPr id="456" name="PlaceHolder 2"/>
          <p:cNvSpPr>
            <a:spLocks noGrp="1"/>
          </p:cNvSpPr>
          <p:nvPr>
            <p:ph type="body"/>
          </p:nvPr>
        </p:nvSpPr>
        <p:spPr>
          <a:xfrm>
            <a:off x="937800" y="4408560"/>
            <a:ext cx="5164200" cy="4178160"/>
          </a:xfrm>
          <a:prstGeom prst="rect">
            <a:avLst/>
          </a:prstGeom>
          <a:noFill/>
          <a:ln w="0">
            <a:noFill/>
          </a:ln>
        </p:spPr>
        <p:txBody>
          <a:bodyPr lIns="93240" rIns="9324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Field 1 is the invoice date.  There is a default in this field to the entry date.  We need to make sure that we use the invoice date.  The objective is to update the cost tracking monthly as invoices are processed for payment.  The cost tracking won’t work unless we make the effort to update the database as invoices are received.  Field 2 requires you to input the vendor name.  The 3</a:t>
            </a:r>
            <a:r>
              <a:rPr b="0" lang="en-US" sz="1200" strike="noStrike" u="none" baseline="30000">
                <a:solidFill>
                  <a:srgbClr val="000000"/>
                </a:solidFill>
                <a:effectLst/>
                <a:uFillTx/>
                <a:latin typeface="Times New Roman"/>
              </a:rPr>
              <a:t>rd</a:t>
            </a:r>
            <a:r>
              <a:rPr b="0" lang="en-US" sz="1200" strike="noStrike" u="none">
                <a:solidFill>
                  <a:srgbClr val="000000"/>
                </a:solidFill>
                <a:effectLst/>
                <a:uFillTx/>
                <a:latin typeface="Times New Roman"/>
              </a:rPr>
              <a:t> field is again required and is the amount of the invoice.  The 4</a:t>
            </a:r>
            <a:r>
              <a:rPr b="0" lang="en-US" sz="1200" strike="noStrike" u="none" baseline="30000">
                <a:solidFill>
                  <a:srgbClr val="000000"/>
                </a:solidFill>
                <a:effectLst/>
                <a:uFillTx/>
                <a:latin typeface="Times New Roman"/>
              </a:rPr>
              <a:t>th</a:t>
            </a:r>
            <a:r>
              <a:rPr b="0" lang="en-US" sz="1200" strike="noStrike" u="none">
                <a:solidFill>
                  <a:srgbClr val="000000"/>
                </a:solidFill>
                <a:effectLst/>
                <a:uFillTx/>
                <a:latin typeface="Times New Roman"/>
              </a:rPr>
              <a:t> field is not required but if you wanted to attach a document for reference this is the field you would use.</a:t>
            </a:r>
            <a:endParaRPr b="0" lang="en-US" sz="1200" strike="noStrike" u="none">
              <a:solidFill>
                <a:srgbClr val="000000"/>
              </a:solidFill>
              <a:effectLst/>
              <a:uFillTx/>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7" name="PlaceHolder 1"/>
          <p:cNvSpPr>
            <a:spLocks noGrp="1"/>
          </p:cNvSpPr>
          <p:nvPr>
            <p:ph type="sldImg"/>
          </p:nvPr>
        </p:nvSpPr>
        <p:spPr>
          <a:xfrm>
            <a:off x="909720" y="696960"/>
            <a:ext cx="5219640" cy="3479760"/>
          </a:xfrm>
          <a:prstGeom prst="rect">
            <a:avLst/>
          </a:prstGeom>
          <a:ln w="0">
            <a:noFill/>
          </a:ln>
        </p:spPr>
      </p:sp>
      <p:sp>
        <p:nvSpPr>
          <p:cNvPr id="458" name="PlaceHolder 2"/>
          <p:cNvSpPr>
            <a:spLocks noGrp="1"/>
          </p:cNvSpPr>
          <p:nvPr>
            <p:ph type="body"/>
          </p:nvPr>
        </p:nvSpPr>
        <p:spPr>
          <a:xfrm>
            <a:off x="937800" y="4408560"/>
            <a:ext cx="5164200" cy="4178160"/>
          </a:xfrm>
          <a:prstGeom prst="rect">
            <a:avLst/>
          </a:prstGeom>
          <a:noFill/>
          <a:ln w="0">
            <a:noFill/>
          </a:ln>
        </p:spPr>
        <p:txBody>
          <a:bodyPr lIns="93240" rIns="9324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As I mentioned earlier.  You need to work out how to identify which invoice goes with which approved RCR.  You can identify for your assistant the RCR number when you approve the invoice.  You can have the vendors identify the RCR number or extension on the invoice they submit.  Another alternative is to have the RCR number tie to a SAP work order number.  Without the RCR number referenced in the coding the invoice could not be paid.</a:t>
            </a:r>
            <a:endParaRPr b="0" lang="en-US" sz="1200" strike="noStrike" u="none">
              <a:solidFill>
                <a:srgbClr val="000000"/>
              </a:solidFill>
              <a:effectLst/>
              <a:uFillTx/>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3" name="PlaceHolder 1"/>
          <p:cNvSpPr>
            <a:spLocks noGrp="1"/>
          </p:cNvSpPr>
          <p:nvPr>
            <p:ph type="sldImg"/>
          </p:nvPr>
        </p:nvSpPr>
        <p:spPr>
          <a:xfrm>
            <a:off x="909720" y="696960"/>
            <a:ext cx="5219640" cy="3479760"/>
          </a:xfrm>
          <a:prstGeom prst="rect">
            <a:avLst/>
          </a:prstGeom>
          <a:ln w="0">
            <a:noFill/>
          </a:ln>
        </p:spPr>
      </p:sp>
      <p:sp>
        <p:nvSpPr>
          <p:cNvPr id="434" name="PlaceHolder 2"/>
          <p:cNvSpPr>
            <a:spLocks noGrp="1"/>
          </p:cNvSpPr>
          <p:nvPr>
            <p:ph type="body"/>
          </p:nvPr>
        </p:nvSpPr>
        <p:spPr>
          <a:xfrm>
            <a:off x="937800" y="4408560"/>
            <a:ext cx="5164200" cy="4178160"/>
          </a:xfrm>
          <a:prstGeom prst="rect">
            <a:avLst/>
          </a:prstGeom>
          <a:noFill/>
          <a:ln w="0">
            <a:noFill/>
          </a:ln>
        </p:spPr>
        <p:txBody>
          <a:bodyPr lIns="93240" rIns="9324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RCR Database – The objective here is to create a system that utilizes the RCR database to its fullest potential.  I’ve had several opportunities to review the database and my review indicates that we are not keeping track of what we’ve spent, what we’ve asked for, the status of the RCR project and if completed if the RCR project met its objectives.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Budget – The budget for next year is limited so we need to keep track of all expenses.  The costs relating to the RCR are a big part of our budget.  In addition, we need to keep track of all other costs and expenses that will hit the individual cost centers.  I will be working with each cost center owner each month to help make sure we are meeting the budget objectives for the cost center and the budget objectives for the group as a whole.</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Communication – I will be working with each of you to create a system that allows us all to share information.  The goal is to eliminate duplication of efforts and provide us all with a better understanding of our goals and objectives.  I am a strong advocate of team work and I believe that value is added when you work with others to achieve the groups objectives.</a:t>
            </a:r>
            <a:endParaRPr b="0" lang="en-US" sz="1200" strike="noStrike" u="none">
              <a:solidFill>
                <a:srgbClr val="000000"/>
              </a:solidFill>
              <a:effectLst/>
              <a:uFillTx/>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9" name="PlaceHolder 1"/>
          <p:cNvSpPr>
            <a:spLocks noGrp="1"/>
          </p:cNvSpPr>
          <p:nvPr>
            <p:ph type="sldImg"/>
          </p:nvPr>
        </p:nvSpPr>
        <p:spPr>
          <a:xfrm>
            <a:off x="909720" y="696960"/>
            <a:ext cx="5219640" cy="3479760"/>
          </a:xfrm>
          <a:prstGeom prst="rect">
            <a:avLst/>
          </a:prstGeom>
          <a:ln w="0">
            <a:noFill/>
          </a:ln>
        </p:spPr>
      </p:sp>
      <p:sp>
        <p:nvSpPr>
          <p:cNvPr id="460" name="PlaceHolder 2"/>
          <p:cNvSpPr>
            <a:spLocks noGrp="1"/>
          </p:cNvSpPr>
          <p:nvPr>
            <p:ph type="body"/>
          </p:nvPr>
        </p:nvSpPr>
        <p:spPr>
          <a:xfrm>
            <a:off x="937800" y="4408560"/>
            <a:ext cx="5164200" cy="4178160"/>
          </a:xfrm>
          <a:prstGeom prst="rect">
            <a:avLst/>
          </a:prstGeom>
          <a:noFill/>
          <a:ln w="0">
            <a:noFill/>
          </a:ln>
        </p:spPr>
        <p:txBody>
          <a:bodyPr lIns="93240" rIns="9324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Fixed costs – The fixed costs for the 2001 budget will include costs associated with salaries and wages.  Salaries and wage costs will come out of Rick Shapiro’s budget for all cost centers except Canada and Mexico.  Travel and Entertainment related costs will come out of each cost center.  The outside service costs (retainers) will come out of Rick’s budget but each cost center will need to be accountable for the invoice costs that come out of their groups.  In other words if your assistant codes the invoice you need to be aware that no matter how the invoice is coded you will need to be responsible for the invoice amount.  I will be tracking the amount approved for each cost center and comparing that amount to actuals each month.  The assistants should be sending all coded invoices to Ginger before they go to accounting.  The cost center owners will still receive their SAP reports along with a report from me that shows approved budget numbers compared to actual costs regardless of whether the costs are coded to their cost center.  This information will include monthly and year to date totals similar to the SAP format.</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Discretionary Costs – RCR related costs will come out of Rick’s budget.  Should we not be able to work with accounting on the SAP work order idea invoices for RCR related projects will be coded to Rick Shapiro’s budget.  In order for the RCR invoice to be coded and accounted for properly outside service providers will have to understand the importance of the RCR identifier.</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Business Unit Allocation – We are working on a system that will track what time is spent for a particular business unit.  We would do an allocation based on percentages.  This allocation methodology would be used to show our client base the value added.  Your allocation for 2001 was “x” but our records show that we actually had “x” percentage of our resources dedicated to your business unit and should have received an allocation of “x”.</a:t>
            </a:r>
            <a:endParaRPr b="0" lang="en-US" sz="1200" strike="noStrike" u="none">
              <a:solidFill>
                <a:srgbClr val="000000"/>
              </a:solidFill>
              <a:effectLst/>
              <a:uFillTx/>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1" name="PlaceHolder 1"/>
          <p:cNvSpPr>
            <a:spLocks noGrp="1"/>
          </p:cNvSpPr>
          <p:nvPr>
            <p:ph type="sldImg"/>
          </p:nvPr>
        </p:nvSpPr>
        <p:spPr>
          <a:xfrm>
            <a:off x="909720" y="696960"/>
            <a:ext cx="5219640" cy="3479760"/>
          </a:xfrm>
          <a:prstGeom prst="rect">
            <a:avLst/>
          </a:prstGeom>
          <a:ln w="0">
            <a:noFill/>
          </a:ln>
        </p:spPr>
      </p:sp>
      <p:sp>
        <p:nvSpPr>
          <p:cNvPr id="462" name="PlaceHolder 2"/>
          <p:cNvSpPr>
            <a:spLocks noGrp="1"/>
          </p:cNvSpPr>
          <p:nvPr>
            <p:ph type="body"/>
          </p:nvPr>
        </p:nvSpPr>
        <p:spPr>
          <a:xfrm>
            <a:off x="937800" y="4408560"/>
            <a:ext cx="5164200" cy="4178160"/>
          </a:xfrm>
          <a:prstGeom prst="rect">
            <a:avLst/>
          </a:prstGeom>
          <a:noFill/>
          <a:ln w="0">
            <a:noFill/>
          </a:ln>
        </p:spPr>
        <p:txBody>
          <a:bodyPr lIns="93240" rIns="9324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One of my objectives for next year is to work with each of you on providing a better system of communication across departmental lines.  There are a lot of communication related systems in development and I hope to be able to tie onto one of them to distribute a weekly report that highlights the major goals, objectives and accomplishments for each department.  In the end we are looking to provide information to EGA employees on our goals and objectives and where we stand on reaching those goals and objectives.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External – One idea is to have an interactive newsroom that would be intranet based to go to each business unit.  The newsroom would allow a reader to click on a story that interests them and reply back to that story with comments and suggestions.  The newsroom would be activated monthly.  I understand that there may be systems in development similar to this and hopefully we can work together to create a better communication system that allows us to share information to achieve the greater good.</a:t>
            </a:r>
            <a:endParaRPr b="0" lang="en-US" sz="1200" strike="noStrike" u="none">
              <a:solidFill>
                <a:srgbClr val="000000"/>
              </a:solidFill>
              <a:effectLst/>
              <a:uFillTx/>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3" name="PlaceHolder 1"/>
          <p:cNvSpPr>
            <a:spLocks noGrp="1"/>
          </p:cNvSpPr>
          <p:nvPr>
            <p:ph type="sldImg"/>
          </p:nvPr>
        </p:nvSpPr>
        <p:spPr>
          <a:xfrm>
            <a:off x="909720" y="696960"/>
            <a:ext cx="5219640" cy="3479760"/>
          </a:xfrm>
          <a:prstGeom prst="rect">
            <a:avLst/>
          </a:prstGeom>
          <a:ln w="0">
            <a:noFill/>
          </a:ln>
        </p:spPr>
      </p:sp>
      <p:sp>
        <p:nvSpPr>
          <p:cNvPr id="464" name="PlaceHolder 2"/>
          <p:cNvSpPr>
            <a:spLocks noGrp="1"/>
          </p:cNvSpPr>
          <p:nvPr>
            <p:ph type="body"/>
          </p:nvPr>
        </p:nvSpPr>
        <p:spPr>
          <a:xfrm>
            <a:off x="937800" y="4408560"/>
            <a:ext cx="5164200" cy="4178160"/>
          </a:xfrm>
          <a:prstGeom prst="rect">
            <a:avLst/>
          </a:prstGeom>
          <a:noFill/>
          <a:ln w="0">
            <a:noFill/>
          </a:ln>
        </p:spPr>
        <p:txBody>
          <a:bodyPr lIns="93240" rIns="9324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When we hold ourselves accountable for the costs we spend, we communicate internally and externally our goals and objectives we add value to our goals and objectives.  Thanks for your time.</a:t>
            </a:r>
            <a:endParaRPr b="0" lang="en-US" sz="1200" strike="noStrike" u="none">
              <a:solidFill>
                <a:srgbClr val="000000"/>
              </a:solidFill>
              <a:effectLst/>
              <a:uFillTx/>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5" name="PlaceHolder 1"/>
          <p:cNvSpPr>
            <a:spLocks noGrp="1"/>
          </p:cNvSpPr>
          <p:nvPr>
            <p:ph type="sldImg"/>
          </p:nvPr>
        </p:nvSpPr>
        <p:spPr>
          <a:xfrm>
            <a:off x="909720" y="696960"/>
            <a:ext cx="5219640" cy="3479760"/>
          </a:xfrm>
          <a:prstGeom prst="rect">
            <a:avLst/>
          </a:prstGeom>
          <a:ln w="0">
            <a:noFill/>
          </a:ln>
        </p:spPr>
      </p:sp>
      <p:sp>
        <p:nvSpPr>
          <p:cNvPr id="436" name="PlaceHolder 2"/>
          <p:cNvSpPr>
            <a:spLocks noGrp="1"/>
          </p:cNvSpPr>
          <p:nvPr>
            <p:ph type="body"/>
          </p:nvPr>
        </p:nvSpPr>
        <p:spPr>
          <a:xfrm>
            <a:off x="937800" y="4408560"/>
            <a:ext cx="5164200" cy="4178160"/>
          </a:xfrm>
          <a:prstGeom prst="rect">
            <a:avLst/>
          </a:prstGeom>
          <a:noFill/>
          <a:ln w="0">
            <a:noFill/>
          </a:ln>
        </p:spPr>
        <p:txBody>
          <a:bodyPr lIns="93240" rIns="9324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I understand that Elizabeth Linnell gave a great presentation earlier this year on the project database so I don’t want to go over the same material again.  I will tell you to please remember that before a RCR can be submitted you need to create a project first.  We will be sending out some reference materials for each of you on how the system works and the connection between the project database and the RCR process.</a:t>
            </a:r>
            <a:endParaRPr b="0" lang="en-US" sz="1200" strike="noStrike" u="none">
              <a:solidFill>
                <a:srgbClr val="000000"/>
              </a:solidFill>
              <a:effectLst/>
              <a:uFillTx/>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7" name="PlaceHolder 1"/>
          <p:cNvSpPr>
            <a:spLocks noGrp="1"/>
          </p:cNvSpPr>
          <p:nvPr>
            <p:ph type="sldImg"/>
          </p:nvPr>
        </p:nvSpPr>
        <p:spPr>
          <a:xfrm>
            <a:off x="909720" y="696960"/>
            <a:ext cx="5219640" cy="3479760"/>
          </a:xfrm>
          <a:prstGeom prst="rect">
            <a:avLst/>
          </a:prstGeom>
          <a:ln w="0">
            <a:noFill/>
          </a:ln>
        </p:spPr>
      </p:sp>
      <p:sp>
        <p:nvSpPr>
          <p:cNvPr id="438" name="PlaceHolder 2"/>
          <p:cNvSpPr>
            <a:spLocks noGrp="1"/>
          </p:cNvSpPr>
          <p:nvPr>
            <p:ph type="body"/>
          </p:nvPr>
        </p:nvSpPr>
        <p:spPr>
          <a:xfrm>
            <a:off x="937800" y="4408560"/>
            <a:ext cx="5164200" cy="4178160"/>
          </a:xfrm>
          <a:prstGeom prst="rect">
            <a:avLst/>
          </a:prstGeom>
          <a:noFill/>
          <a:ln w="0">
            <a:noFill/>
          </a:ln>
        </p:spPr>
        <p:txBody>
          <a:bodyPr lIns="93240" rIns="9324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I’m going to skip over this slide.  I understand that the slide presentations will be e-mailed and the slides along with the training booklets should help you get through this process.</a:t>
            </a:r>
            <a:endParaRPr b="0" lang="en-US" sz="1200" strike="noStrike" u="none">
              <a:solidFill>
                <a:srgbClr val="000000"/>
              </a:solidFill>
              <a:effectLst/>
              <a:uFillTx/>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9" name="PlaceHolder 1"/>
          <p:cNvSpPr>
            <a:spLocks noGrp="1"/>
          </p:cNvSpPr>
          <p:nvPr>
            <p:ph type="sldImg"/>
          </p:nvPr>
        </p:nvSpPr>
        <p:spPr>
          <a:xfrm>
            <a:off x="909720" y="696960"/>
            <a:ext cx="5219640" cy="3479760"/>
          </a:xfrm>
          <a:prstGeom prst="rect">
            <a:avLst/>
          </a:prstGeom>
          <a:ln w="0">
            <a:noFill/>
          </a:ln>
        </p:spPr>
      </p:sp>
      <p:sp>
        <p:nvSpPr>
          <p:cNvPr id="440" name="PlaceHolder 2"/>
          <p:cNvSpPr>
            <a:spLocks noGrp="1"/>
          </p:cNvSpPr>
          <p:nvPr>
            <p:ph type="body"/>
          </p:nvPr>
        </p:nvSpPr>
        <p:spPr>
          <a:xfrm>
            <a:off x="937800" y="4408560"/>
            <a:ext cx="5164200" cy="4178160"/>
          </a:xfrm>
          <a:prstGeom prst="rect">
            <a:avLst/>
          </a:prstGeom>
          <a:noFill/>
          <a:ln w="0">
            <a:noFill/>
          </a:ln>
        </p:spPr>
        <p:txBody>
          <a:bodyPr lIns="93240" rIns="9324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The first field requires you to name your project.  Be specific in naming your project.  If the RCR request is for NY ISO related work for example please reference that in your title.  The second field is required.  There are 4 type categories to chose from – Advocacy, Risk Management, Deal Support and Origination.  The 3</a:t>
            </a:r>
            <a:r>
              <a:rPr b="0" lang="en-US" sz="1200" strike="noStrike" u="none" baseline="30000">
                <a:solidFill>
                  <a:srgbClr val="000000"/>
                </a:solidFill>
                <a:effectLst/>
                <a:uFillTx/>
                <a:latin typeface="Times New Roman"/>
              </a:rPr>
              <a:t>rd</a:t>
            </a:r>
            <a:r>
              <a:rPr b="0" lang="en-US" sz="1200" strike="noStrike" u="none">
                <a:solidFill>
                  <a:srgbClr val="000000"/>
                </a:solidFill>
                <a:effectLst/>
                <a:uFillTx/>
                <a:latin typeface="Times New Roman"/>
              </a:rPr>
              <a:t> field is not required but allows you to insert comments on the project and the reason for the expenditure request.  The 4</a:t>
            </a:r>
            <a:r>
              <a:rPr b="0" lang="en-US" sz="1200" strike="noStrike" u="none" baseline="30000">
                <a:solidFill>
                  <a:srgbClr val="000000"/>
                </a:solidFill>
                <a:effectLst/>
                <a:uFillTx/>
                <a:latin typeface="Times New Roman"/>
              </a:rPr>
              <a:t>th</a:t>
            </a:r>
            <a:r>
              <a:rPr b="0" lang="en-US" sz="1200" strike="noStrike" u="none">
                <a:solidFill>
                  <a:srgbClr val="000000"/>
                </a:solidFill>
                <a:effectLst/>
                <a:uFillTx/>
                <a:latin typeface="Times New Roman"/>
              </a:rPr>
              <a:t> field is required – if you want any money you have to let us know how much you want.  The 6</a:t>
            </a:r>
            <a:r>
              <a:rPr b="0" lang="en-US" sz="1200" strike="noStrike" u="none" baseline="30000">
                <a:solidFill>
                  <a:srgbClr val="000000"/>
                </a:solidFill>
                <a:effectLst/>
                <a:uFillTx/>
                <a:latin typeface="Times New Roman"/>
              </a:rPr>
              <a:t>th</a:t>
            </a:r>
            <a:r>
              <a:rPr b="0" lang="en-US" sz="1200" strike="noStrike" u="none">
                <a:solidFill>
                  <a:srgbClr val="000000"/>
                </a:solidFill>
                <a:effectLst/>
                <a:uFillTx/>
                <a:latin typeface="Times New Roman"/>
              </a:rPr>
              <a:t> field will be filled out by the RCR Committee after the weekly RCR meeting.  The RCR Committee meets every Monday and reviews all RCR requests submitted prior to that time.  The 9</a:t>
            </a:r>
            <a:r>
              <a:rPr b="0" lang="en-US" sz="1200" strike="noStrike" u="none" baseline="30000">
                <a:solidFill>
                  <a:srgbClr val="000000"/>
                </a:solidFill>
                <a:effectLst/>
                <a:uFillTx/>
                <a:latin typeface="Times New Roman"/>
              </a:rPr>
              <a:t>th</a:t>
            </a:r>
            <a:r>
              <a:rPr b="0" lang="en-US" sz="1200" strike="noStrike" u="none">
                <a:solidFill>
                  <a:srgbClr val="000000"/>
                </a:solidFill>
                <a:effectLst/>
                <a:uFillTx/>
                <a:latin typeface="Times New Roman"/>
              </a:rPr>
              <a:t> field will be filled out by the RCR Committee and will provide the basis for the approval or denial of the RCR request.  In some cases the RCR committee will not approve the RCR expenditure amount requested.  In some cases the committee will approve an expenditure amount higher or lower than the requested amount.  The 11</a:t>
            </a:r>
            <a:r>
              <a:rPr b="0" lang="en-US" sz="1200" strike="noStrike" u="none" baseline="30000">
                <a:solidFill>
                  <a:srgbClr val="000000"/>
                </a:solidFill>
                <a:effectLst/>
                <a:uFillTx/>
                <a:latin typeface="Times New Roman"/>
              </a:rPr>
              <a:t>th</a:t>
            </a:r>
            <a:r>
              <a:rPr b="0" lang="en-US" sz="1200" strike="noStrike" u="none">
                <a:solidFill>
                  <a:srgbClr val="000000"/>
                </a:solidFill>
                <a:effectLst/>
                <a:uFillTx/>
                <a:latin typeface="Times New Roman"/>
              </a:rPr>
              <a:t> field will automatically populate when the cost tracking is entered.</a:t>
            </a:r>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bg>
      <p:bgPr>
        <a:solidFill>
          <a:srgbClr val="ffffff"/>
        </a:solidFill>
      </p:bgPr>
    </p:bg>
    <p:spTree>
      <p:nvGrpSpPr>
        <p:cNvPr id="1" name=""/>
        <p:cNvGrpSpPr/>
        <p:nvPr/>
      </p:nvGrpSpPr>
      <p:grpSpPr>
        <a:xfrm>
          <a:off x="0" y="0"/>
          <a:ext cx="0" cy="0"/>
          <a:chOff x="0" y="0"/>
          <a:chExt cx="0" cy="0"/>
        </a:xfrm>
      </p:grpSpPr>
      <p:grpSp>
        <p:nvGrpSpPr>
          <p:cNvPr id="0" name=""/>
          <p:cNvGrpSpPr/>
          <p:nvPr/>
        </p:nvGrpSpPr>
        <p:grpSpPr>
          <a:xfrm>
            <a:off x="4680" y="192240"/>
            <a:ext cx="1401840" cy="6475320"/>
            <a:chOff x="4680" y="192240"/>
            <a:chExt cx="1401840" cy="6475320"/>
          </a:xfrm>
        </p:grpSpPr>
        <p:sp>
          <p:nvSpPr>
            <p:cNvPr id="1" name=""/>
            <p:cNvSpPr/>
            <p:nvPr/>
          </p:nvSpPr>
          <p:spPr>
            <a:xfrm>
              <a:off x="192240" y="192240"/>
              <a:ext cx="1214280" cy="6475320"/>
            </a:xfrm>
            <a:custGeom>
              <a:avLst/>
              <a:gdLst>
                <a:gd name="textAreaLeft" fmla="*/ 59040 w 1214280"/>
                <a:gd name="textAreaRight" fmla="*/ 1155240 w 1214280"/>
                <a:gd name="textAreaTop" fmla="*/ 59040 h 6475320"/>
                <a:gd name="textAreaBottom" fmla="*/ 6416280 h 6475320"/>
              </a:gdLst>
              <a:ahLst/>
              <a:cxnLst/>
              <a:rect l="textAreaLeft" t="textAreaTop" r="textAreaRight" b="textAreaBottom"/>
              <a:pathLst>
                <a:path w="21600" h="115157">
                  <a:moveTo>
                    <a:pt x="3600" y="0"/>
                  </a:moveTo>
                  <a:arcTo wR="3600" hR="3600" stAng="16200000" swAng="-5400000"/>
                  <a:lnTo>
                    <a:pt x="0" y="111557"/>
                  </a:lnTo>
                  <a:arcTo wR="3600" hR="3600" stAng="10800000" swAng="-5400000"/>
                  <a:lnTo>
                    <a:pt x="18000" y="115157"/>
                  </a:lnTo>
                  <a:arcTo wR="3600" hR="3600" stAng="5400000" swAng="-5400000"/>
                  <a:lnTo>
                    <a:pt x="21600" y="3600"/>
                  </a:lnTo>
                  <a:arcTo wR="3600" hR="3600" stAng="0" swAng="-5400000"/>
                  <a:close/>
                </a:path>
              </a:pathLst>
            </a:custGeom>
            <a:solidFill>
              <a:srgbClr val="095ba6"/>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 name=""/>
            <p:cNvSpPr/>
            <p:nvPr/>
          </p:nvSpPr>
          <p:spPr>
            <a:xfrm>
              <a:off x="316080" y="5592600"/>
              <a:ext cx="969840" cy="944640"/>
            </a:xfrm>
            <a:prstGeom prst="roundRect">
              <a:avLst>
                <a:gd name="adj" fmla="val 16667"/>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 name=""/>
            <p:cNvSpPr/>
            <p:nvPr/>
          </p:nvSpPr>
          <p:spPr>
            <a:xfrm>
              <a:off x="520560" y="4176720"/>
              <a:ext cx="574920" cy="558720"/>
            </a:xfrm>
            <a:prstGeom prst="roundRect">
              <a:avLst>
                <a:gd name="adj" fmla="val 16667"/>
              </a:avLst>
            </a:prstGeom>
            <a:noFill/>
            <a:ln w="284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
            <p:cNvSpPr/>
            <p:nvPr/>
          </p:nvSpPr>
          <p:spPr>
            <a:xfrm>
              <a:off x="108000" y="4373640"/>
              <a:ext cx="704880" cy="1359000"/>
            </a:xfrm>
            <a:custGeom>
              <a:avLst/>
              <a:gdLst>
                <a:gd name="textAreaLeft" fmla="*/ 34200 w 704880"/>
                <a:gd name="textAreaRight" fmla="*/ 670680 w 704880"/>
                <a:gd name="textAreaTop" fmla="*/ 34200 h 1359000"/>
                <a:gd name="textAreaBottom" fmla="*/ 1324800 h 1359000"/>
              </a:gdLst>
              <a:ahLst/>
              <a:cxnLst/>
              <a:rect l="textAreaLeft" t="textAreaTop" r="textAreaRight" b="textAreaBottom"/>
              <a:pathLst>
                <a:path w="21600" h="41634">
                  <a:moveTo>
                    <a:pt x="3600" y="0"/>
                  </a:moveTo>
                  <a:arcTo wR="3600" hR="3600" stAng="16200000" swAng="-5400000"/>
                  <a:lnTo>
                    <a:pt x="0" y="38034"/>
                  </a:lnTo>
                  <a:arcTo wR="3600" hR="3600" stAng="10800000" swAng="-5400000"/>
                  <a:lnTo>
                    <a:pt x="18000" y="41634"/>
                  </a:lnTo>
                  <a:arcTo wR="3600" hR="3600" stAng="5400000" swAng="-5400000"/>
                  <a:lnTo>
                    <a:pt x="21600" y="3600"/>
                  </a:lnTo>
                  <a:arcTo wR="3600" hR="3600" stAng="0" swAng="-5400000"/>
                  <a:close/>
                </a:path>
              </a:pathLst>
            </a:custGeom>
            <a:noFill/>
            <a:ln w="648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 name=""/>
            <p:cNvSpPr/>
            <p:nvPr/>
          </p:nvSpPr>
          <p:spPr>
            <a:xfrm>
              <a:off x="92160" y="13366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 name=""/>
            <p:cNvSpPr/>
            <p:nvPr/>
          </p:nvSpPr>
          <p:spPr>
            <a:xfrm>
              <a:off x="396720" y="13366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 name=""/>
            <p:cNvSpPr/>
            <p:nvPr/>
          </p:nvSpPr>
          <p:spPr>
            <a:xfrm>
              <a:off x="708120" y="13366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8" name=""/>
            <p:cNvSpPr/>
            <p:nvPr/>
          </p:nvSpPr>
          <p:spPr>
            <a:xfrm>
              <a:off x="92160" y="165096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9" name=""/>
            <p:cNvSpPr/>
            <p:nvPr/>
          </p:nvSpPr>
          <p:spPr>
            <a:xfrm>
              <a:off x="708120" y="165096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0" name=""/>
            <p:cNvSpPr/>
            <p:nvPr/>
          </p:nvSpPr>
          <p:spPr>
            <a:xfrm>
              <a:off x="92160" y="195264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1" name=""/>
            <p:cNvSpPr/>
            <p:nvPr/>
          </p:nvSpPr>
          <p:spPr>
            <a:xfrm>
              <a:off x="708120" y="195264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2" name=""/>
            <p:cNvSpPr/>
            <p:nvPr/>
          </p:nvSpPr>
          <p:spPr>
            <a:xfrm>
              <a:off x="1025640" y="195264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 name=""/>
            <p:cNvSpPr/>
            <p:nvPr/>
          </p:nvSpPr>
          <p:spPr>
            <a:xfrm>
              <a:off x="708120" y="225432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4" name=""/>
            <p:cNvSpPr/>
            <p:nvPr/>
          </p:nvSpPr>
          <p:spPr>
            <a:xfrm>
              <a:off x="708120" y="25588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 name=""/>
            <p:cNvSpPr/>
            <p:nvPr/>
          </p:nvSpPr>
          <p:spPr>
            <a:xfrm>
              <a:off x="92160" y="256212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6" name=""/>
            <p:cNvSpPr/>
            <p:nvPr/>
          </p:nvSpPr>
          <p:spPr>
            <a:xfrm>
              <a:off x="396720" y="25588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7" name=""/>
            <p:cNvSpPr/>
            <p:nvPr/>
          </p:nvSpPr>
          <p:spPr>
            <a:xfrm>
              <a:off x="396720" y="28702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8" name=""/>
            <p:cNvSpPr/>
            <p:nvPr/>
          </p:nvSpPr>
          <p:spPr>
            <a:xfrm>
              <a:off x="396720" y="31780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9" name=""/>
            <p:cNvSpPr/>
            <p:nvPr/>
          </p:nvSpPr>
          <p:spPr>
            <a:xfrm>
              <a:off x="92160" y="318132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0" name=""/>
            <p:cNvSpPr/>
            <p:nvPr/>
          </p:nvSpPr>
          <p:spPr>
            <a:xfrm>
              <a:off x="396720" y="349560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1" name=""/>
            <p:cNvSpPr/>
            <p:nvPr/>
          </p:nvSpPr>
          <p:spPr>
            <a:xfrm>
              <a:off x="92160" y="349884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2" name=""/>
            <p:cNvSpPr/>
            <p:nvPr/>
          </p:nvSpPr>
          <p:spPr>
            <a:xfrm>
              <a:off x="396720" y="380376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3" name=""/>
            <p:cNvSpPr/>
            <p:nvPr/>
          </p:nvSpPr>
          <p:spPr>
            <a:xfrm>
              <a:off x="92160" y="3807000"/>
              <a:ext cx="263520" cy="266400"/>
            </a:xfrm>
            <a:custGeom>
              <a:avLst/>
              <a:gdLst>
                <a:gd name="textAreaLeft" fmla="*/ 12600 w 263520"/>
                <a:gd name="textAreaRight" fmla="*/ 250920 w 263520"/>
                <a:gd name="textAreaTop" fmla="*/ 12600 h 266400"/>
                <a:gd name="textAreaBottom" fmla="*/ 253800 h 266400"/>
              </a:gdLst>
              <a:ahLst/>
              <a:cxnLst/>
              <a:rect l="textAreaLeft" t="textAreaTop" r="textAreaRight" b="textAreaBottom"/>
              <a:pathLst>
                <a:path w="21600" h="21836">
                  <a:moveTo>
                    <a:pt x="3600" y="0"/>
                  </a:moveTo>
                  <a:arcTo wR="3600" hR="3600" stAng="16200000" swAng="-5400000"/>
                  <a:lnTo>
                    <a:pt x="0" y="18236"/>
                  </a:lnTo>
                  <a:arcTo wR="3600" hR="3600" stAng="10800000" swAng="-5400000"/>
                  <a:lnTo>
                    <a:pt x="18000" y="21836"/>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4" name=""/>
            <p:cNvSpPr/>
            <p:nvPr/>
          </p:nvSpPr>
          <p:spPr>
            <a:xfrm>
              <a:off x="92160" y="411804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5" name=""/>
            <p:cNvSpPr/>
            <p:nvPr/>
          </p:nvSpPr>
          <p:spPr>
            <a:xfrm>
              <a:off x="92160" y="44290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6" name=""/>
            <p:cNvSpPr/>
            <p:nvPr/>
          </p:nvSpPr>
          <p:spPr>
            <a:xfrm>
              <a:off x="92160" y="474012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7" name=""/>
            <p:cNvSpPr/>
            <p:nvPr/>
          </p:nvSpPr>
          <p:spPr>
            <a:xfrm>
              <a:off x="399960" y="195264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09aff"/>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8" name=""/>
            <p:cNvSpPr/>
            <p:nvPr/>
          </p:nvSpPr>
          <p:spPr>
            <a:xfrm>
              <a:off x="92160" y="225432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09aff"/>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9" name=""/>
            <p:cNvSpPr/>
            <p:nvPr/>
          </p:nvSpPr>
          <p:spPr>
            <a:xfrm>
              <a:off x="399960" y="225432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09aff"/>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0" name=""/>
            <p:cNvSpPr/>
            <p:nvPr/>
          </p:nvSpPr>
          <p:spPr>
            <a:xfrm>
              <a:off x="711360" y="31780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09aff"/>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1" name=""/>
            <p:cNvSpPr/>
            <p:nvPr/>
          </p:nvSpPr>
          <p:spPr>
            <a:xfrm>
              <a:off x="4680" y="1206360"/>
              <a:ext cx="184320" cy="4743720"/>
            </a:xfrm>
            <a:prstGeom prst="rect">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32" name="EnronLogo" descr=""/>
            <p:cNvPicPr/>
            <p:nvPr/>
          </p:nvPicPr>
          <p:blipFill>
            <a:blip r:embed="rId2"/>
            <a:stretch/>
          </p:blipFill>
          <p:spPr>
            <a:xfrm>
              <a:off x="487440" y="5757840"/>
              <a:ext cx="637920" cy="638280"/>
            </a:xfrm>
            <a:prstGeom prst="rect">
              <a:avLst/>
            </a:prstGeom>
            <a:noFill/>
            <a:ln w="0">
              <a:noFill/>
            </a:ln>
          </p:spPr>
        </p:pic>
      </p:grpSp>
      <p:sp>
        <p:nvSpPr>
          <p:cNvPr id="33" name=""/>
          <p:cNvSpPr/>
          <p:nvPr/>
        </p:nvSpPr>
        <p:spPr>
          <a:xfrm>
            <a:off x="1701720" y="1098720"/>
            <a:ext cx="8318520" cy="74520"/>
          </a:xfrm>
          <a:prstGeom prst="roundRect">
            <a:avLst>
              <a:gd name="adj" fmla="val 16667"/>
            </a:avLst>
          </a:prstGeom>
          <a:solidFill>
            <a:srgbClr val="095ba6"/>
          </a:solidFill>
          <a:ln w="0">
            <a:noFill/>
          </a:ln>
        </p:spPr>
        <p:style>
          <a:lnRef idx="0"/>
          <a:fillRef idx="0"/>
          <a:effectRef idx="0"/>
          <a:fontRef idx="minor"/>
        </p:style>
        <p:txBody>
          <a:bodyPr wrap="none" lIns="90000" rIns="90000" tIns="20520" bIns="20520" anchor="ctr">
            <a:noAutofit/>
          </a:bodyPr>
          <a:p>
            <a:endParaRPr b="0" lang="en-US" sz="2400" strike="noStrike" u="none">
              <a:solidFill>
                <a:srgbClr val="000000"/>
              </a:solidFill>
              <a:effectLst/>
              <a:uFillTx/>
              <a:latin typeface="Times New Roman"/>
            </a:endParaRPr>
          </a:p>
        </p:txBody>
      </p:sp>
      <p:sp>
        <p:nvSpPr>
          <p:cNvPr id="34" name=""/>
          <p:cNvSpPr/>
          <p:nvPr/>
        </p:nvSpPr>
        <p:spPr>
          <a:xfrm>
            <a:off x="9936000" y="6475320"/>
            <a:ext cx="200160" cy="200160"/>
          </a:xfrm>
          <a:prstGeom prst="ellipse">
            <a:avLst/>
          </a:prstGeom>
          <a:solidFill>
            <a:srgbClr val="fe000c"/>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9256B12-0F0B-4FC3-9B2E-8DE5833AA52B}" type="slidenum">
              <a:rPr b="0" i="1" lang="en-US" sz="1200" strike="noStrike" u="none">
                <a:solidFill>
                  <a:srgbClr val="ffffff"/>
                </a:solidFill>
                <a:effectLst/>
                <a:uFillTx/>
                <a:latin typeface="Frutiger 45 Light"/>
              </a:rPr>
              <a:t>&lt;number&gt;</a:t>
            </a:fld>
            <a:endParaRPr b="0" lang="en-US" sz="1200" strike="noStrike" u="none">
              <a:solidFill>
                <a:srgbClr val="000000"/>
              </a:solidFill>
              <a:effectLst/>
              <a:uFillTx/>
              <a:latin typeface="Times New Roman"/>
            </a:endParaRPr>
          </a:p>
        </p:txBody>
      </p:sp>
      <p:sp>
        <p:nvSpPr>
          <p:cNvPr id="35" name="PlaceHolder 1"/>
          <p:cNvSpPr>
            <a:spLocks noGrp="1"/>
          </p:cNvSpPr>
          <p:nvPr>
            <p:ph type="title"/>
          </p:nvPr>
        </p:nvSpPr>
        <p:spPr>
          <a:xfrm>
            <a:off x="514440" y="273600"/>
            <a:ext cx="9259560" cy="1144800"/>
          </a:xfrm>
          <a:prstGeom prst="rect">
            <a:avLst/>
          </a:prstGeom>
          <a:noFill/>
          <a:ln w="0">
            <a:noFill/>
          </a:ln>
        </p:spPr>
        <p:txBody>
          <a:bodyPr lIns="0" rIns="0" tIns="0" bIns="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Click to edit the title text format</a:t>
            </a:r>
            <a:endParaRPr b="0" lang="en-US" sz="4400" strike="noStrike" u="none">
              <a:solidFill>
                <a:srgbClr val="000000"/>
              </a:solidFill>
              <a:effectLst/>
              <a:uFillTx/>
              <a:latin typeface="Times New Roman"/>
            </a:endParaRPr>
          </a:p>
        </p:txBody>
      </p:sp>
      <p:sp>
        <p:nvSpPr>
          <p:cNvPr id="36" name="PlaceHolder 2"/>
          <p:cNvSpPr>
            <a:spLocks noGrp="1"/>
          </p:cNvSpPr>
          <p:nvPr>
            <p:ph type="body"/>
          </p:nvPr>
        </p:nvSpPr>
        <p:spPr>
          <a:xfrm>
            <a:off x="514440" y="1604520"/>
            <a:ext cx="9259560" cy="3977280"/>
          </a:xfrm>
          <a:prstGeom prst="rect">
            <a:avLst/>
          </a:prstGeom>
          <a:noFill/>
          <a:ln w="0">
            <a:noFill/>
          </a:ln>
        </p:spPr>
        <p:txBody>
          <a:bodyPr lIns="0" rIns="0" tIns="0" bIns="0" anchor="t">
            <a:normAutofit/>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Click to edit the outline text format</a:t>
            </a:r>
            <a:endParaRPr b="0" lang="en-US" sz="32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Second Outline Level</a:t>
            </a:r>
            <a:endParaRPr b="0" lang="en-US" sz="2800" strike="noStrike" u="none">
              <a:solidFill>
                <a:srgbClr val="000000"/>
              </a:solidFill>
              <a:effectLst/>
              <a:uFillTx/>
              <a:latin typeface="Times New Roman"/>
            </a:endParaRPr>
          </a:p>
          <a:p>
            <a:pPr lvl="2" marL="1143000" indent="-228600">
              <a:spcBef>
                <a:spcPts val="601"/>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Third Outline Level</a:t>
            </a:r>
            <a:endParaRPr b="0" lang="en-US" sz="2400" strike="noStrike" u="none">
              <a:solidFill>
                <a:srgbClr val="000000"/>
              </a:solidFill>
              <a:effectLst/>
              <a:uFillTx/>
              <a:latin typeface="Times New Roman"/>
            </a:endParaRPr>
          </a:p>
          <a:p>
            <a:pPr lvl="3" marL="1600200" indent="-228600">
              <a:spcBef>
                <a:spcPts val="499"/>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Fourth Outline Level</a:t>
            </a:r>
            <a:endParaRPr b="0" lang="en-US" sz="2000" strike="noStrike" u="none">
              <a:solidFill>
                <a:srgbClr val="000000"/>
              </a:solidFill>
              <a:effectLst/>
              <a:uFillTx/>
              <a:latin typeface="Times New Roman"/>
            </a:endParaRPr>
          </a:p>
          <a:p>
            <a:pPr lvl="4" marL="2057400" indent="-228600">
              <a:spcBef>
                <a:spcPts val="499"/>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Fifth Outline Level</a:t>
            </a:r>
            <a:endParaRPr b="0" lang="en-US" sz="2000" strike="noStrike" u="none">
              <a:solidFill>
                <a:srgbClr val="000000"/>
              </a:solidFill>
              <a:effectLst/>
              <a:uFillTx/>
              <a:latin typeface="Times New Roman"/>
            </a:endParaRPr>
          </a:p>
          <a:p>
            <a:pPr lvl="5"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Sixth Outline Level</a:t>
            </a:r>
            <a:endParaRPr b="0" lang="en-US" sz="2000" strike="noStrike" u="none">
              <a:solidFill>
                <a:srgbClr val="000000"/>
              </a:solidFill>
              <a:effectLst/>
              <a:uFillTx/>
              <a:latin typeface="Times New Roman"/>
            </a:endParaRPr>
          </a:p>
          <a:p>
            <a:pPr lvl="6"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Seventh Outline Level</a:t>
            </a:r>
            <a:endParaRPr b="0" lang="en-US" sz="2000" strike="noStrike" u="none">
              <a:solidFill>
                <a:srgbClr val="000000"/>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bg>
      <p:bgPr>
        <a:solidFill>
          <a:srgbClr val="ffffff"/>
        </a:solidFill>
      </p:bgPr>
    </p:bg>
    <p:spTree>
      <p:nvGrpSpPr>
        <p:cNvPr id="1" name=""/>
        <p:cNvGrpSpPr/>
        <p:nvPr/>
      </p:nvGrpSpPr>
      <p:grpSpPr>
        <a:xfrm>
          <a:off x="0" y="0"/>
          <a:ext cx="0" cy="0"/>
          <a:chOff x="0" y="0"/>
          <a:chExt cx="0" cy="0"/>
        </a:xfrm>
      </p:grpSpPr>
      <p:grpSp>
        <p:nvGrpSpPr>
          <p:cNvPr id="37" name=""/>
          <p:cNvGrpSpPr/>
          <p:nvPr/>
        </p:nvGrpSpPr>
        <p:grpSpPr>
          <a:xfrm>
            <a:off x="4680" y="192240"/>
            <a:ext cx="1401840" cy="6475320"/>
            <a:chOff x="4680" y="192240"/>
            <a:chExt cx="1401840" cy="6475320"/>
          </a:xfrm>
        </p:grpSpPr>
        <p:sp>
          <p:nvSpPr>
            <p:cNvPr id="1" name=""/>
            <p:cNvSpPr/>
            <p:nvPr/>
          </p:nvSpPr>
          <p:spPr>
            <a:xfrm>
              <a:off x="192240" y="192240"/>
              <a:ext cx="1214280" cy="6475320"/>
            </a:xfrm>
            <a:custGeom>
              <a:avLst/>
              <a:gdLst>
                <a:gd name="textAreaLeft" fmla="*/ 59040 w 1214280"/>
                <a:gd name="textAreaRight" fmla="*/ 1155240 w 1214280"/>
                <a:gd name="textAreaTop" fmla="*/ 59040 h 6475320"/>
                <a:gd name="textAreaBottom" fmla="*/ 6416280 h 6475320"/>
              </a:gdLst>
              <a:ahLst/>
              <a:cxnLst/>
              <a:rect l="textAreaLeft" t="textAreaTop" r="textAreaRight" b="textAreaBottom"/>
              <a:pathLst>
                <a:path w="21600" h="115157">
                  <a:moveTo>
                    <a:pt x="3600" y="0"/>
                  </a:moveTo>
                  <a:arcTo wR="3600" hR="3600" stAng="16200000" swAng="-5400000"/>
                  <a:lnTo>
                    <a:pt x="0" y="111557"/>
                  </a:lnTo>
                  <a:arcTo wR="3600" hR="3600" stAng="10800000" swAng="-5400000"/>
                  <a:lnTo>
                    <a:pt x="18000" y="115157"/>
                  </a:lnTo>
                  <a:arcTo wR="3600" hR="3600" stAng="5400000" swAng="-5400000"/>
                  <a:lnTo>
                    <a:pt x="21600" y="3600"/>
                  </a:lnTo>
                  <a:arcTo wR="3600" hR="3600" stAng="0" swAng="-5400000"/>
                  <a:close/>
                </a:path>
              </a:pathLst>
            </a:custGeom>
            <a:solidFill>
              <a:srgbClr val="095ba6"/>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 name=""/>
            <p:cNvSpPr/>
            <p:nvPr/>
          </p:nvSpPr>
          <p:spPr>
            <a:xfrm>
              <a:off x="316080" y="5592600"/>
              <a:ext cx="969840" cy="944640"/>
            </a:xfrm>
            <a:prstGeom prst="roundRect">
              <a:avLst>
                <a:gd name="adj" fmla="val 16667"/>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 name=""/>
            <p:cNvSpPr/>
            <p:nvPr/>
          </p:nvSpPr>
          <p:spPr>
            <a:xfrm>
              <a:off x="520560" y="4176720"/>
              <a:ext cx="574920" cy="558720"/>
            </a:xfrm>
            <a:prstGeom prst="roundRect">
              <a:avLst>
                <a:gd name="adj" fmla="val 16667"/>
              </a:avLst>
            </a:prstGeom>
            <a:noFill/>
            <a:ln w="284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
            <p:cNvSpPr/>
            <p:nvPr/>
          </p:nvSpPr>
          <p:spPr>
            <a:xfrm>
              <a:off x="108000" y="4373640"/>
              <a:ext cx="704880" cy="1359000"/>
            </a:xfrm>
            <a:custGeom>
              <a:avLst/>
              <a:gdLst>
                <a:gd name="textAreaLeft" fmla="*/ 34200 w 704880"/>
                <a:gd name="textAreaRight" fmla="*/ 670680 w 704880"/>
                <a:gd name="textAreaTop" fmla="*/ 34200 h 1359000"/>
                <a:gd name="textAreaBottom" fmla="*/ 1324800 h 1359000"/>
              </a:gdLst>
              <a:ahLst/>
              <a:cxnLst/>
              <a:rect l="textAreaLeft" t="textAreaTop" r="textAreaRight" b="textAreaBottom"/>
              <a:pathLst>
                <a:path w="21600" h="41634">
                  <a:moveTo>
                    <a:pt x="3600" y="0"/>
                  </a:moveTo>
                  <a:arcTo wR="3600" hR="3600" stAng="16200000" swAng="-5400000"/>
                  <a:lnTo>
                    <a:pt x="0" y="38034"/>
                  </a:lnTo>
                  <a:arcTo wR="3600" hR="3600" stAng="10800000" swAng="-5400000"/>
                  <a:lnTo>
                    <a:pt x="18000" y="41634"/>
                  </a:lnTo>
                  <a:arcTo wR="3600" hR="3600" stAng="5400000" swAng="-5400000"/>
                  <a:lnTo>
                    <a:pt x="21600" y="3600"/>
                  </a:lnTo>
                  <a:arcTo wR="3600" hR="3600" stAng="0" swAng="-5400000"/>
                  <a:close/>
                </a:path>
              </a:pathLst>
            </a:custGeom>
            <a:noFill/>
            <a:ln w="648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 name=""/>
            <p:cNvSpPr/>
            <p:nvPr/>
          </p:nvSpPr>
          <p:spPr>
            <a:xfrm>
              <a:off x="92160" y="13366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 name=""/>
            <p:cNvSpPr/>
            <p:nvPr/>
          </p:nvSpPr>
          <p:spPr>
            <a:xfrm>
              <a:off x="396720" y="13366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 name=""/>
            <p:cNvSpPr/>
            <p:nvPr/>
          </p:nvSpPr>
          <p:spPr>
            <a:xfrm>
              <a:off x="708120" y="13366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8" name=""/>
            <p:cNvSpPr/>
            <p:nvPr/>
          </p:nvSpPr>
          <p:spPr>
            <a:xfrm>
              <a:off x="92160" y="165096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9" name=""/>
            <p:cNvSpPr/>
            <p:nvPr/>
          </p:nvSpPr>
          <p:spPr>
            <a:xfrm>
              <a:off x="708120" y="165096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0" name=""/>
            <p:cNvSpPr/>
            <p:nvPr/>
          </p:nvSpPr>
          <p:spPr>
            <a:xfrm>
              <a:off x="92160" y="195264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1" name=""/>
            <p:cNvSpPr/>
            <p:nvPr/>
          </p:nvSpPr>
          <p:spPr>
            <a:xfrm>
              <a:off x="708120" y="195264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2" name=""/>
            <p:cNvSpPr/>
            <p:nvPr/>
          </p:nvSpPr>
          <p:spPr>
            <a:xfrm>
              <a:off x="1025640" y="195264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 name=""/>
            <p:cNvSpPr/>
            <p:nvPr/>
          </p:nvSpPr>
          <p:spPr>
            <a:xfrm>
              <a:off x="708120" y="225432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4" name=""/>
            <p:cNvSpPr/>
            <p:nvPr/>
          </p:nvSpPr>
          <p:spPr>
            <a:xfrm>
              <a:off x="708120" y="25588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 name=""/>
            <p:cNvSpPr/>
            <p:nvPr/>
          </p:nvSpPr>
          <p:spPr>
            <a:xfrm>
              <a:off x="92160" y="256212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6" name=""/>
            <p:cNvSpPr/>
            <p:nvPr/>
          </p:nvSpPr>
          <p:spPr>
            <a:xfrm>
              <a:off x="396720" y="25588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7" name=""/>
            <p:cNvSpPr/>
            <p:nvPr/>
          </p:nvSpPr>
          <p:spPr>
            <a:xfrm>
              <a:off x="396720" y="28702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8" name=""/>
            <p:cNvSpPr/>
            <p:nvPr/>
          </p:nvSpPr>
          <p:spPr>
            <a:xfrm>
              <a:off x="396720" y="31780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9" name=""/>
            <p:cNvSpPr/>
            <p:nvPr/>
          </p:nvSpPr>
          <p:spPr>
            <a:xfrm>
              <a:off x="92160" y="318132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0" name=""/>
            <p:cNvSpPr/>
            <p:nvPr/>
          </p:nvSpPr>
          <p:spPr>
            <a:xfrm>
              <a:off x="396720" y="349560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1" name=""/>
            <p:cNvSpPr/>
            <p:nvPr/>
          </p:nvSpPr>
          <p:spPr>
            <a:xfrm>
              <a:off x="92160" y="349884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2" name=""/>
            <p:cNvSpPr/>
            <p:nvPr/>
          </p:nvSpPr>
          <p:spPr>
            <a:xfrm>
              <a:off x="396720" y="380376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3" name=""/>
            <p:cNvSpPr/>
            <p:nvPr/>
          </p:nvSpPr>
          <p:spPr>
            <a:xfrm>
              <a:off x="92160" y="3807000"/>
              <a:ext cx="263520" cy="266400"/>
            </a:xfrm>
            <a:custGeom>
              <a:avLst/>
              <a:gdLst>
                <a:gd name="textAreaLeft" fmla="*/ 12600 w 263520"/>
                <a:gd name="textAreaRight" fmla="*/ 250920 w 263520"/>
                <a:gd name="textAreaTop" fmla="*/ 12600 h 266400"/>
                <a:gd name="textAreaBottom" fmla="*/ 253800 h 266400"/>
              </a:gdLst>
              <a:ahLst/>
              <a:cxnLst/>
              <a:rect l="textAreaLeft" t="textAreaTop" r="textAreaRight" b="textAreaBottom"/>
              <a:pathLst>
                <a:path w="21600" h="21836">
                  <a:moveTo>
                    <a:pt x="3600" y="0"/>
                  </a:moveTo>
                  <a:arcTo wR="3600" hR="3600" stAng="16200000" swAng="-5400000"/>
                  <a:lnTo>
                    <a:pt x="0" y="18236"/>
                  </a:lnTo>
                  <a:arcTo wR="3600" hR="3600" stAng="10800000" swAng="-5400000"/>
                  <a:lnTo>
                    <a:pt x="18000" y="21836"/>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4" name=""/>
            <p:cNvSpPr/>
            <p:nvPr/>
          </p:nvSpPr>
          <p:spPr>
            <a:xfrm>
              <a:off x="92160" y="411804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5" name=""/>
            <p:cNvSpPr/>
            <p:nvPr/>
          </p:nvSpPr>
          <p:spPr>
            <a:xfrm>
              <a:off x="92160" y="44290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6" name=""/>
            <p:cNvSpPr/>
            <p:nvPr/>
          </p:nvSpPr>
          <p:spPr>
            <a:xfrm>
              <a:off x="92160" y="474012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7" name=""/>
            <p:cNvSpPr/>
            <p:nvPr/>
          </p:nvSpPr>
          <p:spPr>
            <a:xfrm>
              <a:off x="399960" y="195264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09aff"/>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8" name=""/>
            <p:cNvSpPr/>
            <p:nvPr/>
          </p:nvSpPr>
          <p:spPr>
            <a:xfrm>
              <a:off x="92160" y="225432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09aff"/>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9" name=""/>
            <p:cNvSpPr/>
            <p:nvPr/>
          </p:nvSpPr>
          <p:spPr>
            <a:xfrm>
              <a:off x="399960" y="225432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09aff"/>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0" name=""/>
            <p:cNvSpPr/>
            <p:nvPr/>
          </p:nvSpPr>
          <p:spPr>
            <a:xfrm>
              <a:off x="711360" y="31780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09aff"/>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1" name=""/>
            <p:cNvSpPr/>
            <p:nvPr/>
          </p:nvSpPr>
          <p:spPr>
            <a:xfrm>
              <a:off x="4680" y="1206360"/>
              <a:ext cx="184320" cy="4743720"/>
            </a:xfrm>
            <a:prstGeom prst="rect">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38" name="EnronLogo" descr=""/>
            <p:cNvPicPr/>
            <p:nvPr/>
          </p:nvPicPr>
          <p:blipFill>
            <a:blip r:embed="rId2"/>
            <a:stretch/>
          </p:blipFill>
          <p:spPr>
            <a:xfrm>
              <a:off x="487440" y="5757840"/>
              <a:ext cx="637920" cy="638280"/>
            </a:xfrm>
            <a:prstGeom prst="rect">
              <a:avLst/>
            </a:prstGeom>
            <a:noFill/>
            <a:ln w="0">
              <a:noFill/>
            </a:ln>
          </p:spPr>
        </p:pic>
      </p:grpSp>
      <p:sp>
        <p:nvSpPr>
          <p:cNvPr id="33" name=""/>
          <p:cNvSpPr/>
          <p:nvPr/>
        </p:nvSpPr>
        <p:spPr>
          <a:xfrm>
            <a:off x="1701720" y="1098720"/>
            <a:ext cx="8318520" cy="74520"/>
          </a:xfrm>
          <a:prstGeom prst="roundRect">
            <a:avLst>
              <a:gd name="adj" fmla="val 16667"/>
            </a:avLst>
          </a:prstGeom>
          <a:solidFill>
            <a:srgbClr val="095ba6"/>
          </a:solidFill>
          <a:ln w="0">
            <a:noFill/>
          </a:ln>
        </p:spPr>
        <p:style>
          <a:lnRef idx="0"/>
          <a:fillRef idx="0"/>
          <a:effectRef idx="0"/>
          <a:fontRef idx="minor"/>
        </p:style>
        <p:txBody>
          <a:bodyPr wrap="none" lIns="90000" rIns="90000" tIns="20520" bIns="20520" anchor="ctr">
            <a:noAutofit/>
          </a:bodyPr>
          <a:p>
            <a:endParaRPr b="0" lang="en-US" sz="2400" strike="noStrike" u="none">
              <a:solidFill>
                <a:srgbClr val="000000"/>
              </a:solidFill>
              <a:effectLst/>
              <a:uFillTx/>
              <a:latin typeface="Times New Roman"/>
            </a:endParaRPr>
          </a:p>
        </p:txBody>
      </p:sp>
      <p:sp>
        <p:nvSpPr>
          <p:cNvPr id="34" name=""/>
          <p:cNvSpPr/>
          <p:nvPr/>
        </p:nvSpPr>
        <p:spPr>
          <a:xfrm>
            <a:off x="9936000" y="6475320"/>
            <a:ext cx="200160" cy="200160"/>
          </a:xfrm>
          <a:prstGeom prst="ellipse">
            <a:avLst/>
          </a:prstGeom>
          <a:solidFill>
            <a:srgbClr val="fe000c"/>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03B5835-9BF7-462F-83F3-3154BA5FB9BE}" type="slidenum">
              <a:rPr b="0" i="1" lang="en-US" sz="1200" strike="noStrike" u="none">
                <a:solidFill>
                  <a:srgbClr val="ffffff"/>
                </a:solidFill>
                <a:effectLst/>
                <a:uFillTx/>
                <a:latin typeface="Frutiger 45 Light"/>
              </a:rPr>
              <a:t>&lt;number&gt;</a:t>
            </a:fld>
            <a:endParaRPr b="0" lang="en-US" sz="1200" strike="noStrike" u="none">
              <a:solidFill>
                <a:srgbClr val="000000"/>
              </a:solidFill>
              <a:effectLst/>
              <a:uFillTx/>
              <a:latin typeface="Times New Roman"/>
            </a:endParaRPr>
          </a:p>
        </p:txBody>
      </p:sp>
      <p:sp>
        <p:nvSpPr>
          <p:cNvPr id="39" name="PlaceHolder 1"/>
          <p:cNvSpPr>
            <a:spLocks noGrp="1"/>
          </p:cNvSpPr>
          <p:nvPr>
            <p:ph type="title"/>
          </p:nvPr>
        </p:nvSpPr>
        <p:spPr>
          <a:xfrm>
            <a:off x="514440" y="273600"/>
            <a:ext cx="9259560" cy="1144800"/>
          </a:xfrm>
          <a:prstGeom prst="rect">
            <a:avLst/>
          </a:prstGeom>
          <a:noFill/>
          <a:ln w="0">
            <a:noFill/>
          </a:ln>
        </p:spPr>
        <p:txBody>
          <a:bodyPr lIns="0" rIns="0" tIns="0" bIns="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Click to edit the title text format</a:t>
            </a:r>
            <a:endParaRPr b="0" lang="en-US" sz="4400" strike="noStrike" u="none">
              <a:solidFill>
                <a:srgbClr val="000000"/>
              </a:solidFill>
              <a:effectLst/>
              <a:uFillTx/>
              <a:latin typeface="Times New Roman"/>
            </a:endParaRPr>
          </a:p>
        </p:txBody>
      </p:sp>
      <p:sp>
        <p:nvSpPr>
          <p:cNvPr id="40" name="PlaceHolder 2"/>
          <p:cNvSpPr>
            <a:spLocks noGrp="1"/>
          </p:cNvSpPr>
          <p:nvPr>
            <p:ph type="body"/>
          </p:nvPr>
        </p:nvSpPr>
        <p:spPr>
          <a:xfrm>
            <a:off x="514440" y="1604520"/>
            <a:ext cx="9259560" cy="3977280"/>
          </a:xfrm>
          <a:prstGeom prst="rect">
            <a:avLst/>
          </a:prstGeom>
          <a:noFill/>
          <a:ln w="0">
            <a:noFill/>
          </a:ln>
        </p:spPr>
        <p:txBody>
          <a:bodyPr lIns="0" rIns="0" tIns="0" bIns="0" anchor="t">
            <a:normAutofit/>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Click to edit the outline text format</a:t>
            </a:r>
            <a:endParaRPr b="0" lang="en-US" sz="32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Second Outline Level</a:t>
            </a:r>
            <a:endParaRPr b="0" lang="en-US" sz="2800" strike="noStrike" u="none">
              <a:solidFill>
                <a:srgbClr val="000000"/>
              </a:solidFill>
              <a:effectLst/>
              <a:uFillTx/>
              <a:latin typeface="Times New Roman"/>
            </a:endParaRPr>
          </a:p>
          <a:p>
            <a:pPr lvl="2" marL="1143000" indent="-228600">
              <a:spcBef>
                <a:spcPts val="601"/>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Third Outline Level</a:t>
            </a:r>
            <a:endParaRPr b="0" lang="en-US" sz="2400" strike="noStrike" u="none">
              <a:solidFill>
                <a:srgbClr val="000000"/>
              </a:solidFill>
              <a:effectLst/>
              <a:uFillTx/>
              <a:latin typeface="Times New Roman"/>
            </a:endParaRPr>
          </a:p>
          <a:p>
            <a:pPr lvl="3" marL="1600200" indent="-228600">
              <a:spcBef>
                <a:spcPts val="499"/>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Fourth Outline Level</a:t>
            </a:r>
            <a:endParaRPr b="0" lang="en-US" sz="2000" strike="noStrike" u="none">
              <a:solidFill>
                <a:srgbClr val="000000"/>
              </a:solidFill>
              <a:effectLst/>
              <a:uFillTx/>
              <a:latin typeface="Times New Roman"/>
            </a:endParaRPr>
          </a:p>
          <a:p>
            <a:pPr lvl="4" marL="2057400" indent="-228600">
              <a:spcBef>
                <a:spcPts val="499"/>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Fifth Outline Level</a:t>
            </a:r>
            <a:endParaRPr b="0" lang="en-US" sz="2000" strike="noStrike" u="none">
              <a:solidFill>
                <a:srgbClr val="000000"/>
              </a:solidFill>
              <a:effectLst/>
              <a:uFillTx/>
              <a:latin typeface="Times New Roman"/>
            </a:endParaRPr>
          </a:p>
          <a:p>
            <a:pPr lvl="5"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Sixth Outline Level</a:t>
            </a:r>
            <a:endParaRPr b="0" lang="en-US" sz="2000" strike="noStrike" u="none">
              <a:solidFill>
                <a:srgbClr val="000000"/>
              </a:solidFill>
              <a:effectLst/>
              <a:uFillTx/>
              <a:latin typeface="Times New Roman"/>
            </a:endParaRPr>
          </a:p>
          <a:p>
            <a:pPr lvl="6"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Seventh Outline Level</a:t>
            </a:r>
            <a:endParaRPr b="0" lang="en-US" sz="2000" strike="noStrike" u="none">
              <a:solidFill>
                <a:srgbClr val="000000"/>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slideLayout" Target="../slideLayouts/slideLayout2.xml"/><Relationship Id="rId7"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48" name=""/>
          <p:cNvSpPr/>
          <p:nvPr/>
        </p:nvSpPr>
        <p:spPr>
          <a:xfrm>
            <a:off x="1514520" y="3219480"/>
            <a:ext cx="7329600" cy="3082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Government Affairs - The Americas</a:t>
            </a:r>
            <a:endParaRPr b="0" lang="en-US" sz="2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December 8, 2000 Staff Meeting</a:t>
            </a:r>
            <a:endParaRPr b="0" lang="en-US" sz="2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RCR / Budget / Communication / Value</a:t>
            </a:r>
            <a:endParaRPr b="0" lang="en-US" sz="2800" strike="noStrike" u="none">
              <a:solidFill>
                <a:srgbClr val="000000"/>
              </a:solidFill>
              <a:effectLst/>
              <a:uFillTx/>
              <a:latin typeface="Times New Roman"/>
            </a:endParaRPr>
          </a:p>
        </p:txBody>
      </p:sp>
      <p:grpSp>
        <p:nvGrpSpPr>
          <p:cNvPr id="49" name=""/>
          <p:cNvGrpSpPr/>
          <p:nvPr/>
        </p:nvGrpSpPr>
        <p:grpSpPr>
          <a:xfrm>
            <a:off x="4680" y="192240"/>
            <a:ext cx="1401840" cy="6475320"/>
            <a:chOff x="4680" y="192240"/>
            <a:chExt cx="1401840" cy="6475320"/>
          </a:xfrm>
        </p:grpSpPr>
        <p:sp>
          <p:nvSpPr>
            <p:cNvPr id="50" name=""/>
            <p:cNvSpPr/>
            <p:nvPr/>
          </p:nvSpPr>
          <p:spPr>
            <a:xfrm>
              <a:off x="192240" y="192240"/>
              <a:ext cx="1214280" cy="6475320"/>
            </a:xfrm>
            <a:custGeom>
              <a:avLst/>
              <a:gdLst>
                <a:gd name="textAreaLeft" fmla="*/ 59040 w 1214280"/>
                <a:gd name="textAreaRight" fmla="*/ 1155240 w 1214280"/>
                <a:gd name="textAreaTop" fmla="*/ 59040 h 6475320"/>
                <a:gd name="textAreaBottom" fmla="*/ 6416280 h 6475320"/>
              </a:gdLst>
              <a:ahLst/>
              <a:cxnLst/>
              <a:rect l="textAreaLeft" t="textAreaTop" r="textAreaRight" b="textAreaBottom"/>
              <a:pathLst>
                <a:path w="21600" h="115157">
                  <a:moveTo>
                    <a:pt x="3600" y="0"/>
                  </a:moveTo>
                  <a:arcTo wR="3600" hR="3600" stAng="16200000" swAng="-5400000"/>
                  <a:lnTo>
                    <a:pt x="0" y="111557"/>
                  </a:lnTo>
                  <a:arcTo wR="3600" hR="3600" stAng="10800000" swAng="-5400000"/>
                  <a:lnTo>
                    <a:pt x="18000" y="115157"/>
                  </a:lnTo>
                  <a:arcTo wR="3600" hR="3600" stAng="5400000" swAng="-5400000"/>
                  <a:lnTo>
                    <a:pt x="21600" y="3600"/>
                  </a:lnTo>
                  <a:arcTo wR="3600" hR="3600" stAng="0" swAng="-5400000"/>
                  <a:close/>
                </a:path>
              </a:pathLst>
            </a:custGeom>
            <a:solidFill>
              <a:srgbClr val="095ba6"/>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1" name=""/>
            <p:cNvSpPr/>
            <p:nvPr/>
          </p:nvSpPr>
          <p:spPr>
            <a:xfrm>
              <a:off x="316080" y="5592600"/>
              <a:ext cx="969840" cy="944640"/>
            </a:xfrm>
            <a:prstGeom prst="roundRect">
              <a:avLst>
                <a:gd name="adj" fmla="val 16667"/>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2" name=""/>
            <p:cNvSpPr/>
            <p:nvPr/>
          </p:nvSpPr>
          <p:spPr>
            <a:xfrm>
              <a:off x="520560" y="4176720"/>
              <a:ext cx="574920" cy="558720"/>
            </a:xfrm>
            <a:prstGeom prst="roundRect">
              <a:avLst>
                <a:gd name="adj" fmla="val 16667"/>
              </a:avLst>
            </a:prstGeom>
            <a:noFill/>
            <a:ln w="284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3" name=""/>
            <p:cNvSpPr/>
            <p:nvPr/>
          </p:nvSpPr>
          <p:spPr>
            <a:xfrm>
              <a:off x="108000" y="4373640"/>
              <a:ext cx="704880" cy="1359000"/>
            </a:xfrm>
            <a:custGeom>
              <a:avLst/>
              <a:gdLst>
                <a:gd name="textAreaLeft" fmla="*/ 34200 w 704880"/>
                <a:gd name="textAreaRight" fmla="*/ 670680 w 704880"/>
                <a:gd name="textAreaTop" fmla="*/ 34200 h 1359000"/>
                <a:gd name="textAreaBottom" fmla="*/ 1324800 h 1359000"/>
              </a:gdLst>
              <a:ahLst/>
              <a:cxnLst/>
              <a:rect l="textAreaLeft" t="textAreaTop" r="textAreaRight" b="textAreaBottom"/>
              <a:pathLst>
                <a:path w="21600" h="41634">
                  <a:moveTo>
                    <a:pt x="3600" y="0"/>
                  </a:moveTo>
                  <a:arcTo wR="3600" hR="3600" stAng="16200000" swAng="-5400000"/>
                  <a:lnTo>
                    <a:pt x="0" y="38034"/>
                  </a:lnTo>
                  <a:arcTo wR="3600" hR="3600" stAng="10800000" swAng="-5400000"/>
                  <a:lnTo>
                    <a:pt x="18000" y="41634"/>
                  </a:lnTo>
                  <a:arcTo wR="3600" hR="3600" stAng="5400000" swAng="-5400000"/>
                  <a:lnTo>
                    <a:pt x="21600" y="3600"/>
                  </a:lnTo>
                  <a:arcTo wR="3600" hR="3600" stAng="0" swAng="-5400000"/>
                  <a:close/>
                </a:path>
              </a:pathLst>
            </a:custGeom>
            <a:noFill/>
            <a:ln w="648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4" name=""/>
            <p:cNvSpPr/>
            <p:nvPr/>
          </p:nvSpPr>
          <p:spPr>
            <a:xfrm>
              <a:off x="92160" y="13366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5" name=""/>
            <p:cNvSpPr/>
            <p:nvPr/>
          </p:nvSpPr>
          <p:spPr>
            <a:xfrm>
              <a:off x="396720" y="13366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6" name=""/>
            <p:cNvSpPr/>
            <p:nvPr/>
          </p:nvSpPr>
          <p:spPr>
            <a:xfrm>
              <a:off x="708120" y="13366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7" name=""/>
            <p:cNvSpPr/>
            <p:nvPr/>
          </p:nvSpPr>
          <p:spPr>
            <a:xfrm>
              <a:off x="92160" y="165096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8" name=""/>
            <p:cNvSpPr/>
            <p:nvPr/>
          </p:nvSpPr>
          <p:spPr>
            <a:xfrm>
              <a:off x="708120" y="165096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9" name=""/>
            <p:cNvSpPr/>
            <p:nvPr/>
          </p:nvSpPr>
          <p:spPr>
            <a:xfrm>
              <a:off x="92160" y="195264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0" name=""/>
            <p:cNvSpPr/>
            <p:nvPr/>
          </p:nvSpPr>
          <p:spPr>
            <a:xfrm>
              <a:off x="708120" y="195264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1" name=""/>
            <p:cNvSpPr/>
            <p:nvPr/>
          </p:nvSpPr>
          <p:spPr>
            <a:xfrm>
              <a:off x="1025640" y="195264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2" name=""/>
            <p:cNvSpPr/>
            <p:nvPr/>
          </p:nvSpPr>
          <p:spPr>
            <a:xfrm>
              <a:off x="708120" y="225432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3" name=""/>
            <p:cNvSpPr/>
            <p:nvPr/>
          </p:nvSpPr>
          <p:spPr>
            <a:xfrm>
              <a:off x="708120" y="25588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4" name=""/>
            <p:cNvSpPr/>
            <p:nvPr/>
          </p:nvSpPr>
          <p:spPr>
            <a:xfrm>
              <a:off x="92160" y="256212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5" name=""/>
            <p:cNvSpPr/>
            <p:nvPr/>
          </p:nvSpPr>
          <p:spPr>
            <a:xfrm>
              <a:off x="396720" y="25588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6" name=""/>
            <p:cNvSpPr/>
            <p:nvPr/>
          </p:nvSpPr>
          <p:spPr>
            <a:xfrm>
              <a:off x="396720" y="28702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7" name=""/>
            <p:cNvSpPr/>
            <p:nvPr/>
          </p:nvSpPr>
          <p:spPr>
            <a:xfrm>
              <a:off x="396720" y="31780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8" name=""/>
            <p:cNvSpPr/>
            <p:nvPr/>
          </p:nvSpPr>
          <p:spPr>
            <a:xfrm>
              <a:off x="92160" y="318132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9" name=""/>
            <p:cNvSpPr/>
            <p:nvPr/>
          </p:nvSpPr>
          <p:spPr>
            <a:xfrm>
              <a:off x="396720" y="349560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0" name=""/>
            <p:cNvSpPr/>
            <p:nvPr/>
          </p:nvSpPr>
          <p:spPr>
            <a:xfrm>
              <a:off x="92160" y="349884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1" name=""/>
            <p:cNvSpPr/>
            <p:nvPr/>
          </p:nvSpPr>
          <p:spPr>
            <a:xfrm>
              <a:off x="396720" y="380376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2" name=""/>
            <p:cNvSpPr/>
            <p:nvPr/>
          </p:nvSpPr>
          <p:spPr>
            <a:xfrm>
              <a:off x="92160" y="3807000"/>
              <a:ext cx="263520" cy="266400"/>
            </a:xfrm>
            <a:custGeom>
              <a:avLst/>
              <a:gdLst>
                <a:gd name="textAreaLeft" fmla="*/ 12600 w 263520"/>
                <a:gd name="textAreaRight" fmla="*/ 250920 w 263520"/>
                <a:gd name="textAreaTop" fmla="*/ 12600 h 266400"/>
                <a:gd name="textAreaBottom" fmla="*/ 253800 h 266400"/>
              </a:gdLst>
              <a:ahLst/>
              <a:cxnLst/>
              <a:rect l="textAreaLeft" t="textAreaTop" r="textAreaRight" b="textAreaBottom"/>
              <a:pathLst>
                <a:path w="21600" h="21836">
                  <a:moveTo>
                    <a:pt x="3600" y="0"/>
                  </a:moveTo>
                  <a:arcTo wR="3600" hR="3600" stAng="16200000" swAng="-5400000"/>
                  <a:lnTo>
                    <a:pt x="0" y="18236"/>
                  </a:lnTo>
                  <a:arcTo wR="3600" hR="3600" stAng="10800000" swAng="-5400000"/>
                  <a:lnTo>
                    <a:pt x="18000" y="21836"/>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3" name=""/>
            <p:cNvSpPr/>
            <p:nvPr/>
          </p:nvSpPr>
          <p:spPr>
            <a:xfrm>
              <a:off x="92160" y="411804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4" name=""/>
            <p:cNvSpPr/>
            <p:nvPr/>
          </p:nvSpPr>
          <p:spPr>
            <a:xfrm>
              <a:off x="92160" y="44290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5" name=""/>
            <p:cNvSpPr/>
            <p:nvPr/>
          </p:nvSpPr>
          <p:spPr>
            <a:xfrm>
              <a:off x="92160" y="474012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6" name=""/>
            <p:cNvSpPr/>
            <p:nvPr/>
          </p:nvSpPr>
          <p:spPr>
            <a:xfrm>
              <a:off x="399960" y="195264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09aff"/>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7" name=""/>
            <p:cNvSpPr/>
            <p:nvPr/>
          </p:nvSpPr>
          <p:spPr>
            <a:xfrm>
              <a:off x="92160" y="225432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09aff"/>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8" name=""/>
            <p:cNvSpPr/>
            <p:nvPr/>
          </p:nvSpPr>
          <p:spPr>
            <a:xfrm>
              <a:off x="399960" y="225432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09aff"/>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9" name=""/>
            <p:cNvSpPr/>
            <p:nvPr/>
          </p:nvSpPr>
          <p:spPr>
            <a:xfrm>
              <a:off x="711360" y="31780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09aff"/>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80" name=""/>
            <p:cNvSpPr/>
            <p:nvPr/>
          </p:nvSpPr>
          <p:spPr>
            <a:xfrm>
              <a:off x="4680" y="1206360"/>
              <a:ext cx="184320" cy="4743720"/>
            </a:xfrm>
            <a:prstGeom prst="rect">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81" name="EnronLogo" descr=""/>
            <p:cNvPicPr/>
            <p:nvPr/>
          </p:nvPicPr>
          <p:blipFill>
            <a:blip r:embed="rId1"/>
            <a:stretch/>
          </p:blipFill>
          <p:spPr>
            <a:xfrm>
              <a:off x="487440" y="5757840"/>
              <a:ext cx="637920" cy="638280"/>
            </a:xfrm>
            <a:prstGeom prst="rect">
              <a:avLst/>
            </a:prstGeom>
            <a:noFill/>
            <a:ln w="0">
              <a:noFill/>
            </a:ln>
          </p:spPr>
        </p:pic>
      </p:grpSp>
      <p:grpSp>
        <p:nvGrpSpPr>
          <p:cNvPr id="82" name=""/>
          <p:cNvGrpSpPr/>
          <p:nvPr/>
        </p:nvGrpSpPr>
        <p:grpSpPr>
          <a:xfrm>
            <a:off x="3314880" y="139680"/>
            <a:ext cx="6708600" cy="2279520"/>
            <a:chOff x="3314880" y="139680"/>
            <a:chExt cx="6708600" cy="2279520"/>
          </a:xfrm>
        </p:grpSpPr>
        <p:sp>
          <p:nvSpPr>
            <p:cNvPr id="83" name=""/>
            <p:cNvSpPr/>
            <p:nvPr/>
          </p:nvSpPr>
          <p:spPr>
            <a:xfrm>
              <a:off x="3784680" y="139680"/>
              <a:ext cx="6238800" cy="1940040"/>
            </a:xfrm>
            <a:prstGeom prst="roundRect">
              <a:avLst>
                <a:gd name="adj" fmla="val 16667"/>
              </a:avLst>
            </a:prstGeom>
            <a:solidFill>
              <a:srgbClr val="095ba6"/>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84" name="" descr=""/>
            <p:cNvPicPr/>
            <p:nvPr/>
          </p:nvPicPr>
          <p:blipFill>
            <a:blip r:embed="rId2"/>
            <a:stretch/>
          </p:blipFill>
          <p:spPr>
            <a:xfrm>
              <a:off x="3314880" y="488880"/>
              <a:ext cx="1239480" cy="1208160"/>
            </a:xfrm>
            <a:prstGeom prst="rect">
              <a:avLst/>
            </a:prstGeom>
            <a:noFill/>
            <a:ln w="0">
              <a:noFill/>
            </a:ln>
          </p:spPr>
        </p:pic>
        <p:pic>
          <p:nvPicPr>
            <p:cNvPr id="85" name="" descr=""/>
            <p:cNvPicPr/>
            <p:nvPr/>
          </p:nvPicPr>
          <p:blipFill>
            <a:blip r:embed="rId3"/>
            <a:stretch/>
          </p:blipFill>
          <p:spPr>
            <a:xfrm>
              <a:off x="5006880" y="488880"/>
              <a:ext cx="1239840" cy="1208160"/>
            </a:xfrm>
            <a:prstGeom prst="rect">
              <a:avLst/>
            </a:prstGeom>
            <a:noFill/>
            <a:ln w="0">
              <a:noFill/>
            </a:ln>
          </p:spPr>
        </p:pic>
        <p:pic>
          <p:nvPicPr>
            <p:cNvPr id="86" name="" descr=""/>
            <p:cNvPicPr/>
            <p:nvPr/>
          </p:nvPicPr>
          <p:blipFill>
            <a:blip r:embed="rId4"/>
            <a:stretch/>
          </p:blipFill>
          <p:spPr>
            <a:xfrm>
              <a:off x="8393040" y="488880"/>
              <a:ext cx="1239840" cy="1208160"/>
            </a:xfrm>
            <a:prstGeom prst="rect">
              <a:avLst/>
            </a:prstGeom>
            <a:noFill/>
            <a:ln w="0">
              <a:noFill/>
            </a:ln>
          </p:spPr>
        </p:pic>
        <p:pic>
          <p:nvPicPr>
            <p:cNvPr id="87" name="" descr=""/>
            <p:cNvPicPr/>
            <p:nvPr/>
          </p:nvPicPr>
          <p:blipFill>
            <a:blip r:embed="rId5"/>
            <a:stretch/>
          </p:blipFill>
          <p:spPr>
            <a:xfrm>
              <a:off x="6700680" y="488880"/>
              <a:ext cx="1239840" cy="1208160"/>
            </a:xfrm>
            <a:prstGeom prst="rect">
              <a:avLst/>
            </a:prstGeom>
            <a:noFill/>
            <a:ln w="0">
              <a:noFill/>
            </a:ln>
          </p:spPr>
        </p:pic>
        <p:sp>
          <p:nvSpPr>
            <p:cNvPr id="88" name=""/>
            <p:cNvSpPr/>
            <p:nvPr/>
          </p:nvSpPr>
          <p:spPr>
            <a:xfrm>
              <a:off x="8852040" y="2157480"/>
              <a:ext cx="114120" cy="114120"/>
            </a:xfrm>
            <a:prstGeom prst="ellipse">
              <a:avLst/>
            </a:prstGeom>
            <a:solidFill>
              <a:srgbClr val="fe000c"/>
            </a:solidFill>
            <a:ln w="0">
              <a:noFill/>
            </a:ln>
          </p:spPr>
          <p:style>
            <a:lnRef idx="0"/>
            <a:fillRef idx="0"/>
            <a:effectRef idx="0"/>
            <a:fontRef idx="minor"/>
          </p:style>
          <p:txBody>
            <a:bodyPr wrap="none" lIns="90000" rIns="90000" tIns="34200" bIns="34200" anchor="ctr">
              <a:noAutofit/>
            </a:bodyPr>
            <a:p>
              <a:endParaRPr b="0" lang="en-US" sz="2400" strike="noStrike" u="none">
                <a:solidFill>
                  <a:srgbClr val="000000"/>
                </a:solidFill>
                <a:effectLst/>
                <a:uFillTx/>
                <a:latin typeface="Times New Roman"/>
              </a:endParaRPr>
            </a:p>
          </p:txBody>
        </p:sp>
        <p:sp>
          <p:nvSpPr>
            <p:cNvPr id="89" name=""/>
            <p:cNvSpPr/>
            <p:nvPr/>
          </p:nvSpPr>
          <p:spPr>
            <a:xfrm>
              <a:off x="8852040" y="2305080"/>
              <a:ext cx="114120" cy="114120"/>
            </a:xfrm>
            <a:prstGeom prst="ellipse">
              <a:avLst/>
            </a:prstGeom>
            <a:solidFill>
              <a:srgbClr val="ffb310"/>
            </a:solidFill>
            <a:ln w="0">
              <a:noFill/>
            </a:ln>
          </p:spPr>
          <p:style>
            <a:lnRef idx="0"/>
            <a:fillRef idx="0"/>
            <a:effectRef idx="0"/>
            <a:fontRef idx="minor"/>
          </p:style>
          <p:txBody>
            <a:bodyPr wrap="none" lIns="90000" rIns="90000" tIns="34200" bIns="34200" anchor="ctr">
              <a:noAutofit/>
            </a:bodyPr>
            <a:p>
              <a:endParaRPr b="0" lang="en-US" sz="2400" strike="noStrike" u="none">
                <a:solidFill>
                  <a:srgbClr val="000000"/>
                </a:solidFill>
                <a:effectLst/>
                <a:uFillTx/>
                <a:latin typeface="Times New Roman"/>
              </a:endParaRPr>
            </a:p>
          </p:txBody>
        </p:sp>
        <p:sp>
          <p:nvSpPr>
            <p:cNvPr id="90" name=""/>
            <p:cNvSpPr/>
            <p:nvPr/>
          </p:nvSpPr>
          <p:spPr>
            <a:xfrm>
              <a:off x="9001080" y="2157480"/>
              <a:ext cx="114480" cy="114120"/>
            </a:xfrm>
            <a:prstGeom prst="ellipse">
              <a:avLst/>
            </a:prstGeom>
            <a:solidFill>
              <a:srgbClr val="fe000c"/>
            </a:solidFill>
            <a:ln w="0">
              <a:noFill/>
            </a:ln>
          </p:spPr>
          <p:style>
            <a:lnRef idx="0"/>
            <a:fillRef idx="0"/>
            <a:effectRef idx="0"/>
            <a:fontRef idx="minor"/>
          </p:style>
          <p:txBody>
            <a:bodyPr wrap="none" lIns="90000" rIns="90000" tIns="34200" bIns="34200" anchor="ctr">
              <a:noAutofit/>
            </a:bodyPr>
            <a:p>
              <a:endParaRPr b="0" lang="en-US" sz="2400" strike="noStrike" u="none">
                <a:solidFill>
                  <a:srgbClr val="000000"/>
                </a:solidFill>
                <a:effectLst/>
                <a:uFillTx/>
                <a:latin typeface="Times New Roman"/>
              </a:endParaRPr>
            </a:p>
          </p:txBody>
        </p:sp>
        <p:sp>
          <p:nvSpPr>
            <p:cNvPr id="91" name=""/>
            <p:cNvSpPr/>
            <p:nvPr/>
          </p:nvSpPr>
          <p:spPr>
            <a:xfrm>
              <a:off x="9169560" y="2157480"/>
              <a:ext cx="114120" cy="114120"/>
            </a:xfrm>
            <a:prstGeom prst="ellipse">
              <a:avLst/>
            </a:prstGeom>
            <a:solidFill>
              <a:srgbClr val="fe000c"/>
            </a:solidFill>
            <a:ln w="0">
              <a:noFill/>
            </a:ln>
          </p:spPr>
          <p:style>
            <a:lnRef idx="0"/>
            <a:fillRef idx="0"/>
            <a:effectRef idx="0"/>
            <a:fontRef idx="minor"/>
          </p:style>
          <p:txBody>
            <a:bodyPr wrap="none" lIns="90000" rIns="90000" tIns="34200" bIns="34200" anchor="ctr">
              <a:noAutofit/>
            </a:bodyPr>
            <a:p>
              <a:endParaRPr b="0" lang="en-US" sz="2400" strike="noStrike" u="none">
                <a:solidFill>
                  <a:srgbClr val="000000"/>
                </a:solidFill>
                <a:effectLst/>
                <a:uFillTx/>
                <a:latin typeface="Times New Roman"/>
              </a:endParaRPr>
            </a:p>
          </p:txBody>
        </p:sp>
        <p:sp>
          <p:nvSpPr>
            <p:cNvPr id="92" name=""/>
            <p:cNvSpPr/>
            <p:nvPr/>
          </p:nvSpPr>
          <p:spPr>
            <a:xfrm>
              <a:off x="9336240" y="2157480"/>
              <a:ext cx="114120" cy="114120"/>
            </a:xfrm>
            <a:prstGeom prst="ellipse">
              <a:avLst/>
            </a:prstGeom>
            <a:solidFill>
              <a:srgbClr val="fe000c"/>
            </a:solidFill>
            <a:ln w="0">
              <a:noFill/>
            </a:ln>
          </p:spPr>
          <p:style>
            <a:lnRef idx="0"/>
            <a:fillRef idx="0"/>
            <a:effectRef idx="0"/>
            <a:fontRef idx="minor"/>
          </p:style>
          <p:txBody>
            <a:bodyPr wrap="none" lIns="90000" rIns="90000" tIns="34200" bIns="34200" anchor="ctr">
              <a:noAutofit/>
            </a:bodyPr>
            <a:p>
              <a:endParaRPr b="0" lang="en-US" sz="2400" strike="noStrike" u="none">
                <a:solidFill>
                  <a:srgbClr val="000000"/>
                </a:solidFill>
                <a:effectLst/>
                <a:uFillTx/>
                <a:latin typeface="Times New Roman"/>
              </a:endParaRPr>
            </a:p>
          </p:txBody>
        </p:sp>
        <p:sp>
          <p:nvSpPr>
            <p:cNvPr id="93" name=""/>
            <p:cNvSpPr/>
            <p:nvPr/>
          </p:nvSpPr>
          <p:spPr>
            <a:xfrm>
              <a:off x="9501120" y="2157480"/>
              <a:ext cx="114480" cy="114120"/>
            </a:xfrm>
            <a:prstGeom prst="ellipse">
              <a:avLst/>
            </a:prstGeom>
            <a:solidFill>
              <a:srgbClr val="ffb310"/>
            </a:solidFill>
            <a:ln w="0">
              <a:noFill/>
            </a:ln>
          </p:spPr>
          <p:style>
            <a:lnRef idx="0"/>
            <a:fillRef idx="0"/>
            <a:effectRef idx="0"/>
            <a:fontRef idx="minor"/>
          </p:style>
          <p:txBody>
            <a:bodyPr wrap="none" lIns="90000" rIns="90000" tIns="34200" bIns="34200" anchor="ctr">
              <a:noAutofit/>
            </a:bodyPr>
            <a:p>
              <a:endParaRPr b="0" lang="en-US" sz="2400" strike="noStrike" u="none">
                <a:solidFill>
                  <a:srgbClr val="000000"/>
                </a:solidFill>
                <a:effectLst/>
                <a:uFillTx/>
                <a:latin typeface="Times New Roman"/>
              </a:endParaRPr>
            </a:p>
          </p:txBody>
        </p:sp>
        <p:sp>
          <p:nvSpPr>
            <p:cNvPr id="94" name=""/>
            <p:cNvSpPr/>
            <p:nvPr/>
          </p:nvSpPr>
          <p:spPr>
            <a:xfrm>
              <a:off x="8686800" y="2157480"/>
              <a:ext cx="114480" cy="114120"/>
            </a:xfrm>
            <a:prstGeom prst="ellipse">
              <a:avLst/>
            </a:prstGeom>
            <a:solidFill>
              <a:srgbClr val="fe000c"/>
            </a:solidFill>
            <a:ln w="0">
              <a:noFill/>
            </a:ln>
          </p:spPr>
          <p:style>
            <a:lnRef idx="0"/>
            <a:fillRef idx="0"/>
            <a:effectRef idx="0"/>
            <a:fontRef idx="minor"/>
          </p:style>
          <p:txBody>
            <a:bodyPr wrap="none" lIns="90000" rIns="90000" tIns="34200" bIns="34200" anchor="ctr">
              <a:noAutofit/>
            </a:bodyPr>
            <a:p>
              <a:endParaRPr b="0" lang="en-US" sz="2400" strike="noStrike" u="none">
                <a:solidFill>
                  <a:srgbClr val="000000"/>
                </a:solidFill>
                <a:effectLst/>
                <a:uFillTx/>
                <a:latin typeface="Times New Roman"/>
              </a:endParaRPr>
            </a:p>
          </p:txBody>
        </p:sp>
        <p:sp>
          <p:nvSpPr>
            <p:cNvPr id="95" name=""/>
            <p:cNvSpPr/>
            <p:nvPr/>
          </p:nvSpPr>
          <p:spPr>
            <a:xfrm>
              <a:off x="9650520" y="2157480"/>
              <a:ext cx="114120" cy="114120"/>
            </a:xfrm>
            <a:prstGeom prst="ellipse">
              <a:avLst/>
            </a:prstGeom>
            <a:solidFill>
              <a:srgbClr val="fe000c"/>
            </a:solidFill>
            <a:ln w="0">
              <a:noFill/>
            </a:ln>
          </p:spPr>
          <p:style>
            <a:lnRef idx="0"/>
            <a:fillRef idx="0"/>
            <a:effectRef idx="0"/>
            <a:fontRef idx="minor"/>
          </p:style>
          <p:txBody>
            <a:bodyPr wrap="none" lIns="90000" rIns="90000" tIns="34200" bIns="34200" anchor="ctr">
              <a:noAutofit/>
            </a:bodyPr>
            <a:p>
              <a:endParaRPr b="0" lang="en-US" sz="2400" strike="noStrike" u="none">
                <a:solidFill>
                  <a:srgbClr val="000000"/>
                </a:solidFill>
                <a:effectLst/>
                <a:uFillTx/>
                <a:latin typeface="Times New Roman"/>
              </a:endParaRPr>
            </a:p>
          </p:txBody>
        </p:sp>
        <p:sp>
          <p:nvSpPr>
            <p:cNvPr id="96" name=""/>
            <p:cNvSpPr/>
            <p:nvPr/>
          </p:nvSpPr>
          <p:spPr>
            <a:xfrm>
              <a:off x="9501120" y="2298600"/>
              <a:ext cx="114480" cy="114480"/>
            </a:xfrm>
            <a:prstGeom prst="ellipse">
              <a:avLst/>
            </a:prstGeom>
            <a:solidFill>
              <a:srgbClr val="fe000c"/>
            </a:solidFill>
            <a:ln w="0">
              <a:noFill/>
            </a:ln>
          </p:spPr>
          <p:style>
            <a:lnRef idx="0"/>
            <a:fillRef idx="0"/>
            <a:effectRef idx="0"/>
            <a:fontRef idx="minor"/>
          </p:style>
          <p:txBody>
            <a:bodyPr wrap="none" lIns="90000" rIns="90000" tIns="34560" bIns="34560" anchor="ctr">
              <a:noAutofit/>
            </a:bodyPr>
            <a:p>
              <a:endParaRPr b="0" lang="en-US" sz="2400" strike="noStrike" u="none">
                <a:solidFill>
                  <a:srgbClr val="000000"/>
                </a:solidFill>
                <a:effectLst/>
                <a:uFillTx/>
                <a:latin typeface="Times New Roman"/>
              </a:endParaRPr>
            </a:p>
          </p:txBody>
        </p:sp>
        <p:sp>
          <p:nvSpPr>
            <p:cNvPr id="97" name=""/>
            <p:cNvSpPr/>
            <p:nvPr/>
          </p:nvSpPr>
          <p:spPr>
            <a:xfrm>
              <a:off x="9650520" y="2298600"/>
              <a:ext cx="114120" cy="114480"/>
            </a:xfrm>
            <a:prstGeom prst="ellipse">
              <a:avLst/>
            </a:prstGeom>
            <a:solidFill>
              <a:srgbClr val="fe000c"/>
            </a:solidFill>
            <a:ln w="0">
              <a:noFill/>
            </a:ln>
          </p:spPr>
          <p:style>
            <a:lnRef idx="0"/>
            <a:fillRef idx="0"/>
            <a:effectRef idx="0"/>
            <a:fontRef idx="minor"/>
          </p:style>
          <p:txBody>
            <a:bodyPr wrap="none" lIns="90000" rIns="90000" tIns="34560" bIns="34560" anchor="ctr">
              <a:noAutofit/>
            </a:bodyPr>
            <a:p>
              <a:endParaRPr b="0" lang="en-US" sz="2400" strike="noStrike" u="none">
                <a:solidFill>
                  <a:srgbClr val="000000"/>
                </a:solidFill>
                <a:effectLst/>
                <a:uFillTx/>
                <a:latin typeface="Times New Roman"/>
              </a:endParaRPr>
            </a:p>
          </p:txBody>
        </p:sp>
        <p:sp>
          <p:nvSpPr>
            <p:cNvPr id="98" name=""/>
            <p:cNvSpPr/>
            <p:nvPr/>
          </p:nvSpPr>
          <p:spPr>
            <a:xfrm>
              <a:off x="9817200" y="2157480"/>
              <a:ext cx="114120" cy="114120"/>
            </a:xfrm>
            <a:prstGeom prst="ellipse">
              <a:avLst/>
            </a:prstGeom>
            <a:solidFill>
              <a:srgbClr val="fe000c"/>
            </a:solidFill>
            <a:ln w="0">
              <a:noFill/>
            </a:ln>
          </p:spPr>
          <p:style>
            <a:lnRef idx="0"/>
            <a:fillRef idx="0"/>
            <a:effectRef idx="0"/>
            <a:fontRef idx="minor"/>
          </p:style>
          <p:txBody>
            <a:bodyPr wrap="none" lIns="90000" rIns="90000" tIns="34200" bIns="34200" anchor="ctr">
              <a:noAutofit/>
            </a:bodyPr>
            <a:p>
              <a:endParaRPr b="0" lang="en-US" sz="2400" strike="noStrike" u="none">
                <a:solidFill>
                  <a:srgbClr val="000000"/>
                </a:solidFill>
                <a:effectLst/>
                <a:uFillTx/>
                <a:latin typeface="Times New Roman"/>
              </a:endParaRPr>
            </a:p>
          </p:txBody>
        </p:sp>
      </p:grpSp>
      <p:sp>
        <p:nvSpPr>
          <p:cNvPr id="99" name=""/>
          <p:cNvSpPr/>
          <p:nvPr/>
        </p:nvSpPr>
        <p:spPr>
          <a:xfrm>
            <a:off x="9936000" y="6475320"/>
            <a:ext cx="200160" cy="200160"/>
          </a:xfrm>
          <a:prstGeom prst="ellipse">
            <a:avLst/>
          </a:prstGeom>
          <a:solidFill>
            <a:srgbClr val="fe000c"/>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BF15215-8662-4BE0-8656-A54496A9A219}" type="slidenum">
              <a:rPr b="0" i="1" lang="en-US" sz="1200" strike="noStrike" u="none">
                <a:solidFill>
                  <a:srgbClr val="ffffff"/>
                </a:solidFill>
                <a:effectLst/>
                <a:uFillTx/>
                <a:latin typeface="Frutiger 45 Light"/>
              </a:rPr>
              <a:t>&lt;number&gt;</a:t>
            </a:fld>
            <a:endParaRPr b="0" lang="en-US" sz="12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pic>
        <p:nvPicPr>
          <p:cNvPr id="228" name="" descr=""/>
          <p:cNvPicPr/>
          <p:nvPr/>
        </p:nvPicPr>
        <p:blipFill>
          <a:blip r:embed="rId1"/>
          <a:stretch/>
        </p:blipFill>
        <p:spPr>
          <a:xfrm>
            <a:off x="14400" y="277920"/>
            <a:ext cx="10015560" cy="6269040"/>
          </a:xfrm>
          <a:prstGeom prst="rect">
            <a:avLst/>
          </a:prstGeom>
          <a:noFill/>
          <a:ln w="0">
            <a:noFill/>
          </a:ln>
        </p:spPr>
      </p:pic>
      <p:sp>
        <p:nvSpPr>
          <p:cNvPr id="229" name=""/>
          <p:cNvSpPr/>
          <p:nvPr/>
        </p:nvSpPr>
        <p:spPr>
          <a:xfrm>
            <a:off x="916560" y="2062080"/>
            <a:ext cx="335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(2)</a:t>
            </a:r>
            <a:endParaRPr b="0" lang="en-US" sz="1000" strike="noStrike" u="none">
              <a:solidFill>
                <a:srgbClr val="000000"/>
              </a:solidFill>
              <a:effectLst/>
              <a:uFillTx/>
              <a:latin typeface="Times New Roman"/>
            </a:endParaRPr>
          </a:p>
        </p:txBody>
      </p:sp>
      <p:sp>
        <p:nvSpPr>
          <p:cNvPr id="230" name=""/>
          <p:cNvSpPr/>
          <p:nvPr/>
        </p:nvSpPr>
        <p:spPr>
          <a:xfrm>
            <a:off x="1130760" y="1770120"/>
            <a:ext cx="335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(1)</a:t>
            </a:r>
            <a:endParaRPr b="0" lang="en-US" sz="1000" strike="noStrike" u="none">
              <a:solidFill>
                <a:srgbClr val="000000"/>
              </a:solidFill>
              <a:effectLst/>
              <a:uFillTx/>
              <a:latin typeface="Times New Roman"/>
            </a:endParaRPr>
          </a:p>
        </p:txBody>
      </p:sp>
      <p:sp>
        <p:nvSpPr>
          <p:cNvPr id="231" name=""/>
          <p:cNvSpPr/>
          <p:nvPr/>
        </p:nvSpPr>
        <p:spPr>
          <a:xfrm>
            <a:off x="9260640" y="1649520"/>
            <a:ext cx="335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(5)</a:t>
            </a:r>
            <a:endParaRPr b="0" lang="en-US" sz="1000" strike="noStrike" u="none">
              <a:solidFill>
                <a:srgbClr val="000000"/>
              </a:solidFill>
              <a:effectLst/>
              <a:uFillTx/>
              <a:latin typeface="Times New Roman"/>
            </a:endParaRPr>
          </a:p>
        </p:txBody>
      </p:sp>
      <p:sp>
        <p:nvSpPr>
          <p:cNvPr id="232" name=""/>
          <p:cNvSpPr/>
          <p:nvPr/>
        </p:nvSpPr>
        <p:spPr>
          <a:xfrm>
            <a:off x="1902240" y="2585880"/>
            <a:ext cx="335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(4)</a:t>
            </a:r>
            <a:endParaRPr b="0" lang="en-US" sz="1000" strike="noStrike" u="none">
              <a:solidFill>
                <a:srgbClr val="000000"/>
              </a:solidFill>
              <a:effectLst/>
              <a:uFillTx/>
              <a:latin typeface="Times New Roman"/>
            </a:endParaRPr>
          </a:p>
        </p:txBody>
      </p:sp>
      <p:sp>
        <p:nvSpPr>
          <p:cNvPr id="233" name=""/>
          <p:cNvSpPr/>
          <p:nvPr/>
        </p:nvSpPr>
        <p:spPr>
          <a:xfrm>
            <a:off x="1161000" y="2319480"/>
            <a:ext cx="335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(3)</a:t>
            </a:r>
            <a:endParaRPr b="0" lang="en-US" sz="1000" strike="noStrike" u="none">
              <a:solidFill>
                <a:srgbClr val="000000"/>
              </a:solidFill>
              <a:effectLst/>
              <a:uFillTx/>
              <a:latin typeface="Times New Roman"/>
            </a:endParaRPr>
          </a:p>
        </p:txBody>
      </p:sp>
      <p:sp>
        <p:nvSpPr>
          <p:cNvPr id="234" name=""/>
          <p:cNvSpPr/>
          <p:nvPr/>
        </p:nvSpPr>
        <p:spPr>
          <a:xfrm>
            <a:off x="1130760" y="3005280"/>
            <a:ext cx="335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(6)</a:t>
            </a:r>
            <a:endParaRPr b="0" lang="en-US" sz="1000" strike="noStrike" u="none">
              <a:solidFill>
                <a:srgbClr val="000000"/>
              </a:solidFill>
              <a:effectLst/>
              <a:uFillTx/>
              <a:latin typeface="Times New Roman"/>
            </a:endParaRPr>
          </a:p>
        </p:txBody>
      </p:sp>
      <p:sp>
        <p:nvSpPr>
          <p:cNvPr id="235" name=""/>
          <p:cNvSpPr/>
          <p:nvPr/>
        </p:nvSpPr>
        <p:spPr>
          <a:xfrm>
            <a:off x="1595880" y="3259080"/>
            <a:ext cx="335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(7)</a:t>
            </a:r>
            <a:endParaRPr b="0" lang="en-US" sz="1000" strike="noStrike" u="none">
              <a:solidFill>
                <a:srgbClr val="000000"/>
              </a:solidFill>
              <a:effectLst/>
              <a:uFillTx/>
              <a:latin typeface="Times New Roman"/>
            </a:endParaRPr>
          </a:p>
        </p:txBody>
      </p:sp>
      <p:sp>
        <p:nvSpPr>
          <p:cNvPr id="236" name=""/>
          <p:cNvSpPr/>
          <p:nvPr/>
        </p:nvSpPr>
        <p:spPr>
          <a:xfrm>
            <a:off x="1130760" y="3754440"/>
            <a:ext cx="335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(9)</a:t>
            </a:r>
            <a:endParaRPr b="0" lang="en-US" sz="1000" strike="noStrike" u="none">
              <a:solidFill>
                <a:srgbClr val="000000"/>
              </a:solidFill>
              <a:effectLst/>
              <a:uFillTx/>
              <a:latin typeface="Times New Roman"/>
            </a:endParaRPr>
          </a:p>
        </p:txBody>
      </p:sp>
      <p:sp>
        <p:nvSpPr>
          <p:cNvPr id="237" name=""/>
          <p:cNvSpPr/>
          <p:nvPr/>
        </p:nvSpPr>
        <p:spPr>
          <a:xfrm>
            <a:off x="1587960" y="3513240"/>
            <a:ext cx="335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(8)</a:t>
            </a:r>
            <a:endParaRPr b="0" lang="en-US" sz="1000" strike="noStrike" u="none">
              <a:solidFill>
                <a:srgbClr val="000000"/>
              </a:solidFill>
              <a:effectLst/>
              <a:uFillTx/>
              <a:latin typeface="Times New Roman"/>
            </a:endParaRPr>
          </a:p>
        </p:txBody>
      </p:sp>
      <p:sp>
        <p:nvSpPr>
          <p:cNvPr id="238" name=""/>
          <p:cNvSpPr/>
          <p:nvPr/>
        </p:nvSpPr>
        <p:spPr>
          <a:xfrm>
            <a:off x="1930680" y="3995640"/>
            <a:ext cx="4057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(10)</a:t>
            </a:r>
            <a:endParaRPr b="0" lang="en-US" sz="1000" strike="noStrike" u="none">
              <a:solidFill>
                <a:srgbClr val="000000"/>
              </a:solidFill>
              <a:effectLst/>
              <a:uFillTx/>
              <a:latin typeface="Times New Roman"/>
            </a:endParaRPr>
          </a:p>
        </p:txBody>
      </p:sp>
      <p:sp>
        <p:nvSpPr>
          <p:cNvPr id="239" name=""/>
          <p:cNvSpPr/>
          <p:nvPr/>
        </p:nvSpPr>
        <p:spPr>
          <a:xfrm>
            <a:off x="1787760" y="4452840"/>
            <a:ext cx="4057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(11)</a:t>
            </a:r>
            <a:endParaRPr b="0" lang="en-US" sz="1000" strike="noStrike" u="none">
              <a:solidFill>
                <a:srgbClr val="000000"/>
              </a:solidFill>
              <a:effectLst/>
              <a:uFillTx/>
              <a:latin typeface="Times New Roman"/>
            </a:endParaRPr>
          </a:p>
        </p:txBody>
      </p:sp>
      <p:sp>
        <p:nvSpPr>
          <p:cNvPr id="240" name=""/>
          <p:cNvSpPr/>
          <p:nvPr/>
        </p:nvSpPr>
        <p:spPr>
          <a:xfrm>
            <a:off x="702000" y="5545080"/>
            <a:ext cx="4057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(12)</a:t>
            </a: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1" name=""/>
          <p:cNvSpPr/>
          <p:nvPr/>
        </p:nvSpPr>
        <p:spPr>
          <a:xfrm>
            <a:off x="1573200" y="587520"/>
            <a:ext cx="855504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RCR Database - Cost Tracking</a:t>
            </a:r>
            <a:endParaRPr b="0" lang="en-US" sz="2800" strike="noStrike" u="none">
              <a:solidFill>
                <a:srgbClr val="000000"/>
              </a:solidFill>
              <a:effectLst/>
              <a:uFillTx/>
              <a:latin typeface="Times New Roman"/>
            </a:endParaRPr>
          </a:p>
        </p:txBody>
      </p:sp>
      <p:sp>
        <p:nvSpPr>
          <p:cNvPr id="242" name=""/>
          <p:cNvSpPr/>
          <p:nvPr/>
        </p:nvSpPr>
        <p:spPr>
          <a:xfrm>
            <a:off x="1633680" y="2820960"/>
            <a:ext cx="2912760" cy="474840"/>
          </a:xfrm>
          <a:prstGeom prst="rect">
            <a:avLst/>
          </a:prstGeom>
          <a:noFill/>
          <a:ln w="0">
            <a:noFill/>
          </a:ln>
        </p:spPr>
        <p:style>
          <a:lnRef idx="0"/>
          <a:fillRef idx="0"/>
          <a:effectRef idx="0"/>
          <a:fontRef idx="minor"/>
        </p:style>
        <p:txBody>
          <a:bodyPr lIns="90000" rIns="90000" tIns="46800" bIns="46800" anchor="t">
            <a:spAutoFit/>
          </a:bodyPr>
          <a:p>
            <a:pPr marL="227160" indent="-227160">
              <a:lnSpc>
                <a:spcPct val="125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$7,076,400</a:t>
            </a:r>
            <a:endParaRPr b="0" lang="en-US" sz="2000" strike="noStrike" u="none">
              <a:solidFill>
                <a:srgbClr val="000000"/>
              </a:solidFill>
              <a:effectLst/>
              <a:uFillTx/>
              <a:latin typeface="Times New Roman"/>
            </a:endParaRPr>
          </a:p>
        </p:txBody>
      </p:sp>
      <p:sp>
        <p:nvSpPr>
          <p:cNvPr id="243" name=""/>
          <p:cNvSpPr/>
          <p:nvPr/>
        </p:nvSpPr>
        <p:spPr>
          <a:xfrm>
            <a:off x="3792600" y="2817720"/>
            <a:ext cx="2365200" cy="474840"/>
          </a:xfrm>
          <a:prstGeom prst="rect">
            <a:avLst/>
          </a:prstGeom>
          <a:noFill/>
          <a:ln w="0">
            <a:noFill/>
          </a:ln>
        </p:spPr>
        <p:style>
          <a:lnRef idx="0"/>
          <a:fillRef idx="0"/>
          <a:effectRef idx="0"/>
          <a:fontRef idx="minor"/>
        </p:style>
        <p:txBody>
          <a:bodyPr lIns="90000" rIns="90000" tIns="46800" bIns="46800" anchor="t">
            <a:spAutoFit/>
          </a:bodyPr>
          <a:p>
            <a:pPr marL="227160" indent="-227160">
              <a:lnSpc>
                <a:spcPct val="125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$5,085,650</a:t>
            </a:r>
            <a:endParaRPr b="0" lang="en-US" sz="2000" strike="noStrike" u="none">
              <a:solidFill>
                <a:srgbClr val="000000"/>
              </a:solidFill>
              <a:effectLst/>
              <a:uFillTx/>
              <a:latin typeface="Times New Roman"/>
            </a:endParaRPr>
          </a:p>
        </p:txBody>
      </p:sp>
      <p:sp>
        <p:nvSpPr>
          <p:cNvPr id="244" name=""/>
          <p:cNvSpPr/>
          <p:nvPr/>
        </p:nvSpPr>
        <p:spPr>
          <a:xfrm>
            <a:off x="5886360" y="2820960"/>
            <a:ext cx="2913120" cy="474840"/>
          </a:xfrm>
          <a:prstGeom prst="rect">
            <a:avLst/>
          </a:prstGeom>
          <a:noFill/>
          <a:ln w="0">
            <a:noFill/>
          </a:ln>
        </p:spPr>
        <p:style>
          <a:lnRef idx="0"/>
          <a:fillRef idx="0"/>
          <a:effectRef idx="0"/>
          <a:fontRef idx="minor"/>
        </p:style>
        <p:txBody>
          <a:bodyPr lIns="90000" rIns="90000" tIns="46800" bIns="46800" anchor="t">
            <a:spAutoFit/>
          </a:bodyPr>
          <a:p>
            <a:pPr marL="227160" indent="-227160">
              <a:lnSpc>
                <a:spcPct val="125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$2,745</a:t>
            </a:r>
            <a:endParaRPr b="0" lang="en-US" sz="2000" strike="noStrike" u="none">
              <a:solidFill>
                <a:srgbClr val="000000"/>
              </a:solidFill>
              <a:effectLst/>
              <a:uFillTx/>
              <a:latin typeface="Times New Roman"/>
            </a:endParaRPr>
          </a:p>
        </p:txBody>
      </p:sp>
      <p:sp>
        <p:nvSpPr>
          <p:cNvPr id="245" name=""/>
          <p:cNvSpPr/>
          <p:nvPr/>
        </p:nvSpPr>
        <p:spPr>
          <a:xfrm>
            <a:off x="5443560" y="529920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246" name=""/>
          <p:cNvSpPr/>
          <p:nvPr/>
        </p:nvSpPr>
        <p:spPr>
          <a:xfrm>
            <a:off x="5278320" y="546588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247" name=""/>
          <p:cNvSpPr/>
          <p:nvPr/>
        </p:nvSpPr>
        <p:spPr>
          <a:xfrm>
            <a:off x="5443560" y="546588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48" name=""/>
          <p:cNvSpPr/>
          <p:nvPr/>
        </p:nvSpPr>
        <p:spPr>
          <a:xfrm>
            <a:off x="5618160" y="546588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249" name=""/>
          <p:cNvSpPr/>
          <p:nvPr/>
        </p:nvSpPr>
        <p:spPr>
          <a:xfrm>
            <a:off x="5443560" y="563076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250" name=""/>
          <p:cNvSpPr/>
          <p:nvPr/>
        </p:nvSpPr>
        <p:spPr>
          <a:xfrm>
            <a:off x="4919760" y="546588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251" name=""/>
          <p:cNvSpPr/>
          <p:nvPr/>
        </p:nvSpPr>
        <p:spPr>
          <a:xfrm>
            <a:off x="5094360" y="546588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252" name=""/>
          <p:cNvSpPr/>
          <p:nvPr/>
        </p:nvSpPr>
        <p:spPr>
          <a:xfrm>
            <a:off x="5443560" y="596412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253" name=""/>
          <p:cNvSpPr/>
          <p:nvPr/>
        </p:nvSpPr>
        <p:spPr>
          <a:xfrm>
            <a:off x="5278320" y="613080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254" name=""/>
          <p:cNvSpPr/>
          <p:nvPr/>
        </p:nvSpPr>
        <p:spPr>
          <a:xfrm>
            <a:off x="5443560" y="613080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55" name=""/>
          <p:cNvSpPr/>
          <p:nvPr/>
        </p:nvSpPr>
        <p:spPr>
          <a:xfrm>
            <a:off x="5618160" y="613080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256" name=""/>
          <p:cNvSpPr/>
          <p:nvPr/>
        </p:nvSpPr>
        <p:spPr>
          <a:xfrm>
            <a:off x="5443560" y="629604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257" name=""/>
          <p:cNvSpPr/>
          <p:nvPr/>
        </p:nvSpPr>
        <p:spPr>
          <a:xfrm>
            <a:off x="4919760" y="613080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258" name=""/>
          <p:cNvSpPr/>
          <p:nvPr/>
        </p:nvSpPr>
        <p:spPr>
          <a:xfrm>
            <a:off x="5094360" y="613080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259" name=""/>
          <p:cNvSpPr/>
          <p:nvPr/>
        </p:nvSpPr>
        <p:spPr>
          <a:xfrm>
            <a:off x="7443720" y="1592280"/>
            <a:ext cx="2790720" cy="1160280"/>
          </a:xfrm>
          <a:custGeom>
            <a:avLst/>
            <a:gdLst/>
            <a:ahLst/>
            <a:rect l="l" t="t" r="r" b="b"/>
            <a:pathLst>
              <a:path w="1137" h="574">
                <a:moveTo>
                  <a:pt x="1095" y="218"/>
                </a:moveTo>
                <a:lnTo>
                  <a:pt x="1058" y="186"/>
                </a:lnTo>
                <a:lnTo>
                  <a:pt x="850" y="48"/>
                </a:lnTo>
                <a:lnTo>
                  <a:pt x="813" y="16"/>
                </a:lnTo>
                <a:lnTo>
                  <a:pt x="803" y="11"/>
                </a:lnTo>
                <a:lnTo>
                  <a:pt x="792" y="5"/>
                </a:lnTo>
                <a:lnTo>
                  <a:pt x="787" y="5"/>
                </a:lnTo>
                <a:lnTo>
                  <a:pt x="776" y="0"/>
                </a:lnTo>
                <a:lnTo>
                  <a:pt x="771" y="0"/>
                </a:lnTo>
                <a:lnTo>
                  <a:pt x="765" y="0"/>
                </a:lnTo>
                <a:lnTo>
                  <a:pt x="755" y="0"/>
                </a:lnTo>
                <a:lnTo>
                  <a:pt x="749" y="5"/>
                </a:lnTo>
                <a:lnTo>
                  <a:pt x="739" y="0"/>
                </a:lnTo>
                <a:lnTo>
                  <a:pt x="728" y="0"/>
                </a:lnTo>
                <a:lnTo>
                  <a:pt x="117" y="0"/>
                </a:lnTo>
                <a:lnTo>
                  <a:pt x="106" y="0"/>
                </a:lnTo>
                <a:lnTo>
                  <a:pt x="96" y="5"/>
                </a:lnTo>
                <a:lnTo>
                  <a:pt x="85" y="11"/>
                </a:lnTo>
                <a:lnTo>
                  <a:pt x="74" y="16"/>
                </a:lnTo>
                <a:lnTo>
                  <a:pt x="64" y="21"/>
                </a:lnTo>
                <a:lnTo>
                  <a:pt x="53" y="32"/>
                </a:lnTo>
                <a:lnTo>
                  <a:pt x="43" y="37"/>
                </a:lnTo>
                <a:lnTo>
                  <a:pt x="37" y="48"/>
                </a:lnTo>
                <a:lnTo>
                  <a:pt x="27" y="64"/>
                </a:lnTo>
                <a:lnTo>
                  <a:pt x="21" y="74"/>
                </a:lnTo>
                <a:lnTo>
                  <a:pt x="16" y="90"/>
                </a:lnTo>
                <a:lnTo>
                  <a:pt x="11" y="101"/>
                </a:lnTo>
                <a:lnTo>
                  <a:pt x="5" y="117"/>
                </a:lnTo>
                <a:lnTo>
                  <a:pt x="5" y="133"/>
                </a:lnTo>
                <a:lnTo>
                  <a:pt x="0" y="154"/>
                </a:lnTo>
                <a:lnTo>
                  <a:pt x="0" y="170"/>
                </a:lnTo>
                <a:lnTo>
                  <a:pt x="0" y="410"/>
                </a:lnTo>
                <a:lnTo>
                  <a:pt x="0" y="425"/>
                </a:lnTo>
                <a:lnTo>
                  <a:pt x="5" y="441"/>
                </a:lnTo>
                <a:lnTo>
                  <a:pt x="5" y="457"/>
                </a:lnTo>
                <a:lnTo>
                  <a:pt x="11" y="473"/>
                </a:lnTo>
                <a:lnTo>
                  <a:pt x="16" y="489"/>
                </a:lnTo>
                <a:lnTo>
                  <a:pt x="21" y="500"/>
                </a:lnTo>
                <a:lnTo>
                  <a:pt x="27" y="516"/>
                </a:lnTo>
                <a:lnTo>
                  <a:pt x="37" y="527"/>
                </a:lnTo>
                <a:lnTo>
                  <a:pt x="43" y="537"/>
                </a:lnTo>
                <a:lnTo>
                  <a:pt x="53" y="548"/>
                </a:lnTo>
                <a:lnTo>
                  <a:pt x="64" y="553"/>
                </a:lnTo>
                <a:lnTo>
                  <a:pt x="74" y="564"/>
                </a:lnTo>
                <a:lnTo>
                  <a:pt x="85" y="569"/>
                </a:lnTo>
                <a:lnTo>
                  <a:pt x="96" y="574"/>
                </a:lnTo>
                <a:lnTo>
                  <a:pt x="106" y="574"/>
                </a:lnTo>
                <a:lnTo>
                  <a:pt x="117" y="574"/>
                </a:lnTo>
                <a:lnTo>
                  <a:pt x="728" y="574"/>
                </a:lnTo>
                <a:lnTo>
                  <a:pt x="744" y="574"/>
                </a:lnTo>
                <a:lnTo>
                  <a:pt x="755" y="574"/>
                </a:lnTo>
                <a:lnTo>
                  <a:pt x="760" y="574"/>
                </a:lnTo>
                <a:lnTo>
                  <a:pt x="765" y="574"/>
                </a:lnTo>
                <a:lnTo>
                  <a:pt x="771" y="574"/>
                </a:lnTo>
                <a:lnTo>
                  <a:pt x="781" y="574"/>
                </a:lnTo>
                <a:lnTo>
                  <a:pt x="787" y="569"/>
                </a:lnTo>
                <a:lnTo>
                  <a:pt x="797" y="569"/>
                </a:lnTo>
                <a:lnTo>
                  <a:pt x="803" y="564"/>
                </a:lnTo>
                <a:lnTo>
                  <a:pt x="813" y="558"/>
                </a:lnTo>
                <a:lnTo>
                  <a:pt x="850" y="527"/>
                </a:lnTo>
                <a:lnTo>
                  <a:pt x="1058" y="388"/>
                </a:lnTo>
                <a:lnTo>
                  <a:pt x="1095" y="356"/>
                </a:lnTo>
                <a:lnTo>
                  <a:pt x="1105" y="351"/>
                </a:lnTo>
                <a:lnTo>
                  <a:pt x="1116" y="340"/>
                </a:lnTo>
                <a:lnTo>
                  <a:pt x="1121" y="335"/>
                </a:lnTo>
                <a:lnTo>
                  <a:pt x="1127" y="324"/>
                </a:lnTo>
                <a:lnTo>
                  <a:pt x="1132" y="314"/>
                </a:lnTo>
                <a:lnTo>
                  <a:pt x="1137" y="308"/>
                </a:lnTo>
                <a:lnTo>
                  <a:pt x="1137" y="298"/>
                </a:lnTo>
                <a:lnTo>
                  <a:pt x="1137" y="287"/>
                </a:lnTo>
                <a:lnTo>
                  <a:pt x="1137" y="277"/>
                </a:lnTo>
                <a:lnTo>
                  <a:pt x="1137" y="266"/>
                </a:lnTo>
                <a:lnTo>
                  <a:pt x="1132" y="261"/>
                </a:lnTo>
                <a:lnTo>
                  <a:pt x="1127" y="250"/>
                </a:lnTo>
                <a:lnTo>
                  <a:pt x="1121" y="239"/>
                </a:lnTo>
                <a:lnTo>
                  <a:pt x="1116" y="234"/>
                </a:lnTo>
                <a:lnTo>
                  <a:pt x="1105" y="223"/>
                </a:lnTo>
                <a:lnTo>
                  <a:pt x="1095" y="218"/>
                </a:lnTo>
                <a:lnTo>
                  <a:pt x="1095" y="218"/>
                </a:lnTo>
                <a:lnTo>
                  <a:pt x="1095" y="218"/>
                </a:lnTo>
              </a:path>
            </a:pathLst>
          </a:custGeom>
          <a:solidFill>
            <a:srgbClr val="ffb31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0" name=""/>
          <p:cNvSpPr/>
          <p:nvPr/>
        </p:nvSpPr>
        <p:spPr>
          <a:xfrm>
            <a:off x="5427720" y="1592280"/>
            <a:ext cx="2790720" cy="1160280"/>
          </a:xfrm>
          <a:custGeom>
            <a:avLst/>
            <a:gdLst/>
            <a:ahLst/>
            <a:rect l="l" t="t" r="r" b="b"/>
            <a:pathLst>
              <a:path w="1137" h="574">
                <a:moveTo>
                  <a:pt x="1095" y="218"/>
                </a:moveTo>
                <a:lnTo>
                  <a:pt x="1058" y="186"/>
                </a:lnTo>
                <a:lnTo>
                  <a:pt x="850" y="48"/>
                </a:lnTo>
                <a:lnTo>
                  <a:pt x="813" y="16"/>
                </a:lnTo>
                <a:lnTo>
                  <a:pt x="803" y="11"/>
                </a:lnTo>
                <a:lnTo>
                  <a:pt x="792" y="5"/>
                </a:lnTo>
                <a:lnTo>
                  <a:pt x="787" y="5"/>
                </a:lnTo>
                <a:lnTo>
                  <a:pt x="776" y="0"/>
                </a:lnTo>
                <a:lnTo>
                  <a:pt x="771" y="0"/>
                </a:lnTo>
                <a:lnTo>
                  <a:pt x="765" y="0"/>
                </a:lnTo>
                <a:lnTo>
                  <a:pt x="755" y="0"/>
                </a:lnTo>
                <a:lnTo>
                  <a:pt x="749" y="5"/>
                </a:lnTo>
                <a:lnTo>
                  <a:pt x="739" y="0"/>
                </a:lnTo>
                <a:lnTo>
                  <a:pt x="728" y="0"/>
                </a:lnTo>
                <a:lnTo>
                  <a:pt x="117" y="0"/>
                </a:lnTo>
                <a:lnTo>
                  <a:pt x="106" y="0"/>
                </a:lnTo>
                <a:lnTo>
                  <a:pt x="96" y="5"/>
                </a:lnTo>
                <a:lnTo>
                  <a:pt x="85" y="11"/>
                </a:lnTo>
                <a:lnTo>
                  <a:pt x="74" y="16"/>
                </a:lnTo>
                <a:lnTo>
                  <a:pt x="64" y="21"/>
                </a:lnTo>
                <a:lnTo>
                  <a:pt x="53" y="32"/>
                </a:lnTo>
                <a:lnTo>
                  <a:pt x="43" y="37"/>
                </a:lnTo>
                <a:lnTo>
                  <a:pt x="37" y="48"/>
                </a:lnTo>
                <a:lnTo>
                  <a:pt x="27" y="64"/>
                </a:lnTo>
                <a:lnTo>
                  <a:pt x="21" y="74"/>
                </a:lnTo>
                <a:lnTo>
                  <a:pt x="16" y="90"/>
                </a:lnTo>
                <a:lnTo>
                  <a:pt x="11" y="101"/>
                </a:lnTo>
                <a:lnTo>
                  <a:pt x="5" y="117"/>
                </a:lnTo>
                <a:lnTo>
                  <a:pt x="5" y="133"/>
                </a:lnTo>
                <a:lnTo>
                  <a:pt x="0" y="154"/>
                </a:lnTo>
                <a:lnTo>
                  <a:pt x="0" y="170"/>
                </a:lnTo>
                <a:lnTo>
                  <a:pt x="0" y="410"/>
                </a:lnTo>
                <a:lnTo>
                  <a:pt x="0" y="425"/>
                </a:lnTo>
                <a:lnTo>
                  <a:pt x="5" y="441"/>
                </a:lnTo>
                <a:lnTo>
                  <a:pt x="5" y="457"/>
                </a:lnTo>
                <a:lnTo>
                  <a:pt x="11" y="473"/>
                </a:lnTo>
                <a:lnTo>
                  <a:pt x="16" y="489"/>
                </a:lnTo>
                <a:lnTo>
                  <a:pt x="21" y="500"/>
                </a:lnTo>
                <a:lnTo>
                  <a:pt x="27" y="516"/>
                </a:lnTo>
                <a:lnTo>
                  <a:pt x="37" y="527"/>
                </a:lnTo>
                <a:lnTo>
                  <a:pt x="43" y="537"/>
                </a:lnTo>
                <a:lnTo>
                  <a:pt x="53" y="548"/>
                </a:lnTo>
                <a:lnTo>
                  <a:pt x="64" y="553"/>
                </a:lnTo>
                <a:lnTo>
                  <a:pt x="74" y="564"/>
                </a:lnTo>
                <a:lnTo>
                  <a:pt x="85" y="569"/>
                </a:lnTo>
                <a:lnTo>
                  <a:pt x="96" y="574"/>
                </a:lnTo>
                <a:lnTo>
                  <a:pt x="106" y="574"/>
                </a:lnTo>
                <a:lnTo>
                  <a:pt x="117" y="574"/>
                </a:lnTo>
                <a:lnTo>
                  <a:pt x="728" y="574"/>
                </a:lnTo>
                <a:lnTo>
                  <a:pt x="744" y="574"/>
                </a:lnTo>
                <a:lnTo>
                  <a:pt x="755" y="574"/>
                </a:lnTo>
                <a:lnTo>
                  <a:pt x="760" y="574"/>
                </a:lnTo>
                <a:lnTo>
                  <a:pt x="765" y="574"/>
                </a:lnTo>
                <a:lnTo>
                  <a:pt x="771" y="574"/>
                </a:lnTo>
                <a:lnTo>
                  <a:pt x="781" y="574"/>
                </a:lnTo>
                <a:lnTo>
                  <a:pt x="787" y="569"/>
                </a:lnTo>
                <a:lnTo>
                  <a:pt x="797" y="569"/>
                </a:lnTo>
                <a:lnTo>
                  <a:pt x="803" y="564"/>
                </a:lnTo>
                <a:lnTo>
                  <a:pt x="813" y="558"/>
                </a:lnTo>
                <a:lnTo>
                  <a:pt x="850" y="527"/>
                </a:lnTo>
                <a:lnTo>
                  <a:pt x="1058" y="388"/>
                </a:lnTo>
                <a:lnTo>
                  <a:pt x="1095" y="356"/>
                </a:lnTo>
                <a:lnTo>
                  <a:pt x="1105" y="351"/>
                </a:lnTo>
                <a:lnTo>
                  <a:pt x="1116" y="340"/>
                </a:lnTo>
                <a:lnTo>
                  <a:pt x="1121" y="335"/>
                </a:lnTo>
                <a:lnTo>
                  <a:pt x="1127" y="324"/>
                </a:lnTo>
                <a:lnTo>
                  <a:pt x="1132" y="314"/>
                </a:lnTo>
                <a:lnTo>
                  <a:pt x="1137" y="308"/>
                </a:lnTo>
                <a:lnTo>
                  <a:pt x="1137" y="298"/>
                </a:lnTo>
                <a:lnTo>
                  <a:pt x="1137" y="287"/>
                </a:lnTo>
                <a:lnTo>
                  <a:pt x="1137" y="277"/>
                </a:lnTo>
                <a:lnTo>
                  <a:pt x="1137" y="266"/>
                </a:lnTo>
                <a:lnTo>
                  <a:pt x="1132" y="261"/>
                </a:lnTo>
                <a:lnTo>
                  <a:pt x="1127" y="250"/>
                </a:lnTo>
                <a:lnTo>
                  <a:pt x="1121" y="239"/>
                </a:lnTo>
                <a:lnTo>
                  <a:pt x="1116" y="234"/>
                </a:lnTo>
                <a:lnTo>
                  <a:pt x="1105" y="223"/>
                </a:lnTo>
                <a:lnTo>
                  <a:pt x="1095" y="218"/>
                </a:lnTo>
                <a:lnTo>
                  <a:pt x="1095" y="218"/>
                </a:lnTo>
                <a:lnTo>
                  <a:pt x="1095" y="218"/>
                </a:lnTo>
              </a:path>
            </a:pathLst>
          </a:custGeom>
          <a:solidFill>
            <a:srgbClr val="095ba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 name=""/>
          <p:cNvSpPr/>
          <p:nvPr/>
        </p:nvSpPr>
        <p:spPr>
          <a:xfrm>
            <a:off x="3432240" y="1592280"/>
            <a:ext cx="2790720" cy="1160280"/>
          </a:xfrm>
          <a:custGeom>
            <a:avLst/>
            <a:gdLst/>
            <a:ahLst/>
            <a:rect l="l" t="t" r="r" b="b"/>
            <a:pathLst>
              <a:path w="1137" h="574">
                <a:moveTo>
                  <a:pt x="1095" y="218"/>
                </a:moveTo>
                <a:lnTo>
                  <a:pt x="1058" y="186"/>
                </a:lnTo>
                <a:lnTo>
                  <a:pt x="850" y="48"/>
                </a:lnTo>
                <a:lnTo>
                  <a:pt x="813" y="16"/>
                </a:lnTo>
                <a:lnTo>
                  <a:pt x="803" y="11"/>
                </a:lnTo>
                <a:lnTo>
                  <a:pt x="792" y="5"/>
                </a:lnTo>
                <a:lnTo>
                  <a:pt x="787" y="5"/>
                </a:lnTo>
                <a:lnTo>
                  <a:pt x="776" y="0"/>
                </a:lnTo>
                <a:lnTo>
                  <a:pt x="771" y="0"/>
                </a:lnTo>
                <a:lnTo>
                  <a:pt x="765" y="0"/>
                </a:lnTo>
                <a:lnTo>
                  <a:pt x="755" y="0"/>
                </a:lnTo>
                <a:lnTo>
                  <a:pt x="749" y="5"/>
                </a:lnTo>
                <a:lnTo>
                  <a:pt x="739" y="0"/>
                </a:lnTo>
                <a:lnTo>
                  <a:pt x="728" y="0"/>
                </a:lnTo>
                <a:lnTo>
                  <a:pt x="117" y="0"/>
                </a:lnTo>
                <a:lnTo>
                  <a:pt x="106" y="0"/>
                </a:lnTo>
                <a:lnTo>
                  <a:pt x="96" y="5"/>
                </a:lnTo>
                <a:lnTo>
                  <a:pt x="85" y="11"/>
                </a:lnTo>
                <a:lnTo>
                  <a:pt x="74" y="16"/>
                </a:lnTo>
                <a:lnTo>
                  <a:pt x="64" y="21"/>
                </a:lnTo>
                <a:lnTo>
                  <a:pt x="53" y="32"/>
                </a:lnTo>
                <a:lnTo>
                  <a:pt x="43" y="37"/>
                </a:lnTo>
                <a:lnTo>
                  <a:pt x="37" y="48"/>
                </a:lnTo>
                <a:lnTo>
                  <a:pt x="27" y="64"/>
                </a:lnTo>
                <a:lnTo>
                  <a:pt x="21" y="74"/>
                </a:lnTo>
                <a:lnTo>
                  <a:pt x="16" y="90"/>
                </a:lnTo>
                <a:lnTo>
                  <a:pt x="11" y="101"/>
                </a:lnTo>
                <a:lnTo>
                  <a:pt x="5" y="117"/>
                </a:lnTo>
                <a:lnTo>
                  <a:pt x="5" y="133"/>
                </a:lnTo>
                <a:lnTo>
                  <a:pt x="0" y="154"/>
                </a:lnTo>
                <a:lnTo>
                  <a:pt x="0" y="170"/>
                </a:lnTo>
                <a:lnTo>
                  <a:pt x="0" y="410"/>
                </a:lnTo>
                <a:lnTo>
                  <a:pt x="0" y="425"/>
                </a:lnTo>
                <a:lnTo>
                  <a:pt x="5" y="441"/>
                </a:lnTo>
                <a:lnTo>
                  <a:pt x="5" y="457"/>
                </a:lnTo>
                <a:lnTo>
                  <a:pt x="11" y="473"/>
                </a:lnTo>
                <a:lnTo>
                  <a:pt x="16" y="489"/>
                </a:lnTo>
                <a:lnTo>
                  <a:pt x="21" y="500"/>
                </a:lnTo>
                <a:lnTo>
                  <a:pt x="27" y="516"/>
                </a:lnTo>
                <a:lnTo>
                  <a:pt x="37" y="527"/>
                </a:lnTo>
                <a:lnTo>
                  <a:pt x="43" y="537"/>
                </a:lnTo>
                <a:lnTo>
                  <a:pt x="53" y="548"/>
                </a:lnTo>
                <a:lnTo>
                  <a:pt x="64" y="553"/>
                </a:lnTo>
                <a:lnTo>
                  <a:pt x="74" y="564"/>
                </a:lnTo>
                <a:lnTo>
                  <a:pt x="85" y="569"/>
                </a:lnTo>
                <a:lnTo>
                  <a:pt x="96" y="574"/>
                </a:lnTo>
                <a:lnTo>
                  <a:pt x="106" y="574"/>
                </a:lnTo>
                <a:lnTo>
                  <a:pt x="117" y="574"/>
                </a:lnTo>
                <a:lnTo>
                  <a:pt x="728" y="574"/>
                </a:lnTo>
                <a:lnTo>
                  <a:pt x="744" y="574"/>
                </a:lnTo>
                <a:lnTo>
                  <a:pt x="755" y="574"/>
                </a:lnTo>
                <a:lnTo>
                  <a:pt x="760" y="574"/>
                </a:lnTo>
                <a:lnTo>
                  <a:pt x="765" y="574"/>
                </a:lnTo>
                <a:lnTo>
                  <a:pt x="771" y="574"/>
                </a:lnTo>
                <a:lnTo>
                  <a:pt x="781" y="574"/>
                </a:lnTo>
                <a:lnTo>
                  <a:pt x="787" y="569"/>
                </a:lnTo>
                <a:lnTo>
                  <a:pt x="797" y="569"/>
                </a:lnTo>
                <a:lnTo>
                  <a:pt x="803" y="564"/>
                </a:lnTo>
                <a:lnTo>
                  <a:pt x="813" y="558"/>
                </a:lnTo>
                <a:lnTo>
                  <a:pt x="850" y="527"/>
                </a:lnTo>
                <a:lnTo>
                  <a:pt x="1058" y="388"/>
                </a:lnTo>
                <a:lnTo>
                  <a:pt x="1095" y="356"/>
                </a:lnTo>
                <a:lnTo>
                  <a:pt x="1105" y="351"/>
                </a:lnTo>
                <a:lnTo>
                  <a:pt x="1116" y="340"/>
                </a:lnTo>
                <a:lnTo>
                  <a:pt x="1121" y="335"/>
                </a:lnTo>
                <a:lnTo>
                  <a:pt x="1127" y="324"/>
                </a:lnTo>
                <a:lnTo>
                  <a:pt x="1132" y="314"/>
                </a:lnTo>
                <a:lnTo>
                  <a:pt x="1137" y="308"/>
                </a:lnTo>
                <a:lnTo>
                  <a:pt x="1137" y="298"/>
                </a:lnTo>
                <a:lnTo>
                  <a:pt x="1137" y="287"/>
                </a:lnTo>
                <a:lnTo>
                  <a:pt x="1137" y="277"/>
                </a:lnTo>
                <a:lnTo>
                  <a:pt x="1137" y="266"/>
                </a:lnTo>
                <a:lnTo>
                  <a:pt x="1132" y="261"/>
                </a:lnTo>
                <a:lnTo>
                  <a:pt x="1127" y="250"/>
                </a:lnTo>
                <a:lnTo>
                  <a:pt x="1121" y="239"/>
                </a:lnTo>
                <a:lnTo>
                  <a:pt x="1116" y="234"/>
                </a:lnTo>
                <a:lnTo>
                  <a:pt x="1105" y="223"/>
                </a:lnTo>
                <a:lnTo>
                  <a:pt x="1095" y="218"/>
                </a:lnTo>
                <a:lnTo>
                  <a:pt x="1095" y="218"/>
                </a:lnTo>
                <a:lnTo>
                  <a:pt x="1095" y="218"/>
                </a:lnTo>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2" name=""/>
          <p:cNvSpPr/>
          <p:nvPr/>
        </p:nvSpPr>
        <p:spPr>
          <a:xfrm>
            <a:off x="1506600" y="1592280"/>
            <a:ext cx="2790720" cy="1160280"/>
          </a:xfrm>
          <a:custGeom>
            <a:avLst/>
            <a:gdLst/>
            <a:ahLst/>
            <a:rect l="l" t="t" r="r" b="b"/>
            <a:pathLst>
              <a:path w="1137" h="574">
                <a:moveTo>
                  <a:pt x="1095" y="218"/>
                </a:moveTo>
                <a:lnTo>
                  <a:pt x="1058" y="186"/>
                </a:lnTo>
                <a:lnTo>
                  <a:pt x="850" y="48"/>
                </a:lnTo>
                <a:lnTo>
                  <a:pt x="813" y="16"/>
                </a:lnTo>
                <a:lnTo>
                  <a:pt x="803" y="11"/>
                </a:lnTo>
                <a:lnTo>
                  <a:pt x="792" y="5"/>
                </a:lnTo>
                <a:lnTo>
                  <a:pt x="787" y="5"/>
                </a:lnTo>
                <a:lnTo>
                  <a:pt x="776" y="0"/>
                </a:lnTo>
                <a:lnTo>
                  <a:pt x="771" y="0"/>
                </a:lnTo>
                <a:lnTo>
                  <a:pt x="765" y="0"/>
                </a:lnTo>
                <a:lnTo>
                  <a:pt x="755" y="0"/>
                </a:lnTo>
                <a:lnTo>
                  <a:pt x="749" y="5"/>
                </a:lnTo>
                <a:lnTo>
                  <a:pt x="739" y="0"/>
                </a:lnTo>
                <a:lnTo>
                  <a:pt x="728" y="0"/>
                </a:lnTo>
                <a:lnTo>
                  <a:pt x="117" y="0"/>
                </a:lnTo>
                <a:lnTo>
                  <a:pt x="106" y="0"/>
                </a:lnTo>
                <a:lnTo>
                  <a:pt x="96" y="5"/>
                </a:lnTo>
                <a:lnTo>
                  <a:pt x="85" y="11"/>
                </a:lnTo>
                <a:lnTo>
                  <a:pt x="74" y="16"/>
                </a:lnTo>
                <a:lnTo>
                  <a:pt x="64" y="21"/>
                </a:lnTo>
                <a:lnTo>
                  <a:pt x="53" y="32"/>
                </a:lnTo>
                <a:lnTo>
                  <a:pt x="43" y="37"/>
                </a:lnTo>
                <a:lnTo>
                  <a:pt x="37" y="48"/>
                </a:lnTo>
                <a:lnTo>
                  <a:pt x="27" y="64"/>
                </a:lnTo>
                <a:lnTo>
                  <a:pt x="21" y="74"/>
                </a:lnTo>
                <a:lnTo>
                  <a:pt x="16" y="90"/>
                </a:lnTo>
                <a:lnTo>
                  <a:pt x="11" y="101"/>
                </a:lnTo>
                <a:lnTo>
                  <a:pt x="5" y="117"/>
                </a:lnTo>
                <a:lnTo>
                  <a:pt x="5" y="133"/>
                </a:lnTo>
                <a:lnTo>
                  <a:pt x="0" y="154"/>
                </a:lnTo>
                <a:lnTo>
                  <a:pt x="0" y="170"/>
                </a:lnTo>
                <a:lnTo>
                  <a:pt x="0" y="410"/>
                </a:lnTo>
                <a:lnTo>
                  <a:pt x="0" y="425"/>
                </a:lnTo>
                <a:lnTo>
                  <a:pt x="5" y="441"/>
                </a:lnTo>
                <a:lnTo>
                  <a:pt x="5" y="457"/>
                </a:lnTo>
                <a:lnTo>
                  <a:pt x="11" y="473"/>
                </a:lnTo>
                <a:lnTo>
                  <a:pt x="16" y="489"/>
                </a:lnTo>
                <a:lnTo>
                  <a:pt x="21" y="500"/>
                </a:lnTo>
                <a:lnTo>
                  <a:pt x="27" y="516"/>
                </a:lnTo>
                <a:lnTo>
                  <a:pt x="37" y="527"/>
                </a:lnTo>
                <a:lnTo>
                  <a:pt x="43" y="537"/>
                </a:lnTo>
                <a:lnTo>
                  <a:pt x="53" y="548"/>
                </a:lnTo>
                <a:lnTo>
                  <a:pt x="64" y="553"/>
                </a:lnTo>
                <a:lnTo>
                  <a:pt x="74" y="564"/>
                </a:lnTo>
                <a:lnTo>
                  <a:pt x="85" y="569"/>
                </a:lnTo>
                <a:lnTo>
                  <a:pt x="96" y="574"/>
                </a:lnTo>
                <a:lnTo>
                  <a:pt x="106" y="574"/>
                </a:lnTo>
                <a:lnTo>
                  <a:pt x="117" y="574"/>
                </a:lnTo>
                <a:lnTo>
                  <a:pt x="728" y="574"/>
                </a:lnTo>
                <a:lnTo>
                  <a:pt x="744" y="574"/>
                </a:lnTo>
                <a:lnTo>
                  <a:pt x="755" y="574"/>
                </a:lnTo>
                <a:lnTo>
                  <a:pt x="760" y="574"/>
                </a:lnTo>
                <a:lnTo>
                  <a:pt x="765" y="574"/>
                </a:lnTo>
                <a:lnTo>
                  <a:pt x="771" y="574"/>
                </a:lnTo>
                <a:lnTo>
                  <a:pt x="781" y="574"/>
                </a:lnTo>
                <a:lnTo>
                  <a:pt x="787" y="569"/>
                </a:lnTo>
                <a:lnTo>
                  <a:pt x="797" y="569"/>
                </a:lnTo>
                <a:lnTo>
                  <a:pt x="803" y="564"/>
                </a:lnTo>
                <a:lnTo>
                  <a:pt x="813" y="558"/>
                </a:lnTo>
                <a:lnTo>
                  <a:pt x="850" y="527"/>
                </a:lnTo>
                <a:lnTo>
                  <a:pt x="1058" y="388"/>
                </a:lnTo>
                <a:lnTo>
                  <a:pt x="1095" y="356"/>
                </a:lnTo>
                <a:lnTo>
                  <a:pt x="1105" y="351"/>
                </a:lnTo>
                <a:lnTo>
                  <a:pt x="1116" y="340"/>
                </a:lnTo>
                <a:lnTo>
                  <a:pt x="1121" y="335"/>
                </a:lnTo>
                <a:lnTo>
                  <a:pt x="1127" y="324"/>
                </a:lnTo>
                <a:lnTo>
                  <a:pt x="1132" y="314"/>
                </a:lnTo>
                <a:lnTo>
                  <a:pt x="1137" y="308"/>
                </a:lnTo>
                <a:lnTo>
                  <a:pt x="1137" y="298"/>
                </a:lnTo>
                <a:lnTo>
                  <a:pt x="1137" y="287"/>
                </a:lnTo>
                <a:lnTo>
                  <a:pt x="1137" y="277"/>
                </a:lnTo>
                <a:lnTo>
                  <a:pt x="1137" y="266"/>
                </a:lnTo>
                <a:lnTo>
                  <a:pt x="1132" y="261"/>
                </a:lnTo>
                <a:lnTo>
                  <a:pt x="1127" y="250"/>
                </a:lnTo>
                <a:lnTo>
                  <a:pt x="1121" y="239"/>
                </a:lnTo>
                <a:lnTo>
                  <a:pt x="1116" y="234"/>
                </a:lnTo>
                <a:lnTo>
                  <a:pt x="1105" y="223"/>
                </a:lnTo>
                <a:lnTo>
                  <a:pt x="1095" y="218"/>
                </a:lnTo>
                <a:lnTo>
                  <a:pt x="1095" y="218"/>
                </a:lnTo>
                <a:lnTo>
                  <a:pt x="1095" y="218"/>
                </a:lnTo>
              </a:path>
            </a:pathLst>
          </a:custGeom>
          <a:solidFill>
            <a:srgbClr val="fe000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 name=""/>
          <p:cNvSpPr/>
          <p:nvPr/>
        </p:nvSpPr>
        <p:spPr>
          <a:xfrm>
            <a:off x="1762200" y="1679400"/>
            <a:ext cx="190008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ffffff"/>
                </a:solidFill>
                <a:effectLst/>
                <a:uFillTx/>
                <a:latin typeface="Frutiger 45 Light"/>
              </a:rPr>
              <a:t>Requested</a:t>
            </a:r>
            <a:endParaRPr b="0" lang="en-US" sz="1600" strike="noStrike" u="none">
              <a:solidFill>
                <a:srgbClr val="000000"/>
              </a:solidFill>
              <a:effectLst/>
              <a:uFillTx/>
              <a:latin typeface="Times New Roman"/>
            </a:endParaRPr>
          </a:p>
        </p:txBody>
      </p:sp>
      <p:sp>
        <p:nvSpPr>
          <p:cNvPr id="264" name=""/>
          <p:cNvSpPr/>
          <p:nvPr/>
        </p:nvSpPr>
        <p:spPr>
          <a:xfrm>
            <a:off x="4203720" y="1681200"/>
            <a:ext cx="190008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ffffff"/>
                </a:solidFill>
                <a:effectLst/>
                <a:uFillTx/>
                <a:latin typeface="Frutiger 45 Light"/>
              </a:rPr>
              <a:t>Approved</a:t>
            </a:r>
            <a:endParaRPr b="0" lang="en-US" sz="1600" strike="noStrike" u="none">
              <a:solidFill>
                <a:srgbClr val="000000"/>
              </a:solidFill>
              <a:effectLst/>
              <a:uFillTx/>
              <a:latin typeface="Times New Roman"/>
            </a:endParaRPr>
          </a:p>
        </p:txBody>
      </p:sp>
      <p:sp>
        <p:nvSpPr>
          <p:cNvPr id="265" name=""/>
          <p:cNvSpPr/>
          <p:nvPr/>
        </p:nvSpPr>
        <p:spPr>
          <a:xfrm>
            <a:off x="6086520" y="1682640"/>
            <a:ext cx="190008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ffffff"/>
                </a:solidFill>
                <a:effectLst/>
                <a:uFillTx/>
                <a:latin typeface="Frutiger 45 Light"/>
              </a:rPr>
              <a:t>Spent to Date</a:t>
            </a:r>
            <a:endParaRPr b="0" lang="en-US" sz="1600" strike="noStrike" u="none">
              <a:solidFill>
                <a:srgbClr val="000000"/>
              </a:solidFill>
              <a:effectLst/>
              <a:uFillTx/>
              <a:latin typeface="Times New Roman"/>
            </a:endParaRPr>
          </a:p>
        </p:txBody>
      </p:sp>
      <p:sp>
        <p:nvSpPr>
          <p:cNvPr id="266" name=""/>
          <p:cNvSpPr/>
          <p:nvPr/>
        </p:nvSpPr>
        <p:spPr>
          <a:xfrm>
            <a:off x="8109000" y="1682640"/>
            <a:ext cx="190008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ffffff"/>
                </a:solidFill>
                <a:effectLst/>
                <a:uFillTx/>
                <a:latin typeface="Frutiger 45 Light"/>
              </a:rPr>
              <a:t>Status</a:t>
            </a:r>
            <a:endParaRPr b="0" lang="en-US" sz="1600" strike="noStrike" u="none">
              <a:solidFill>
                <a:srgbClr val="000000"/>
              </a:solidFill>
              <a:effectLst/>
              <a:uFillTx/>
              <a:latin typeface="Times New Roman"/>
            </a:endParaRPr>
          </a:p>
        </p:txBody>
      </p:sp>
      <p:sp>
        <p:nvSpPr>
          <p:cNvPr id="267" name=""/>
          <p:cNvSpPr/>
          <p:nvPr/>
        </p:nvSpPr>
        <p:spPr>
          <a:xfrm>
            <a:off x="7929720" y="2820960"/>
            <a:ext cx="1323720" cy="474840"/>
          </a:xfrm>
          <a:prstGeom prst="rect">
            <a:avLst/>
          </a:prstGeom>
          <a:noFill/>
          <a:ln w="0">
            <a:noFill/>
          </a:ln>
        </p:spPr>
        <p:style>
          <a:lnRef idx="0"/>
          <a:fillRef idx="0"/>
          <a:effectRef idx="0"/>
          <a:fontRef idx="minor"/>
        </p:style>
        <p:txBody>
          <a:bodyPr lIns="90000" rIns="90000" tIns="46800" bIns="46800" anchor="t">
            <a:spAutoFit/>
          </a:bodyPr>
          <a:p>
            <a:pPr marL="227160" indent="-227160">
              <a:lnSpc>
                <a:spcPct val="125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Open</a:t>
            </a:r>
            <a:endParaRPr b="0" lang="en-US" sz="2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8" name=""/>
          <p:cNvSpPr/>
          <p:nvPr/>
        </p:nvSpPr>
        <p:spPr>
          <a:xfrm>
            <a:off x="1573200" y="587520"/>
            <a:ext cx="855504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RCR Database - Cost Tracking - Advocacy</a:t>
            </a:r>
            <a:endParaRPr b="0" lang="en-US" sz="2800" strike="noStrike" u="none">
              <a:solidFill>
                <a:srgbClr val="000000"/>
              </a:solidFill>
              <a:effectLst/>
              <a:uFillTx/>
              <a:latin typeface="Times New Roman"/>
            </a:endParaRPr>
          </a:p>
        </p:txBody>
      </p:sp>
      <p:sp>
        <p:nvSpPr>
          <p:cNvPr id="269" name=""/>
          <p:cNvSpPr/>
          <p:nvPr/>
        </p:nvSpPr>
        <p:spPr>
          <a:xfrm>
            <a:off x="1633680" y="2820960"/>
            <a:ext cx="2912760" cy="474840"/>
          </a:xfrm>
          <a:prstGeom prst="rect">
            <a:avLst/>
          </a:prstGeom>
          <a:noFill/>
          <a:ln w="0">
            <a:noFill/>
          </a:ln>
        </p:spPr>
        <p:style>
          <a:lnRef idx="0"/>
          <a:fillRef idx="0"/>
          <a:effectRef idx="0"/>
          <a:fontRef idx="minor"/>
        </p:style>
        <p:txBody>
          <a:bodyPr lIns="90000" rIns="90000" tIns="46800" bIns="46800" anchor="t">
            <a:spAutoFit/>
          </a:bodyPr>
          <a:p>
            <a:pPr marL="227160" indent="-227160">
              <a:lnSpc>
                <a:spcPct val="125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$2,153,476</a:t>
            </a:r>
            <a:endParaRPr b="0" lang="en-US" sz="2000" strike="noStrike" u="none">
              <a:solidFill>
                <a:srgbClr val="000000"/>
              </a:solidFill>
              <a:effectLst/>
              <a:uFillTx/>
              <a:latin typeface="Times New Roman"/>
            </a:endParaRPr>
          </a:p>
        </p:txBody>
      </p:sp>
      <p:sp>
        <p:nvSpPr>
          <p:cNvPr id="270" name=""/>
          <p:cNvSpPr/>
          <p:nvPr/>
        </p:nvSpPr>
        <p:spPr>
          <a:xfrm>
            <a:off x="3792600" y="2817720"/>
            <a:ext cx="2365200" cy="474840"/>
          </a:xfrm>
          <a:prstGeom prst="rect">
            <a:avLst/>
          </a:prstGeom>
          <a:noFill/>
          <a:ln w="0">
            <a:noFill/>
          </a:ln>
        </p:spPr>
        <p:style>
          <a:lnRef idx="0"/>
          <a:fillRef idx="0"/>
          <a:effectRef idx="0"/>
          <a:fontRef idx="minor"/>
        </p:style>
        <p:txBody>
          <a:bodyPr lIns="90000" rIns="90000" tIns="46800" bIns="46800" anchor="t">
            <a:spAutoFit/>
          </a:bodyPr>
          <a:p>
            <a:pPr marL="227160" indent="-227160">
              <a:lnSpc>
                <a:spcPct val="125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$1,393,374</a:t>
            </a:r>
            <a:endParaRPr b="0" lang="en-US" sz="2000" strike="noStrike" u="none">
              <a:solidFill>
                <a:srgbClr val="000000"/>
              </a:solidFill>
              <a:effectLst/>
              <a:uFillTx/>
              <a:latin typeface="Times New Roman"/>
            </a:endParaRPr>
          </a:p>
        </p:txBody>
      </p:sp>
      <p:sp>
        <p:nvSpPr>
          <p:cNvPr id="271" name=""/>
          <p:cNvSpPr/>
          <p:nvPr/>
        </p:nvSpPr>
        <p:spPr>
          <a:xfrm>
            <a:off x="5886360" y="2820960"/>
            <a:ext cx="2913120" cy="474840"/>
          </a:xfrm>
          <a:prstGeom prst="rect">
            <a:avLst/>
          </a:prstGeom>
          <a:noFill/>
          <a:ln w="0">
            <a:noFill/>
          </a:ln>
        </p:spPr>
        <p:style>
          <a:lnRef idx="0"/>
          <a:fillRef idx="0"/>
          <a:effectRef idx="0"/>
          <a:fontRef idx="minor"/>
        </p:style>
        <p:txBody>
          <a:bodyPr lIns="90000" rIns="90000" tIns="46800" bIns="46800" anchor="t">
            <a:spAutoFit/>
          </a:bodyPr>
          <a:p>
            <a:pPr marL="227160" indent="-227160">
              <a:lnSpc>
                <a:spcPct val="125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$0</a:t>
            </a:r>
            <a:endParaRPr b="0" lang="en-US" sz="2000" strike="noStrike" u="none">
              <a:solidFill>
                <a:srgbClr val="000000"/>
              </a:solidFill>
              <a:effectLst/>
              <a:uFillTx/>
              <a:latin typeface="Times New Roman"/>
            </a:endParaRPr>
          </a:p>
        </p:txBody>
      </p:sp>
      <p:sp>
        <p:nvSpPr>
          <p:cNvPr id="272" name=""/>
          <p:cNvSpPr/>
          <p:nvPr/>
        </p:nvSpPr>
        <p:spPr>
          <a:xfrm>
            <a:off x="5443560" y="529920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273" name=""/>
          <p:cNvSpPr/>
          <p:nvPr/>
        </p:nvSpPr>
        <p:spPr>
          <a:xfrm>
            <a:off x="5278320" y="546588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274" name=""/>
          <p:cNvSpPr/>
          <p:nvPr/>
        </p:nvSpPr>
        <p:spPr>
          <a:xfrm>
            <a:off x="5443560" y="546588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75" name=""/>
          <p:cNvSpPr/>
          <p:nvPr/>
        </p:nvSpPr>
        <p:spPr>
          <a:xfrm>
            <a:off x="5618160" y="546588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276" name=""/>
          <p:cNvSpPr/>
          <p:nvPr/>
        </p:nvSpPr>
        <p:spPr>
          <a:xfrm>
            <a:off x="5443560" y="563076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277" name=""/>
          <p:cNvSpPr/>
          <p:nvPr/>
        </p:nvSpPr>
        <p:spPr>
          <a:xfrm>
            <a:off x="4919760" y="546588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278" name=""/>
          <p:cNvSpPr/>
          <p:nvPr/>
        </p:nvSpPr>
        <p:spPr>
          <a:xfrm>
            <a:off x="5094360" y="546588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279" name=""/>
          <p:cNvSpPr/>
          <p:nvPr/>
        </p:nvSpPr>
        <p:spPr>
          <a:xfrm>
            <a:off x="5443560" y="596412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280" name=""/>
          <p:cNvSpPr/>
          <p:nvPr/>
        </p:nvSpPr>
        <p:spPr>
          <a:xfrm>
            <a:off x="5278320" y="613080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281" name=""/>
          <p:cNvSpPr/>
          <p:nvPr/>
        </p:nvSpPr>
        <p:spPr>
          <a:xfrm>
            <a:off x="5443560" y="613080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82" name=""/>
          <p:cNvSpPr/>
          <p:nvPr/>
        </p:nvSpPr>
        <p:spPr>
          <a:xfrm>
            <a:off x="5618160" y="613080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283" name=""/>
          <p:cNvSpPr/>
          <p:nvPr/>
        </p:nvSpPr>
        <p:spPr>
          <a:xfrm>
            <a:off x="5443560" y="629604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284" name=""/>
          <p:cNvSpPr/>
          <p:nvPr/>
        </p:nvSpPr>
        <p:spPr>
          <a:xfrm>
            <a:off x="4919760" y="613080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285" name=""/>
          <p:cNvSpPr/>
          <p:nvPr/>
        </p:nvSpPr>
        <p:spPr>
          <a:xfrm>
            <a:off x="5094360" y="613080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286" name=""/>
          <p:cNvSpPr/>
          <p:nvPr/>
        </p:nvSpPr>
        <p:spPr>
          <a:xfrm>
            <a:off x="7443720" y="1592280"/>
            <a:ext cx="2790720" cy="1160280"/>
          </a:xfrm>
          <a:custGeom>
            <a:avLst/>
            <a:gdLst/>
            <a:ahLst/>
            <a:rect l="l" t="t" r="r" b="b"/>
            <a:pathLst>
              <a:path w="1137" h="574">
                <a:moveTo>
                  <a:pt x="1095" y="218"/>
                </a:moveTo>
                <a:lnTo>
                  <a:pt x="1058" y="186"/>
                </a:lnTo>
                <a:lnTo>
                  <a:pt x="850" y="48"/>
                </a:lnTo>
                <a:lnTo>
                  <a:pt x="813" y="16"/>
                </a:lnTo>
                <a:lnTo>
                  <a:pt x="803" y="11"/>
                </a:lnTo>
                <a:lnTo>
                  <a:pt x="792" y="5"/>
                </a:lnTo>
                <a:lnTo>
                  <a:pt x="787" y="5"/>
                </a:lnTo>
                <a:lnTo>
                  <a:pt x="776" y="0"/>
                </a:lnTo>
                <a:lnTo>
                  <a:pt x="771" y="0"/>
                </a:lnTo>
                <a:lnTo>
                  <a:pt x="765" y="0"/>
                </a:lnTo>
                <a:lnTo>
                  <a:pt x="755" y="0"/>
                </a:lnTo>
                <a:lnTo>
                  <a:pt x="749" y="5"/>
                </a:lnTo>
                <a:lnTo>
                  <a:pt x="739" y="0"/>
                </a:lnTo>
                <a:lnTo>
                  <a:pt x="728" y="0"/>
                </a:lnTo>
                <a:lnTo>
                  <a:pt x="117" y="0"/>
                </a:lnTo>
                <a:lnTo>
                  <a:pt x="106" y="0"/>
                </a:lnTo>
                <a:lnTo>
                  <a:pt x="96" y="5"/>
                </a:lnTo>
                <a:lnTo>
                  <a:pt x="85" y="11"/>
                </a:lnTo>
                <a:lnTo>
                  <a:pt x="74" y="16"/>
                </a:lnTo>
                <a:lnTo>
                  <a:pt x="64" y="21"/>
                </a:lnTo>
                <a:lnTo>
                  <a:pt x="53" y="32"/>
                </a:lnTo>
                <a:lnTo>
                  <a:pt x="43" y="37"/>
                </a:lnTo>
                <a:lnTo>
                  <a:pt x="37" y="48"/>
                </a:lnTo>
                <a:lnTo>
                  <a:pt x="27" y="64"/>
                </a:lnTo>
                <a:lnTo>
                  <a:pt x="21" y="74"/>
                </a:lnTo>
                <a:lnTo>
                  <a:pt x="16" y="90"/>
                </a:lnTo>
                <a:lnTo>
                  <a:pt x="11" y="101"/>
                </a:lnTo>
                <a:lnTo>
                  <a:pt x="5" y="117"/>
                </a:lnTo>
                <a:lnTo>
                  <a:pt x="5" y="133"/>
                </a:lnTo>
                <a:lnTo>
                  <a:pt x="0" y="154"/>
                </a:lnTo>
                <a:lnTo>
                  <a:pt x="0" y="170"/>
                </a:lnTo>
                <a:lnTo>
                  <a:pt x="0" y="410"/>
                </a:lnTo>
                <a:lnTo>
                  <a:pt x="0" y="425"/>
                </a:lnTo>
                <a:lnTo>
                  <a:pt x="5" y="441"/>
                </a:lnTo>
                <a:lnTo>
                  <a:pt x="5" y="457"/>
                </a:lnTo>
                <a:lnTo>
                  <a:pt x="11" y="473"/>
                </a:lnTo>
                <a:lnTo>
                  <a:pt x="16" y="489"/>
                </a:lnTo>
                <a:lnTo>
                  <a:pt x="21" y="500"/>
                </a:lnTo>
                <a:lnTo>
                  <a:pt x="27" y="516"/>
                </a:lnTo>
                <a:lnTo>
                  <a:pt x="37" y="527"/>
                </a:lnTo>
                <a:lnTo>
                  <a:pt x="43" y="537"/>
                </a:lnTo>
                <a:lnTo>
                  <a:pt x="53" y="548"/>
                </a:lnTo>
                <a:lnTo>
                  <a:pt x="64" y="553"/>
                </a:lnTo>
                <a:lnTo>
                  <a:pt x="74" y="564"/>
                </a:lnTo>
                <a:lnTo>
                  <a:pt x="85" y="569"/>
                </a:lnTo>
                <a:lnTo>
                  <a:pt x="96" y="574"/>
                </a:lnTo>
                <a:lnTo>
                  <a:pt x="106" y="574"/>
                </a:lnTo>
                <a:lnTo>
                  <a:pt x="117" y="574"/>
                </a:lnTo>
                <a:lnTo>
                  <a:pt x="728" y="574"/>
                </a:lnTo>
                <a:lnTo>
                  <a:pt x="744" y="574"/>
                </a:lnTo>
                <a:lnTo>
                  <a:pt x="755" y="574"/>
                </a:lnTo>
                <a:lnTo>
                  <a:pt x="760" y="574"/>
                </a:lnTo>
                <a:lnTo>
                  <a:pt x="765" y="574"/>
                </a:lnTo>
                <a:lnTo>
                  <a:pt x="771" y="574"/>
                </a:lnTo>
                <a:lnTo>
                  <a:pt x="781" y="574"/>
                </a:lnTo>
                <a:lnTo>
                  <a:pt x="787" y="569"/>
                </a:lnTo>
                <a:lnTo>
                  <a:pt x="797" y="569"/>
                </a:lnTo>
                <a:lnTo>
                  <a:pt x="803" y="564"/>
                </a:lnTo>
                <a:lnTo>
                  <a:pt x="813" y="558"/>
                </a:lnTo>
                <a:lnTo>
                  <a:pt x="850" y="527"/>
                </a:lnTo>
                <a:lnTo>
                  <a:pt x="1058" y="388"/>
                </a:lnTo>
                <a:lnTo>
                  <a:pt x="1095" y="356"/>
                </a:lnTo>
                <a:lnTo>
                  <a:pt x="1105" y="351"/>
                </a:lnTo>
                <a:lnTo>
                  <a:pt x="1116" y="340"/>
                </a:lnTo>
                <a:lnTo>
                  <a:pt x="1121" y="335"/>
                </a:lnTo>
                <a:lnTo>
                  <a:pt x="1127" y="324"/>
                </a:lnTo>
                <a:lnTo>
                  <a:pt x="1132" y="314"/>
                </a:lnTo>
                <a:lnTo>
                  <a:pt x="1137" y="308"/>
                </a:lnTo>
                <a:lnTo>
                  <a:pt x="1137" y="298"/>
                </a:lnTo>
                <a:lnTo>
                  <a:pt x="1137" y="287"/>
                </a:lnTo>
                <a:lnTo>
                  <a:pt x="1137" y="277"/>
                </a:lnTo>
                <a:lnTo>
                  <a:pt x="1137" y="266"/>
                </a:lnTo>
                <a:lnTo>
                  <a:pt x="1132" y="261"/>
                </a:lnTo>
                <a:lnTo>
                  <a:pt x="1127" y="250"/>
                </a:lnTo>
                <a:lnTo>
                  <a:pt x="1121" y="239"/>
                </a:lnTo>
                <a:lnTo>
                  <a:pt x="1116" y="234"/>
                </a:lnTo>
                <a:lnTo>
                  <a:pt x="1105" y="223"/>
                </a:lnTo>
                <a:lnTo>
                  <a:pt x="1095" y="218"/>
                </a:lnTo>
                <a:lnTo>
                  <a:pt x="1095" y="218"/>
                </a:lnTo>
                <a:lnTo>
                  <a:pt x="1095" y="218"/>
                </a:lnTo>
              </a:path>
            </a:pathLst>
          </a:custGeom>
          <a:solidFill>
            <a:srgbClr val="ffb31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7" name=""/>
          <p:cNvSpPr/>
          <p:nvPr/>
        </p:nvSpPr>
        <p:spPr>
          <a:xfrm>
            <a:off x="5427720" y="1592280"/>
            <a:ext cx="2790720" cy="1160280"/>
          </a:xfrm>
          <a:custGeom>
            <a:avLst/>
            <a:gdLst/>
            <a:ahLst/>
            <a:rect l="l" t="t" r="r" b="b"/>
            <a:pathLst>
              <a:path w="1137" h="574">
                <a:moveTo>
                  <a:pt x="1095" y="218"/>
                </a:moveTo>
                <a:lnTo>
                  <a:pt x="1058" y="186"/>
                </a:lnTo>
                <a:lnTo>
                  <a:pt x="850" y="48"/>
                </a:lnTo>
                <a:lnTo>
                  <a:pt x="813" y="16"/>
                </a:lnTo>
                <a:lnTo>
                  <a:pt x="803" y="11"/>
                </a:lnTo>
                <a:lnTo>
                  <a:pt x="792" y="5"/>
                </a:lnTo>
                <a:lnTo>
                  <a:pt x="787" y="5"/>
                </a:lnTo>
                <a:lnTo>
                  <a:pt x="776" y="0"/>
                </a:lnTo>
                <a:lnTo>
                  <a:pt x="771" y="0"/>
                </a:lnTo>
                <a:lnTo>
                  <a:pt x="765" y="0"/>
                </a:lnTo>
                <a:lnTo>
                  <a:pt x="755" y="0"/>
                </a:lnTo>
                <a:lnTo>
                  <a:pt x="749" y="5"/>
                </a:lnTo>
                <a:lnTo>
                  <a:pt x="739" y="0"/>
                </a:lnTo>
                <a:lnTo>
                  <a:pt x="728" y="0"/>
                </a:lnTo>
                <a:lnTo>
                  <a:pt x="117" y="0"/>
                </a:lnTo>
                <a:lnTo>
                  <a:pt x="106" y="0"/>
                </a:lnTo>
                <a:lnTo>
                  <a:pt x="96" y="5"/>
                </a:lnTo>
                <a:lnTo>
                  <a:pt x="85" y="11"/>
                </a:lnTo>
                <a:lnTo>
                  <a:pt x="74" y="16"/>
                </a:lnTo>
                <a:lnTo>
                  <a:pt x="64" y="21"/>
                </a:lnTo>
                <a:lnTo>
                  <a:pt x="53" y="32"/>
                </a:lnTo>
                <a:lnTo>
                  <a:pt x="43" y="37"/>
                </a:lnTo>
                <a:lnTo>
                  <a:pt x="37" y="48"/>
                </a:lnTo>
                <a:lnTo>
                  <a:pt x="27" y="64"/>
                </a:lnTo>
                <a:lnTo>
                  <a:pt x="21" y="74"/>
                </a:lnTo>
                <a:lnTo>
                  <a:pt x="16" y="90"/>
                </a:lnTo>
                <a:lnTo>
                  <a:pt x="11" y="101"/>
                </a:lnTo>
                <a:lnTo>
                  <a:pt x="5" y="117"/>
                </a:lnTo>
                <a:lnTo>
                  <a:pt x="5" y="133"/>
                </a:lnTo>
                <a:lnTo>
                  <a:pt x="0" y="154"/>
                </a:lnTo>
                <a:lnTo>
                  <a:pt x="0" y="170"/>
                </a:lnTo>
                <a:lnTo>
                  <a:pt x="0" y="410"/>
                </a:lnTo>
                <a:lnTo>
                  <a:pt x="0" y="425"/>
                </a:lnTo>
                <a:lnTo>
                  <a:pt x="5" y="441"/>
                </a:lnTo>
                <a:lnTo>
                  <a:pt x="5" y="457"/>
                </a:lnTo>
                <a:lnTo>
                  <a:pt x="11" y="473"/>
                </a:lnTo>
                <a:lnTo>
                  <a:pt x="16" y="489"/>
                </a:lnTo>
                <a:lnTo>
                  <a:pt x="21" y="500"/>
                </a:lnTo>
                <a:lnTo>
                  <a:pt x="27" y="516"/>
                </a:lnTo>
                <a:lnTo>
                  <a:pt x="37" y="527"/>
                </a:lnTo>
                <a:lnTo>
                  <a:pt x="43" y="537"/>
                </a:lnTo>
                <a:lnTo>
                  <a:pt x="53" y="548"/>
                </a:lnTo>
                <a:lnTo>
                  <a:pt x="64" y="553"/>
                </a:lnTo>
                <a:lnTo>
                  <a:pt x="74" y="564"/>
                </a:lnTo>
                <a:lnTo>
                  <a:pt x="85" y="569"/>
                </a:lnTo>
                <a:lnTo>
                  <a:pt x="96" y="574"/>
                </a:lnTo>
                <a:lnTo>
                  <a:pt x="106" y="574"/>
                </a:lnTo>
                <a:lnTo>
                  <a:pt x="117" y="574"/>
                </a:lnTo>
                <a:lnTo>
                  <a:pt x="728" y="574"/>
                </a:lnTo>
                <a:lnTo>
                  <a:pt x="744" y="574"/>
                </a:lnTo>
                <a:lnTo>
                  <a:pt x="755" y="574"/>
                </a:lnTo>
                <a:lnTo>
                  <a:pt x="760" y="574"/>
                </a:lnTo>
                <a:lnTo>
                  <a:pt x="765" y="574"/>
                </a:lnTo>
                <a:lnTo>
                  <a:pt x="771" y="574"/>
                </a:lnTo>
                <a:lnTo>
                  <a:pt x="781" y="574"/>
                </a:lnTo>
                <a:lnTo>
                  <a:pt x="787" y="569"/>
                </a:lnTo>
                <a:lnTo>
                  <a:pt x="797" y="569"/>
                </a:lnTo>
                <a:lnTo>
                  <a:pt x="803" y="564"/>
                </a:lnTo>
                <a:lnTo>
                  <a:pt x="813" y="558"/>
                </a:lnTo>
                <a:lnTo>
                  <a:pt x="850" y="527"/>
                </a:lnTo>
                <a:lnTo>
                  <a:pt x="1058" y="388"/>
                </a:lnTo>
                <a:lnTo>
                  <a:pt x="1095" y="356"/>
                </a:lnTo>
                <a:lnTo>
                  <a:pt x="1105" y="351"/>
                </a:lnTo>
                <a:lnTo>
                  <a:pt x="1116" y="340"/>
                </a:lnTo>
                <a:lnTo>
                  <a:pt x="1121" y="335"/>
                </a:lnTo>
                <a:lnTo>
                  <a:pt x="1127" y="324"/>
                </a:lnTo>
                <a:lnTo>
                  <a:pt x="1132" y="314"/>
                </a:lnTo>
                <a:lnTo>
                  <a:pt x="1137" y="308"/>
                </a:lnTo>
                <a:lnTo>
                  <a:pt x="1137" y="298"/>
                </a:lnTo>
                <a:lnTo>
                  <a:pt x="1137" y="287"/>
                </a:lnTo>
                <a:lnTo>
                  <a:pt x="1137" y="277"/>
                </a:lnTo>
                <a:lnTo>
                  <a:pt x="1137" y="266"/>
                </a:lnTo>
                <a:lnTo>
                  <a:pt x="1132" y="261"/>
                </a:lnTo>
                <a:lnTo>
                  <a:pt x="1127" y="250"/>
                </a:lnTo>
                <a:lnTo>
                  <a:pt x="1121" y="239"/>
                </a:lnTo>
                <a:lnTo>
                  <a:pt x="1116" y="234"/>
                </a:lnTo>
                <a:lnTo>
                  <a:pt x="1105" y="223"/>
                </a:lnTo>
                <a:lnTo>
                  <a:pt x="1095" y="218"/>
                </a:lnTo>
                <a:lnTo>
                  <a:pt x="1095" y="218"/>
                </a:lnTo>
                <a:lnTo>
                  <a:pt x="1095" y="218"/>
                </a:lnTo>
              </a:path>
            </a:pathLst>
          </a:custGeom>
          <a:solidFill>
            <a:srgbClr val="095ba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8" name=""/>
          <p:cNvSpPr/>
          <p:nvPr/>
        </p:nvSpPr>
        <p:spPr>
          <a:xfrm>
            <a:off x="3432240" y="1592280"/>
            <a:ext cx="2790720" cy="1160280"/>
          </a:xfrm>
          <a:custGeom>
            <a:avLst/>
            <a:gdLst/>
            <a:ahLst/>
            <a:rect l="l" t="t" r="r" b="b"/>
            <a:pathLst>
              <a:path w="1137" h="574">
                <a:moveTo>
                  <a:pt x="1095" y="218"/>
                </a:moveTo>
                <a:lnTo>
                  <a:pt x="1058" y="186"/>
                </a:lnTo>
                <a:lnTo>
                  <a:pt x="850" y="48"/>
                </a:lnTo>
                <a:lnTo>
                  <a:pt x="813" y="16"/>
                </a:lnTo>
                <a:lnTo>
                  <a:pt x="803" y="11"/>
                </a:lnTo>
                <a:lnTo>
                  <a:pt x="792" y="5"/>
                </a:lnTo>
                <a:lnTo>
                  <a:pt x="787" y="5"/>
                </a:lnTo>
                <a:lnTo>
                  <a:pt x="776" y="0"/>
                </a:lnTo>
                <a:lnTo>
                  <a:pt x="771" y="0"/>
                </a:lnTo>
                <a:lnTo>
                  <a:pt x="765" y="0"/>
                </a:lnTo>
                <a:lnTo>
                  <a:pt x="755" y="0"/>
                </a:lnTo>
                <a:lnTo>
                  <a:pt x="749" y="5"/>
                </a:lnTo>
                <a:lnTo>
                  <a:pt x="739" y="0"/>
                </a:lnTo>
                <a:lnTo>
                  <a:pt x="728" y="0"/>
                </a:lnTo>
                <a:lnTo>
                  <a:pt x="117" y="0"/>
                </a:lnTo>
                <a:lnTo>
                  <a:pt x="106" y="0"/>
                </a:lnTo>
                <a:lnTo>
                  <a:pt x="96" y="5"/>
                </a:lnTo>
                <a:lnTo>
                  <a:pt x="85" y="11"/>
                </a:lnTo>
                <a:lnTo>
                  <a:pt x="74" y="16"/>
                </a:lnTo>
                <a:lnTo>
                  <a:pt x="64" y="21"/>
                </a:lnTo>
                <a:lnTo>
                  <a:pt x="53" y="32"/>
                </a:lnTo>
                <a:lnTo>
                  <a:pt x="43" y="37"/>
                </a:lnTo>
                <a:lnTo>
                  <a:pt x="37" y="48"/>
                </a:lnTo>
                <a:lnTo>
                  <a:pt x="27" y="64"/>
                </a:lnTo>
                <a:lnTo>
                  <a:pt x="21" y="74"/>
                </a:lnTo>
                <a:lnTo>
                  <a:pt x="16" y="90"/>
                </a:lnTo>
                <a:lnTo>
                  <a:pt x="11" y="101"/>
                </a:lnTo>
                <a:lnTo>
                  <a:pt x="5" y="117"/>
                </a:lnTo>
                <a:lnTo>
                  <a:pt x="5" y="133"/>
                </a:lnTo>
                <a:lnTo>
                  <a:pt x="0" y="154"/>
                </a:lnTo>
                <a:lnTo>
                  <a:pt x="0" y="170"/>
                </a:lnTo>
                <a:lnTo>
                  <a:pt x="0" y="410"/>
                </a:lnTo>
                <a:lnTo>
                  <a:pt x="0" y="425"/>
                </a:lnTo>
                <a:lnTo>
                  <a:pt x="5" y="441"/>
                </a:lnTo>
                <a:lnTo>
                  <a:pt x="5" y="457"/>
                </a:lnTo>
                <a:lnTo>
                  <a:pt x="11" y="473"/>
                </a:lnTo>
                <a:lnTo>
                  <a:pt x="16" y="489"/>
                </a:lnTo>
                <a:lnTo>
                  <a:pt x="21" y="500"/>
                </a:lnTo>
                <a:lnTo>
                  <a:pt x="27" y="516"/>
                </a:lnTo>
                <a:lnTo>
                  <a:pt x="37" y="527"/>
                </a:lnTo>
                <a:lnTo>
                  <a:pt x="43" y="537"/>
                </a:lnTo>
                <a:lnTo>
                  <a:pt x="53" y="548"/>
                </a:lnTo>
                <a:lnTo>
                  <a:pt x="64" y="553"/>
                </a:lnTo>
                <a:lnTo>
                  <a:pt x="74" y="564"/>
                </a:lnTo>
                <a:lnTo>
                  <a:pt x="85" y="569"/>
                </a:lnTo>
                <a:lnTo>
                  <a:pt x="96" y="574"/>
                </a:lnTo>
                <a:lnTo>
                  <a:pt x="106" y="574"/>
                </a:lnTo>
                <a:lnTo>
                  <a:pt x="117" y="574"/>
                </a:lnTo>
                <a:lnTo>
                  <a:pt x="728" y="574"/>
                </a:lnTo>
                <a:lnTo>
                  <a:pt x="744" y="574"/>
                </a:lnTo>
                <a:lnTo>
                  <a:pt x="755" y="574"/>
                </a:lnTo>
                <a:lnTo>
                  <a:pt x="760" y="574"/>
                </a:lnTo>
                <a:lnTo>
                  <a:pt x="765" y="574"/>
                </a:lnTo>
                <a:lnTo>
                  <a:pt x="771" y="574"/>
                </a:lnTo>
                <a:lnTo>
                  <a:pt x="781" y="574"/>
                </a:lnTo>
                <a:lnTo>
                  <a:pt x="787" y="569"/>
                </a:lnTo>
                <a:lnTo>
                  <a:pt x="797" y="569"/>
                </a:lnTo>
                <a:lnTo>
                  <a:pt x="803" y="564"/>
                </a:lnTo>
                <a:lnTo>
                  <a:pt x="813" y="558"/>
                </a:lnTo>
                <a:lnTo>
                  <a:pt x="850" y="527"/>
                </a:lnTo>
                <a:lnTo>
                  <a:pt x="1058" y="388"/>
                </a:lnTo>
                <a:lnTo>
                  <a:pt x="1095" y="356"/>
                </a:lnTo>
                <a:lnTo>
                  <a:pt x="1105" y="351"/>
                </a:lnTo>
                <a:lnTo>
                  <a:pt x="1116" y="340"/>
                </a:lnTo>
                <a:lnTo>
                  <a:pt x="1121" y="335"/>
                </a:lnTo>
                <a:lnTo>
                  <a:pt x="1127" y="324"/>
                </a:lnTo>
                <a:lnTo>
                  <a:pt x="1132" y="314"/>
                </a:lnTo>
                <a:lnTo>
                  <a:pt x="1137" y="308"/>
                </a:lnTo>
                <a:lnTo>
                  <a:pt x="1137" y="298"/>
                </a:lnTo>
                <a:lnTo>
                  <a:pt x="1137" y="287"/>
                </a:lnTo>
                <a:lnTo>
                  <a:pt x="1137" y="277"/>
                </a:lnTo>
                <a:lnTo>
                  <a:pt x="1137" y="266"/>
                </a:lnTo>
                <a:lnTo>
                  <a:pt x="1132" y="261"/>
                </a:lnTo>
                <a:lnTo>
                  <a:pt x="1127" y="250"/>
                </a:lnTo>
                <a:lnTo>
                  <a:pt x="1121" y="239"/>
                </a:lnTo>
                <a:lnTo>
                  <a:pt x="1116" y="234"/>
                </a:lnTo>
                <a:lnTo>
                  <a:pt x="1105" y="223"/>
                </a:lnTo>
                <a:lnTo>
                  <a:pt x="1095" y="218"/>
                </a:lnTo>
                <a:lnTo>
                  <a:pt x="1095" y="218"/>
                </a:lnTo>
                <a:lnTo>
                  <a:pt x="1095" y="218"/>
                </a:lnTo>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9" name=""/>
          <p:cNvSpPr/>
          <p:nvPr/>
        </p:nvSpPr>
        <p:spPr>
          <a:xfrm>
            <a:off x="1506600" y="1592280"/>
            <a:ext cx="2790720" cy="1160280"/>
          </a:xfrm>
          <a:custGeom>
            <a:avLst/>
            <a:gdLst/>
            <a:ahLst/>
            <a:rect l="l" t="t" r="r" b="b"/>
            <a:pathLst>
              <a:path w="1137" h="574">
                <a:moveTo>
                  <a:pt x="1095" y="218"/>
                </a:moveTo>
                <a:lnTo>
                  <a:pt x="1058" y="186"/>
                </a:lnTo>
                <a:lnTo>
                  <a:pt x="850" y="48"/>
                </a:lnTo>
                <a:lnTo>
                  <a:pt x="813" y="16"/>
                </a:lnTo>
                <a:lnTo>
                  <a:pt x="803" y="11"/>
                </a:lnTo>
                <a:lnTo>
                  <a:pt x="792" y="5"/>
                </a:lnTo>
                <a:lnTo>
                  <a:pt x="787" y="5"/>
                </a:lnTo>
                <a:lnTo>
                  <a:pt x="776" y="0"/>
                </a:lnTo>
                <a:lnTo>
                  <a:pt x="771" y="0"/>
                </a:lnTo>
                <a:lnTo>
                  <a:pt x="765" y="0"/>
                </a:lnTo>
                <a:lnTo>
                  <a:pt x="755" y="0"/>
                </a:lnTo>
                <a:lnTo>
                  <a:pt x="749" y="5"/>
                </a:lnTo>
                <a:lnTo>
                  <a:pt x="739" y="0"/>
                </a:lnTo>
                <a:lnTo>
                  <a:pt x="728" y="0"/>
                </a:lnTo>
                <a:lnTo>
                  <a:pt x="117" y="0"/>
                </a:lnTo>
                <a:lnTo>
                  <a:pt x="106" y="0"/>
                </a:lnTo>
                <a:lnTo>
                  <a:pt x="96" y="5"/>
                </a:lnTo>
                <a:lnTo>
                  <a:pt x="85" y="11"/>
                </a:lnTo>
                <a:lnTo>
                  <a:pt x="74" y="16"/>
                </a:lnTo>
                <a:lnTo>
                  <a:pt x="64" y="21"/>
                </a:lnTo>
                <a:lnTo>
                  <a:pt x="53" y="32"/>
                </a:lnTo>
                <a:lnTo>
                  <a:pt x="43" y="37"/>
                </a:lnTo>
                <a:lnTo>
                  <a:pt x="37" y="48"/>
                </a:lnTo>
                <a:lnTo>
                  <a:pt x="27" y="64"/>
                </a:lnTo>
                <a:lnTo>
                  <a:pt x="21" y="74"/>
                </a:lnTo>
                <a:lnTo>
                  <a:pt x="16" y="90"/>
                </a:lnTo>
                <a:lnTo>
                  <a:pt x="11" y="101"/>
                </a:lnTo>
                <a:lnTo>
                  <a:pt x="5" y="117"/>
                </a:lnTo>
                <a:lnTo>
                  <a:pt x="5" y="133"/>
                </a:lnTo>
                <a:lnTo>
                  <a:pt x="0" y="154"/>
                </a:lnTo>
                <a:lnTo>
                  <a:pt x="0" y="170"/>
                </a:lnTo>
                <a:lnTo>
                  <a:pt x="0" y="410"/>
                </a:lnTo>
                <a:lnTo>
                  <a:pt x="0" y="425"/>
                </a:lnTo>
                <a:lnTo>
                  <a:pt x="5" y="441"/>
                </a:lnTo>
                <a:lnTo>
                  <a:pt x="5" y="457"/>
                </a:lnTo>
                <a:lnTo>
                  <a:pt x="11" y="473"/>
                </a:lnTo>
                <a:lnTo>
                  <a:pt x="16" y="489"/>
                </a:lnTo>
                <a:lnTo>
                  <a:pt x="21" y="500"/>
                </a:lnTo>
                <a:lnTo>
                  <a:pt x="27" y="516"/>
                </a:lnTo>
                <a:lnTo>
                  <a:pt x="37" y="527"/>
                </a:lnTo>
                <a:lnTo>
                  <a:pt x="43" y="537"/>
                </a:lnTo>
                <a:lnTo>
                  <a:pt x="53" y="548"/>
                </a:lnTo>
                <a:lnTo>
                  <a:pt x="64" y="553"/>
                </a:lnTo>
                <a:lnTo>
                  <a:pt x="74" y="564"/>
                </a:lnTo>
                <a:lnTo>
                  <a:pt x="85" y="569"/>
                </a:lnTo>
                <a:lnTo>
                  <a:pt x="96" y="574"/>
                </a:lnTo>
                <a:lnTo>
                  <a:pt x="106" y="574"/>
                </a:lnTo>
                <a:lnTo>
                  <a:pt x="117" y="574"/>
                </a:lnTo>
                <a:lnTo>
                  <a:pt x="728" y="574"/>
                </a:lnTo>
                <a:lnTo>
                  <a:pt x="744" y="574"/>
                </a:lnTo>
                <a:lnTo>
                  <a:pt x="755" y="574"/>
                </a:lnTo>
                <a:lnTo>
                  <a:pt x="760" y="574"/>
                </a:lnTo>
                <a:lnTo>
                  <a:pt x="765" y="574"/>
                </a:lnTo>
                <a:lnTo>
                  <a:pt x="771" y="574"/>
                </a:lnTo>
                <a:lnTo>
                  <a:pt x="781" y="574"/>
                </a:lnTo>
                <a:lnTo>
                  <a:pt x="787" y="569"/>
                </a:lnTo>
                <a:lnTo>
                  <a:pt x="797" y="569"/>
                </a:lnTo>
                <a:lnTo>
                  <a:pt x="803" y="564"/>
                </a:lnTo>
                <a:lnTo>
                  <a:pt x="813" y="558"/>
                </a:lnTo>
                <a:lnTo>
                  <a:pt x="850" y="527"/>
                </a:lnTo>
                <a:lnTo>
                  <a:pt x="1058" y="388"/>
                </a:lnTo>
                <a:lnTo>
                  <a:pt x="1095" y="356"/>
                </a:lnTo>
                <a:lnTo>
                  <a:pt x="1105" y="351"/>
                </a:lnTo>
                <a:lnTo>
                  <a:pt x="1116" y="340"/>
                </a:lnTo>
                <a:lnTo>
                  <a:pt x="1121" y="335"/>
                </a:lnTo>
                <a:lnTo>
                  <a:pt x="1127" y="324"/>
                </a:lnTo>
                <a:lnTo>
                  <a:pt x="1132" y="314"/>
                </a:lnTo>
                <a:lnTo>
                  <a:pt x="1137" y="308"/>
                </a:lnTo>
                <a:lnTo>
                  <a:pt x="1137" y="298"/>
                </a:lnTo>
                <a:lnTo>
                  <a:pt x="1137" y="287"/>
                </a:lnTo>
                <a:lnTo>
                  <a:pt x="1137" y="277"/>
                </a:lnTo>
                <a:lnTo>
                  <a:pt x="1137" y="266"/>
                </a:lnTo>
                <a:lnTo>
                  <a:pt x="1132" y="261"/>
                </a:lnTo>
                <a:lnTo>
                  <a:pt x="1127" y="250"/>
                </a:lnTo>
                <a:lnTo>
                  <a:pt x="1121" y="239"/>
                </a:lnTo>
                <a:lnTo>
                  <a:pt x="1116" y="234"/>
                </a:lnTo>
                <a:lnTo>
                  <a:pt x="1105" y="223"/>
                </a:lnTo>
                <a:lnTo>
                  <a:pt x="1095" y="218"/>
                </a:lnTo>
                <a:lnTo>
                  <a:pt x="1095" y="218"/>
                </a:lnTo>
                <a:lnTo>
                  <a:pt x="1095" y="218"/>
                </a:lnTo>
              </a:path>
            </a:pathLst>
          </a:custGeom>
          <a:solidFill>
            <a:srgbClr val="fe000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0" name=""/>
          <p:cNvSpPr/>
          <p:nvPr/>
        </p:nvSpPr>
        <p:spPr>
          <a:xfrm>
            <a:off x="1762200" y="1679400"/>
            <a:ext cx="190008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ffffff"/>
                </a:solidFill>
                <a:effectLst/>
                <a:uFillTx/>
                <a:latin typeface="Frutiger 45 Light"/>
              </a:rPr>
              <a:t>Requested</a:t>
            </a:r>
            <a:endParaRPr b="0" lang="en-US" sz="1600" strike="noStrike" u="none">
              <a:solidFill>
                <a:srgbClr val="000000"/>
              </a:solidFill>
              <a:effectLst/>
              <a:uFillTx/>
              <a:latin typeface="Times New Roman"/>
            </a:endParaRPr>
          </a:p>
        </p:txBody>
      </p:sp>
      <p:sp>
        <p:nvSpPr>
          <p:cNvPr id="291" name=""/>
          <p:cNvSpPr/>
          <p:nvPr/>
        </p:nvSpPr>
        <p:spPr>
          <a:xfrm>
            <a:off x="4203720" y="1681200"/>
            <a:ext cx="190008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ffffff"/>
                </a:solidFill>
                <a:effectLst/>
                <a:uFillTx/>
                <a:latin typeface="Frutiger 45 Light"/>
              </a:rPr>
              <a:t>Approved</a:t>
            </a:r>
            <a:endParaRPr b="0" lang="en-US" sz="1600" strike="noStrike" u="none">
              <a:solidFill>
                <a:srgbClr val="000000"/>
              </a:solidFill>
              <a:effectLst/>
              <a:uFillTx/>
              <a:latin typeface="Times New Roman"/>
            </a:endParaRPr>
          </a:p>
        </p:txBody>
      </p:sp>
      <p:sp>
        <p:nvSpPr>
          <p:cNvPr id="292" name=""/>
          <p:cNvSpPr/>
          <p:nvPr/>
        </p:nvSpPr>
        <p:spPr>
          <a:xfrm>
            <a:off x="6086520" y="1682640"/>
            <a:ext cx="190008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ffffff"/>
                </a:solidFill>
                <a:effectLst/>
                <a:uFillTx/>
                <a:latin typeface="Frutiger 45 Light"/>
              </a:rPr>
              <a:t>Spent to Date</a:t>
            </a:r>
            <a:endParaRPr b="0" lang="en-US" sz="1600" strike="noStrike" u="none">
              <a:solidFill>
                <a:srgbClr val="000000"/>
              </a:solidFill>
              <a:effectLst/>
              <a:uFillTx/>
              <a:latin typeface="Times New Roman"/>
            </a:endParaRPr>
          </a:p>
        </p:txBody>
      </p:sp>
      <p:sp>
        <p:nvSpPr>
          <p:cNvPr id="293" name=""/>
          <p:cNvSpPr/>
          <p:nvPr/>
        </p:nvSpPr>
        <p:spPr>
          <a:xfrm>
            <a:off x="8109000" y="1682640"/>
            <a:ext cx="190008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ffffff"/>
                </a:solidFill>
                <a:effectLst/>
                <a:uFillTx/>
                <a:latin typeface="Frutiger 45 Light"/>
              </a:rPr>
              <a:t>Status</a:t>
            </a:r>
            <a:endParaRPr b="0" lang="en-US" sz="1600" strike="noStrike" u="none">
              <a:solidFill>
                <a:srgbClr val="000000"/>
              </a:solidFill>
              <a:effectLst/>
              <a:uFillTx/>
              <a:latin typeface="Times New Roman"/>
            </a:endParaRPr>
          </a:p>
        </p:txBody>
      </p:sp>
      <p:sp>
        <p:nvSpPr>
          <p:cNvPr id="294" name=""/>
          <p:cNvSpPr/>
          <p:nvPr/>
        </p:nvSpPr>
        <p:spPr>
          <a:xfrm>
            <a:off x="7929720" y="2820960"/>
            <a:ext cx="1323720" cy="474840"/>
          </a:xfrm>
          <a:prstGeom prst="rect">
            <a:avLst/>
          </a:prstGeom>
          <a:noFill/>
          <a:ln w="0">
            <a:noFill/>
          </a:ln>
        </p:spPr>
        <p:style>
          <a:lnRef idx="0"/>
          <a:fillRef idx="0"/>
          <a:effectRef idx="0"/>
          <a:fontRef idx="minor"/>
        </p:style>
        <p:txBody>
          <a:bodyPr lIns="90000" rIns="90000" tIns="46800" bIns="46800" anchor="t">
            <a:spAutoFit/>
          </a:bodyPr>
          <a:p>
            <a:pPr marL="227160" indent="-227160">
              <a:lnSpc>
                <a:spcPct val="125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Open</a:t>
            </a:r>
            <a:endParaRPr b="0" lang="en-US" sz="2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5" name=""/>
          <p:cNvSpPr/>
          <p:nvPr/>
        </p:nvSpPr>
        <p:spPr>
          <a:xfrm>
            <a:off x="1573200" y="587520"/>
            <a:ext cx="855504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RCR Database - Cost Tracking - Deal Support</a:t>
            </a:r>
            <a:endParaRPr b="0" lang="en-US" sz="2800" strike="noStrike" u="none">
              <a:solidFill>
                <a:srgbClr val="000000"/>
              </a:solidFill>
              <a:effectLst/>
              <a:uFillTx/>
              <a:latin typeface="Times New Roman"/>
            </a:endParaRPr>
          </a:p>
        </p:txBody>
      </p:sp>
      <p:sp>
        <p:nvSpPr>
          <p:cNvPr id="296" name=""/>
          <p:cNvSpPr/>
          <p:nvPr/>
        </p:nvSpPr>
        <p:spPr>
          <a:xfrm>
            <a:off x="1633680" y="2820960"/>
            <a:ext cx="2912760" cy="474840"/>
          </a:xfrm>
          <a:prstGeom prst="rect">
            <a:avLst/>
          </a:prstGeom>
          <a:noFill/>
          <a:ln w="0">
            <a:noFill/>
          </a:ln>
        </p:spPr>
        <p:style>
          <a:lnRef idx="0"/>
          <a:fillRef idx="0"/>
          <a:effectRef idx="0"/>
          <a:fontRef idx="minor"/>
        </p:style>
        <p:txBody>
          <a:bodyPr lIns="90000" rIns="90000" tIns="46800" bIns="46800" anchor="t">
            <a:spAutoFit/>
          </a:bodyPr>
          <a:p>
            <a:pPr marL="227160" indent="-227160">
              <a:lnSpc>
                <a:spcPct val="125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$979,700</a:t>
            </a:r>
            <a:endParaRPr b="0" lang="en-US" sz="2000" strike="noStrike" u="none">
              <a:solidFill>
                <a:srgbClr val="000000"/>
              </a:solidFill>
              <a:effectLst/>
              <a:uFillTx/>
              <a:latin typeface="Times New Roman"/>
            </a:endParaRPr>
          </a:p>
        </p:txBody>
      </p:sp>
      <p:sp>
        <p:nvSpPr>
          <p:cNvPr id="297" name=""/>
          <p:cNvSpPr/>
          <p:nvPr/>
        </p:nvSpPr>
        <p:spPr>
          <a:xfrm>
            <a:off x="3792600" y="2817720"/>
            <a:ext cx="2365200" cy="474840"/>
          </a:xfrm>
          <a:prstGeom prst="rect">
            <a:avLst/>
          </a:prstGeom>
          <a:noFill/>
          <a:ln w="0">
            <a:noFill/>
          </a:ln>
        </p:spPr>
        <p:style>
          <a:lnRef idx="0"/>
          <a:fillRef idx="0"/>
          <a:effectRef idx="0"/>
          <a:fontRef idx="minor"/>
        </p:style>
        <p:txBody>
          <a:bodyPr lIns="90000" rIns="90000" tIns="46800" bIns="46800" anchor="t">
            <a:spAutoFit/>
          </a:bodyPr>
          <a:p>
            <a:pPr marL="227160" indent="-227160">
              <a:lnSpc>
                <a:spcPct val="125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$724,200</a:t>
            </a:r>
            <a:endParaRPr b="0" lang="en-US" sz="2000" strike="noStrike" u="none">
              <a:solidFill>
                <a:srgbClr val="000000"/>
              </a:solidFill>
              <a:effectLst/>
              <a:uFillTx/>
              <a:latin typeface="Times New Roman"/>
            </a:endParaRPr>
          </a:p>
        </p:txBody>
      </p:sp>
      <p:sp>
        <p:nvSpPr>
          <p:cNvPr id="298" name=""/>
          <p:cNvSpPr/>
          <p:nvPr/>
        </p:nvSpPr>
        <p:spPr>
          <a:xfrm>
            <a:off x="5886360" y="2820960"/>
            <a:ext cx="2913120" cy="474840"/>
          </a:xfrm>
          <a:prstGeom prst="rect">
            <a:avLst/>
          </a:prstGeom>
          <a:noFill/>
          <a:ln w="0">
            <a:noFill/>
          </a:ln>
        </p:spPr>
        <p:style>
          <a:lnRef idx="0"/>
          <a:fillRef idx="0"/>
          <a:effectRef idx="0"/>
          <a:fontRef idx="minor"/>
        </p:style>
        <p:txBody>
          <a:bodyPr lIns="90000" rIns="90000" tIns="46800" bIns="46800" anchor="t">
            <a:spAutoFit/>
          </a:bodyPr>
          <a:p>
            <a:pPr marL="227160" indent="-227160">
              <a:lnSpc>
                <a:spcPct val="125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$2,745</a:t>
            </a:r>
            <a:endParaRPr b="0" lang="en-US" sz="2000" strike="noStrike" u="none">
              <a:solidFill>
                <a:srgbClr val="000000"/>
              </a:solidFill>
              <a:effectLst/>
              <a:uFillTx/>
              <a:latin typeface="Times New Roman"/>
            </a:endParaRPr>
          </a:p>
        </p:txBody>
      </p:sp>
      <p:sp>
        <p:nvSpPr>
          <p:cNvPr id="299" name=""/>
          <p:cNvSpPr/>
          <p:nvPr/>
        </p:nvSpPr>
        <p:spPr>
          <a:xfrm>
            <a:off x="5443560" y="529920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00" name=""/>
          <p:cNvSpPr/>
          <p:nvPr/>
        </p:nvSpPr>
        <p:spPr>
          <a:xfrm>
            <a:off x="5278320" y="546588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01" name=""/>
          <p:cNvSpPr/>
          <p:nvPr/>
        </p:nvSpPr>
        <p:spPr>
          <a:xfrm>
            <a:off x="5443560" y="546588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02" name=""/>
          <p:cNvSpPr/>
          <p:nvPr/>
        </p:nvSpPr>
        <p:spPr>
          <a:xfrm>
            <a:off x="5618160" y="546588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03" name=""/>
          <p:cNvSpPr/>
          <p:nvPr/>
        </p:nvSpPr>
        <p:spPr>
          <a:xfrm>
            <a:off x="5443560" y="563076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04" name=""/>
          <p:cNvSpPr/>
          <p:nvPr/>
        </p:nvSpPr>
        <p:spPr>
          <a:xfrm>
            <a:off x="4919760" y="546588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05" name=""/>
          <p:cNvSpPr/>
          <p:nvPr/>
        </p:nvSpPr>
        <p:spPr>
          <a:xfrm>
            <a:off x="5094360" y="546588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06" name=""/>
          <p:cNvSpPr/>
          <p:nvPr/>
        </p:nvSpPr>
        <p:spPr>
          <a:xfrm>
            <a:off x="5443560" y="596412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07" name=""/>
          <p:cNvSpPr/>
          <p:nvPr/>
        </p:nvSpPr>
        <p:spPr>
          <a:xfrm>
            <a:off x="5278320" y="613080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08" name=""/>
          <p:cNvSpPr/>
          <p:nvPr/>
        </p:nvSpPr>
        <p:spPr>
          <a:xfrm>
            <a:off x="5443560" y="613080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09" name=""/>
          <p:cNvSpPr/>
          <p:nvPr/>
        </p:nvSpPr>
        <p:spPr>
          <a:xfrm>
            <a:off x="5618160" y="613080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10" name=""/>
          <p:cNvSpPr/>
          <p:nvPr/>
        </p:nvSpPr>
        <p:spPr>
          <a:xfrm>
            <a:off x="5443560" y="629604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11" name=""/>
          <p:cNvSpPr/>
          <p:nvPr/>
        </p:nvSpPr>
        <p:spPr>
          <a:xfrm>
            <a:off x="4919760" y="613080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12" name=""/>
          <p:cNvSpPr/>
          <p:nvPr/>
        </p:nvSpPr>
        <p:spPr>
          <a:xfrm>
            <a:off x="5094360" y="613080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13" name=""/>
          <p:cNvSpPr/>
          <p:nvPr/>
        </p:nvSpPr>
        <p:spPr>
          <a:xfrm>
            <a:off x="7443720" y="1592280"/>
            <a:ext cx="2790720" cy="1160280"/>
          </a:xfrm>
          <a:custGeom>
            <a:avLst/>
            <a:gdLst/>
            <a:ahLst/>
            <a:rect l="l" t="t" r="r" b="b"/>
            <a:pathLst>
              <a:path w="1137" h="574">
                <a:moveTo>
                  <a:pt x="1095" y="218"/>
                </a:moveTo>
                <a:lnTo>
                  <a:pt x="1058" y="186"/>
                </a:lnTo>
                <a:lnTo>
                  <a:pt x="850" y="48"/>
                </a:lnTo>
                <a:lnTo>
                  <a:pt x="813" y="16"/>
                </a:lnTo>
                <a:lnTo>
                  <a:pt x="803" y="11"/>
                </a:lnTo>
                <a:lnTo>
                  <a:pt x="792" y="5"/>
                </a:lnTo>
                <a:lnTo>
                  <a:pt x="787" y="5"/>
                </a:lnTo>
                <a:lnTo>
                  <a:pt x="776" y="0"/>
                </a:lnTo>
                <a:lnTo>
                  <a:pt x="771" y="0"/>
                </a:lnTo>
                <a:lnTo>
                  <a:pt x="765" y="0"/>
                </a:lnTo>
                <a:lnTo>
                  <a:pt x="755" y="0"/>
                </a:lnTo>
                <a:lnTo>
                  <a:pt x="749" y="5"/>
                </a:lnTo>
                <a:lnTo>
                  <a:pt x="739" y="0"/>
                </a:lnTo>
                <a:lnTo>
                  <a:pt x="728" y="0"/>
                </a:lnTo>
                <a:lnTo>
                  <a:pt x="117" y="0"/>
                </a:lnTo>
                <a:lnTo>
                  <a:pt x="106" y="0"/>
                </a:lnTo>
                <a:lnTo>
                  <a:pt x="96" y="5"/>
                </a:lnTo>
                <a:lnTo>
                  <a:pt x="85" y="11"/>
                </a:lnTo>
                <a:lnTo>
                  <a:pt x="74" y="16"/>
                </a:lnTo>
                <a:lnTo>
                  <a:pt x="64" y="21"/>
                </a:lnTo>
                <a:lnTo>
                  <a:pt x="53" y="32"/>
                </a:lnTo>
                <a:lnTo>
                  <a:pt x="43" y="37"/>
                </a:lnTo>
                <a:lnTo>
                  <a:pt x="37" y="48"/>
                </a:lnTo>
                <a:lnTo>
                  <a:pt x="27" y="64"/>
                </a:lnTo>
                <a:lnTo>
                  <a:pt x="21" y="74"/>
                </a:lnTo>
                <a:lnTo>
                  <a:pt x="16" y="90"/>
                </a:lnTo>
                <a:lnTo>
                  <a:pt x="11" y="101"/>
                </a:lnTo>
                <a:lnTo>
                  <a:pt x="5" y="117"/>
                </a:lnTo>
                <a:lnTo>
                  <a:pt x="5" y="133"/>
                </a:lnTo>
                <a:lnTo>
                  <a:pt x="0" y="154"/>
                </a:lnTo>
                <a:lnTo>
                  <a:pt x="0" y="170"/>
                </a:lnTo>
                <a:lnTo>
                  <a:pt x="0" y="410"/>
                </a:lnTo>
                <a:lnTo>
                  <a:pt x="0" y="425"/>
                </a:lnTo>
                <a:lnTo>
                  <a:pt x="5" y="441"/>
                </a:lnTo>
                <a:lnTo>
                  <a:pt x="5" y="457"/>
                </a:lnTo>
                <a:lnTo>
                  <a:pt x="11" y="473"/>
                </a:lnTo>
                <a:lnTo>
                  <a:pt x="16" y="489"/>
                </a:lnTo>
                <a:lnTo>
                  <a:pt x="21" y="500"/>
                </a:lnTo>
                <a:lnTo>
                  <a:pt x="27" y="516"/>
                </a:lnTo>
                <a:lnTo>
                  <a:pt x="37" y="527"/>
                </a:lnTo>
                <a:lnTo>
                  <a:pt x="43" y="537"/>
                </a:lnTo>
                <a:lnTo>
                  <a:pt x="53" y="548"/>
                </a:lnTo>
                <a:lnTo>
                  <a:pt x="64" y="553"/>
                </a:lnTo>
                <a:lnTo>
                  <a:pt x="74" y="564"/>
                </a:lnTo>
                <a:lnTo>
                  <a:pt x="85" y="569"/>
                </a:lnTo>
                <a:lnTo>
                  <a:pt x="96" y="574"/>
                </a:lnTo>
                <a:lnTo>
                  <a:pt x="106" y="574"/>
                </a:lnTo>
                <a:lnTo>
                  <a:pt x="117" y="574"/>
                </a:lnTo>
                <a:lnTo>
                  <a:pt x="728" y="574"/>
                </a:lnTo>
                <a:lnTo>
                  <a:pt x="744" y="574"/>
                </a:lnTo>
                <a:lnTo>
                  <a:pt x="755" y="574"/>
                </a:lnTo>
                <a:lnTo>
                  <a:pt x="760" y="574"/>
                </a:lnTo>
                <a:lnTo>
                  <a:pt x="765" y="574"/>
                </a:lnTo>
                <a:lnTo>
                  <a:pt x="771" y="574"/>
                </a:lnTo>
                <a:lnTo>
                  <a:pt x="781" y="574"/>
                </a:lnTo>
                <a:lnTo>
                  <a:pt x="787" y="569"/>
                </a:lnTo>
                <a:lnTo>
                  <a:pt x="797" y="569"/>
                </a:lnTo>
                <a:lnTo>
                  <a:pt x="803" y="564"/>
                </a:lnTo>
                <a:lnTo>
                  <a:pt x="813" y="558"/>
                </a:lnTo>
                <a:lnTo>
                  <a:pt x="850" y="527"/>
                </a:lnTo>
                <a:lnTo>
                  <a:pt x="1058" y="388"/>
                </a:lnTo>
                <a:lnTo>
                  <a:pt x="1095" y="356"/>
                </a:lnTo>
                <a:lnTo>
                  <a:pt x="1105" y="351"/>
                </a:lnTo>
                <a:lnTo>
                  <a:pt x="1116" y="340"/>
                </a:lnTo>
                <a:lnTo>
                  <a:pt x="1121" y="335"/>
                </a:lnTo>
                <a:lnTo>
                  <a:pt x="1127" y="324"/>
                </a:lnTo>
                <a:lnTo>
                  <a:pt x="1132" y="314"/>
                </a:lnTo>
                <a:lnTo>
                  <a:pt x="1137" y="308"/>
                </a:lnTo>
                <a:lnTo>
                  <a:pt x="1137" y="298"/>
                </a:lnTo>
                <a:lnTo>
                  <a:pt x="1137" y="287"/>
                </a:lnTo>
                <a:lnTo>
                  <a:pt x="1137" y="277"/>
                </a:lnTo>
                <a:lnTo>
                  <a:pt x="1137" y="266"/>
                </a:lnTo>
                <a:lnTo>
                  <a:pt x="1132" y="261"/>
                </a:lnTo>
                <a:lnTo>
                  <a:pt x="1127" y="250"/>
                </a:lnTo>
                <a:lnTo>
                  <a:pt x="1121" y="239"/>
                </a:lnTo>
                <a:lnTo>
                  <a:pt x="1116" y="234"/>
                </a:lnTo>
                <a:lnTo>
                  <a:pt x="1105" y="223"/>
                </a:lnTo>
                <a:lnTo>
                  <a:pt x="1095" y="218"/>
                </a:lnTo>
                <a:lnTo>
                  <a:pt x="1095" y="218"/>
                </a:lnTo>
                <a:lnTo>
                  <a:pt x="1095" y="218"/>
                </a:lnTo>
              </a:path>
            </a:pathLst>
          </a:custGeom>
          <a:solidFill>
            <a:srgbClr val="ffb31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4" name=""/>
          <p:cNvSpPr/>
          <p:nvPr/>
        </p:nvSpPr>
        <p:spPr>
          <a:xfrm>
            <a:off x="5427720" y="1592280"/>
            <a:ext cx="2790720" cy="1160280"/>
          </a:xfrm>
          <a:custGeom>
            <a:avLst/>
            <a:gdLst/>
            <a:ahLst/>
            <a:rect l="l" t="t" r="r" b="b"/>
            <a:pathLst>
              <a:path w="1137" h="574">
                <a:moveTo>
                  <a:pt x="1095" y="218"/>
                </a:moveTo>
                <a:lnTo>
                  <a:pt x="1058" y="186"/>
                </a:lnTo>
                <a:lnTo>
                  <a:pt x="850" y="48"/>
                </a:lnTo>
                <a:lnTo>
                  <a:pt x="813" y="16"/>
                </a:lnTo>
                <a:lnTo>
                  <a:pt x="803" y="11"/>
                </a:lnTo>
                <a:lnTo>
                  <a:pt x="792" y="5"/>
                </a:lnTo>
                <a:lnTo>
                  <a:pt x="787" y="5"/>
                </a:lnTo>
                <a:lnTo>
                  <a:pt x="776" y="0"/>
                </a:lnTo>
                <a:lnTo>
                  <a:pt x="771" y="0"/>
                </a:lnTo>
                <a:lnTo>
                  <a:pt x="765" y="0"/>
                </a:lnTo>
                <a:lnTo>
                  <a:pt x="755" y="0"/>
                </a:lnTo>
                <a:lnTo>
                  <a:pt x="749" y="5"/>
                </a:lnTo>
                <a:lnTo>
                  <a:pt x="739" y="0"/>
                </a:lnTo>
                <a:lnTo>
                  <a:pt x="728" y="0"/>
                </a:lnTo>
                <a:lnTo>
                  <a:pt x="117" y="0"/>
                </a:lnTo>
                <a:lnTo>
                  <a:pt x="106" y="0"/>
                </a:lnTo>
                <a:lnTo>
                  <a:pt x="96" y="5"/>
                </a:lnTo>
                <a:lnTo>
                  <a:pt x="85" y="11"/>
                </a:lnTo>
                <a:lnTo>
                  <a:pt x="74" y="16"/>
                </a:lnTo>
                <a:lnTo>
                  <a:pt x="64" y="21"/>
                </a:lnTo>
                <a:lnTo>
                  <a:pt x="53" y="32"/>
                </a:lnTo>
                <a:lnTo>
                  <a:pt x="43" y="37"/>
                </a:lnTo>
                <a:lnTo>
                  <a:pt x="37" y="48"/>
                </a:lnTo>
                <a:lnTo>
                  <a:pt x="27" y="64"/>
                </a:lnTo>
                <a:lnTo>
                  <a:pt x="21" y="74"/>
                </a:lnTo>
                <a:lnTo>
                  <a:pt x="16" y="90"/>
                </a:lnTo>
                <a:lnTo>
                  <a:pt x="11" y="101"/>
                </a:lnTo>
                <a:lnTo>
                  <a:pt x="5" y="117"/>
                </a:lnTo>
                <a:lnTo>
                  <a:pt x="5" y="133"/>
                </a:lnTo>
                <a:lnTo>
                  <a:pt x="0" y="154"/>
                </a:lnTo>
                <a:lnTo>
                  <a:pt x="0" y="170"/>
                </a:lnTo>
                <a:lnTo>
                  <a:pt x="0" y="410"/>
                </a:lnTo>
                <a:lnTo>
                  <a:pt x="0" y="425"/>
                </a:lnTo>
                <a:lnTo>
                  <a:pt x="5" y="441"/>
                </a:lnTo>
                <a:lnTo>
                  <a:pt x="5" y="457"/>
                </a:lnTo>
                <a:lnTo>
                  <a:pt x="11" y="473"/>
                </a:lnTo>
                <a:lnTo>
                  <a:pt x="16" y="489"/>
                </a:lnTo>
                <a:lnTo>
                  <a:pt x="21" y="500"/>
                </a:lnTo>
                <a:lnTo>
                  <a:pt x="27" y="516"/>
                </a:lnTo>
                <a:lnTo>
                  <a:pt x="37" y="527"/>
                </a:lnTo>
                <a:lnTo>
                  <a:pt x="43" y="537"/>
                </a:lnTo>
                <a:lnTo>
                  <a:pt x="53" y="548"/>
                </a:lnTo>
                <a:lnTo>
                  <a:pt x="64" y="553"/>
                </a:lnTo>
                <a:lnTo>
                  <a:pt x="74" y="564"/>
                </a:lnTo>
                <a:lnTo>
                  <a:pt x="85" y="569"/>
                </a:lnTo>
                <a:lnTo>
                  <a:pt x="96" y="574"/>
                </a:lnTo>
                <a:lnTo>
                  <a:pt x="106" y="574"/>
                </a:lnTo>
                <a:lnTo>
                  <a:pt x="117" y="574"/>
                </a:lnTo>
                <a:lnTo>
                  <a:pt x="728" y="574"/>
                </a:lnTo>
                <a:lnTo>
                  <a:pt x="744" y="574"/>
                </a:lnTo>
                <a:lnTo>
                  <a:pt x="755" y="574"/>
                </a:lnTo>
                <a:lnTo>
                  <a:pt x="760" y="574"/>
                </a:lnTo>
                <a:lnTo>
                  <a:pt x="765" y="574"/>
                </a:lnTo>
                <a:lnTo>
                  <a:pt x="771" y="574"/>
                </a:lnTo>
                <a:lnTo>
                  <a:pt x="781" y="574"/>
                </a:lnTo>
                <a:lnTo>
                  <a:pt x="787" y="569"/>
                </a:lnTo>
                <a:lnTo>
                  <a:pt x="797" y="569"/>
                </a:lnTo>
                <a:lnTo>
                  <a:pt x="803" y="564"/>
                </a:lnTo>
                <a:lnTo>
                  <a:pt x="813" y="558"/>
                </a:lnTo>
                <a:lnTo>
                  <a:pt x="850" y="527"/>
                </a:lnTo>
                <a:lnTo>
                  <a:pt x="1058" y="388"/>
                </a:lnTo>
                <a:lnTo>
                  <a:pt x="1095" y="356"/>
                </a:lnTo>
                <a:lnTo>
                  <a:pt x="1105" y="351"/>
                </a:lnTo>
                <a:lnTo>
                  <a:pt x="1116" y="340"/>
                </a:lnTo>
                <a:lnTo>
                  <a:pt x="1121" y="335"/>
                </a:lnTo>
                <a:lnTo>
                  <a:pt x="1127" y="324"/>
                </a:lnTo>
                <a:lnTo>
                  <a:pt x="1132" y="314"/>
                </a:lnTo>
                <a:lnTo>
                  <a:pt x="1137" y="308"/>
                </a:lnTo>
                <a:lnTo>
                  <a:pt x="1137" y="298"/>
                </a:lnTo>
                <a:lnTo>
                  <a:pt x="1137" y="287"/>
                </a:lnTo>
                <a:lnTo>
                  <a:pt x="1137" y="277"/>
                </a:lnTo>
                <a:lnTo>
                  <a:pt x="1137" y="266"/>
                </a:lnTo>
                <a:lnTo>
                  <a:pt x="1132" y="261"/>
                </a:lnTo>
                <a:lnTo>
                  <a:pt x="1127" y="250"/>
                </a:lnTo>
                <a:lnTo>
                  <a:pt x="1121" y="239"/>
                </a:lnTo>
                <a:lnTo>
                  <a:pt x="1116" y="234"/>
                </a:lnTo>
                <a:lnTo>
                  <a:pt x="1105" y="223"/>
                </a:lnTo>
                <a:lnTo>
                  <a:pt x="1095" y="218"/>
                </a:lnTo>
                <a:lnTo>
                  <a:pt x="1095" y="218"/>
                </a:lnTo>
                <a:lnTo>
                  <a:pt x="1095" y="218"/>
                </a:lnTo>
              </a:path>
            </a:pathLst>
          </a:custGeom>
          <a:solidFill>
            <a:srgbClr val="095ba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5" name=""/>
          <p:cNvSpPr/>
          <p:nvPr/>
        </p:nvSpPr>
        <p:spPr>
          <a:xfrm>
            <a:off x="3432240" y="1592280"/>
            <a:ext cx="2790720" cy="1160280"/>
          </a:xfrm>
          <a:custGeom>
            <a:avLst/>
            <a:gdLst/>
            <a:ahLst/>
            <a:rect l="l" t="t" r="r" b="b"/>
            <a:pathLst>
              <a:path w="1137" h="574">
                <a:moveTo>
                  <a:pt x="1095" y="218"/>
                </a:moveTo>
                <a:lnTo>
                  <a:pt x="1058" y="186"/>
                </a:lnTo>
                <a:lnTo>
                  <a:pt x="850" y="48"/>
                </a:lnTo>
                <a:lnTo>
                  <a:pt x="813" y="16"/>
                </a:lnTo>
                <a:lnTo>
                  <a:pt x="803" y="11"/>
                </a:lnTo>
                <a:lnTo>
                  <a:pt x="792" y="5"/>
                </a:lnTo>
                <a:lnTo>
                  <a:pt x="787" y="5"/>
                </a:lnTo>
                <a:lnTo>
                  <a:pt x="776" y="0"/>
                </a:lnTo>
                <a:lnTo>
                  <a:pt x="771" y="0"/>
                </a:lnTo>
                <a:lnTo>
                  <a:pt x="765" y="0"/>
                </a:lnTo>
                <a:lnTo>
                  <a:pt x="755" y="0"/>
                </a:lnTo>
                <a:lnTo>
                  <a:pt x="749" y="5"/>
                </a:lnTo>
                <a:lnTo>
                  <a:pt x="739" y="0"/>
                </a:lnTo>
                <a:lnTo>
                  <a:pt x="728" y="0"/>
                </a:lnTo>
                <a:lnTo>
                  <a:pt x="117" y="0"/>
                </a:lnTo>
                <a:lnTo>
                  <a:pt x="106" y="0"/>
                </a:lnTo>
                <a:lnTo>
                  <a:pt x="96" y="5"/>
                </a:lnTo>
                <a:lnTo>
                  <a:pt x="85" y="11"/>
                </a:lnTo>
                <a:lnTo>
                  <a:pt x="74" y="16"/>
                </a:lnTo>
                <a:lnTo>
                  <a:pt x="64" y="21"/>
                </a:lnTo>
                <a:lnTo>
                  <a:pt x="53" y="32"/>
                </a:lnTo>
                <a:lnTo>
                  <a:pt x="43" y="37"/>
                </a:lnTo>
                <a:lnTo>
                  <a:pt x="37" y="48"/>
                </a:lnTo>
                <a:lnTo>
                  <a:pt x="27" y="64"/>
                </a:lnTo>
                <a:lnTo>
                  <a:pt x="21" y="74"/>
                </a:lnTo>
                <a:lnTo>
                  <a:pt x="16" y="90"/>
                </a:lnTo>
                <a:lnTo>
                  <a:pt x="11" y="101"/>
                </a:lnTo>
                <a:lnTo>
                  <a:pt x="5" y="117"/>
                </a:lnTo>
                <a:lnTo>
                  <a:pt x="5" y="133"/>
                </a:lnTo>
                <a:lnTo>
                  <a:pt x="0" y="154"/>
                </a:lnTo>
                <a:lnTo>
                  <a:pt x="0" y="170"/>
                </a:lnTo>
                <a:lnTo>
                  <a:pt x="0" y="410"/>
                </a:lnTo>
                <a:lnTo>
                  <a:pt x="0" y="425"/>
                </a:lnTo>
                <a:lnTo>
                  <a:pt x="5" y="441"/>
                </a:lnTo>
                <a:lnTo>
                  <a:pt x="5" y="457"/>
                </a:lnTo>
                <a:lnTo>
                  <a:pt x="11" y="473"/>
                </a:lnTo>
                <a:lnTo>
                  <a:pt x="16" y="489"/>
                </a:lnTo>
                <a:lnTo>
                  <a:pt x="21" y="500"/>
                </a:lnTo>
                <a:lnTo>
                  <a:pt x="27" y="516"/>
                </a:lnTo>
                <a:lnTo>
                  <a:pt x="37" y="527"/>
                </a:lnTo>
                <a:lnTo>
                  <a:pt x="43" y="537"/>
                </a:lnTo>
                <a:lnTo>
                  <a:pt x="53" y="548"/>
                </a:lnTo>
                <a:lnTo>
                  <a:pt x="64" y="553"/>
                </a:lnTo>
                <a:lnTo>
                  <a:pt x="74" y="564"/>
                </a:lnTo>
                <a:lnTo>
                  <a:pt x="85" y="569"/>
                </a:lnTo>
                <a:lnTo>
                  <a:pt x="96" y="574"/>
                </a:lnTo>
                <a:lnTo>
                  <a:pt x="106" y="574"/>
                </a:lnTo>
                <a:lnTo>
                  <a:pt x="117" y="574"/>
                </a:lnTo>
                <a:lnTo>
                  <a:pt x="728" y="574"/>
                </a:lnTo>
                <a:lnTo>
                  <a:pt x="744" y="574"/>
                </a:lnTo>
                <a:lnTo>
                  <a:pt x="755" y="574"/>
                </a:lnTo>
                <a:lnTo>
                  <a:pt x="760" y="574"/>
                </a:lnTo>
                <a:lnTo>
                  <a:pt x="765" y="574"/>
                </a:lnTo>
                <a:lnTo>
                  <a:pt x="771" y="574"/>
                </a:lnTo>
                <a:lnTo>
                  <a:pt x="781" y="574"/>
                </a:lnTo>
                <a:lnTo>
                  <a:pt x="787" y="569"/>
                </a:lnTo>
                <a:lnTo>
                  <a:pt x="797" y="569"/>
                </a:lnTo>
                <a:lnTo>
                  <a:pt x="803" y="564"/>
                </a:lnTo>
                <a:lnTo>
                  <a:pt x="813" y="558"/>
                </a:lnTo>
                <a:lnTo>
                  <a:pt x="850" y="527"/>
                </a:lnTo>
                <a:lnTo>
                  <a:pt x="1058" y="388"/>
                </a:lnTo>
                <a:lnTo>
                  <a:pt x="1095" y="356"/>
                </a:lnTo>
                <a:lnTo>
                  <a:pt x="1105" y="351"/>
                </a:lnTo>
                <a:lnTo>
                  <a:pt x="1116" y="340"/>
                </a:lnTo>
                <a:lnTo>
                  <a:pt x="1121" y="335"/>
                </a:lnTo>
                <a:lnTo>
                  <a:pt x="1127" y="324"/>
                </a:lnTo>
                <a:lnTo>
                  <a:pt x="1132" y="314"/>
                </a:lnTo>
                <a:lnTo>
                  <a:pt x="1137" y="308"/>
                </a:lnTo>
                <a:lnTo>
                  <a:pt x="1137" y="298"/>
                </a:lnTo>
                <a:lnTo>
                  <a:pt x="1137" y="287"/>
                </a:lnTo>
                <a:lnTo>
                  <a:pt x="1137" y="277"/>
                </a:lnTo>
                <a:lnTo>
                  <a:pt x="1137" y="266"/>
                </a:lnTo>
                <a:lnTo>
                  <a:pt x="1132" y="261"/>
                </a:lnTo>
                <a:lnTo>
                  <a:pt x="1127" y="250"/>
                </a:lnTo>
                <a:lnTo>
                  <a:pt x="1121" y="239"/>
                </a:lnTo>
                <a:lnTo>
                  <a:pt x="1116" y="234"/>
                </a:lnTo>
                <a:lnTo>
                  <a:pt x="1105" y="223"/>
                </a:lnTo>
                <a:lnTo>
                  <a:pt x="1095" y="218"/>
                </a:lnTo>
                <a:lnTo>
                  <a:pt x="1095" y="218"/>
                </a:lnTo>
                <a:lnTo>
                  <a:pt x="1095" y="218"/>
                </a:lnTo>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6" name=""/>
          <p:cNvSpPr/>
          <p:nvPr/>
        </p:nvSpPr>
        <p:spPr>
          <a:xfrm>
            <a:off x="1506600" y="1592280"/>
            <a:ext cx="2790720" cy="1160280"/>
          </a:xfrm>
          <a:custGeom>
            <a:avLst/>
            <a:gdLst/>
            <a:ahLst/>
            <a:rect l="l" t="t" r="r" b="b"/>
            <a:pathLst>
              <a:path w="1137" h="574">
                <a:moveTo>
                  <a:pt x="1095" y="218"/>
                </a:moveTo>
                <a:lnTo>
                  <a:pt x="1058" y="186"/>
                </a:lnTo>
                <a:lnTo>
                  <a:pt x="850" y="48"/>
                </a:lnTo>
                <a:lnTo>
                  <a:pt x="813" y="16"/>
                </a:lnTo>
                <a:lnTo>
                  <a:pt x="803" y="11"/>
                </a:lnTo>
                <a:lnTo>
                  <a:pt x="792" y="5"/>
                </a:lnTo>
                <a:lnTo>
                  <a:pt x="787" y="5"/>
                </a:lnTo>
                <a:lnTo>
                  <a:pt x="776" y="0"/>
                </a:lnTo>
                <a:lnTo>
                  <a:pt x="771" y="0"/>
                </a:lnTo>
                <a:lnTo>
                  <a:pt x="765" y="0"/>
                </a:lnTo>
                <a:lnTo>
                  <a:pt x="755" y="0"/>
                </a:lnTo>
                <a:lnTo>
                  <a:pt x="749" y="5"/>
                </a:lnTo>
                <a:lnTo>
                  <a:pt x="739" y="0"/>
                </a:lnTo>
                <a:lnTo>
                  <a:pt x="728" y="0"/>
                </a:lnTo>
                <a:lnTo>
                  <a:pt x="117" y="0"/>
                </a:lnTo>
                <a:lnTo>
                  <a:pt x="106" y="0"/>
                </a:lnTo>
                <a:lnTo>
                  <a:pt x="96" y="5"/>
                </a:lnTo>
                <a:lnTo>
                  <a:pt x="85" y="11"/>
                </a:lnTo>
                <a:lnTo>
                  <a:pt x="74" y="16"/>
                </a:lnTo>
                <a:lnTo>
                  <a:pt x="64" y="21"/>
                </a:lnTo>
                <a:lnTo>
                  <a:pt x="53" y="32"/>
                </a:lnTo>
                <a:lnTo>
                  <a:pt x="43" y="37"/>
                </a:lnTo>
                <a:lnTo>
                  <a:pt x="37" y="48"/>
                </a:lnTo>
                <a:lnTo>
                  <a:pt x="27" y="64"/>
                </a:lnTo>
                <a:lnTo>
                  <a:pt x="21" y="74"/>
                </a:lnTo>
                <a:lnTo>
                  <a:pt x="16" y="90"/>
                </a:lnTo>
                <a:lnTo>
                  <a:pt x="11" y="101"/>
                </a:lnTo>
                <a:lnTo>
                  <a:pt x="5" y="117"/>
                </a:lnTo>
                <a:lnTo>
                  <a:pt x="5" y="133"/>
                </a:lnTo>
                <a:lnTo>
                  <a:pt x="0" y="154"/>
                </a:lnTo>
                <a:lnTo>
                  <a:pt x="0" y="170"/>
                </a:lnTo>
                <a:lnTo>
                  <a:pt x="0" y="410"/>
                </a:lnTo>
                <a:lnTo>
                  <a:pt x="0" y="425"/>
                </a:lnTo>
                <a:lnTo>
                  <a:pt x="5" y="441"/>
                </a:lnTo>
                <a:lnTo>
                  <a:pt x="5" y="457"/>
                </a:lnTo>
                <a:lnTo>
                  <a:pt x="11" y="473"/>
                </a:lnTo>
                <a:lnTo>
                  <a:pt x="16" y="489"/>
                </a:lnTo>
                <a:lnTo>
                  <a:pt x="21" y="500"/>
                </a:lnTo>
                <a:lnTo>
                  <a:pt x="27" y="516"/>
                </a:lnTo>
                <a:lnTo>
                  <a:pt x="37" y="527"/>
                </a:lnTo>
                <a:lnTo>
                  <a:pt x="43" y="537"/>
                </a:lnTo>
                <a:lnTo>
                  <a:pt x="53" y="548"/>
                </a:lnTo>
                <a:lnTo>
                  <a:pt x="64" y="553"/>
                </a:lnTo>
                <a:lnTo>
                  <a:pt x="74" y="564"/>
                </a:lnTo>
                <a:lnTo>
                  <a:pt x="85" y="569"/>
                </a:lnTo>
                <a:lnTo>
                  <a:pt x="96" y="574"/>
                </a:lnTo>
                <a:lnTo>
                  <a:pt x="106" y="574"/>
                </a:lnTo>
                <a:lnTo>
                  <a:pt x="117" y="574"/>
                </a:lnTo>
                <a:lnTo>
                  <a:pt x="728" y="574"/>
                </a:lnTo>
                <a:lnTo>
                  <a:pt x="744" y="574"/>
                </a:lnTo>
                <a:lnTo>
                  <a:pt x="755" y="574"/>
                </a:lnTo>
                <a:lnTo>
                  <a:pt x="760" y="574"/>
                </a:lnTo>
                <a:lnTo>
                  <a:pt x="765" y="574"/>
                </a:lnTo>
                <a:lnTo>
                  <a:pt x="771" y="574"/>
                </a:lnTo>
                <a:lnTo>
                  <a:pt x="781" y="574"/>
                </a:lnTo>
                <a:lnTo>
                  <a:pt x="787" y="569"/>
                </a:lnTo>
                <a:lnTo>
                  <a:pt x="797" y="569"/>
                </a:lnTo>
                <a:lnTo>
                  <a:pt x="803" y="564"/>
                </a:lnTo>
                <a:lnTo>
                  <a:pt x="813" y="558"/>
                </a:lnTo>
                <a:lnTo>
                  <a:pt x="850" y="527"/>
                </a:lnTo>
                <a:lnTo>
                  <a:pt x="1058" y="388"/>
                </a:lnTo>
                <a:lnTo>
                  <a:pt x="1095" y="356"/>
                </a:lnTo>
                <a:lnTo>
                  <a:pt x="1105" y="351"/>
                </a:lnTo>
                <a:lnTo>
                  <a:pt x="1116" y="340"/>
                </a:lnTo>
                <a:lnTo>
                  <a:pt x="1121" y="335"/>
                </a:lnTo>
                <a:lnTo>
                  <a:pt x="1127" y="324"/>
                </a:lnTo>
                <a:lnTo>
                  <a:pt x="1132" y="314"/>
                </a:lnTo>
                <a:lnTo>
                  <a:pt x="1137" y="308"/>
                </a:lnTo>
                <a:lnTo>
                  <a:pt x="1137" y="298"/>
                </a:lnTo>
                <a:lnTo>
                  <a:pt x="1137" y="287"/>
                </a:lnTo>
                <a:lnTo>
                  <a:pt x="1137" y="277"/>
                </a:lnTo>
                <a:lnTo>
                  <a:pt x="1137" y="266"/>
                </a:lnTo>
                <a:lnTo>
                  <a:pt x="1132" y="261"/>
                </a:lnTo>
                <a:lnTo>
                  <a:pt x="1127" y="250"/>
                </a:lnTo>
                <a:lnTo>
                  <a:pt x="1121" y="239"/>
                </a:lnTo>
                <a:lnTo>
                  <a:pt x="1116" y="234"/>
                </a:lnTo>
                <a:lnTo>
                  <a:pt x="1105" y="223"/>
                </a:lnTo>
                <a:lnTo>
                  <a:pt x="1095" y="218"/>
                </a:lnTo>
                <a:lnTo>
                  <a:pt x="1095" y="218"/>
                </a:lnTo>
                <a:lnTo>
                  <a:pt x="1095" y="218"/>
                </a:lnTo>
              </a:path>
            </a:pathLst>
          </a:custGeom>
          <a:solidFill>
            <a:srgbClr val="fe000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7" name=""/>
          <p:cNvSpPr/>
          <p:nvPr/>
        </p:nvSpPr>
        <p:spPr>
          <a:xfrm>
            <a:off x="1762200" y="1679400"/>
            <a:ext cx="190008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ffffff"/>
                </a:solidFill>
                <a:effectLst/>
                <a:uFillTx/>
                <a:latin typeface="Frutiger 45 Light"/>
              </a:rPr>
              <a:t>Requested</a:t>
            </a:r>
            <a:endParaRPr b="0" lang="en-US" sz="1600" strike="noStrike" u="none">
              <a:solidFill>
                <a:srgbClr val="000000"/>
              </a:solidFill>
              <a:effectLst/>
              <a:uFillTx/>
              <a:latin typeface="Times New Roman"/>
            </a:endParaRPr>
          </a:p>
        </p:txBody>
      </p:sp>
      <p:sp>
        <p:nvSpPr>
          <p:cNvPr id="318" name=""/>
          <p:cNvSpPr/>
          <p:nvPr/>
        </p:nvSpPr>
        <p:spPr>
          <a:xfrm>
            <a:off x="4203720" y="1681200"/>
            <a:ext cx="190008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ffffff"/>
                </a:solidFill>
                <a:effectLst/>
                <a:uFillTx/>
                <a:latin typeface="Frutiger 45 Light"/>
              </a:rPr>
              <a:t>Approved</a:t>
            </a:r>
            <a:endParaRPr b="0" lang="en-US" sz="1600" strike="noStrike" u="none">
              <a:solidFill>
                <a:srgbClr val="000000"/>
              </a:solidFill>
              <a:effectLst/>
              <a:uFillTx/>
              <a:latin typeface="Times New Roman"/>
            </a:endParaRPr>
          </a:p>
        </p:txBody>
      </p:sp>
      <p:sp>
        <p:nvSpPr>
          <p:cNvPr id="319" name=""/>
          <p:cNvSpPr/>
          <p:nvPr/>
        </p:nvSpPr>
        <p:spPr>
          <a:xfrm>
            <a:off x="6086520" y="1682640"/>
            <a:ext cx="190008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ffffff"/>
                </a:solidFill>
                <a:effectLst/>
                <a:uFillTx/>
                <a:latin typeface="Frutiger 45 Light"/>
              </a:rPr>
              <a:t>Spent to Date</a:t>
            </a:r>
            <a:endParaRPr b="0" lang="en-US" sz="1600" strike="noStrike" u="none">
              <a:solidFill>
                <a:srgbClr val="000000"/>
              </a:solidFill>
              <a:effectLst/>
              <a:uFillTx/>
              <a:latin typeface="Times New Roman"/>
            </a:endParaRPr>
          </a:p>
        </p:txBody>
      </p:sp>
      <p:sp>
        <p:nvSpPr>
          <p:cNvPr id="320" name=""/>
          <p:cNvSpPr/>
          <p:nvPr/>
        </p:nvSpPr>
        <p:spPr>
          <a:xfrm>
            <a:off x="8109000" y="1682640"/>
            <a:ext cx="190008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ffffff"/>
                </a:solidFill>
                <a:effectLst/>
                <a:uFillTx/>
                <a:latin typeface="Frutiger 45 Light"/>
              </a:rPr>
              <a:t>Status</a:t>
            </a:r>
            <a:endParaRPr b="0" lang="en-US" sz="1600" strike="noStrike" u="none">
              <a:solidFill>
                <a:srgbClr val="000000"/>
              </a:solidFill>
              <a:effectLst/>
              <a:uFillTx/>
              <a:latin typeface="Times New Roman"/>
            </a:endParaRPr>
          </a:p>
        </p:txBody>
      </p:sp>
      <p:sp>
        <p:nvSpPr>
          <p:cNvPr id="321" name=""/>
          <p:cNvSpPr/>
          <p:nvPr/>
        </p:nvSpPr>
        <p:spPr>
          <a:xfrm>
            <a:off x="7929720" y="2820960"/>
            <a:ext cx="1323720" cy="474840"/>
          </a:xfrm>
          <a:prstGeom prst="rect">
            <a:avLst/>
          </a:prstGeom>
          <a:noFill/>
          <a:ln w="0">
            <a:noFill/>
          </a:ln>
        </p:spPr>
        <p:style>
          <a:lnRef idx="0"/>
          <a:fillRef idx="0"/>
          <a:effectRef idx="0"/>
          <a:fontRef idx="minor"/>
        </p:style>
        <p:txBody>
          <a:bodyPr lIns="90000" rIns="90000" tIns="46800" bIns="46800" anchor="t">
            <a:spAutoFit/>
          </a:bodyPr>
          <a:p>
            <a:pPr marL="227160" indent="-227160">
              <a:lnSpc>
                <a:spcPct val="125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Open</a:t>
            </a:r>
            <a:endParaRPr b="0" lang="en-US" sz="2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2" name=""/>
          <p:cNvSpPr/>
          <p:nvPr/>
        </p:nvSpPr>
        <p:spPr>
          <a:xfrm>
            <a:off x="1573200" y="587520"/>
            <a:ext cx="855504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RCR Database - Cost Tracking - Origination</a:t>
            </a:r>
            <a:endParaRPr b="0" lang="en-US" sz="2800" strike="noStrike" u="none">
              <a:solidFill>
                <a:srgbClr val="000000"/>
              </a:solidFill>
              <a:effectLst/>
              <a:uFillTx/>
              <a:latin typeface="Times New Roman"/>
            </a:endParaRPr>
          </a:p>
        </p:txBody>
      </p:sp>
      <p:sp>
        <p:nvSpPr>
          <p:cNvPr id="323" name=""/>
          <p:cNvSpPr/>
          <p:nvPr/>
        </p:nvSpPr>
        <p:spPr>
          <a:xfrm>
            <a:off x="1633680" y="2820960"/>
            <a:ext cx="2912760" cy="474840"/>
          </a:xfrm>
          <a:prstGeom prst="rect">
            <a:avLst/>
          </a:prstGeom>
          <a:noFill/>
          <a:ln w="0">
            <a:noFill/>
          </a:ln>
        </p:spPr>
        <p:style>
          <a:lnRef idx="0"/>
          <a:fillRef idx="0"/>
          <a:effectRef idx="0"/>
          <a:fontRef idx="minor"/>
        </p:style>
        <p:txBody>
          <a:bodyPr lIns="90000" rIns="90000" tIns="46800" bIns="46800" anchor="t">
            <a:spAutoFit/>
          </a:bodyPr>
          <a:p>
            <a:pPr marL="227160" indent="-227160">
              <a:lnSpc>
                <a:spcPct val="125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$228,000</a:t>
            </a:r>
            <a:endParaRPr b="0" lang="en-US" sz="2000" strike="noStrike" u="none">
              <a:solidFill>
                <a:srgbClr val="000000"/>
              </a:solidFill>
              <a:effectLst/>
              <a:uFillTx/>
              <a:latin typeface="Times New Roman"/>
            </a:endParaRPr>
          </a:p>
        </p:txBody>
      </p:sp>
      <p:sp>
        <p:nvSpPr>
          <p:cNvPr id="324" name=""/>
          <p:cNvSpPr/>
          <p:nvPr/>
        </p:nvSpPr>
        <p:spPr>
          <a:xfrm>
            <a:off x="3792600" y="2817720"/>
            <a:ext cx="2365200" cy="474840"/>
          </a:xfrm>
          <a:prstGeom prst="rect">
            <a:avLst/>
          </a:prstGeom>
          <a:noFill/>
          <a:ln w="0">
            <a:noFill/>
          </a:ln>
        </p:spPr>
        <p:style>
          <a:lnRef idx="0"/>
          <a:fillRef idx="0"/>
          <a:effectRef idx="0"/>
          <a:fontRef idx="minor"/>
        </p:style>
        <p:txBody>
          <a:bodyPr lIns="90000" rIns="90000" tIns="46800" bIns="46800" anchor="t">
            <a:spAutoFit/>
          </a:bodyPr>
          <a:p>
            <a:pPr marL="227160" indent="-227160">
              <a:lnSpc>
                <a:spcPct val="125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$223,000</a:t>
            </a:r>
            <a:endParaRPr b="0" lang="en-US" sz="2000" strike="noStrike" u="none">
              <a:solidFill>
                <a:srgbClr val="000000"/>
              </a:solidFill>
              <a:effectLst/>
              <a:uFillTx/>
              <a:latin typeface="Times New Roman"/>
            </a:endParaRPr>
          </a:p>
        </p:txBody>
      </p:sp>
      <p:sp>
        <p:nvSpPr>
          <p:cNvPr id="325" name=""/>
          <p:cNvSpPr/>
          <p:nvPr/>
        </p:nvSpPr>
        <p:spPr>
          <a:xfrm>
            <a:off x="5886360" y="2820960"/>
            <a:ext cx="2913120" cy="474840"/>
          </a:xfrm>
          <a:prstGeom prst="rect">
            <a:avLst/>
          </a:prstGeom>
          <a:noFill/>
          <a:ln w="0">
            <a:noFill/>
          </a:ln>
        </p:spPr>
        <p:style>
          <a:lnRef idx="0"/>
          <a:fillRef idx="0"/>
          <a:effectRef idx="0"/>
          <a:fontRef idx="minor"/>
        </p:style>
        <p:txBody>
          <a:bodyPr lIns="90000" rIns="90000" tIns="46800" bIns="46800" anchor="t">
            <a:spAutoFit/>
          </a:bodyPr>
          <a:p>
            <a:pPr marL="227160" indent="-227160">
              <a:lnSpc>
                <a:spcPct val="125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$0</a:t>
            </a:r>
            <a:endParaRPr b="0" lang="en-US" sz="2000" strike="noStrike" u="none">
              <a:solidFill>
                <a:srgbClr val="000000"/>
              </a:solidFill>
              <a:effectLst/>
              <a:uFillTx/>
              <a:latin typeface="Times New Roman"/>
            </a:endParaRPr>
          </a:p>
        </p:txBody>
      </p:sp>
      <p:sp>
        <p:nvSpPr>
          <p:cNvPr id="326" name=""/>
          <p:cNvSpPr/>
          <p:nvPr/>
        </p:nvSpPr>
        <p:spPr>
          <a:xfrm>
            <a:off x="5443560" y="529920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27" name=""/>
          <p:cNvSpPr/>
          <p:nvPr/>
        </p:nvSpPr>
        <p:spPr>
          <a:xfrm>
            <a:off x="5278320" y="546588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28" name=""/>
          <p:cNvSpPr/>
          <p:nvPr/>
        </p:nvSpPr>
        <p:spPr>
          <a:xfrm>
            <a:off x="5443560" y="546588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29" name=""/>
          <p:cNvSpPr/>
          <p:nvPr/>
        </p:nvSpPr>
        <p:spPr>
          <a:xfrm>
            <a:off x="5618160" y="546588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30" name=""/>
          <p:cNvSpPr/>
          <p:nvPr/>
        </p:nvSpPr>
        <p:spPr>
          <a:xfrm>
            <a:off x="5443560" y="563076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31" name=""/>
          <p:cNvSpPr/>
          <p:nvPr/>
        </p:nvSpPr>
        <p:spPr>
          <a:xfrm>
            <a:off x="4919760" y="546588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32" name=""/>
          <p:cNvSpPr/>
          <p:nvPr/>
        </p:nvSpPr>
        <p:spPr>
          <a:xfrm>
            <a:off x="5094360" y="546588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33" name=""/>
          <p:cNvSpPr/>
          <p:nvPr/>
        </p:nvSpPr>
        <p:spPr>
          <a:xfrm>
            <a:off x="5443560" y="596412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34" name=""/>
          <p:cNvSpPr/>
          <p:nvPr/>
        </p:nvSpPr>
        <p:spPr>
          <a:xfrm>
            <a:off x="5278320" y="613080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35" name=""/>
          <p:cNvSpPr/>
          <p:nvPr/>
        </p:nvSpPr>
        <p:spPr>
          <a:xfrm>
            <a:off x="5443560" y="613080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36" name=""/>
          <p:cNvSpPr/>
          <p:nvPr/>
        </p:nvSpPr>
        <p:spPr>
          <a:xfrm>
            <a:off x="5618160" y="613080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37" name=""/>
          <p:cNvSpPr/>
          <p:nvPr/>
        </p:nvSpPr>
        <p:spPr>
          <a:xfrm>
            <a:off x="5443560" y="629604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38" name=""/>
          <p:cNvSpPr/>
          <p:nvPr/>
        </p:nvSpPr>
        <p:spPr>
          <a:xfrm>
            <a:off x="4919760" y="613080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39" name=""/>
          <p:cNvSpPr/>
          <p:nvPr/>
        </p:nvSpPr>
        <p:spPr>
          <a:xfrm>
            <a:off x="5094360" y="613080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40" name=""/>
          <p:cNvSpPr/>
          <p:nvPr/>
        </p:nvSpPr>
        <p:spPr>
          <a:xfrm>
            <a:off x="7443720" y="1592280"/>
            <a:ext cx="2790720" cy="1160280"/>
          </a:xfrm>
          <a:custGeom>
            <a:avLst/>
            <a:gdLst/>
            <a:ahLst/>
            <a:rect l="l" t="t" r="r" b="b"/>
            <a:pathLst>
              <a:path w="1137" h="574">
                <a:moveTo>
                  <a:pt x="1095" y="218"/>
                </a:moveTo>
                <a:lnTo>
                  <a:pt x="1058" y="186"/>
                </a:lnTo>
                <a:lnTo>
                  <a:pt x="850" y="48"/>
                </a:lnTo>
                <a:lnTo>
                  <a:pt x="813" y="16"/>
                </a:lnTo>
                <a:lnTo>
                  <a:pt x="803" y="11"/>
                </a:lnTo>
                <a:lnTo>
                  <a:pt x="792" y="5"/>
                </a:lnTo>
                <a:lnTo>
                  <a:pt x="787" y="5"/>
                </a:lnTo>
                <a:lnTo>
                  <a:pt x="776" y="0"/>
                </a:lnTo>
                <a:lnTo>
                  <a:pt x="771" y="0"/>
                </a:lnTo>
                <a:lnTo>
                  <a:pt x="765" y="0"/>
                </a:lnTo>
                <a:lnTo>
                  <a:pt x="755" y="0"/>
                </a:lnTo>
                <a:lnTo>
                  <a:pt x="749" y="5"/>
                </a:lnTo>
                <a:lnTo>
                  <a:pt x="739" y="0"/>
                </a:lnTo>
                <a:lnTo>
                  <a:pt x="728" y="0"/>
                </a:lnTo>
                <a:lnTo>
                  <a:pt x="117" y="0"/>
                </a:lnTo>
                <a:lnTo>
                  <a:pt x="106" y="0"/>
                </a:lnTo>
                <a:lnTo>
                  <a:pt x="96" y="5"/>
                </a:lnTo>
                <a:lnTo>
                  <a:pt x="85" y="11"/>
                </a:lnTo>
                <a:lnTo>
                  <a:pt x="74" y="16"/>
                </a:lnTo>
                <a:lnTo>
                  <a:pt x="64" y="21"/>
                </a:lnTo>
                <a:lnTo>
                  <a:pt x="53" y="32"/>
                </a:lnTo>
                <a:lnTo>
                  <a:pt x="43" y="37"/>
                </a:lnTo>
                <a:lnTo>
                  <a:pt x="37" y="48"/>
                </a:lnTo>
                <a:lnTo>
                  <a:pt x="27" y="64"/>
                </a:lnTo>
                <a:lnTo>
                  <a:pt x="21" y="74"/>
                </a:lnTo>
                <a:lnTo>
                  <a:pt x="16" y="90"/>
                </a:lnTo>
                <a:lnTo>
                  <a:pt x="11" y="101"/>
                </a:lnTo>
                <a:lnTo>
                  <a:pt x="5" y="117"/>
                </a:lnTo>
                <a:lnTo>
                  <a:pt x="5" y="133"/>
                </a:lnTo>
                <a:lnTo>
                  <a:pt x="0" y="154"/>
                </a:lnTo>
                <a:lnTo>
                  <a:pt x="0" y="170"/>
                </a:lnTo>
                <a:lnTo>
                  <a:pt x="0" y="410"/>
                </a:lnTo>
                <a:lnTo>
                  <a:pt x="0" y="425"/>
                </a:lnTo>
                <a:lnTo>
                  <a:pt x="5" y="441"/>
                </a:lnTo>
                <a:lnTo>
                  <a:pt x="5" y="457"/>
                </a:lnTo>
                <a:lnTo>
                  <a:pt x="11" y="473"/>
                </a:lnTo>
                <a:lnTo>
                  <a:pt x="16" y="489"/>
                </a:lnTo>
                <a:lnTo>
                  <a:pt x="21" y="500"/>
                </a:lnTo>
                <a:lnTo>
                  <a:pt x="27" y="516"/>
                </a:lnTo>
                <a:lnTo>
                  <a:pt x="37" y="527"/>
                </a:lnTo>
                <a:lnTo>
                  <a:pt x="43" y="537"/>
                </a:lnTo>
                <a:lnTo>
                  <a:pt x="53" y="548"/>
                </a:lnTo>
                <a:lnTo>
                  <a:pt x="64" y="553"/>
                </a:lnTo>
                <a:lnTo>
                  <a:pt x="74" y="564"/>
                </a:lnTo>
                <a:lnTo>
                  <a:pt x="85" y="569"/>
                </a:lnTo>
                <a:lnTo>
                  <a:pt x="96" y="574"/>
                </a:lnTo>
                <a:lnTo>
                  <a:pt x="106" y="574"/>
                </a:lnTo>
                <a:lnTo>
                  <a:pt x="117" y="574"/>
                </a:lnTo>
                <a:lnTo>
                  <a:pt x="728" y="574"/>
                </a:lnTo>
                <a:lnTo>
                  <a:pt x="744" y="574"/>
                </a:lnTo>
                <a:lnTo>
                  <a:pt x="755" y="574"/>
                </a:lnTo>
                <a:lnTo>
                  <a:pt x="760" y="574"/>
                </a:lnTo>
                <a:lnTo>
                  <a:pt x="765" y="574"/>
                </a:lnTo>
                <a:lnTo>
                  <a:pt x="771" y="574"/>
                </a:lnTo>
                <a:lnTo>
                  <a:pt x="781" y="574"/>
                </a:lnTo>
                <a:lnTo>
                  <a:pt x="787" y="569"/>
                </a:lnTo>
                <a:lnTo>
                  <a:pt x="797" y="569"/>
                </a:lnTo>
                <a:lnTo>
                  <a:pt x="803" y="564"/>
                </a:lnTo>
                <a:lnTo>
                  <a:pt x="813" y="558"/>
                </a:lnTo>
                <a:lnTo>
                  <a:pt x="850" y="527"/>
                </a:lnTo>
                <a:lnTo>
                  <a:pt x="1058" y="388"/>
                </a:lnTo>
                <a:lnTo>
                  <a:pt x="1095" y="356"/>
                </a:lnTo>
                <a:lnTo>
                  <a:pt x="1105" y="351"/>
                </a:lnTo>
                <a:lnTo>
                  <a:pt x="1116" y="340"/>
                </a:lnTo>
                <a:lnTo>
                  <a:pt x="1121" y="335"/>
                </a:lnTo>
                <a:lnTo>
                  <a:pt x="1127" y="324"/>
                </a:lnTo>
                <a:lnTo>
                  <a:pt x="1132" y="314"/>
                </a:lnTo>
                <a:lnTo>
                  <a:pt x="1137" y="308"/>
                </a:lnTo>
                <a:lnTo>
                  <a:pt x="1137" y="298"/>
                </a:lnTo>
                <a:lnTo>
                  <a:pt x="1137" y="287"/>
                </a:lnTo>
                <a:lnTo>
                  <a:pt x="1137" y="277"/>
                </a:lnTo>
                <a:lnTo>
                  <a:pt x="1137" y="266"/>
                </a:lnTo>
                <a:lnTo>
                  <a:pt x="1132" y="261"/>
                </a:lnTo>
                <a:lnTo>
                  <a:pt x="1127" y="250"/>
                </a:lnTo>
                <a:lnTo>
                  <a:pt x="1121" y="239"/>
                </a:lnTo>
                <a:lnTo>
                  <a:pt x="1116" y="234"/>
                </a:lnTo>
                <a:lnTo>
                  <a:pt x="1105" y="223"/>
                </a:lnTo>
                <a:lnTo>
                  <a:pt x="1095" y="218"/>
                </a:lnTo>
                <a:lnTo>
                  <a:pt x="1095" y="218"/>
                </a:lnTo>
                <a:lnTo>
                  <a:pt x="1095" y="218"/>
                </a:lnTo>
              </a:path>
            </a:pathLst>
          </a:custGeom>
          <a:solidFill>
            <a:srgbClr val="ffb31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1" name=""/>
          <p:cNvSpPr/>
          <p:nvPr/>
        </p:nvSpPr>
        <p:spPr>
          <a:xfrm>
            <a:off x="5427720" y="1592280"/>
            <a:ext cx="2790720" cy="1160280"/>
          </a:xfrm>
          <a:custGeom>
            <a:avLst/>
            <a:gdLst/>
            <a:ahLst/>
            <a:rect l="l" t="t" r="r" b="b"/>
            <a:pathLst>
              <a:path w="1137" h="574">
                <a:moveTo>
                  <a:pt x="1095" y="218"/>
                </a:moveTo>
                <a:lnTo>
                  <a:pt x="1058" y="186"/>
                </a:lnTo>
                <a:lnTo>
                  <a:pt x="850" y="48"/>
                </a:lnTo>
                <a:lnTo>
                  <a:pt x="813" y="16"/>
                </a:lnTo>
                <a:lnTo>
                  <a:pt x="803" y="11"/>
                </a:lnTo>
                <a:lnTo>
                  <a:pt x="792" y="5"/>
                </a:lnTo>
                <a:lnTo>
                  <a:pt x="787" y="5"/>
                </a:lnTo>
                <a:lnTo>
                  <a:pt x="776" y="0"/>
                </a:lnTo>
                <a:lnTo>
                  <a:pt x="771" y="0"/>
                </a:lnTo>
                <a:lnTo>
                  <a:pt x="765" y="0"/>
                </a:lnTo>
                <a:lnTo>
                  <a:pt x="755" y="0"/>
                </a:lnTo>
                <a:lnTo>
                  <a:pt x="749" y="5"/>
                </a:lnTo>
                <a:lnTo>
                  <a:pt x="739" y="0"/>
                </a:lnTo>
                <a:lnTo>
                  <a:pt x="728" y="0"/>
                </a:lnTo>
                <a:lnTo>
                  <a:pt x="117" y="0"/>
                </a:lnTo>
                <a:lnTo>
                  <a:pt x="106" y="0"/>
                </a:lnTo>
                <a:lnTo>
                  <a:pt x="96" y="5"/>
                </a:lnTo>
                <a:lnTo>
                  <a:pt x="85" y="11"/>
                </a:lnTo>
                <a:lnTo>
                  <a:pt x="74" y="16"/>
                </a:lnTo>
                <a:lnTo>
                  <a:pt x="64" y="21"/>
                </a:lnTo>
                <a:lnTo>
                  <a:pt x="53" y="32"/>
                </a:lnTo>
                <a:lnTo>
                  <a:pt x="43" y="37"/>
                </a:lnTo>
                <a:lnTo>
                  <a:pt x="37" y="48"/>
                </a:lnTo>
                <a:lnTo>
                  <a:pt x="27" y="64"/>
                </a:lnTo>
                <a:lnTo>
                  <a:pt x="21" y="74"/>
                </a:lnTo>
                <a:lnTo>
                  <a:pt x="16" y="90"/>
                </a:lnTo>
                <a:lnTo>
                  <a:pt x="11" y="101"/>
                </a:lnTo>
                <a:lnTo>
                  <a:pt x="5" y="117"/>
                </a:lnTo>
                <a:lnTo>
                  <a:pt x="5" y="133"/>
                </a:lnTo>
                <a:lnTo>
                  <a:pt x="0" y="154"/>
                </a:lnTo>
                <a:lnTo>
                  <a:pt x="0" y="170"/>
                </a:lnTo>
                <a:lnTo>
                  <a:pt x="0" y="410"/>
                </a:lnTo>
                <a:lnTo>
                  <a:pt x="0" y="425"/>
                </a:lnTo>
                <a:lnTo>
                  <a:pt x="5" y="441"/>
                </a:lnTo>
                <a:lnTo>
                  <a:pt x="5" y="457"/>
                </a:lnTo>
                <a:lnTo>
                  <a:pt x="11" y="473"/>
                </a:lnTo>
                <a:lnTo>
                  <a:pt x="16" y="489"/>
                </a:lnTo>
                <a:lnTo>
                  <a:pt x="21" y="500"/>
                </a:lnTo>
                <a:lnTo>
                  <a:pt x="27" y="516"/>
                </a:lnTo>
                <a:lnTo>
                  <a:pt x="37" y="527"/>
                </a:lnTo>
                <a:lnTo>
                  <a:pt x="43" y="537"/>
                </a:lnTo>
                <a:lnTo>
                  <a:pt x="53" y="548"/>
                </a:lnTo>
                <a:lnTo>
                  <a:pt x="64" y="553"/>
                </a:lnTo>
                <a:lnTo>
                  <a:pt x="74" y="564"/>
                </a:lnTo>
                <a:lnTo>
                  <a:pt x="85" y="569"/>
                </a:lnTo>
                <a:lnTo>
                  <a:pt x="96" y="574"/>
                </a:lnTo>
                <a:lnTo>
                  <a:pt x="106" y="574"/>
                </a:lnTo>
                <a:lnTo>
                  <a:pt x="117" y="574"/>
                </a:lnTo>
                <a:lnTo>
                  <a:pt x="728" y="574"/>
                </a:lnTo>
                <a:lnTo>
                  <a:pt x="744" y="574"/>
                </a:lnTo>
                <a:lnTo>
                  <a:pt x="755" y="574"/>
                </a:lnTo>
                <a:lnTo>
                  <a:pt x="760" y="574"/>
                </a:lnTo>
                <a:lnTo>
                  <a:pt x="765" y="574"/>
                </a:lnTo>
                <a:lnTo>
                  <a:pt x="771" y="574"/>
                </a:lnTo>
                <a:lnTo>
                  <a:pt x="781" y="574"/>
                </a:lnTo>
                <a:lnTo>
                  <a:pt x="787" y="569"/>
                </a:lnTo>
                <a:lnTo>
                  <a:pt x="797" y="569"/>
                </a:lnTo>
                <a:lnTo>
                  <a:pt x="803" y="564"/>
                </a:lnTo>
                <a:lnTo>
                  <a:pt x="813" y="558"/>
                </a:lnTo>
                <a:lnTo>
                  <a:pt x="850" y="527"/>
                </a:lnTo>
                <a:lnTo>
                  <a:pt x="1058" y="388"/>
                </a:lnTo>
                <a:lnTo>
                  <a:pt x="1095" y="356"/>
                </a:lnTo>
                <a:lnTo>
                  <a:pt x="1105" y="351"/>
                </a:lnTo>
                <a:lnTo>
                  <a:pt x="1116" y="340"/>
                </a:lnTo>
                <a:lnTo>
                  <a:pt x="1121" y="335"/>
                </a:lnTo>
                <a:lnTo>
                  <a:pt x="1127" y="324"/>
                </a:lnTo>
                <a:lnTo>
                  <a:pt x="1132" y="314"/>
                </a:lnTo>
                <a:lnTo>
                  <a:pt x="1137" y="308"/>
                </a:lnTo>
                <a:lnTo>
                  <a:pt x="1137" y="298"/>
                </a:lnTo>
                <a:lnTo>
                  <a:pt x="1137" y="287"/>
                </a:lnTo>
                <a:lnTo>
                  <a:pt x="1137" y="277"/>
                </a:lnTo>
                <a:lnTo>
                  <a:pt x="1137" y="266"/>
                </a:lnTo>
                <a:lnTo>
                  <a:pt x="1132" y="261"/>
                </a:lnTo>
                <a:lnTo>
                  <a:pt x="1127" y="250"/>
                </a:lnTo>
                <a:lnTo>
                  <a:pt x="1121" y="239"/>
                </a:lnTo>
                <a:lnTo>
                  <a:pt x="1116" y="234"/>
                </a:lnTo>
                <a:lnTo>
                  <a:pt x="1105" y="223"/>
                </a:lnTo>
                <a:lnTo>
                  <a:pt x="1095" y="218"/>
                </a:lnTo>
                <a:lnTo>
                  <a:pt x="1095" y="218"/>
                </a:lnTo>
                <a:lnTo>
                  <a:pt x="1095" y="218"/>
                </a:lnTo>
              </a:path>
            </a:pathLst>
          </a:custGeom>
          <a:solidFill>
            <a:srgbClr val="095ba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2" name=""/>
          <p:cNvSpPr/>
          <p:nvPr/>
        </p:nvSpPr>
        <p:spPr>
          <a:xfrm>
            <a:off x="3432240" y="1592280"/>
            <a:ext cx="2790720" cy="1160280"/>
          </a:xfrm>
          <a:custGeom>
            <a:avLst/>
            <a:gdLst/>
            <a:ahLst/>
            <a:rect l="l" t="t" r="r" b="b"/>
            <a:pathLst>
              <a:path w="1137" h="574">
                <a:moveTo>
                  <a:pt x="1095" y="218"/>
                </a:moveTo>
                <a:lnTo>
                  <a:pt x="1058" y="186"/>
                </a:lnTo>
                <a:lnTo>
                  <a:pt x="850" y="48"/>
                </a:lnTo>
                <a:lnTo>
                  <a:pt x="813" y="16"/>
                </a:lnTo>
                <a:lnTo>
                  <a:pt x="803" y="11"/>
                </a:lnTo>
                <a:lnTo>
                  <a:pt x="792" y="5"/>
                </a:lnTo>
                <a:lnTo>
                  <a:pt x="787" y="5"/>
                </a:lnTo>
                <a:lnTo>
                  <a:pt x="776" y="0"/>
                </a:lnTo>
                <a:lnTo>
                  <a:pt x="771" y="0"/>
                </a:lnTo>
                <a:lnTo>
                  <a:pt x="765" y="0"/>
                </a:lnTo>
                <a:lnTo>
                  <a:pt x="755" y="0"/>
                </a:lnTo>
                <a:lnTo>
                  <a:pt x="749" y="5"/>
                </a:lnTo>
                <a:lnTo>
                  <a:pt x="739" y="0"/>
                </a:lnTo>
                <a:lnTo>
                  <a:pt x="728" y="0"/>
                </a:lnTo>
                <a:lnTo>
                  <a:pt x="117" y="0"/>
                </a:lnTo>
                <a:lnTo>
                  <a:pt x="106" y="0"/>
                </a:lnTo>
                <a:lnTo>
                  <a:pt x="96" y="5"/>
                </a:lnTo>
                <a:lnTo>
                  <a:pt x="85" y="11"/>
                </a:lnTo>
                <a:lnTo>
                  <a:pt x="74" y="16"/>
                </a:lnTo>
                <a:lnTo>
                  <a:pt x="64" y="21"/>
                </a:lnTo>
                <a:lnTo>
                  <a:pt x="53" y="32"/>
                </a:lnTo>
                <a:lnTo>
                  <a:pt x="43" y="37"/>
                </a:lnTo>
                <a:lnTo>
                  <a:pt x="37" y="48"/>
                </a:lnTo>
                <a:lnTo>
                  <a:pt x="27" y="64"/>
                </a:lnTo>
                <a:lnTo>
                  <a:pt x="21" y="74"/>
                </a:lnTo>
                <a:lnTo>
                  <a:pt x="16" y="90"/>
                </a:lnTo>
                <a:lnTo>
                  <a:pt x="11" y="101"/>
                </a:lnTo>
                <a:lnTo>
                  <a:pt x="5" y="117"/>
                </a:lnTo>
                <a:lnTo>
                  <a:pt x="5" y="133"/>
                </a:lnTo>
                <a:lnTo>
                  <a:pt x="0" y="154"/>
                </a:lnTo>
                <a:lnTo>
                  <a:pt x="0" y="170"/>
                </a:lnTo>
                <a:lnTo>
                  <a:pt x="0" y="410"/>
                </a:lnTo>
                <a:lnTo>
                  <a:pt x="0" y="425"/>
                </a:lnTo>
                <a:lnTo>
                  <a:pt x="5" y="441"/>
                </a:lnTo>
                <a:lnTo>
                  <a:pt x="5" y="457"/>
                </a:lnTo>
                <a:lnTo>
                  <a:pt x="11" y="473"/>
                </a:lnTo>
                <a:lnTo>
                  <a:pt x="16" y="489"/>
                </a:lnTo>
                <a:lnTo>
                  <a:pt x="21" y="500"/>
                </a:lnTo>
                <a:lnTo>
                  <a:pt x="27" y="516"/>
                </a:lnTo>
                <a:lnTo>
                  <a:pt x="37" y="527"/>
                </a:lnTo>
                <a:lnTo>
                  <a:pt x="43" y="537"/>
                </a:lnTo>
                <a:lnTo>
                  <a:pt x="53" y="548"/>
                </a:lnTo>
                <a:lnTo>
                  <a:pt x="64" y="553"/>
                </a:lnTo>
                <a:lnTo>
                  <a:pt x="74" y="564"/>
                </a:lnTo>
                <a:lnTo>
                  <a:pt x="85" y="569"/>
                </a:lnTo>
                <a:lnTo>
                  <a:pt x="96" y="574"/>
                </a:lnTo>
                <a:lnTo>
                  <a:pt x="106" y="574"/>
                </a:lnTo>
                <a:lnTo>
                  <a:pt x="117" y="574"/>
                </a:lnTo>
                <a:lnTo>
                  <a:pt x="728" y="574"/>
                </a:lnTo>
                <a:lnTo>
                  <a:pt x="744" y="574"/>
                </a:lnTo>
                <a:lnTo>
                  <a:pt x="755" y="574"/>
                </a:lnTo>
                <a:lnTo>
                  <a:pt x="760" y="574"/>
                </a:lnTo>
                <a:lnTo>
                  <a:pt x="765" y="574"/>
                </a:lnTo>
                <a:lnTo>
                  <a:pt x="771" y="574"/>
                </a:lnTo>
                <a:lnTo>
                  <a:pt x="781" y="574"/>
                </a:lnTo>
                <a:lnTo>
                  <a:pt x="787" y="569"/>
                </a:lnTo>
                <a:lnTo>
                  <a:pt x="797" y="569"/>
                </a:lnTo>
                <a:lnTo>
                  <a:pt x="803" y="564"/>
                </a:lnTo>
                <a:lnTo>
                  <a:pt x="813" y="558"/>
                </a:lnTo>
                <a:lnTo>
                  <a:pt x="850" y="527"/>
                </a:lnTo>
                <a:lnTo>
                  <a:pt x="1058" y="388"/>
                </a:lnTo>
                <a:lnTo>
                  <a:pt x="1095" y="356"/>
                </a:lnTo>
                <a:lnTo>
                  <a:pt x="1105" y="351"/>
                </a:lnTo>
                <a:lnTo>
                  <a:pt x="1116" y="340"/>
                </a:lnTo>
                <a:lnTo>
                  <a:pt x="1121" y="335"/>
                </a:lnTo>
                <a:lnTo>
                  <a:pt x="1127" y="324"/>
                </a:lnTo>
                <a:lnTo>
                  <a:pt x="1132" y="314"/>
                </a:lnTo>
                <a:lnTo>
                  <a:pt x="1137" y="308"/>
                </a:lnTo>
                <a:lnTo>
                  <a:pt x="1137" y="298"/>
                </a:lnTo>
                <a:lnTo>
                  <a:pt x="1137" y="287"/>
                </a:lnTo>
                <a:lnTo>
                  <a:pt x="1137" y="277"/>
                </a:lnTo>
                <a:lnTo>
                  <a:pt x="1137" y="266"/>
                </a:lnTo>
                <a:lnTo>
                  <a:pt x="1132" y="261"/>
                </a:lnTo>
                <a:lnTo>
                  <a:pt x="1127" y="250"/>
                </a:lnTo>
                <a:lnTo>
                  <a:pt x="1121" y="239"/>
                </a:lnTo>
                <a:lnTo>
                  <a:pt x="1116" y="234"/>
                </a:lnTo>
                <a:lnTo>
                  <a:pt x="1105" y="223"/>
                </a:lnTo>
                <a:lnTo>
                  <a:pt x="1095" y="218"/>
                </a:lnTo>
                <a:lnTo>
                  <a:pt x="1095" y="218"/>
                </a:lnTo>
                <a:lnTo>
                  <a:pt x="1095" y="218"/>
                </a:lnTo>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3" name=""/>
          <p:cNvSpPr/>
          <p:nvPr/>
        </p:nvSpPr>
        <p:spPr>
          <a:xfrm>
            <a:off x="1506600" y="1592280"/>
            <a:ext cx="2790720" cy="1160280"/>
          </a:xfrm>
          <a:custGeom>
            <a:avLst/>
            <a:gdLst/>
            <a:ahLst/>
            <a:rect l="l" t="t" r="r" b="b"/>
            <a:pathLst>
              <a:path w="1137" h="574">
                <a:moveTo>
                  <a:pt x="1095" y="218"/>
                </a:moveTo>
                <a:lnTo>
                  <a:pt x="1058" y="186"/>
                </a:lnTo>
                <a:lnTo>
                  <a:pt x="850" y="48"/>
                </a:lnTo>
                <a:lnTo>
                  <a:pt x="813" y="16"/>
                </a:lnTo>
                <a:lnTo>
                  <a:pt x="803" y="11"/>
                </a:lnTo>
                <a:lnTo>
                  <a:pt x="792" y="5"/>
                </a:lnTo>
                <a:lnTo>
                  <a:pt x="787" y="5"/>
                </a:lnTo>
                <a:lnTo>
                  <a:pt x="776" y="0"/>
                </a:lnTo>
                <a:lnTo>
                  <a:pt x="771" y="0"/>
                </a:lnTo>
                <a:lnTo>
                  <a:pt x="765" y="0"/>
                </a:lnTo>
                <a:lnTo>
                  <a:pt x="755" y="0"/>
                </a:lnTo>
                <a:lnTo>
                  <a:pt x="749" y="5"/>
                </a:lnTo>
                <a:lnTo>
                  <a:pt x="739" y="0"/>
                </a:lnTo>
                <a:lnTo>
                  <a:pt x="728" y="0"/>
                </a:lnTo>
                <a:lnTo>
                  <a:pt x="117" y="0"/>
                </a:lnTo>
                <a:lnTo>
                  <a:pt x="106" y="0"/>
                </a:lnTo>
                <a:lnTo>
                  <a:pt x="96" y="5"/>
                </a:lnTo>
                <a:lnTo>
                  <a:pt x="85" y="11"/>
                </a:lnTo>
                <a:lnTo>
                  <a:pt x="74" y="16"/>
                </a:lnTo>
                <a:lnTo>
                  <a:pt x="64" y="21"/>
                </a:lnTo>
                <a:lnTo>
                  <a:pt x="53" y="32"/>
                </a:lnTo>
                <a:lnTo>
                  <a:pt x="43" y="37"/>
                </a:lnTo>
                <a:lnTo>
                  <a:pt x="37" y="48"/>
                </a:lnTo>
                <a:lnTo>
                  <a:pt x="27" y="64"/>
                </a:lnTo>
                <a:lnTo>
                  <a:pt x="21" y="74"/>
                </a:lnTo>
                <a:lnTo>
                  <a:pt x="16" y="90"/>
                </a:lnTo>
                <a:lnTo>
                  <a:pt x="11" y="101"/>
                </a:lnTo>
                <a:lnTo>
                  <a:pt x="5" y="117"/>
                </a:lnTo>
                <a:lnTo>
                  <a:pt x="5" y="133"/>
                </a:lnTo>
                <a:lnTo>
                  <a:pt x="0" y="154"/>
                </a:lnTo>
                <a:lnTo>
                  <a:pt x="0" y="170"/>
                </a:lnTo>
                <a:lnTo>
                  <a:pt x="0" y="410"/>
                </a:lnTo>
                <a:lnTo>
                  <a:pt x="0" y="425"/>
                </a:lnTo>
                <a:lnTo>
                  <a:pt x="5" y="441"/>
                </a:lnTo>
                <a:lnTo>
                  <a:pt x="5" y="457"/>
                </a:lnTo>
                <a:lnTo>
                  <a:pt x="11" y="473"/>
                </a:lnTo>
                <a:lnTo>
                  <a:pt x="16" y="489"/>
                </a:lnTo>
                <a:lnTo>
                  <a:pt x="21" y="500"/>
                </a:lnTo>
                <a:lnTo>
                  <a:pt x="27" y="516"/>
                </a:lnTo>
                <a:lnTo>
                  <a:pt x="37" y="527"/>
                </a:lnTo>
                <a:lnTo>
                  <a:pt x="43" y="537"/>
                </a:lnTo>
                <a:lnTo>
                  <a:pt x="53" y="548"/>
                </a:lnTo>
                <a:lnTo>
                  <a:pt x="64" y="553"/>
                </a:lnTo>
                <a:lnTo>
                  <a:pt x="74" y="564"/>
                </a:lnTo>
                <a:lnTo>
                  <a:pt x="85" y="569"/>
                </a:lnTo>
                <a:lnTo>
                  <a:pt x="96" y="574"/>
                </a:lnTo>
                <a:lnTo>
                  <a:pt x="106" y="574"/>
                </a:lnTo>
                <a:lnTo>
                  <a:pt x="117" y="574"/>
                </a:lnTo>
                <a:lnTo>
                  <a:pt x="728" y="574"/>
                </a:lnTo>
                <a:lnTo>
                  <a:pt x="744" y="574"/>
                </a:lnTo>
                <a:lnTo>
                  <a:pt x="755" y="574"/>
                </a:lnTo>
                <a:lnTo>
                  <a:pt x="760" y="574"/>
                </a:lnTo>
                <a:lnTo>
                  <a:pt x="765" y="574"/>
                </a:lnTo>
                <a:lnTo>
                  <a:pt x="771" y="574"/>
                </a:lnTo>
                <a:lnTo>
                  <a:pt x="781" y="574"/>
                </a:lnTo>
                <a:lnTo>
                  <a:pt x="787" y="569"/>
                </a:lnTo>
                <a:lnTo>
                  <a:pt x="797" y="569"/>
                </a:lnTo>
                <a:lnTo>
                  <a:pt x="803" y="564"/>
                </a:lnTo>
                <a:lnTo>
                  <a:pt x="813" y="558"/>
                </a:lnTo>
                <a:lnTo>
                  <a:pt x="850" y="527"/>
                </a:lnTo>
                <a:lnTo>
                  <a:pt x="1058" y="388"/>
                </a:lnTo>
                <a:lnTo>
                  <a:pt x="1095" y="356"/>
                </a:lnTo>
                <a:lnTo>
                  <a:pt x="1105" y="351"/>
                </a:lnTo>
                <a:lnTo>
                  <a:pt x="1116" y="340"/>
                </a:lnTo>
                <a:lnTo>
                  <a:pt x="1121" y="335"/>
                </a:lnTo>
                <a:lnTo>
                  <a:pt x="1127" y="324"/>
                </a:lnTo>
                <a:lnTo>
                  <a:pt x="1132" y="314"/>
                </a:lnTo>
                <a:lnTo>
                  <a:pt x="1137" y="308"/>
                </a:lnTo>
                <a:lnTo>
                  <a:pt x="1137" y="298"/>
                </a:lnTo>
                <a:lnTo>
                  <a:pt x="1137" y="287"/>
                </a:lnTo>
                <a:lnTo>
                  <a:pt x="1137" y="277"/>
                </a:lnTo>
                <a:lnTo>
                  <a:pt x="1137" y="266"/>
                </a:lnTo>
                <a:lnTo>
                  <a:pt x="1132" y="261"/>
                </a:lnTo>
                <a:lnTo>
                  <a:pt x="1127" y="250"/>
                </a:lnTo>
                <a:lnTo>
                  <a:pt x="1121" y="239"/>
                </a:lnTo>
                <a:lnTo>
                  <a:pt x="1116" y="234"/>
                </a:lnTo>
                <a:lnTo>
                  <a:pt x="1105" y="223"/>
                </a:lnTo>
                <a:lnTo>
                  <a:pt x="1095" y="218"/>
                </a:lnTo>
                <a:lnTo>
                  <a:pt x="1095" y="218"/>
                </a:lnTo>
                <a:lnTo>
                  <a:pt x="1095" y="218"/>
                </a:lnTo>
              </a:path>
            </a:pathLst>
          </a:custGeom>
          <a:solidFill>
            <a:srgbClr val="fe000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4" name=""/>
          <p:cNvSpPr/>
          <p:nvPr/>
        </p:nvSpPr>
        <p:spPr>
          <a:xfrm>
            <a:off x="1762200" y="1679400"/>
            <a:ext cx="190008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ffffff"/>
                </a:solidFill>
                <a:effectLst/>
                <a:uFillTx/>
                <a:latin typeface="Frutiger 45 Light"/>
              </a:rPr>
              <a:t>Requested</a:t>
            </a:r>
            <a:endParaRPr b="0" lang="en-US" sz="1600" strike="noStrike" u="none">
              <a:solidFill>
                <a:srgbClr val="000000"/>
              </a:solidFill>
              <a:effectLst/>
              <a:uFillTx/>
              <a:latin typeface="Times New Roman"/>
            </a:endParaRPr>
          </a:p>
        </p:txBody>
      </p:sp>
      <p:sp>
        <p:nvSpPr>
          <p:cNvPr id="345" name=""/>
          <p:cNvSpPr/>
          <p:nvPr/>
        </p:nvSpPr>
        <p:spPr>
          <a:xfrm>
            <a:off x="4203720" y="1681200"/>
            <a:ext cx="190008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ffffff"/>
                </a:solidFill>
                <a:effectLst/>
                <a:uFillTx/>
                <a:latin typeface="Frutiger 45 Light"/>
              </a:rPr>
              <a:t>Approved</a:t>
            </a:r>
            <a:endParaRPr b="0" lang="en-US" sz="1600" strike="noStrike" u="none">
              <a:solidFill>
                <a:srgbClr val="000000"/>
              </a:solidFill>
              <a:effectLst/>
              <a:uFillTx/>
              <a:latin typeface="Times New Roman"/>
            </a:endParaRPr>
          </a:p>
        </p:txBody>
      </p:sp>
      <p:sp>
        <p:nvSpPr>
          <p:cNvPr id="346" name=""/>
          <p:cNvSpPr/>
          <p:nvPr/>
        </p:nvSpPr>
        <p:spPr>
          <a:xfrm>
            <a:off x="6086520" y="1682640"/>
            <a:ext cx="190008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ffffff"/>
                </a:solidFill>
                <a:effectLst/>
                <a:uFillTx/>
                <a:latin typeface="Frutiger 45 Light"/>
              </a:rPr>
              <a:t>Spent to Date</a:t>
            </a:r>
            <a:endParaRPr b="0" lang="en-US" sz="1600" strike="noStrike" u="none">
              <a:solidFill>
                <a:srgbClr val="000000"/>
              </a:solidFill>
              <a:effectLst/>
              <a:uFillTx/>
              <a:latin typeface="Times New Roman"/>
            </a:endParaRPr>
          </a:p>
        </p:txBody>
      </p:sp>
      <p:sp>
        <p:nvSpPr>
          <p:cNvPr id="347" name=""/>
          <p:cNvSpPr/>
          <p:nvPr/>
        </p:nvSpPr>
        <p:spPr>
          <a:xfrm>
            <a:off x="8109000" y="1682640"/>
            <a:ext cx="190008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ffffff"/>
                </a:solidFill>
                <a:effectLst/>
                <a:uFillTx/>
                <a:latin typeface="Frutiger 45 Light"/>
              </a:rPr>
              <a:t>Status</a:t>
            </a:r>
            <a:endParaRPr b="0" lang="en-US" sz="1600" strike="noStrike" u="none">
              <a:solidFill>
                <a:srgbClr val="000000"/>
              </a:solidFill>
              <a:effectLst/>
              <a:uFillTx/>
              <a:latin typeface="Times New Roman"/>
            </a:endParaRPr>
          </a:p>
        </p:txBody>
      </p:sp>
      <p:sp>
        <p:nvSpPr>
          <p:cNvPr id="348" name=""/>
          <p:cNvSpPr/>
          <p:nvPr/>
        </p:nvSpPr>
        <p:spPr>
          <a:xfrm>
            <a:off x="7929720" y="2820960"/>
            <a:ext cx="1323720" cy="474840"/>
          </a:xfrm>
          <a:prstGeom prst="rect">
            <a:avLst/>
          </a:prstGeom>
          <a:noFill/>
          <a:ln w="0">
            <a:noFill/>
          </a:ln>
        </p:spPr>
        <p:style>
          <a:lnRef idx="0"/>
          <a:fillRef idx="0"/>
          <a:effectRef idx="0"/>
          <a:fontRef idx="minor"/>
        </p:style>
        <p:txBody>
          <a:bodyPr lIns="90000" rIns="90000" tIns="46800" bIns="46800" anchor="t">
            <a:spAutoFit/>
          </a:bodyPr>
          <a:p>
            <a:pPr marL="227160" indent="-227160">
              <a:lnSpc>
                <a:spcPct val="125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Open</a:t>
            </a:r>
            <a:endParaRPr b="0" lang="en-US" sz="2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9" name=""/>
          <p:cNvSpPr/>
          <p:nvPr/>
        </p:nvSpPr>
        <p:spPr>
          <a:xfrm>
            <a:off x="1573200" y="168120"/>
            <a:ext cx="8591400" cy="947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RCR Database - Cost Tracking - Risk Management</a:t>
            </a:r>
            <a:endParaRPr b="0" lang="en-US" sz="2800" strike="noStrike" u="none">
              <a:solidFill>
                <a:srgbClr val="000000"/>
              </a:solidFill>
              <a:effectLst/>
              <a:uFillTx/>
              <a:latin typeface="Times New Roman"/>
            </a:endParaRPr>
          </a:p>
        </p:txBody>
      </p:sp>
      <p:sp>
        <p:nvSpPr>
          <p:cNvPr id="350" name=""/>
          <p:cNvSpPr/>
          <p:nvPr/>
        </p:nvSpPr>
        <p:spPr>
          <a:xfrm>
            <a:off x="1633680" y="2820960"/>
            <a:ext cx="2912760" cy="474840"/>
          </a:xfrm>
          <a:prstGeom prst="rect">
            <a:avLst/>
          </a:prstGeom>
          <a:noFill/>
          <a:ln w="0">
            <a:noFill/>
          </a:ln>
        </p:spPr>
        <p:style>
          <a:lnRef idx="0"/>
          <a:fillRef idx="0"/>
          <a:effectRef idx="0"/>
          <a:fontRef idx="minor"/>
        </p:style>
        <p:txBody>
          <a:bodyPr lIns="90000" rIns="90000" tIns="46800" bIns="46800" anchor="t">
            <a:spAutoFit/>
          </a:bodyPr>
          <a:p>
            <a:pPr marL="227160" indent="-227160">
              <a:lnSpc>
                <a:spcPct val="125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$755,140</a:t>
            </a:r>
            <a:endParaRPr b="0" lang="en-US" sz="2000" strike="noStrike" u="none">
              <a:solidFill>
                <a:srgbClr val="000000"/>
              </a:solidFill>
              <a:effectLst/>
              <a:uFillTx/>
              <a:latin typeface="Times New Roman"/>
            </a:endParaRPr>
          </a:p>
        </p:txBody>
      </p:sp>
      <p:sp>
        <p:nvSpPr>
          <p:cNvPr id="351" name=""/>
          <p:cNvSpPr/>
          <p:nvPr/>
        </p:nvSpPr>
        <p:spPr>
          <a:xfrm>
            <a:off x="3792600" y="2817720"/>
            <a:ext cx="2365200" cy="474840"/>
          </a:xfrm>
          <a:prstGeom prst="rect">
            <a:avLst/>
          </a:prstGeom>
          <a:noFill/>
          <a:ln w="0">
            <a:noFill/>
          </a:ln>
        </p:spPr>
        <p:style>
          <a:lnRef idx="0"/>
          <a:fillRef idx="0"/>
          <a:effectRef idx="0"/>
          <a:fontRef idx="minor"/>
        </p:style>
        <p:txBody>
          <a:bodyPr lIns="90000" rIns="90000" tIns="46800" bIns="46800" anchor="t">
            <a:spAutoFit/>
          </a:bodyPr>
          <a:p>
            <a:pPr marL="227160" indent="-227160">
              <a:lnSpc>
                <a:spcPct val="125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$631,640</a:t>
            </a:r>
            <a:endParaRPr b="0" lang="en-US" sz="2000" strike="noStrike" u="none">
              <a:solidFill>
                <a:srgbClr val="000000"/>
              </a:solidFill>
              <a:effectLst/>
              <a:uFillTx/>
              <a:latin typeface="Times New Roman"/>
            </a:endParaRPr>
          </a:p>
        </p:txBody>
      </p:sp>
      <p:sp>
        <p:nvSpPr>
          <p:cNvPr id="352" name=""/>
          <p:cNvSpPr/>
          <p:nvPr/>
        </p:nvSpPr>
        <p:spPr>
          <a:xfrm>
            <a:off x="5886360" y="2820960"/>
            <a:ext cx="2913120" cy="474840"/>
          </a:xfrm>
          <a:prstGeom prst="rect">
            <a:avLst/>
          </a:prstGeom>
          <a:noFill/>
          <a:ln w="0">
            <a:noFill/>
          </a:ln>
        </p:spPr>
        <p:style>
          <a:lnRef idx="0"/>
          <a:fillRef idx="0"/>
          <a:effectRef idx="0"/>
          <a:fontRef idx="minor"/>
        </p:style>
        <p:txBody>
          <a:bodyPr lIns="90000" rIns="90000" tIns="46800" bIns="46800" anchor="t">
            <a:spAutoFit/>
          </a:bodyPr>
          <a:p>
            <a:pPr marL="227160" indent="-227160">
              <a:lnSpc>
                <a:spcPct val="125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$0</a:t>
            </a:r>
            <a:endParaRPr b="0" lang="en-US" sz="2000" strike="noStrike" u="none">
              <a:solidFill>
                <a:srgbClr val="000000"/>
              </a:solidFill>
              <a:effectLst/>
              <a:uFillTx/>
              <a:latin typeface="Times New Roman"/>
            </a:endParaRPr>
          </a:p>
        </p:txBody>
      </p:sp>
      <p:sp>
        <p:nvSpPr>
          <p:cNvPr id="353" name=""/>
          <p:cNvSpPr/>
          <p:nvPr/>
        </p:nvSpPr>
        <p:spPr>
          <a:xfrm>
            <a:off x="5443560" y="529920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54" name=""/>
          <p:cNvSpPr/>
          <p:nvPr/>
        </p:nvSpPr>
        <p:spPr>
          <a:xfrm>
            <a:off x="5278320" y="546588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55" name=""/>
          <p:cNvSpPr/>
          <p:nvPr/>
        </p:nvSpPr>
        <p:spPr>
          <a:xfrm>
            <a:off x="5443560" y="546588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56" name=""/>
          <p:cNvSpPr/>
          <p:nvPr/>
        </p:nvSpPr>
        <p:spPr>
          <a:xfrm>
            <a:off x="5618160" y="546588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57" name=""/>
          <p:cNvSpPr/>
          <p:nvPr/>
        </p:nvSpPr>
        <p:spPr>
          <a:xfrm>
            <a:off x="5443560" y="563076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58" name=""/>
          <p:cNvSpPr/>
          <p:nvPr/>
        </p:nvSpPr>
        <p:spPr>
          <a:xfrm>
            <a:off x="4919760" y="546588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59" name=""/>
          <p:cNvSpPr/>
          <p:nvPr/>
        </p:nvSpPr>
        <p:spPr>
          <a:xfrm>
            <a:off x="5094360" y="546588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60" name=""/>
          <p:cNvSpPr/>
          <p:nvPr/>
        </p:nvSpPr>
        <p:spPr>
          <a:xfrm>
            <a:off x="5443560" y="596412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61" name=""/>
          <p:cNvSpPr/>
          <p:nvPr/>
        </p:nvSpPr>
        <p:spPr>
          <a:xfrm>
            <a:off x="5278320" y="613080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62" name=""/>
          <p:cNvSpPr/>
          <p:nvPr/>
        </p:nvSpPr>
        <p:spPr>
          <a:xfrm>
            <a:off x="5443560" y="613080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63" name=""/>
          <p:cNvSpPr/>
          <p:nvPr/>
        </p:nvSpPr>
        <p:spPr>
          <a:xfrm>
            <a:off x="5618160" y="613080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64" name=""/>
          <p:cNvSpPr/>
          <p:nvPr/>
        </p:nvSpPr>
        <p:spPr>
          <a:xfrm>
            <a:off x="5443560" y="629604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65" name=""/>
          <p:cNvSpPr/>
          <p:nvPr/>
        </p:nvSpPr>
        <p:spPr>
          <a:xfrm>
            <a:off x="4919760" y="613080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66" name=""/>
          <p:cNvSpPr/>
          <p:nvPr/>
        </p:nvSpPr>
        <p:spPr>
          <a:xfrm>
            <a:off x="5094360" y="613080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67" name=""/>
          <p:cNvSpPr/>
          <p:nvPr/>
        </p:nvSpPr>
        <p:spPr>
          <a:xfrm>
            <a:off x="7443720" y="1592280"/>
            <a:ext cx="2790720" cy="1160280"/>
          </a:xfrm>
          <a:custGeom>
            <a:avLst/>
            <a:gdLst/>
            <a:ahLst/>
            <a:rect l="l" t="t" r="r" b="b"/>
            <a:pathLst>
              <a:path w="1137" h="574">
                <a:moveTo>
                  <a:pt x="1095" y="218"/>
                </a:moveTo>
                <a:lnTo>
                  <a:pt x="1058" y="186"/>
                </a:lnTo>
                <a:lnTo>
                  <a:pt x="850" y="48"/>
                </a:lnTo>
                <a:lnTo>
                  <a:pt x="813" y="16"/>
                </a:lnTo>
                <a:lnTo>
                  <a:pt x="803" y="11"/>
                </a:lnTo>
                <a:lnTo>
                  <a:pt x="792" y="5"/>
                </a:lnTo>
                <a:lnTo>
                  <a:pt x="787" y="5"/>
                </a:lnTo>
                <a:lnTo>
                  <a:pt x="776" y="0"/>
                </a:lnTo>
                <a:lnTo>
                  <a:pt x="771" y="0"/>
                </a:lnTo>
                <a:lnTo>
                  <a:pt x="765" y="0"/>
                </a:lnTo>
                <a:lnTo>
                  <a:pt x="755" y="0"/>
                </a:lnTo>
                <a:lnTo>
                  <a:pt x="749" y="5"/>
                </a:lnTo>
                <a:lnTo>
                  <a:pt x="739" y="0"/>
                </a:lnTo>
                <a:lnTo>
                  <a:pt x="728" y="0"/>
                </a:lnTo>
                <a:lnTo>
                  <a:pt x="117" y="0"/>
                </a:lnTo>
                <a:lnTo>
                  <a:pt x="106" y="0"/>
                </a:lnTo>
                <a:lnTo>
                  <a:pt x="96" y="5"/>
                </a:lnTo>
                <a:lnTo>
                  <a:pt x="85" y="11"/>
                </a:lnTo>
                <a:lnTo>
                  <a:pt x="74" y="16"/>
                </a:lnTo>
                <a:lnTo>
                  <a:pt x="64" y="21"/>
                </a:lnTo>
                <a:lnTo>
                  <a:pt x="53" y="32"/>
                </a:lnTo>
                <a:lnTo>
                  <a:pt x="43" y="37"/>
                </a:lnTo>
                <a:lnTo>
                  <a:pt x="37" y="48"/>
                </a:lnTo>
                <a:lnTo>
                  <a:pt x="27" y="64"/>
                </a:lnTo>
                <a:lnTo>
                  <a:pt x="21" y="74"/>
                </a:lnTo>
                <a:lnTo>
                  <a:pt x="16" y="90"/>
                </a:lnTo>
                <a:lnTo>
                  <a:pt x="11" y="101"/>
                </a:lnTo>
                <a:lnTo>
                  <a:pt x="5" y="117"/>
                </a:lnTo>
                <a:lnTo>
                  <a:pt x="5" y="133"/>
                </a:lnTo>
                <a:lnTo>
                  <a:pt x="0" y="154"/>
                </a:lnTo>
                <a:lnTo>
                  <a:pt x="0" y="170"/>
                </a:lnTo>
                <a:lnTo>
                  <a:pt x="0" y="410"/>
                </a:lnTo>
                <a:lnTo>
                  <a:pt x="0" y="425"/>
                </a:lnTo>
                <a:lnTo>
                  <a:pt x="5" y="441"/>
                </a:lnTo>
                <a:lnTo>
                  <a:pt x="5" y="457"/>
                </a:lnTo>
                <a:lnTo>
                  <a:pt x="11" y="473"/>
                </a:lnTo>
                <a:lnTo>
                  <a:pt x="16" y="489"/>
                </a:lnTo>
                <a:lnTo>
                  <a:pt x="21" y="500"/>
                </a:lnTo>
                <a:lnTo>
                  <a:pt x="27" y="516"/>
                </a:lnTo>
                <a:lnTo>
                  <a:pt x="37" y="527"/>
                </a:lnTo>
                <a:lnTo>
                  <a:pt x="43" y="537"/>
                </a:lnTo>
                <a:lnTo>
                  <a:pt x="53" y="548"/>
                </a:lnTo>
                <a:lnTo>
                  <a:pt x="64" y="553"/>
                </a:lnTo>
                <a:lnTo>
                  <a:pt x="74" y="564"/>
                </a:lnTo>
                <a:lnTo>
                  <a:pt x="85" y="569"/>
                </a:lnTo>
                <a:lnTo>
                  <a:pt x="96" y="574"/>
                </a:lnTo>
                <a:lnTo>
                  <a:pt x="106" y="574"/>
                </a:lnTo>
                <a:lnTo>
                  <a:pt x="117" y="574"/>
                </a:lnTo>
                <a:lnTo>
                  <a:pt x="728" y="574"/>
                </a:lnTo>
                <a:lnTo>
                  <a:pt x="744" y="574"/>
                </a:lnTo>
                <a:lnTo>
                  <a:pt x="755" y="574"/>
                </a:lnTo>
                <a:lnTo>
                  <a:pt x="760" y="574"/>
                </a:lnTo>
                <a:lnTo>
                  <a:pt x="765" y="574"/>
                </a:lnTo>
                <a:lnTo>
                  <a:pt x="771" y="574"/>
                </a:lnTo>
                <a:lnTo>
                  <a:pt x="781" y="574"/>
                </a:lnTo>
                <a:lnTo>
                  <a:pt x="787" y="569"/>
                </a:lnTo>
                <a:lnTo>
                  <a:pt x="797" y="569"/>
                </a:lnTo>
                <a:lnTo>
                  <a:pt x="803" y="564"/>
                </a:lnTo>
                <a:lnTo>
                  <a:pt x="813" y="558"/>
                </a:lnTo>
                <a:lnTo>
                  <a:pt x="850" y="527"/>
                </a:lnTo>
                <a:lnTo>
                  <a:pt x="1058" y="388"/>
                </a:lnTo>
                <a:lnTo>
                  <a:pt x="1095" y="356"/>
                </a:lnTo>
                <a:lnTo>
                  <a:pt x="1105" y="351"/>
                </a:lnTo>
                <a:lnTo>
                  <a:pt x="1116" y="340"/>
                </a:lnTo>
                <a:lnTo>
                  <a:pt x="1121" y="335"/>
                </a:lnTo>
                <a:lnTo>
                  <a:pt x="1127" y="324"/>
                </a:lnTo>
                <a:lnTo>
                  <a:pt x="1132" y="314"/>
                </a:lnTo>
                <a:lnTo>
                  <a:pt x="1137" y="308"/>
                </a:lnTo>
                <a:lnTo>
                  <a:pt x="1137" y="298"/>
                </a:lnTo>
                <a:lnTo>
                  <a:pt x="1137" y="287"/>
                </a:lnTo>
                <a:lnTo>
                  <a:pt x="1137" y="277"/>
                </a:lnTo>
                <a:lnTo>
                  <a:pt x="1137" y="266"/>
                </a:lnTo>
                <a:lnTo>
                  <a:pt x="1132" y="261"/>
                </a:lnTo>
                <a:lnTo>
                  <a:pt x="1127" y="250"/>
                </a:lnTo>
                <a:lnTo>
                  <a:pt x="1121" y="239"/>
                </a:lnTo>
                <a:lnTo>
                  <a:pt x="1116" y="234"/>
                </a:lnTo>
                <a:lnTo>
                  <a:pt x="1105" y="223"/>
                </a:lnTo>
                <a:lnTo>
                  <a:pt x="1095" y="218"/>
                </a:lnTo>
                <a:lnTo>
                  <a:pt x="1095" y="218"/>
                </a:lnTo>
                <a:lnTo>
                  <a:pt x="1095" y="218"/>
                </a:lnTo>
              </a:path>
            </a:pathLst>
          </a:custGeom>
          <a:solidFill>
            <a:srgbClr val="ffb31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8" name=""/>
          <p:cNvSpPr/>
          <p:nvPr/>
        </p:nvSpPr>
        <p:spPr>
          <a:xfrm>
            <a:off x="5427720" y="1592280"/>
            <a:ext cx="2790720" cy="1160280"/>
          </a:xfrm>
          <a:custGeom>
            <a:avLst/>
            <a:gdLst/>
            <a:ahLst/>
            <a:rect l="l" t="t" r="r" b="b"/>
            <a:pathLst>
              <a:path w="1137" h="574">
                <a:moveTo>
                  <a:pt x="1095" y="218"/>
                </a:moveTo>
                <a:lnTo>
                  <a:pt x="1058" y="186"/>
                </a:lnTo>
                <a:lnTo>
                  <a:pt x="850" y="48"/>
                </a:lnTo>
                <a:lnTo>
                  <a:pt x="813" y="16"/>
                </a:lnTo>
                <a:lnTo>
                  <a:pt x="803" y="11"/>
                </a:lnTo>
                <a:lnTo>
                  <a:pt x="792" y="5"/>
                </a:lnTo>
                <a:lnTo>
                  <a:pt x="787" y="5"/>
                </a:lnTo>
                <a:lnTo>
                  <a:pt x="776" y="0"/>
                </a:lnTo>
                <a:lnTo>
                  <a:pt x="771" y="0"/>
                </a:lnTo>
                <a:lnTo>
                  <a:pt x="765" y="0"/>
                </a:lnTo>
                <a:lnTo>
                  <a:pt x="755" y="0"/>
                </a:lnTo>
                <a:lnTo>
                  <a:pt x="749" y="5"/>
                </a:lnTo>
                <a:lnTo>
                  <a:pt x="739" y="0"/>
                </a:lnTo>
                <a:lnTo>
                  <a:pt x="728" y="0"/>
                </a:lnTo>
                <a:lnTo>
                  <a:pt x="117" y="0"/>
                </a:lnTo>
                <a:lnTo>
                  <a:pt x="106" y="0"/>
                </a:lnTo>
                <a:lnTo>
                  <a:pt x="96" y="5"/>
                </a:lnTo>
                <a:lnTo>
                  <a:pt x="85" y="11"/>
                </a:lnTo>
                <a:lnTo>
                  <a:pt x="74" y="16"/>
                </a:lnTo>
                <a:lnTo>
                  <a:pt x="64" y="21"/>
                </a:lnTo>
                <a:lnTo>
                  <a:pt x="53" y="32"/>
                </a:lnTo>
                <a:lnTo>
                  <a:pt x="43" y="37"/>
                </a:lnTo>
                <a:lnTo>
                  <a:pt x="37" y="48"/>
                </a:lnTo>
                <a:lnTo>
                  <a:pt x="27" y="64"/>
                </a:lnTo>
                <a:lnTo>
                  <a:pt x="21" y="74"/>
                </a:lnTo>
                <a:lnTo>
                  <a:pt x="16" y="90"/>
                </a:lnTo>
                <a:lnTo>
                  <a:pt x="11" y="101"/>
                </a:lnTo>
                <a:lnTo>
                  <a:pt x="5" y="117"/>
                </a:lnTo>
                <a:lnTo>
                  <a:pt x="5" y="133"/>
                </a:lnTo>
                <a:lnTo>
                  <a:pt x="0" y="154"/>
                </a:lnTo>
                <a:lnTo>
                  <a:pt x="0" y="170"/>
                </a:lnTo>
                <a:lnTo>
                  <a:pt x="0" y="410"/>
                </a:lnTo>
                <a:lnTo>
                  <a:pt x="0" y="425"/>
                </a:lnTo>
                <a:lnTo>
                  <a:pt x="5" y="441"/>
                </a:lnTo>
                <a:lnTo>
                  <a:pt x="5" y="457"/>
                </a:lnTo>
                <a:lnTo>
                  <a:pt x="11" y="473"/>
                </a:lnTo>
                <a:lnTo>
                  <a:pt x="16" y="489"/>
                </a:lnTo>
                <a:lnTo>
                  <a:pt x="21" y="500"/>
                </a:lnTo>
                <a:lnTo>
                  <a:pt x="27" y="516"/>
                </a:lnTo>
                <a:lnTo>
                  <a:pt x="37" y="527"/>
                </a:lnTo>
                <a:lnTo>
                  <a:pt x="43" y="537"/>
                </a:lnTo>
                <a:lnTo>
                  <a:pt x="53" y="548"/>
                </a:lnTo>
                <a:lnTo>
                  <a:pt x="64" y="553"/>
                </a:lnTo>
                <a:lnTo>
                  <a:pt x="74" y="564"/>
                </a:lnTo>
                <a:lnTo>
                  <a:pt x="85" y="569"/>
                </a:lnTo>
                <a:lnTo>
                  <a:pt x="96" y="574"/>
                </a:lnTo>
                <a:lnTo>
                  <a:pt x="106" y="574"/>
                </a:lnTo>
                <a:lnTo>
                  <a:pt x="117" y="574"/>
                </a:lnTo>
                <a:lnTo>
                  <a:pt x="728" y="574"/>
                </a:lnTo>
                <a:lnTo>
                  <a:pt x="744" y="574"/>
                </a:lnTo>
                <a:lnTo>
                  <a:pt x="755" y="574"/>
                </a:lnTo>
                <a:lnTo>
                  <a:pt x="760" y="574"/>
                </a:lnTo>
                <a:lnTo>
                  <a:pt x="765" y="574"/>
                </a:lnTo>
                <a:lnTo>
                  <a:pt x="771" y="574"/>
                </a:lnTo>
                <a:lnTo>
                  <a:pt x="781" y="574"/>
                </a:lnTo>
                <a:lnTo>
                  <a:pt x="787" y="569"/>
                </a:lnTo>
                <a:lnTo>
                  <a:pt x="797" y="569"/>
                </a:lnTo>
                <a:lnTo>
                  <a:pt x="803" y="564"/>
                </a:lnTo>
                <a:lnTo>
                  <a:pt x="813" y="558"/>
                </a:lnTo>
                <a:lnTo>
                  <a:pt x="850" y="527"/>
                </a:lnTo>
                <a:lnTo>
                  <a:pt x="1058" y="388"/>
                </a:lnTo>
                <a:lnTo>
                  <a:pt x="1095" y="356"/>
                </a:lnTo>
                <a:lnTo>
                  <a:pt x="1105" y="351"/>
                </a:lnTo>
                <a:lnTo>
                  <a:pt x="1116" y="340"/>
                </a:lnTo>
                <a:lnTo>
                  <a:pt x="1121" y="335"/>
                </a:lnTo>
                <a:lnTo>
                  <a:pt x="1127" y="324"/>
                </a:lnTo>
                <a:lnTo>
                  <a:pt x="1132" y="314"/>
                </a:lnTo>
                <a:lnTo>
                  <a:pt x="1137" y="308"/>
                </a:lnTo>
                <a:lnTo>
                  <a:pt x="1137" y="298"/>
                </a:lnTo>
                <a:lnTo>
                  <a:pt x="1137" y="287"/>
                </a:lnTo>
                <a:lnTo>
                  <a:pt x="1137" y="277"/>
                </a:lnTo>
                <a:lnTo>
                  <a:pt x="1137" y="266"/>
                </a:lnTo>
                <a:lnTo>
                  <a:pt x="1132" y="261"/>
                </a:lnTo>
                <a:lnTo>
                  <a:pt x="1127" y="250"/>
                </a:lnTo>
                <a:lnTo>
                  <a:pt x="1121" y="239"/>
                </a:lnTo>
                <a:lnTo>
                  <a:pt x="1116" y="234"/>
                </a:lnTo>
                <a:lnTo>
                  <a:pt x="1105" y="223"/>
                </a:lnTo>
                <a:lnTo>
                  <a:pt x="1095" y="218"/>
                </a:lnTo>
                <a:lnTo>
                  <a:pt x="1095" y="218"/>
                </a:lnTo>
                <a:lnTo>
                  <a:pt x="1095" y="218"/>
                </a:lnTo>
              </a:path>
            </a:pathLst>
          </a:custGeom>
          <a:solidFill>
            <a:srgbClr val="095ba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9" name=""/>
          <p:cNvSpPr/>
          <p:nvPr/>
        </p:nvSpPr>
        <p:spPr>
          <a:xfrm>
            <a:off x="3432240" y="1592280"/>
            <a:ext cx="2790720" cy="1160280"/>
          </a:xfrm>
          <a:custGeom>
            <a:avLst/>
            <a:gdLst/>
            <a:ahLst/>
            <a:rect l="l" t="t" r="r" b="b"/>
            <a:pathLst>
              <a:path w="1137" h="574">
                <a:moveTo>
                  <a:pt x="1095" y="218"/>
                </a:moveTo>
                <a:lnTo>
                  <a:pt x="1058" y="186"/>
                </a:lnTo>
                <a:lnTo>
                  <a:pt x="850" y="48"/>
                </a:lnTo>
                <a:lnTo>
                  <a:pt x="813" y="16"/>
                </a:lnTo>
                <a:lnTo>
                  <a:pt x="803" y="11"/>
                </a:lnTo>
                <a:lnTo>
                  <a:pt x="792" y="5"/>
                </a:lnTo>
                <a:lnTo>
                  <a:pt x="787" y="5"/>
                </a:lnTo>
                <a:lnTo>
                  <a:pt x="776" y="0"/>
                </a:lnTo>
                <a:lnTo>
                  <a:pt x="771" y="0"/>
                </a:lnTo>
                <a:lnTo>
                  <a:pt x="765" y="0"/>
                </a:lnTo>
                <a:lnTo>
                  <a:pt x="755" y="0"/>
                </a:lnTo>
                <a:lnTo>
                  <a:pt x="749" y="5"/>
                </a:lnTo>
                <a:lnTo>
                  <a:pt x="739" y="0"/>
                </a:lnTo>
                <a:lnTo>
                  <a:pt x="728" y="0"/>
                </a:lnTo>
                <a:lnTo>
                  <a:pt x="117" y="0"/>
                </a:lnTo>
                <a:lnTo>
                  <a:pt x="106" y="0"/>
                </a:lnTo>
                <a:lnTo>
                  <a:pt x="96" y="5"/>
                </a:lnTo>
                <a:lnTo>
                  <a:pt x="85" y="11"/>
                </a:lnTo>
                <a:lnTo>
                  <a:pt x="74" y="16"/>
                </a:lnTo>
                <a:lnTo>
                  <a:pt x="64" y="21"/>
                </a:lnTo>
                <a:lnTo>
                  <a:pt x="53" y="32"/>
                </a:lnTo>
                <a:lnTo>
                  <a:pt x="43" y="37"/>
                </a:lnTo>
                <a:lnTo>
                  <a:pt x="37" y="48"/>
                </a:lnTo>
                <a:lnTo>
                  <a:pt x="27" y="64"/>
                </a:lnTo>
                <a:lnTo>
                  <a:pt x="21" y="74"/>
                </a:lnTo>
                <a:lnTo>
                  <a:pt x="16" y="90"/>
                </a:lnTo>
                <a:lnTo>
                  <a:pt x="11" y="101"/>
                </a:lnTo>
                <a:lnTo>
                  <a:pt x="5" y="117"/>
                </a:lnTo>
                <a:lnTo>
                  <a:pt x="5" y="133"/>
                </a:lnTo>
                <a:lnTo>
                  <a:pt x="0" y="154"/>
                </a:lnTo>
                <a:lnTo>
                  <a:pt x="0" y="170"/>
                </a:lnTo>
                <a:lnTo>
                  <a:pt x="0" y="410"/>
                </a:lnTo>
                <a:lnTo>
                  <a:pt x="0" y="425"/>
                </a:lnTo>
                <a:lnTo>
                  <a:pt x="5" y="441"/>
                </a:lnTo>
                <a:lnTo>
                  <a:pt x="5" y="457"/>
                </a:lnTo>
                <a:lnTo>
                  <a:pt x="11" y="473"/>
                </a:lnTo>
                <a:lnTo>
                  <a:pt x="16" y="489"/>
                </a:lnTo>
                <a:lnTo>
                  <a:pt x="21" y="500"/>
                </a:lnTo>
                <a:lnTo>
                  <a:pt x="27" y="516"/>
                </a:lnTo>
                <a:lnTo>
                  <a:pt x="37" y="527"/>
                </a:lnTo>
                <a:lnTo>
                  <a:pt x="43" y="537"/>
                </a:lnTo>
                <a:lnTo>
                  <a:pt x="53" y="548"/>
                </a:lnTo>
                <a:lnTo>
                  <a:pt x="64" y="553"/>
                </a:lnTo>
                <a:lnTo>
                  <a:pt x="74" y="564"/>
                </a:lnTo>
                <a:lnTo>
                  <a:pt x="85" y="569"/>
                </a:lnTo>
                <a:lnTo>
                  <a:pt x="96" y="574"/>
                </a:lnTo>
                <a:lnTo>
                  <a:pt x="106" y="574"/>
                </a:lnTo>
                <a:lnTo>
                  <a:pt x="117" y="574"/>
                </a:lnTo>
                <a:lnTo>
                  <a:pt x="728" y="574"/>
                </a:lnTo>
                <a:lnTo>
                  <a:pt x="744" y="574"/>
                </a:lnTo>
                <a:lnTo>
                  <a:pt x="755" y="574"/>
                </a:lnTo>
                <a:lnTo>
                  <a:pt x="760" y="574"/>
                </a:lnTo>
                <a:lnTo>
                  <a:pt x="765" y="574"/>
                </a:lnTo>
                <a:lnTo>
                  <a:pt x="771" y="574"/>
                </a:lnTo>
                <a:lnTo>
                  <a:pt x="781" y="574"/>
                </a:lnTo>
                <a:lnTo>
                  <a:pt x="787" y="569"/>
                </a:lnTo>
                <a:lnTo>
                  <a:pt x="797" y="569"/>
                </a:lnTo>
                <a:lnTo>
                  <a:pt x="803" y="564"/>
                </a:lnTo>
                <a:lnTo>
                  <a:pt x="813" y="558"/>
                </a:lnTo>
                <a:lnTo>
                  <a:pt x="850" y="527"/>
                </a:lnTo>
                <a:lnTo>
                  <a:pt x="1058" y="388"/>
                </a:lnTo>
                <a:lnTo>
                  <a:pt x="1095" y="356"/>
                </a:lnTo>
                <a:lnTo>
                  <a:pt x="1105" y="351"/>
                </a:lnTo>
                <a:lnTo>
                  <a:pt x="1116" y="340"/>
                </a:lnTo>
                <a:lnTo>
                  <a:pt x="1121" y="335"/>
                </a:lnTo>
                <a:lnTo>
                  <a:pt x="1127" y="324"/>
                </a:lnTo>
                <a:lnTo>
                  <a:pt x="1132" y="314"/>
                </a:lnTo>
                <a:lnTo>
                  <a:pt x="1137" y="308"/>
                </a:lnTo>
                <a:lnTo>
                  <a:pt x="1137" y="298"/>
                </a:lnTo>
                <a:lnTo>
                  <a:pt x="1137" y="287"/>
                </a:lnTo>
                <a:lnTo>
                  <a:pt x="1137" y="277"/>
                </a:lnTo>
                <a:lnTo>
                  <a:pt x="1137" y="266"/>
                </a:lnTo>
                <a:lnTo>
                  <a:pt x="1132" y="261"/>
                </a:lnTo>
                <a:lnTo>
                  <a:pt x="1127" y="250"/>
                </a:lnTo>
                <a:lnTo>
                  <a:pt x="1121" y="239"/>
                </a:lnTo>
                <a:lnTo>
                  <a:pt x="1116" y="234"/>
                </a:lnTo>
                <a:lnTo>
                  <a:pt x="1105" y="223"/>
                </a:lnTo>
                <a:lnTo>
                  <a:pt x="1095" y="218"/>
                </a:lnTo>
                <a:lnTo>
                  <a:pt x="1095" y="218"/>
                </a:lnTo>
                <a:lnTo>
                  <a:pt x="1095" y="218"/>
                </a:lnTo>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0" name=""/>
          <p:cNvSpPr/>
          <p:nvPr/>
        </p:nvSpPr>
        <p:spPr>
          <a:xfrm>
            <a:off x="1506600" y="1592280"/>
            <a:ext cx="2790720" cy="1160280"/>
          </a:xfrm>
          <a:custGeom>
            <a:avLst/>
            <a:gdLst/>
            <a:ahLst/>
            <a:rect l="l" t="t" r="r" b="b"/>
            <a:pathLst>
              <a:path w="1137" h="574">
                <a:moveTo>
                  <a:pt x="1095" y="218"/>
                </a:moveTo>
                <a:lnTo>
                  <a:pt x="1058" y="186"/>
                </a:lnTo>
                <a:lnTo>
                  <a:pt x="850" y="48"/>
                </a:lnTo>
                <a:lnTo>
                  <a:pt x="813" y="16"/>
                </a:lnTo>
                <a:lnTo>
                  <a:pt x="803" y="11"/>
                </a:lnTo>
                <a:lnTo>
                  <a:pt x="792" y="5"/>
                </a:lnTo>
                <a:lnTo>
                  <a:pt x="787" y="5"/>
                </a:lnTo>
                <a:lnTo>
                  <a:pt x="776" y="0"/>
                </a:lnTo>
                <a:lnTo>
                  <a:pt x="771" y="0"/>
                </a:lnTo>
                <a:lnTo>
                  <a:pt x="765" y="0"/>
                </a:lnTo>
                <a:lnTo>
                  <a:pt x="755" y="0"/>
                </a:lnTo>
                <a:lnTo>
                  <a:pt x="749" y="5"/>
                </a:lnTo>
                <a:lnTo>
                  <a:pt x="739" y="0"/>
                </a:lnTo>
                <a:lnTo>
                  <a:pt x="728" y="0"/>
                </a:lnTo>
                <a:lnTo>
                  <a:pt x="117" y="0"/>
                </a:lnTo>
                <a:lnTo>
                  <a:pt x="106" y="0"/>
                </a:lnTo>
                <a:lnTo>
                  <a:pt x="96" y="5"/>
                </a:lnTo>
                <a:lnTo>
                  <a:pt x="85" y="11"/>
                </a:lnTo>
                <a:lnTo>
                  <a:pt x="74" y="16"/>
                </a:lnTo>
                <a:lnTo>
                  <a:pt x="64" y="21"/>
                </a:lnTo>
                <a:lnTo>
                  <a:pt x="53" y="32"/>
                </a:lnTo>
                <a:lnTo>
                  <a:pt x="43" y="37"/>
                </a:lnTo>
                <a:lnTo>
                  <a:pt x="37" y="48"/>
                </a:lnTo>
                <a:lnTo>
                  <a:pt x="27" y="64"/>
                </a:lnTo>
                <a:lnTo>
                  <a:pt x="21" y="74"/>
                </a:lnTo>
                <a:lnTo>
                  <a:pt x="16" y="90"/>
                </a:lnTo>
                <a:lnTo>
                  <a:pt x="11" y="101"/>
                </a:lnTo>
                <a:lnTo>
                  <a:pt x="5" y="117"/>
                </a:lnTo>
                <a:lnTo>
                  <a:pt x="5" y="133"/>
                </a:lnTo>
                <a:lnTo>
                  <a:pt x="0" y="154"/>
                </a:lnTo>
                <a:lnTo>
                  <a:pt x="0" y="170"/>
                </a:lnTo>
                <a:lnTo>
                  <a:pt x="0" y="410"/>
                </a:lnTo>
                <a:lnTo>
                  <a:pt x="0" y="425"/>
                </a:lnTo>
                <a:lnTo>
                  <a:pt x="5" y="441"/>
                </a:lnTo>
                <a:lnTo>
                  <a:pt x="5" y="457"/>
                </a:lnTo>
                <a:lnTo>
                  <a:pt x="11" y="473"/>
                </a:lnTo>
                <a:lnTo>
                  <a:pt x="16" y="489"/>
                </a:lnTo>
                <a:lnTo>
                  <a:pt x="21" y="500"/>
                </a:lnTo>
                <a:lnTo>
                  <a:pt x="27" y="516"/>
                </a:lnTo>
                <a:lnTo>
                  <a:pt x="37" y="527"/>
                </a:lnTo>
                <a:lnTo>
                  <a:pt x="43" y="537"/>
                </a:lnTo>
                <a:lnTo>
                  <a:pt x="53" y="548"/>
                </a:lnTo>
                <a:lnTo>
                  <a:pt x="64" y="553"/>
                </a:lnTo>
                <a:lnTo>
                  <a:pt x="74" y="564"/>
                </a:lnTo>
                <a:lnTo>
                  <a:pt x="85" y="569"/>
                </a:lnTo>
                <a:lnTo>
                  <a:pt x="96" y="574"/>
                </a:lnTo>
                <a:lnTo>
                  <a:pt x="106" y="574"/>
                </a:lnTo>
                <a:lnTo>
                  <a:pt x="117" y="574"/>
                </a:lnTo>
                <a:lnTo>
                  <a:pt x="728" y="574"/>
                </a:lnTo>
                <a:lnTo>
                  <a:pt x="744" y="574"/>
                </a:lnTo>
                <a:lnTo>
                  <a:pt x="755" y="574"/>
                </a:lnTo>
                <a:lnTo>
                  <a:pt x="760" y="574"/>
                </a:lnTo>
                <a:lnTo>
                  <a:pt x="765" y="574"/>
                </a:lnTo>
                <a:lnTo>
                  <a:pt x="771" y="574"/>
                </a:lnTo>
                <a:lnTo>
                  <a:pt x="781" y="574"/>
                </a:lnTo>
                <a:lnTo>
                  <a:pt x="787" y="569"/>
                </a:lnTo>
                <a:lnTo>
                  <a:pt x="797" y="569"/>
                </a:lnTo>
                <a:lnTo>
                  <a:pt x="803" y="564"/>
                </a:lnTo>
                <a:lnTo>
                  <a:pt x="813" y="558"/>
                </a:lnTo>
                <a:lnTo>
                  <a:pt x="850" y="527"/>
                </a:lnTo>
                <a:lnTo>
                  <a:pt x="1058" y="388"/>
                </a:lnTo>
                <a:lnTo>
                  <a:pt x="1095" y="356"/>
                </a:lnTo>
                <a:lnTo>
                  <a:pt x="1105" y="351"/>
                </a:lnTo>
                <a:lnTo>
                  <a:pt x="1116" y="340"/>
                </a:lnTo>
                <a:lnTo>
                  <a:pt x="1121" y="335"/>
                </a:lnTo>
                <a:lnTo>
                  <a:pt x="1127" y="324"/>
                </a:lnTo>
                <a:lnTo>
                  <a:pt x="1132" y="314"/>
                </a:lnTo>
                <a:lnTo>
                  <a:pt x="1137" y="308"/>
                </a:lnTo>
                <a:lnTo>
                  <a:pt x="1137" y="298"/>
                </a:lnTo>
                <a:lnTo>
                  <a:pt x="1137" y="287"/>
                </a:lnTo>
                <a:lnTo>
                  <a:pt x="1137" y="277"/>
                </a:lnTo>
                <a:lnTo>
                  <a:pt x="1137" y="266"/>
                </a:lnTo>
                <a:lnTo>
                  <a:pt x="1132" y="261"/>
                </a:lnTo>
                <a:lnTo>
                  <a:pt x="1127" y="250"/>
                </a:lnTo>
                <a:lnTo>
                  <a:pt x="1121" y="239"/>
                </a:lnTo>
                <a:lnTo>
                  <a:pt x="1116" y="234"/>
                </a:lnTo>
                <a:lnTo>
                  <a:pt x="1105" y="223"/>
                </a:lnTo>
                <a:lnTo>
                  <a:pt x="1095" y="218"/>
                </a:lnTo>
                <a:lnTo>
                  <a:pt x="1095" y="218"/>
                </a:lnTo>
                <a:lnTo>
                  <a:pt x="1095" y="218"/>
                </a:lnTo>
              </a:path>
            </a:pathLst>
          </a:custGeom>
          <a:solidFill>
            <a:srgbClr val="fe000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1" name=""/>
          <p:cNvSpPr/>
          <p:nvPr/>
        </p:nvSpPr>
        <p:spPr>
          <a:xfrm>
            <a:off x="1762200" y="1679400"/>
            <a:ext cx="190008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ffffff"/>
                </a:solidFill>
                <a:effectLst/>
                <a:uFillTx/>
                <a:latin typeface="Frutiger 45 Light"/>
              </a:rPr>
              <a:t>Requested</a:t>
            </a:r>
            <a:endParaRPr b="0" lang="en-US" sz="1600" strike="noStrike" u="none">
              <a:solidFill>
                <a:srgbClr val="000000"/>
              </a:solidFill>
              <a:effectLst/>
              <a:uFillTx/>
              <a:latin typeface="Times New Roman"/>
            </a:endParaRPr>
          </a:p>
        </p:txBody>
      </p:sp>
      <p:sp>
        <p:nvSpPr>
          <p:cNvPr id="372" name=""/>
          <p:cNvSpPr/>
          <p:nvPr/>
        </p:nvSpPr>
        <p:spPr>
          <a:xfrm>
            <a:off x="4203720" y="1681200"/>
            <a:ext cx="190008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ffffff"/>
                </a:solidFill>
                <a:effectLst/>
                <a:uFillTx/>
                <a:latin typeface="Frutiger 45 Light"/>
              </a:rPr>
              <a:t>Approved</a:t>
            </a:r>
            <a:endParaRPr b="0" lang="en-US" sz="1600" strike="noStrike" u="none">
              <a:solidFill>
                <a:srgbClr val="000000"/>
              </a:solidFill>
              <a:effectLst/>
              <a:uFillTx/>
              <a:latin typeface="Times New Roman"/>
            </a:endParaRPr>
          </a:p>
        </p:txBody>
      </p:sp>
      <p:sp>
        <p:nvSpPr>
          <p:cNvPr id="373" name=""/>
          <p:cNvSpPr/>
          <p:nvPr/>
        </p:nvSpPr>
        <p:spPr>
          <a:xfrm>
            <a:off x="6086520" y="1682640"/>
            <a:ext cx="190008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ffffff"/>
                </a:solidFill>
                <a:effectLst/>
                <a:uFillTx/>
                <a:latin typeface="Frutiger 45 Light"/>
              </a:rPr>
              <a:t>Spent to Date</a:t>
            </a:r>
            <a:endParaRPr b="0" lang="en-US" sz="1600" strike="noStrike" u="none">
              <a:solidFill>
                <a:srgbClr val="000000"/>
              </a:solidFill>
              <a:effectLst/>
              <a:uFillTx/>
              <a:latin typeface="Times New Roman"/>
            </a:endParaRPr>
          </a:p>
        </p:txBody>
      </p:sp>
      <p:sp>
        <p:nvSpPr>
          <p:cNvPr id="374" name=""/>
          <p:cNvSpPr/>
          <p:nvPr/>
        </p:nvSpPr>
        <p:spPr>
          <a:xfrm>
            <a:off x="8109000" y="1682640"/>
            <a:ext cx="190008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ffffff"/>
                </a:solidFill>
                <a:effectLst/>
                <a:uFillTx/>
                <a:latin typeface="Frutiger 45 Light"/>
              </a:rPr>
              <a:t>Status</a:t>
            </a:r>
            <a:endParaRPr b="0" lang="en-US" sz="1600" strike="noStrike" u="none">
              <a:solidFill>
                <a:srgbClr val="000000"/>
              </a:solidFill>
              <a:effectLst/>
              <a:uFillTx/>
              <a:latin typeface="Times New Roman"/>
            </a:endParaRPr>
          </a:p>
        </p:txBody>
      </p:sp>
      <p:sp>
        <p:nvSpPr>
          <p:cNvPr id="375" name=""/>
          <p:cNvSpPr/>
          <p:nvPr/>
        </p:nvSpPr>
        <p:spPr>
          <a:xfrm>
            <a:off x="7929720" y="2820960"/>
            <a:ext cx="1323720" cy="474840"/>
          </a:xfrm>
          <a:prstGeom prst="rect">
            <a:avLst/>
          </a:prstGeom>
          <a:noFill/>
          <a:ln w="0">
            <a:noFill/>
          </a:ln>
        </p:spPr>
        <p:style>
          <a:lnRef idx="0"/>
          <a:fillRef idx="0"/>
          <a:effectRef idx="0"/>
          <a:fontRef idx="minor"/>
        </p:style>
        <p:txBody>
          <a:bodyPr lIns="90000" rIns="90000" tIns="46800" bIns="46800" anchor="t">
            <a:spAutoFit/>
          </a:bodyPr>
          <a:p>
            <a:pPr marL="227160" indent="-227160">
              <a:lnSpc>
                <a:spcPct val="125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Open</a:t>
            </a:r>
            <a:endParaRPr b="0" lang="en-US" sz="2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6" name=""/>
          <p:cNvSpPr/>
          <p:nvPr/>
        </p:nvSpPr>
        <p:spPr>
          <a:xfrm>
            <a:off x="1573200" y="181080"/>
            <a:ext cx="855504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RCR Database - Cost Tracking - Not Categorized</a:t>
            </a:r>
            <a:endParaRPr b="0" lang="en-US" sz="2800" strike="noStrike" u="none">
              <a:solidFill>
                <a:srgbClr val="000000"/>
              </a:solidFill>
              <a:effectLst/>
              <a:uFillTx/>
              <a:latin typeface="Times New Roman"/>
            </a:endParaRPr>
          </a:p>
        </p:txBody>
      </p:sp>
      <p:sp>
        <p:nvSpPr>
          <p:cNvPr id="377" name=""/>
          <p:cNvSpPr/>
          <p:nvPr/>
        </p:nvSpPr>
        <p:spPr>
          <a:xfrm>
            <a:off x="1633680" y="2820960"/>
            <a:ext cx="2912760" cy="474840"/>
          </a:xfrm>
          <a:prstGeom prst="rect">
            <a:avLst/>
          </a:prstGeom>
          <a:noFill/>
          <a:ln w="0">
            <a:noFill/>
          </a:ln>
        </p:spPr>
        <p:style>
          <a:lnRef idx="0"/>
          <a:fillRef idx="0"/>
          <a:effectRef idx="0"/>
          <a:fontRef idx="minor"/>
        </p:style>
        <p:txBody>
          <a:bodyPr lIns="90000" rIns="90000" tIns="46800" bIns="46800" anchor="t">
            <a:spAutoFit/>
          </a:bodyPr>
          <a:p>
            <a:pPr marL="227160" indent="-227160">
              <a:lnSpc>
                <a:spcPct val="125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$4,027,634</a:t>
            </a:r>
            <a:endParaRPr b="0" lang="en-US" sz="2000" strike="noStrike" u="none">
              <a:solidFill>
                <a:srgbClr val="000000"/>
              </a:solidFill>
              <a:effectLst/>
              <a:uFillTx/>
              <a:latin typeface="Times New Roman"/>
            </a:endParaRPr>
          </a:p>
        </p:txBody>
      </p:sp>
      <p:sp>
        <p:nvSpPr>
          <p:cNvPr id="378" name=""/>
          <p:cNvSpPr/>
          <p:nvPr/>
        </p:nvSpPr>
        <p:spPr>
          <a:xfrm>
            <a:off x="3792600" y="2817720"/>
            <a:ext cx="2365200" cy="474840"/>
          </a:xfrm>
          <a:prstGeom prst="rect">
            <a:avLst/>
          </a:prstGeom>
          <a:noFill/>
          <a:ln w="0">
            <a:noFill/>
          </a:ln>
        </p:spPr>
        <p:style>
          <a:lnRef idx="0"/>
          <a:fillRef idx="0"/>
          <a:effectRef idx="0"/>
          <a:fontRef idx="minor"/>
        </p:style>
        <p:txBody>
          <a:bodyPr lIns="90000" rIns="90000" tIns="46800" bIns="46800" anchor="t">
            <a:spAutoFit/>
          </a:bodyPr>
          <a:p>
            <a:pPr marL="227160" indent="-227160">
              <a:lnSpc>
                <a:spcPct val="125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$3,073,986</a:t>
            </a:r>
            <a:endParaRPr b="0" lang="en-US" sz="2000" strike="noStrike" u="none">
              <a:solidFill>
                <a:srgbClr val="000000"/>
              </a:solidFill>
              <a:effectLst/>
              <a:uFillTx/>
              <a:latin typeface="Times New Roman"/>
            </a:endParaRPr>
          </a:p>
        </p:txBody>
      </p:sp>
      <p:sp>
        <p:nvSpPr>
          <p:cNvPr id="379" name=""/>
          <p:cNvSpPr/>
          <p:nvPr/>
        </p:nvSpPr>
        <p:spPr>
          <a:xfrm>
            <a:off x="5886360" y="2820960"/>
            <a:ext cx="2913120" cy="474840"/>
          </a:xfrm>
          <a:prstGeom prst="rect">
            <a:avLst/>
          </a:prstGeom>
          <a:noFill/>
          <a:ln w="0">
            <a:noFill/>
          </a:ln>
        </p:spPr>
        <p:style>
          <a:lnRef idx="0"/>
          <a:fillRef idx="0"/>
          <a:effectRef idx="0"/>
          <a:fontRef idx="minor"/>
        </p:style>
        <p:txBody>
          <a:bodyPr lIns="90000" rIns="90000" tIns="46800" bIns="46800" anchor="t">
            <a:spAutoFit/>
          </a:bodyPr>
          <a:p>
            <a:pPr marL="227160" indent="-227160">
              <a:lnSpc>
                <a:spcPct val="125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$0</a:t>
            </a:r>
            <a:endParaRPr b="0" lang="en-US" sz="2000" strike="noStrike" u="none">
              <a:solidFill>
                <a:srgbClr val="000000"/>
              </a:solidFill>
              <a:effectLst/>
              <a:uFillTx/>
              <a:latin typeface="Times New Roman"/>
            </a:endParaRPr>
          </a:p>
        </p:txBody>
      </p:sp>
      <p:sp>
        <p:nvSpPr>
          <p:cNvPr id="380" name=""/>
          <p:cNvSpPr/>
          <p:nvPr/>
        </p:nvSpPr>
        <p:spPr>
          <a:xfrm>
            <a:off x="5443560" y="529920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81" name=""/>
          <p:cNvSpPr/>
          <p:nvPr/>
        </p:nvSpPr>
        <p:spPr>
          <a:xfrm>
            <a:off x="5278320" y="546588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82" name=""/>
          <p:cNvSpPr/>
          <p:nvPr/>
        </p:nvSpPr>
        <p:spPr>
          <a:xfrm>
            <a:off x="5443560" y="546588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83" name=""/>
          <p:cNvSpPr/>
          <p:nvPr/>
        </p:nvSpPr>
        <p:spPr>
          <a:xfrm>
            <a:off x="5618160" y="546588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84" name=""/>
          <p:cNvSpPr/>
          <p:nvPr/>
        </p:nvSpPr>
        <p:spPr>
          <a:xfrm>
            <a:off x="5443560" y="563076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85" name=""/>
          <p:cNvSpPr/>
          <p:nvPr/>
        </p:nvSpPr>
        <p:spPr>
          <a:xfrm>
            <a:off x="4919760" y="546588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86" name=""/>
          <p:cNvSpPr/>
          <p:nvPr/>
        </p:nvSpPr>
        <p:spPr>
          <a:xfrm>
            <a:off x="5094360" y="546588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87" name=""/>
          <p:cNvSpPr/>
          <p:nvPr/>
        </p:nvSpPr>
        <p:spPr>
          <a:xfrm>
            <a:off x="5443560" y="596412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88" name=""/>
          <p:cNvSpPr/>
          <p:nvPr/>
        </p:nvSpPr>
        <p:spPr>
          <a:xfrm>
            <a:off x="5278320" y="613080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89" name=""/>
          <p:cNvSpPr/>
          <p:nvPr/>
        </p:nvSpPr>
        <p:spPr>
          <a:xfrm>
            <a:off x="5443560" y="613080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90" name=""/>
          <p:cNvSpPr/>
          <p:nvPr/>
        </p:nvSpPr>
        <p:spPr>
          <a:xfrm>
            <a:off x="5618160" y="613080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91" name=""/>
          <p:cNvSpPr/>
          <p:nvPr/>
        </p:nvSpPr>
        <p:spPr>
          <a:xfrm>
            <a:off x="5443560" y="6296040"/>
            <a:ext cx="104760" cy="104760"/>
          </a:xfrm>
          <a:prstGeom prst="ellipse">
            <a:avLst/>
          </a:prstGeom>
          <a:solidFill>
            <a:srgbClr val="fe000c"/>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92" name=""/>
          <p:cNvSpPr/>
          <p:nvPr/>
        </p:nvSpPr>
        <p:spPr>
          <a:xfrm>
            <a:off x="4919760" y="613080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93" name=""/>
          <p:cNvSpPr/>
          <p:nvPr/>
        </p:nvSpPr>
        <p:spPr>
          <a:xfrm>
            <a:off x="5094360" y="6130800"/>
            <a:ext cx="104760" cy="104760"/>
          </a:xfrm>
          <a:prstGeom prst="ellipse">
            <a:avLst/>
          </a:prstGeom>
          <a:solidFill>
            <a:srgbClr val="095ba6"/>
          </a:solidFill>
          <a:ln w="0">
            <a:noFill/>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394" name=""/>
          <p:cNvSpPr/>
          <p:nvPr/>
        </p:nvSpPr>
        <p:spPr>
          <a:xfrm>
            <a:off x="7443720" y="1592280"/>
            <a:ext cx="2790720" cy="1160280"/>
          </a:xfrm>
          <a:custGeom>
            <a:avLst/>
            <a:gdLst/>
            <a:ahLst/>
            <a:rect l="l" t="t" r="r" b="b"/>
            <a:pathLst>
              <a:path w="1137" h="574">
                <a:moveTo>
                  <a:pt x="1095" y="218"/>
                </a:moveTo>
                <a:lnTo>
                  <a:pt x="1058" y="186"/>
                </a:lnTo>
                <a:lnTo>
                  <a:pt x="850" y="48"/>
                </a:lnTo>
                <a:lnTo>
                  <a:pt x="813" y="16"/>
                </a:lnTo>
                <a:lnTo>
                  <a:pt x="803" y="11"/>
                </a:lnTo>
                <a:lnTo>
                  <a:pt x="792" y="5"/>
                </a:lnTo>
                <a:lnTo>
                  <a:pt x="787" y="5"/>
                </a:lnTo>
                <a:lnTo>
                  <a:pt x="776" y="0"/>
                </a:lnTo>
                <a:lnTo>
                  <a:pt x="771" y="0"/>
                </a:lnTo>
                <a:lnTo>
                  <a:pt x="765" y="0"/>
                </a:lnTo>
                <a:lnTo>
                  <a:pt x="755" y="0"/>
                </a:lnTo>
                <a:lnTo>
                  <a:pt x="749" y="5"/>
                </a:lnTo>
                <a:lnTo>
                  <a:pt x="739" y="0"/>
                </a:lnTo>
                <a:lnTo>
                  <a:pt x="728" y="0"/>
                </a:lnTo>
                <a:lnTo>
                  <a:pt x="117" y="0"/>
                </a:lnTo>
                <a:lnTo>
                  <a:pt x="106" y="0"/>
                </a:lnTo>
                <a:lnTo>
                  <a:pt x="96" y="5"/>
                </a:lnTo>
                <a:lnTo>
                  <a:pt x="85" y="11"/>
                </a:lnTo>
                <a:lnTo>
                  <a:pt x="74" y="16"/>
                </a:lnTo>
                <a:lnTo>
                  <a:pt x="64" y="21"/>
                </a:lnTo>
                <a:lnTo>
                  <a:pt x="53" y="32"/>
                </a:lnTo>
                <a:lnTo>
                  <a:pt x="43" y="37"/>
                </a:lnTo>
                <a:lnTo>
                  <a:pt x="37" y="48"/>
                </a:lnTo>
                <a:lnTo>
                  <a:pt x="27" y="64"/>
                </a:lnTo>
                <a:lnTo>
                  <a:pt x="21" y="74"/>
                </a:lnTo>
                <a:lnTo>
                  <a:pt x="16" y="90"/>
                </a:lnTo>
                <a:lnTo>
                  <a:pt x="11" y="101"/>
                </a:lnTo>
                <a:lnTo>
                  <a:pt x="5" y="117"/>
                </a:lnTo>
                <a:lnTo>
                  <a:pt x="5" y="133"/>
                </a:lnTo>
                <a:lnTo>
                  <a:pt x="0" y="154"/>
                </a:lnTo>
                <a:lnTo>
                  <a:pt x="0" y="170"/>
                </a:lnTo>
                <a:lnTo>
                  <a:pt x="0" y="410"/>
                </a:lnTo>
                <a:lnTo>
                  <a:pt x="0" y="425"/>
                </a:lnTo>
                <a:lnTo>
                  <a:pt x="5" y="441"/>
                </a:lnTo>
                <a:lnTo>
                  <a:pt x="5" y="457"/>
                </a:lnTo>
                <a:lnTo>
                  <a:pt x="11" y="473"/>
                </a:lnTo>
                <a:lnTo>
                  <a:pt x="16" y="489"/>
                </a:lnTo>
                <a:lnTo>
                  <a:pt x="21" y="500"/>
                </a:lnTo>
                <a:lnTo>
                  <a:pt x="27" y="516"/>
                </a:lnTo>
                <a:lnTo>
                  <a:pt x="37" y="527"/>
                </a:lnTo>
                <a:lnTo>
                  <a:pt x="43" y="537"/>
                </a:lnTo>
                <a:lnTo>
                  <a:pt x="53" y="548"/>
                </a:lnTo>
                <a:lnTo>
                  <a:pt x="64" y="553"/>
                </a:lnTo>
                <a:lnTo>
                  <a:pt x="74" y="564"/>
                </a:lnTo>
                <a:lnTo>
                  <a:pt x="85" y="569"/>
                </a:lnTo>
                <a:lnTo>
                  <a:pt x="96" y="574"/>
                </a:lnTo>
                <a:lnTo>
                  <a:pt x="106" y="574"/>
                </a:lnTo>
                <a:lnTo>
                  <a:pt x="117" y="574"/>
                </a:lnTo>
                <a:lnTo>
                  <a:pt x="728" y="574"/>
                </a:lnTo>
                <a:lnTo>
                  <a:pt x="744" y="574"/>
                </a:lnTo>
                <a:lnTo>
                  <a:pt x="755" y="574"/>
                </a:lnTo>
                <a:lnTo>
                  <a:pt x="760" y="574"/>
                </a:lnTo>
                <a:lnTo>
                  <a:pt x="765" y="574"/>
                </a:lnTo>
                <a:lnTo>
                  <a:pt x="771" y="574"/>
                </a:lnTo>
                <a:lnTo>
                  <a:pt x="781" y="574"/>
                </a:lnTo>
                <a:lnTo>
                  <a:pt x="787" y="569"/>
                </a:lnTo>
                <a:lnTo>
                  <a:pt x="797" y="569"/>
                </a:lnTo>
                <a:lnTo>
                  <a:pt x="803" y="564"/>
                </a:lnTo>
                <a:lnTo>
                  <a:pt x="813" y="558"/>
                </a:lnTo>
                <a:lnTo>
                  <a:pt x="850" y="527"/>
                </a:lnTo>
                <a:lnTo>
                  <a:pt x="1058" y="388"/>
                </a:lnTo>
                <a:lnTo>
                  <a:pt x="1095" y="356"/>
                </a:lnTo>
                <a:lnTo>
                  <a:pt x="1105" y="351"/>
                </a:lnTo>
                <a:lnTo>
                  <a:pt x="1116" y="340"/>
                </a:lnTo>
                <a:lnTo>
                  <a:pt x="1121" y="335"/>
                </a:lnTo>
                <a:lnTo>
                  <a:pt x="1127" y="324"/>
                </a:lnTo>
                <a:lnTo>
                  <a:pt x="1132" y="314"/>
                </a:lnTo>
                <a:lnTo>
                  <a:pt x="1137" y="308"/>
                </a:lnTo>
                <a:lnTo>
                  <a:pt x="1137" y="298"/>
                </a:lnTo>
                <a:lnTo>
                  <a:pt x="1137" y="287"/>
                </a:lnTo>
                <a:lnTo>
                  <a:pt x="1137" y="277"/>
                </a:lnTo>
                <a:lnTo>
                  <a:pt x="1137" y="266"/>
                </a:lnTo>
                <a:lnTo>
                  <a:pt x="1132" y="261"/>
                </a:lnTo>
                <a:lnTo>
                  <a:pt x="1127" y="250"/>
                </a:lnTo>
                <a:lnTo>
                  <a:pt x="1121" y="239"/>
                </a:lnTo>
                <a:lnTo>
                  <a:pt x="1116" y="234"/>
                </a:lnTo>
                <a:lnTo>
                  <a:pt x="1105" y="223"/>
                </a:lnTo>
                <a:lnTo>
                  <a:pt x="1095" y="218"/>
                </a:lnTo>
                <a:lnTo>
                  <a:pt x="1095" y="218"/>
                </a:lnTo>
                <a:lnTo>
                  <a:pt x="1095" y="218"/>
                </a:lnTo>
              </a:path>
            </a:pathLst>
          </a:custGeom>
          <a:solidFill>
            <a:srgbClr val="ffb31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5" name=""/>
          <p:cNvSpPr/>
          <p:nvPr/>
        </p:nvSpPr>
        <p:spPr>
          <a:xfrm>
            <a:off x="5427720" y="1592280"/>
            <a:ext cx="2790720" cy="1160280"/>
          </a:xfrm>
          <a:custGeom>
            <a:avLst/>
            <a:gdLst/>
            <a:ahLst/>
            <a:rect l="l" t="t" r="r" b="b"/>
            <a:pathLst>
              <a:path w="1137" h="574">
                <a:moveTo>
                  <a:pt x="1095" y="218"/>
                </a:moveTo>
                <a:lnTo>
                  <a:pt x="1058" y="186"/>
                </a:lnTo>
                <a:lnTo>
                  <a:pt x="850" y="48"/>
                </a:lnTo>
                <a:lnTo>
                  <a:pt x="813" y="16"/>
                </a:lnTo>
                <a:lnTo>
                  <a:pt x="803" y="11"/>
                </a:lnTo>
                <a:lnTo>
                  <a:pt x="792" y="5"/>
                </a:lnTo>
                <a:lnTo>
                  <a:pt x="787" y="5"/>
                </a:lnTo>
                <a:lnTo>
                  <a:pt x="776" y="0"/>
                </a:lnTo>
                <a:lnTo>
                  <a:pt x="771" y="0"/>
                </a:lnTo>
                <a:lnTo>
                  <a:pt x="765" y="0"/>
                </a:lnTo>
                <a:lnTo>
                  <a:pt x="755" y="0"/>
                </a:lnTo>
                <a:lnTo>
                  <a:pt x="749" y="5"/>
                </a:lnTo>
                <a:lnTo>
                  <a:pt x="739" y="0"/>
                </a:lnTo>
                <a:lnTo>
                  <a:pt x="728" y="0"/>
                </a:lnTo>
                <a:lnTo>
                  <a:pt x="117" y="0"/>
                </a:lnTo>
                <a:lnTo>
                  <a:pt x="106" y="0"/>
                </a:lnTo>
                <a:lnTo>
                  <a:pt x="96" y="5"/>
                </a:lnTo>
                <a:lnTo>
                  <a:pt x="85" y="11"/>
                </a:lnTo>
                <a:lnTo>
                  <a:pt x="74" y="16"/>
                </a:lnTo>
                <a:lnTo>
                  <a:pt x="64" y="21"/>
                </a:lnTo>
                <a:lnTo>
                  <a:pt x="53" y="32"/>
                </a:lnTo>
                <a:lnTo>
                  <a:pt x="43" y="37"/>
                </a:lnTo>
                <a:lnTo>
                  <a:pt x="37" y="48"/>
                </a:lnTo>
                <a:lnTo>
                  <a:pt x="27" y="64"/>
                </a:lnTo>
                <a:lnTo>
                  <a:pt x="21" y="74"/>
                </a:lnTo>
                <a:lnTo>
                  <a:pt x="16" y="90"/>
                </a:lnTo>
                <a:lnTo>
                  <a:pt x="11" y="101"/>
                </a:lnTo>
                <a:lnTo>
                  <a:pt x="5" y="117"/>
                </a:lnTo>
                <a:lnTo>
                  <a:pt x="5" y="133"/>
                </a:lnTo>
                <a:lnTo>
                  <a:pt x="0" y="154"/>
                </a:lnTo>
                <a:lnTo>
                  <a:pt x="0" y="170"/>
                </a:lnTo>
                <a:lnTo>
                  <a:pt x="0" y="410"/>
                </a:lnTo>
                <a:lnTo>
                  <a:pt x="0" y="425"/>
                </a:lnTo>
                <a:lnTo>
                  <a:pt x="5" y="441"/>
                </a:lnTo>
                <a:lnTo>
                  <a:pt x="5" y="457"/>
                </a:lnTo>
                <a:lnTo>
                  <a:pt x="11" y="473"/>
                </a:lnTo>
                <a:lnTo>
                  <a:pt x="16" y="489"/>
                </a:lnTo>
                <a:lnTo>
                  <a:pt x="21" y="500"/>
                </a:lnTo>
                <a:lnTo>
                  <a:pt x="27" y="516"/>
                </a:lnTo>
                <a:lnTo>
                  <a:pt x="37" y="527"/>
                </a:lnTo>
                <a:lnTo>
                  <a:pt x="43" y="537"/>
                </a:lnTo>
                <a:lnTo>
                  <a:pt x="53" y="548"/>
                </a:lnTo>
                <a:lnTo>
                  <a:pt x="64" y="553"/>
                </a:lnTo>
                <a:lnTo>
                  <a:pt x="74" y="564"/>
                </a:lnTo>
                <a:lnTo>
                  <a:pt x="85" y="569"/>
                </a:lnTo>
                <a:lnTo>
                  <a:pt x="96" y="574"/>
                </a:lnTo>
                <a:lnTo>
                  <a:pt x="106" y="574"/>
                </a:lnTo>
                <a:lnTo>
                  <a:pt x="117" y="574"/>
                </a:lnTo>
                <a:lnTo>
                  <a:pt x="728" y="574"/>
                </a:lnTo>
                <a:lnTo>
                  <a:pt x="744" y="574"/>
                </a:lnTo>
                <a:lnTo>
                  <a:pt x="755" y="574"/>
                </a:lnTo>
                <a:lnTo>
                  <a:pt x="760" y="574"/>
                </a:lnTo>
                <a:lnTo>
                  <a:pt x="765" y="574"/>
                </a:lnTo>
                <a:lnTo>
                  <a:pt x="771" y="574"/>
                </a:lnTo>
                <a:lnTo>
                  <a:pt x="781" y="574"/>
                </a:lnTo>
                <a:lnTo>
                  <a:pt x="787" y="569"/>
                </a:lnTo>
                <a:lnTo>
                  <a:pt x="797" y="569"/>
                </a:lnTo>
                <a:lnTo>
                  <a:pt x="803" y="564"/>
                </a:lnTo>
                <a:lnTo>
                  <a:pt x="813" y="558"/>
                </a:lnTo>
                <a:lnTo>
                  <a:pt x="850" y="527"/>
                </a:lnTo>
                <a:lnTo>
                  <a:pt x="1058" y="388"/>
                </a:lnTo>
                <a:lnTo>
                  <a:pt x="1095" y="356"/>
                </a:lnTo>
                <a:lnTo>
                  <a:pt x="1105" y="351"/>
                </a:lnTo>
                <a:lnTo>
                  <a:pt x="1116" y="340"/>
                </a:lnTo>
                <a:lnTo>
                  <a:pt x="1121" y="335"/>
                </a:lnTo>
                <a:lnTo>
                  <a:pt x="1127" y="324"/>
                </a:lnTo>
                <a:lnTo>
                  <a:pt x="1132" y="314"/>
                </a:lnTo>
                <a:lnTo>
                  <a:pt x="1137" y="308"/>
                </a:lnTo>
                <a:lnTo>
                  <a:pt x="1137" y="298"/>
                </a:lnTo>
                <a:lnTo>
                  <a:pt x="1137" y="287"/>
                </a:lnTo>
                <a:lnTo>
                  <a:pt x="1137" y="277"/>
                </a:lnTo>
                <a:lnTo>
                  <a:pt x="1137" y="266"/>
                </a:lnTo>
                <a:lnTo>
                  <a:pt x="1132" y="261"/>
                </a:lnTo>
                <a:lnTo>
                  <a:pt x="1127" y="250"/>
                </a:lnTo>
                <a:lnTo>
                  <a:pt x="1121" y="239"/>
                </a:lnTo>
                <a:lnTo>
                  <a:pt x="1116" y="234"/>
                </a:lnTo>
                <a:lnTo>
                  <a:pt x="1105" y="223"/>
                </a:lnTo>
                <a:lnTo>
                  <a:pt x="1095" y="218"/>
                </a:lnTo>
                <a:lnTo>
                  <a:pt x="1095" y="218"/>
                </a:lnTo>
                <a:lnTo>
                  <a:pt x="1095" y="218"/>
                </a:lnTo>
              </a:path>
            </a:pathLst>
          </a:custGeom>
          <a:solidFill>
            <a:srgbClr val="095ba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6" name=""/>
          <p:cNvSpPr/>
          <p:nvPr/>
        </p:nvSpPr>
        <p:spPr>
          <a:xfrm>
            <a:off x="3432240" y="1592280"/>
            <a:ext cx="2790720" cy="1160280"/>
          </a:xfrm>
          <a:custGeom>
            <a:avLst/>
            <a:gdLst/>
            <a:ahLst/>
            <a:rect l="l" t="t" r="r" b="b"/>
            <a:pathLst>
              <a:path w="1137" h="574">
                <a:moveTo>
                  <a:pt x="1095" y="218"/>
                </a:moveTo>
                <a:lnTo>
                  <a:pt x="1058" y="186"/>
                </a:lnTo>
                <a:lnTo>
                  <a:pt x="850" y="48"/>
                </a:lnTo>
                <a:lnTo>
                  <a:pt x="813" y="16"/>
                </a:lnTo>
                <a:lnTo>
                  <a:pt x="803" y="11"/>
                </a:lnTo>
                <a:lnTo>
                  <a:pt x="792" y="5"/>
                </a:lnTo>
                <a:lnTo>
                  <a:pt x="787" y="5"/>
                </a:lnTo>
                <a:lnTo>
                  <a:pt x="776" y="0"/>
                </a:lnTo>
                <a:lnTo>
                  <a:pt x="771" y="0"/>
                </a:lnTo>
                <a:lnTo>
                  <a:pt x="765" y="0"/>
                </a:lnTo>
                <a:lnTo>
                  <a:pt x="755" y="0"/>
                </a:lnTo>
                <a:lnTo>
                  <a:pt x="749" y="5"/>
                </a:lnTo>
                <a:lnTo>
                  <a:pt x="739" y="0"/>
                </a:lnTo>
                <a:lnTo>
                  <a:pt x="728" y="0"/>
                </a:lnTo>
                <a:lnTo>
                  <a:pt x="117" y="0"/>
                </a:lnTo>
                <a:lnTo>
                  <a:pt x="106" y="0"/>
                </a:lnTo>
                <a:lnTo>
                  <a:pt x="96" y="5"/>
                </a:lnTo>
                <a:lnTo>
                  <a:pt x="85" y="11"/>
                </a:lnTo>
                <a:lnTo>
                  <a:pt x="74" y="16"/>
                </a:lnTo>
                <a:lnTo>
                  <a:pt x="64" y="21"/>
                </a:lnTo>
                <a:lnTo>
                  <a:pt x="53" y="32"/>
                </a:lnTo>
                <a:lnTo>
                  <a:pt x="43" y="37"/>
                </a:lnTo>
                <a:lnTo>
                  <a:pt x="37" y="48"/>
                </a:lnTo>
                <a:lnTo>
                  <a:pt x="27" y="64"/>
                </a:lnTo>
                <a:lnTo>
                  <a:pt x="21" y="74"/>
                </a:lnTo>
                <a:lnTo>
                  <a:pt x="16" y="90"/>
                </a:lnTo>
                <a:lnTo>
                  <a:pt x="11" y="101"/>
                </a:lnTo>
                <a:lnTo>
                  <a:pt x="5" y="117"/>
                </a:lnTo>
                <a:lnTo>
                  <a:pt x="5" y="133"/>
                </a:lnTo>
                <a:lnTo>
                  <a:pt x="0" y="154"/>
                </a:lnTo>
                <a:lnTo>
                  <a:pt x="0" y="170"/>
                </a:lnTo>
                <a:lnTo>
                  <a:pt x="0" y="410"/>
                </a:lnTo>
                <a:lnTo>
                  <a:pt x="0" y="425"/>
                </a:lnTo>
                <a:lnTo>
                  <a:pt x="5" y="441"/>
                </a:lnTo>
                <a:lnTo>
                  <a:pt x="5" y="457"/>
                </a:lnTo>
                <a:lnTo>
                  <a:pt x="11" y="473"/>
                </a:lnTo>
                <a:lnTo>
                  <a:pt x="16" y="489"/>
                </a:lnTo>
                <a:lnTo>
                  <a:pt x="21" y="500"/>
                </a:lnTo>
                <a:lnTo>
                  <a:pt x="27" y="516"/>
                </a:lnTo>
                <a:lnTo>
                  <a:pt x="37" y="527"/>
                </a:lnTo>
                <a:lnTo>
                  <a:pt x="43" y="537"/>
                </a:lnTo>
                <a:lnTo>
                  <a:pt x="53" y="548"/>
                </a:lnTo>
                <a:lnTo>
                  <a:pt x="64" y="553"/>
                </a:lnTo>
                <a:lnTo>
                  <a:pt x="74" y="564"/>
                </a:lnTo>
                <a:lnTo>
                  <a:pt x="85" y="569"/>
                </a:lnTo>
                <a:lnTo>
                  <a:pt x="96" y="574"/>
                </a:lnTo>
                <a:lnTo>
                  <a:pt x="106" y="574"/>
                </a:lnTo>
                <a:lnTo>
                  <a:pt x="117" y="574"/>
                </a:lnTo>
                <a:lnTo>
                  <a:pt x="728" y="574"/>
                </a:lnTo>
                <a:lnTo>
                  <a:pt x="744" y="574"/>
                </a:lnTo>
                <a:lnTo>
                  <a:pt x="755" y="574"/>
                </a:lnTo>
                <a:lnTo>
                  <a:pt x="760" y="574"/>
                </a:lnTo>
                <a:lnTo>
                  <a:pt x="765" y="574"/>
                </a:lnTo>
                <a:lnTo>
                  <a:pt x="771" y="574"/>
                </a:lnTo>
                <a:lnTo>
                  <a:pt x="781" y="574"/>
                </a:lnTo>
                <a:lnTo>
                  <a:pt x="787" y="569"/>
                </a:lnTo>
                <a:lnTo>
                  <a:pt x="797" y="569"/>
                </a:lnTo>
                <a:lnTo>
                  <a:pt x="803" y="564"/>
                </a:lnTo>
                <a:lnTo>
                  <a:pt x="813" y="558"/>
                </a:lnTo>
                <a:lnTo>
                  <a:pt x="850" y="527"/>
                </a:lnTo>
                <a:lnTo>
                  <a:pt x="1058" y="388"/>
                </a:lnTo>
                <a:lnTo>
                  <a:pt x="1095" y="356"/>
                </a:lnTo>
                <a:lnTo>
                  <a:pt x="1105" y="351"/>
                </a:lnTo>
                <a:lnTo>
                  <a:pt x="1116" y="340"/>
                </a:lnTo>
                <a:lnTo>
                  <a:pt x="1121" y="335"/>
                </a:lnTo>
                <a:lnTo>
                  <a:pt x="1127" y="324"/>
                </a:lnTo>
                <a:lnTo>
                  <a:pt x="1132" y="314"/>
                </a:lnTo>
                <a:lnTo>
                  <a:pt x="1137" y="308"/>
                </a:lnTo>
                <a:lnTo>
                  <a:pt x="1137" y="298"/>
                </a:lnTo>
                <a:lnTo>
                  <a:pt x="1137" y="287"/>
                </a:lnTo>
                <a:lnTo>
                  <a:pt x="1137" y="277"/>
                </a:lnTo>
                <a:lnTo>
                  <a:pt x="1137" y="266"/>
                </a:lnTo>
                <a:lnTo>
                  <a:pt x="1132" y="261"/>
                </a:lnTo>
                <a:lnTo>
                  <a:pt x="1127" y="250"/>
                </a:lnTo>
                <a:lnTo>
                  <a:pt x="1121" y="239"/>
                </a:lnTo>
                <a:lnTo>
                  <a:pt x="1116" y="234"/>
                </a:lnTo>
                <a:lnTo>
                  <a:pt x="1105" y="223"/>
                </a:lnTo>
                <a:lnTo>
                  <a:pt x="1095" y="218"/>
                </a:lnTo>
                <a:lnTo>
                  <a:pt x="1095" y="218"/>
                </a:lnTo>
                <a:lnTo>
                  <a:pt x="1095" y="218"/>
                </a:lnTo>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7" name=""/>
          <p:cNvSpPr/>
          <p:nvPr/>
        </p:nvSpPr>
        <p:spPr>
          <a:xfrm>
            <a:off x="1506600" y="1592280"/>
            <a:ext cx="2790720" cy="1160280"/>
          </a:xfrm>
          <a:custGeom>
            <a:avLst/>
            <a:gdLst/>
            <a:ahLst/>
            <a:rect l="l" t="t" r="r" b="b"/>
            <a:pathLst>
              <a:path w="1137" h="574">
                <a:moveTo>
                  <a:pt x="1095" y="218"/>
                </a:moveTo>
                <a:lnTo>
                  <a:pt x="1058" y="186"/>
                </a:lnTo>
                <a:lnTo>
                  <a:pt x="850" y="48"/>
                </a:lnTo>
                <a:lnTo>
                  <a:pt x="813" y="16"/>
                </a:lnTo>
                <a:lnTo>
                  <a:pt x="803" y="11"/>
                </a:lnTo>
                <a:lnTo>
                  <a:pt x="792" y="5"/>
                </a:lnTo>
                <a:lnTo>
                  <a:pt x="787" y="5"/>
                </a:lnTo>
                <a:lnTo>
                  <a:pt x="776" y="0"/>
                </a:lnTo>
                <a:lnTo>
                  <a:pt x="771" y="0"/>
                </a:lnTo>
                <a:lnTo>
                  <a:pt x="765" y="0"/>
                </a:lnTo>
                <a:lnTo>
                  <a:pt x="755" y="0"/>
                </a:lnTo>
                <a:lnTo>
                  <a:pt x="749" y="5"/>
                </a:lnTo>
                <a:lnTo>
                  <a:pt x="739" y="0"/>
                </a:lnTo>
                <a:lnTo>
                  <a:pt x="728" y="0"/>
                </a:lnTo>
                <a:lnTo>
                  <a:pt x="117" y="0"/>
                </a:lnTo>
                <a:lnTo>
                  <a:pt x="106" y="0"/>
                </a:lnTo>
                <a:lnTo>
                  <a:pt x="96" y="5"/>
                </a:lnTo>
                <a:lnTo>
                  <a:pt x="85" y="11"/>
                </a:lnTo>
                <a:lnTo>
                  <a:pt x="74" y="16"/>
                </a:lnTo>
                <a:lnTo>
                  <a:pt x="64" y="21"/>
                </a:lnTo>
                <a:lnTo>
                  <a:pt x="53" y="32"/>
                </a:lnTo>
                <a:lnTo>
                  <a:pt x="43" y="37"/>
                </a:lnTo>
                <a:lnTo>
                  <a:pt x="37" y="48"/>
                </a:lnTo>
                <a:lnTo>
                  <a:pt x="27" y="64"/>
                </a:lnTo>
                <a:lnTo>
                  <a:pt x="21" y="74"/>
                </a:lnTo>
                <a:lnTo>
                  <a:pt x="16" y="90"/>
                </a:lnTo>
                <a:lnTo>
                  <a:pt x="11" y="101"/>
                </a:lnTo>
                <a:lnTo>
                  <a:pt x="5" y="117"/>
                </a:lnTo>
                <a:lnTo>
                  <a:pt x="5" y="133"/>
                </a:lnTo>
                <a:lnTo>
                  <a:pt x="0" y="154"/>
                </a:lnTo>
                <a:lnTo>
                  <a:pt x="0" y="170"/>
                </a:lnTo>
                <a:lnTo>
                  <a:pt x="0" y="410"/>
                </a:lnTo>
                <a:lnTo>
                  <a:pt x="0" y="425"/>
                </a:lnTo>
                <a:lnTo>
                  <a:pt x="5" y="441"/>
                </a:lnTo>
                <a:lnTo>
                  <a:pt x="5" y="457"/>
                </a:lnTo>
                <a:lnTo>
                  <a:pt x="11" y="473"/>
                </a:lnTo>
                <a:lnTo>
                  <a:pt x="16" y="489"/>
                </a:lnTo>
                <a:lnTo>
                  <a:pt x="21" y="500"/>
                </a:lnTo>
                <a:lnTo>
                  <a:pt x="27" y="516"/>
                </a:lnTo>
                <a:lnTo>
                  <a:pt x="37" y="527"/>
                </a:lnTo>
                <a:lnTo>
                  <a:pt x="43" y="537"/>
                </a:lnTo>
                <a:lnTo>
                  <a:pt x="53" y="548"/>
                </a:lnTo>
                <a:lnTo>
                  <a:pt x="64" y="553"/>
                </a:lnTo>
                <a:lnTo>
                  <a:pt x="74" y="564"/>
                </a:lnTo>
                <a:lnTo>
                  <a:pt x="85" y="569"/>
                </a:lnTo>
                <a:lnTo>
                  <a:pt x="96" y="574"/>
                </a:lnTo>
                <a:lnTo>
                  <a:pt x="106" y="574"/>
                </a:lnTo>
                <a:lnTo>
                  <a:pt x="117" y="574"/>
                </a:lnTo>
                <a:lnTo>
                  <a:pt x="728" y="574"/>
                </a:lnTo>
                <a:lnTo>
                  <a:pt x="744" y="574"/>
                </a:lnTo>
                <a:lnTo>
                  <a:pt x="755" y="574"/>
                </a:lnTo>
                <a:lnTo>
                  <a:pt x="760" y="574"/>
                </a:lnTo>
                <a:lnTo>
                  <a:pt x="765" y="574"/>
                </a:lnTo>
                <a:lnTo>
                  <a:pt x="771" y="574"/>
                </a:lnTo>
                <a:lnTo>
                  <a:pt x="781" y="574"/>
                </a:lnTo>
                <a:lnTo>
                  <a:pt x="787" y="569"/>
                </a:lnTo>
                <a:lnTo>
                  <a:pt x="797" y="569"/>
                </a:lnTo>
                <a:lnTo>
                  <a:pt x="803" y="564"/>
                </a:lnTo>
                <a:lnTo>
                  <a:pt x="813" y="558"/>
                </a:lnTo>
                <a:lnTo>
                  <a:pt x="850" y="527"/>
                </a:lnTo>
                <a:lnTo>
                  <a:pt x="1058" y="388"/>
                </a:lnTo>
                <a:lnTo>
                  <a:pt x="1095" y="356"/>
                </a:lnTo>
                <a:lnTo>
                  <a:pt x="1105" y="351"/>
                </a:lnTo>
                <a:lnTo>
                  <a:pt x="1116" y="340"/>
                </a:lnTo>
                <a:lnTo>
                  <a:pt x="1121" y="335"/>
                </a:lnTo>
                <a:lnTo>
                  <a:pt x="1127" y="324"/>
                </a:lnTo>
                <a:lnTo>
                  <a:pt x="1132" y="314"/>
                </a:lnTo>
                <a:lnTo>
                  <a:pt x="1137" y="308"/>
                </a:lnTo>
                <a:lnTo>
                  <a:pt x="1137" y="298"/>
                </a:lnTo>
                <a:lnTo>
                  <a:pt x="1137" y="287"/>
                </a:lnTo>
                <a:lnTo>
                  <a:pt x="1137" y="277"/>
                </a:lnTo>
                <a:lnTo>
                  <a:pt x="1137" y="266"/>
                </a:lnTo>
                <a:lnTo>
                  <a:pt x="1132" y="261"/>
                </a:lnTo>
                <a:lnTo>
                  <a:pt x="1127" y="250"/>
                </a:lnTo>
                <a:lnTo>
                  <a:pt x="1121" y="239"/>
                </a:lnTo>
                <a:lnTo>
                  <a:pt x="1116" y="234"/>
                </a:lnTo>
                <a:lnTo>
                  <a:pt x="1105" y="223"/>
                </a:lnTo>
                <a:lnTo>
                  <a:pt x="1095" y="218"/>
                </a:lnTo>
                <a:lnTo>
                  <a:pt x="1095" y="218"/>
                </a:lnTo>
                <a:lnTo>
                  <a:pt x="1095" y="218"/>
                </a:lnTo>
              </a:path>
            </a:pathLst>
          </a:custGeom>
          <a:solidFill>
            <a:srgbClr val="fe000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8" name=""/>
          <p:cNvSpPr/>
          <p:nvPr/>
        </p:nvSpPr>
        <p:spPr>
          <a:xfrm>
            <a:off x="1762200" y="1679400"/>
            <a:ext cx="190008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ffffff"/>
                </a:solidFill>
                <a:effectLst/>
                <a:uFillTx/>
                <a:latin typeface="Frutiger 45 Light"/>
              </a:rPr>
              <a:t>Requested</a:t>
            </a:r>
            <a:endParaRPr b="0" lang="en-US" sz="1600" strike="noStrike" u="none">
              <a:solidFill>
                <a:srgbClr val="000000"/>
              </a:solidFill>
              <a:effectLst/>
              <a:uFillTx/>
              <a:latin typeface="Times New Roman"/>
            </a:endParaRPr>
          </a:p>
        </p:txBody>
      </p:sp>
      <p:sp>
        <p:nvSpPr>
          <p:cNvPr id="399" name=""/>
          <p:cNvSpPr/>
          <p:nvPr/>
        </p:nvSpPr>
        <p:spPr>
          <a:xfrm>
            <a:off x="4203720" y="1681200"/>
            <a:ext cx="190008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ffffff"/>
                </a:solidFill>
                <a:effectLst/>
                <a:uFillTx/>
                <a:latin typeface="Frutiger 45 Light"/>
              </a:rPr>
              <a:t>Approved</a:t>
            </a:r>
            <a:endParaRPr b="0" lang="en-US" sz="1600" strike="noStrike" u="none">
              <a:solidFill>
                <a:srgbClr val="000000"/>
              </a:solidFill>
              <a:effectLst/>
              <a:uFillTx/>
              <a:latin typeface="Times New Roman"/>
            </a:endParaRPr>
          </a:p>
        </p:txBody>
      </p:sp>
      <p:sp>
        <p:nvSpPr>
          <p:cNvPr id="400" name=""/>
          <p:cNvSpPr/>
          <p:nvPr/>
        </p:nvSpPr>
        <p:spPr>
          <a:xfrm>
            <a:off x="6086520" y="1682640"/>
            <a:ext cx="190008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ffffff"/>
                </a:solidFill>
                <a:effectLst/>
                <a:uFillTx/>
                <a:latin typeface="Frutiger 45 Light"/>
              </a:rPr>
              <a:t>Spent to Date</a:t>
            </a:r>
            <a:endParaRPr b="0" lang="en-US" sz="1600" strike="noStrike" u="none">
              <a:solidFill>
                <a:srgbClr val="000000"/>
              </a:solidFill>
              <a:effectLst/>
              <a:uFillTx/>
              <a:latin typeface="Times New Roman"/>
            </a:endParaRPr>
          </a:p>
        </p:txBody>
      </p:sp>
      <p:sp>
        <p:nvSpPr>
          <p:cNvPr id="401" name=""/>
          <p:cNvSpPr/>
          <p:nvPr/>
        </p:nvSpPr>
        <p:spPr>
          <a:xfrm>
            <a:off x="8109000" y="1682640"/>
            <a:ext cx="190008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ffffff"/>
                </a:solidFill>
                <a:effectLst/>
                <a:uFillTx/>
                <a:latin typeface="Frutiger 45 Light"/>
              </a:rPr>
              <a:t>Status</a:t>
            </a:r>
            <a:endParaRPr b="0" lang="en-US" sz="1600" strike="noStrike" u="none">
              <a:solidFill>
                <a:srgbClr val="000000"/>
              </a:solidFill>
              <a:effectLst/>
              <a:uFillTx/>
              <a:latin typeface="Times New Roman"/>
            </a:endParaRPr>
          </a:p>
        </p:txBody>
      </p:sp>
      <p:sp>
        <p:nvSpPr>
          <p:cNvPr id="402" name=""/>
          <p:cNvSpPr/>
          <p:nvPr/>
        </p:nvSpPr>
        <p:spPr>
          <a:xfrm>
            <a:off x="7929720" y="2820960"/>
            <a:ext cx="1323720" cy="474840"/>
          </a:xfrm>
          <a:prstGeom prst="rect">
            <a:avLst/>
          </a:prstGeom>
          <a:noFill/>
          <a:ln w="0">
            <a:noFill/>
          </a:ln>
        </p:spPr>
        <p:style>
          <a:lnRef idx="0"/>
          <a:fillRef idx="0"/>
          <a:effectRef idx="0"/>
          <a:fontRef idx="minor"/>
        </p:style>
        <p:txBody>
          <a:bodyPr lIns="90000" rIns="90000" tIns="46800" bIns="46800" anchor="t">
            <a:spAutoFit/>
          </a:bodyPr>
          <a:p>
            <a:pPr marL="227160" indent="-227160">
              <a:lnSpc>
                <a:spcPct val="125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Open</a:t>
            </a:r>
            <a:endParaRPr b="0" lang="en-US" sz="2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3" name="PlaceHolder 1"/>
          <p:cNvSpPr>
            <a:spLocks noGrp="1"/>
          </p:cNvSpPr>
          <p:nvPr>
            <p:ph type="title"/>
          </p:nvPr>
        </p:nvSpPr>
        <p:spPr>
          <a:xfrm>
            <a:off x="1568520" y="585720"/>
            <a:ext cx="6508800" cy="519120"/>
          </a:xfrm>
          <a:prstGeom prst="rect">
            <a:avLst/>
          </a:prstGeom>
          <a:noFill/>
          <a:ln w="0">
            <a:noFill/>
          </a:ln>
        </p:spPr>
        <p:txBody>
          <a:bodyPr lIns="91440" rIns="91440" tIns="45720" bIns="45720" anchor="t">
            <a:sp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Cost Tracking</a:t>
            </a:r>
            <a:endParaRPr b="0" lang="en-US" sz="2800" strike="noStrike" u="none">
              <a:solidFill>
                <a:srgbClr val="000000"/>
              </a:solidFill>
              <a:effectLst/>
              <a:uFillTx/>
              <a:latin typeface="Times New Roman"/>
            </a:endParaRPr>
          </a:p>
        </p:txBody>
      </p:sp>
      <p:sp>
        <p:nvSpPr>
          <p:cNvPr id="404" name=""/>
          <p:cNvSpPr/>
          <p:nvPr/>
        </p:nvSpPr>
        <p:spPr>
          <a:xfrm>
            <a:off x="1973160" y="1389240"/>
            <a:ext cx="7685280" cy="3653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Entry</a:t>
            </a:r>
            <a:endParaRPr b="0" lang="en-US" sz="1600" strike="noStrike" u="none">
              <a:solidFill>
                <a:srgbClr val="000000"/>
              </a:solidFill>
              <a:effectLst/>
              <a:uFillTx/>
              <a:latin typeface="Times New Roman"/>
            </a:endParaRPr>
          </a:p>
          <a:p>
            <a:pPr>
              <a:lnSpc>
                <a:spcPct val="100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sng">
                <a:solidFill>
                  <a:srgbClr val="000000"/>
                </a:solidFill>
                <a:effectLst/>
                <a:uFillTx/>
                <a:latin typeface="Frutiger 45 Light"/>
              </a:rPr>
              <a:t>Field</a:t>
            </a:r>
            <a:r>
              <a:rPr b="0" i="1" lang="en-US" sz="1600" strike="noStrike" u="sng">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sng">
                <a:solidFill>
                  <a:srgbClr val="000000"/>
                </a:solidFill>
                <a:effectLst/>
                <a:uFillTx/>
                <a:latin typeface="Frutiger 45 Light"/>
              </a:rPr>
              <a:t>Req?</a:t>
            </a:r>
            <a:r>
              <a:rPr b="0" i="1" lang="en-US" sz="1600" strike="noStrike" u="sng">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sng">
                <a:solidFill>
                  <a:srgbClr val="000000"/>
                </a:solidFill>
                <a:effectLst/>
                <a:uFillTx/>
                <a:latin typeface="Frutiger 45 Light"/>
              </a:rPr>
              <a:t>Format</a:t>
            </a:r>
            <a:endParaRPr b="0" lang="en-US" sz="1600" strike="noStrike" u="none">
              <a:solidFill>
                <a:srgbClr val="000000"/>
              </a:solidFill>
              <a:effectLst/>
              <a:uFillTx/>
              <a:latin typeface="Times New Roman"/>
            </a:endParaRPr>
          </a:p>
          <a:p>
            <a:pPr>
              <a:lnSpc>
                <a:spcPct val="125000"/>
              </a:lnSpc>
              <a:spcBef>
                <a:spcPts val="1001"/>
              </a:spcBef>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(1)</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Yes/No</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Default will be entry date, can be changed to invoice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date</a:t>
            </a:r>
            <a:endParaRPr b="0" lang="en-US" sz="1600" strike="noStrike" u="none">
              <a:solidFill>
                <a:srgbClr val="000000"/>
              </a:solidFill>
              <a:effectLst/>
              <a:uFillTx/>
              <a:latin typeface="Times New Roman"/>
            </a:endParaRPr>
          </a:p>
          <a:p>
            <a:pPr>
              <a:lnSpc>
                <a:spcPct val="125000"/>
              </a:lnSpc>
              <a:spcBef>
                <a:spcPts val="1001"/>
              </a:spcBef>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(2)</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Yes</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Pick list.  If the vendor isn’t already on the list, type in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vendor name and it will be added to list for future use.</a:t>
            </a:r>
            <a:endParaRPr b="0" lang="en-US" sz="1600" strike="noStrike" u="none">
              <a:solidFill>
                <a:srgbClr val="000000"/>
              </a:solidFill>
              <a:effectLst/>
              <a:uFillTx/>
              <a:latin typeface="Times New Roman"/>
            </a:endParaRPr>
          </a:p>
          <a:p>
            <a:pPr>
              <a:lnSpc>
                <a:spcPct val="125000"/>
              </a:lnSpc>
              <a:spcBef>
                <a:spcPts val="1001"/>
              </a:spcBef>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(3)</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Yes</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Numerical entry</a:t>
            </a:r>
            <a:endParaRPr b="0" lang="en-US" sz="1600" strike="noStrike" u="none">
              <a:solidFill>
                <a:srgbClr val="000000"/>
              </a:solidFill>
              <a:effectLst/>
              <a:uFillTx/>
              <a:latin typeface="Times New Roman"/>
            </a:endParaRPr>
          </a:p>
          <a:p>
            <a:pPr>
              <a:lnSpc>
                <a:spcPct val="125000"/>
              </a:lnSpc>
              <a:spcBef>
                <a:spcPts val="1001"/>
              </a:spcBef>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(4)</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No</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Any document can be attached here for permanent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reference.</a:t>
            </a:r>
            <a:endParaRPr b="0" lang="en-US" sz="1600" strike="noStrike" u="none">
              <a:solidFill>
                <a:srgbClr val="000000"/>
              </a:solidFill>
              <a:effectLst/>
              <a:uFillTx/>
              <a:latin typeface="Times New Roman"/>
            </a:endParaRPr>
          </a:p>
          <a:p>
            <a:pPr>
              <a:lnSpc>
                <a:spcPct val="125000"/>
              </a:lnSpc>
              <a:spcBef>
                <a:spcPts val="1001"/>
              </a:spcBef>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pic>
        <p:nvPicPr>
          <p:cNvPr id="405" name="" descr=""/>
          <p:cNvPicPr/>
          <p:nvPr/>
        </p:nvPicPr>
        <p:blipFill>
          <a:blip r:embed="rId1"/>
          <a:stretch/>
        </p:blipFill>
        <p:spPr>
          <a:xfrm>
            <a:off x="85680" y="270000"/>
            <a:ext cx="10115640" cy="6330960"/>
          </a:xfrm>
          <a:prstGeom prst="rect">
            <a:avLst/>
          </a:prstGeom>
          <a:noFill/>
          <a:ln w="0">
            <a:noFill/>
          </a:ln>
        </p:spPr>
      </p:pic>
      <p:sp>
        <p:nvSpPr>
          <p:cNvPr id="406" name=""/>
          <p:cNvSpPr/>
          <p:nvPr/>
        </p:nvSpPr>
        <p:spPr>
          <a:xfrm>
            <a:off x="4305960" y="1822320"/>
            <a:ext cx="335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(2)</a:t>
            </a:r>
            <a:endParaRPr b="0" lang="en-US" sz="1000" strike="noStrike" u="none">
              <a:solidFill>
                <a:srgbClr val="000000"/>
              </a:solidFill>
              <a:effectLst/>
              <a:uFillTx/>
              <a:latin typeface="Times New Roman"/>
            </a:endParaRPr>
          </a:p>
        </p:txBody>
      </p:sp>
      <p:sp>
        <p:nvSpPr>
          <p:cNvPr id="407" name=""/>
          <p:cNvSpPr/>
          <p:nvPr/>
        </p:nvSpPr>
        <p:spPr>
          <a:xfrm>
            <a:off x="1342080" y="1832040"/>
            <a:ext cx="335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(1)</a:t>
            </a:r>
            <a:endParaRPr b="0" lang="en-US" sz="1000" strike="noStrike" u="none">
              <a:solidFill>
                <a:srgbClr val="000000"/>
              </a:solidFill>
              <a:effectLst/>
              <a:uFillTx/>
              <a:latin typeface="Times New Roman"/>
            </a:endParaRPr>
          </a:p>
        </p:txBody>
      </p:sp>
      <p:sp>
        <p:nvSpPr>
          <p:cNvPr id="408" name=""/>
          <p:cNvSpPr/>
          <p:nvPr/>
        </p:nvSpPr>
        <p:spPr>
          <a:xfrm>
            <a:off x="842040" y="2482920"/>
            <a:ext cx="335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(4)</a:t>
            </a:r>
            <a:endParaRPr b="0" lang="en-US" sz="1000" strike="noStrike" u="none">
              <a:solidFill>
                <a:srgbClr val="000000"/>
              </a:solidFill>
              <a:effectLst/>
              <a:uFillTx/>
              <a:latin typeface="Times New Roman"/>
            </a:endParaRPr>
          </a:p>
        </p:txBody>
      </p:sp>
      <p:sp>
        <p:nvSpPr>
          <p:cNvPr id="409" name=""/>
          <p:cNvSpPr/>
          <p:nvPr/>
        </p:nvSpPr>
        <p:spPr>
          <a:xfrm>
            <a:off x="1343520" y="2073240"/>
            <a:ext cx="335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(3)</a:t>
            </a: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0" name="PlaceHolder 1"/>
          <p:cNvSpPr>
            <a:spLocks noGrp="1"/>
          </p:cNvSpPr>
          <p:nvPr>
            <p:ph type="title"/>
          </p:nvPr>
        </p:nvSpPr>
        <p:spPr>
          <a:xfrm>
            <a:off x="1566360" y="596880"/>
            <a:ext cx="7969320" cy="519120"/>
          </a:xfrm>
          <a:prstGeom prst="rect">
            <a:avLst/>
          </a:prstGeom>
          <a:noFill/>
          <a:ln w="0">
            <a:noFill/>
          </a:ln>
        </p:spPr>
        <p:txBody>
          <a:bodyPr lIns="91440" rIns="91440" tIns="45720" bIns="45720" anchor="t">
            <a:sp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Cost Tracking</a:t>
            </a:r>
            <a:endParaRPr b="0" lang="en-US" sz="2800" strike="noStrike" u="none">
              <a:solidFill>
                <a:srgbClr val="000000"/>
              </a:solidFill>
              <a:effectLst/>
              <a:uFillTx/>
              <a:latin typeface="Times New Roman"/>
            </a:endParaRPr>
          </a:p>
        </p:txBody>
      </p:sp>
      <p:sp>
        <p:nvSpPr>
          <p:cNvPr id="411" name=""/>
          <p:cNvSpPr/>
          <p:nvPr/>
        </p:nvSpPr>
        <p:spPr>
          <a:xfrm>
            <a:off x="1790640" y="1693800"/>
            <a:ext cx="8096400" cy="70164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25000"/>
              </a:lnSpc>
              <a:spcBef>
                <a:spcPts val="1624"/>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600" strike="noStrike" u="none">
                <a:solidFill>
                  <a:srgbClr val="000000"/>
                </a:solidFill>
                <a:effectLst/>
                <a:uFillTx/>
                <a:latin typeface="Frutiger 45 Light"/>
              </a:rPr>
              <a:t>Need to work out within your department how to identify which invoices apply to which RCRs</a:t>
            </a:r>
            <a:endParaRPr b="0" lang="en-US" sz="2600" strike="noStrike" u="none">
              <a:solidFill>
                <a:srgbClr val="000000"/>
              </a:solidFill>
              <a:effectLst/>
              <a:uFillTx/>
              <a:latin typeface="Times New Roman"/>
            </a:endParaRPr>
          </a:p>
          <a:p>
            <a:pPr lvl="1" marL="743040" indent="-285840">
              <a:lnSpc>
                <a:spcPct val="125000"/>
              </a:lnSpc>
              <a:spcBef>
                <a:spcPts val="1375"/>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200" strike="noStrike" u="none">
                <a:solidFill>
                  <a:srgbClr val="000000"/>
                </a:solidFill>
                <a:effectLst/>
                <a:uFillTx/>
                <a:latin typeface="Frutiger 45 Light"/>
              </a:rPr>
              <a:t>Identify for your assistant when you approve the invoice</a:t>
            </a:r>
            <a:endParaRPr b="0" lang="en-US" sz="2200" strike="noStrike" u="none">
              <a:solidFill>
                <a:srgbClr val="000000"/>
              </a:solidFill>
              <a:effectLst/>
              <a:uFillTx/>
              <a:latin typeface="Times New Roman"/>
            </a:endParaRPr>
          </a:p>
          <a:p>
            <a:pPr lvl="1" marL="743040" indent="-285840">
              <a:lnSpc>
                <a:spcPct val="125000"/>
              </a:lnSpc>
              <a:spcBef>
                <a:spcPts val="1375"/>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200" strike="noStrike" u="none">
                <a:solidFill>
                  <a:srgbClr val="000000"/>
                </a:solidFill>
                <a:effectLst/>
                <a:uFillTx/>
                <a:latin typeface="Frutiger 45 Light"/>
              </a:rPr>
              <a:t>Have vendors identify the RCR number or extension on the invoice they submit</a:t>
            </a:r>
            <a:endParaRPr b="0" lang="en-US" sz="2200" strike="noStrike" u="none">
              <a:solidFill>
                <a:srgbClr val="000000"/>
              </a:solidFill>
              <a:effectLst/>
              <a:uFillTx/>
              <a:latin typeface="Times New Roman"/>
            </a:endParaRPr>
          </a:p>
          <a:p>
            <a:pPr lvl="1" marL="743040" indent="-285840">
              <a:lnSpc>
                <a:spcPct val="125000"/>
              </a:lnSpc>
              <a:spcBef>
                <a:spcPts val="1375"/>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200" strike="noStrike" u="none">
                <a:solidFill>
                  <a:srgbClr val="000000"/>
                </a:solidFill>
                <a:effectLst/>
                <a:uFillTx/>
                <a:latin typeface="Frutiger 45 Light"/>
              </a:rPr>
              <a:t>Have RCR number or extension tied to coding procedure</a:t>
            </a:r>
            <a:endParaRPr b="0" lang="en-US" sz="2200" strike="noStrike" u="none">
              <a:solidFill>
                <a:srgbClr val="000000"/>
              </a:solidFill>
              <a:effectLst/>
              <a:uFillTx/>
              <a:latin typeface="Times New Roman"/>
            </a:endParaRPr>
          </a:p>
          <a:p>
            <a:pPr lvl="1" marL="743040" indent="-285840">
              <a:lnSpc>
                <a:spcPct val="125000"/>
              </a:lnSpc>
              <a:spcBef>
                <a:spcPts val="1624"/>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trike="noStrike" u="none">
              <a:solidFill>
                <a:srgbClr val="000000"/>
              </a:solidFill>
              <a:effectLst/>
              <a:uFillTx/>
              <a:latin typeface="Times New Roman"/>
            </a:endParaRPr>
          </a:p>
          <a:p>
            <a:pPr lvl="1" marL="743040" indent="-285840">
              <a:lnSpc>
                <a:spcPct val="125000"/>
              </a:lnSpc>
              <a:spcBef>
                <a:spcPts val="1624"/>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0" name=""/>
          <p:cNvSpPr/>
          <p:nvPr/>
        </p:nvSpPr>
        <p:spPr>
          <a:xfrm>
            <a:off x="1573200" y="587520"/>
            <a:ext cx="855504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2001 Objectives</a:t>
            </a:r>
            <a:endParaRPr b="0" lang="en-US" sz="2800" strike="noStrike" u="none">
              <a:solidFill>
                <a:srgbClr val="000000"/>
              </a:solidFill>
              <a:effectLst/>
              <a:uFillTx/>
              <a:latin typeface="Times New Roman"/>
            </a:endParaRPr>
          </a:p>
        </p:txBody>
      </p:sp>
      <p:sp>
        <p:nvSpPr>
          <p:cNvPr id="101" name=""/>
          <p:cNvSpPr/>
          <p:nvPr/>
        </p:nvSpPr>
        <p:spPr>
          <a:xfrm>
            <a:off x="1587600" y="1785960"/>
            <a:ext cx="4068720" cy="1922760"/>
          </a:xfrm>
          <a:prstGeom prst="rect">
            <a:avLst/>
          </a:prstGeom>
          <a:noFill/>
          <a:ln w="0">
            <a:noFill/>
          </a:ln>
        </p:spPr>
        <p:style>
          <a:lnRef idx="0"/>
          <a:fillRef idx="0"/>
          <a:effectRef idx="0"/>
          <a:fontRef idx="minor"/>
        </p:style>
        <p:txBody>
          <a:bodyPr lIns="90000" rIns="90000" tIns="46800" bIns="46800" anchor="t">
            <a:spAutoFit/>
          </a:bodyPr>
          <a:p>
            <a:pPr marL="289080" indent="-289080">
              <a:lnSpc>
                <a:spcPct val="100000"/>
              </a:lnSpc>
              <a:buClr>
                <a:srgbClr val="ffb31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Frutiger 45 Light"/>
              </a:rPr>
              <a:t>RCR Database</a:t>
            </a:r>
            <a:endParaRPr b="0" lang="en-US" sz="2400" strike="noStrike" u="none">
              <a:solidFill>
                <a:srgbClr val="000000"/>
              </a:solidFill>
              <a:effectLst/>
              <a:uFillTx/>
              <a:latin typeface="Times New Roman"/>
            </a:endParaRPr>
          </a:p>
          <a:p>
            <a:pPr marL="289080" indent="-289080">
              <a:lnSpc>
                <a:spcPct val="100000"/>
              </a:lnSpc>
              <a:buClr>
                <a:srgbClr val="ffb31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marL="289080" indent="-289080">
              <a:lnSpc>
                <a:spcPct val="100000"/>
              </a:lnSpc>
              <a:buClr>
                <a:srgbClr val="ffb31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Frutiger 45 Light"/>
              </a:rPr>
              <a:t>Budget</a:t>
            </a:r>
            <a:endParaRPr b="0" lang="en-US" sz="2400" strike="noStrike" u="none">
              <a:solidFill>
                <a:srgbClr val="000000"/>
              </a:solidFill>
              <a:effectLst/>
              <a:uFillTx/>
              <a:latin typeface="Times New Roman"/>
            </a:endParaRPr>
          </a:p>
          <a:p>
            <a:pPr marL="289080" indent="-289080">
              <a:lnSpc>
                <a:spcPct val="100000"/>
              </a:lnSpc>
              <a:buClr>
                <a:srgbClr val="ffb31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marL="289080" indent="-289080">
              <a:lnSpc>
                <a:spcPct val="100000"/>
              </a:lnSpc>
              <a:buClr>
                <a:srgbClr val="ffb31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Frutiger 45 Light"/>
              </a:rPr>
              <a:t>Communication</a:t>
            </a: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2" name=""/>
          <p:cNvSpPr/>
          <p:nvPr/>
        </p:nvSpPr>
        <p:spPr>
          <a:xfrm>
            <a:off x="1573200" y="587520"/>
            <a:ext cx="855504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2001 Budget</a:t>
            </a:r>
            <a:endParaRPr b="0" lang="en-US" sz="2800" strike="noStrike" u="none">
              <a:solidFill>
                <a:srgbClr val="000000"/>
              </a:solidFill>
              <a:effectLst/>
              <a:uFillTx/>
              <a:latin typeface="Times New Roman"/>
            </a:endParaRPr>
          </a:p>
        </p:txBody>
      </p:sp>
      <p:sp>
        <p:nvSpPr>
          <p:cNvPr id="413" name=""/>
          <p:cNvSpPr/>
          <p:nvPr/>
        </p:nvSpPr>
        <p:spPr>
          <a:xfrm>
            <a:off x="6958080" y="1289160"/>
            <a:ext cx="2222280" cy="923760"/>
          </a:xfrm>
          <a:custGeom>
            <a:avLst/>
            <a:gdLst/>
            <a:ahLst/>
            <a:rect l="l" t="t" r="r" b="b"/>
            <a:pathLst>
              <a:path w="1137" h="574">
                <a:moveTo>
                  <a:pt x="1095" y="218"/>
                </a:moveTo>
                <a:lnTo>
                  <a:pt x="1058" y="186"/>
                </a:lnTo>
                <a:lnTo>
                  <a:pt x="850" y="48"/>
                </a:lnTo>
                <a:lnTo>
                  <a:pt x="813" y="16"/>
                </a:lnTo>
                <a:lnTo>
                  <a:pt x="803" y="11"/>
                </a:lnTo>
                <a:lnTo>
                  <a:pt x="792" y="5"/>
                </a:lnTo>
                <a:lnTo>
                  <a:pt x="787" y="5"/>
                </a:lnTo>
                <a:lnTo>
                  <a:pt x="776" y="0"/>
                </a:lnTo>
                <a:lnTo>
                  <a:pt x="771" y="0"/>
                </a:lnTo>
                <a:lnTo>
                  <a:pt x="765" y="0"/>
                </a:lnTo>
                <a:lnTo>
                  <a:pt x="755" y="0"/>
                </a:lnTo>
                <a:lnTo>
                  <a:pt x="749" y="5"/>
                </a:lnTo>
                <a:lnTo>
                  <a:pt x="739" y="0"/>
                </a:lnTo>
                <a:lnTo>
                  <a:pt x="728" y="0"/>
                </a:lnTo>
                <a:lnTo>
                  <a:pt x="117" y="0"/>
                </a:lnTo>
                <a:lnTo>
                  <a:pt x="106" y="0"/>
                </a:lnTo>
                <a:lnTo>
                  <a:pt x="96" y="5"/>
                </a:lnTo>
                <a:lnTo>
                  <a:pt x="85" y="11"/>
                </a:lnTo>
                <a:lnTo>
                  <a:pt x="74" y="16"/>
                </a:lnTo>
                <a:lnTo>
                  <a:pt x="64" y="21"/>
                </a:lnTo>
                <a:lnTo>
                  <a:pt x="53" y="32"/>
                </a:lnTo>
                <a:lnTo>
                  <a:pt x="43" y="37"/>
                </a:lnTo>
                <a:lnTo>
                  <a:pt x="37" y="48"/>
                </a:lnTo>
                <a:lnTo>
                  <a:pt x="27" y="64"/>
                </a:lnTo>
                <a:lnTo>
                  <a:pt x="21" y="74"/>
                </a:lnTo>
                <a:lnTo>
                  <a:pt x="16" y="90"/>
                </a:lnTo>
                <a:lnTo>
                  <a:pt x="11" y="101"/>
                </a:lnTo>
                <a:lnTo>
                  <a:pt x="5" y="117"/>
                </a:lnTo>
                <a:lnTo>
                  <a:pt x="5" y="133"/>
                </a:lnTo>
                <a:lnTo>
                  <a:pt x="0" y="154"/>
                </a:lnTo>
                <a:lnTo>
                  <a:pt x="0" y="170"/>
                </a:lnTo>
                <a:lnTo>
                  <a:pt x="0" y="410"/>
                </a:lnTo>
                <a:lnTo>
                  <a:pt x="0" y="425"/>
                </a:lnTo>
                <a:lnTo>
                  <a:pt x="5" y="441"/>
                </a:lnTo>
                <a:lnTo>
                  <a:pt x="5" y="457"/>
                </a:lnTo>
                <a:lnTo>
                  <a:pt x="11" y="473"/>
                </a:lnTo>
                <a:lnTo>
                  <a:pt x="16" y="489"/>
                </a:lnTo>
                <a:lnTo>
                  <a:pt x="21" y="500"/>
                </a:lnTo>
                <a:lnTo>
                  <a:pt x="27" y="516"/>
                </a:lnTo>
                <a:lnTo>
                  <a:pt x="37" y="527"/>
                </a:lnTo>
                <a:lnTo>
                  <a:pt x="43" y="537"/>
                </a:lnTo>
                <a:lnTo>
                  <a:pt x="53" y="548"/>
                </a:lnTo>
                <a:lnTo>
                  <a:pt x="64" y="553"/>
                </a:lnTo>
                <a:lnTo>
                  <a:pt x="74" y="564"/>
                </a:lnTo>
                <a:lnTo>
                  <a:pt x="85" y="569"/>
                </a:lnTo>
                <a:lnTo>
                  <a:pt x="96" y="574"/>
                </a:lnTo>
                <a:lnTo>
                  <a:pt x="106" y="574"/>
                </a:lnTo>
                <a:lnTo>
                  <a:pt x="117" y="574"/>
                </a:lnTo>
                <a:lnTo>
                  <a:pt x="728" y="574"/>
                </a:lnTo>
                <a:lnTo>
                  <a:pt x="744" y="574"/>
                </a:lnTo>
                <a:lnTo>
                  <a:pt x="755" y="574"/>
                </a:lnTo>
                <a:lnTo>
                  <a:pt x="760" y="574"/>
                </a:lnTo>
                <a:lnTo>
                  <a:pt x="765" y="574"/>
                </a:lnTo>
                <a:lnTo>
                  <a:pt x="771" y="574"/>
                </a:lnTo>
                <a:lnTo>
                  <a:pt x="781" y="574"/>
                </a:lnTo>
                <a:lnTo>
                  <a:pt x="787" y="569"/>
                </a:lnTo>
                <a:lnTo>
                  <a:pt x="797" y="569"/>
                </a:lnTo>
                <a:lnTo>
                  <a:pt x="803" y="564"/>
                </a:lnTo>
                <a:lnTo>
                  <a:pt x="813" y="558"/>
                </a:lnTo>
                <a:lnTo>
                  <a:pt x="850" y="527"/>
                </a:lnTo>
                <a:lnTo>
                  <a:pt x="1058" y="388"/>
                </a:lnTo>
                <a:lnTo>
                  <a:pt x="1095" y="356"/>
                </a:lnTo>
                <a:lnTo>
                  <a:pt x="1105" y="351"/>
                </a:lnTo>
                <a:lnTo>
                  <a:pt x="1116" y="340"/>
                </a:lnTo>
                <a:lnTo>
                  <a:pt x="1121" y="335"/>
                </a:lnTo>
                <a:lnTo>
                  <a:pt x="1127" y="324"/>
                </a:lnTo>
                <a:lnTo>
                  <a:pt x="1132" y="314"/>
                </a:lnTo>
                <a:lnTo>
                  <a:pt x="1137" y="308"/>
                </a:lnTo>
                <a:lnTo>
                  <a:pt x="1137" y="298"/>
                </a:lnTo>
                <a:lnTo>
                  <a:pt x="1137" y="287"/>
                </a:lnTo>
                <a:lnTo>
                  <a:pt x="1137" y="277"/>
                </a:lnTo>
                <a:lnTo>
                  <a:pt x="1137" y="266"/>
                </a:lnTo>
                <a:lnTo>
                  <a:pt x="1132" y="261"/>
                </a:lnTo>
                <a:lnTo>
                  <a:pt x="1127" y="250"/>
                </a:lnTo>
                <a:lnTo>
                  <a:pt x="1121" y="239"/>
                </a:lnTo>
                <a:lnTo>
                  <a:pt x="1116" y="234"/>
                </a:lnTo>
                <a:lnTo>
                  <a:pt x="1105" y="223"/>
                </a:lnTo>
                <a:lnTo>
                  <a:pt x="1095" y="218"/>
                </a:lnTo>
                <a:lnTo>
                  <a:pt x="1095" y="218"/>
                </a:lnTo>
                <a:lnTo>
                  <a:pt x="1095" y="218"/>
                </a:lnTo>
              </a:path>
            </a:pathLst>
          </a:custGeom>
          <a:solidFill>
            <a:srgbClr val="095ba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4" name=""/>
          <p:cNvSpPr/>
          <p:nvPr/>
        </p:nvSpPr>
        <p:spPr>
          <a:xfrm>
            <a:off x="4495680" y="1289160"/>
            <a:ext cx="2222640" cy="923760"/>
          </a:xfrm>
          <a:custGeom>
            <a:avLst/>
            <a:gdLst/>
            <a:ahLst/>
            <a:rect l="l" t="t" r="r" b="b"/>
            <a:pathLst>
              <a:path w="1137" h="574">
                <a:moveTo>
                  <a:pt x="1095" y="218"/>
                </a:moveTo>
                <a:lnTo>
                  <a:pt x="1058" y="186"/>
                </a:lnTo>
                <a:lnTo>
                  <a:pt x="850" y="48"/>
                </a:lnTo>
                <a:lnTo>
                  <a:pt x="813" y="16"/>
                </a:lnTo>
                <a:lnTo>
                  <a:pt x="803" y="11"/>
                </a:lnTo>
                <a:lnTo>
                  <a:pt x="792" y="5"/>
                </a:lnTo>
                <a:lnTo>
                  <a:pt x="787" y="5"/>
                </a:lnTo>
                <a:lnTo>
                  <a:pt x="776" y="0"/>
                </a:lnTo>
                <a:lnTo>
                  <a:pt x="771" y="0"/>
                </a:lnTo>
                <a:lnTo>
                  <a:pt x="765" y="0"/>
                </a:lnTo>
                <a:lnTo>
                  <a:pt x="755" y="0"/>
                </a:lnTo>
                <a:lnTo>
                  <a:pt x="749" y="5"/>
                </a:lnTo>
                <a:lnTo>
                  <a:pt x="739" y="0"/>
                </a:lnTo>
                <a:lnTo>
                  <a:pt x="728" y="0"/>
                </a:lnTo>
                <a:lnTo>
                  <a:pt x="117" y="0"/>
                </a:lnTo>
                <a:lnTo>
                  <a:pt x="106" y="0"/>
                </a:lnTo>
                <a:lnTo>
                  <a:pt x="96" y="5"/>
                </a:lnTo>
                <a:lnTo>
                  <a:pt x="85" y="11"/>
                </a:lnTo>
                <a:lnTo>
                  <a:pt x="74" y="16"/>
                </a:lnTo>
                <a:lnTo>
                  <a:pt x="64" y="21"/>
                </a:lnTo>
                <a:lnTo>
                  <a:pt x="53" y="32"/>
                </a:lnTo>
                <a:lnTo>
                  <a:pt x="43" y="37"/>
                </a:lnTo>
                <a:lnTo>
                  <a:pt x="37" y="48"/>
                </a:lnTo>
                <a:lnTo>
                  <a:pt x="27" y="64"/>
                </a:lnTo>
                <a:lnTo>
                  <a:pt x="21" y="74"/>
                </a:lnTo>
                <a:lnTo>
                  <a:pt x="16" y="90"/>
                </a:lnTo>
                <a:lnTo>
                  <a:pt x="11" y="101"/>
                </a:lnTo>
                <a:lnTo>
                  <a:pt x="5" y="117"/>
                </a:lnTo>
                <a:lnTo>
                  <a:pt x="5" y="133"/>
                </a:lnTo>
                <a:lnTo>
                  <a:pt x="0" y="154"/>
                </a:lnTo>
                <a:lnTo>
                  <a:pt x="0" y="170"/>
                </a:lnTo>
                <a:lnTo>
                  <a:pt x="0" y="410"/>
                </a:lnTo>
                <a:lnTo>
                  <a:pt x="0" y="425"/>
                </a:lnTo>
                <a:lnTo>
                  <a:pt x="5" y="441"/>
                </a:lnTo>
                <a:lnTo>
                  <a:pt x="5" y="457"/>
                </a:lnTo>
                <a:lnTo>
                  <a:pt x="11" y="473"/>
                </a:lnTo>
                <a:lnTo>
                  <a:pt x="16" y="489"/>
                </a:lnTo>
                <a:lnTo>
                  <a:pt x="21" y="500"/>
                </a:lnTo>
                <a:lnTo>
                  <a:pt x="27" y="516"/>
                </a:lnTo>
                <a:lnTo>
                  <a:pt x="37" y="527"/>
                </a:lnTo>
                <a:lnTo>
                  <a:pt x="43" y="537"/>
                </a:lnTo>
                <a:lnTo>
                  <a:pt x="53" y="548"/>
                </a:lnTo>
                <a:lnTo>
                  <a:pt x="64" y="553"/>
                </a:lnTo>
                <a:lnTo>
                  <a:pt x="74" y="564"/>
                </a:lnTo>
                <a:lnTo>
                  <a:pt x="85" y="569"/>
                </a:lnTo>
                <a:lnTo>
                  <a:pt x="96" y="574"/>
                </a:lnTo>
                <a:lnTo>
                  <a:pt x="106" y="574"/>
                </a:lnTo>
                <a:lnTo>
                  <a:pt x="117" y="574"/>
                </a:lnTo>
                <a:lnTo>
                  <a:pt x="728" y="574"/>
                </a:lnTo>
                <a:lnTo>
                  <a:pt x="744" y="574"/>
                </a:lnTo>
                <a:lnTo>
                  <a:pt x="755" y="574"/>
                </a:lnTo>
                <a:lnTo>
                  <a:pt x="760" y="574"/>
                </a:lnTo>
                <a:lnTo>
                  <a:pt x="765" y="574"/>
                </a:lnTo>
                <a:lnTo>
                  <a:pt x="771" y="574"/>
                </a:lnTo>
                <a:lnTo>
                  <a:pt x="781" y="574"/>
                </a:lnTo>
                <a:lnTo>
                  <a:pt x="787" y="569"/>
                </a:lnTo>
                <a:lnTo>
                  <a:pt x="797" y="569"/>
                </a:lnTo>
                <a:lnTo>
                  <a:pt x="803" y="564"/>
                </a:lnTo>
                <a:lnTo>
                  <a:pt x="813" y="558"/>
                </a:lnTo>
                <a:lnTo>
                  <a:pt x="850" y="527"/>
                </a:lnTo>
                <a:lnTo>
                  <a:pt x="1058" y="388"/>
                </a:lnTo>
                <a:lnTo>
                  <a:pt x="1095" y="356"/>
                </a:lnTo>
                <a:lnTo>
                  <a:pt x="1105" y="351"/>
                </a:lnTo>
                <a:lnTo>
                  <a:pt x="1116" y="340"/>
                </a:lnTo>
                <a:lnTo>
                  <a:pt x="1121" y="335"/>
                </a:lnTo>
                <a:lnTo>
                  <a:pt x="1127" y="324"/>
                </a:lnTo>
                <a:lnTo>
                  <a:pt x="1132" y="314"/>
                </a:lnTo>
                <a:lnTo>
                  <a:pt x="1137" y="308"/>
                </a:lnTo>
                <a:lnTo>
                  <a:pt x="1137" y="298"/>
                </a:lnTo>
                <a:lnTo>
                  <a:pt x="1137" y="287"/>
                </a:lnTo>
                <a:lnTo>
                  <a:pt x="1137" y="277"/>
                </a:lnTo>
                <a:lnTo>
                  <a:pt x="1137" y="266"/>
                </a:lnTo>
                <a:lnTo>
                  <a:pt x="1132" y="261"/>
                </a:lnTo>
                <a:lnTo>
                  <a:pt x="1127" y="250"/>
                </a:lnTo>
                <a:lnTo>
                  <a:pt x="1121" y="239"/>
                </a:lnTo>
                <a:lnTo>
                  <a:pt x="1116" y="234"/>
                </a:lnTo>
                <a:lnTo>
                  <a:pt x="1105" y="223"/>
                </a:lnTo>
                <a:lnTo>
                  <a:pt x="1095" y="218"/>
                </a:lnTo>
                <a:lnTo>
                  <a:pt x="1095" y="218"/>
                </a:lnTo>
                <a:lnTo>
                  <a:pt x="1095" y="218"/>
                </a:lnTo>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5" name=""/>
          <p:cNvSpPr/>
          <p:nvPr/>
        </p:nvSpPr>
        <p:spPr>
          <a:xfrm>
            <a:off x="2075040" y="1289160"/>
            <a:ext cx="2222280" cy="923760"/>
          </a:xfrm>
          <a:custGeom>
            <a:avLst/>
            <a:gdLst/>
            <a:ahLst/>
            <a:rect l="l" t="t" r="r" b="b"/>
            <a:pathLst>
              <a:path w="1137" h="574">
                <a:moveTo>
                  <a:pt x="1095" y="218"/>
                </a:moveTo>
                <a:lnTo>
                  <a:pt x="1058" y="186"/>
                </a:lnTo>
                <a:lnTo>
                  <a:pt x="850" y="48"/>
                </a:lnTo>
                <a:lnTo>
                  <a:pt x="813" y="16"/>
                </a:lnTo>
                <a:lnTo>
                  <a:pt x="803" y="11"/>
                </a:lnTo>
                <a:lnTo>
                  <a:pt x="792" y="5"/>
                </a:lnTo>
                <a:lnTo>
                  <a:pt x="787" y="5"/>
                </a:lnTo>
                <a:lnTo>
                  <a:pt x="776" y="0"/>
                </a:lnTo>
                <a:lnTo>
                  <a:pt x="771" y="0"/>
                </a:lnTo>
                <a:lnTo>
                  <a:pt x="765" y="0"/>
                </a:lnTo>
                <a:lnTo>
                  <a:pt x="755" y="0"/>
                </a:lnTo>
                <a:lnTo>
                  <a:pt x="749" y="5"/>
                </a:lnTo>
                <a:lnTo>
                  <a:pt x="739" y="0"/>
                </a:lnTo>
                <a:lnTo>
                  <a:pt x="728" y="0"/>
                </a:lnTo>
                <a:lnTo>
                  <a:pt x="117" y="0"/>
                </a:lnTo>
                <a:lnTo>
                  <a:pt x="106" y="0"/>
                </a:lnTo>
                <a:lnTo>
                  <a:pt x="96" y="5"/>
                </a:lnTo>
                <a:lnTo>
                  <a:pt x="85" y="11"/>
                </a:lnTo>
                <a:lnTo>
                  <a:pt x="74" y="16"/>
                </a:lnTo>
                <a:lnTo>
                  <a:pt x="64" y="21"/>
                </a:lnTo>
                <a:lnTo>
                  <a:pt x="53" y="32"/>
                </a:lnTo>
                <a:lnTo>
                  <a:pt x="43" y="37"/>
                </a:lnTo>
                <a:lnTo>
                  <a:pt x="37" y="48"/>
                </a:lnTo>
                <a:lnTo>
                  <a:pt x="27" y="64"/>
                </a:lnTo>
                <a:lnTo>
                  <a:pt x="21" y="74"/>
                </a:lnTo>
                <a:lnTo>
                  <a:pt x="16" y="90"/>
                </a:lnTo>
                <a:lnTo>
                  <a:pt x="11" y="101"/>
                </a:lnTo>
                <a:lnTo>
                  <a:pt x="5" y="117"/>
                </a:lnTo>
                <a:lnTo>
                  <a:pt x="5" y="133"/>
                </a:lnTo>
                <a:lnTo>
                  <a:pt x="0" y="154"/>
                </a:lnTo>
                <a:lnTo>
                  <a:pt x="0" y="170"/>
                </a:lnTo>
                <a:lnTo>
                  <a:pt x="0" y="410"/>
                </a:lnTo>
                <a:lnTo>
                  <a:pt x="0" y="425"/>
                </a:lnTo>
                <a:lnTo>
                  <a:pt x="5" y="441"/>
                </a:lnTo>
                <a:lnTo>
                  <a:pt x="5" y="457"/>
                </a:lnTo>
                <a:lnTo>
                  <a:pt x="11" y="473"/>
                </a:lnTo>
                <a:lnTo>
                  <a:pt x="16" y="489"/>
                </a:lnTo>
                <a:lnTo>
                  <a:pt x="21" y="500"/>
                </a:lnTo>
                <a:lnTo>
                  <a:pt x="27" y="516"/>
                </a:lnTo>
                <a:lnTo>
                  <a:pt x="37" y="527"/>
                </a:lnTo>
                <a:lnTo>
                  <a:pt x="43" y="537"/>
                </a:lnTo>
                <a:lnTo>
                  <a:pt x="53" y="548"/>
                </a:lnTo>
                <a:lnTo>
                  <a:pt x="64" y="553"/>
                </a:lnTo>
                <a:lnTo>
                  <a:pt x="74" y="564"/>
                </a:lnTo>
                <a:lnTo>
                  <a:pt x="85" y="569"/>
                </a:lnTo>
                <a:lnTo>
                  <a:pt x="96" y="574"/>
                </a:lnTo>
                <a:lnTo>
                  <a:pt x="106" y="574"/>
                </a:lnTo>
                <a:lnTo>
                  <a:pt x="117" y="574"/>
                </a:lnTo>
                <a:lnTo>
                  <a:pt x="728" y="574"/>
                </a:lnTo>
                <a:lnTo>
                  <a:pt x="744" y="574"/>
                </a:lnTo>
                <a:lnTo>
                  <a:pt x="755" y="574"/>
                </a:lnTo>
                <a:lnTo>
                  <a:pt x="760" y="574"/>
                </a:lnTo>
                <a:lnTo>
                  <a:pt x="765" y="574"/>
                </a:lnTo>
                <a:lnTo>
                  <a:pt x="771" y="574"/>
                </a:lnTo>
                <a:lnTo>
                  <a:pt x="781" y="574"/>
                </a:lnTo>
                <a:lnTo>
                  <a:pt x="787" y="569"/>
                </a:lnTo>
                <a:lnTo>
                  <a:pt x="797" y="569"/>
                </a:lnTo>
                <a:lnTo>
                  <a:pt x="803" y="564"/>
                </a:lnTo>
                <a:lnTo>
                  <a:pt x="813" y="558"/>
                </a:lnTo>
                <a:lnTo>
                  <a:pt x="850" y="527"/>
                </a:lnTo>
                <a:lnTo>
                  <a:pt x="1058" y="388"/>
                </a:lnTo>
                <a:lnTo>
                  <a:pt x="1095" y="356"/>
                </a:lnTo>
                <a:lnTo>
                  <a:pt x="1105" y="351"/>
                </a:lnTo>
                <a:lnTo>
                  <a:pt x="1116" y="340"/>
                </a:lnTo>
                <a:lnTo>
                  <a:pt x="1121" y="335"/>
                </a:lnTo>
                <a:lnTo>
                  <a:pt x="1127" y="324"/>
                </a:lnTo>
                <a:lnTo>
                  <a:pt x="1132" y="314"/>
                </a:lnTo>
                <a:lnTo>
                  <a:pt x="1137" y="308"/>
                </a:lnTo>
                <a:lnTo>
                  <a:pt x="1137" y="298"/>
                </a:lnTo>
                <a:lnTo>
                  <a:pt x="1137" y="287"/>
                </a:lnTo>
                <a:lnTo>
                  <a:pt x="1137" y="277"/>
                </a:lnTo>
                <a:lnTo>
                  <a:pt x="1137" y="266"/>
                </a:lnTo>
                <a:lnTo>
                  <a:pt x="1132" y="261"/>
                </a:lnTo>
                <a:lnTo>
                  <a:pt x="1127" y="250"/>
                </a:lnTo>
                <a:lnTo>
                  <a:pt x="1121" y="239"/>
                </a:lnTo>
                <a:lnTo>
                  <a:pt x="1116" y="234"/>
                </a:lnTo>
                <a:lnTo>
                  <a:pt x="1105" y="223"/>
                </a:lnTo>
                <a:lnTo>
                  <a:pt x="1095" y="218"/>
                </a:lnTo>
                <a:lnTo>
                  <a:pt x="1095" y="218"/>
                </a:lnTo>
                <a:lnTo>
                  <a:pt x="1095" y="218"/>
                </a:lnTo>
              </a:path>
            </a:pathLst>
          </a:custGeom>
          <a:solidFill>
            <a:srgbClr val="fe000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6" name=""/>
          <p:cNvSpPr/>
          <p:nvPr/>
        </p:nvSpPr>
        <p:spPr>
          <a:xfrm>
            <a:off x="2097000" y="1376280"/>
            <a:ext cx="190044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ffffff"/>
                </a:solidFill>
                <a:effectLst/>
                <a:uFillTx/>
                <a:latin typeface="Frutiger 45 Light"/>
              </a:rPr>
              <a:t>Fixed Costs</a:t>
            </a:r>
            <a:endParaRPr b="0" lang="en-US" sz="1400" strike="noStrike" u="none">
              <a:solidFill>
                <a:srgbClr val="000000"/>
              </a:solidFill>
              <a:effectLst/>
              <a:uFillTx/>
              <a:latin typeface="Times New Roman"/>
            </a:endParaRPr>
          </a:p>
        </p:txBody>
      </p:sp>
      <p:sp>
        <p:nvSpPr>
          <p:cNvPr id="417" name=""/>
          <p:cNvSpPr/>
          <p:nvPr/>
        </p:nvSpPr>
        <p:spPr>
          <a:xfrm>
            <a:off x="4729320" y="1378080"/>
            <a:ext cx="151596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ffffff"/>
                </a:solidFill>
                <a:effectLst/>
                <a:uFillTx/>
                <a:latin typeface="Frutiger 45 Light"/>
              </a:rPr>
              <a:t>Discretionary Costs</a:t>
            </a:r>
            <a:endParaRPr b="0" lang="en-US" sz="1400" strike="noStrike" u="none">
              <a:solidFill>
                <a:srgbClr val="000000"/>
              </a:solidFill>
              <a:effectLst/>
              <a:uFillTx/>
              <a:latin typeface="Times New Roman"/>
            </a:endParaRPr>
          </a:p>
        </p:txBody>
      </p:sp>
      <p:sp>
        <p:nvSpPr>
          <p:cNvPr id="418" name=""/>
          <p:cNvSpPr/>
          <p:nvPr/>
        </p:nvSpPr>
        <p:spPr>
          <a:xfrm>
            <a:off x="7118280" y="1379520"/>
            <a:ext cx="190044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ffffff"/>
                </a:solidFill>
                <a:effectLst/>
                <a:uFillTx/>
                <a:latin typeface="Frutiger 45 Light"/>
              </a:rPr>
              <a:t>Business Unit Allocation</a:t>
            </a:r>
            <a:endParaRPr b="0" lang="en-US" sz="1400" strike="noStrike" u="none">
              <a:solidFill>
                <a:srgbClr val="000000"/>
              </a:solidFill>
              <a:effectLst/>
              <a:uFillTx/>
              <a:latin typeface="Times New Roman"/>
            </a:endParaRPr>
          </a:p>
        </p:txBody>
      </p:sp>
      <p:sp>
        <p:nvSpPr>
          <p:cNvPr id="419" name=""/>
          <p:cNvSpPr/>
          <p:nvPr/>
        </p:nvSpPr>
        <p:spPr>
          <a:xfrm>
            <a:off x="1954080" y="2265480"/>
            <a:ext cx="1943280" cy="2037240"/>
          </a:xfrm>
          <a:prstGeom prst="rect">
            <a:avLst/>
          </a:prstGeom>
          <a:noFill/>
          <a:ln w="0">
            <a:noFill/>
          </a:ln>
        </p:spPr>
        <p:style>
          <a:lnRef idx="0"/>
          <a:fillRef idx="0"/>
          <a:effectRef idx="0"/>
          <a:fontRef idx="minor"/>
        </p:style>
        <p:txBody>
          <a:bodyPr lIns="90000" rIns="90000" tIns="46800" bIns="46800" anchor="t">
            <a:spAutoFit/>
          </a:bodyPr>
          <a:p>
            <a:pPr marL="114480" indent="-114480">
              <a:lnSpc>
                <a:spcPct val="115000"/>
              </a:lnSpc>
              <a:spcBef>
                <a:spcPts val="4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114480" indent="-114480">
              <a:lnSpc>
                <a:spcPct val="115000"/>
              </a:lnSpc>
              <a:spcBef>
                <a:spcPts val="437"/>
              </a:spcBef>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GB" sz="1000" strike="noStrike" u="none">
                <a:solidFill>
                  <a:srgbClr val="000000"/>
                </a:solidFill>
                <a:effectLst/>
                <a:uFillTx/>
                <a:latin typeface="Frutiger 45 Light"/>
              </a:rPr>
              <a:t>Salaries &amp; Wages - Canada and Mexico</a:t>
            </a:r>
            <a:endParaRPr b="0" lang="en-US" sz="1000" strike="noStrike" u="none">
              <a:solidFill>
                <a:srgbClr val="000000"/>
              </a:solidFill>
              <a:effectLst/>
              <a:uFillTx/>
              <a:latin typeface="Times New Roman"/>
            </a:endParaRPr>
          </a:p>
          <a:p>
            <a:pPr marL="114480" indent="-114480">
              <a:lnSpc>
                <a:spcPct val="115000"/>
              </a:lnSpc>
              <a:spcBef>
                <a:spcPts val="437"/>
              </a:spcBef>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GB" sz="1000" strike="noStrike" u="none">
                <a:solidFill>
                  <a:srgbClr val="000000"/>
                </a:solidFill>
                <a:effectLst/>
                <a:uFillTx/>
                <a:latin typeface="Frutiger 45 Light"/>
              </a:rPr>
              <a:t>Salaries &amp; Wages</a:t>
            </a:r>
            <a:endParaRPr b="0" lang="en-US" sz="1000" strike="noStrike" u="none">
              <a:solidFill>
                <a:srgbClr val="000000"/>
              </a:solidFill>
              <a:effectLst/>
              <a:uFillTx/>
              <a:latin typeface="Times New Roman"/>
            </a:endParaRPr>
          </a:p>
          <a:p>
            <a:pPr marL="114480" indent="-114480">
              <a:lnSpc>
                <a:spcPct val="115000"/>
              </a:lnSpc>
              <a:spcBef>
                <a:spcPts val="437"/>
              </a:spcBef>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GB" sz="1000" strike="noStrike" u="none">
                <a:solidFill>
                  <a:srgbClr val="000000"/>
                </a:solidFill>
                <a:effectLst/>
                <a:uFillTx/>
                <a:latin typeface="Frutiger 45 Light"/>
              </a:rPr>
              <a:t>Travel and Entertainment</a:t>
            </a:r>
            <a:endParaRPr b="0" lang="en-US" sz="1000" strike="noStrike" u="none">
              <a:solidFill>
                <a:srgbClr val="000000"/>
              </a:solidFill>
              <a:effectLst/>
              <a:uFillTx/>
              <a:latin typeface="Times New Roman"/>
            </a:endParaRPr>
          </a:p>
          <a:p>
            <a:pPr marL="114480" indent="-114480">
              <a:lnSpc>
                <a:spcPct val="115000"/>
              </a:lnSpc>
              <a:spcBef>
                <a:spcPts val="437"/>
              </a:spcBef>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GB" sz="1000" strike="noStrike" u="none">
                <a:solidFill>
                  <a:srgbClr val="000000"/>
                </a:solidFill>
                <a:effectLst/>
                <a:uFillTx/>
                <a:latin typeface="Frutiger 45 Light"/>
              </a:rPr>
              <a:t>Outside Services - Retainers</a:t>
            </a:r>
            <a:endParaRPr b="0" lang="en-US" sz="1000" strike="noStrike" u="none">
              <a:solidFill>
                <a:srgbClr val="000000"/>
              </a:solidFill>
              <a:effectLst/>
              <a:uFillTx/>
              <a:latin typeface="Times New Roman"/>
            </a:endParaRPr>
          </a:p>
          <a:p>
            <a:pPr marL="114480" indent="-114480">
              <a:lnSpc>
                <a:spcPct val="115000"/>
              </a:lnSpc>
              <a:spcBef>
                <a:spcPts val="437"/>
              </a:spcBef>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GB" sz="1000" strike="noStrike" u="none">
                <a:solidFill>
                  <a:srgbClr val="000000"/>
                </a:solidFill>
                <a:effectLst/>
                <a:uFillTx/>
                <a:latin typeface="Frutiger 45 Light"/>
              </a:rPr>
              <a:t>Contributions</a:t>
            </a:r>
            <a:endParaRPr b="0" lang="en-US" sz="1000" strike="noStrike" u="none">
              <a:solidFill>
                <a:srgbClr val="000000"/>
              </a:solidFill>
              <a:effectLst/>
              <a:uFillTx/>
              <a:latin typeface="Times New Roman"/>
            </a:endParaRPr>
          </a:p>
          <a:p>
            <a:pPr marL="114480" indent="-114480">
              <a:lnSpc>
                <a:spcPct val="115000"/>
              </a:lnSpc>
              <a:spcBef>
                <a:spcPts val="437"/>
              </a:spcBef>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GB" sz="1000" strike="noStrike" u="none">
                <a:solidFill>
                  <a:srgbClr val="000000"/>
                </a:solidFill>
                <a:effectLst/>
                <a:uFillTx/>
                <a:latin typeface="Frutiger 45 Light"/>
              </a:rPr>
              <a:t>Associations</a:t>
            </a:r>
            <a:endParaRPr b="0" lang="en-US" sz="1000" strike="noStrike" u="none">
              <a:solidFill>
                <a:srgbClr val="000000"/>
              </a:solidFill>
              <a:effectLst/>
              <a:uFillTx/>
              <a:latin typeface="Times New Roman"/>
            </a:endParaRPr>
          </a:p>
          <a:p>
            <a:pPr marL="114480" indent="-114480">
              <a:lnSpc>
                <a:spcPct val="115000"/>
              </a:lnSpc>
              <a:spcBef>
                <a:spcPts val="437"/>
              </a:spcBef>
              <a:buClr>
                <a:srgbClr val="fe000c"/>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GB" sz="1000" strike="noStrike" u="none">
                <a:solidFill>
                  <a:srgbClr val="000000"/>
                </a:solidFill>
                <a:effectLst/>
                <a:uFillTx/>
                <a:latin typeface="Frutiger 45 Light"/>
              </a:rPr>
              <a:t>Rents</a:t>
            </a:r>
            <a:endParaRPr b="0" lang="en-US" sz="1000" strike="noStrike" u="none">
              <a:solidFill>
                <a:srgbClr val="000000"/>
              </a:solidFill>
              <a:effectLst/>
              <a:uFillTx/>
              <a:latin typeface="Times New Roman"/>
            </a:endParaRPr>
          </a:p>
        </p:txBody>
      </p:sp>
      <p:sp>
        <p:nvSpPr>
          <p:cNvPr id="420" name=""/>
          <p:cNvSpPr/>
          <p:nvPr/>
        </p:nvSpPr>
        <p:spPr>
          <a:xfrm>
            <a:off x="4363920" y="2265480"/>
            <a:ext cx="2308320" cy="1114200"/>
          </a:xfrm>
          <a:prstGeom prst="rect">
            <a:avLst/>
          </a:prstGeom>
          <a:noFill/>
          <a:ln w="0">
            <a:noFill/>
          </a:ln>
        </p:spPr>
        <p:style>
          <a:lnRef idx="0"/>
          <a:fillRef idx="0"/>
          <a:effectRef idx="0"/>
          <a:fontRef idx="minor"/>
        </p:style>
        <p:txBody>
          <a:bodyPr lIns="90000" rIns="90000" tIns="46800" bIns="46800" anchor="t">
            <a:spAutoFit/>
          </a:bodyPr>
          <a:p>
            <a:pPr marL="114480" indent="-114480">
              <a:lnSpc>
                <a:spcPct val="115000"/>
              </a:lnSpc>
              <a:spcBef>
                <a:spcPts val="4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114480" indent="-114480">
              <a:lnSpc>
                <a:spcPct val="115000"/>
              </a:lnSpc>
              <a:spcBef>
                <a:spcPts val="437"/>
              </a:spcBef>
              <a:buClr>
                <a:srgbClr val="70bc1f"/>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GB" sz="1000" strike="noStrike" u="none">
                <a:solidFill>
                  <a:srgbClr val="000000"/>
                </a:solidFill>
                <a:effectLst/>
                <a:uFillTx/>
                <a:latin typeface="Frutiger 45 Light"/>
              </a:rPr>
              <a:t>RCR related costs to come from Rick Shapiro budget</a:t>
            </a:r>
            <a:endParaRPr b="0" lang="en-US" sz="1000" strike="noStrike" u="none">
              <a:solidFill>
                <a:srgbClr val="000000"/>
              </a:solidFill>
              <a:effectLst/>
              <a:uFillTx/>
              <a:latin typeface="Times New Roman"/>
            </a:endParaRPr>
          </a:p>
          <a:p>
            <a:pPr marL="114480" indent="-114480">
              <a:lnSpc>
                <a:spcPct val="115000"/>
              </a:lnSpc>
              <a:spcBef>
                <a:spcPts val="437"/>
              </a:spcBef>
              <a:buClr>
                <a:srgbClr val="70bc1f"/>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GB" sz="1000" strike="noStrike" u="none">
                <a:solidFill>
                  <a:srgbClr val="000000"/>
                </a:solidFill>
                <a:effectLst/>
                <a:uFillTx/>
                <a:latin typeface="Frutiger 45 Light"/>
              </a:rPr>
              <a:t>Office supplies - Houston</a:t>
            </a:r>
            <a:endParaRPr b="0" lang="en-US" sz="1000" strike="noStrike" u="none">
              <a:solidFill>
                <a:srgbClr val="000000"/>
              </a:solidFill>
              <a:effectLst/>
              <a:uFillTx/>
              <a:latin typeface="Times New Roman"/>
            </a:endParaRPr>
          </a:p>
          <a:p>
            <a:pPr marL="114480" indent="-114480">
              <a:lnSpc>
                <a:spcPct val="115000"/>
              </a:lnSpc>
              <a:spcBef>
                <a:spcPts val="437"/>
              </a:spcBef>
              <a:buClr>
                <a:srgbClr val="70bc1f"/>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GB" sz="1000" strike="noStrike" u="none">
                <a:solidFill>
                  <a:srgbClr val="000000"/>
                </a:solidFill>
                <a:effectLst/>
                <a:uFillTx/>
                <a:latin typeface="Frutiger 45 Light"/>
              </a:rPr>
              <a:t>Office supplies - field</a:t>
            </a:r>
            <a:endParaRPr b="0" lang="en-US" sz="1000" strike="noStrike" u="none">
              <a:solidFill>
                <a:srgbClr val="000000"/>
              </a:solidFill>
              <a:effectLst/>
              <a:uFillTx/>
              <a:latin typeface="Times New Roman"/>
            </a:endParaRPr>
          </a:p>
        </p:txBody>
      </p:sp>
      <p:sp>
        <p:nvSpPr>
          <p:cNvPr id="421" name=""/>
          <p:cNvSpPr/>
          <p:nvPr/>
        </p:nvSpPr>
        <p:spPr>
          <a:xfrm>
            <a:off x="7000920" y="2265480"/>
            <a:ext cx="2187360" cy="828000"/>
          </a:xfrm>
          <a:prstGeom prst="rect">
            <a:avLst/>
          </a:prstGeom>
          <a:noFill/>
          <a:ln w="0">
            <a:noFill/>
          </a:ln>
        </p:spPr>
        <p:style>
          <a:lnRef idx="0"/>
          <a:fillRef idx="0"/>
          <a:effectRef idx="0"/>
          <a:fontRef idx="minor"/>
        </p:style>
        <p:txBody>
          <a:bodyPr lIns="90000" rIns="90000" tIns="46800" bIns="46800" anchor="t">
            <a:spAutoFit/>
          </a:bodyPr>
          <a:p>
            <a:pPr marL="114480" indent="-114480">
              <a:lnSpc>
                <a:spcPct val="115000"/>
              </a:lnSpc>
              <a:spcBef>
                <a:spcPts val="4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114480" indent="-114480">
              <a:lnSpc>
                <a:spcPct val="115000"/>
              </a:lnSpc>
              <a:spcBef>
                <a:spcPts val="437"/>
              </a:spcBef>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GB" sz="1000" strike="noStrike" u="none">
                <a:solidFill>
                  <a:srgbClr val="000000"/>
                </a:solidFill>
                <a:effectLst/>
                <a:uFillTx/>
                <a:latin typeface="Frutiger 45 Light"/>
              </a:rPr>
              <a:t>Implementing a system to track which Cost Centers support which business unit</a:t>
            </a: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2" name=""/>
          <p:cNvSpPr/>
          <p:nvPr/>
        </p:nvSpPr>
        <p:spPr>
          <a:xfrm>
            <a:off x="1573200" y="587520"/>
            <a:ext cx="855504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Communication</a:t>
            </a:r>
            <a:endParaRPr b="0" lang="en-US" sz="2800" strike="noStrike" u="none">
              <a:solidFill>
                <a:srgbClr val="000000"/>
              </a:solidFill>
              <a:effectLst/>
              <a:uFillTx/>
              <a:latin typeface="Times New Roman"/>
            </a:endParaRPr>
          </a:p>
        </p:txBody>
      </p:sp>
      <p:sp>
        <p:nvSpPr>
          <p:cNvPr id="423" name=""/>
          <p:cNvSpPr/>
          <p:nvPr/>
        </p:nvSpPr>
        <p:spPr>
          <a:xfrm>
            <a:off x="6424560" y="1289160"/>
            <a:ext cx="2222640" cy="923760"/>
          </a:xfrm>
          <a:custGeom>
            <a:avLst/>
            <a:gdLst/>
            <a:ahLst/>
            <a:rect l="l" t="t" r="r" b="b"/>
            <a:pathLst>
              <a:path w="1137" h="574">
                <a:moveTo>
                  <a:pt x="1095" y="218"/>
                </a:moveTo>
                <a:lnTo>
                  <a:pt x="1058" y="186"/>
                </a:lnTo>
                <a:lnTo>
                  <a:pt x="850" y="48"/>
                </a:lnTo>
                <a:lnTo>
                  <a:pt x="813" y="16"/>
                </a:lnTo>
                <a:lnTo>
                  <a:pt x="803" y="11"/>
                </a:lnTo>
                <a:lnTo>
                  <a:pt x="792" y="5"/>
                </a:lnTo>
                <a:lnTo>
                  <a:pt x="787" y="5"/>
                </a:lnTo>
                <a:lnTo>
                  <a:pt x="776" y="0"/>
                </a:lnTo>
                <a:lnTo>
                  <a:pt x="771" y="0"/>
                </a:lnTo>
                <a:lnTo>
                  <a:pt x="765" y="0"/>
                </a:lnTo>
                <a:lnTo>
                  <a:pt x="755" y="0"/>
                </a:lnTo>
                <a:lnTo>
                  <a:pt x="749" y="5"/>
                </a:lnTo>
                <a:lnTo>
                  <a:pt x="739" y="0"/>
                </a:lnTo>
                <a:lnTo>
                  <a:pt x="728" y="0"/>
                </a:lnTo>
                <a:lnTo>
                  <a:pt x="117" y="0"/>
                </a:lnTo>
                <a:lnTo>
                  <a:pt x="106" y="0"/>
                </a:lnTo>
                <a:lnTo>
                  <a:pt x="96" y="5"/>
                </a:lnTo>
                <a:lnTo>
                  <a:pt x="85" y="11"/>
                </a:lnTo>
                <a:lnTo>
                  <a:pt x="74" y="16"/>
                </a:lnTo>
                <a:lnTo>
                  <a:pt x="64" y="21"/>
                </a:lnTo>
                <a:lnTo>
                  <a:pt x="53" y="32"/>
                </a:lnTo>
                <a:lnTo>
                  <a:pt x="43" y="37"/>
                </a:lnTo>
                <a:lnTo>
                  <a:pt x="37" y="48"/>
                </a:lnTo>
                <a:lnTo>
                  <a:pt x="27" y="64"/>
                </a:lnTo>
                <a:lnTo>
                  <a:pt x="21" y="74"/>
                </a:lnTo>
                <a:lnTo>
                  <a:pt x="16" y="90"/>
                </a:lnTo>
                <a:lnTo>
                  <a:pt x="11" y="101"/>
                </a:lnTo>
                <a:lnTo>
                  <a:pt x="5" y="117"/>
                </a:lnTo>
                <a:lnTo>
                  <a:pt x="5" y="133"/>
                </a:lnTo>
                <a:lnTo>
                  <a:pt x="0" y="154"/>
                </a:lnTo>
                <a:lnTo>
                  <a:pt x="0" y="170"/>
                </a:lnTo>
                <a:lnTo>
                  <a:pt x="0" y="410"/>
                </a:lnTo>
                <a:lnTo>
                  <a:pt x="0" y="425"/>
                </a:lnTo>
                <a:lnTo>
                  <a:pt x="5" y="441"/>
                </a:lnTo>
                <a:lnTo>
                  <a:pt x="5" y="457"/>
                </a:lnTo>
                <a:lnTo>
                  <a:pt x="11" y="473"/>
                </a:lnTo>
                <a:lnTo>
                  <a:pt x="16" y="489"/>
                </a:lnTo>
                <a:lnTo>
                  <a:pt x="21" y="500"/>
                </a:lnTo>
                <a:lnTo>
                  <a:pt x="27" y="516"/>
                </a:lnTo>
                <a:lnTo>
                  <a:pt x="37" y="527"/>
                </a:lnTo>
                <a:lnTo>
                  <a:pt x="43" y="537"/>
                </a:lnTo>
                <a:lnTo>
                  <a:pt x="53" y="548"/>
                </a:lnTo>
                <a:lnTo>
                  <a:pt x="64" y="553"/>
                </a:lnTo>
                <a:lnTo>
                  <a:pt x="74" y="564"/>
                </a:lnTo>
                <a:lnTo>
                  <a:pt x="85" y="569"/>
                </a:lnTo>
                <a:lnTo>
                  <a:pt x="96" y="574"/>
                </a:lnTo>
                <a:lnTo>
                  <a:pt x="106" y="574"/>
                </a:lnTo>
                <a:lnTo>
                  <a:pt x="117" y="574"/>
                </a:lnTo>
                <a:lnTo>
                  <a:pt x="728" y="574"/>
                </a:lnTo>
                <a:lnTo>
                  <a:pt x="744" y="574"/>
                </a:lnTo>
                <a:lnTo>
                  <a:pt x="755" y="574"/>
                </a:lnTo>
                <a:lnTo>
                  <a:pt x="760" y="574"/>
                </a:lnTo>
                <a:lnTo>
                  <a:pt x="765" y="574"/>
                </a:lnTo>
                <a:lnTo>
                  <a:pt x="771" y="574"/>
                </a:lnTo>
                <a:lnTo>
                  <a:pt x="781" y="574"/>
                </a:lnTo>
                <a:lnTo>
                  <a:pt x="787" y="569"/>
                </a:lnTo>
                <a:lnTo>
                  <a:pt x="797" y="569"/>
                </a:lnTo>
                <a:lnTo>
                  <a:pt x="803" y="564"/>
                </a:lnTo>
                <a:lnTo>
                  <a:pt x="813" y="558"/>
                </a:lnTo>
                <a:lnTo>
                  <a:pt x="850" y="527"/>
                </a:lnTo>
                <a:lnTo>
                  <a:pt x="1058" y="388"/>
                </a:lnTo>
                <a:lnTo>
                  <a:pt x="1095" y="356"/>
                </a:lnTo>
                <a:lnTo>
                  <a:pt x="1105" y="351"/>
                </a:lnTo>
                <a:lnTo>
                  <a:pt x="1116" y="340"/>
                </a:lnTo>
                <a:lnTo>
                  <a:pt x="1121" y="335"/>
                </a:lnTo>
                <a:lnTo>
                  <a:pt x="1127" y="324"/>
                </a:lnTo>
                <a:lnTo>
                  <a:pt x="1132" y="314"/>
                </a:lnTo>
                <a:lnTo>
                  <a:pt x="1137" y="308"/>
                </a:lnTo>
                <a:lnTo>
                  <a:pt x="1137" y="298"/>
                </a:lnTo>
                <a:lnTo>
                  <a:pt x="1137" y="287"/>
                </a:lnTo>
                <a:lnTo>
                  <a:pt x="1137" y="277"/>
                </a:lnTo>
                <a:lnTo>
                  <a:pt x="1137" y="266"/>
                </a:lnTo>
                <a:lnTo>
                  <a:pt x="1132" y="261"/>
                </a:lnTo>
                <a:lnTo>
                  <a:pt x="1127" y="250"/>
                </a:lnTo>
                <a:lnTo>
                  <a:pt x="1121" y="239"/>
                </a:lnTo>
                <a:lnTo>
                  <a:pt x="1116" y="234"/>
                </a:lnTo>
                <a:lnTo>
                  <a:pt x="1105" y="223"/>
                </a:lnTo>
                <a:lnTo>
                  <a:pt x="1095" y="218"/>
                </a:lnTo>
                <a:lnTo>
                  <a:pt x="1095" y="218"/>
                </a:lnTo>
                <a:lnTo>
                  <a:pt x="1095" y="218"/>
                </a:lnTo>
              </a:path>
            </a:pathLst>
          </a:custGeom>
          <a:solidFill>
            <a:srgbClr val="095ba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4" name=""/>
          <p:cNvSpPr/>
          <p:nvPr/>
        </p:nvSpPr>
        <p:spPr>
          <a:xfrm>
            <a:off x="3106800" y="1289160"/>
            <a:ext cx="2222280" cy="923760"/>
          </a:xfrm>
          <a:custGeom>
            <a:avLst/>
            <a:gdLst/>
            <a:ahLst/>
            <a:rect l="l" t="t" r="r" b="b"/>
            <a:pathLst>
              <a:path w="1137" h="574">
                <a:moveTo>
                  <a:pt x="1095" y="218"/>
                </a:moveTo>
                <a:lnTo>
                  <a:pt x="1058" y="186"/>
                </a:lnTo>
                <a:lnTo>
                  <a:pt x="850" y="48"/>
                </a:lnTo>
                <a:lnTo>
                  <a:pt x="813" y="16"/>
                </a:lnTo>
                <a:lnTo>
                  <a:pt x="803" y="11"/>
                </a:lnTo>
                <a:lnTo>
                  <a:pt x="792" y="5"/>
                </a:lnTo>
                <a:lnTo>
                  <a:pt x="787" y="5"/>
                </a:lnTo>
                <a:lnTo>
                  <a:pt x="776" y="0"/>
                </a:lnTo>
                <a:lnTo>
                  <a:pt x="771" y="0"/>
                </a:lnTo>
                <a:lnTo>
                  <a:pt x="765" y="0"/>
                </a:lnTo>
                <a:lnTo>
                  <a:pt x="755" y="0"/>
                </a:lnTo>
                <a:lnTo>
                  <a:pt x="749" y="5"/>
                </a:lnTo>
                <a:lnTo>
                  <a:pt x="739" y="0"/>
                </a:lnTo>
                <a:lnTo>
                  <a:pt x="728" y="0"/>
                </a:lnTo>
                <a:lnTo>
                  <a:pt x="117" y="0"/>
                </a:lnTo>
                <a:lnTo>
                  <a:pt x="106" y="0"/>
                </a:lnTo>
                <a:lnTo>
                  <a:pt x="96" y="5"/>
                </a:lnTo>
                <a:lnTo>
                  <a:pt x="85" y="11"/>
                </a:lnTo>
                <a:lnTo>
                  <a:pt x="74" y="16"/>
                </a:lnTo>
                <a:lnTo>
                  <a:pt x="64" y="21"/>
                </a:lnTo>
                <a:lnTo>
                  <a:pt x="53" y="32"/>
                </a:lnTo>
                <a:lnTo>
                  <a:pt x="43" y="37"/>
                </a:lnTo>
                <a:lnTo>
                  <a:pt x="37" y="48"/>
                </a:lnTo>
                <a:lnTo>
                  <a:pt x="27" y="64"/>
                </a:lnTo>
                <a:lnTo>
                  <a:pt x="21" y="74"/>
                </a:lnTo>
                <a:lnTo>
                  <a:pt x="16" y="90"/>
                </a:lnTo>
                <a:lnTo>
                  <a:pt x="11" y="101"/>
                </a:lnTo>
                <a:lnTo>
                  <a:pt x="5" y="117"/>
                </a:lnTo>
                <a:lnTo>
                  <a:pt x="5" y="133"/>
                </a:lnTo>
                <a:lnTo>
                  <a:pt x="0" y="154"/>
                </a:lnTo>
                <a:lnTo>
                  <a:pt x="0" y="170"/>
                </a:lnTo>
                <a:lnTo>
                  <a:pt x="0" y="410"/>
                </a:lnTo>
                <a:lnTo>
                  <a:pt x="0" y="425"/>
                </a:lnTo>
                <a:lnTo>
                  <a:pt x="5" y="441"/>
                </a:lnTo>
                <a:lnTo>
                  <a:pt x="5" y="457"/>
                </a:lnTo>
                <a:lnTo>
                  <a:pt x="11" y="473"/>
                </a:lnTo>
                <a:lnTo>
                  <a:pt x="16" y="489"/>
                </a:lnTo>
                <a:lnTo>
                  <a:pt x="21" y="500"/>
                </a:lnTo>
                <a:lnTo>
                  <a:pt x="27" y="516"/>
                </a:lnTo>
                <a:lnTo>
                  <a:pt x="37" y="527"/>
                </a:lnTo>
                <a:lnTo>
                  <a:pt x="43" y="537"/>
                </a:lnTo>
                <a:lnTo>
                  <a:pt x="53" y="548"/>
                </a:lnTo>
                <a:lnTo>
                  <a:pt x="64" y="553"/>
                </a:lnTo>
                <a:lnTo>
                  <a:pt x="74" y="564"/>
                </a:lnTo>
                <a:lnTo>
                  <a:pt x="85" y="569"/>
                </a:lnTo>
                <a:lnTo>
                  <a:pt x="96" y="574"/>
                </a:lnTo>
                <a:lnTo>
                  <a:pt x="106" y="574"/>
                </a:lnTo>
                <a:lnTo>
                  <a:pt x="117" y="574"/>
                </a:lnTo>
                <a:lnTo>
                  <a:pt x="728" y="574"/>
                </a:lnTo>
                <a:lnTo>
                  <a:pt x="744" y="574"/>
                </a:lnTo>
                <a:lnTo>
                  <a:pt x="755" y="574"/>
                </a:lnTo>
                <a:lnTo>
                  <a:pt x="760" y="574"/>
                </a:lnTo>
                <a:lnTo>
                  <a:pt x="765" y="574"/>
                </a:lnTo>
                <a:lnTo>
                  <a:pt x="771" y="574"/>
                </a:lnTo>
                <a:lnTo>
                  <a:pt x="781" y="574"/>
                </a:lnTo>
                <a:lnTo>
                  <a:pt x="787" y="569"/>
                </a:lnTo>
                <a:lnTo>
                  <a:pt x="797" y="569"/>
                </a:lnTo>
                <a:lnTo>
                  <a:pt x="803" y="564"/>
                </a:lnTo>
                <a:lnTo>
                  <a:pt x="813" y="558"/>
                </a:lnTo>
                <a:lnTo>
                  <a:pt x="850" y="527"/>
                </a:lnTo>
                <a:lnTo>
                  <a:pt x="1058" y="388"/>
                </a:lnTo>
                <a:lnTo>
                  <a:pt x="1095" y="356"/>
                </a:lnTo>
                <a:lnTo>
                  <a:pt x="1105" y="351"/>
                </a:lnTo>
                <a:lnTo>
                  <a:pt x="1116" y="340"/>
                </a:lnTo>
                <a:lnTo>
                  <a:pt x="1121" y="335"/>
                </a:lnTo>
                <a:lnTo>
                  <a:pt x="1127" y="324"/>
                </a:lnTo>
                <a:lnTo>
                  <a:pt x="1132" y="314"/>
                </a:lnTo>
                <a:lnTo>
                  <a:pt x="1137" y="308"/>
                </a:lnTo>
                <a:lnTo>
                  <a:pt x="1137" y="298"/>
                </a:lnTo>
                <a:lnTo>
                  <a:pt x="1137" y="287"/>
                </a:lnTo>
                <a:lnTo>
                  <a:pt x="1137" y="277"/>
                </a:lnTo>
                <a:lnTo>
                  <a:pt x="1137" y="266"/>
                </a:lnTo>
                <a:lnTo>
                  <a:pt x="1132" y="261"/>
                </a:lnTo>
                <a:lnTo>
                  <a:pt x="1127" y="250"/>
                </a:lnTo>
                <a:lnTo>
                  <a:pt x="1121" y="239"/>
                </a:lnTo>
                <a:lnTo>
                  <a:pt x="1116" y="234"/>
                </a:lnTo>
                <a:lnTo>
                  <a:pt x="1105" y="223"/>
                </a:lnTo>
                <a:lnTo>
                  <a:pt x="1095" y="218"/>
                </a:lnTo>
                <a:lnTo>
                  <a:pt x="1095" y="218"/>
                </a:lnTo>
                <a:lnTo>
                  <a:pt x="1095" y="218"/>
                </a:lnTo>
              </a:path>
            </a:pathLst>
          </a:custGeom>
          <a:solidFill>
            <a:srgbClr val="70bc1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5" name=""/>
          <p:cNvSpPr/>
          <p:nvPr/>
        </p:nvSpPr>
        <p:spPr>
          <a:xfrm>
            <a:off x="3340080" y="1378080"/>
            <a:ext cx="151596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ffffff"/>
                </a:solidFill>
                <a:effectLst/>
                <a:uFillTx/>
                <a:latin typeface="Frutiger 45 Light"/>
              </a:rPr>
              <a:t>Internal</a:t>
            </a:r>
            <a:endParaRPr b="0" lang="en-US" sz="1400" strike="noStrike" u="none">
              <a:solidFill>
                <a:srgbClr val="000000"/>
              </a:solidFill>
              <a:effectLst/>
              <a:uFillTx/>
              <a:latin typeface="Times New Roman"/>
            </a:endParaRPr>
          </a:p>
        </p:txBody>
      </p:sp>
      <p:sp>
        <p:nvSpPr>
          <p:cNvPr id="426" name=""/>
          <p:cNvSpPr/>
          <p:nvPr/>
        </p:nvSpPr>
        <p:spPr>
          <a:xfrm>
            <a:off x="6585120" y="1379520"/>
            <a:ext cx="190008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ffffff"/>
                </a:solidFill>
                <a:effectLst/>
                <a:uFillTx/>
                <a:latin typeface="Frutiger 45 Light"/>
              </a:rPr>
              <a:t>External</a:t>
            </a:r>
            <a:endParaRPr b="0" lang="en-US" sz="1400" strike="noStrike" u="none">
              <a:solidFill>
                <a:srgbClr val="000000"/>
              </a:solidFill>
              <a:effectLst/>
              <a:uFillTx/>
              <a:latin typeface="Times New Roman"/>
            </a:endParaRPr>
          </a:p>
        </p:txBody>
      </p:sp>
      <p:sp>
        <p:nvSpPr>
          <p:cNvPr id="427" name=""/>
          <p:cNvSpPr/>
          <p:nvPr/>
        </p:nvSpPr>
        <p:spPr>
          <a:xfrm>
            <a:off x="2975040" y="2265480"/>
            <a:ext cx="2308320" cy="269280"/>
          </a:xfrm>
          <a:prstGeom prst="rect">
            <a:avLst/>
          </a:prstGeom>
          <a:noFill/>
          <a:ln w="0">
            <a:noFill/>
          </a:ln>
        </p:spPr>
        <p:style>
          <a:lnRef idx="0"/>
          <a:fillRef idx="0"/>
          <a:effectRef idx="0"/>
          <a:fontRef idx="minor"/>
        </p:style>
        <p:txBody>
          <a:bodyPr lIns="90000" rIns="90000" tIns="46800" bIns="46800" anchor="t">
            <a:spAutoFit/>
          </a:bodyPr>
          <a:p>
            <a:pPr marL="114480" indent="-114480">
              <a:lnSpc>
                <a:spcPct val="115000"/>
              </a:lnSpc>
              <a:spcBef>
                <a:spcPts val="437"/>
              </a:spcBef>
              <a:buClr>
                <a:srgbClr val="70bc1f"/>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GB" sz="1000" strike="noStrike" u="none">
                <a:solidFill>
                  <a:srgbClr val="000000"/>
                </a:solidFill>
                <a:effectLst/>
                <a:uFillTx/>
                <a:latin typeface="Frutiger 45 Light"/>
              </a:rPr>
              <a:t>Weekly Report</a:t>
            </a:r>
            <a:endParaRPr b="0" lang="en-US" sz="1000" strike="noStrike" u="none">
              <a:solidFill>
                <a:srgbClr val="000000"/>
              </a:solidFill>
              <a:effectLst/>
              <a:uFillTx/>
              <a:latin typeface="Times New Roman"/>
            </a:endParaRPr>
          </a:p>
        </p:txBody>
      </p:sp>
      <p:sp>
        <p:nvSpPr>
          <p:cNvPr id="428" name=""/>
          <p:cNvSpPr/>
          <p:nvPr/>
        </p:nvSpPr>
        <p:spPr>
          <a:xfrm>
            <a:off x="6467400" y="2265480"/>
            <a:ext cx="2187720" cy="269280"/>
          </a:xfrm>
          <a:prstGeom prst="rect">
            <a:avLst/>
          </a:prstGeom>
          <a:noFill/>
          <a:ln w="0">
            <a:noFill/>
          </a:ln>
        </p:spPr>
        <p:style>
          <a:lnRef idx="0"/>
          <a:fillRef idx="0"/>
          <a:effectRef idx="0"/>
          <a:fontRef idx="minor"/>
        </p:style>
        <p:txBody>
          <a:bodyPr lIns="90000" rIns="90000" tIns="46800" bIns="46800" anchor="t">
            <a:spAutoFit/>
          </a:bodyPr>
          <a:p>
            <a:pPr marL="114480" indent="-114480">
              <a:lnSpc>
                <a:spcPct val="115000"/>
              </a:lnSpc>
              <a:spcBef>
                <a:spcPts val="437"/>
              </a:spcBef>
              <a:buClr>
                <a:srgbClr val="095ba6"/>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GB" sz="1000" strike="noStrike" u="none">
                <a:solidFill>
                  <a:srgbClr val="000000"/>
                </a:solidFill>
                <a:effectLst/>
                <a:uFillTx/>
                <a:latin typeface="Frutiger 45 Light"/>
              </a:rPr>
              <a:t>EGA Interactive Newsroom</a:t>
            </a:r>
            <a:endParaRPr b="0" lang="en-US" sz="1000" strike="noStrike" u="none">
              <a:solidFill>
                <a:srgbClr val="000000"/>
              </a:solidFill>
              <a:effectLst/>
              <a:uFillTx/>
              <a:latin typeface="Times New Roman"/>
            </a:endParaRPr>
          </a:p>
        </p:txBody>
      </p:sp>
      <p:pic>
        <p:nvPicPr>
          <p:cNvPr id="429" name="2323_10_13" descr=""/>
          <p:cNvPicPr/>
          <p:nvPr/>
        </p:nvPicPr>
        <p:blipFill>
          <a:blip r:embed="rId1"/>
          <a:srcRect l="2087" t="2796" r="2956" b="4664"/>
          <a:stretch/>
        </p:blipFill>
        <p:spPr>
          <a:xfrm>
            <a:off x="2986200" y="2825640"/>
            <a:ext cx="5199120" cy="3465720"/>
          </a:xfrm>
          <a:prstGeom prst="rect">
            <a:avLst/>
          </a:prstGeom>
          <a:noFill/>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0" name=""/>
          <p:cNvSpPr/>
          <p:nvPr/>
        </p:nvSpPr>
        <p:spPr>
          <a:xfrm>
            <a:off x="2205720" y="3208320"/>
            <a:ext cx="7017120" cy="5209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RCR + Budget + Communication = Value</a:t>
            </a:r>
            <a:endParaRPr b="0" lang="en-US" sz="2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102" name=""/>
          <p:cNvSpPr/>
          <p:nvPr/>
        </p:nvSpPr>
        <p:spPr>
          <a:xfrm>
            <a:off x="1514520" y="3219480"/>
            <a:ext cx="662148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Public Affairs Project Tracking</a:t>
            </a:r>
            <a:endParaRPr b="0" lang="en-US" sz="2800" strike="noStrike" u="none">
              <a:solidFill>
                <a:srgbClr val="000000"/>
              </a:solidFill>
              <a:effectLst/>
              <a:uFillTx/>
              <a:latin typeface="Times New Roman"/>
            </a:endParaRPr>
          </a:p>
        </p:txBody>
      </p:sp>
      <p:grpSp>
        <p:nvGrpSpPr>
          <p:cNvPr id="103" name=""/>
          <p:cNvGrpSpPr/>
          <p:nvPr/>
        </p:nvGrpSpPr>
        <p:grpSpPr>
          <a:xfrm>
            <a:off x="4680" y="192240"/>
            <a:ext cx="1401840" cy="6475320"/>
            <a:chOff x="4680" y="192240"/>
            <a:chExt cx="1401840" cy="6475320"/>
          </a:xfrm>
        </p:grpSpPr>
        <p:sp>
          <p:nvSpPr>
            <p:cNvPr id="104" name=""/>
            <p:cNvSpPr/>
            <p:nvPr/>
          </p:nvSpPr>
          <p:spPr>
            <a:xfrm>
              <a:off x="192240" y="192240"/>
              <a:ext cx="1214280" cy="6475320"/>
            </a:xfrm>
            <a:custGeom>
              <a:avLst/>
              <a:gdLst>
                <a:gd name="textAreaLeft" fmla="*/ 59040 w 1214280"/>
                <a:gd name="textAreaRight" fmla="*/ 1155240 w 1214280"/>
                <a:gd name="textAreaTop" fmla="*/ 59040 h 6475320"/>
                <a:gd name="textAreaBottom" fmla="*/ 6416280 h 6475320"/>
              </a:gdLst>
              <a:ahLst/>
              <a:cxnLst/>
              <a:rect l="textAreaLeft" t="textAreaTop" r="textAreaRight" b="textAreaBottom"/>
              <a:pathLst>
                <a:path w="21600" h="115157">
                  <a:moveTo>
                    <a:pt x="3600" y="0"/>
                  </a:moveTo>
                  <a:arcTo wR="3600" hR="3600" stAng="16200000" swAng="-5400000"/>
                  <a:lnTo>
                    <a:pt x="0" y="111557"/>
                  </a:lnTo>
                  <a:arcTo wR="3600" hR="3600" stAng="10800000" swAng="-5400000"/>
                  <a:lnTo>
                    <a:pt x="18000" y="115157"/>
                  </a:lnTo>
                  <a:arcTo wR="3600" hR="3600" stAng="5400000" swAng="-5400000"/>
                  <a:lnTo>
                    <a:pt x="21600" y="3600"/>
                  </a:lnTo>
                  <a:arcTo wR="3600" hR="3600" stAng="0" swAng="-5400000"/>
                  <a:close/>
                </a:path>
              </a:pathLst>
            </a:custGeom>
            <a:solidFill>
              <a:srgbClr val="095ba6"/>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05" name=""/>
            <p:cNvSpPr/>
            <p:nvPr/>
          </p:nvSpPr>
          <p:spPr>
            <a:xfrm>
              <a:off x="316080" y="5592600"/>
              <a:ext cx="969840" cy="944640"/>
            </a:xfrm>
            <a:prstGeom prst="roundRect">
              <a:avLst>
                <a:gd name="adj" fmla="val 16667"/>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06" name=""/>
            <p:cNvSpPr/>
            <p:nvPr/>
          </p:nvSpPr>
          <p:spPr>
            <a:xfrm>
              <a:off x="520560" y="4176720"/>
              <a:ext cx="574920" cy="558720"/>
            </a:xfrm>
            <a:prstGeom prst="roundRect">
              <a:avLst>
                <a:gd name="adj" fmla="val 16667"/>
              </a:avLst>
            </a:prstGeom>
            <a:noFill/>
            <a:ln w="284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07" name=""/>
            <p:cNvSpPr/>
            <p:nvPr/>
          </p:nvSpPr>
          <p:spPr>
            <a:xfrm>
              <a:off x="108000" y="4373640"/>
              <a:ext cx="704880" cy="1359000"/>
            </a:xfrm>
            <a:custGeom>
              <a:avLst/>
              <a:gdLst>
                <a:gd name="textAreaLeft" fmla="*/ 34200 w 704880"/>
                <a:gd name="textAreaRight" fmla="*/ 670680 w 704880"/>
                <a:gd name="textAreaTop" fmla="*/ 34200 h 1359000"/>
                <a:gd name="textAreaBottom" fmla="*/ 1324800 h 1359000"/>
              </a:gdLst>
              <a:ahLst/>
              <a:cxnLst/>
              <a:rect l="textAreaLeft" t="textAreaTop" r="textAreaRight" b="textAreaBottom"/>
              <a:pathLst>
                <a:path w="21600" h="41634">
                  <a:moveTo>
                    <a:pt x="3600" y="0"/>
                  </a:moveTo>
                  <a:arcTo wR="3600" hR="3600" stAng="16200000" swAng="-5400000"/>
                  <a:lnTo>
                    <a:pt x="0" y="38034"/>
                  </a:lnTo>
                  <a:arcTo wR="3600" hR="3600" stAng="10800000" swAng="-5400000"/>
                  <a:lnTo>
                    <a:pt x="18000" y="41634"/>
                  </a:lnTo>
                  <a:arcTo wR="3600" hR="3600" stAng="5400000" swAng="-5400000"/>
                  <a:lnTo>
                    <a:pt x="21600" y="3600"/>
                  </a:lnTo>
                  <a:arcTo wR="3600" hR="3600" stAng="0" swAng="-5400000"/>
                  <a:close/>
                </a:path>
              </a:pathLst>
            </a:custGeom>
            <a:noFill/>
            <a:ln w="648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08" name=""/>
            <p:cNvSpPr/>
            <p:nvPr/>
          </p:nvSpPr>
          <p:spPr>
            <a:xfrm>
              <a:off x="92160" y="13366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09" name=""/>
            <p:cNvSpPr/>
            <p:nvPr/>
          </p:nvSpPr>
          <p:spPr>
            <a:xfrm>
              <a:off x="396720" y="13366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10" name=""/>
            <p:cNvSpPr/>
            <p:nvPr/>
          </p:nvSpPr>
          <p:spPr>
            <a:xfrm>
              <a:off x="708120" y="13366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11" name=""/>
            <p:cNvSpPr/>
            <p:nvPr/>
          </p:nvSpPr>
          <p:spPr>
            <a:xfrm>
              <a:off x="92160" y="165096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12" name=""/>
            <p:cNvSpPr/>
            <p:nvPr/>
          </p:nvSpPr>
          <p:spPr>
            <a:xfrm>
              <a:off x="708120" y="165096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13" name=""/>
            <p:cNvSpPr/>
            <p:nvPr/>
          </p:nvSpPr>
          <p:spPr>
            <a:xfrm>
              <a:off x="92160" y="195264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14" name=""/>
            <p:cNvSpPr/>
            <p:nvPr/>
          </p:nvSpPr>
          <p:spPr>
            <a:xfrm>
              <a:off x="708120" y="195264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15" name=""/>
            <p:cNvSpPr/>
            <p:nvPr/>
          </p:nvSpPr>
          <p:spPr>
            <a:xfrm>
              <a:off x="1025640" y="195264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16" name=""/>
            <p:cNvSpPr/>
            <p:nvPr/>
          </p:nvSpPr>
          <p:spPr>
            <a:xfrm>
              <a:off x="708120" y="225432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17" name=""/>
            <p:cNvSpPr/>
            <p:nvPr/>
          </p:nvSpPr>
          <p:spPr>
            <a:xfrm>
              <a:off x="708120" y="25588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18" name=""/>
            <p:cNvSpPr/>
            <p:nvPr/>
          </p:nvSpPr>
          <p:spPr>
            <a:xfrm>
              <a:off x="92160" y="256212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19" name=""/>
            <p:cNvSpPr/>
            <p:nvPr/>
          </p:nvSpPr>
          <p:spPr>
            <a:xfrm>
              <a:off x="396720" y="25588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20" name=""/>
            <p:cNvSpPr/>
            <p:nvPr/>
          </p:nvSpPr>
          <p:spPr>
            <a:xfrm>
              <a:off x="396720" y="28702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21" name=""/>
            <p:cNvSpPr/>
            <p:nvPr/>
          </p:nvSpPr>
          <p:spPr>
            <a:xfrm>
              <a:off x="396720" y="31780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22" name=""/>
            <p:cNvSpPr/>
            <p:nvPr/>
          </p:nvSpPr>
          <p:spPr>
            <a:xfrm>
              <a:off x="92160" y="318132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23" name=""/>
            <p:cNvSpPr/>
            <p:nvPr/>
          </p:nvSpPr>
          <p:spPr>
            <a:xfrm>
              <a:off x="396720" y="349560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24" name=""/>
            <p:cNvSpPr/>
            <p:nvPr/>
          </p:nvSpPr>
          <p:spPr>
            <a:xfrm>
              <a:off x="92160" y="349884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25" name=""/>
            <p:cNvSpPr/>
            <p:nvPr/>
          </p:nvSpPr>
          <p:spPr>
            <a:xfrm>
              <a:off x="396720" y="380376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26" name=""/>
            <p:cNvSpPr/>
            <p:nvPr/>
          </p:nvSpPr>
          <p:spPr>
            <a:xfrm>
              <a:off x="92160" y="3807000"/>
              <a:ext cx="263520" cy="266400"/>
            </a:xfrm>
            <a:custGeom>
              <a:avLst/>
              <a:gdLst>
                <a:gd name="textAreaLeft" fmla="*/ 12600 w 263520"/>
                <a:gd name="textAreaRight" fmla="*/ 250920 w 263520"/>
                <a:gd name="textAreaTop" fmla="*/ 12600 h 266400"/>
                <a:gd name="textAreaBottom" fmla="*/ 253800 h 266400"/>
              </a:gdLst>
              <a:ahLst/>
              <a:cxnLst/>
              <a:rect l="textAreaLeft" t="textAreaTop" r="textAreaRight" b="textAreaBottom"/>
              <a:pathLst>
                <a:path w="21600" h="21836">
                  <a:moveTo>
                    <a:pt x="3600" y="0"/>
                  </a:moveTo>
                  <a:arcTo wR="3600" hR="3600" stAng="16200000" swAng="-5400000"/>
                  <a:lnTo>
                    <a:pt x="0" y="18236"/>
                  </a:lnTo>
                  <a:arcTo wR="3600" hR="3600" stAng="10800000" swAng="-5400000"/>
                  <a:lnTo>
                    <a:pt x="18000" y="21836"/>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27" name=""/>
            <p:cNvSpPr/>
            <p:nvPr/>
          </p:nvSpPr>
          <p:spPr>
            <a:xfrm>
              <a:off x="92160" y="411804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28" name=""/>
            <p:cNvSpPr/>
            <p:nvPr/>
          </p:nvSpPr>
          <p:spPr>
            <a:xfrm>
              <a:off x="92160" y="44290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29" name=""/>
            <p:cNvSpPr/>
            <p:nvPr/>
          </p:nvSpPr>
          <p:spPr>
            <a:xfrm>
              <a:off x="92160" y="474012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95ba6"/>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0" name=""/>
            <p:cNvSpPr/>
            <p:nvPr/>
          </p:nvSpPr>
          <p:spPr>
            <a:xfrm>
              <a:off x="399960" y="195264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09aff"/>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1" name=""/>
            <p:cNvSpPr/>
            <p:nvPr/>
          </p:nvSpPr>
          <p:spPr>
            <a:xfrm>
              <a:off x="92160" y="225432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09aff"/>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2" name=""/>
            <p:cNvSpPr/>
            <p:nvPr/>
          </p:nvSpPr>
          <p:spPr>
            <a:xfrm>
              <a:off x="399960" y="225432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09aff"/>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3" name=""/>
            <p:cNvSpPr/>
            <p:nvPr/>
          </p:nvSpPr>
          <p:spPr>
            <a:xfrm>
              <a:off x="711360" y="3178080"/>
              <a:ext cx="263520" cy="266760"/>
            </a:xfrm>
            <a:custGeom>
              <a:avLst/>
              <a:gdLst>
                <a:gd name="textAreaLeft" fmla="*/ 12600 w 263520"/>
                <a:gd name="textAreaRight" fmla="*/ 250920 w 263520"/>
                <a:gd name="textAreaTop" fmla="*/ 12600 h 266760"/>
                <a:gd name="textAreaBottom" fmla="*/ 254160 h 266760"/>
              </a:gdLst>
              <a:ahLst/>
              <a:cxnLst/>
              <a:rect l="textAreaLeft" t="textAreaTop" r="textAreaRight" b="textAreaBottom"/>
              <a:pathLst>
                <a:path w="21600" h="21865">
                  <a:moveTo>
                    <a:pt x="3600" y="0"/>
                  </a:moveTo>
                  <a:arcTo wR="3600" hR="3600" stAng="16200000" swAng="-5400000"/>
                  <a:lnTo>
                    <a:pt x="0" y="18265"/>
                  </a:lnTo>
                  <a:arcTo wR="3600" hR="3600" stAng="10800000" swAng="-5400000"/>
                  <a:lnTo>
                    <a:pt x="18000" y="21865"/>
                  </a:lnTo>
                  <a:arcTo wR="3600" hR="3600" stAng="5400000" swAng="-5400000"/>
                  <a:lnTo>
                    <a:pt x="21600" y="3600"/>
                  </a:lnTo>
                  <a:arcTo wR="3600" hR="3600" stAng="0" swAng="-5400000"/>
                  <a:close/>
                </a:path>
              </a:pathLst>
            </a:custGeom>
            <a:solidFill>
              <a:srgbClr val="009aff"/>
            </a:solidFill>
            <a:ln w="324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4" name=""/>
            <p:cNvSpPr/>
            <p:nvPr/>
          </p:nvSpPr>
          <p:spPr>
            <a:xfrm>
              <a:off x="4680" y="1206360"/>
              <a:ext cx="184320" cy="4743720"/>
            </a:xfrm>
            <a:prstGeom prst="rect">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135" name="EnronLogo" descr=""/>
            <p:cNvPicPr/>
            <p:nvPr/>
          </p:nvPicPr>
          <p:blipFill>
            <a:blip r:embed="rId1"/>
            <a:stretch/>
          </p:blipFill>
          <p:spPr>
            <a:xfrm>
              <a:off x="487440" y="5757840"/>
              <a:ext cx="637920" cy="638280"/>
            </a:xfrm>
            <a:prstGeom prst="rect">
              <a:avLst/>
            </a:prstGeom>
            <a:noFill/>
            <a:ln w="0">
              <a:noFill/>
            </a:ln>
          </p:spPr>
        </p:pic>
      </p:grpSp>
      <p:grpSp>
        <p:nvGrpSpPr>
          <p:cNvPr id="136" name=""/>
          <p:cNvGrpSpPr/>
          <p:nvPr/>
        </p:nvGrpSpPr>
        <p:grpSpPr>
          <a:xfrm>
            <a:off x="3314880" y="139680"/>
            <a:ext cx="6708600" cy="2279520"/>
            <a:chOff x="3314880" y="139680"/>
            <a:chExt cx="6708600" cy="2279520"/>
          </a:xfrm>
        </p:grpSpPr>
        <p:sp>
          <p:nvSpPr>
            <p:cNvPr id="137" name=""/>
            <p:cNvSpPr/>
            <p:nvPr/>
          </p:nvSpPr>
          <p:spPr>
            <a:xfrm>
              <a:off x="3784680" y="139680"/>
              <a:ext cx="6238800" cy="1940040"/>
            </a:xfrm>
            <a:prstGeom prst="roundRect">
              <a:avLst>
                <a:gd name="adj" fmla="val 16667"/>
              </a:avLst>
            </a:prstGeom>
            <a:solidFill>
              <a:srgbClr val="095ba6"/>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138" name="" descr=""/>
            <p:cNvPicPr/>
            <p:nvPr/>
          </p:nvPicPr>
          <p:blipFill>
            <a:blip r:embed="rId2"/>
            <a:stretch/>
          </p:blipFill>
          <p:spPr>
            <a:xfrm>
              <a:off x="3314880" y="488880"/>
              <a:ext cx="1239480" cy="1208160"/>
            </a:xfrm>
            <a:prstGeom prst="rect">
              <a:avLst/>
            </a:prstGeom>
            <a:noFill/>
            <a:ln w="0">
              <a:noFill/>
            </a:ln>
          </p:spPr>
        </p:pic>
        <p:pic>
          <p:nvPicPr>
            <p:cNvPr id="139" name="" descr=""/>
            <p:cNvPicPr/>
            <p:nvPr/>
          </p:nvPicPr>
          <p:blipFill>
            <a:blip r:embed="rId3"/>
            <a:stretch/>
          </p:blipFill>
          <p:spPr>
            <a:xfrm>
              <a:off x="5006880" y="488880"/>
              <a:ext cx="1239840" cy="1208160"/>
            </a:xfrm>
            <a:prstGeom prst="rect">
              <a:avLst/>
            </a:prstGeom>
            <a:noFill/>
            <a:ln w="0">
              <a:noFill/>
            </a:ln>
          </p:spPr>
        </p:pic>
        <p:pic>
          <p:nvPicPr>
            <p:cNvPr id="140" name="" descr=""/>
            <p:cNvPicPr/>
            <p:nvPr/>
          </p:nvPicPr>
          <p:blipFill>
            <a:blip r:embed="rId4"/>
            <a:stretch/>
          </p:blipFill>
          <p:spPr>
            <a:xfrm>
              <a:off x="8393040" y="488880"/>
              <a:ext cx="1239840" cy="1208160"/>
            </a:xfrm>
            <a:prstGeom prst="rect">
              <a:avLst/>
            </a:prstGeom>
            <a:noFill/>
            <a:ln w="0">
              <a:noFill/>
            </a:ln>
          </p:spPr>
        </p:pic>
        <p:pic>
          <p:nvPicPr>
            <p:cNvPr id="141" name="" descr=""/>
            <p:cNvPicPr/>
            <p:nvPr/>
          </p:nvPicPr>
          <p:blipFill>
            <a:blip r:embed="rId5"/>
            <a:stretch/>
          </p:blipFill>
          <p:spPr>
            <a:xfrm>
              <a:off x="6700680" y="488880"/>
              <a:ext cx="1239840" cy="1208160"/>
            </a:xfrm>
            <a:prstGeom prst="rect">
              <a:avLst/>
            </a:prstGeom>
            <a:noFill/>
            <a:ln w="0">
              <a:noFill/>
            </a:ln>
          </p:spPr>
        </p:pic>
        <p:sp>
          <p:nvSpPr>
            <p:cNvPr id="142" name=""/>
            <p:cNvSpPr/>
            <p:nvPr/>
          </p:nvSpPr>
          <p:spPr>
            <a:xfrm>
              <a:off x="8852040" y="2157480"/>
              <a:ext cx="114120" cy="114120"/>
            </a:xfrm>
            <a:prstGeom prst="ellipse">
              <a:avLst/>
            </a:prstGeom>
            <a:solidFill>
              <a:srgbClr val="fe000c"/>
            </a:solidFill>
            <a:ln w="0">
              <a:noFill/>
            </a:ln>
          </p:spPr>
          <p:style>
            <a:lnRef idx="0"/>
            <a:fillRef idx="0"/>
            <a:effectRef idx="0"/>
            <a:fontRef idx="minor"/>
          </p:style>
          <p:txBody>
            <a:bodyPr wrap="none" lIns="90000" rIns="90000" tIns="34200" bIns="34200" anchor="ctr">
              <a:noAutofit/>
            </a:bodyPr>
            <a:p>
              <a:endParaRPr b="0" lang="en-US" sz="2400" strike="noStrike" u="none">
                <a:solidFill>
                  <a:srgbClr val="000000"/>
                </a:solidFill>
                <a:effectLst/>
                <a:uFillTx/>
                <a:latin typeface="Times New Roman"/>
              </a:endParaRPr>
            </a:p>
          </p:txBody>
        </p:sp>
        <p:sp>
          <p:nvSpPr>
            <p:cNvPr id="143" name=""/>
            <p:cNvSpPr/>
            <p:nvPr/>
          </p:nvSpPr>
          <p:spPr>
            <a:xfrm>
              <a:off x="8852040" y="2305080"/>
              <a:ext cx="114120" cy="114120"/>
            </a:xfrm>
            <a:prstGeom prst="ellipse">
              <a:avLst/>
            </a:prstGeom>
            <a:solidFill>
              <a:srgbClr val="ffb310"/>
            </a:solidFill>
            <a:ln w="0">
              <a:noFill/>
            </a:ln>
          </p:spPr>
          <p:style>
            <a:lnRef idx="0"/>
            <a:fillRef idx="0"/>
            <a:effectRef idx="0"/>
            <a:fontRef idx="minor"/>
          </p:style>
          <p:txBody>
            <a:bodyPr wrap="none" lIns="90000" rIns="90000" tIns="34200" bIns="34200" anchor="ctr">
              <a:noAutofit/>
            </a:bodyPr>
            <a:p>
              <a:endParaRPr b="0" lang="en-US" sz="2400" strike="noStrike" u="none">
                <a:solidFill>
                  <a:srgbClr val="000000"/>
                </a:solidFill>
                <a:effectLst/>
                <a:uFillTx/>
                <a:latin typeface="Times New Roman"/>
              </a:endParaRPr>
            </a:p>
          </p:txBody>
        </p:sp>
        <p:sp>
          <p:nvSpPr>
            <p:cNvPr id="144" name=""/>
            <p:cNvSpPr/>
            <p:nvPr/>
          </p:nvSpPr>
          <p:spPr>
            <a:xfrm>
              <a:off x="9001080" y="2157480"/>
              <a:ext cx="114480" cy="114120"/>
            </a:xfrm>
            <a:prstGeom prst="ellipse">
              <a:avLst/>
            </a:prstGeom>
            <a:solidFill>
              <a:srgbClr val="fe000c"/>
            </a:solidFill>
            <a:ln w="0">
              <a:noFill/>
            </a:ln>
          </p:spPr>
          <p:style>
            <a:lnRef idx="0"/>
            <a:fillRef idx="0"/>
            <a:effectRef idx="0"/>
            <a:fontRef idx="minor"/>
          </p:style>
          <p:txBody>
            <a:bodyPr wrap="none" lIns="90000" rIns="90000" tIns="34200" bIns="34200" anchor="ctr">
              <a:noAutofit/>
            </a:bodyPr>
            <a:p>
              <a:endParaRPr b="0" lang="en-US" sz="2400" strike="noStrike" u="none">
                <a:solidFill>
                  <a:srgbClr val="000000"/>
                </a:solidFill>
                <a:effectLst/>
                <a:uFillTx/>
                <a:latin typeface="Times New Roman"/>
              </a:endParaRPr>
            </a:p>
          </p:txBody>
        </p:sp>
        <p:sp>
          <p:nvSpPr>
            <p:cNvPr id="145" name=""/>
            <p:cNvSpPr/>
            <p:nvPr/>
          </p:nvSpPr>
          <p:spPr>
            <a:xfrm>
              <a:off x="9169560" y="2157480"/>
              <a:ext cx="114120" cy="114120"/>
            </a:xfrm>
            <a:prstGeom prst="ellipse">
              <a:avLst/>
            </a:prstGeom>
            <a:solidFill>
              <a:srgbClr val="fe000c"/>
            </a:solidFill>
            <a:ln w="0">
              <a:noFill/>
            </a:ln>
          </p:spPr>
          <p:style>
            <a:lnRef idx="0"/>
            <a:fillRef idx="0"/>
            <a:effectRef idx="0"/>
            <a:fontRef idx="minor"/>
          </p:style>
          <p:txBody>
            <a:bodyPr wrap="none" lIns="90000" rIns="90000" tIns="34200" bIns="34200" anchor="ctr">
              <a:noAutofit/>
            </a:bodyPr>
            <a:p>
              <a:endParaRPr b="0" lang="en-US" sz="2400" strike="noStrike" u="none">
                <a:solidFill>
                  <a:srgbClr val="000000"/>
                </a:solidFill>
                <a:effectLst/>
                <a:uFillTx/>
                <a:latin typeface="Times New Roman"/>
              </a:endParaRPr>
            </a:p>
          </p:txBody>
        </p:sp>
        <p:sp>
          <p:nvSpPr>
            <p:cNvPr id="146" name=""/>
            <p:cNvSpPr/>
            <p:nvPr/>
          </p:nvSpPr>
          <p:spPr>
            <a:xfrm>
              <a:off x="9336240" y="2157480"/>
              <a:ext cx="114120" cy="114120"/>
            </a:xfrm>
            <a:prstGeom prst="ellipse">
              <a:avLst/>
            </a:prstGeom>
            <a:solidFill>
              <a:srgbClr val="fe000c"/>
            </a:solidFill>
            <a:ln w="0">
              <a:noFill/>
            </a:ln>
          </p:spPr>
          <p:style>
            <a:lnRef idx="0"/>
            <a:fillRef idx="0"/>
            <a:effectRef idx="0"/>
            <a:fontRef idx="minor"/>
          </p:style>
          <p:txBody>
            <a:bodyPr wrap="none" lIns="90000" rIns="90000" tIns="34200" bIns="34200" anchor="ctr">
              <a:noAutofit/>
            </a:bodyPr>
            <a:p>
              <a:endParaRPr b="0" lang="en-US" sz="2400" strike="noStrike" u="none">
                <a:solidFill>
                  <a:srgbClr val="000000"/>
                </a:solidFill>
                <a:effectLst/>
                <a:uFillTx/>
                <a:latin typeface="Times New Roman"/>
              </a:endParaRPr>
            </a:p>
          </p:txBody>
        </p:sp>
        <p:sp>
          <p:nvSpPr>
            <p:cNvPr id="147" name=""/>
            <p:cNvSpPr/>
            <p:nvPr/>
          </p:nvSpPr>
          <p:spPr>
            <a:xfrm>
              <a:off x="9501120" y="2157480"/>
              <a:ext cx="114480" cy="114120"/>
            </a:xfrm>
            <a:prstGeom prst="ellipse">
              <a:avLst/>
            </a:prstGeom>
            <a:solidFill>
              <a:srgbClr val="ffb310"/>
            </a:solidFill>
            <a:ln w="0">
              <a:noFill/>
            </a:ln>
          </p:spPr>
          <p:style>
            <a:lnRef idx="0"/>
            <a:fillRef idx="0"/>
            <a:effectRef idx="0"/>
            <a:fontRef idx="minor"/>
          </p:style>
          <p:txBody>
            <a:bodyPr wrap="none" lIns="90000" rIns="90000" tIns="34200" bIns="34200" anchor="ctr">
              <a:noAutofit/>
            </a:bodyPr>
            <a:p>
              <a:endParaRPr b="0" lang="en-US" sz="2400" strike="noStrike" u="none">
                <a:solidFill>
                  <a:srgbClr val="000000"/>
                </a:solidFill>
                <a:effectLst/>
                <a:uFillTx/>
                <a:latin typeface="Times New Roman"/>
              </a:endParaRPr>
            </a:p>
          </p:txBody>
        </p:sp>
        <p:sp>
          <p:nvSpPr>
            <p:cNvPr id="148" name=""/>
            <p:cNvSpPr/>
            <p:nvPr/>
          </p:nvSpPr>
          <p:spPr>
            <a:xfrm>
              <a:off x="8686800" y="2157480"/>
              <a:ext cx="114480" cy="114120"/>
            </a:xfrm>
            <a:prstGeom prst="ellipse">
              <a:avLst/>
            </a:prstGeom>
            <a:solidFill>
              <a:srgbClr val="fe000c"/>
            </a:solidFill>
            <a:ln w="0">
              <a:noFill/>
            </a:ln>
          </p:spPr>
          <p:style>
            <a:lnRef idx="0"/>
            <a:fillRef idx="0"/>
            <a:effectRef idx="0"/>
            <a:fontRef idx="minor"/>
          </p:style>
          <p:txBody>
            <a:bodyPr wrap="none" lIns="90000" rIns="90000" tIns="34200" bIns="34200" anchor="ctr">
              <a:noAutofit/>
            </a:bodyPr>
            <a:p>
              <a:endParaRPr b="0" lang="en-US" sz="2400" strike="noStrike" u="none">
                <a:solidFill>
                  <a:srgbClr val="000000"/>
                </a:solidFill>
                <a:effectLst/>
                <a:uFillTx/>
                <a:latin typeface="Times New Roman"/>
              </a:endParaRPr>
            </a:p>
          </p:txBody>
        </p:sp>
        <p:sp>
          <p:nvSpPr>
            <p:cNvPr id="149" name=""/>
            <p:cNvSpPr/>
            <p:nvPr/>
          </p:nvSpPr>
          <p:spPr>
            <a:xfrm>
              <a:off x="9650520" y="2157480"/>
              <a:ext cx="114120" cy="114120"/>
            </a:xfrm>
            <a:prstGeom prst="ellipse">
              <a:avLst/>
            </a:prstGeom>
            <a:solidFill>
              <a:srgbClr val="fe000c"/>
            </a:solidFill>
            <a:ln w="0">
              <a:noFill/>
            </a:ln>
          </p:spPr>
          <p:style>
            <a:lnRef idx="0"/>
            <a:fillRef idx="0"/>
            <a:effectRef idx="0"/>
            <a:fontRef idx="minor"/>
          </p:style>
          <p:txBody>
            <a:bodyPr wrap="none" lIns="90000" rIns="90000" tIns="34200" bIns="34200" anchor="ctr">
              <a:noAutofit/>
            </a:bodyPr>
            <a:p>
              <a:endParaRPr b="0" lang="en-US" sz="2400" strike="noStrike" u="none">
                <a:solidFill>
                  <a:srgbClr val="000000"/>
                </a:solidFill>
                <a:effectLst/>
                <a:uFillTx/>
                <a:latin typeface="Times New Roman"/>
              </a:endParaRPr>
            </a:p>
          </p:txBody>
        </p:sp>
        <p:sp>
          <p:nvSpPr>
            <p:cNvPr id="150" name=""/>
            <p:cNvSpPr/>
            <p:nvPr/>
          </p:nvSpPr>
          <p:spPr>
            <a:xfrm>
              <a:off x="9501120" y="2298600"/>
              <a:ext cx="114480" cy="114480"/>
            </a:xfrm>
            <a:prstGeom prst="ellipse">
              <a:avLst/>
            </a:prstGeom>
            <a:solidFill>
              <a:srgbClr val="fe000c"/>
            </a:solidFill>
            <a:ln w="0">
              <a:noFill/>
            </a:ln>
          </p:spPr>
          <p:style>
            <a:lnRef idx="0"/>
            <a:fillRef idx="0"/>
            <a:effectRef idx="0"/>
            <a:fontRef idx="minor"/>
          </p:style>
          <p:txBody>
            <a:bodyPr wrap="none" lIns="90000" rIns="90000" tIns="34560" bIns="34560" anchor="ctr">
              <a:noAutofit/>
            </a:bodyPr>
            <a:p>
              <a:endParaRPr b="0" lang="en-US" sz="2400" strike="noStrike" u="none">
                <a:solidFill>
                  <a:srgbClr val="000000"/>
                </a:solidFill>
                <a:effectLst/>
                <a:uFillTx/>
                <a:latin typeface="Times New Roman"/>
              </a:endParaRPr>
            </a:p>
          </p:txBody>
        </p:sp>
        <p:sp>
          <p:nvSpPr>
            <p:cNvPr id="151" name=""/>
            <p:cNvSpPr/>
            <p:nvPr/>
          </p:nvSpPr>
          <p:spPr>
            <a:xfrm>
              <a:off x="9650520" y="2298600"/>
              <a:ext cx="114120" cy="114480"/>
            </a:xfrm>
            <a:prstGeom prst="ellipse">
              <a:avLst/>
            </a:prstGeom>
            <a:solidFill>
              <a:srgbClr val="fe000c"/>
            </a:solidFill>
            <a:ln w="0">
              <a:noFill/>
            </a:ln>
          </p:spPr>
          <p:style>
            <a:lnRef idx="0"/>
            <a:fillRef idx="0"/>
            <a:effectRef idx="0"/>
            <a:fontRef idx="minor"/>
          </p:style>
          <p:txBody>
            <a:bodyPr wrap="none" lIns="90000" rIns="90000" tIns="34560" bIns="34560" anchor="ctr">
              <a:noAutofit/>
            </a:bodyPr>
            <a:p>
              <a:endParaRPr b="0" lang="en-US" sz="2400" strike="noStrike" u="none">
                <a:solidFill>
                  <a:srgbClr val="000000"/>
                </a:solidFill>
                <a:effectLst/>
                <a:uFillTx/>
                <a:latin typeface="Times New Roman"/>
              </a:endParaRPr>
            </a:p>
          </p:txBody>
        </p:sp>
        <p:sp>
          <p:nvSpPr>
            <p:cNvPr id="152" name=""/>
            <p:cNvSpPr/>
            <p:nvPr/>
          </p:nvSpPr>
          <p:spPr>
            <a:xfrm>
              <a:off x="9817200" y="2157480"/>
              <a:ext cx="114120" cy="114120"/>
            </a:xfrm>
            <a:prstGeom prst="ellipse">
              <a:avLst/>
            </a:prstGeom>
            <a:solidFill>
              <a:srgbClr val="fe000c"/>
            </a:solidFill>
            <a:ln w="0">
              <a:noFill/>
            </a:ln>
          </p:spPr>
          <p:style>
            <a:lnRef idx="0"/>
            <a:fillRef idx="0"/>
            <a:effectRef idx="0"/>
            <a:fontRef idx="minor"/>
          </p:style>
          <p:txBody>
            <a:bodyPr wrap="none" lIns="90000" rIns="90000" tIns="34200" bIns="34200" anchor="ctr">
              <a:noAutofit/>
            </a:bodyPr>
            <a:p>
              <a:endParaRPr b="0" lang="en-US" sz="2400" strike="noStrike" u="none">
                <a:solidFill>
                  <a:srgbClr val="000000"/>
                </a:solidFill>
                <a:effectLst/>
                <a:uFillTx/>
                <a:latin typeface="Times New Roman"/>
              </a:endParaRPr>
            </a:p>
          </p:txBody>
        </p:sp>
      </p:grpSp>
      <p:sp>
        <p:nvSpPr>
          <p:cNvPr id="153" name=""/>
          <p:cNvSpPr/>
          <p:nvPr/>
        </p:nvSpPr>
        <p:spPr>
          <a:xfrm>
            <a:off x="9936000" y="6475320"/>
            <a:ext cx="200160" cy="200160"/>
          </a:xfrm>
          <a:prstGeom prst="ellipse">
            <a:avLst/>
          </a:prstGeom>
          <a:solidFill>
            <a:srgbClr val="fe000c"/>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40CFC3C-934A-4965-9224-0BBD677EAFAB}" type="slidenum">
              <a:rPr b="0" i="1" lang="en-US" sz="1200" strike="noStrike" u="none">
                <a:solidFill>
                  <a:srgbClr val="ffffff"/>
                </a:solidFill>
                <a:effectLst/>
                <a:uFillTx/>
                <a:latin typeface="Frutiger 45 Light"/>
              </a:rPr>
              <a:t>&lt;number&gt;</a:t>
            </a:fld>
            <a:endParaRPr b="0" lang="en-US" sz="12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4" name="PlaceHolder 1"/>
          <p:cNvSpPr>
            <a:spLocks noGrp="1"/>
          </p:cNvSpPr>
          <p:nvPr>
            <p:ph type="title"/>
          </p:nvPr>
        </p:nvSpPr>
        <p:spPr>
          <a:xfrm>
            <a:off x="1562040" y="598320"/>
            <a:ext cx="9515520" cy="519120"/>
          </a:xfrm>
          <a:prstGeom prst="rect">
            <a:avLst/>
          </a:prstGeom>
          <a:noFill/>
          <a:ln w="0">
            <a:noFill/>
          </a:ln>
        </p:spPr>
        <p:txBody>
          <a:bodyPr lIns="91440" rIns="91440" tIns="45720" bIns="45720" anchor="t">
            <a:sp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The Project</a:t>
            </a:r>
            <a:endParaRPr b="0" lang="en-US" sz="2800" strike="noStrike" u="none">
              <a:solidFill>
                <a:srgbClr val="000000"/>
              </a:solidFill>
              <a:effectLst/>
              <a:uFillTx/>
              <a:latin typeface="Times New Roman"/>
            </a:endParaRPr>
          </a:p>
        </p:txBody>
      </p:sp>
      <p:sp>
        <p:nvSpPr>
          <p:cNvPr id="155" name=""/>
          <p:cNvSpPr/>
          <p:nvPr/>
        </p:nvSpPr>
        <p:spPr>
          <a:xfrm>
            <a:off x="1803240" y="1249200"/>
            <a:ext cx="7385040" cy="7646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000000"/>
                </a:solidFill>
                <a:effectLst/>
                <a:uFillTx/>
                <a:latin typeface="Frutiger 45 Light"/>
              </a:rPr>
              <a:t>The project is the base document for all information</a:t>
            </a:r>
            <a:endParaRPr b="0" lang="en-US" sz="2400" strike="noStrike" u="none">
              <a:solidFill>
                <a:srgbClr val="000000"/>
              </a:solidFill>
              <a:effectLst/>
              <a:uFillTx/>
              <a:latin typeface="Times New Roman"/>
            </a:endParaRPr>
          </a:p>
          <a:p>
            <a:pPr lvl="1" marL="457200">
              <a:lnSpc>
                <a:spcPct val="100000"/>
              </a:lnSpc>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Frutiger 45 Light"/>
              </a:rPr>
              <a:t>    To create a new Project, click on “Create”, “Project”.  </a:t>
            </a:r>
            <a:endParaRPr b="0" lang="en-US" sz="2000" strike="noStrike" u="none">
              <a:solidFill>
                <a:srgbClr val="000000"/>
              </a:solidFill>
              <a:effectLst/>
              <a:uFillTx/>
              <a:latin typeface="Times New Roman"/>
            </a:endParaRPr>
          </a:p>
        </p:txBody>
      </p:sp>
      <p:grpSp>
        <p:nvGrpSpPr>
          <p:cNvPr id="156" name=""/>
          <p:cNvGrpSpPr/>
          <p:nvPr/>
        </p:nvGrpSpPr>
        <p:grpSpPr>
          <a:xfrm>
            <a:off x="2203560" y="2533680"/>
            <a:ext cx="6686280" cy="4230720"/>
            <a:chOff x="2203560" y="2533680"/>
            <a:chExt cx="6686280" cy="4230720"/>
          </a:xfrm>
        </p:grpSpPr>
        <p:sp>
          <p:nvSpPr>
            <p:cNvPr id="157" name=""/>
            <p:cNvSpPr/>
            <p:nvPr/>
          </p:nvSpPr>
          <p:spPr>
            <a:xfrm>
              <a:off x="2203560" y="3962520"/>
              <a:ext cx="1736640" cy="1144440"/>
            </a:xfrm>
            <a:prstGeom prst="flowChartMultidocumen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8" name=""/>
            <p:cNvSpPr/>
            <p:nvPr/>
          </p:nvSpPr>
          <p:spPr>
            <a:xfrm>
              <a:off x="4840200" y="4133880"/>
              <a:ext cx="1671840" cy="80172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9" name=""/>
            <p:cNvSpPr/>
            <p:nvPr/>
          </p:nvSpPr>
          <p:spPr>
            <a:xfrm>
              <a:off x="7155000" y="4705200"/>
              <a:ext cx="1734840" cy="1144800"/>
            </a:xfrm>
            <a:prstGeom prst="flowChartMultidocumen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60" name=""/>
            <p:cNvSpPr/>
            <p:nvPr/>
          </p:nvSpPr>
          <p:spPr>
            <a:xfrm>
              <a:off x="7264440" y="5130720"/>
              <a:ext cx="1306440" cy="3682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trike="noStrike" u="none">
                  <a:solidFill>
                    <a:srgbClr val="000000"/>
                  </a:solidFill>
                  <a:effectLst/>
                  <a:uFillTx/>
                  <a:latin typeface="Frutiger 45 Light"/>
                </a:rPr>
                <a:t>Risk(s)</a:t>
              </a:r>
              <a:endParaRPr b="0" lang="en-US" sz="1800" strike="noStrike" u="none">
                <a:solidFill>
                  <a:srgbClr val="000000"/>
                </a:solidFill>
                <a:effectLst/>
                <a:uFillTx/>
                <a:latin typeface="Times New Roman"/>
              </a:endParaRPr>
            </a:p>
          </p:txBody>
        </p:sp>
        <p:sp>
          <p:nvSpPr>
            <p:cNvPr id="161" name=""/>
            <p:cNvSpPr/>
            <p:nvPr/>
          </p:nvSpPr>
          <p:spPr>
            <a:xfrm>
              <a:off x="7026120" y="2762280"/>
              <a:ext cx="1735200" cy="1143000"/>
            </a:xfrm>
            <a:prstGeom prst="flowChartMultidocumen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62" name=""/>
            <p:cNvSpPr/>
            <p:nvPr/>
          </p:nvSpPr>
          <p:spPr>
            <a:xfrm>
              <a:off x="6996240" y="2935440"/>
              <a:ext cx="1427040" cy="9169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trike="noStrike" u="none">
                  <a:solidFill>
                    <a:srgbClr val="000000"/>
                  </a:solidFill>
                  <a:effectLst/>
                  <a:uFillTx/>
                  <a:latin typeface="Frutiger 45 Light"/>
                </a:rPr>
                <a:t>Update(s)/ Activity Report</a:t>
              </a:r>
              <a:endParaRPr b="0" lang="en-US" sz="1800" strike="noStrike" u="none">
                <a:solidFill>
                  <a:srgbClr val="000000"/>
                </a:solidFill>
                <a:effectLst/>
                <a:uFillTx/>
                <a:latin typeface="Times New Roman"/>
              </a:endParaRPr>
            </a:p>
          </p:txBody>
        </p:sp>
        <p:sp>
          <p:nvSpPr>
            <p:cNvPr id="163" name=""/>
            <p:cNvSpPr/>
            <p:nvPr/>
          </p:nvSpPr>
          <p:spPr>
            <a:xfrm>
              <a:off x="2354400" y="4362480"/>
              <a:ext cx="1220760" cy="3682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trike="noStrike" u="none">
                  <a:solidFill>
                    <a:srgbClr val="000000"/>
                  </a:solidFill>
                  <a:effectLst/>
                  <a:uFillTx/>
                  <a:latin typeface="Frutiger 45 Light"/>
                </a:rPr>
                <a:t>RCR(s)</a:t>
              </a:r>
              <a:endParaRPr b="0" lang="en-US" sz="1800" strike="noStrike" u="none">
                <a:solidFill>
                  <a:srgbClr val="000000"/>
                </a:solidFill>
                <a:effectLst/>
                <a:uFillTx/>
                <a:latin typeface="Times New Roman"/>
              </a:endParaRPr>
            </a:p>
          </p:txBody>
        </p:sp>
        <p:sp>
          <p:nvSpPr>
            <p:cNvPr id="164" name=""/>
            <p:cNvSpPr/>
            <p:nvPr/>
          </p:nvSpPr>
          <p:spPr>
            <a:xfrm flipH="1" flipV="1">
              <a:off x="6606720" y="4790880"/>
              <a:ext cx="451080" cy="115920"/>
            </a:xfrm>
            <a:prstGeom prst="line">
              <a:avLst/>
            </a:prstGeom>
            <a:ln w="38160">
              <a:solidFill>
                <a:srgbClr val="00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65" name=""/>
            <p:cNvSpPr/>
            <p:nvPr/>
          </p:nvSpPr>
          <p:spPr>
            <a:xfrm flipV="1">
              <a:off x="6257160" y="3618360"/>
              <a:ext cx="379800" cy="346320"/>
            </a:xfrm>
            <a:prstGeom prst="line">
              <a:avLst/>
            </a:prstGeom>
            <a:ln w="38160">
              <a:solidFill>
                <a:srgbClr val="00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66" name=""/>
            <p:cNvSpPr/>
            <p:nvPr/>
          </p:nvSpPr>
          <p:spPr>
            <a:xfrm flipV="1">
              <a:off x="4132440" y="4533480"/>
              <a:ext cx="514080" cy="1080"/>
            </a:xfrm>
            <a:prstGeom prst="line">
              <a:avLst/>
            </a:prstGeom>
            <a:ln w="38160">
              <a:solidFill>
                <a:srgbClr val="000000"/>
              </a:solidFill>
              <a:miter/>
              <a:headEnd len="med" type="triangle" w="med"/>
              <a:tailEnd len="med" type="triangle" w="med"/>
            </a:ln>
          </p:spPr>
          <p:style>
            <a:lnRef idx="0"/>
            <a:fillRef idx="0"/>
            <a:effectRef idx="0"/>
            <a:fontRef idx="minor"/>
          </p:style>
          <p:txBody>
            <a:bodyPr lIns="90000" rIns="90000" tIns="-45720" bIns="-45720" anchor="ctr">
              <a:noAutofit/>
            </a:bodyPr>
            <a:p>
              <a:endParaRPr b="0" lang="en-US" sz="2400" strike="noStrike" u="none">
                <a:solidFill>
                  <a:srgbClr val="000000"/>
                </a:solidFill>
                <a:effectLst/>
                <a:uFillTx/>
                <a:latin typeface="Times New Roman"/>
              </a:endParaRPr>
            </a:p>
          </p:txBody>
        </p:sp>
        <p:sp>
          <p:nvSpPr>
            <p:cNvPr id="167" name=""/>
            <p:cNvSpPr/>
            <p:nvPr/>
          </p:nvSpPr>
          <p:spPr>
            <a:xfrm>
              <a:off x="6446880" y="6078600"/>
              <a:ext cx="1093680" cy="685800"/>
            </a:xfrm>
            <a:prstGeom prst="flowChartMultidocumen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68" name=""/>
            <p:cNvSpPr/>
            <p:nvPr/>
          </p:nvSpPr>
          <p:spPr>
            <a:xfrm>
              <a:off x="6308640" y="6151680"/>
              <a:ext cx="1222560" cy="5511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93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500" strike="noStrike" u="none">
                  <a:solidFill>
                    <a:srgbClr val="000000"/>
                  </a:solidFill>
                  <a:effectLst/>
                  <a:uFillTx/>
                  <a:latin typeface="Frutiger 45 Light"/>
                </a:rPr>
                <a:t>Mitigation Plan(s)</a:t>
              </a:r>
              <a:endParaRPr b="0" lang="en-US" sz="1500" strike="noStrike" u="none">
                <a:solidFill>
                  <a:srgbClr val="000000"/>
                </a:solidFill>
                <a:effectLst/>
                <a:uFillTx/>
                <a:latin typeface="Times New Roman"/>
              </a:endParaRPr>
            </a:p>
          </p:txBody>
        </p:sp>
        <p:sp>
          <p:nvSpPr>
            <p:cNvPr id="169" name=""/>
            <p:cNvSpPr/>
            <p:nvPr/>
          </p:nvSpPr>
          <p:spPr>
            <a:xfrm>
              <a:off x="2332080" y="5392800"/>
              <a:ext cx="1093680" cy="685800"/>
            </a:xfrm>
            <a:prstGeom prst="flowChartMultidocumen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70" name=""/>
            <p:cNvSpPr/>
            <p:nvPr/>
          </p:nvSpPr>
          <p:spPr>
            <a:xfrm>
              <a:off x="2247840" y="5492880"/>
              <a:ext cx="1092240" cy="5511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93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500" strike="noStrike" u="none">
                  <a:solidFill>
                    <a:srgbClr val="000000"/>
                  </a:solidFill>
                  <a:effectLst/>
                  <a:uFillTx/>
                  <a:latin typeface="Frutiger 45 Light"/>
                </a:rPr>
                <a:t>Cost Tracking</a:t>
              </a:r>
              <a:endParaRPr b="0" lang="en-US" sz="1500" strike="noStrike" u="none">
                <a:solidFill>
                  <a:srgbClr val="000000"/>
                </a:solidFill>
                <a:effectLst/>
                <a:uFillTx/>
                <a:latin typeface="Times New Roman"/>
              </a:endParaRPr>
            </a:p>
          </p:txBody>
        </p:sp>
        <p:sp>
          <p:nvSpPr>
            <p:cNvPr id="171" name=""/>
            <p:cNvSpPr/>
            <p:nvPr/>
          </p:nvSpPr>
          <p:spPr>
            <a:xfrm flipV="1">
              <a:off x="7056720" y="5832720"/>
              <a:ext cx="198000" cy="205920"/>
            </a:xfrm>
            <a:prstGeom prst="line">
              <a:avLst/>
            </a:prstGeom>
            <a:ln w="9360">
              <a:solidFill>
                <a:srgbClr val="00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2" name=""/>
            <p:cNvSpPr/>
            <p:nvPr/>
          </p:nvSpPr>
          <p:spPr>
            <a:xfrm>
              <a:off x="2975040" y="5106960"/>
              <a:ext cx="0" cy="285840"/>
            </a:xfrm>
            <a:prstGeom prst="line">
              <a:avLst/>
            </a:prstGeom>
            <a:ln w="9360">
              <a:solidFill>
                <a:srgbClr val="00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3" name=""/>
            <p:cNvSpPr/>
            <p:nvPr/>
          </p:nvSpPr>
          <p:spPr>
            <a:xfrm>
              <a:off x="3103560" y="2819520"/>
              <a:ext cx="1414440" cy="914400"/>
            </a:xfrm>
            <a:prstGeom prst="flowChartDocumen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74" name=""/>
            <p:cNvSpPr/>
            <p:nvPr/>
          </p:nvSpPr>
          <p:spPr>
            <a:xfrm>
              <a:off x="3165480" y="3048120"/>
              <a:ext cx="1289160" cy="3682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trike="noStrike" u="none">
                  <a:solidFill>
                    <a:srgbClr val="000000"/>
                  </a:solidFill>
                  <a:effectLst/>
                  <a:uFillTx/>
                  <a:latin typeface="Frutiger 45 Light"/>
                </a:rPr>
                <a:t>Valuation</a:t>
              </a:r>
              <a:endParaRPr b="0" lang="en-US" sz="1800" strike="noStrike" u="none">
                <a:solidFill>
                  <a:srgbClr val="000000"/>
                </a:solidFill>
                <a:effectLst/>
                <a:uFillTx/>
                <a:latin typeface="Times New Roman"/>
              </a:endParaRPr>
            </a:p>
          </p:txBody>
        </p:sp>
        <p:sp>
          <p:nvSpPr>
            <p:cNvPr id="175" name=""/>
            <p:cNvSpPr/>
            <p:nvPr/>
          </p:nvSpPr>
          <p:spPr>
            <a:xfrm flipH="1" flipV="1">
              <a:off x="4620240" y="3735720"/>
              <a:ext cx="339840" cy="245520"/>
            </a:xfrm>
            <a:prstGeom prst="line">
              <a:avLst/>
            </a:prstGeom>
            <a:ln w="38160">
              <a:solidFill>
                <a:srgbClr val="00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6" name=""/>
            <p:cNvSpPr/>
            <p:nvPr/>
          </p:nvSpPr>
          <p:spPr>
            <a:xfrm>
              <a:off x="4003560" y="5735520"/>
              <a:ext cx="1414440" cy="914400"/>
            </a:xfrm>
            <a:prstGeom prst="flowChartDocumen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77" name=""/>
            <p:cNvSpPr/>
            <p:nvPr/>
          </p:nvSpPr>
          <p:spPr>
            <a:xfrm>
              <a:off x="3973680" y="5843520"/>
              <a:ext cx="139212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trike="noStrike" u="none">
                  <a:solidFill>
                    <a:srgbClr val="000000"/>
                  </a:solidFill>
                  <a:effectLst/>
                  <a:uFillTx/>
                  <a:latin typeface="Frutiger 45 Light"/>
                </a:rPr>
                <a:t>Federal Legis Rpt</a:t>
              </a:r>
              <a:endParaRPr b="0" lang="en-US" sz="1800" strike="noStrike" u="none">
                <a:solidFill>
                  <a:srgbClr val="000000"/>
                </a:solidFill>
                <a:effectLst/>
                <a:uFillTx/>
                <a:latin typeface="Times New Roman"/>
              </a:endParaRPr>
            </a:p>
          </p:txBody>
        </p:sp>
        <p:sp>
          <p:nvSpPr>
            <p:cNvPr id="178" name=""/>
            <p:cNvSpPr/>
            <p:nvPr/>
          </p:nvSpPr>
          <p:spPr>
            <a:xfrm flipV="1">
              <a:off x="4711680" y="5049720"/>
              <a:ext cx="192240" cy="400320"/>
            </a:xfrm>
            <a:prstGeom prst="line">
              <a:avLst/>
            </a:prstGeom>
            <a:ln w="38160">
              <a:solidFill>
                <a:srgbClr val="00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9" name=""/>
            <p:cNvSpPr/>
            <p:nvPr/>
          </p:nvSpPr>
          <p:spPr>
            <a:xfrm>
              <a:off x="4892760" y="4265640"/>
              <a:ext cx="1500120" cy="4899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600" strike="noStrike" u="none">
                  <a:solidFill>
                    <a:srgbClr val="000000"/>
                  </a:solidFill>
                  <a:effectLst/>
                  <a:uFillTx/>
                  <a:latin typeface="Frutiger 45 Light"/>
                </a:rPr>
                <a:t>Project</a:t>
              </a:r>
              <a:endParaRPr b="0" lang="en-US" sz="2600" strike="noStrike" u="none">
                <a:solidFill>
                  <a:srgbClr val="000000"/>
                </a:solidFill>
                <a:effectLst/>
                <a:uFillTx/>
                <a:latin typeface="Times New Roman"/>
              </a:endParaRPr>
            </a:p>
          </p:txBody>
        </p:sp>
        <p:sp>
          <p:nvSpPr>
            <p:cNvPr id="180" name=""/>
            <p:cNvSpPr/>
            <p:nvPr/>
          </p:nvSpPr>
          <p:spPr>
            <a:xfrm>
              <a:off x="5032440" y="2533680"/>
              <a:ext cx="1414440" cy="914400"/>
            </a:xfrm>
            <a:prstGeom prst="flowChartDocumen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81" name=""/>
            <p:cNvSpPr/>
            <p:nvPr/>
          </p:nvSpPr>
          <p:spPr>
            <a:xfrm>
              <a:off x="4861080" y="2668680"/>
              <a:ext cx="1714320" cy="646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trike="noStrike" u="none">
                  <a:solidFill>
                    <a:srgbClr val="000000"/>
                  </a:solidFill>
                  <a:effectLst/>
                  <a:uFillTx/>
                  <a:latin typeface="Frutiger 45 Light"/>
                </a:rPr>
                <a:t>Origination</a:t>
              </a:r>
              <a:endParaRPr b="0" lang="en-US" sz="1800" strike="noStrike" u="none">
                <a:solidFill>
                  <a:srgbClr val="000000"/>
                </a:solidFill>
                <a:effectLst/>
                <a:uFillTx/>
                <a:latin typeface="Times New Roman"/>
              </a:endParaRPr>
            </a:p>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Frutiger 45 Light"/>
                </a:rPr>
                <a:t>(new 7/13)</a:t>
              </a:r>
              <a:endParaRPr b="0" lang="en-US" sz="1200" strike="noStrike" u="none">
                <a:solidFill>
                  <a:srgbClr val="000000"/>
                </a:solidFill>
                <a:effectLst/>
                <a:uFillTx/>
                <a:latin typeface="Times New Roman"/>
              </a:endParaRPr>
            </a:p>
          </p:txBody>
        </p:sp>
        <p:sp>
          <p:nvSpPr>
            <p:cNvPr id="182" name=""/>
            <p:cNvSpPr/>
            <p:nvPr/>
          </p:nvSpPr>
          <p:spPr>
            <a:xfrm flipH="1" flipV="1">
              <a:off x="5600520" y="3584520"/>
              <a:ext cx="5040" cy="416160"/>
            </a:xfrm>
            <a:prstGeom prst="line">
              <a:avLst/>
            </a:prstGeom>
            <a:ln w="38160">
              <a:solidFill>
                <a:srgbClr val="00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sp>
        <p:nvSpPr>
          <p:cNvPr id="183" name=""/>
          <p:cNvSpPr/>
          <p:nvPr/>
        </p:nvSpPr>
        <p:spPr>
          <a:xfrm>
            <a:off x="1709640" y="2057400"/>
            <a:ext cx="832032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sng">
                <a:solidFill>
                  <a:srgbClr val="000000"/>
                </a:solidFill>
                <a:effectLst/>
                <a:uFillTx/>
                <a:latin typeface="Frutiger 45 Light"/>
              </a:rPr>
              <a:t>Database Structure</a:t>
            </a: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4" name="PlaceHolder 1"/>
          <p:cNvSpPr>
            <a:spLocks noGrp="1"/>
          </p:cNvSpPr>
          <p:nvPr>
            <p:ph type="title"/>
          </p:nvPr>
        </p:nvSpPr>
        <p:spPr>
          <a:xfrm>
            <a:off x="1590840" y="596880"/>
            <a:ext cx="8743680" cy="519120"/>
          </a:xfrm>
          <a:prstGeom prst="rect">
            <a:avLst/>
          </a:prstGeom>
          <a:noFill/>
          <a:ln w="0">
            <a:noFill/>
          </a:ln>
        </p:spPr>
        <p:txBody>
          <a:bodyPr lIns="91440" rIns="91440" tIns="45720" bIns="45720" anchor="t">
            <a:sp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Project Basics</a:t>
            </a:r>
            <a:endParaRPr b="0" lang="en-US" sz="2800" strike="noStrike" u="none">
              <a:solidFill>
                <a:srgbClr val="000000"/>
              </a:solidFill>
              <a:effectLst/>
              <a:uFillTx/>
              <a:latin typeface="Times New Roman"/>
            </a:endParaRPr>
          </a:p>
        </p:txBody>
      </p:sp>
      <p:sp>
        <p:nvSpPr>
          <p:cNvPr id="185" name=""/>
          <p:cNvSpPr/>
          <p:nvPr/>
        </p:nvSpPr>
        <p:spPr>
          <a:xfrm>
            <a:off x="2004840" y="1371600"/>
            <a:ext cx="8071200" cy="5396400"/>
          </a:xfrm>
          <a:prstGeom prst="rect">
            <a:avLst/>
          </a:prstGeom>
          <a:noFill/>
          <a:ln w="0">
            <a:noFill/>
          </a:ln>
        </p:spPr>
        <p:style>
          <a:lnRef idx="0"/>
          <a:fillRef idx="0"/>
          <a:effectRef idx="0"/>
          <a:fontRef idx="minor"/>
        </p:style>
        <p:txBody>
          <a:bodyPr lIns="90000" rIns="90000" tIns="46800" bIns="46800" anchor="t">
            <a:spAutoFit/>
          </a:bodyPr>
          <a:p>
            <a:pPr>
              <a:lnSpc>
                <a:spcPct val="10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sng">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Entry</a:t>
            </a:r>
            <a:endParaRPr b="0" lang="en-US" sz="1600" strike="noStrike" u="none">
              <a:solidFill>
                <a:srgbClr val="000000"/>
              </a:solidFill>
              <a:effectLst/>
              <a:uFillTx/>
              <a:latin typeface="Times New Roman"/>
            </a:endParaRPr>
          </a:p>
          <a:p>
            <a:pPr>
              <a:lnSpc>
                <a:spcPct val="10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sng">
                <a:solidFill>
                  <a:srgbClr val="000000"/>
                </a:solidFill>
                <a:effectLst/>
                <a:uFillTx/>
                <a:latin typeface="Frutiger 45 Light"/>
              </a:rPr>
              <a:t>Field</a:t>
            </a:r>
            <a:r>
              <a:rPr b="0" i="1" lang="en-US" sz="1600" strike="noStrike" u="sng">
                <a:solidFill>
                  <a:srgbClr val="000000"/>
                </a:solidFill>
                <a:effectLst/>
                <a:uFillTx/>
                <a:latin typeface="Frutiger 45 Light"/>
              </a:rPr>
              <a:t>	</a:t>
            </a:r>
            <a:r>
              <a:rPr b="0" i="1" lang="en-US" sz="1600" strike="noStrike" u="sng">
                <a:solidFill>
                  <a:srgbClr val="000000"/>
                </a:solidFill>
                <a:effectLst/>
                <a:uFillTx/>
                <a:latin typeface="Frutiger 45 Light"/>
              </a:rPr>
              <a:t>	</a:t>
            </a:r>
            <a:r>
              <a:rPr b="0" i="1" lang="en-US" sz="1600" strike="noStrike" u="sng">
                <a:solidFill>
                  <a:srgbClr val="000000"/>
                </a:solidFill>
                <a:effectLst/>
                <a:uFillTx/>
                <a:latin typeface="Frutiger 45 Light"/>
              </a:rPr>
              <a:t>Req?</a:t>
            </a:r>
            <a:r>
              <a:rPr b="0" i="1" lang="en-US" sz="1600" strike="noStrike" u="sng">
                <a:solidFill>
                  <a:srgbClr val="000000"/>
                </a:solidFill>
                <a:effectLst/>
                <a:uFillTx/>
                <a:latin typeface="Frutiger 45 Light"/>
              </a:rPr>
              <a:t>	</a:t>
            </a:r>
            <a:r>
              <a:rPr b="0" i="1" lang="en-US" sz="1600" strike="noStrike" u="sng">
                <a:solidFill>
                  <a:srgbClr val="000000"/>
                </a:solidFill>
                <a:effectLst/>
                <a:uFillTx/>
                <a:latin typeface="Frutiger 45 Light"/>
              </a:rPr>
              <a:t>	</a:t>
            </a:r>
            <a:r>
              <a:rPr b="0" i="1" lang="en-US" sz="1600" strike="noStrike" u="sng">
                <a:solidFill>
                  <a:srgbClr val="000000"/>
                </a:solidFill>
                <a:effectLst/>
                <a:uFillTx/>
                <a:latin typeface="Frutiger 45 Light"/>
              </a:rPr>
              <a:t>Format</a:t>
            </a:r>
            <a:endParaRPr b="0" lang="en-US" sz="1600" strike="noStrike" u="none">
              <a:solidFill>
                <a:srgbClr val="000000"/>
              </a:solidFill>
              <a:effectLst/>
              <a:uFillTx/>
              <a:latin typeface="Times New Roman"/>
            </a:endParaRPr>
          </a:p>
          <a:p>
            <a:pPr>
              <a:lnSpc>
                <a:spcPct val="10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(1)</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No</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Auto populate, not changeable</a:t>
            </a:r>
            <a:endParaRPr b="0" lang="en-US" sz="1600" strike="noStrike" u="none">
              <a:solidFill>
                <a:srgbClr val="000000"/>
              </a:solidFill>
              <a:effectLst/>
              <a:uFillTx/>
              <a:latin typeface="Times New Roman"/>
            </a:endParaRPr>
          </a:p>
          <a:p>
            <a:pPr>
              <a:lnSpc>
                <a:spcPct val="10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endParaRPr b="0" lang="en-US" sz="400" strike="noStrike" u="none">
              <a:solidFill>
                <a:srgbClr val="000000"/>
              </a:solidFill>
              <a:effectLst/>
              <a:uFillTx/>
              <a:latin typeface="Times New Roman"/>
            </a:endParaRPr>
          </a:p>
          <a:p>
            <a:pPr>
              <a:lnSpc>
                <a:spcPct val="10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(2)</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No</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Auto populate, changeable</a:t>
            </a:r>
            <a:endParaRPr b="0" lang="en-US" sz="1600" strike="noStrike" u="none">
              <a:solidFill>
                <a:srgbClr val="000000"/>
              </a:solidFill>
              <a:effectLst/>
              <a:uFillTx/>
              <a:latin typeface="Times New Roman"/>
            </a:endParaRPr>
          </a:p>
          <a:p>
            <a:pPr>
              <a:lnSpc>
                <a:spcPct val="10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endParaRPr b="0" lang="en-US" sz="400" strike="noStrike" u="none">
              <a:solidFill>
                <a:srgbClr val="000000"/>
              </a:solidFill>
              <a:effectLst/>
              <a:uFillTx/>
              <a:latin typeface="Times New Roman"/>
            </a:endParaRPr>
          </a:p>
          <a:p>
            <a:pPr>
              <a:lnSpc>
                <a:spcPct val="10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(3)</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Yes</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Short title, example – “TX PUC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Licensing Proceeding”.  Not “Request to Hire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Outside Consultant to Represent Enron’s Interests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at Texas PUC Proceeding Regarding Licensing” </a:t>
            </a:r>
            <a:endParaRPr b="0" lang="en-US" sz="1600" strike="noStrike" u="none">
              <a:solidFill>
                <a:srgbClr val="000000"/>
              </a:solidFill>
              <a:effectLst/>
              <a:uFillTx/>
              <a:latin typeface="Times New Roman"/>
            </a:endParaRPr>
          </a:p>
          <a:p>
            <a:pPr>
              <a:lnSpc>
                <a:spcPct val="10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This field can also be a goal:  Ex. MTBE Duty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Drawback rather than a listing of each bill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associated with the projected final outcome </a:t>
            </a:r>
            <a:endParaRPr b="0" lang="en-US" sz="1600" strike="noStrike" u="none">
              <a:solidFill>
                <a:srgbClr val="000000"/>
              </a:solidFill>
              <a:effectLst/>
              <a:uFillTx/>
              <a:latin typeface="Times New Roman"/>
            </a:endParaRPr>
          </a:p>
          <a:p>
            <a:pPr>
              <a:lnSpc>
                <a:spcPct val="10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endParaRPr b="0" lang="en-US" sz="400" strike="noStrike" u="none">
              <a:solidFill>
                <a:srgbClr val="000000"/>
              </a:solidFill>
              <a:effectLst/>
              <a:uFillTx/>
              <a:latin typeface="Times New Roman"/>
            </a:endParaRPr>
          </a:p>
          <a:p>
            <a:pPr>
              <a:lnSpc>
                <a:spcPct val="10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(4)</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Yes</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Pick List.  If you choose the US, you will be required to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choose Federal or a particular state</a:t>
            </a:r>
            <a:endParaRPr b="0" lang="en-US" sz="1600" strike="noStrike" u="none">
              <a:solidFill>
                <a:srgbClr val="000000"/>
              </a:solidFill>
              <a:effectLst/>
              <a:uFillTx/>
              <a:latin typeface="Times New Roman"/>
            </a:endParaRPr>
          </a:p>
          <a:p>
            <a:pPr>
              <a:lnSpc>
                <a:spcPct val="10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endParaRPr b="0" lang="en-US" sz="400" strike="noStrike" u="none">
              <a:solidFill>
                <a:srgbClr val="000000"/>
              </a:solidFill>
              <a:effectLst/>
              <a:uFillTx/>
              <a:latin typeface="Times New Roman"/>
            </a:endParaRPr>
          </a:p>
          <a:p>
            <a:pPr>
              <a:lnSpc>
                <a:spcPct val="10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(5)</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Yes</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Text entry – Enter relevant project details.</a:t>
            </a:r>
            <a:endParaRPr b="0" lang="en-US" sz="1600" strike="noStrike" u="none">
              <a:solidFill>
                <a:srgbClr val="000000"/>
              </a:solidFill>
              <a:effectLst/>
              <a:uFillTx/>
              <a:latin typeface="Times New Roman"/>
            </a:endParaRPr>
          </a:p>
          <a:p>
            <a:pPr>
              <a:lnSpc>
                <a:spcPct val="10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endParaRPr b="0" lang="en-US" sz="400" strike="noStrike" u="none">
              <a:solidFill>
                <a:srgbClr val="000000"/>
              </a:solidFill>
              <a:effectLst/>
              <a:uFillTx/>
              <a:latin typeface="Times New Roman"/>
            </a:endParaRPr>
          </a:p>
          <a:p>
            <a:pPr>
              <a:lnSpc>
                <a:spcPct val="10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(6)</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No</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Text entry</a:t>
            </a:r>
            <a:endParaRPr b="0" lang="en-US" sz="1600" strike="noStrike" u="none">
              <a:solidFill>
                <a:srgbClr val="000000"/>
              </a:solidFill>
              <a:effectLst/>
              <a:uFillTx/>
              <a:latin typeface="Times New Roman"/>
            </a:endParaRPr>
          </a:p>
          <a:p>
            <a:pPr>
              <a:lnSpc>
                <a:spcPct val="10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endParaRPr b="0" lang="en-US" sz="400" strike="noStrike" u="none">
              <a:solidFill>
                <a:srgbClr val="000000"/>
              </a:solidFill>
              <a:effectLst/>
              <a:uFillTx/>
              <a:latin typeface="Times New Roman"/>
            </a:endParaRPr>
          </a:p>
          <a:p>
            <a:pPr>
              <a:lnSpc>
                <a:spcPct val="10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(7)</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No</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Defaults to Medium</a:t>
            </a:r>
            <a:endParaRPr b="0" lang="en-US" sz="1600" strike="noStrike" u="none">
              <a:solidFill>
                <a:srgbClr val="000000"/>
              </a:solidFill>
              <a:effectLst/>
              <a:uFillTx/>
              <a:latin typeface="Times New Roman"/>
            </a:endParaRPr>
          </a:p>
          <a:p>
            <a:pPr>
              <a:lnSpc>
                <a:spcPct val="10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400" strike="noStrike" u="none">
                <a:solidFill>
                  <a:srgbClr val="000000"/>
                </a:solidFill>
                <a:effectLst/>
                <a:uFillTx/>
                <a:latin typeface="Frutiger 45 Light"/>
              </a:rPr>
              <a:t>	</a:t>
            </a:r>
            <a:r>
              <a:rPr b="0" i="1" lang="en-US" sz="400" strike="noStrike" u="none">
                <a:solidFill>
                  <a:srgbClr val="000000"/>
                </a:solidFill>
                <a:effectLst/>
                <a:uFillTx/>
                <a:latin typeface="Frutiger 45 Light"/>
              </a:rPr>
              <a:t>	</a:t>
            </a:r>
            <a:endParaRPr b="0" lang="en-US" sz="400" strike="noStrike" u="none">
              <a:solidFill>
                <a:srgbClr val="000000"/>
              </a:solidFill>
              <a:effectLst/>
              <a:uFillTx/>
              <a:latin typeface="Times New Roman"/>
            </a:endParaRPr>
          </a:p>
          <a:p>
            <a:pPr>
              <a:lnSpc>
                <a:spcPct val="10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(8)</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No</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Defaults to Active, needs to be changed if status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changed to Inactive or Completed</a:t>
            </a:r>
            <a:endParaRPr b="0" lang="en-US" sz="1600" strike="noStrike" u="none">
              <a:solidFill>
                <a:srgbClr val="000000"/>
              </a:solidFill>
              <a:effectLst/>
              <a:uFillTx/>
              <a:latin typeface="Times New Roman"/>
            </a:endParaRPr>
          </a:p>
          <a:p>
            <a:pPr>
              <a:lnSpc>
                <a:spcPct val="10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pic>
        <p:nvPicPr>
          <p:cNvPr id="186" name="" descr=""/>
          <p:cNvPicPr/>
          <p:nvPr/>
        </p:nvPicPr>
        <p:blipFill>
          <a:blip r:embed="rId1"/>
          <a:stretch/>
        </p:blipFill>
        <p:spPr>
          <a:xfrm>
            <a:off x="85680" y="193680"/>
            <a:ext cx="10115640" cy="6330960"/>
          </a:xfrm>
          <a:prstGeom prst="rect">
            <a:avLst/>
          </a:prstGeom>
          <a:noFill/>
          <a:ln w="0">
            <a:noFill/>
          </a:ln>
        </p:spPr>
      </p:pic>
      <p:sp>
        <p:nvSpPr>
          <p:cNvPr id="187" name=""/>
          <p:cNvSpPr/>
          <p:nvPr/>
        </p:nvSpPr>
        <p:spPr>
          <a:xfrm>
            <a:off x="6549120" y="1965240"/>
            <a:ext cx="335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(2)</a:t>
            </a:r>
            <a:endParaRPr b="0" lang="en-US" sz="1000" strike="noStrike" u="none">
              <a:solidFill>
                <a:srgbClr val="000000"/>
              </a:solidFill>
              <a:effectLst/>
              <a:uFillTx/>
              <a:latin typeface="Times New Roman"/>
            </a:endParaRPr>
          </a:p>
        </p:txBody>
      </p:sp>
      <p:sp>
        <p:nvSpPr>
          <p:cNvPr id="188" name=""/>
          <p:cNvSpPr/>
          <p:nvPr/>
        </p:nvSpPr>
        <p:spPr>
          <a:xfrm>
            <a:off x="1273680" y="1965240"/>
            <a:ext cx="335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(1)</a:t>
            </a:r>
            <a:endParaRPr b="0" lang="en-US" sz="1000" strike="noStrike" u="none">
              <a:solidFill>
                <a:srgbClr val="000000"/>
              </a:solidFill>
              <a:effectLst/>
              <a:uFillTx/>
              <a:latin typeface="Times New Roman"/>
            </a:endParaRPr>
          </a:p>
        </p:txBody>
      </p:sp>
      <p:sp>
        <p:nvSpPr>
          <p:cNvPr id="189" name=""/>
          <p:cNvSpPr/>
          <p:nvPr/>
        </p:nvSpPr>
        <p:spPr>
          <a:xfrm>
            <a:off x="1302480" y="2724120"/>
            <a:ext cx="335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(5)</a:t>
            </a:r>
            <a:endParaRPr b="0" lang="en-US" sz="1000" strike="noStrike" u="none">
              <a:solidFill>
                <a:srgbClr val="000000"/>
              </a:solidFill>
              <a:effectLst/>
              <a:uFillTx/>
              <a:latin typeface="Times New Roman"/>
            </a:endParaRPr>
          </a:p>
        </p:txBody>
      </p:sp>
      <p:sp>
        <p:nvSpPr>
          <p:cNvPr id="190" name=""/>
          <p:cNvSpPr/>
          <p:nvPr/>
        </p:nvSpPr>
        <p:spPr>
          <a:xfrm>
            <a:off x="5767920" y="2197080"/>
            <a:ext cx="335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(4)</a:t>
            </a:r>
            <a:endParaRPr b="0" lang="en-US" sz="1000" strike="noStrike" u="none">
              <a:solidFill>
                <a:srgbClr val="000000"/>
              </a:solidFill>
              <a:effectLst/>
              <a:uFillTx/>
              <a:latin typeface="Times New Roman"/>
            </a:endParaRPr>
          </a:p>
        </p:txBody>
      </p:sp>
      <p:sp>
        <p:nvSpPr>
          <p:cNvPr id="191" name=""/>
          <p:cNvSpPr/>
          <p:nvPr/>
        </p:nvSpPr>
        <p:spPr>
          <a:xfrm>
            <a:off x="1432440" y="2209680"/>
            <a:ext cx="335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(3)</a:t>
            </a:r>
            <a:endParaRPr b="0" lang="en-US" sz="1000" strike="noStrike" u="none">
              <a:solidFill>
                <a:srgbClr val="000000"/>
              </a:solidFill>
              <a:effectLst/>
              <a:uFillTx/>
              <a:latin typeface="Times New Roman"/>
            </a:endParaRPr>
          </a:p>
        </p:txBody>
      </p:sp>
      <p:sp>
        <p:nvSpPr>
          <p:cNvPr id="192" name=""/>
          <p:cNvSpPr/>
          <p:nvPr/>
        </p:nvSpPr>
        <p:spPr>
          <a:xfrm>
            <a:off x="1273680" y="3149640"/>
            <a:ext cx="335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(6)</a:t>
            </a:r>
            <a:endParaRPr b="0" lang="en-US" sz="1000" strike="noStrike" u="none">
              <a:solidFill>
                <a:srgbClr val="000000"/>
              </a:solidFill>
              <a:effectLst/>
              <a:uFillTx/>
              <a:latin typeface="Times New Roman"/>
            </a:endParaRPr>
          </a:p>
        </p:txBody>
      </p:sp>
      <p:sp>
        <p:nvSpPr>
          <p:cNvPr id="193" name=""/>
          <p:cNvSpPr/>
          <p:nvPr/>
        </p:nvSpPr>
        <p:spPr>
          <a:xfrm>
            <a:off x="1159560" y="3435480"/>
            <a:ext cx="335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(7)</a:t>
            </a:r>
            <a:endParaRPr b="0" lang="en-US" sz="1000" strike="noStrike" u="none">
              <a:solidFill>
                <a:srgbClr val="000000"/>
              </a:solidFill>
              <a:effectLst/>
              <a:uFillTx/>
              <a:latin typeface="Times New Roman"/>
            </a:endParaRPr>
          </a:p>
        </p:txBody>
      </p:sp>
      <p:sp>
        <p:nvSpPr>
          <p:cNvPr id="194" name=""/>
          <p:cNvSpPr/>
          <p:nvPr/>
        </p:nvSpPr>
        <p:spPr>
          <a:xfrm>
            <a:off x="5745600" y="3705120"/>
            <a:ext cx="335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(9)</a:t>
            </a:r>
            <a:endParaRPr b="0" lang="en-US" sz="1000" strike="noStrike" u="none">
              <a:solidFill>
                <a:srgbClr val="000000"/>
              </a:solidFill>
              <a:effectLst/>
              <a:uFillTx/>
              <a:latin typeface="Times New Roman"/>
            </a:endParaRPr>
          </a:p>
        </p:txBody>
      </p:sp>
      <p:sp>
        <p:nvSpPr>
          <p:cNvPr id="195" name=""/>
          <p:cNvSpPr/>
          <p:nvPr/>
        </p:nvSpPr>
        <p:spPr>
          <a:xfrm>
            <a:off x="1744920" y="4581360"/>
            <a:ext cx="4057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(11)</a:t>
            </a:r>
            <a:endParaRPr b="0" lang="en-US" sz="1000" strike="noStrike" u="none">
              <a:solidFill>
                <a:srgbClr val="000000"/>
              </a:solidFill>
              <a:effectLst/>
              <a:uFillTx/>
              <a:latin typeface="Times New Roman"/>
            </a:endParaRPr>
          </a:p>
        </p:txBody>
      </p:sp>
      <p:sp>
        <p:nvSpPr>
          <p:cNvPr id="196" name=""/>
          <p:cNvSpPr/>
          <p:nvPr/>
        </p:nvSpPr>
        <p:spPr>
          <a:xfrm>
            <a:off x="1116360" y="4314960"/>
            <a:ext cx="4057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(10)</a:t>
            </a:r>
            <a:endParaRPr b="0" lang="en-US" sz="1000" strike="noStrike" u="none">
              <a:solidFill>
                <a:srgbClr val="000000"/>
              </a:solidFill>
              <a:effectLst/>
              <a:uFillTx/>
              <a:latin typeface="Times New Roman"/>
            </a:endParaRPr>
          </a:p>
        </p:txBody>
      </p:sp>
      <p:sp>
        <p:nvSpPr>
          <p:cNvPr id="197" name=""/>
          <p:cNvSpPr/>
          <p:nvPr/>
        </p:nvSpPr>
        <p:spPr>
          <a:xfrm>
            <a:off x="6002640" y="4314960"/>
            <a:ext cx="4057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(12)</a:t>
            </a:r>
            <a:endParaRPr b="0" lang="en-US" sz="1000" strike="noStrike" u="none">
              <a:solidFill>
                <a:srgbClr val="000000"/>
              </a:solidFill>
              <a:effectLst/>
              <a:uFillTx/>
              <a:latin typeface="Times New Roman"/>
            </a:endParaRPr>
          </a:p>
        </p:txBody>
      </p:sp>
      <p:sp>
        <p:nvSpPr>
          <p:cNvPr id="198" name=""/>
          <p:cNvSpPr/>
          <p:nvPr/>
        </p:nvSpPr>
        <p:spPr>
          <a:xfrm>
            <a:off x="2745000" y="5153040"/>
            <a:ext cx="4057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(13)</a:t>
            </a:r>
            <a:endParaRPr b="0" lang="en-US" sz="1000" strike="noStrike" u="none">
              <a:solidFill>
                <a:srgbClr val="000000"/>
              </a:solidFill>
              <a:effectLst/>
              <a:uFillTx/>
              <a:latin typeface="Times New Roman"/>
            </a:endParaRPr>
          </a:p>
        </p:txBody>
      </p:sp>
      <p:sp>
        <p:nvSpPr>
          <p:cNvPr id="199" name=""/>
          <p:cNvSpPr/>
          <p:nvPr/>
        </p:nvSpPr>
        <p:spPr>
          <a:xfrm>
            <a:off x="8317080" y="5153040"/>
            <a:ext cx="4057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(14)</a:t>
            </a:r>
            <a:endParaRPr b="0" lang="en-US" sz="1000" strike="noStrike" u="none">
              <a:solidFill>
                <a:srgbClr val="000000"/>
              </a:solidFill>
              <a:effectLst/>
              <a:uFillTx/>
              <a:latin typeface="Times New Roman"/>
            </a:endParaRPr>
          </a:p>
        </p:txBody>
      </p:sp>
      <p:sp>
        <p:nvSpPr>
          <p:cNvPr id="200" name=""/>
          <p:cNvSpPr/>
          <p:nvPr/>
        </p:nvSpPr>
        <p:spPr>
          <a:xfrm>
            <a:off x="1544760" y="5457960"/>
            <a:ext cx="4057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(15)</a:t>
            </a:r>
            <a:endParaRPr b="0" lang="en-US" sz="1000" strike="noStrike" u="none">
              <a:solidFill>
                <a:srgbClr val="000000"/>
              </a:solidFill>
              <a:effectLst/>
              <a:uFillTx/>
              <a:latin typeface="Times New Roman"/>
            </a:endParaRPr>
          </a:p>
        </p:txBody>
      </p:sp>
      <p:sp>
        <p:nvSpPr>
          <p:cNvPr id="201" name=""/>
          <p:cNvSpPr/>
          <p:nvPr/>
        </p:nvSpPr>
        <p:spPr>
          <a:xfrm>
            <a:off x="1630440" y="5877000"/>
            <a:ext cx="4057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(16)</a:t>
            </a:r>
            <a:endParaRPr b="0" lang="en-US" sz="1000" strike="noStrike" u="none">
              <a:solidFill>
                <a:srgbClr val="000000"/>
              </a:solidFill>
              <a:effectLst/>
              <a:uFillTx/>
              <a:latin typeface="Times New Roman"/>
            </a:endParaRPr>
          </a:p>
        </p:txBody>
      </p:sp>
      <p:sp>
        <p:nvSpPr>
          <p:cNvPr id="202" name=""/>
          <p:cNvSpPr/>
          <p:nvPr/>
        </p:nvSpPr>
        <p:spPr>
          <a:xfrm>
            <a:off x="1002240" y="3705120"/>
            <a:ext cx="335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(8)</a:t>
            </a:r>
            <a:endParaRPr b="0" lang="en-US" sz="1000" strike="noStrike" u="none">
              <a:solidFill>
                <a:srgbClr val="000000"/>
              </a:solidFill>
              <a:effectLst/>
              <a:uFillTx/>
              <a:latin typeface="Times New Roman"/>
            </a:endParaRPr>
          </a:p>
        </p:txBody>
      </p:sp>
      <p:sp>
        <p:nvSpPr>
          <p:cNvPr id="203" name=""/>
          <p:cNvSpPr/>
          <p:nvPr/>
        </p:nvSpPr>
        <p:spPr>
          <a:xfrm>
            <a:off x="3087720" y="1647720"/>
            <a:ext cx="179028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Rounded MT Bold"/>
              </a:rPr>
              <a:t>Basics Tab</a:t>
            </a:r>
            <a:endParaRPr b="0" lang="en-US" sz="2400" strike="noStrike" u="none">
              <a:solidFill>
                <a:srgbClr val="000000"/>
              </a:solidFill>
              <a:effectLst/>
              <a:uFillTx/>
              <a:latin typeface="Times New Roman"/>
            </a:endParaRPr>
          </a:p>
        </p:txBody>
      </p:sp>
      <p:sp>
        <p:nvSpPr>
          <p:cNvPr id="204" name=""/>
          <p:cNvSpPr/>
          <p:nvPr/>
        </p:nvSpPr>
        <p:spPr>
          <a:xfrm flipH="1" flipV="1">
            <a:off x="1285560" y="1571760"/>
            <a:ext cx="1800360" cy="304560"/>
          </a:xfrm>
          <a:prstGeom prst="line">
            <a:avLst/>
          </a:prstGeom>
          <a:ln w="25560">
            <a:solidFill>
              <a:srgbClr val="000000"/>
            </a:solidFill>
            <a:miter/>
            <a:tailEnd len="lg" type="triangle" w="lg"/>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5" name="PlaceHolder 1"/>
          <p:cNvSpPr>
            <a:spLocks noGrp="1"/>
          </p:cNvSpPr>
          <p:nvPr>
            <p:ph type="title"/>
          </p:nvPr>
        </p:nvSpPr>
        <p:spPr>
          <a:xfrm>
            <a:off x="1595520" y="601560"/>
            <a:ext cx="7756560" cy="519120"/>
          </a:xfrm>
          <a:prstGeom prst="rect">
            <a:avLst/>
          </a:prstGeom>
          <a:noFill/>
          <a:ln w="0">
            <a:noFill/>
          </a:ln>
        </p:spPr>
        <p:txBody>
          <a:bodyPr lIns="91440" rIns="91440" tIns="45720" bIns="45720" anchor="t">
            <a:sp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Project Basics - Continued</a:t>
            </a:r>
            <a:endParaRPr b="0" lang="en-US" sz="2800" strike="noStrike" u="none">
              <a:solidFill>
                <a:srgbClr val="000000"/>
              </a:solidFill>
              <a:effectLst/>
              <a:uFillTx/>
              <a:latin typeface="Times New Roman"/>
            </a:endParaRPr>
          </a:p>
        </p:txBody>
      </p:sp>
      <p:sp>
        <p:nvSpPr>
          <p:cNvPr id="206" name=""/>
          <p:cNvSpPr/>
          <p:nvPr/>
        </p:nvSpPr>
        <p:spPr>
          <a:xfrm>
            <a:off x="1996920" y="1274760"/>
            <a:ext cx="7650360" cy="4966920"/>
          </a:xfrm>
          <a:prstGeom prst="rect">
            <a:avLst/>
          </a:prstGeom>
          <a:noFill/>
          <a:ln w="0">
            <a:noFill/>
          </a:ln>
        </p:spPr>
        <p:style>
          <a:lnRef idx="0"/>
          <a:fillRef idx="0"/>
          <a:effectRef idx="0"/>
          <a:fontRef idx="minor"/>
        </p:style>
        <p:txBody>
          <a:bodyPr lIns="90000" rIns="90000" tIns="46800" bIns="46800" anchor="t">
            <a:spAutoFit/>
          </a:bodyPr>
          <a:p>
            <a:pPr>
              <a:lnSpc>
                <a:spcPct val="12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Entry</a:t>
            </a:r>
            <a:endParaRPr b="0" lang="en-US" sz="1600" strike="noStrike" u="none">
              <a:solidFill>
                <a:srgbClr val="000000"/>
              </a:solidFill>
              <a:effectLst/>
              <a:uFillTx/>
              <a:latin typeface="Times New Roman"/>
            </a:endParaRPr>
          </a:p>
          <a:p>
            <a:pPr>
              <a:lnSpc>
                <a:spcPct val="12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sng">
                <a:solidFill>
                  <a:srgbClr val="000000"/>
                </a:solidFill>
                <a:effectLst/>
                <a:uFillTx/>
                <a:latin typeface="Frutiger 45 Light"/>
              </a:rPr>
              <a:t>Field</a:t>
            </a:r>
            <a:r>
              <a:rPr b="0" i="1" lang="en-US" sz="1600" strike="noStrike" u="sng">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sng">
                <a:solidFill>
                  <a:srgbClr val="000000"/>
                </a:solidFill>
                <a:effectLst/>
                <a:uFillTx/>
                <a:latin typeface="Frutiger 45 Light"/>
              </a:rPr>
              <a:t>Req?</a:t>
            </a:r>
            <a:r>
              <a:rPr b="0" i="1" lang="en-US" sz="1600" strike="noStrike" u="sng">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sng">
                <a:solidFill>
                  <a:srgbClr val="000000"/>
                </a:solidFill>
                <a:effectLst/>
                <a:uFillTx/>
                <a:latin typeface="Frutiger 45 Light"/>
              </a:rPr>
              <a:t>Format</a:t>
            </a:r>
            <a:endParaRPr b="0" lang="en-US" sz="1600" strike="noStrike" u="none">
              <a:solidFill>
                <a:srgbClr val="000000"/>
              </a:solidFill>
              <a:effectLst/>
              <a:uFillTx/>
              <a:latin typeface="Times New Roman"/>
            </a:endParaRPr>
          </a:p>
          <a:p>
            <a:pPr>
              <a:lnSpc>
                <a:spcPct val="12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endParaRPr b="0" lang="en-US" sz="1600" strike="noStrike" u="none">
              <a:solidFill>
                <a:srgbClr val="000000"/>
              </a:solidFill>
              <a:effectLst/>
              <a:uFillTx/>
              <a:latin typeface="Times New Roman"/>
            </a:endParaRPr>
          </a:p>
          <a:p>
            <a:pPr>
              <a:lnSpc>
                <a:spcPct val="12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(9)</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Yes</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Check box</a:t>
            </a:r>
            <a:endParaRPr b="0" lang="en-US" sz="1600" strike="noStrike" u="none">
              <a:solidFill>
                <a:srgbClr val="000000"/>
              </a:solidFill>
              <a:effectLst/>
              <a:uFillTx/>
              <a:latin typeface="Times New Roman"/>
            </a:endParaRPr>
          </a:p>
          <a:p>
            <a:pPr>
              <a:lnSpc>
                <a:spcPct val="12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(10)</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No</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Defaults to your name.  If someone enters system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data on your behalf, this field needs to be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changed.</a:t>
            </a:r>
            <a:endParaRPr b="0" lang="en-US" sz="1600" strike="noStrike" u="none">
              <a:solidFill>
                <a:srgbClr val="000000"/>
              </a:solidFill>
              <a:effectLst/>
              <a:uFillTx/>
              <a:latin typeface="Times New Roman"/>
            </a:endParaRPr>
          </a:p>
          <a:p>
            <a:pPr>
              <a:lnSpc>
                <a:spcPct val="12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(11)</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No</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Other Public Affairs contacts on the project</a:t>
            </a:r>
            <a:endParaRPr b="0" lang="en-US" sz="1600" strike="noStrike" u="none">
              <a:solidFill>
                <a:srgbClr val="000000"/>
              </a:solidFill>
              <a:effectLst/>
              <a:uFillTx/>
              <a:latin typeface="Times New Roman"/>
            </a:endParaRPr>
          </a:p>
          <a:p>
            <a:pPr>
              <a:lnSpc>
                <a:spcPct val="12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(12)</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Yes</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Select from pick list.  Needs to be entered since some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project data is tracked by department head.</a:t>
            </a:r>
            <a:endParaRPr b="0" lang="en-US" sz="1600" strike="noStrike" u="none">
              <a:solidFill>
                <a:srgbClr val="000000"/>
              </a:solidFill>
              <a:effectLst/>
              <a:uFillTx/>
              <a:latin typeface="Times New Roman"/>
            </a:endParaRPr>
          </a:p>
          <a:p>
            <a:pPr>
              <a:lnSpc>
                <a:spcPct val="12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(13)</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Yes</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Choose from picklist</a:t>
            </a:r>
            <a:endParaRPr b="0" lang="en-US" sz="1600" strike="noStrike" u="none">
              <a:solidFill>
                <a:srgbClr val="000000"/>
              </a:solidFill>
              <a:effectLst/>
              <a:uFillTx/>
              <a:latin typeface="Times New Roman"/>
            </a:endParaRPr>
          </a:p>
          <a:p>
            <a:pPr>
              <a:lnSpc>
                <a:spcPct val="12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(14)</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No</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Field to store information on business unit contacts</a:t>
            </a:r>
            <a:endParaRPr b="0" lang="en-US" sz="1600" strike="noStrike" u="none">
              <a:solidFill>
                <a:srgbClr val="000000"/>
              </a:solidFill>
              <a:effectLst/>
              <a:uFillTx/>
              <a:latin typeface="Times New Roman"/>
            </a:endParaRPr>
          </a:p>
          <a:p>
            <a:pPr>
              <a:lnSpc>
                <a:spcPct val="12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(15)</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No</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Other interested parties at Enron - Ex. Commodities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traders, pipeline Gov’t Affairs</a:t>
            </a:r>
            <a:endParaRPr b="0" lang="en-US" sz="1600" strike="noStrike" u="none">
              <a:solidFill>
                <a:srgbClr val="000000"/>
              </a:solidFill>
              <a:effectLst/>
              <a:uFillTx/>
              <a:latin typeface="Times New Roman"/>
            </a:endParaRPr>
          </a:p>
          <a:p>
            <a:pPr>
              <a:lnSpc>
                <a:spcPct val="12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(16)</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No</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(not shown) Any document can be attached here for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permanent reference.</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pic>
        <p:nvPicPr>
          <p:cNvPr id="207" name="" descr=""/>
          <p:cNvPicPr/>
          <p:nvPr/>
        </p:nvPicPr>
        <p:blipFill>
          <a:blip r:embed="rId1"/>
          <a:stretch/>
        </p:blipFill>
        <p:spPr>
          <a:xfrm>
            <a:off x="85680" y="279360"/>
            <a:ext cx="10115640" cy="6330960"/>
          </a:xfrm>
          <a:prstGeom prst="rect">
            <a:avLst/>
          </a:prstGeom>
          <a:noFill/>
          <a:ln w="0">
            <a:noFill/>
          </a:ln>
        </p:spPr>
      </p:pic>
      <p:sp>
        <p:nvSpPr>
          <p:cNvPr id="208" name=""/>
          <p:cNvSpPr/>
          <p:nvPr/>
        </p:nvSpPr>
        <p:spPr>
          <a:xfrm>
            <a:off x="6549120" y="2050920"/>
            <a:ext cx="335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(2)</a:t>
            </a:r>
            <a:endParaRPr b="0" lang="en-US" sz="1000" strike="noStrike" u="none">
              <a:solidFill>
                <a:srgbClr val="000000"/>
              </a:solidFill>
              <a:effectLst/>
              <a:uFillTx/>
              <a:latin typeface="Times New Roman"/>
            </a:endParaRPr>
          </a:p>
        </p:txBody>
      </p:sp>
      <p:sp>
        <p:nvSpPr>
          <p:cNvPr id="209" name=""/>
          <p:cNvSpPr/>
          <p:nvPr/>
        </p:nvSpPr>
        <p:spPr>
          <a:xfrm>
            <a:off x="1273680" y="2050920"/>
            <a:ext cx="335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(1)</a:t>
            </a:r>
            <a:endParaRPr b="0" lang="en-US" sz="1000" strike="noStrike" u="none">
              <a:solidFill>
                <a:srgbClr val="000000"/>
              </a:solidFill>
              <a:effectLst/>
              <a:uFillTx/>
              <a:latin typeface="Times New Roman"/>
            </a:endParaRPr>
          </a:p>
        </p:txBody>
      </p:sp>
      <p:sp>
        <p:nvSpPr>
          <p:cNvPr id="210" name=""/>
          <p:cNvSpPr/>
          <p:nvPr/>
        </p:nvSpPr>
        <p:spPr>
          <a:xfrm>
            <a:off x="1302480" y="2809800"/>
            <a:ext cx="335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(5)</a:t>
            </a:r>
            <a:endParaRPr b="0" lang="en-US" sz="1000" strike="noStrike" u="none">
              <a:solidFill>
                <a:srgbClr val="000000"/>
              </a:solidFill>
              <a:effectLst/>
              <a:uFillTx/>
              <a:latin typeface="Times New Roman"/>
            </a:endParaRPr>
          </a:p>
        </p:txBody>
      </p:sp>
      <p:sp>
        <p:nvSpPr>
          <p:cNvPr id="211" name=""/>
          <p:cNvSpPr/>
          <p:nvPr/>
        </p:nvSpPr>
        <p:spPr>
          <a:xfrm>
            <a:off x="5767920" y="2282760"/>
            <a:ext cx="335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(4)</a:t>
            </a:r>
            <a:endParaRPr b="0" lang="en-US" sz="1000" strike="noStrike" u="none">
              <a:solidFill>
                <a:srgbClr val="000000"/>
              </a:solidFill>
              <a:effectLst/>
              <a:uFillTx/>
              <a:latin typeface="Times New Roman"/>
            </a:endParaRPr>
          </a:p>
        </p:txBody>
      </p:sp>
      <p:sp>
        <p:nvSpPr>
          <p:cNvPr id="212" name=""/>
          <p:cNvSpPr/>
          <p:nvPr/>
        </p:nvSpPr>
        <p:spPr>
          <a:xfrm>
            <a:off x="1432440" y="2295360"/>
            <a:ext cx="335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(3)</a:t>
            </a:r>
            <a:endParaRPr b="0" lang="en-US" sz="1000" strike="noStrike" u="none">
              <a:solidFill>
                <a:srgbClr val="000000"/>
              </a:solidFill>
              <a:effectLst/>
              <a:uFillTx/>
              <a:latin typeface="Times New Roman"/>
            </a:endParaRPr>
          </a:p>
        </p:txBody>
      </p:sp>
      <p:sp>
        <p:nvSpPr>
          <p:cNvPr id="213" name=""/>
          <p:cNvSpPr/>
          <p:nvPr/>
        </p:nvSpPr>
        <p:spPr>
          <a:xfrm>
            <a:off x="1273680" y="3235320"/>
            <a:ext cx="335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(6)</a:t>
            </a:r>
            <a:endParaRPr b="0" lang="en-US" sz="1000" strike="noStrike" u="none">
              <a:solidFill>
                <a:srgbClr val="000000"/>
              </a:solidFill>
              <a:effectLst/>
              <a:uFillTx/>
              <a:latin typeface="Times New Roman"/>
            </a:endParaRPr>
          </a:p>
        </p:txBody>
      </p:sp>
      <p:sp>
        <p:nvSpPr>
          <p:cNvPr id="214" name=""/>
          <p:cNvSpPr/>
          <p:nvPr/>
        </p:nvSpPr>
        <p:spPr>
          <a:xfrm>
            <a:off x="1159560" y="3521160"/>
            <a:ext cx="335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(7)</a:t>
            </a:r>
            <a:endParaRPr b="0" lang="en-US" sz="1000" strike="noStrike" u="none">
              <a:solidFill>
                <a:srgbClr val="000000"/>
              </a:solidFill>
              <a:effectLst/>
              <a:uFillTx/>
              <a:latin typeface="Times New Roman"/>
            </a:endParaRPr>
          </a:p>
        </p:txBody>
      </p:sp>
      <p:sp>
        <p:nvSpPr>
          <p:cNvPr id="215" name=""/>
          <p:cNvSpPr/>
          <p:nvPr/>
        </p:nvSpPr>
        <p:spPr>
          <a:xfrm>
            <a:off x="5745600" y="3790800"/>
            <a:ext cx="335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(9)</a:t>
            </a:r>
            <a:endParaRPr b="0" lang="en-US" sz="1000" strike="noStrike" u="none">
              <a:solidFill>
                <a:srgbClr val="000000"/>
              </a:solidFill>
              <a:effectLst/>
              <a:uFillTx/>
              <a:latin typeface="Times New Roman"/>
            </a:endParaRPr>
          </a:p>
        </p:txBody>
      </p:sp>
      <p:sp>
        <p:nvSpPr>
          <p:cNvPr id="216" name=""/>
          <p:cNvSpPr/>
          <p:nvPr/>
        </p:nvSpPr>
        <p:spPr>
          <a:xfrm>
            <a:off x="1744920" y="4667400"/>
            <a:ext cx="4057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(11)</a:t>
            </a:r>
            <a:endParaRPr b="0" lang="en-US" sz="1000" strike="noStrike" u="none">
              <a:solidFill>
                <a:srgbClr val="000000"/>
              </a:solidFill>
              <a:effectLst/>
              <a:uFillTx/>
              <a:latin typeface="Times New Roman"/>
            </a:endParaRPr>
          </a:p>
        </p:txBody>
      </p:sp>
      <p:sp>
        <p:nvSpPr>
          <p:cNvPr id="217" name=""/>
          <p:cNvSpPr/>
          <p:nvPr/>
        </p:nvSpPr>
        <p:spPr>
          <a:xfrm>
            <a:off x="1116360" y="4400640"/>
            <a:ext cx="4057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(10)</a:t>
            </a:r>
            <a:endParaRPr b="0" lang="en-US" sz="1000" strike="noStrike" u="none">
              <a:solidFill>
                <a:srgbClr val="000000"/>
              </a:solidFill>
              <a:effectLst/>
              <a:uFillTx/>
              <a:latin typeface="Times New Roman"/>
            </a:endParaRPr>
          </a:p>
        </p:txBody>
      </p:sp>
      <p:sp>
        <p:nvSpPr>
          <p:cNvPr id="218" name=""/>
          <p:cNvSpPr/>
          <p:nvPr/>
        </p:nvSpPr>
        <p:spPr>
          <a:xfrm>
            <a:off x="6002640" y="4400640"/>
            <a:ext cx="4057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(12)</a:t>
            </a:r>
            <a:endParaRPr b="0" lang="en-US" sz="1000" strike="noStrike" u="none">
              <a:solidFill>
                <a:srgbClr val="000000"/>
              </a:solidFill>
              <a:effectLst/>
              <a:uFillTx/>
              <a:latin typeface="Times New Roman"/>
            </a:endParaRPr>
          </a:p>
        </p:txBody>
      </p:sp>
      <p:sp>
        <p:nvSpPr>
          <p:cNvPr id="219" name=""/>
          <p:cNvSpPr/>
          <p:nvPr/>
        </p:nvSpPr>
        <p:spPr>
          <a:xfrm>
            <a:off x="2745000" y="5238720"/>
            <a:ext cx="4057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(13)</a:t>
            </a:r>
            <a:endParaRPr b="0" lang="en-US" sz="1000" strike="noStrike" u="none">
              <a:solidFill>
                <a:srgbClr val="000000"/>
              </a:solidFill>
              <a:effectLst/>
              <a:uFillTx/>
              <a:latin typeface="Times New Roman"/>
            </a:endParaRPr>
          </a:p>
        </p:txBody>
      </p:sp>
      <p:sp>
        <p:nvSpPr>
          <p:cNvPr id="220" name=""/>
          <p:cNvSpPr/>
          <p:nvPr/>
        </p:nvSpPr>
        <p:spPr>
          <a:xfrm>
            <a:off x="8317080" y="5238720"/>
            <a:ext cx="4057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(14)</a:t>
            </a:r>
            <a:endParaRPr b="0" lang="en-US" sz="1000" strike="noStrike" u="none">
              <a:solidFill>
                <a:srgbClr val="000000"/>
              </a:solidFill>
              <a:effectLst/>
              <a:uFillTx/>
              <a:latin typeface="Times New Roman"/>
            </a:endParaRPr>
          </a:p>
        </p:txBody>
      </p:sp>
      <p:sp>
        <p:nvSpPr>
          <p:cNvPr id="221" name=""/>
          <p:cNvSpPr/>
          <p:nvPr/>
        </p:nvSpPr>
        <p:spPr>
          <a:xfrm>
            <a:off x="1544760" y="5543640"/>
            <a:ext cx="4057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(15)</a:t>
            </a:r>
            <a:endParaRPr b="0" lang="en-US" sz="1000" strike="noStrike" u="none">
              <a:solidFill>
                <a:srgbClr val="000000"/>
              </a:solidFill>
              <a:effectLst/>
              <a:uFillTx/>
              <a:latin typeface="Times New Roman"/>
            </a:endParaRPr>
          </a:p>
        </p:txBody>
      </p:sp>
      <p:sp>
        <p:nvSpPr>
          <p:cNvPr id="222" name=""/>
          <p:cNvSpPr/>
          <p:nvPr/>
        </p:nvSpPr>
        <p:spPr>
          <a:xfrm>
            <a:off x="1630440" y="5962680"/>
            <a:ext cx="4057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(16)</a:t>
            </a:r>
            <a:endParaRPr b="0" lang="en-US" sz="1000" strike="noStrike" u="none">
              <a:solidFill>
                <a:srgbClr val="000000"/>
              </a:solidFill>
              <a:effectLst/>
              <a:uFillTx/>
              <a:latin typeface="Times New Roman"/>
            </a:endParaRPr>
          </a:p>
        </p:txBody>
      </p:sp>
      <p:sp>
        <p:nvSpPr>
          <p:cNvPr id="223" name=""/>
          <p:cNvSpPr/>
          <p:nvPr/>
        </p:nvSpPr>
        <p:spPr>
          <a:xfrm>
            <a:off x="1002240" y="3790800"/>
            <a:ext cx="335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0000"/>
                </a:solidFill>
                <a:effectLst/>
                <a:uFillTx/>
                <a:latin typeface="Arial Rounded MT Bold"/>
              </a:rPr>
              <a:t>(8)</a:t>
            </a:r>
            <a:endParaRPr b="0" lang="en-US" sz="1000" strike="noStrike" u="none">
              <a:solidFill>
                <a:srgbClr val="000000"/>
              </a:solidFill>
              <a:effectLst/>
              <a:uFillTx/>
              <a:latin typeface="Times New Roman"/>
            </a:endParaRPr>
          </a:p>
        </p:txBody>
      </p:sp>
      <p:sp>
        <p:nvSpPr>
          <p:cNvPr id="224" name=""/>
          <p:cNvSpPr/>
          <p:nvPr/>
        </p:nvSpPr>
        <p:spPr>
          <a:xfrm>
            <a:off x="3087720" y="1733400"/>
            <a:ext cx="179028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Rounded MT Bold"/>
              </a:rPr>
              <a:t>Basics Tab</a:t>
            </a:r>
            <a:endParaRPr b="0" lang="en-US" sz="2400" strike="noStrike" u="none">
              <a:solidFill>
                <a:srgbClr val="000000"/>
              </a:solidFill>
              <a:effectLst/>
              <a:uFillTx/>
              <a:latin typeface="Times New Roman"/>
            </a:endParaRPr>
          </a:p>
        </p:txBody>
      </p:sp>
      <p:sp>
        <p:nvSpPr>
          <p:cNvPr id="225" name=""/>
          <p:cNvSpPr/>
          <p:nvPr/>
        </p:nvSpPr>
        <p:spPr>
          <a:xfrm flipH="1" flipV="1">
            <a:off x="1285560" y="1657440"/>
            <a:ext cx="1800360" cy="304560"/>
          </a:xfrm>
          <a:prstGeom prst="line">
            <a:avLst/>
          </a:prstGeom>
          <a:ln w="25560">
            <a:solidFill>
              <a:srgbClr val="000000"/>
            </a:solidFill>
            <a:miter/>
            <a:tailEnd len="lg" type="triangle" w="lg"/>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6" name="PlaceHolder 1"/>
          <p:cNvSpPr>
            <a:spLocks noGrp="1"/>
          </p:cNvSpPr>
          <p:nvPr>
            <p:ph type="title"/>
          </p:nvPr>
        </p:nvSpPr>
        <p:spPr>
          <a:xfrm>
            <a:off x="1571760" y="600120"/>
            <a:ext cx="7845120" cy="519120"/>
          </a:xfrm>
          <a:prstGeom prst="rect">
            <a:avLst/>
          </a:prstGeom>
          <a:noFill/>
          <a:ln w="0">
            <a:noFill/>
          </a:ln>
        </p:spPr>
        <p:txBody>
          <a:bodyPr lIns="91440" rIns="91440" tIns="45720" bIns="45720" anchor="t">
            <a:sp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Frutiger 55 Roman"/>
              </a:rPr>
              <a:t>RCR</a:t>
            </a:r>
            <a:endParaRPr b="0" lang="en-US" sz="2800" strike="noStrike" u="none">
              <a:solidFill>
                <a:srgbClr val="000000"/>
              </a:solidFill>
              <a:effectLst/>
              <a:uFillTx/>
              <a:latin typeface="Times New Roman"/>
            </a:endParaRPr>
          </a:p>
        </p:txBody>
      </p:sp>
      <p:sp>
        <p:nvSpPr>
          <p:cNvPr id="227" name=""/>
          <p:cNvSpPr/>
          <p:nvPr/>
        </p:nvSpPr>
        <p:spPr>
          <a:xfrm>
            <a:off x="1992240" y="1292400"/>
            <a:ext cx="7310520" cy="5271480"/>
          </a:xfrm>
          <a:prstGeom prst="rect">
            <a:avLst/>
          </a:prstGeom>
          <a:noFill/>
          <a:ln w="0">
            <a:noFill/>
          </a:ln>
        </p:spPr>
        <p:style>
          <a:lnRef idx="0"/>
          <a:fillRef idx="0"/>
          <a:effectRef idx="0"/>
          <a:fontRef idx="minor"/>
        </p:style>
        <p:txBody>
          <a:bodyPr lIns="90000" rIns="90000" tIns="46800" bIns="46800" anchor="t">
            <a:spAutoFit/>
          </a:bodyPr>
          <a:p>
            <a:pPr>
              <a:lnSpc>
                <a:spcPct val="12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Entry</a:t>
            </a:r>
            <a:endParaRPr b="0" lang="en-US" sz="1600" strike="noStrike" u="none">
              <a:solidFill>
                <a:srgbClr val="000000"/>
              </a:solidFill>
              <a:effectLst/>
              <a:uFillTx/>
              <a:latin typeface="Times New Roman"/>
            </a:endParaRPr>
          </a:p>
          <a:p>
            <a:pPr>
              <a:lnSpc>
                <a:spcPct val="12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sng">
                <a:solidFill>
                  <a:srgbClr val="000000"/>
                </a:solidFill>
                <a:effectLst/>
                <a:uFillTx/>
                <a:latin typeface="Frutiger 45 Light"/>
              </a:rPr>
              <a:t>Field</a:t>
            </a:r>
            <a:r>
              <a:rPr b="0" i="1" lang="en-US" sz="1600" strike="noStrike" u="sng">
                <a:solidFill>
                  <a:srgbClr val="000000"/>
                </a:solidFill>
                <a:effectLst/>
                <a:uFillTx/>
                <a:latin typeface="Frutiger 45 Light"/>
              </a:rPr>
              <a:t>	</a:t>
            </a:r>
            <a:r>
              <a:rPr b="0" i="1" lang="en-US" sz="1600" strike="noStrike" u="sng">
                <a:solidFill>
                  <a:srgbClr val="000000"/>
                </a:solidFill>
                <a:effectLst/>
                <a:uFillTx/>
                <a:latin typeface="Frutiger 45 Light"/>
              </a:rPr>
              <a:t>	</a:t>
            </a:r>
            <a:r>
              <a:rPr b="0" i="1" lang="en-US" sz="1600" strike="noStrike" u="sng">
                <a:solidFill>
                  <a:srgbClr val="000000"/>
                </a:solidFill>
                <a:effectLst/>
                <a:uFillTx/>
                <a:latin typeface="Frutiger 45 Light"/>
              </a:rPr>
              <a:t>Req?</a:t>
            </a:r>
            <a:r>
              <a:rPr b="0" i="1" lang="en-US" sz="1600" strike="noStrike" u="sng">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sng">
                <a:solidFill>
                  <a:srgbClr val="000000"/>
                </a:solidFill>
                <a:effectLst/>
                <a:uFillTx/>
                <a:latin typeface="Frutiger 45 Light"/>
              </a:rPr>
              <a:t>Format</a:t>
            </a:r>
            <a:endParaRPr b="0" lang="en-US" sz="1600" strike="noStrike" u="none">
              <a:solidFill>
                <a:srgbClr val="000000"/>
              </a:solidFill>
              <a:effectLst/>
              <a:uFillTx/>
              <a:latin typeface="Times New Roman"/>
            </a:endParaRPr>
          </a:p>
          <a:p>
            <a:pPr>
              <a:lnSpc>
                <a:spcPct val="12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(1)</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Yes</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Text entry - please be specific</a:t>
            </a:r>
            <a:endParaRPr b="0" lang="en-US" sz="1600" strike="noStrike" u="none">
              <a:solidFill>
                <a:srgbClr val="000000"/>
              </a:solidFill>
              <a:effectLst/>
              <a:uFillTx/>
              <a:latin typeface="Times New Roman"/>
            </a:endParaRPr>
          </a:p>
          <a:p>
            <a:pPr>
              <a:lnSpc>
                <a:spcPct val="12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(2)</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Yes</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Check box</a:t>
            </a:r>
            <a:endParaRPr b="0" lang="en-US" sz="1600" strike="noStrike" u="none">
              <a:solidFill>
                <a:srgbClr val="000000"/>
              </a:solidFill>
              <a:effectLst/>
              <a:uFillTx/>
              <a:latin typeface="Times New Roman"/>
            </a:endParaRPr>
          </a:p>
          <a:p>
            <a:pPr>
              <a:lnSpc>
                <a:spcPct val="12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(3)</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No</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Background and reasoning for the expenditure</a:t>
            </a:r>
            <a:endParaRPr b="0" lang="en-US" sz="1600" strike="noStrike" u="none">
              <a:solidFill>
                <a:srgbClr val="000000"/>
              </a:solidFill>
              <a:effectLst/>
              <a:uFillTx/>
              <a:latin typeface="Times New Roman"/>
            </a:endParaRPr>
          </a:p>
          <a:p>
            <a:pPr>
              <a:lnSpc>
                <a:spcPct val="12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(4)</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Yes</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Enter as a number, program will change to $</a:t>
            </a:r>
            <a:endParaRPr b="0" lang="en-US" sz="1600" strike="noStrike" u="none">
              <a:solidFill>
                <a:srgbClr val="000000"/>
              </a:solidFill>
              <a:effectLst/>
              <a:uFillTx/>
              <a:latin typeface="Times New Roman"/>
            </a:endParaRPr>
          </a:p>
          <a:p>
            <a:pPr>
              <a:lnSpc>
                <a:spcPct val="12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(5)</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N/A</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This links you back to the parent project.</a:t>
            </a:r>
            <a:endParaRPr b="0" lang="en-US" sz="1600" strike="noStrike" u="none">
              <a:solidFill>
                <a:srgbClr val="000000"/>
              </a:solidFill>
              <a:effectLst/>
              <a:uFillTx/>
              <a:latin typeface="Times New Roman"/>
            </a:endParaRPr>
          </a:p>
          <a:p>
            <a:pPr>
              <a:lnSpc>
                <a:spcPct val="12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(6)</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N/A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The RCR Committee will change this field.</a:t>
            </a:r>
            <a:endParaRPr b="0" lang="en-US" sz="1600" strike="noStrike" u="none">
              <a:solidFill>
                <a:srgbClr val="000000"/>
              </a:solidFill>
              <a:effectLst/>
              <a:uFillTx/>
              <a:latin typeface="Times New Roman"/>
            </a:endParaRPr>
          </a:p>
          <a:p>
            <a:pPr>
              <a:lnSpc>
                <a:spcPct val="12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(7)</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N/A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The RCR Committee will fill in this field.</a:t>
            </a:r>
            <a:endParaRPr b="0" lang="en-US" sz="1600" strike="noStrike" u="none">
              <a:solidFill>
                <a:srgbClr val="000000"/>
              </a:solidFill>
              <a:effectLst/>
              <a:uFillTx/>
              <a:latin typeface="Times New Roman"/>
            </a:endParaRPr>
          </a:p>
          <a:p>
            <a:pPr>
              <a:lnSpc>
                <a:spcPct val="12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(8)</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N/A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The RCR Committee will fill in this field.</a:t>
            </a:r>
            <a:endParaRPr b="0" lang="en-US" sz="1600" strike="noStrike" u="none">
              <a:solidFill>
                <a:srgbClr val="000000"/>
              </a:solidFill>
              <a:effectLst/>
              <a:uFillTx/>
              <a:latin typeface="Times New Roman"/>
            </a:endParaRPr>
          </a:p>
          <a:p>
            <a:pPr>
              <a:lnSpc>
                <a:spcPct val="12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(9)</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N/A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The RCR Committee will fill in this field.</a:t>
            </a:r>
            <a:endParaRPr b="0" lang="en-US" sz="1600" strike="noStrike" u="none">
              <a:solidFill>
                <a:srgbClr val="000000"/>
              </a:solidFill>
              <a:effectLst/>
              <a:uFillTx/>
              <a:latin typeface="Times New Roman"/>
            </a:endParaRPr>
          </a:p>
          <a:p>
            <a:pPr>
              <a:lnSpc>
                <a:spcPct val="12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(10)</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N/A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The RCR Committee will fill in this field.</a:t>
            </a:r>
            <a:endParaRPr b="0" lang="en-US" sz="1600" strike="noStrike" u="none">
              <a:solidFill>
                <a:srgbClr val="000000"/>
              </a:solidFill>
              <a:effectLst/>
              <a:uFillTx/>
              <a:latin typeface="Times New Roman"/>
            </a:endParaRPr>
          </a:p>
          <a:p>
            <a:pPr>
              <a:lnSpc>
                <a:spcPct val="12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(11)</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N/A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This field will automatically populate when the cost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tracking is entered (after the RCR has been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approved).</a:t>
            </a:r>
            <a:endParaRPr b="0" lang="en-US" sz="1600" strike="noStrike" u="none">
              <a:solidFill>
                <a:srgbClr val="000000"/>
              </a:solidFill>
              <a:effectLst/>
              <a:uFillTx/>
              <a:latin typeface="Times New Roman"/>
            </a:endParaRPr>
          </a:p>
          <a:p>
            <a:pPr>
              <a:lnSpc>
                <a:spcPct val="125000"/>
              </a:lnSpc>
              <a:tabLst>
                <a:tab algn="l" pos="0"/>
                <a:tab algn="l" pos="509760"/>
                <a:tab algn="l" pos="1019160"/>
                <a:tab algn="l" pos="1528920"/>
                <a:tab algn="l" pos="2038320"/>
                <a:tab algn="l" pos="2548080"/>
                <a:tab algn="l" pos="3057480"/>
                <a:tab algn="l" pos="3567240"/>
                <a:tab algn="l" pos="4076640"/>
                <a:tab algn="l" pos="4586400"/>
                <a:tab algn="l" pos="5095800"/>
                <a:tab algn="l" pos="5605560"/>
                <a:tab algn="l" pos="6114960"/>
                <a:tab algn="l" pos="6624720"/>
                <a:tab algn="l" pos="7134120"/>
                <a:tab algn="l" pos="7643880"/>
                <a:tab algn="l" pos="8153280"/>
                <a:tab algn="l" pos="8663040"/>
                <a:tab algn="l" pos="9172440"/>
                <a:tab algn="l" pos="9682200"/>
                <a:tab algn="l" pos="10191600"/>
              </a:tabLst>
            </a:pPr>
            <a:r>
              <a:rPr b="0" i="1" lang="en-US" sz="1600" strike="noStrike" u="none">
                <a:solidFill>
                  <a:srgbClr val="000000"/>
                </a:solidFill>
                <a:effectLst/>
                <a:uFillTx/>
                <a:latin typeface="Frutiger 45 Light"/>
              </a:rPr>
              <a:t>(12)</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No</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Any document can be attached here for permanent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	</a:t>
            </a:r>
            <a:r>
              <a:rPr b="0" i="1" lang="en-US" sz="1600" strike="noStrike" u="none">
                <a:solidFill>
                  <a:srgbClr val="000000"/>
                </a:solidFill>
                <a:effectLst/>
                <a:uFillTx/>
                <a:latin typeface="Frutiger 45 Light"/>
              </a:rPr>
              <a:t>reference.</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1019</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2000-09-29T14:39:52Z</dcterms:created>
  <dc:creator>Simon Shih</dc:creator>
  <dc:description/>
  <dc:language>en-US</dc:language>
  <cp:lastModifiedBy>gdernehl</cp:lastModifiedBy>
  <cp:lastPrinted>2000-12-06T17:49:12Z</cp:lastPrinted>
  <dcterms:modified xsi:type="dcterms:W3CDTF">2000-12-07T13:01:15Z</dcterms:modified>
  <cp:revision>98</cp:revision>
  <dc:subject/>
  <dc:title>No Slide Title</dc:title>
</cp:coreProperties>
</file>